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796" r:id="rId6"/>
    <p:sldId id="811" r:id="rId7"/>
    <p:sldId id="812" r:id="rId8"/>
    <p:sldId id="814" r:id="rId9"/>
    <p:sldId id="815" r:id="rId10"/>
    <p:sldId id="798" r:id="rId11"/>
    <p:sldId id="799" r:id="rId12"/>
    <p:sldId id="813" r:id="rId13"/>
    <p:sldId id="800" r:id="rId14"/>
    <p:sldId id="801" r:id="rId15"/>
    <p:sldId id="802" r:id="rId16"/>
    <p:sldId id="803" r:id="rId17"/>
    <p:sldId id="804" r:id="rId18"/>
    <p:sldId id="805" r:id="rId19"/>
    <p:sldId id="806" r:id="rId20"/>
    <p:sldId id="807" r:id="rId21"/>
    <p:sldId id="808" r:id="rId22"/>
    <p:sldId id="809" r:id="rId23"/>
    <p:sldId id="810" r:id="rId24"/>
    <p:sldId id="816" r:id="rId25"/>
    <p:sldId id="259" r:id="rId26"/>
  </p:sldIdLst>
  <p:sldSz cx="9144000" cy="6858000" type="screen4x3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944" autoAdjust="0"/>
    <p:restoredTop sz="82948" autoAdjust="0"/>
  </p:normalViewPr>
  <p:slideViewPr>
    <p:cSldViewPr>
      <p:cViewPr varScale="1">
        <p:scale>
          <a:sx n="62" d="100"/>
          <a:sy n="62" d="100"/>
        </p:scale>
        <p:origin x="9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87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58"/>
    </p:cViewPr>
  </p:sorterViewPr>
  <p:notesViewPr>
    <p:cSldViewPr>
      <p:cViewPr varScale="1">
        <p:scale>
          <a:sx n="120" d="100"/>
          <a:sy n="120" d="100"/>
        </p:scale>
        <p:origin x="-1986" y="-96"/>
      </p:cViewPr>
      <p:guideLst>
        <p:guide orient="horz" pos="307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399-08-24%20present\1399-08-24%20present%20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53994461815139"/>
          <c:y val="9.9083474067729008E-2"/>
          <c:w val="0.66856527111517383"/>
          <c:h val="0.75194642936172096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pPr algn="ctr" rtl="0">
                      <a:defRPr lang="en-US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a-IR" dirty="0"/>
                      <a:t> </a:t>
                    </a:r>
                    <a:r>
                      <a:rPr lang="fa-IR" dirty="0" smtClean="0"/>
                      <a:t>تعمیرات اساسی </a:t>
                    </a:r>
                    <a:r>
                      <a:rPr lang="fa-IR" dirty="0"/>
                      <a:t>67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 algn="ctr" rtl="0">
                      <a:defRPr lang="en-US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a-IR" dirty="0" smtClean="0"/>
                      <a:t> رفع عیب 1</a:t>
                    </a:r>
                    <a:endParaRPr lang="fa-I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 algn="ctr" rtl="0">
                      <a:defRPr lang="en-US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a-IR" dirty="0" smtClean="0"/>
                      <a:t> بازرسی7</a:t>
                    </a:r>
                    <a:endParaRPr lang="fa-I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pPr algn="ctr" rtl="0">
                      <a:defRPr lang="en-US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a-IR" dirty="0" smtClean="0"/>
                      <a:t>  تمیزکاری58</a:t>
                    </a:r>
                    <a:endParaRPr lang="fa-I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 algn="ctr" rtl="0">
                      <a:defRPr lang="en-US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a-IR" dirty="0" smtClean="0"/>
                      <a:t>  تست0</a:t>
                    </a:r>
                    <a:endParaRPr lang="fa-I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 algn="ctr" rtl="0">
                      <a:defRPr lang="en-US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a-IR" dirty="0" smtClean="0"/>
                      <a:t> تعمیرات جزئی58</a:t>
                    </a:r>
                    <a:endParaRPr lang="fa-I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pPr algn="ctr" rtl="0">
                      <a:defRPr lang="en-US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a-IR" dirty="0" smtClean="0"/>
                      <a:t> سرویس فنی11</a:t>
                    </a:r>
                    <a:endParaRPr lang="fa-I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pPr algn="ctr" rtl="0">
                      <a:defRPr lang="en-US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a-IR" dirty="0" smtClean="0"/>
                      <a:t> بازرسی فنی49  </a:t>
                    </a:r>
                    <a:endParaRPr lang="fa-I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fa-IR" sz="1200" b="1" dirty="0" smtClean="0"/>
                      <a:t>کنترل فلز </a:t>
                    </a:r>
                    <a:r>
                      <a:rPr lang="fa-IR" sz="1200" b="1" dirty="0"/>
                      <a:t>26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'2021-1'!$AM$6:$AU$6</c:f>
              <c:strCache>
                <c:ptCount val="9"/>
                <c:pt idx="0">
                  <c:v> КР,Замена</c:v>
                </c:pt>
                <c:pt idx="1">
                  <c:v>Уст.деф.</c:v>
                </c:pt>
                <c:pt idx="2">
                  <c:v>Ревизия</c:v>
                </c:pt>
                <c:pt idx="3">
                  <c:v>Очистка</c:v>
                </c:pt>
                <c:pt idx="4">
                  <c:v>опробование</c:v>
                </c:pt>
                <c:pt idx="5">
                  <c:v>ТР</c:v>
                </c:pt>
                <c:pt idx="6">
                  <c:v>ТО</c:v>
                </c:pt>
                <c:pt idx="7">
                  <c:v>Тех. Осв.</c:v>
                </c:pt>
                <c:pt idx="8">
                  <c:v>ЭК,КМ</c:v>
                </c:pt>
              </c:strCache>
            </c:strRef>
          </c:cat>
          <c:val>
            <c:numRef>
              <c:f>'2021-1'!$AM$18:$AU$18</c:f>
              <c:numCache>
                <c:formatCode>General</c:formatCode>
                <c:ptCount val="9"/>
                <c:pt idx="0">
                  <c:v>67</c:v>
                </c:pt>
                <c:pt idx="1">
                  <c:v>1</c:v>
                </c:pt>
                <c:pt idx="2">
                  <c:v>7</c:v>
                </c:pt>
                <c:pt idx="3">
                  <c:v>58</c:v>
                </c:pt>
                <c:pt idx="4">
                  <c:v>0</c:v>
                </c:pt>
                <c:pt idx="5">
                  <c:v>58</c:v>
                </c:pt>
                <c:pt idx="6">
                  <c:v>11</c:v>
                </c:pt>
                <c:pt idx="7">
                  <c:v>49</c:v>
                </c:pt>
                <c:pt idx="8">
                  <c:v>26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gradFill rotWithShape="1">
      <a:gsLst>
        <a:gs pos="0">
          <a:schemeClr val="accent2">
            <a:tint val="50000"/>
            <a:satMod val="300000"/>
          </a:schemeClr>
        </a:gs>
        <a:gs pos="35000">
          <a:schemeClr val="accent2">
            <a:tint val="37000"/>
            <a:satMod val="300000"/>
          </a:schemeClr>
        </a:gs>
        <a:gs pos="100000">
          <a:schemeClr val="accent2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2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930399526686932"/>
          <c:y val="0.10165842336957208"/>
          <c:w val="0.64402938459910142"/>
          <c:h val="0.66598486457090167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ru-RU"/>
                      <a:t> </a:t>
                    </a:r>
                    <a:r>
                      <a:rPr lang="fa-IR" baseline="0" smtClean="0"/>
                      <a:t> تعمیرات اساسی</a:t>
                    </a:r>
                    <a:r>
                      <a:rPr lang="ru-RU" smtClean="0"/>
                      <a:t>102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a-IR" smtClean="0"/>
                      <a:t> رفع عیب</a:t>
                    </a:r>
                    <a:r>
                      <a:rPr lang="ru-RU" smtClean="0"/>
                      <a:t>10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a-IR" smtClean="0"/>
                      <a:t> بازرسی</a:t>
                    </a:r>
                    <a:r>
                      <a:rPr lang="ru-RU" smtClean="0"/>
                      <a:t>22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a-IR" smtClean="0"/>
                      <a:t> تعویض</a:t>
                    </a:r>
                    <a:r>
                      <a:rPr lang="ru-RU" smtClean="0"/>
                      <a:t> </a:t>
                    </a:r>
                    <a:r>
                      <a:rPr lang="ru-RU" dirty="0"/>
                      <a:t>9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a-IR" smtClean="0"/>
                      <a:t> تمیزکاری</a:t>
                    </a:r>
                    <a:r>
                      <a:rPr lang="ru-RU" smtClean="0"/>
                      <a:t>32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a-IR" smtClean="0"/>
                      <a:t> تعمیرات جزئی</a:t>
                    </a:r>
                    <a:r>
                      <a:rPr lang="ru-RU" smtClean="0"/>
                      <a:t>114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fa-IR" smtClean="0"/>
                      <a:t> سرویس فنی</a:t>
                    </a:r>
                    <a:r>
                      <a:rPr lang="ru-RU" smtClean="0"/>
                      <a:t>78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'2021-1'!$AY$6:$BE$6</c:f>
              <c:strCache>
                <c:ptCount val="7"/>
                <c:pt idx="0">
                  <c:v> КР</c:v>
                </c:pt>
                <c:pt idx="1">
                  <c:v>Уст.деф.</c:v>
                </c:pt>
                <c:pt idx="2">
                  <c:v>Ревизия,  Замер</c:v>
                </c:pt>
                <c:pt idx="3">
                  <c:v>Замена</c:v>
                </c:pt>
                <c:pt idx="4">
                  <c:v>Очистка</c:v>
                </c:pt>
                <c:pt idx="5">
                  <c:v>ТР</c:v>
                </c:pt>
                <c:pt idx="6">
                  <c:v>ТО</c:v>
                </c:pt>
              </c:strCache>
            </c:strRef>
          </c:cat>
          <c:val>
            <c:numRef>
              <c:f>'2021-1'!$AY$18:$BE$18</c:f>
              <c:numCache>
                <c:formatCode>General</c:formatCode>
                <c:ptCount val="7"/>
                <c:pt idx="0">
                  <c:v>102</c:v>
                </c:pt>
                <c:pt idx="1">
                  <c:v>10</c:v>
                </c:pt>
                <c:pt idx="2">
                  <c:v>22</c:v>
                </c:pt>
                <c:pt idx="3">
                  <c:v>9</c:v>
                </c:pt>
                <c:pt idx="4">
                  <c:v>32</c:v>
                </c:pt>
                <c:pt idx="5">
                  <c:v>114</c:v>
                </c:pt>
                <c:pt idx="6">
                  <c:v>78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gradFill rotWithShape="1">
      <a:gsLst>
        <a:gs pos="0">
          <a:srgbClr val="C0504D">
            <a:tint val="50000"/>
            <a:satMod val="300000"/>
          </a:srgbClr>
        </a:gs>
        <a:gs pos="35000">
          <a:srgbClr val="C0504D">
            <a:tint val="37000"/>
            <a:satMod val="300000"/>
          </a:srgbClr>
        </a:gs>
        <a:gs pos="100000">
          <a:srgbClr val="C0504D">
            <a:tint val="15000"/>
            <a:satMod val="350000"/>
          </a:srgbClr>
        </a:gs>
      </a:gsLst>
      <a:lin ang="16200000" scaled="1"/>
    </a:gradFill>
    <a:ln w="9525" cap="flat" cmpd="sng" algn="ctr">
      <a:solidFill>
        <a:srgbClr val="C0504D">
          <a:shade val="95000"/>
          <a:satMod val="105000"/>
        </a:srgb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950965337629699"/>
          <c:y val="8.5648148148148154E-2"/>
          <c:w val="0.60032681283327705"/>
          <c:h val="0.77314814814814814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ru-RU"/>
                      <a:t> </a:t>
                    </a:r>
                    <a:r>
                      <a:rPr lang="fa-IR" smtClean="0"/>
                      <a:t> تعمیرات اساسی</a:t>
                    </a:r>
                    <a:r>
                      <a:rPr lang="ru-RU" smtClean="0"/>
                      <a:t>2014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a-IR" smtClean="0"/>
                      <a:t> رفع عیب</a:t>
                    </a:r>
                    <a:r>
                      <a:rPr lang="ru-RU" smtClean="0"/>
                      <a:t>19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a-IR" smtClean="0"/>
                      <a:t> بازرسی</a:t>
                    </a:r>
                    <a:r>
                      <a:rPr lang="ru-RU" smtClean="0"/>
                      <a:t>1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a-IR" smtClean="0"/>
                      <a:t>تعویض</a:t>
                    </a:r>
                    <a:r>
                      <a:rPr lang="ru-RU" smtClean="0"/>
                      <a:t> </a:t>
                    </a:r>
                    <a:r>
                      <a:rPr lang="ru-RU" dirty="0"/>
                      <a:t>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a-IR" smtClean="0"/>
                      <a:t> تنظیم</a:t>
                    </a:r>
                    <a:r>
                      <a:rPr lang="ru-RU" smtClean="0"/>
                      <a:t>83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a-IR" smtClean="0"/>
                      <a:t> تعمیرات جزئی</a:t>
                    </a:r>
                    <a:r>
                      <a:rPr lang="ru-RU" smtClean="0"/>
                      <a:t>201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fa-IR" smtClean="0"/>
                      <a:t> سرویس فنی</a:t>
                    </a:r>
                    <a:r>
                      <a:rPr lang="ru-RU" smtClean="0"/>
                      <a:t>326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'2021-1'!$AM$23:$AS$23</c:f>
              <c:strCache>
                <c:ptCount val="7"/>
                <c:pt idx="0">
                  <c:v> КР</c:v>
                </c:pt>
                <c:pt idx="1">
                  <c:v>Уст.деф.</c:v>
                </c:pt>
                <c:pt idx="2">
                  <c:v>Ревизия</c:v>
                </c:pt>
                <c:pt idx="3">
                  <c:v>Замена</c:v>
                </c:pt>
                <c:pt idx="4">
                  <c:v>Настройка</c:v>
                </c:pt>
                <c:pt idx="5">
                  <c:v>ТР,СР</c:v>
                </c:pt>
                <c:pt idx="6">
                  <c:v>ТО</c:v>
                </c:pt>
              </c:strCache>
            </c:strRef>
          </c:cat>
          <c:val>
            <c:numRef>
              <c:f>'2021-1'!$AM$35:$AS$35</c:f>
              <c:numCache>
                <c:formatCode>General</c:formatCode>
                <c:ptCount val="7"/>
                <c:pt idx="0">
                  <c:v>2014</c:v>
                </c:pt>
                <c:pt idx="1">
                  <c:v>19</c:v>
                </c:pt>
                <c:pt idx="2">
                  <c:v>1</c:v>
                </c:pt>
                <c:pt idx="3">
                  <c:v>2</c:v>
                </c:pt>
                <c:pt idx="4">
                  <c:v>83</c:v>
                </c:pt>
                <c:pt idx="5">
                  <c:v>201</c:v>
                </c:pt>
                <c:pt idx="6">
                  <c:v>326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gradFill rotWithShape="1">
      <a:gsLst>
        <a:gs pos="0">
          <a:srgbClr val="C0504D">
            <a:tint val="50000"/>
            <a:satMod val="300000"/>
          </a:srgbClr>
        </a:gs>
        <a:gs pos="35000">
          <a:srgbClr val="C0504D">
            <a:tint val="37000"/>
            <a:satMod val="300000"/>
          </a:srgbClr>
        </a:gs>
        <a:gs pos="100000">
          <a:srgbClr val="C0504D">
            <a:tint val="15000"/>
            <a:satMod val="350000"/>
          </a:srgbClr>
        </a:gs>
      </a:gsLst>
      <a:lin ang="16200000" scaled="1"/>
    </a:gradFill>
    <a:ln w="9525" cap="flat" cmpd="sng" algn="ctr">
      <a:solidFill>
        <a:srgbClr val="C0504D">
          <a:shade val="95000"/>
          <a:satMod val="105000"/>
        </a:srgb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611454383916114"/>
          <c:y val="0.1030459864191984"/>
          <c:w val="0.67804492417838924"/>
          <c:h val="0.68332747053216825"/>
        </c:manualLayout>
      </c:layout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3.6111111111111108E-2"/>
                  <c:y val="-0.125"/>
                </c:manualLayout>
              </c:layout>
              <c:tx>
                <c:rich>
                  <a:bodyPr/>
                  <a:lstStyle/>
                  <a:p>
                    <a:r>
                      <a:rPr lang="fa-IR" dirty="0" smtClean="0"/>
                      <a:t> رفع عیب</a:t>
                    </a:r>
                    <a:r>
                      <a:rPr lang="ru-RU" dirty="0" smtClean="0"/>
                      <a:t>42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7269429244965926"/>
                  <c:y val="4.3805019419240053E-2"/>
                </c:manualLayout>
              </c:layout>
              <c:tx>
                <c:rich>
                  <a:bodyPr/>
                  <a:lstStyle/>
                  <a:p>
                    <a:r>
                      <a:rPr lang="fa-IR" dirty="0" smtClean="0"/>
                      <a:t>  مونتاژ</a:t>
                    </a:r>
                    <a:r>
                      <a:rPr lang="ru-RU" dirty="0" smtClean="0"/>
                      <a:t>9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1684280601771709"/>
                  <c:y val="-7.9566849518850805E-2"/>
                </c:manualLayout>
              </c:layout>
              <c:tx>
                <c:rich>
                  <a:bodyPr/>
                  <a:lstStyle/>
                  <a:p>
                    <a:r>
                      <a:rPr lang="fa-IR" dirty="0" smtClean="0"/>
                      <a:t>  تعویض</a:t>
                    </a:r>
                    <a:r>
                      <a:rPr lang="ru-RU" dirty="0" smtClean="0"/>
                      <a:t>13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a-IR" smtClean="0"/>
                      <a:t> بازرسی</a:t>
                    </a:r>
                    <a:r>
                      <a:rPr lang="fa-IR" baseline="0" smtClean="0"/>
                      <a:t> فنی</a:t>
                    </a:r>
                    <a:r>
                      <a:rPr lang="ru-RU" smtClean="0"/>
                      <a:t>454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2777777777777774"/>
                  <c:y val="-8.3333333333333329E-2"/>
                </c:manualLayout>
              </c:layout>
              <c:tx>
                <c:rich>
                  <a:bodyPr/>
                  <a:lstStyle/>
                  <a:p>
                    <a:r>
                      <a:rPr lang="fa-IR" dirty="0" smtClean="0"/>
                      <a:t>  کنترل فلز</a:t>
                    </a:r>
                    <a:r>
                      <a:rPr lang="ru-RU" dirty="0" smtClean="0"/>
                      <a:t>230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'2021-1'!$AY$23:$BC$23</c:f>
              <c:strCache>
                <c:ptCount val="5"/>
                <c:pt idx="0">
                  <c:v>Уст.деф.</c:v>
                </c:pt>
                <c:pt idx="1">
                  <c:v>Монтаж</c:v>
                </c:pt>
                <c:pt idx="2">
                  <c:v>Замена</c:v>
                </c:pt>
                <c:pt idx="3">
                  <c:v>Тех. Осв.</c:v>
                </c:pt>
                <c:pt idx="4">
                  <c:v>ЭК,КМ</c:v>
                </c:pt>
              </c:strCache>
            </c:strRef>
          </c:cat>
          <c:val>
            <c:numRef>
              <c:f>'2021-1'!$AY$35:$BC$35</c:f>
              <c:numCache>
                <c:formatCode>General</c:formatCode>
                <c:ptCount val="5"/>
                <c:pt idx="0">
                  <c:v>42</c:v>
                </c:pt>
                <c:pt idx="1">
                  <c:v>9</c:v>
                </c:pt>
                <c:pt idx="2">
                  <c:v>13</c:v>
                </c:pt>
                <c:pt idx="3">
                  <c:v>454</c:v>
                </c:pt>
                <c:pt idx="4">
                  <c:v>230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gradFill rotWithShape="1">
      <a:gsLst>
        <a:gs pos="0">
          <a:srgbClr val="C0504D">
            <a:tint val="50000"/>
            <a:satMod val="300000"/>
          </a:srgbClr>
        </a:gs>
        <a:gs pos="35000">
          <a:srgbClr val="C0504D">
            <a:tint val="37000"/>
            <a:satMod val="300000"/>
          </a:srgbClr>
        </a:gs>
        <a:gs pos="100000">
          <a:srgbClr val="C0504D">
            <a:tint val="15000"/>
            <a:satMod val="350000"/>
          </a:srgbClr>
        </a:gs>
      </a:gsLst>
      <a:lin ang="16200000" scaled="1"/>
    </a:gradFill>
    <a:ln w="9525" cap="flat" cmpd="sng" algn="ctr">
      <a:solidFill>
        <a:srgbClr val="C0504D">
          <a:shade val="95000"/>
          <a:satMod val="105000"/>
        </a:srgb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345754731192521E-2"/>
          <c:y val="0.109035529274895"/>
          <c:w val="0.82033930535486443"/>
          <c:h val="0.7896848916228104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fa-IR" smtClean="0"/>
                      <a:t> تعمیرات اساسی</a:t>
                    </a:r>
                    <a:r>
                      <a:rPr lang="ru-RU" smtClean="0"/>
                      <a:t>233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a-IR" smtClean="0"/>
                      <a:t> رفع عیب</a:t>
                    </a:r>
                    <a:r>
                      <a:rPr lang="ru-RU" smtClean="0"/>
                      <a:t>3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a-IR" smtClean="0"/>
                      <a:t> بازرسی</a:t>
                    </a:r>
                    <a:r>
                      <a:rPr lang="ru-RU" smtClean="0"/>
                      <a:t>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a-IR" smtClean="0"/>
                      <a:t> تعویض</a:t>
                    </a:r>
                    <a:r>
                      <a:rPr lang="ru-RU" smtClean="0"/>
                      <a:t>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a-IR" smtClean="0"/>
                      <a:t> تنظیم</a:t>
                    </a:r>
                    <a:r>
                      <a:rPr lang="ru-RU" smtClean="0"/>
                      <a:t>52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a-IR" smtClean="0"/>
                      <a:t> تعمیرات جزئی</a:t>
                    </a:r>
                    <a:r>
                      <a:rPr lang="ru-RU" smtClean="0"/>
                      <a:t>15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fa-IR" baseline="0" smtClean="0"/>
                      <a:t> سرویس فنی</a:t>
                    </a:r>
                    <a:r>
                      <a:rPr lang="ru-RU" smtClean="0"/>
                      <a:t>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'2021-1'!$AM$23:$AS$23</c:f>
              <c:strCache>
                <c:ptCount val="7"/>
                <c:pt idx="0">
                  <c:v> КР</c:v>
                </c:pt>
                <c:pt idx="1">
                  <c:v>Уст.деф.</c:v>
                </c:pt>
                <c:pt idx="2">
                  <c:v>Ревизия</c:v>
                </c:pt>
                <c:pt idx="3">
                  <c:v>Замена</c:v>
                </c:pt>
                <c:pt idx="4">
                  <c:v>Настройка</c:v>
                </c:pt>
                <c:pt idx="5">
                  <c:v>ТР,СР</c:v>
                </c:pt>
                <c:pt idx="6">
                  <c:v>ТО</c:v>
                </c:pt>
              </c:strCache>
            </c:strRef>
          </c:cat>
          <c:val>
            <c:numRef>
              <c:f>'2021-1'!$AM$24:$AS$24</c:f>
              <c:numCache>
                <c:formatCode>General</c:formatCode>
                <c:ptCount val="7"/>
                <c:pt idx="0">
                  <c:v>233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52</c:v>
                </c:pt>
                <c:pt idx="5">
                  <c:v>15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 rotWithShape="1">
      <a:gsLst>
        <a:gs pos="0">
          <a:srgbClr val="C0504D">
            <a:tint val="50000"/>
            <a:satMod val="300000"/>
          </a:srgbClr>
        </a:gs>
        <a:gs pos="35000">
          <a:srgbClr val="C0504D">
            <a:tint val="37000"/>
            <a:satMod val="300000"/>
          </a:srgbClr>
        </a:gs>
        <a:gs pos="100000">
          <a:srgbClr val="C0504D">
            <a:tint val="15000"/>
            <a:satMod val="350000"/>
          </a:srgbClr>
        </a:gs>
      </a:gsLst>
      <a:lin ang="16200000" scaled="1"/>
    </a:gradFill>
    <a:ln w="9525" cap="flat" cmpd="sng" algn="ctr">
      <a:solidFill>
        <a:srgbClr val="C0504D">
          <a:shade val="95000"/>
          <a:satMod val="105000"/>
        </a:srgb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845679012345678E-2"/>
          <c:y val="8.4948109385781539E-2"/>
          <c:w val="0.84104938271604934"/>
          <c:h val="0.81326758526306997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95250"/>
              <a:bevelB w="63500"/>
            </a:sp3d>
          </c:spPr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ru-RU"/>
                      <a:t> </a:t>
                    </a:r>
                    <a:r>
                      <a:rPr lang="fa-IR" smtClean="0"/>
                      <a:t> تعمیرات اساسی</a:t>
                    </a:r>
                    <a:r>
                      <a:rPr lang="ru-RU" smtClean="0"/>
                      <a:t>43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a-IR" smtClean="0"/>
                      <a:t> رفع عیب</a:t>
                    </a:r>
                    <a:r>
                      <a:rPr lang="ru-RU" smtClean="0"/>
                      <a:t>1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a-IR" smtClean="0"/>
                      <a:t> بازرسی</a:t>
                    </a:r>
                    <a:r>
                      <a:rPr lang="ru-RU" smtClean="0"/>
                      <a:t>5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a-IR" smtClean="0"/>
                      <a:t> تعویض</a:t>
                    </a:r>
                    <a:r>
                      <a:rPr lang="ru-RU" smtClean="0"/>
                      <a:t>1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a-IR" smtClean="0"/>
                      <a:t> تمیزکاری</a:t>
                    </a:r>
                    <a:r>
                      <a:rPr lang="ru-RU" smtClean="0"/>
                      <a:t>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fa-IR" dirty="0" smtClean="0"/>
                      <a:t> تعمیرات جزئی</a:t>
                    </a:r>
                    <a:r>
                      <a:rPr lang="ru-RU" dirty="0" smtClean="0"/>
                      <a:t>ТР</a:t>
                    </a:r>
                    <a:r>
                      <a:rPr lang="ru-RU" dirty="0"/>
                      <a:t>, 94</a:t>
                    </a:r>
                  </a:p>
                </c:rich>
              </c:tx>
              <c:spPr>
                <a:scene3d>
                  <a:camera prst="orthographicFront"/>
                  <a:lightRig rig="threePt" dir="t"/>
                </a:scene3d>
                <a:sp3d>
                  <a:bevelT h="6350"/>
                </a:sp3d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fa-IR" smtClean="0"/>
                      <a:t> سرویس فنی</a:t>
                    </a:r>
                    <a:r>
                      <a:rPr lang="ru-RU" smtClean="0"/>
                      <a:t>48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'2021-1'!$AY$6:$BE$6</c:f>
              <c:strCache>
                <c:ptCount val="7"/>
                <c:pt idx="0">
                  <c:v> КР</c:v>
                </c:pt>
                <c:pt idx="1">
                  <c:v>Уст.деф.</c:v>
                </c:pt>
                <c:pt idx="2">
                  <c:v>Ревизия,  Замер</c:v>
                </c:pt>
                <c:pt idx="3">
                  <c:v>Замена</c:v>
                </c:pt>
                <c:pt idx="4">
                  <c:v>Очистка</c:v>
                </c:pt>
                <c:pt idx="5">
                  <c:v>ТР</c:v>
                </c:pt>
                <c:pt idx="6">
                  <c:v>ТО</c:v>
                </c:pt>
              </c:strCache>
            </c:strRef>
          </c:cat>
          <c:val>
            <c:numRef>
              <c:f>'2021-1'!$AY$7:$BE$7</c:f>
              <c:numCache>
                <c:formatCode>General</c:formatCode>
                <c:ptCount val="7"/>
                <c:pt idx="0">
                  <c:v>43</c:v>
                </c:pt>
                <c:pt idx="1">
                  <c:v>1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  <c:pt idx="5">
                  <c:v>94</c:v>
                </c:pt>
                <c:pt idx="6">
                  <c:v>48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 rotWithShape="1">
      <a:gsLst>
        <a:gs pos="0">
          <a:srgbClr val="C0504D">
            <a:tint val="50000"/>
            <a:satMod val="300000"/>
          </a:srgbClr>
        </a:gs>
        <a:gs pos="35000">
          <a:srgbClr val="C0504D">
            <a:tint val="37000"/>
            <a:satMod val="300000"/>
          </a:srgbClr>
        </a:gs>
        <a:gs pos="100000">
          <a:srgbClr val="C0504D">
            <a:tint val="15000"/>
            <a:satMod val="350000"/>
          </a:srgbClr>
        </a:gs>
      </a:gsLst>
      <a:lin ang="16200000" scaled="1"/>
    </a:gradFill>
    <a:ln w="9525" cap="flat" cmpd="sng" algn="ctr">
      <a:solidFill>
        <a:srgbClr val="C0504D">
          <a:shade val="95000"/>
          <a:satMod val="105000"/>
        </a:srgb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ru-RU"/>
                      <a:t> </a:t>
                    </a:r>
                    <a:r>
                      <a:rPr lang="fa-IR" baseline="0" smtClean="0"/>
                      <a:t> تعمیرات اساسی</a:t>
                    </a:r>
                    <a:r>
                      <a:rPr lang="ru-RU" smtClean="0"/>
                      <a:t>19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a-IR" smtClean="0"/>
                      <a:t> رفع عیب</a:t>
                    </a:r>
                    <a:r>
                      <a:rPr lang="ru-RU" smtClean="0"/>
                      <a:t>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a-IR" smtClean="0"/>
                      <a:t> بازرسی</a:t>
                    </a:r>
                    <a:r>
                      <a:rPr lang="ru-RU" smtClean="0"/>
                      <a:t>7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a-IR" smtClean="0"/>
                      <a:t> تمیزکاری</a:t>
                    </a:r>
                    <a:r>
                      <a:rPr lang="ru-RU" smtClean="0"/>
                      <a:t>4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a-IR" smtClean="0"/>
                      <a:t> تست</a:t>
                    </a:r>
                    <a:r>
                      <a:rPr lang="ru-RU" smtClean="0"/>
                      <a:t>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a-IR" smtClean="0"/>
                      <a:t> تعمیرات جزئی</a:t>
                    </a:r>
                    <a:r>
                      <a:rPr lang="ru-RU" smtClean="0"/>
                      <a:t>7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fa-IR" smtClean="0"/>
                      <a:t> سرویس فنی</a:t>
                    </a:r>
                    <a:r>
                      <a:rPr lang="ru-RU" smtClean="0"/>
                      <a:t>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'2021-1'!$AM$6:$AS$6</c:f>
              <c:strCache>
                <c:ptCount val="7"/>
                <c:pt idx="0">
                  <c:v> КР,Замена</c:v>
                </c:pt>
                <c:pt idx="1">
                  <c:v>Уст.деф.</c:v>
                </c:pt>
                <c:pt idx="2">
                  <c:v>Ревизия</c:v>
                </c:pt>
                <c:pt idx="3">
                  <c:v>Очистка</c:v>
                </c:pt>
                <c:pt idx="4">
                  <c:v>опробование</c:v>
                </c:pt>
                <c:pt idx="5">
                  <c:v>ТР</c:v>
                </c:pt>
                <c:pt idx="6">
                  <c:v>ТО</c:v>
                </c:pt>
              </c:strCache>
            </c:strRef>
          </c:cat>
          <c:val>
            <c:numRef>
              <c:f>'2021-1'!$AM$7:$AS$7</c:f>
              <c:numCache>
                <c:formatCode>General</c:formatCode>
                <c:ptCount val="7"/>
                <c:pt idx="0">
                  <c:v>19</c:v>
                </c:pt>
                <c:pt idx="1">
                  <c:v>0</c:v>
                </c:pt>
                <c:pt idx="2">
                  <c:v>7</c:v>
                </c:pt>
                <c:pt idx="3">
                  <c:v>4</c:v>
                </c:pt>
                <c:pt idx="4">
                  <c:v>0</c:v>
                </c:pt>
                <c:pt idx="5">
                  <c:v>7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 rotWithShape="1">
      <a:gsLst>
        <a:gs pos="0">
          <a:srgbClr val="C0504D">
            <a:tint val="50000"/>
            <a:satMod val="300000"/>
          </a:srgbClr>
        </a:gs>
        <a:gs pos="35000">
          <a:srgbClr val="C0504D">
            <a:tint val="37000"/>
            <a:satMod val="300000"/>
          </a:srgbClr>
        </a:gs>
        <a:gs pos="100000">
          <a:srgbClr val="C0504D">
            <a:tint val="15000"/>
            <a:satMod val="350000"/>
          </a:srgbClr>
        </a:gs>
      </a:gsLst>
      <a:lin ang="16200000" scaled="1"/>
    </a:gradFill>
    <a:ln w="9525" cap="flat" cmpd="sng" algn="ctr">
      <a:solidFill>
        <a:srgbClr val="C0504D">
          <a:shade val="95000"/>
          <a:satMod val="105000"/>
        </a:srgb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2889939" cy="487677"/>
          </a:xfrm>
          <a:prstGeom prst="rect">
            <a:avLst/>
          </a:prstGeom>
        </p:spPr>
        <p:txBody>
          <a:bodyPr vert="horz" lIns="104001" tIns="52001" rIns="104001" bIns="520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004" y="5"/>
            <a:ext cx="2889939" cy="487677"/>
          </a:xfrm>
          <a:prstGeom prst="rect">
            <a:avLst/>
          </a:prstGeom>
        </p:spPr>
        <p:txBody>
          <a:bodyPr vert="horz" lIns="104001" tIns="52001" rIns="104001" bIns="52001" rtlCol="0"/>
          <a:lstStyle>
            <a:lvl1pPr algn="r">
              <a:defRPr sz="1300"/>
            </a:lvl1pPr>
          </a:lstStyle>
          <a:p>
            <a:fld id="{9B76CC5E-1BC2-4938-B537-B3BC138905F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263670"/>
            <a:ext cx="2889939" cy="487677"/>
          </a:xfrm>
          <a:prstGeom prst="rect">
            <a:avLst/>
          </a:prstGeom>
        </p:spPr>
        <p:txBody>
          <a:bodyPr vert="horz" lIns="104001" tIns="52001" rIns="104001" bIns="520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004" y="9263670"/>
            <a:ext cx="2889939" cy="487677"/>
          </a:xfrm>
          <a:prstGeom prst="rect">
            <a:avLst/>
          </a:prstGeom>
        </p:spPr>
        <p:txBody>
          <a:bodyPr vert="horz" lIns="104001" tIns="52001" rIns="104001" bIns="52001" rtlCol="0" anchor="b"/>
          <a:lstStyle>
            <a:lvl1pPr algn="r">
              <a:defRPr sz="1300"/>
            </a:lvl1pPr>
          </a:lstStyle>
          <a:p>
            <a:fld id="{72760E2C-3BA6-46A4-9690-3838A0133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532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88013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993" y="0"/>
            <a:ext cx="2889938" cy="488013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82E33412-D7AA-4B39-BCBA-EC547983DB13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3910"/>
            <a:ext cx="5335270" cy="4387678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63367"/>
            <a:ext cx="2889938" cy="488013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993" y="9263367"/>
            <a:ext cx="2889938" cy="488013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4DEDD257-87F1-43A4-99A7-16D7E6D7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32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974725" y="1393825"/>
            <a:ext cx="8464550" cy="6348413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DD257-87F1-43A4-99A7-16D7E6D73C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60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6938" y="2320925"/>
            <a:ext cx="4875212" cy="36576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DD257-87F1-43A4-99A7-16D7E6D73C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25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33400" cy="365125"/>
          </a:xfrm>
        </p:spPr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57200" cy="365125"/>
          </a:xfrm>
        </p:spPr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0F907-D7C6-42BF-8476-CE673E170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43608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2856"/>
            <a:ext cx="9144000" cy="2232248"/>
          </a:xfrm>
          <a:prstGeom prst="rect">
            <a:avLst/>
          </a:prstGeom>
        </p:spPr>
      </p:pic>
      <p:pic>
        <p:nvPicPr>
          <p:cNvPr id="6" name="Picture 5" descr="BNPP_LOGO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12360" y="130487"/>
            <a:ext cx="1162440" cy="4383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135" y="554336"/>
            <a:ext cx="640027" cy="201152"/>
          </a:xfrm>
          <a:prstGeom prst="rect">
            <a:avLst/>
          </a:prstGeom>
          <a:ln>
            <a:noFill/>
          </a:ln>
          <a:effectLst/>
        </p:spPr>
      </p:pic>
      <p:sp>
        <p:nvSpPr>
          <p:cNvPr id="8" name="Rectangle 7"/>
          <p:cNvSpPr/>
          <p:nvPr/>
        </p:nvSpPr>
        <p:spPr>
          <a:xfrm>
            <a:off x="765664" y="2667000"/>
            <a:ext cx="4604145" cy="13311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cs typeface="B Titr" pitchFamily="2" charset="-78"/>
              </a:rPr>
              <a:t>توقف واحد </a:t>
            </a:r>
            <a:r>
              <a:rPr lang="fa-IR" sz="2800" dirty="0">
                <a:cs typeface="B Titr" pitchFamily="2" charset="-78"/>
              </a:rPr>
              <a:t>یکم نیروگاه اتمی </a:t>
            </a:r>
            <a:r>
              <a:rPr lang="fa-IR" sz="2800" dirty="0" smtClean="0">
                <a:cs typeface="B Titr" pitchFamily="2" charset="-78"/>
              </a:rPr>
              <a:t>بوشهر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cs typeface="B Titr" pitchFamily="2" charset="-78"/>
              </a:rPr>
              <a:t>بهمن ماه 1399</a:t>
            </a:r>
            <a:endParaRPr lang="en-US" sz="2800" dirty="0" smtClean="0">
              <a:cs typeface="B Titr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5410200" cy="457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rtl="1"/>
            <a:r>
              <a:rPr lang="fa-IR" sz="4000" b="1" dirty="0" smtClean="0">
                <a:cs typeface="B Mitra" pitchFamily="2" charset="-78"/>
              </a:rPr>
              <a:t>تجهیزات دوار</a:t>
            </a:r>
            <a:endParaRPr lang="en-US" sz="4000" b="1" dirty="0">
              <a:cs typeface="B Mitra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352382"/>
              </p:ext>
            </p:extLst>
          </p:nvPr>
        </p:nvGraphicFramePr>
        <p:xfrm>
          <a:off x="380997" y="1752600"/>
          <a:ext cx="8229604" cy="4681713"/>
        </p:xfrm>
        <a:graphic>
          <a:graphicData uri="http://schemas.openxmlformats.org/drawingml/2006/table">
            <a:tbl>
              <a:tblPr/>
              <a:tblGrid>
                <a:gridCol w="2408665"/>
                <a:gridCol w="560154"/>
                <a:gridCol w="490135"/>
                <a:gridCol w="490135"/>
                <a:gridCol w="490135"/>
                <a:gridCol w="490135"/>
                <a:gridCol w="588163"/>
                <a:gridCol w="588163"/>
                <a:gridCol w="588163"/>
                <a:gridCol w="490135"/>
                <a:gridCol w="1045621"/>
              </a:tblGrid>
              <a:tr h="315591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مدیریت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تجهیزات </a:t>
                      </a:r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دوار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4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 </a:t>
                      </a:r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تعمیرات اساسی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رفع عیب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تمیزکاری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تست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تعمیرات جزئی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سرویس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کنترل فلز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مجموع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رآکتور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توربین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تهویه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دیزل 1 و 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دیزل 2 و 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451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شیمی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451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تجهیزات مشترک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ایمنی پرتوی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پشتیبانی نت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مکانیک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برق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4510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مجموع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250014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451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کنترل فلز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81000"/>
            <a:ext cx="4419600" cy="4873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3600" b="1" dirty="0" smtClean="0">
                <a:solidFill>
                  <a:prstClr val="black"/>
                </a:solidFill>
                <a:cs typeface="B Mitra" pitchFamily="2" charset="-78"/>
              </a:rPr>
              <a:t>شیرآلات و استند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08138"/>
              </p:ext>
            </p:extLst>
          </p:nvPr>
        </p:nvGraphicFramePr>
        <p:xfrm>
          <a:off x="609600" y="1676400"/>
          <a:ext cx="8077200" cy="4721180"/>
        </p:xfrm>
        <a:graphic>
          <a:graphicData uri="http://schemas.openxmlformats.org/drawingml/2006/table">
            <a:tbl>
              <a:tblPr/>
              <a:tblGrid>
                <a:gridCol w="2440745"/>
                <a:gridCol w="542402"/>
                <a:gridCol w="474601"/>
                <a:gridCol w="474601"/>
                <a:gridCol w="474601"/>
                <a:gridCol w="474601"/>
                <a:gridCol w="569522"/>
                <a:gridCol w="569522"/>
                <a:gridCol w="569522"/>
                <a:gridCol w="474601"/>
                <a:gridCol w="1012482"/>
              </a:tblGrid>
              <a:tr h="266470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مدیریت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شیرالات و </a:t>
                      </a:r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استند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تعمیرات اساسی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رفع عیب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تمیزکاری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تنظیم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تعمیرات جزئی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سرویس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کنترل فلز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مجموع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BC96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رآکتور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توربین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تهویه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دیزل 1 و 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دیزل 2 و 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شیمی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تجهیزات مشترک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ایمنی پرتوی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پشتیبانی نت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مکانیک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برق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مجموع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647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کنترل فلز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81000"/>
            <a:ext cx="5105400" cy="457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3600" b="1" dirty="0" smtClean="0">
                <a:solidFill>
                  <a:prstClr val="black"/>
                </a:solidFill>
                <a:ea typeface="+mn-ea"/>
                <a:cs typeface="B Mitra" pitchFamily="2" charset="-78"/>
              </a:rPr>
              <a:t>مخازن، ظروف، ساختمان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740251"/>
              </p:ext>
            </p:extLst>
          </p:nvPr>
        </p:nvGraphicFramePr>
        <p:xfrm>
          <a:off x="457199" y="1858169"/>
          <a:ext cx="8229602" cy="4604385"/>
        </p:xfrm>
        <a:graphic>
          <a:graphicData uri="http://schemas.openxmlformats.org/drawingml/2006/table">
            <a:tbl>
              <a:tblPr/>
              <a:tblGrid>
                <a:gridCol w="2536721"/>
                <a:gridCol w="516194"/>
                <a:gridCol w="516194"/>
                <a:gridCol w="516194"/>
                <a:gridCol w="516194"/>
                <a:gridCol w="516194"/>
                <a:gridCol w="516194"/>
                <a:gridCol w="516194"/>
                <a:gridCol w="516194"/>
                <a:gridCol w="516194"/>
                <a:gridCol w="1047135"/>
              </a:tblGrid>
              <a:tr h="295275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مدیریت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 مخازن، ظروف، </a:t>
                      </a:r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ساختمان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 </a:t>
                      </a:r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تعمیرات اساسی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رفع عیب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تمیزکاری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تست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تعمیرات جزئی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سرویس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کنترل فلز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مجموع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رآکتور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توربین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تهویه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دیزل 1 و 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دیزل 2 و 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شیمی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تجهیزات مشترک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ایمنی پرتوی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پشتیبانی نت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مکانیک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برق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مجموع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کنترل فلز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1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81000"/>
            <a:ext cx="3581401" cy="411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3600" b="1" dirty="0" smtClean="0">
                <a:solidFill>
                  <a:prstClr val="black"/>
                </a:solidFill>
                <a:ea typeface="+mn-ea"/>
                <a:cs typeface="B Mitra" pitchFamily="2" charset="-78"/>
              </a:rPr>
              <a:t>لوله‌ها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829692"/>
              </p:ext>
            </p:extLst>
          </p:nvPr>
        </p:nvGraphicFramePr>
        <p:xfrm>
          <a:off x="609595" y="2015331"/>
          <a:ext cx="8077204" cy="4419600"/>
        </p:xfrm>
        <a:graphic>
          <a:graphicData uri="http://schemas.openxmlformats.org/drawingml/2006/table">
            <a:tbl>
              <a:tblPr/>
              <a:tblGrid>
                <a:gridCol w="3636850"/>
                <a:gridCol w="740059"/>
                <a:gridCol w="740059"/>
                <a:gridCol w="740059"/>
                <a:gridCol w="740059"/>
                <a:gridCol w="740059"/>
                <a:gridCol w="740059"/>
              </a:tblGrid>
              <a:tr h="238125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مدیریت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لوله ها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رفع عیب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مونتاژ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تعویض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کنترل فلز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مجموع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رآکتور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توربین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تهویه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دیزل 1 و 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دیزل 2 و 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شیمی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تجهیزات مشترک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ایمنی پرتوی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پشتیبانی نت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مکانیک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برق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مجموع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بازرسی</a:t>
                      </a:r>
                      <a:r>
                        <a:rPr lang="fa-I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 فنی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کنترل فلز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B Mitra" pitchFamily="2" charset="-78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010400" cy="411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a-IR" sz="2800" b="1" dirty="0" smtClean="0">
                <a:cs typeface="B Mitra" pitchFamily="2" charset="-78"/>
              </a:rPr>
              <a:t>نمودار تعداد تجهیزات دوار بر اساس نوع تعمیر</a:t>
            </a:r>
            <a:endParaRPr lang="en-US" sz="2800" b="1" dirty="0">
              <a:cs typeface="B Mitra" pitchFamily="2" charset="-78"/>
            </a:endParaRPr>
          </a:p>
        </p:txBody>
      </p:sp>
      <p:graphicFrame>
        <p:nvGraphicFramePr>
          <p:cNvPr id="4" name="Content Placeholder 3" title="نمودار تجهيزات دوار بر اساس نوع تعمير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116635"/>
              </p:ext>
            </p:extLst>
          </p:nvPr>
        </p:nvGraphicFramePr>
        <p:xfrm>
          <a:off x="457200" y="1752600"/>
          <a:ext cx="8077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6934200" cy="457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400" b="1" dirty="0">
                <a:solidFill>
                  <a:prstClr val="black"/>
                </a:solidFill>
                <a:cs typeface="B Mitra" pitchFamily="2" charset="-78"/>
              </a:rPr>
              <a:t>نمودار تعداد </a:t>
            </a:r>
            <a:r>
              <a:rPr lang="fa-IR" sz="2400" b="1" dirty="0" smtClean="0">
                <a:solidFill>
                  <a:prstClr val="black"/>
                </a:solidFill>
                <a:cs typeface="B Mitra" pitchFamily="2" charset="-78"/>
              </a:rPr>
              <a:t>مخازن و مبدلهای حرارتی بر </a:t>
            </a:r>
            <a:r>
              <a:rPr lang="fa-IR" sz="2400" b="1" dirty="0">
                <a:solidFill>
                  <a:prstClr val="black"/>
                </a:solidFill>
                <a:cs typeface="B Mitra" pitchFamily="2" charset="-78"/>
              </a:rPr>
              <a:t>اساس نوع تعمیر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259798"/>
              </p:ext>
            </p:extLst>
          </p:nvPr>
        </p:nvGraphicFramePr>
        <p:xfrm>
          <a:off x="457200" y="16002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934200" cy="411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800" b="1" dirty="0">
                <a:solidFill>
                  <a:prstClr val="black"/>
                </a:solidFill>
                <a:cs typeface="B Mitra" pitchFamily="2" charset="-78"/>
              </a:rPr>
              <a:t>نمودار تعداد </a:t>
            </a:r>
            <a:r>
              <a:rPr lang="fa-IR" sz="2800" b="1" dirty="0" smtClean="0">
                <a:solidFill>
                  <a:prstClr val="black"/>
                </a:solidFill>
                <a:cs typeface="B Mitra" pitchFamily="2" charset="-78"/>
              </a:rPr>
              <a:t>شیرآلات و استند بر </a:t>
            </a:r>
            <a:r>
              <a:rPr lang="fa-IR" sz="2800" b="1" dirty="0">
                <a:solidFill>
                  <a:prstClr val="black"/>
                </a:solidFill>
                <a:cs typeface="B Mitra" pitchFamily="2" charset="-78"/>
              </a:rPr>
              <a:t>اساس نوع تعمیر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914880"/>
              </p:ext>
            </p:extLst>
          </p:nvPr>
        </p:nvGraphicFramePr>
        <p:xfrm>
          <a:off x="457200" y="1600200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5410200" cy="411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800" b="1" dirty="0" smtClean="0">
                <a:cs typeface="B Mitra" pitchFamily="2" charset="-78"/>
              </a:rPr>
              <a:t>نمودار نوع فعالیت برای لوله ها</a:t>
            </a:r>
            <a:endParaRPr lang="en-US" sz="2800" b="1" dirty="0">
              <a:cs typeface="B Mitra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398297"/>
              </p:ext>
            </p:extLst>
          </p:nvPr>
        </p:nvGraphicFramePr>
        <p:xfrm>
          <a:off x="457200" y="1600200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2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4876800" cy="411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800" b="1" dirty="0" smtClean="0">
                <a:cs typeface="B Mitra" pitchFamily="2" charset="-78"/>
              </a:rPr>
              <a:t>شیرآلات و استند – مدیریت رآکتور</a:t>
            </a:r>
            <a:endParaRPr lang="en-US" sz="2800" b="1" dirty="0">
              <a:cs typeface="B Mitra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71745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5715000" cy="457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sz="2800" b="1" dirty="0" smtClean="0">
                <a:cs typeface="B Mitra" pitchFamily="2" charset="-78"/>
              </a:rPr>
              <a:t>مخازن، مبدلهای حرارتی– مدیریت رآکتور</a:t>
            </a:r>
            <a:endParaRPr lang="en-US" sz="2800" b="1" dirty="0">
              <a:cs typeface="B Mitra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21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3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4953000" cy="411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rtl="1"/>
            <a:r>
              <a:rPr lang="fa-IR" sz="2800" b="1" dirty="0">
                <a:solidFill>
                  <a:schemeClr val="dk1"/>
                </a:solidFill>
                <a:latin typeface="+mn-lt"/>
                <a:ea typeface="+mn-ea"/>
                <a:cs typeface="B Mitra" pitchFamily="2" charset="-78"/>
              </a:rPr>
              <a:t>مقدمه</a:t>
            </a:r>
            <a:endParaRPr lang="en-US" sz="2800" b="1" dirty="0">
              <a:solidFill>
                <a:schemeClr val="dk1"/>
              </a:solidFill>
              <a:latin typeface="+mn-lt"/>
              <a:ea typeface="+mn-ea"/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مطابق برنامه ریزی های انجام شده توقف قبلی واحد یکم نیروگاه اتمی بوشهر از نوع تعمیرات اساسی با تخلیه کامل سوخت و انجام کنترل فلز و نقاط جوش راکتور و لوله های خطوط سرد و گرم مدار اول بود که با توجه به شیوع کرونا نوع تعمیرواحد تغییر یافته و تعمیرات به پاییز سال 1399 موکول شد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این موضوع در صورتجلسه مورخ 1399/12/26 ابلاغی طی نامه شماره 9895530-4100 شرکت تولید و توسعه انرژی اتمی ایران آمده است.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7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324600" cy="411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a-IR" sz="2800" b="1" dirty="0" smtClean="0">
                <a:cs typeface="B Mitra" pitchFamily="2" charset="-78"/>
              </a:rPr>
              <a:t>تجهیزات دوار – مدیریت رآکتور</a:t>
            </a:r>
            <a:endParaRPr lang="en-US" sz="2800" b="1" dirty="0">
              <a:cs typeface="B Mitra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929014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تامين نقدينگي براي پرداخت بيمه و ماليات و صندوق پس انداز و بسته رفاهي و  خريد روغن و باز و رزين و مواد مصرفي و قطعات يدكي و غيره</a:t>
            </a:r>
          </a:p>
          <a:p>
            <a:pPr algn="r" rtl="1"/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59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43608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2856"/>
            <a:ext cx="9144000" cy="2232248"/>
          </a:xfrm>
          <a:prstGeom prst="rect">
            <a:avLst/>
          </a:prstGeom>
        </p:spPr>
      </p:pic>
      <p:pic>
        <p:nvPicPr>
          <p:cNvPr id="6" name="Picture 5" descr="BNPP_LOGO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12360" y="130487"/>
            <a:ext cx="1162440" cy="4383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135" y="554336"/>
            <a:ext cx="640027" cy="201152"/>
          </a:xfrm>
          <a:prstGeom prst="rect">
            <a:avLst/>
          </a:prstGeom>
          <a:ln>
            <a:noFill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115616" y="2852936"/>
            <a:ext cx="381642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500" dirty="0" smtClean="0">
                <a:cs typeface="Titr" pitchFamily="2" charset="-78"/>
              </a:rPr>
              <a:t>پايان</a:t>
            </a:r>
            <a:endParaRPr lang="en-US" sz="3500" dirty="0">
              <a:cs typeface="Titr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4953000" cy="411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rtl="1"/>
            <a:r>
              <a:rPr lang="fa-IR" sz="2800" b="1" dirty="0">
                <a:solidFill>
                  <a:schemeClr val="dk1"/>
                </a:solidFill>
                <a:latin typeface="+mn-lt"/>
                <a:ea typeface="+mn-ea"/>
                <a:cs typeface="B Mitra" pitchFamily="2" charset="-78"/>
              </a:rPr>
              <a:t>مقدمه</a:t>
            </a:r>
            <a:endParaRPr lang="en-US" sz="2800" b="1" dirty="0">
              <a:solidFill>
                <a:schemeClr val="dk1"/>
              </a:solidFill>
              <a:latin typeface="+mn-lt"/>
              <a:ea typeface="+mn-ea"/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600" y="3962400"/>
            <a:ext cx="1640440" cy="60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Mitra" pitchFamily="2" charset="-78"/>
              </a:rPr>
              <a:t>مقرر شد:</a:t>
            </a:r>
            <a:endParaRPr lang="en-US" sz="2800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15" y="2362200"/>
            <a:ext cx="8382001" cy="1472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42991" y="914400"/>
            <a:ext cx="8229600" cy="12573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5" algn="r" rtl="1"/>
            <a:r>
              <a:rPr lang="fa-IR" sz="2800" dirty="0" smtClean="0">
                <a:cs typeface="B Mitra" pitchFamily="2" charset="-78"/>
              </a:rPr>
              <a:t>و با توجه به تداوم شیوع بیماری </a:t>
            </a:r>
            <a:r>
              <a:rPr lang="fa-IR" sz="2800" dirty="0">
                <a:cs typeface="B Mitra" pitchFamily="2" charset="-78"/>
              </a:rPr>
              <a:t>کرونا</a:t>
            </a:r>
            <a:r>
              <a:rPr lang="fa-IR" sz="2800" dirty="0" smtClean="0">
                <a:cs typeface="B Mitra" pitchFamily="2" charset="-78"/>
              </a:rPr>
              <a:t> ، وجود مشکلات ارزی ، تاکید وزارت نیرو بر تولید برق در ماههای سرد و گرم سال و بر مبنای مستندات تهیه شده زیر : شد </a:t>
            </a:r>
            <a:endParaRPr lang="en-US" sz="2800" dirty="0">
              <a:cs typeface="B Mitra" pitchFamily="2" charset="-7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19" y="4724400"/>
            <a:ext cx="8567791" cy="12468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8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5800" y="4572000"/>
            <a:ext cx="7696200" cy="1752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b="1" dirty="0" smtClean="0">
                <a:solidFill>
                  <a:schemeClr val="tx1"/>
                </a:solidFill>
                <a:cs typeface="B Mitra" pitchFamily="2" charset="-78"/>
              </a:rPr>
              <a:t>توجه: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Mitra" pitchFamily="2" charset="-78"/>
              </a:rPr>
              <a:t>1- با توجه به توقف خارج از برنامه اخیر، تاریخ توقف اساسی واحد از بیستم مردادماه       سال 1400 تغییر خواهد کرد.</a:t>
            </a:r>
          </a:p>
          <a:p>
            <a:pPr algn="r" rtl="1"/>
            <a:r>
              <a:rPr lang="fa-IR" sz="2000" b="1" dirty="0" smtClean="0">
                <a:solidFill>
                  <a:schemeClr val="tx1"/>
                </a:solidFill>
                <a:cs typeface="B Mitra" pitchFamily="2" charset="-78"/>
              </a:rPr>
              <a:t>2- تاریخ شروع توقف اول بیستم بهمن ماه است و تغییر نمی‌کند.</a:t>
            </a:r>
            <a:endParaRPr lang="en-US" sz="2000" b="1" dirty="0">
              <a:solidFill>
                <a:schemeClr val="tx1"/>
              </a:solidFill>
              <a:cs typeface="B Mitra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41236"/>
              </p:ext>
            </p:extLst>
          </p:nvPr>
        </p:nvGraphicFramePr>
        <p:xfrm>
          <a:off x="1066799" y="914400"/>
          <a:ext cx="7260657" cy="2676525"/>
        </p:xfrm>
        <a:graphic>
          <a:graphicData uri="http://schemas.openxmlformats.org/drawingml/2006/table">
            <a:tbl>
              <a:tblPr/>
              <a:tblGrid>
                <a:gridCol w="262890"/>
                <a:gridCol w="2199298"/>
                <a:gridCol w="165027"/>
                <a:gridCol w="1396380"/>
                <a:gridCol w="177721"/>
                <a:gridCol w="1167881"/>
                <a:gridCol w="165027"/>
                <a:gridCol w="1726433"/>
              </a:tblGrid>
              <a:tr h="400050"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230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310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itchFamily="2" charset="-7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230 روز موثر از سوخت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100 روز توقف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80 روز موثر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توقف اساسی واحد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 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1399</a:t>
                      </a:r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/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04</a:t>
                      </a:r>
                      <a:r>
                        <a:rPr lang="fa-I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/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</a:rPr>
                        <a:t>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</a:endParaRP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1399/11/20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1400/03/01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itchFamily="2" charset="-78"/>
                        </a:rPr>
                        <a:t>1400/05/20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itchFamily="2" charset="-7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1600200" y="381000"/>
            <a:ext cx="4953000" cy="4111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rtl="1">
              <a:spcBef>
                <a:spcPct val="0"/>
              </a:spcBef>
              <a:buNone/>
              <a:defRPr sz="2800" b="1">
                <a:solidFill>
                  <a:schemeClr val="dk1"/>
                </a:solidFill>
                <a:cs typeface="B Mitra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a-IR" dirty="0"/>
              <a:t>مقدمه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احجام تعميرات به </a:t>
            </a:r>
            <a:r>
              <a:rPr lang="fa-IR" dirty="0">
                <a:cs typeface="B Mitra" pitchFamily="2" charset="-78"/>
              </a:rPr>
              <a:t>دو</a:t>
            </a:r>
            <a:r>
              <a:rPr lang="fa-IR" dirty="0" smtClean="0">
                <a:cs typeface="B Mitra" panose="00000400000000000000" pitchFamily="2" charset="-78"/>
              </a:rPr>
              <a:t> قسمت تقسيم خواهد شد.</a:t>
            </a:r>
          </a:p>
          <a:p>
            <a:pPr algn="r" rtl="1"/>
            <a:r>
              <a:rPr lang="fa-IR" dirty="0">
                <a:cs typeface="B Mitra" pitchFamily="2" charset="-78"/>
              </a:rPr>
              <a:t>تعميرات</a:t>
            </a:r>
            <a:r>
              <a:rPr lang="fa-IR" dirty="0" smtClean="0">
                <a:cs typeface="B Mitra" panose="00000400000000000000" pitchFamily="2" charset="-78"/>
              </a:rPr>
              <a:t> توربين و ژنراتور و مدرنيزيشن ماشين تعويض سوخت در توقف اول</a:t>
            </a:r>
          </a:p>
          <a:p>
            <a:pPr algn="r" rtl="1"/>
            <a:r>
              <a:rPr lang="fa-IR" dirty="0">
                <a:cs typeface="B Mitra" pitchFamily="2" charset="-78"/>
              </a:rPr>
              <a:t>بازرسي</a:t>
            </a:r>
            <a:r>
              <a:rPr lang="fa-IR" dirty="0" smtClean="0">
                <a:cs typeface="B Mitra" panose="00000400000000000000" pitchFamily="2" charset="-78"/>
              </a:rPr>
              <a:t> پوسته راكتور و تعويض سوخت در توقف دوم</a:t>
            </a:r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0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Mitra" panose="00000400000000000000" pitchFamily="2" charset="-78"/>
              </a:rPr>
              <a:t>موارد لازم تا توقف واحد</a:t>
            </a:r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تامين نقدينگي براي استفاده از خدمات پيمانكاران و تامين اقلام در داخل كشور</a:t>
            </a:r>
          </a:p>
          <a:p>
            <a:pPr algn="r" rtl="1"/>
            <a:r>
              <a:rPr lang="fa-IR" dirty="0" smtClean="0">
                <a:cs typeface="B Mitra" panose="00000400000000000000" pitchFamily="2" charset="-78"/>
              </a:rPr>
              <a:t>رفع مشكلات انتقال ارز به پيمانكار روس و پرداخت صورت وضعيت هاي قبلي پيمانكار</a:t>
            </a:r>
          </a:p>
          <a:p>
            <a:pPr algn="r" rtl="1"/>
            <a:r>
              <a:rPr lang="fa-IR" dirty="0" smtClean="0">
                <a:cs typeface="B Mitra" panose="00000400000000000000" pitchFamily="2" charset="-78"/>
              </a:rPr>
              <a:t>تامين قطعات يدكي و مواد مصرفي (داخل و خارج)</a:t>
            </a:r>
          </a:p>
          <a:p>
            <a:pPr algn="r" rtl="1"/>
            <a:r>
              <a:rPr lang="fa-IR" dirty="0" smtClean="0">
                <a:cs typeface="B Mitra" panose="00000400000000000000" pitchFamily="2" charset="-78"/>
              </a:rPr>
              <a:t>كسب مجوزهاي لازم از نظام ايمني هسته اي براي اتخاذ تصميمات فني</a:t>
            </a:r>
          </a:p>
          <a:p>
            <a:pPr algn="r" rtl="1"/>
            <a:r>
              <a:rPr lang="fa-IR" dirty="0" smtClean="0">
                <a:cs typeface="B Mitra" panose="00000400000000000000" pitchFamily="2" charset="-78"/>
              </a:rPr>
              <a:t>تامين قطعات براي ابزارهاي مخصوص بازرسي مولدهاي بخار و مدار اول</a:t>
            </a:r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50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6172200" cy="4873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a-IR" sz="2800" b="1" dirty="0">
                <a:cs typeface="B Mitra" pitchFamily="2" charset="-78"/>
              </a:rPr>
              <a:t>تجهیزات</a:t>
            </a:r>
            <a:r>
              <a:rPr lang="fa-IR" sz="4000" b="1" dirty="0" smtClean="0">
                <a:cs typeface="B Mitra" pitchFamily="2" charset="-78"/>
              </a:rPr>
              <a:t> </a:t>
            </a:r>
            <a:r>
              <a:rPr lang="fa-IR" sz="4000" dirty="0" smtClean="0">
                <a:cs typeface="B Mitra" pitchFamily="2" charset="-78"/>
              </a:rPr>
              <a:t>مهم</a:t>
            </a:r>
            <a:r>
              <a:rPr lang="fa-IR" sz="4000" b="1" dirty="0" smtClean="0">
                <a:cs typeface="B Mitra" pitchFamily="2" charset="-78"/>
              </a:rPr>
              <a:t> </a:t>
            </a:r>
            <a:r>
              <a:rPr lang="fa-IR" sz="1800" b="1" dirty="0" smtClean="0">
                <a:cs typeface="B Mitra" pitchFamily="2" charset="-78"/>
              </a:rPr>
              <a:t>(صفحه اول)</a:t>
            </a:r>
            <a:endParaRPr lang="en-US" sz="1800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3100" b="1" dirty="0">
                <a:ea typeface="Calibri"/>
                <a:cs typeface="B Mitra"/>
              </a:rPr>
              <a:t>تعمیرات اساسی سه پمپ اصلی مدار اول</a:t>
            </a:r>
            <a:r>
              <a:rPr lang="ar-SA" sz="3100" b="1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3100" b="1" dirty="0">
                <a:solidFill>
                  <a:srgbClr val="000000"/>
                </a:solidFill>
                <a:ea typeface="Calibri"/>
                <a:cs typeface="Times New Roman"/>
              </a:rPr>
              <a:t>YD40D001</a:t>
            </a:r>
            <a:r>
              <a:rPr lang="ar-SA" sz="3100" b="1" dirty="0">
                <a:solidFill>
                  <a:srgbClr val="000000"/>
                </a:solidFill>
                <a:ea typeface="Calibri"/>
                <a:cs typeface="Times New Roman"/>
              </a:rPr>
              <a:t>، </a:t>
            </a:r>
            <a:r>
              <a:rPr lang="en-US" sz="3100" b="1" dirty="0">
                <a:solidFill>
                  <a:srgbClr val="000000"/>
                </a:solidFill>
                <a:ea typeface="Calibri"/>
                <a:cs typeface="Times New Roman"/>
              </a:rPr>
              <a:t>YD30D001</a:t>
            </a:r>
            <a:r>
              <a:rPr lang="ar-SA" sz="3100" b="1" dirty="0">
                <a:solidFill>
                  <a:srgbClr val="000000"/>
                </a:solidFill>
                <a:ea typeface="Calibri"/>
                <a:cs typeface="Times New Roman"/>
              </a:rPr>
              <a:t>، </a:t>
            </a:r>
            <a:r>
              <a:rPr lang="en-US" sz="3100" b="1" dirty="0">
                <a:solidFill>
                  <a:srgbClr val="000000"/>
                </a:solidFill>
                <a:ea typeface="Calibri"/>
                <a:cs typeface="Times New Roman"/>
              </a:rPr>
              <a:t>YD20D001</a:t>
            </a:r>
            <a:endParaRPr lang="en-US" sz="3100" b="1" dirty="0">
              <a:ea typeface="Calibri"/>
              <a:cs typeface="Arial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3100" b="1" dirty="0">
                <a:ea typeface="Calibri"/>
                <a:cs typeface="B Mitra"/>
              </a:rPr>
              <a:t>تعمیرات اساسی </a:t>
            </a:r>
            <a:r>
              <a:rPr lang="fa-IR" sz="3100" b="1" dirty="0" smtClean="0">
                <a:ea typeface="Calibri"/>
                <a:cs typeface="B Mitra"/>
              </a:rPr>
              <a:t>توربين</a:t>
            </a:r>
            <a:r>
              <a:rPr lang="ar-SA" sz="3100" b="1" dirty="0" smtClean="0">
                <a:ea typeface="Calibri"/>
                <a:cs typeface="B Mitra"/>
              </a:rPr>
              <a:t> </a:t>
            </a:r>
            <a:r>
              <a:rPr lang="ar-SA" sz="3100" b="1" dirty="0">
                <a:ea typeface="Calibri"/>
                <a:cs typeface="B Mitra"/>
              </a:rPr>
              <a:t>فشار قوی توربین</a:t>
            </a:r>
            <a:r>
              <a:rPr lang="ar-SA" sz="3100" b="1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3100" b="1" dirty="0">
                <a:solidFill>
                  <a:srgbClr val="000000"/>
                </a:solidFill>
                <a:ea typeface="Calibri"/>
                <a:cs typeface="Times New Roman"/>
              </a:rPr>
              <a:t>SA10</a:t>
            </a:r>
            <a:endParaRPr lang="en-US" sz="3100" b="1" dirty="0">
              <a:ea typeface="Calibri"/>
              <a:cs typeface="Arial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3100" b="1" dirty="0">
                <a:ea typeface="Calibri"/>
                <a:cs typeface="B Mitra"/>
              </a:rPr>
              <a:t>تعمیرات اساسی و بازرسی سه </a:t>
            </a:r>
            <a:r>
              <a:rPr lang="fa-IR" sz="3100" b="1" dirty="0" smtClean="0">
                <a:ea typeface="Calibri"/>
                <a:cs typeface="B Mitra"/>
              </a:rPr>
              <a:t>توربين</a:t>
            </a:r>
            <a:r>
              <a:rPr lang="ar-SA" sz="3100" b="1" dirty="0" smtClean="0">
                <a:ea typeface="Calibri"/>
                <a:cs typeface="B Mitra"/>
              </a:rPr>
              <a:t> </a:t>
            </a:r>
            <a:r>
              <a:rPr lang="ar-SA" sz="3100" b="1" dirty="0">
                <a:ea typeface="Calibri"/>
                <a:cs typeface="B Mitra"/>
              </a:rPr>
              <a:t>فشار ضعیف توربین</a:t>
            </a:r>
            <a:r>
              <a:rPr lang="ar-SA" sz="3100" b="1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3100" b="1" dirty="0">
                <a:solidFill>
                  <a:srgbClr val="000000"/>
                </a:solidFill>
                <a:ea typeface="Calibri"/>
                <a:cs typeface="Times New Roman"/>
              </a:rPr>
              <a:t>SA30, SA20, SA10</a:t>
            </a:r>
            <a:endParaRPr lang="en-US" sz="3100" b="1" dirty="0">
              <a:ea typeface="Calibri"/>
              <a:cs typeface="Arial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3100" b="1" dirty="0">
                <a:ea typeface="Calibri"/>
                <a:cs typeface="B Mitra"/>
              </a:rPr>
              <a:t>تعمیر اساسی ژنراتور و سیستم تحریک ژنراتور</a:t>
            </a:r>
            <a:r>
              <a:rPr lang="ar-SA" sz="3100" b="1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3100" b="1" dirty="0">
                <a:solidFill>
                  <a:srgbClr val="000000"/>
                </a:solidFill>
                <a:ea typeface="Calibri"/>
                <a:cs typeface="Times New Roman"/>
              </a:rPr>
              <a:t>10SP10, 10SR10</a:t>
            </a:r>
            <a:endParaRPr lang="en-US" sz="3100" b="1" dirty="0">
              <a:ea typeface="Calibri"/>
              <a:cs typeface="Arial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3100" b="1" dirty="0">
                <a:ea typeface="Calibri"/>
                <a:cs typeface="B Mitra"/>
              </a:rPr>
              <a:t>تعمیرات اساسی دو دیزل ژنراتور اضطراری</a:t>
            </a:r>
            <a:r>
              <a:rPr lang="ar-SA" sz="3100" b="1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3100" b="1" dirty="0">
                <a:solidFill>
                  <a:srgbClr val="000000"/>
                </a:solidFill>
                <a:ea typeface="Calibri"/>
                <a:cs typeface="Times New Roman"/>
              </a:rPr>
              <a:t>GY10D001, GY41D001</a:t>
            </a:r>
            <a:endParaRPr lang="en-US" sz="3100" b="1" dirty="0">
              <a:ea typeface="Calibri"/>
              <a:cs typeface="Arial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3100" b="1" dirty="0">
                <a:ea typeface="Calibri"/>
                <a:cs typeface="B Mitra"/>
              </a:rPr>
              <a:t>تعمیرات اساسی یک الکتروموتور پمپ اصلی مدار اول</a:t>
            </a:r>
            <a:endParaRPr lang="en-US" sz="3100" b="1" dirty="0">
              <a:ea typeface="Calibri"/>
              <a:cs typeface="Arial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3100" b="1" dirty="0">
                <a:ea typeface="Calibri"/>
                <a:cs typeface="B Mitra"/>
              </a:rPr>
              <a:t>تعمیرات اساسی مجموعه کنترل استاپ ولوهای فشار قوی </a:t>
            </a:r>
            <a:r>
              <a:rPr lang="en-US" sz="3100" b="1" dirty="0">
                <a:solidFill>
                  <a:srgbClr val="000000"/>
                </a:solidFill>
                <a:ea typeface="Calibri"/>
                <a:cs typeface="Times New Roman"/>
              </a:rPr>
              <a:t>SA02,03,04S010</a:t>
            </a:r>
            <a:r>
              <a:rPr lang="en-US" sz="3100" b="1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ar-SA" sz="3100" b="1" dirty="0">
                <a:solidFill>
                  <a:srgbClr val="000000"/>
                </a:solidFill>
                <a:latin typeface="Times New Roman"/>
                <a:ea typeface="Calibri"/>
              </a:rPr>
              <a:t>، </a:t>
            </a:r>
            <a:r>
              <a:rPr lang="en-US" sz="3100" b="1" dirty="0">
                <a:solidFill>
                  <a:srgbClr val="000000"/>
                </a:solidFill>
                <a:ea typeface="Calibri"/>
                <a:cs typeface="Times New Roman"/>
              </a:rPr>
              <a:t>SA12,13,14S020</a:t>
            </a:r>
            <a:r>
              <a:rPr lang="en-US" sz="3100" b="1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</a:t>
            </a:r>
            <a:endParaRPr lang="en-US" sz="3100" b="1" dirty="0">
              <a:ea typeface="Calibri"/>
              <a:cs typeface="Arial"/>
            </a:endParaRPr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5029200" cy="4873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a-IR" sz="3600" b="1" dirty="0">
                <a:solidFill>
                  <a:prstClr val="black"/>
                </a:solidFill>
                <a:ea typeface="+mn-ea"/>
                <a:cs typeface="B Mitra" pitchFamily="2" charset="-78"/>
              </a:rPr>
              <a:t>تجهیزات مهم </a:t>
            </a:r>
            <a:r>
              <a:rPr lang="fa-IR" sz="1600" b="1" dirty="0">
                <a:solidFill>
                  <a:prstClr val="black"/>
                </a:solidFill>
                <a:ea typeface="+mn-ea"/>
                <a:cs typeface="B Mitra" pitchFamily="2" charset="-78"/>
              </a:rPr>
              <a:t>(صفحه </a:t>
            </a:r>
            <a:r>
              <a:rPr lang="fa-IR" sz="1600" b="1" dirty="0" smtClean="0">
                <a:solidFill>
                  <a:prstClr val="black"/>
                </a:solidFill>
                <a:ea typeface="+mn-ea"/>
                <a:cs typeface="B Mitra" pitchFamily="2" charset="-78"/>
              </a:rPr>
              <a:t>دوم)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2400" b="1" dirty="0">
                <a:ea typeface="Calibri"/>
                <a:cs typeface="B Mitra" pitchFamily="2" charset="-78"/>
              </a:rPr>
              <a:t>تعمیرات اساسی و رفع دفکت استاپ ولو فشار ضعیف </a:t>
            </a:r>
            <a:r>
              <a:rPr lang="en-US" sz="2400" b="1" dirty="0">
                <a:solidFill>
                  <a:srgbClr val="000000"/>
                </a:solidFill>
                <a:ea typeface="Calibri"/>
                <a:cs typeface="B Mitra" pitchFamily="2" charset="-78"/>
              </a:rPr>
              <a:t>SA31S010,11,12</a:t>
            </a:r>
            <a:endParaRPr lang="en-US" sz="2400" b="1" dirty="0">
              <a:ea typeface="Calibri"/>
              <a:cs typeface="B Mitra" pitchFamily="2" charset="-78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2400" b="1" dirty="0">
                <a:ea typeface="Calibri"/>
                <a:cs typeface="B Mitra" pitchFamily="2" charset="-78"/>
              </a:rPr>
              <a:t>تعمیرات اساسی  و رفع دفکت کنترل استاپ ولو فشار ضعیف </a:t>
            </a:r>
            <a:r>
              <a:rPr lang="en-US" sz="2400" b="1" dirty="0">
                <a:solidFill>
                  <a:srgbClr val="000000"/>
                </a:solidFill>
                <a:ea typeface="Calibri"/>
                <a:cs typeface="B Mitra" pitchFamily="2" charset="-78"/>
              </a:rPr>
              <a:t>SA42S010,11,12,20,21,22</a:t>
            </a:r>
            <a:endParaRPr lang="en-US" sz="2400" b="1" dirty="0">
              <a:ea typeface="Calibri"/>
              <a:cs typeface="B Mitra" pitchFamily="2" charset="-78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2400" b="1" dirty="0">
                <a:ea typeface="Calibri"/>
                <a:cs typeface="B Mitra" pitchFamily="2" charset="-78"/>
              </a:rPr>
              <a:t>تعمیرات اساسی ولوهای ولوهای تخلیه اضطراری بخار خشک کن به کندانسور </a:t>
            </a:r>
            <a:r>
              <a:rPr lang="en-US" sz="2400" b="1" dirty="0">
                <a:solidFill>
                  <a:srgbClr val="000000"/>
                </a:solidFill>
                <a:ea typeface="Calibri"/>
                <a:cs typeface="B Mitra" pitchFamily="2" charset="-78"/>
              </a:rPr>
              <a:t>RD51,52,53,54S010</a:t>
            </a:r>
            <a:endParaRPr lang="en-US" sz="2400" b="1" dirty="0">
              <a:ea typeface="Calibri"/>
              <a:cs typeface="B Mitra" pitchFamily="2" charset="-78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2400" b="1" dirty="0">
                <a:ea typeface="Calibri"/>
                <a:cs typeface="B Mitra" pitchFamily="2" charset="-78"/>
              </a:rPr>
              <a:t>تعمیرات اساسی بلوک کنترل </a:t>
            </a:r>
            <a:r>
              <a:rPr lang="en-US" sz="2400" b="1" dirty="0">
                <a:solidFill>
                  <a:srgbClr val="000000"/>
                </a:solidFill>
                <a:ea typeface="Calibri"/>
                <a:cs typeface="B Mitra" pitchFamily="2" charset="-78"/>
              </a:rPr>
              <a:t>БРУ-К</a:t>
            </a:r>
            <a:r>
              <a:rPr lang="ar-SA" sz="2400" b="1" dirty="0">
                <a:ea typeface="Calibri"/>
                <a:cs typeface="B Mitra" pitchFamily="2" charset="-78"/>
              </a:rPr>
              <a:t>  </a:t>
            </a:r>
            <a:r>
              <a:rPr lang="en-US" sz="2400" b="1" dirty="0">
                <a:solidFill>
                  <a:srgbClr val="000000"/>
                </a:solidFill>
                <a:ea typeface="Calibri"/>
                <a:cs typeface="B Mitra" pitchFamily="2" charset="-78"/>
              </a:rPr>
              <a:t>SJ91,92</a:t>
            </a:r>
            <a:endParaRPr lang="en-US" sz="2400" b="1" dirty="0">
              <a:ea typeface="Calibri"/>
              <a:cs typeface="B Mitra" pitchFamily="2" charset="-78"/>
            </a:endParaRP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2400" b="1" dirty="0">
                <a:ea typeface="Calibri"/>
                <a:cs typeface="B Mitra" pitchFamily="2" charset="-78"/>
              </a:rPr>
              <a:t>تعمیرات اساسی </a:t>
            </a:r>
            <a:r>
              <a:rPr lang="en-US" sz="2400" b="1" dirty="0">
                <a:solidFill>
                  <a:srgbClr val="000000"/>
                </a:solidFill>
                <a:ea typeface="Calibri"/>
                <a:cs typeface="B Mitra" pitchFamily="2" charset="-78"/>
              </a:rPr>
              <a:t>БРУ-К</a:t>
            </a:r>
            <a:r>
              <a:rPr lang="fa-IR" sz="2400" b="1" dirty="0">
                <a:ea typeface="Calibri"/>
                <a:cs typeface="B Mitra" pitchFamily="2" charset="-78"/>
              </a:rPr>
              <a:t>  </a:t>
            </a:r>
            <a:r>
              <a:rPr lang="en-US" sz="2400" b="1" dirty="0">
                <a:ea typeface="Calibri"/>
                <a:cs typeface="B Mitra" pitchFamily="2" charset="-78"/>
              </a:rPr>
              <a:t>SF15,16S001</a:t>
            </a:r>
          </a:p>
          <a:p>
            <a:pPr lvl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ar-SA" sz="2400" b="1" dirty="0">
                <a:ea typeface="Calibri"/>
                <a:cs typeface="B Mitra" pitchFamily="2" charset="-78"/>
              </a:rPr>
              <a:t>نصب سیپینگ سیستم بر روی ماشین تعویض سوخت</a:t>
            </a:r>
            <a:endParaRPr lang="en-US" sz="2400" b="1" dirty="0">
              <a:ea typeface="Calibri"/>
              <a:cs typeface="B Mitra" pitchFamily="2" charset="-78"/>
            </a:endParaRPr>
          </a:p>
          <a:p>
            <a:pPr lvl="0" algn="r" rtl="1"/>
            <a:endParaRPr lang="en-US" sz="25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3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685680"/>
              </p:ext>
            </p:extLst>
          </p:nvPr>
        </p:nvGraphicFramePr>
        <p:xfrm>
          <a:off x="457200" y="1600200"/>
          <a:ext cx="8229600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نوع تجهيز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تعداد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تجهيزات دوار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202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solidFill>
                            <a:prstClr val="black"/>
                          </a:solidFill>
                          <a:cs typeface="B Mitra" pitchFamily="2" charset="-78"/>
                        </a:rPr>
                        <a:t>شیرآلات و استند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2646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solidFill>
                            <a:prstClr val="black"/>
                          </a:solidFill>
                          <a:ea typeface="+mn-ea"/>
                          <a:cs typeface="B Mitra" pitchFamily="2" charset="-78"/>
                        </a:rPr>
                        <a:t>مخازن، ظروف، ساختمان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367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solidFill>
                            <a:prstClr val="black"/>
                          </a:solidFill>
                          <a:ea typeface="+mn-ea"/>
                          <a:cs typeface="B Mitra" pitchFamily="2" charset="-78"/>
                        </a:rPr>
                        <a:t>لوله‌ها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518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F907-D7C6-42BF-8476-CE673E1706F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سند" ma:contentTypeID="0x01010084907BEA0B1F6047AE374B8F086F3551" ma:contentTypeVersion="0" ma:contentTypeDescription="ایجاد سند جدید." ma:contentTypeScope="" ma:versionID="982cf80723534ab09cfa2f64c7fe4260">
  <xsd:schema xmlns:xsd="http://www.w3.org/2001/XMLSchema" xmlns:p="http://schemas.microsoft.com/office/2006/metadata/properties" targetNamespace="http://schemas.microsoft.com/office/2006/metadata/properties" ma:root="true" ma:fieldsID="8fb7de621ff258ac5c348782d9b1b5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ا" ma:readOnly="true"/>
        <xsd:element ref="dc:title" minOccurs="0" maxOccurs="1" ma:index="4" ma:displayName="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281FAC8-D2CF-4476-882C-4254803EEC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9B1E5E4-6740-4C99-8A30-891DFA3D23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199638-8905-4483-AFFD-E9851C1530D9}">
  <ds:schemaRefs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8213</TotalTime>
  <Words>1339</Words>
  <Application>Microsoft Office PowerPoint</Application>
  <PresentationFormat>On-screen Show (4:3)</PresentationFormat>
  <Paragraphs>698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B Mitra</vt:lpstr>
      <vt:lpstr>B Titr</vt:lpstr>
      <vt:lpstr>Calibri</vt:lpstr>
      <vt:lpstr>Symbol</vt:lpstr>
      <vt:lpstr>Times New Roman</vt:lpstr>
      <vt:lpstr>Titr</vt:lpstr>
      <vt:lpstr>Office Theme</vt:lpstr>
      <vt:lpstr>PowerPoint Presentation</vt:lpstr>
      <vt:lpstr>مقدمه</vt:lpstr>
      <vt:lpstr>مقدمه</vt:lpstr>
      <vt:lpstr>PowerPoint Presentation</vt:lpstr>
      <vt:lpstr>PowerPoint Presentation</vt:lpstr>
      <vt:lpstr>موارد لازم تا توقف واحد</vt:lpstr>
      <vt:lpstr>تجهیزات مهم (صفحه اول)</vt:lpstr>
      <vt:lpstr>تجهیزات مهم (صفحه دوم)</vt:lpstr>
      <vt:lpstr>PowerPoint Presentation</vt:lpstr>
      <vt:lpstr>تجهیزات دوار</vt:lpstr>
      <vt:lpstr>شیرآلات و استند</vt:lpstr>
      <vt:lpstr>مخازن، ظروف، ساختمان</vt:lpstr>
      <vt:lpstr>لوله‌ها</vt:lpstr>
      <vt:lpstr>نمودار تعداد تجهیزات دوار بر اساس نوع تعمیر</vt:lpstr>
      <vt:lpstr>نمودار تعداد مخازن و مبدلهای حرارتی بر اساس نوع تعمیر</vt:lpstr>
      <vt:lpstr>نمودار تعداد شیرآلات و استند بر اساس نوع تعمیر</vt:lpstr>
      <vt:lpstr>نمودار نوع فعالیت برای لوله ها</vt:lpstr>
      <vt:lpstr>شیرآلات و استند – مدیریت رآکتور</vt:lpstr>
      <vt:lpstr>مخازن، مبدلهای حرارتی– مدیریت رآکتور</vt:lpstr>
      <vt:lpstr>تجهیزات دوار – مدیریت رآکتور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Last ststus of first unit</dc:subject>
  <dc:creator>E_Haghnegahdar</dc:creator>
  <cp:keywords>BNPP</cp:keywords>
  <cp:lastModifiedBy>Mahmoudi , Rasul</cp:lastModifiedBy>
  <cp:revision>806</cp:revision>
  <cp:lastPrinted>2018-06-19T13:47:28Z</cp:lastPrinted>
  <dcterms:created xsi:type="dcterms:W3CDTF">2012-10-13T08:27:19Z</dcterms:created>
  <dcterms:modified xsi:type="dcterms:W3CDTF">2020-11-18T07:08:42Z</dcterms:modified>
</cp:coreProperties>
</file>