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16" r:id="rId3"/>
    <p:sldId id="308" r:id="rId4"/>
    <p:sldId id="303" r:id="rId5"/>
    <p:sldId id="307" r:id="rId6"/>
    <p:sldId id="304" r:id="rId7"/>
    <p:sldId id="305" r:id="rId8"/>
    <p:sldId id="309" r:id="rId9"/>
    <p:sldId id="310" r:id="rId10"/>
    <p:sldId id="306" r:id="rId11"/>
    <p:sldId id="313" r:id="rId12"/>
    <p:sldId id="314" r:id="rId13"/>
    <p:sldId id="286" r:id="rId14"/>
    <p:sldId id="292" r:id="rId15"/>
    <p:sldId id="290" r:id="rId16"/>
    <p:sldId id="291" r:id="rId17"/>
    <p:sldId id="289" r:id="rId18"/>
    <p:sldId id="266" r:id="rId19"/>
    <p:sldId id="271" r:id="rId20"/>
    <p:sldId id="272" r:id="rId21"/>
    <p:sldId id="293" r:id="rId22"/>
    <p:sldId id="273" r:id="rId23"/>
    <p:sldId id="302" r:id="rId24"/>
    <p:sldId id="279" r:id="rId25"/>
    <p:sldId id="315" r:id="rId2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76" autoAdjust="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hart>
    <c:plotArea>
      <c:layout>
        <c:manualLayout>
          <c:layoutTarget val="inner"/>
          <c:xMode val="edge"/>
          <c:yMode val="edge"/>
          <c:x val="0.30655325194442451"/>
          <c:y val="4.4057634918922853E-2"/>
          <c:w val="0.67968528016566754"/>
          <c:h val="0.75226605087825549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برنامه کل</c:v>
                </c:pt>
              </c:strCache>
            </c:strRef>
          </c:tx>
          <c:cat>
            <c:strRef>
              <c:f>Sheet1!$A$2:$A$29</c:f>
              <c:strCache>
                <c:ptCount val="28"/>
                <c:pt idx="0">
                  <c:v>فروردین 94</c:v>
                </c:pt>
                <c:pt idx="1">
                  <c:v>اردیبهشت 94</c:v>
                </c:pt>
                <c:pt idx="2">
                  <c:v>خرداد 94</c:v>
                </c:pt>
                <c:pt idx="3">
                  <c:v>تیر 94</c:v>
                </c:pt>
                <c:pt idx="4">
                  <c:v>مرداد 94</c:v>
                </c:pt>
                <c:pt idx="5">
                  <c:v>شهریور 94</c:v>
                </c:pt>
                <c:pt idx="6">
                  <c:v>مهر 94</c:v>
                </c:pt>
                <c:pt idx="7">
                  <c:v>آبان 94</c:v>
                </c:pt>
                <c:pt idx="8">
                  <c:v>آذر 94</c:v>
                </c:pt>
                <c:pt idx="9">
                  <c:v>دی 94</c:v>
                </c:pt>
                <c:pt idx="10">
                  <c:v>بهمن 94</c:v>
                </c:pt>
                <c:pt idx="11">
                  <c:v>اسفند 94</c:v>
                </c:pt>
                <c:pt idx="12">
                  <c:v>فروردین 95 </c:v>
                </c:pt>
                <c:pt idx="13">
                  <c:v>اردیبهشت 95</c:v>
                </c:pt>
                <c:pt idx="14">
                  <c:v>خرداد 95</c:v>
                </c:pt>
                <c:pt idx="15">
                  <c:v>تیر 95</c:v>
                </c:pt>
                <c:pt idx="16">
                  <c:v>مرداد 95</c:v>
                </c:pt>
                <c:pt idx="17">
                  <c:v>شهریور95  </c:v>
                </c:pt>
                <c:pt idx="18">
                  <c:v>مهر 94</c:v>
                </c:pt>
                <c:pt idx="19">
                  <c:v>آبان 95</c:v>
                </c:pt>
                <c:pt idx="20">
                  <c:v>آذر 95</c:v>
                </c:pt>
                <c:pt idx="21">
                  <c:v>دی 95 </c:v>
                </c:pt>
                <c:pt idx="22">
                  <c:v>بهمن 95</c:v>
                </c:pt>
                <c:pt idx="23">
                  <c:v>اسفند 95</c:v>
                </c:pt>
                <c:pt idx="24">
                  <c:v>فروردین 96</c:v>
                </c:pt>
                <c:pt idx="25">
                  <c:v>اردیبهشت 96</c:v>
                </c:pt>
                <c:pt idx="26">
                  <c:v>خرداد 96</c:v>
                </c:pt>
                <c:pt idx="27">
                  <c:v>تیر 96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18</c:v>
                </c:pt>
                <c:pt idx="1">
                  <c:v>21</c:v>
                </c:pt>
                <c:pt idx="2">
                  <c:v>26</c:v>
                </c:pt>
                <c:pt idx="3">
                  <c:v>27</c:v>
                </c:pt>
                <c:pt idx="4">
                  <c:v>31</c:v>
                </c:pt>
                <c:pt idx="5">
                  <c:v>35</c:v>
                </c:pt>
                <c:pt idx="6">
                  <c:v>39</c:v>
                </c:pt>
                <c:pt idx="7">
                  <c:v>45</c:v>
                </c:pt>
                <c:pt idx="8">
                  <c:v>52</c:v>
                </c:pt>
                <c:pt idx="9">
                  <c:v>59</c:v>
                </c:pt>
                <c:pt idx="10">
                  <c:v>66</c:v>
                </c:pt>
                <c:pt idx="11">
                  <c:v>72</c:v>
                </c:pt>
                <c:pt idx="12">
                  <c:v>78</c:v>
                </c:pt>
                <c:pt idx="13">
                  <c:v>82</c:v>
                </c:pt>
                <c:pt idx="14">
                  <c:v>84</c:v>
                </c:pt>
                <c:pt idx="15">
                  <c:v>86</c:v>
                </c:pt>
                <c:pt idx="16">
                  <c:v>90</c:v>
                </c:pt>
                <c:pt idx="17">
                  <c:v>93</c:v>
                </c:pt>
                <c:pt idx="18">
                  <c:v>94</c:v>
                </c:pt>
                <c:pt idx="19">
                  <c:v>95</c:v>
                </c:pt>
                <c:pt idx="20">
                  <c:v>96</c:v>
                </c:pt>
                <c:pt idx="21">
                  <c:v>97</c:v>
                </c:pt>
                <c:pt idx="22">
                  <c:v>97.5</c:v>
                </c:pt>
                <c:pt idx="23">
                  <c:v>98</c:v>
                </c:pt>
                <c:pt idx="24">
                  <c:v>98.5</c:v>
                </c:pt>
                <c:pt idx="25">
                  <c:v>99</c:v>
                </c:pt>
                <c:pt idx="26">
                  <c:v>99.5</c:v>
                </c:pt>
                <c:pt idx="27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واقعی کل</c:v>
                </c:pt>
              </c:strCache>
            </c:strRef>
          </c:tx>
          <c:cat>
            <c:strRef>
              <c:f>Sheet1!$A$2:$A$29</c:f>
              <c:strCache>
                <c:ptCount val="28"/>
                <c:pt idx="0">
                  <c:v>فروردین 94</c:v>
                </c:pt>
                <c:pt idx="1">
                  <c:v>اردیبهشت 94</c:v>
                </c:pt>
                <c:pt idx="2">
                  <c:v>خرداد 94</c:v>
                </c:pt>
                <c:pt idx="3">
                  <c:v>تیر 94</c:v>
                </c:pt>
                <c:pt idx="4">
                  <c:v>مرداد 94</c:v>
                </c:pt>
                <c:pt idx="5">
                  <c:v>شهریور 94</c:v>
                </c:pt>
                <c:pt idx="6">
                  <c:v>مهر 94</c:v>
                </c:pt>
                <c:pt idx="7">
                  <c:v>آبان 94</c:v>
                </c:pt>
                <c:pt idx="8">
                  <c:v>آذر 94</c:v>
                </c:pt>
                <c:pt idx="9">
                  <c:v>دی 94</c:v>
                </c:pt>
                <c:pt idx="10">
                  <c:v>بهمن 94</c:v>
                </c:pt>
                <c:pt idx="11">
                  <c:v>اسفند 94</c:v>
                </c:pt>
                <c:pt idx="12">
                  <c:v>فروردین 95 </c:v>
                </c:pt>
                <c:pt idx="13">
                  <c:v>اردیبهشت 95</c:v>
                </c:pt>
                <c:pt idx="14">
                  <c:v>خرداد 95</c:v>
                </c:pt>
                <c:pt idx="15">
                  <c:v>تیر 95</c:v>
                </c:pt>
                <c:pt idx="16">
                  <c:v>مرداد 95</c:v>
                </c:pt>
                <c:pt idx="17">
                  <c:v>شهریور95  </c:v>
                </c:pt>
                <c:pt idx="18">
                  <c:v>مهر 94</c:v>
                </c:pt>
                <c:pt idx="19">
                  <c:v>آبان 95</c:v>
                </c:pt>
                <c:pt idx="20">
                  <c:v>آذر 95</c:v>
                </c:pt>
                <c:pt idx="21">
                  <c:v>دی 95 </c:v>
                </c:pt>
                <c:pt idx="22">
                  <c:v>بهمن 95</c:v>
                </c:pt>
                <c:pt idx="23">
                  <c:v>اسفند 95</c:v>
                </c:pt>
                <c:pt idx="24">
                  <c:v>فروردین 96</c:v>
                </c:pt>
                <c:pt idx="25">
                  <c:v>اردیبهشت 96</c:v>
                </c:pt>
                <c:pt idx="26">
                  <c:v>خرداد 96</c:v>
                </c:pt>
                <c:pt idx="27">
                  <c:v>تیر 96</c:v>
                </c:pt>
              </c:strCache>
            </c:strRef>
          </c:cat>
          <c:val>
            <c:numRef>
              <c:f>Sheet1!$C$2:$C$29</c:f>
              <c:numCache>
                <c:formatCode>General</c:formatCode>
                <c:ptCount val="28"/>
                <c:pt idx="0">
                  <c:v>18</c:v>
                </c:pt>
                <c:pt idx="1">
                  <c:v>21</c:v>
                </c:pt>
                <c:pt idx="2">
                  <c:v>23.3</c:v>
                </c:pt>
                <c:pt idx="3">
                  <c:v>24.5</c:v>
                </c:pt>
                <c:pt idx="4">
                  <c:v>25.22</c:v>
                </c:pt>
                <c:pt idx="5">
                  <c:v>26</c:v>
                </c:pt>
              </c:numCache>
            </c:numRef>
          </c:val>
        </c:ser>
        <c:marker val="1"/>
        <c:axId val="93130752"/>
        <c:axId val="93132288"/>
      </c:lineChart>
      <c:catAx>
        <c:axId val="9313075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93132288"/>
        <c:crosses val="autoZero"/>
        <c:auto val="1"/>
        <c:lblAlgn val="ctr"/>
        <c:lblOffset val="100"/>
      </c:catAx>
      <c:valAx>
        <c:axId val="931322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93130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8053673336704497"/>
          <c:y val="9.7984216014094128E-2"/>
          <c:w val="0.20222928555948866"/>
          <c:h val="4.1285190378599908E-2"/>
        </c:manualLayout>
      </c:layout>
      <c:txPr>
        <a:bodyPr/>
        <a:lstStyle/>
        <a:p>
          <a:pPr>
            <a:defRPr lang="en-US"/>
          </a:pPr>
          <a:endParaRPr lang="fa-IR"/>
        </a:p>
      </c:txPr>
    </c:legend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hart>
    <c:plotArea>
      <c:layout>
        <c:manualLayout>
          <c:layoutTarget val="inner"/>
          <c:xMode val="edge"/>
          <c:yMode val="edge"/>
          <c:x val="0.29104320278580514"/>
          <c:y val="4.4057617797775304E-2"/>
          <c:w val="0.59876963984235243"/>
          <c:h val="0.7450231221097365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برنامه ای</c:v>
                </c:pt>
              </c:strCache>
            </c:strRef>
          </c:tx>
          <c:cat>
            <c:strRef>
              <c:f>Sheet1!$A$2:$A$21</c:f>
              <c:strCache>
                <c:ptCount val="19"/>
                <c:pt idx="0">
                  <c:v>فروردین 94</c:v>
                </c:pt>
                <c:pt idx="1">
                  <c:v>اردیبهشت 94</c:v>
                </c:pt>
                <c:pt idx="2">
                  <c:v>خرداد 94</c:v>
                </c:pt>
                <c:pt idx="3">
                  <c:v>تیر 94</c:v>
                </c:pt>
                <c:pt idx="4">
                  <c:v>مرداد 94</c:v>
                </c:pt>
                <c:pt idx="5">
                  <c:v>شهریور 94</c:v>
                </c:pt>
                <c:pt idx="6">
                  <c:v>مهر 94</c:v>
                </c:pt>
                <c:pt idx="7">
                  <c:v>آبان 94</c:v>
                </c:pt>
                <c:pt idx="8">
                  <c:v>آذر 94</c:v>
                </c:pt>
                <c:pt idx="9">
                  <c:v>دی 94</c:v>
                </c:pt>
                <c:pt idx="10">
                  <c:v>بهمن 94</c:v>
                </c:pt>
                <c:pt idx="11">
                  <c:v>اسفند 94</c:v>
                </c:pt>
                <c:pt idx="12">
                  <c:v>فروردین 95 </c:v>
                </c:pt>
                <c:pt idx="13">
                  <c:v>اردیبهشت 95</c:v>
                </c:pt>
                <c:pt idx="14">
                  <c:v>خرداد 95</c:v>
                </c:pt>
                <c:pt idx="15">
                  <c:v>تیر 95</c:v>
                </c:pt>
                <c:pt idx="16">
                  <c:v>مرداد 95</c:v>
                </c:pt>
                <c:pt idx="17">
                  <c:v>شهریور95  </c:v>
                </c:pt>
                <c:pt idx="18">
                  <c:v>مهر95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26</c:v>
                </c:pt>
                <c:pt idx="7">
                  <c:v>32</c:v>
                </c:pt>
                <c:pt idx="8">
                  <c:v>40</c:v>
                </c:pt>
                <c:pt idx="9">
                  <c:v>50</c:v>
                </c:pt>
                <c:pt idx="10">
                  <c:v>60</c:v>
                </c:pt>
                <c:pt idx="11">
                  <c:v>69</c:v>
                </c:pt>
                <c:pt idx="12">
                  <c:v>77</c:v>
                </c:pt>
                <c:pt idx="13">
                  <c:v>85</c:v>
                </c:pt>
                <c:pt idx="14">
                  <c:v>90</c:v>
                </c:pt>
                <c:pt idx="15">
                  <c:v>94</c:v>
                </c:pt>
                <c:pt idx="16">
                  <c:v>98</c:v>
                </c:pt>
                <c:pt idx="17">
                  <c:v>100</c:v>
                </c:pt>
                <c:pt idx="18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واقعی</c:v>
                </c:pt>
              </c:strCache>
            </c:strRef>
          </c:tx>
          <c:cat>
            <c:strRef>
              <c:f>Sheet1!$A$2:$A$21</c:f>
              <c:strCache>
                <c:ptCount val="19"/>
                <c:pt idx="0">
                  <c:v>فروردین 94</c:v>
                </c:pt>
                <c:pt idx="1">
                  <c:v>اردیبهشت 94</c:v>
                </c:pt>
                <c:pt idx="2">
                  <c:v>خرداد 94</c:v>
                </c:pt>
                <c:pt idx="3">
                  <c:v>تیر 94</c:v>
                </c:pt>
                <c:pt idx="4">
                  <c:v>مرداد 94</c:v>
                </c:pt>
                <c:pt idx="5">
                  <c:v>شهریور 94</c:v>
                </c:pt>
                <c:pt idx="6">
                  <c:v>مهر 94</c:v>
                </c:pt>
                <c:pt idx="7">
                  <c:v>آبان 94</c:v>
                </c:pt>
                <c:pt idx="8">
                  <c:v>آذر 94</c:v>
                </c:pt>
                <c:pt idx="9">
                  <c:v>دی 94</c:v>
                </c:pt>
                <c:pt idx="10">
                  <c:v>بهمن 94</c:v>
                </c:pt>
                <c:pt idx="11">
                  <c:v>اسفند 94</c:v>
                </c:pt>
                <c:pt idx="12">
                  <c:v>فروردین 95 </c:v>
                </c:pt>
                <c:pt idx="13">
                  <c:v>اردیبهشت 95</c:v>
                </c:pt>
                <c:pt idx="14">
                  <c:v>خرداد 95</c:v>
                </c:pt>
                <c:pt idx="15">
                  <c:v>تیر 95</c:v>
                </c:pt>
                <c:pt idx="16">
                  <c:v>مرداد 95</c:v>
                </c:pt>
                <c:pt idx="17">
                  <c:v>شهریور95  </c:v>
                </c:pt>
                <c:pt idx="18">
                  <c:v>مهر95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2</c:v>
                </c:pt>
                <c:pt idx="1">
                  <c:v>5</c:v>
                </c:pt>
                <c:pt idx="2">
                  <c:v>9</c:v>
                </c:pt>
                <c:pt idx="3">
                  <c:v>10.6</c:v>
                </c:pt>
                <c:pt idx="4">
                  <c:v>11.74</c:v>
                </c:pt>
                <c:pt idx="5">
                  <c:v>13</c:v>
                </c:pt>
              </c:numCache>
            </c:numRef>
          </c:val>
        </c:ser>
        <c:marker val="1"/>
        <c:axId val="93377280"/>
        <c:axId val="93378816"/>
      </c:lineChart>
      <c:catAx>
        <c:axId val="93377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93378816"/>
        <c:crosses val="autoZero"/>
        <c:auto val="1"/>
        <c:lblAlgn val="ctr"/>
        <c:lblOffset val="100"/>
      </c:catAx>
      <c:valAx>
        <c:axId val="933788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933772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fa-IR"/>
        </a:p>
      </c:txPr>
    </c:legend>
    <c:plotVisOnly val="1"/>
    <c:dispBlanksAs val="gap"/>
  </c:chart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0.24997</cdr:x>
      <cdr:y>0.99474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076191" cy="553333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0.23098</cdr:x>
      <cdr:y>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076191" cy="362857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9F532-592E-456C-8FA2-C9706923F4BC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1B63E-479A-4775-AF83-058F4C7A8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263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A81ED2-2F73-49EE-849B-E4CF1FAB262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1317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A81ED2-2F73-49EE-849B-E4CF1FAB262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1317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7.xml"/><Relationship Id="rId7" Type="http://schemas.openxmlformats.org/officeDocument/2006/relationships/slide" Target="slide19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24.xml"/><Relationship Id="rId5" Type="http://schemas.openxmlformats.org/officeDocument/2006/relationships/slide" Target="slide16.xml"/><Relationship Id="rId10" Type="http://schemas.openxmlformats.org/officeDocument/2006/relationships/slide" Target="slide22.xml"/><Relationship Id="rId4" Type="http://schemas.openxmlformats.org/officeDocument/2006/relationships/slide" Target="slide15.xml"/><Relationship Id="rId9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08" y="1676400"/>
            <a:ext cx="8633491" cy="8382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sz="3600" dirty="0" smtClean="0"/>
              <a:t>«</a:t>
            </a:r>
            <a:r>
              <a:rPr lang="fa-IR" sz="3600" dirty="0">
                <a:latin typeface="BNazanin"/>
              </a:rPr>
              <a:t>طراحی و ساخت سیکلوترون </a:t>
            </a:r>
            <a:r>
              <a:rPr lang="fa-IR" sz="3600" dirty="0" smtClean="0">
                <a:latin typeface="BNazanin"/>
              </a:rPr>
              <a:t>کوچک</a:t>
            </a:r>
            <a:r>
              <a:rPr lang="en-US" sz="3600" dirty="0" smtClean="0">
                <a:latin typeface="BNazanin"/>
              </a:rPr>
              <a:t> </a:t>
            </a:r>
            <a:r>
              <a:rPr lang="fa-IR" sz="3600" dirty="0" smtClean="0">
                <a:latin typeface="BNazanin"/>
              </a:rPr>
              <a:t>جهت </a:t>
            </a:r>
            <a:r>
              <a:rPr lang="fa-IR" sz="3600" dirty="0">
                <a:latin typeface="BNazanin"/>
              </a:rPr>
              <a:t>مصارف پزشکی</a:t>
            </a:r>
            <a:r>
              <a:rPr lang="fa-IR" sz="3600" dirty="0" smtClean="0"/>
              <a:t>»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819400"/>
            <a:ext cx="7239000" cy="3429000"/>
          </a:xfrm>
        </p:spPr>
        <p:txBody>
          <a:bodyPr>
            <a:normAutofit/>
          </a:bodyPr>
          <a:lstStyle/>
          <a:p>
            <a:pPr algn="ctr" rtl="1"/>
            <a:r>
              <a:rPr lang="fa-IR" sz="2400" b="1" dirty="0" smtClean="0">
                <a:cs typeface="B Nazanin" pitchFamily="2" charset="-78"/>
              </a:rPr>
              <a:t>کارفرما</a:t>
            </a:r>
            <a:r>
              <a:rPr lang="fa-IR" sz="2400" b="1" dirty="0">
                <a:cs typeface="B Nazanin" pitchFamily="2" charset="-78"/>
              </a:rPr>
              <a:t>: </a:t>
            </a:r>
            <a:r>
              <a:rPr lang="fa-IR" sz="2400" b="1" dirty="0" smtClean="0">
                <a:cs typeface="B Nazanin" pitchFamily="2" charset="-78"/>
              </a:rPr>
              <a:t>شورای </a:t>
            </a:r>
            <a:r>
              <a:rPr lang="fa-IR" sz="2400" b="1" dirty="0">
                <a:cs typeface="B Nazanin" pitchFamily="2" charset="-78"/>
              </a:rPr>
              <a:t>عالی علوم، تحقیقات و </a:t>
            </a:r>
            <a:r>
              <a:rPr lang="fa-IR" sz="2400" b="1" dirty="0" smtClean="0">
                <a:cs typeface="B Nazanin" pitchFamily="2" charset="-78"/>
              </a:rPr>
              <a:t>فناوری(عتف)</a:t>
            </a:r>
          </a:p>
          <a:p>
            <a:pPr algn="ctr" rtl="1"/>
            <a:r>
              <a:rPr lang="fa-IR" sz="2400" b="1" dirty="0">
                <a:cs typeface="B Nazanin" pitchFamily="2" charset="-78"/>
              </a:rPr>
              <a:t>مجری طرح: پروفسور حسین آفریده</a:t>
            </a:r>
            <a:endParaRPr lang="en-US" sz="2400" b="1" dirty="0">
              <a:cs typeface="B Nazanin" pitchFamily="2" charset="-78"/>
            </a:endParaRPr>
          </a:p>
          <a:p>
            <a:pPr algn="ctr" rtl="1"/>
            <a:r>
              <a:rPr lang="fa-IR" sz="2400" b="1" dirty="0" smtClean="0">
                <a:cs typeface="B Nazanin" pitchFamily="2" charset="-78"/>
              </a:rPr>
              <a:t>همکاران داخلی طرح: دانشگاههای شهید بهشتی و تهران </a:t>
            </a:r>
          </a:p>
          <a:p>
            <a:pPr algn="ctr" rtl="1"/>
            <a:r>
              <a:rPr lang="fa-IR" sz="2400" b="1" dirty="0" smtClean="0">
                <a:cs typeface="B Nazanin" pitchFamily="2" charset="-78"/>
              </a:rPr>
              <a:t>همکار خارجی طرح: دانشگاه </a:t>
            </a:r>
            <a:r>
              <a:rPr lang="en-US" sz="2400" b="1" dirty="0" smtClean="0">
                <a:cs typeface="B Nazanin" pitchFamily="2" charset="-78"/>
              </a:rPr>
              <a:t>SKKU</a:t>
            </a:r>
            <a:r>
              <a:rPr lang="fa-IR" sz="2400" b="1" dirty="0" smtClean="0">
                <a:cs typeface="B Nazanin" pitchFamily="2" charset="-78"/>
              </a:rPr>
              <a:t> کره جنوبی</a:t>
            </a:r>
          </a:p>
          <a:p>
            <a:pPr algn="ctr" rtl="1"/>
            <a:r>
              <a:rPr lang="fa-IR" sz="2400" b="1" dirty="0" smtClean="0">
                <a:cs typeface="B Nazanin" pitchFamily="2" charset="-78"/>
              </a:rPr>
              <a:t>شهریورماه 94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7" name="AutoShape 4" descr="data:image/jpeg;base64,/9j/4AAQSkZJRgABAQAAAQABAAD/2wCEAAkGBwgHEhUTBxMWFRUWFhIWGRgYEh8cHRsZHRoZGBwaGB0fHCgiGyAnHhgbIjImJSsrLi4uFx8zODUtNzQvLisBCgoKDAwNDgUPGisZExkrKysrKysrKysrKysrKzcrKysrKysrKysrKysrKysrKysrKysrKysrKysrKysrKysrK//AABEIAOEA4QMBIgACEQEDEQH/xAAcAAEAAgIDAQAAAAAAAAAAAAAABQYHCAEDBAL/xABNEAABAwIDAwYJCQQIBQUAAAABAAIDBBEFBiESMUEHEyJRYXEUFjJCVIGUodIIIzNScoKRkqJTYrHBFSRDg5Oys9EYNHPT4RclNWPC/8QAFQEBAQAAAAAAAAAAAAAAAAAAAAH/xAAUEQEAAAAAAAAAAAAAAAAAAAAA/9oADAMBAAIRAxEAPwDOKIiAiIgIiICIiAiIgIiICIiAiIgIiICIiAiIgIiICIiAiIggkREE6iIgIiICIiAiIgIiICIiAiIgIiICIiAiIgIiICIiAiIgIiIIJERBOoiICIiAiIgIiICIiAiIgIiICIiAiIgIiICIiAiIgIiICIiCCREQTqIiAiIgIiICLora2koGl9dIyNo1LnvDQO8k2VWxLlPyZh30tZG49UQMnvYCPeguCLFlby7ZWgNqaOok7RG1o/U8H3KHq/lBUzT/AFOgc4db6gN9wjd/FBmtFgg/KCqeFA32k/8AbXT/AMQGI+hRf4rv9kGfUWKMA5SM547Y0GDOcPrmYxs9TnsAPqJWQcHqMen/APmKeCIfuVTpCO8GFo/UglkUZi8+NQj/ANnhhl/6lQ6M+oCFw94VBx/lAztgdzV4MdkX6bJzK3vJYw2HfZBlFFgL/iAxH0KL/Fd/su1vygqnzqBntB/7aDPCLCVL8oKFx/rdA5o621IcfwMY/ipik5eMsym1TDUx9uwxw9z7+5BlVFTMO5VMl4hoyraw9UjXM97gG+9WmgxGhxJu1h0scrfrRyBw/FpKD1IiICIiAiIggkREE6iIgLhzg0XcbAakqIzVmXDMqwGfF32aNGtGrnu4NYOJ9w3mwWtOfeUnGs4OLXOMNNwhYdD2yHe8+4WFhxIZnzZyyZbwO7MPJqpRfSMjmwe2TcfuhyxLmDljzbi5IpZG0zNejE3W3C73Xdfut3LHqIO+srauvdt10j5HfWe8uP4k3XQiIC7IIZahwZTtLnOIAa0XJJ3AAakqw5JyVi+cpdjDW2Y0jnJXeQwf/p3U0ansFyNlMk5BwTJzB4AzblI6UzwC833gfUb2DqF7nVBh3KHIjjGJ7MmYH+DRmx2ANqUju3M9dyOIWYctcneV8uWNDTtc8f2kvTffrBOjfugK1ogIiICIiCt5kyJlrMtzilOwvP8AaM6D/wAzbE79zrhYgzbyF4jRXflmXn2jXm32bJ6j5L/09xWwaINIqulqKJ7o61jo3tNnNe0tcD2g6hdK3Czfk3Bc3R7GLR9ICzZW6SM+y627sNx2LWvP+QMVyVJ/WfnIHEhkzRof3XjzHW4HfrYmxsFRXbTVM9I4PpHuY4bnNcWkdxGq6kQXzAOVzN+DWD5hUMFujONo/nFn37yVlfKfLXgGLkMxgGkkOl3HajP37DZ+8AB1rWxEG8EMsc7Q6Bwc0gEEG4I6wRvX2tR8kZ/xvJzx4C/bhJ6ULySw9ez9R3aOy4O5bL5LzhhOcYedwt3SbYSRu8uMng4cQbGzhobHiCAFhREQQSIiCdXjxfEqTB4ZJ8QdsxxtLnHsHAdZO4DiSAvYsJfKNzG+NsNBTnyvn5e0Alsbe64cbfutQYrzzm2uzjUumrCQwXEUd9I2cAOsneTxPZYCuoiAiIgKyZByjV5yqmwU12sHSlktoxn83HcB19gNq2truSXKrMrUEYkbaaYNllNtbkXaz7oNu/aPFBZcBwWgy/AynwpgZGwaDiTxc48XHiVIIiAiLor6ymw6N8ta4MjY0uc47gBqSg7iQN6qOL8puTsJcW1NWxzhwjBk9RLAQD3lYI5RuUzE83PdHSl0NICQ2MGxePrSkbyfq7hpvOpoSDaik5X8k1J2TUlhP14Xgfjs2HrVyw/EKLE2CTDpWSsN7OjeHN036g2WkqmMs5mxfK8olwaUsOm03e146nt3OHvF9LFBuWiq/J9nOizrTc7T9GRlmyx31Y7s62mxIPYRvBVoQF5cUw6jxeJ8OJMEkbxsuadxH8iDqCNQQCF6kQamcpeR6nJVTsgl8El3QyEbxxY795tx3ix0vYU9bf8AKDliLNtFLTvA27bcTvqytB2deAOrT2OK1CkY6MkSAggkEEWII3ghB8oiICmMqZir8rVLKnDTZzdHNvo9h8pjusH3EA7wFDog3PyzjtHmSmjqcPPQkbex3tcNHNd2g3ClFr98nXMb6aoloZz0JWmWMX3SNttAC3nM1/uwtgUEEiIgnVqfyw1zq/F6ok3DHNjHYGNa0j81z61tgtOc+AtxOu2vS6v/AFXoIJERAREQT2Q8MbjOI0sLxdrpo9odbGnacPytK3FWqPIzb+maTa+tN/oyWW1yAiIgLDPyjcwSU8UFFAbc6TLJr5rSAwHsLrnvjCzMtb/lF7X9Jx39Fit/iSoMWIiICIiC78juYJMBxOHX5udwgeOHTIDT6n7Jv1bS2sWlWB7XhMGxv56K3fthbqoCIiAtTOVzDW4Xi1UyIWa54lH940PNuzac4epbZrWb5QJZ/Sx2d/MQ37+l/KyDGqIiAiIgsHJ9XuwzEqORvCeJp+y87Dv0uK3DWlmXr+FU9v20P+dq3TQQSIiCdWq/Lbhj8OxecndMI5m9zm7J/U1y2oWLuXrKT8bpBVUTby0u0XADV0J1d+W213bSDW1ERAREQTWS8UGCV9LO82bHNGXH9wmz/wBJK3J37lo4tqORzNbMzUDGyuvPThsUgvqQBZj/ALzRv62uQXtERAWGPlHZfknigrYBfmiYpNPNcbsJ7A6475Aszrz4jQ02JxPhrmh8cjS1zTxBQaSIrzyicm2KZPkc+FrpaUnoSgX2QfNlA8kjdfyTpaxuBRkBEUrlzLuK5lmEODxOe42ubdFg+s925o0479wudEFg5H8vyY/icGnzcDhPIeADCC0et+yLdV1tcqryd5KpMlU3NwkPlfZ0slvKcNwHU1tzYdpPFWpAREQFqRyq4o3F8Vq5Ijdok5sd0YEenYS0n1rY3lKzVHlKhkmBHOuBjhHXI4Gx7mi7j3W4rUdxLtXalBwiIgIiILTyYYW7F8UpIwLgStkd9mP5w379m3rW3Sw38nvKT6KJ+IVrbOmBjiB/Z3Bc77zmgDsZ1FZkQQSIiCdXBAO9cog105XeS+XBHPrMAZemJLnxtGsJ4kD9n/l7lidbxEB2hWIs/citFiZM2VS2CQ6mE6RO+zYfNnsHR3aN3oNekUljmA4rl+Tm8ZhfE7W20NDbi1w0cO0EhRqAp/JOaq3KFU2oodR5MjCbB7CdWnqPEHgQN+4wCINz8t49h2ZYGVGFP2mO3ji13FjxwcOr17rFSi09yXnDFcnTc7hjrtNhJE7yHjtHAjg4ajuuDsvkfP8AgmcmDwJ2xMBd0DyNsdZb9dvaOsXtuQWtERBw5rXgh4uDoQVTsW5Lsm4q4umpGsceMTnR/paQ33K5IgoFHyOZKpiC+B8ltenM+34AgH1q64bhtDhTBHhkTImDzWMDRfrsBvXqRAREQF4sZxWhwSF8+JvEcbBdzj7gBxJOgA1JKis450wXJ8e3ir+mR0Im6vf3DgO02C1pz5nzFc6yA1vQiaSY4Wnot4XJ851uJ6zYBBxyjZzqc61XOvBbEy7YYyfJbxJ4bTrAnuA4KqoiAiL24RhGI41IIsJifK8+axt7dp4NHadEHiWR+Snk0qM1vE+Ktcyjae0GYjzWfu8C4dw1uRc8hciMVKWzZvIe4WIgaeiD/wDY7zvsjTTeRoszxRshAbEA1oAAAFgANAAOAQcQxRwNDYQGtaAAALAAaAAcBZfaIggkREE6iIgIiIPNiGH0eJsMeIxslYd7XtDh+BWMsx8hmAYgS7BZH0zj5v0kf4E7Q/NYdSysiDWHHORjN2GEmkYyobrrE8A27Wv2TfsbdUfEsIxPCjbE4JYju+cjc38LjVbrL5kYyQWkAIPAi4QaPLsgmlpnB9O4tc0ghzSQQRxBGoK29xHImVMSv4XRQEneWxhjiesubY3VcrORXJlR9DHLF9idx/z7SDHmTuXDFMNDY8yM8JjFhzjbNlA7fNf69k9ZKzNlnPGXMzgf0TUNL/2bujIN3mu1O/eLjtVCqOQHBHf8tVTt+0GO/g1qi3/J+lYb0+IDfcXpbW9YlQZzRY1wPJufcBsKPFmSsHmTwF47BcuLgO4hXfCjjYAGLtgJtq6J7xr2Mc02/Mgk0XgxJ2LWthbYb/Wke7T7rWa/mCpONZVz/jdxPiscDCNW08Dm/q2tv9SC05jzdgGWm3xmoZGeDL7Tz3Mbdx77WWHc4culZVXjyrHzLd3OyAF/3W6tb69r1L1/+gFRKSanERc6k+DFxJ6yTKFJU/IDg7beE1c7uvZaxv8AEOQYErKupr3ukrXuke43c5ziXE9pOpXQtm6LkTybTfTtml+3MR/kDVYsO5Pso4dbwahg0tYvZzh77vuUGptBhtfiR2cOhklPVHG5x/AAq64JyPZwxSxmibTtNulM8A/lbd1+8BbQRRRwC0LQ0dQFh+AX2gxHl7kIwWks7HZn1B+o35tncbEvPqcFk/CsJw/BmCPComRMHmsaB6z1ntK9qICIiAiIggkREE6iIgIumnq6apLxTPa8scWPDXA7LrA7LrbjYg2PWFSKjE8TGYoqaSQ+D+BPlbGNBcuLS531jdml9w3bzcL6iLi43IOUVEydimKVeL4rFiMhcyHwVsTNzWsIe4WHWQ4XO86cAAL2gIiICKKzDJjcbY/F9sLnc7HznOuIAiv0y23nf+dDuVE5RsWzdhmDSS1T4oZ+f2HOgJPzDnOa3ZcdWuN26jW3UdwZQRcC53rlAReF+MYWyYU754hORcRGVu2RYnRl77gTu3BRlRmulhrG0x2Ng9B03PsAbObFkBYXbRe5tz+Fr9LZCwoihcynMA5jxeMP0zOe52/0XHZtx9+5BNIqLgWKYrUY7XQVjyYYoIDE3c0B2y4m3E3Lhc9XVZXpARdMNVTzl7YHtc6M7LwHAlrrB1nAbjYg2PWFUsRqsSixylj50+DvpKg82N221w2nHrNti191jbebhc0RRGZMy4XlljH4w8sbJI2Jtml3SPXYaAAEk9nXogl0VLr6zEosdpo+dPg76OciMbtsOBc49ZsGWvu1ta5vdEBFwSBvXKCCREQTq8VXidPSywwvuZJjJsgDc1jdpz3a6NHRbfre0cV7VjDlBnzNl7E4cQwWmdVQ+DGnfG0OJBMheTZoJbezOlYjokHggkM2Cn5OKaSry1SN+cqYX1JH7Mk7RFzoLnZAGjTIT1r1cwyrx2KeHVoww9Lr2puj7to/iqvUY5nrP0bqWlw7wKGUFks1RtGzDo7YDmsubdQPeN4yjIxmGxl1LEXlkbWhrNnbc1l9loLiBxNrkbygo+eOUafJldFHiVM40ckR+cbbaMl9djpWIaLAg2PSvutePyrmCDOmMtq8C8IEMVJJFLzjQGAl7S1rLOOpPSP/AEwvRlYZhzlXmrzJTvpqal5xkED2kF0jxsue64G3ZhIvbZ6QDfOJn4aHOUU3zUtG2nFVtbDYHB3g2xbZ322tq3r1vboIPjLNIWYri0o3OOHs+82C59z2q0S1tNDIyKRwEkgeWN4kMttHsA2hqfrAcV3NYxly0AXNzpvNgLnr0AHqCxnn7FMx5ZxOKtw6jfV05peYLWAktcZC9xu1riwmzNSLG1t4QWnO2dsKyWxjsUD3GQuDWRtBcQLbTtSAALjjxCxvjvKPFm6RkWH1M+HUpbJaqLNnbqGhrhG5zXdFga4E2NztC+ll84xX5szrNHLguG1lHMxvNtnNUY2bBILhIx8QD231IBudkb7ALMM2EYfVRCKuijkYLHZdE0t2h52zawN9UGHJOVenr8OfRY+2pbWSQmLbiiA5wub83IAS0jbBaSLC4dpvCtGasJrZMuxU1ffni3DYnXNyHGaFlj2i9vUsiGmgLg4sbtDQHZFx3Ffb2Nf5YB1B1HEag/ig+aieKma585DWtaXOJ3AAXJPcFDV+YRBhz6+ONwtTOqGsfo7yNtrXWvY7gd9rrvzbh1Ri9FUwUZAfLDLG25sLuaQATwB3LGeGZt5SqSJtNLhHOSMaI+ccCGmw2QXWOydBqQ4A9iD3clFHk2rkFTQVBqcQLHumdISHbTyC9zWOAsATs3bfQ2vqpjNNdheEYjRRVVDG5lXNtOndENKgANhINtX3011AdccV58iZYxujqZcQzJFTxyuhMbYaaNrbXIc4vI0c87AAu53eF4qCtxzPmJxitppaWioXibYlYQ+WYXEZJ3aE7Vm3GmpN22Cx8peZ8SynTMqMNg54CVglvubFx3agk2aDYgE69RomPZ/w/P8A4LTZcbVtqBVU0oGw0MAa4FxkLXk7LfKvbe0KazVVZnzdVjDKeklpqMkGonePpImkEtY9pLQHbrAlxuL2AcFkmGlp6f6BjW8NGgfwQVnC6QtxmtkA0NLRC9uJdNpfuYPcp6vxSnoXwxyXL53ljGtFzo0vc466NaBqe0DeQvYGNaSWjU7+3hqsccpUuZMFraWvwKndVRxxSwyRtaSRtkEmzQXC9m9IA22Nd+oSGboosi01VXZYpWmaSWKSe3FgcNskcBbavs7jIXcFD5/zLDgNZheJPa99K6KoY4saCbSMY5lrkC50O/c1y8k+Zs952Y+lw7DPBI5WujklqNohrHAh1g5jLmx4B3dxGUaTDqemhjg2Q5kbGMAIuLNAaND3IMDYnnavxqpdU4fU1NPUCWAUlGWuEdRA5zWi9uiXucXE3uLaAneMt8o+OyZco/CI6fwjYlhJaW3DAHBxeeqwFg4bnOad11YX0NHI5jpI2F0fkOLASzS3QNujpposdZ8xjMOOz/0Tg1LLEyYlk1VIzo8z55jIu2xbpcm+trA6oOvP+Y4MvV2G4lK176Z8NRGSxtyA9rXtIuQLnQ2vua5eFnLTDTPlmr6afwWUf1Q7DQXuj0l2jtbi4t3XtZZXioqaONsQaCxjWtDSLizRYb+wL7NPAQAWNs2xaNkad3UgwrBmmuzlNh1JOyoixCmq2yz9ACLYYTtudYgg7BAF226Tm63BOb18NijaS5rRtG1zbU954r7QQSIiCdREQEREBERAREQEREBERAREQEREBERAREQEREBERAREQEREEEiIgnUXmbiFG42bIwkWJAcL2O5eOpzJgdIdmqqoWEgOs6VoNjuOp3FBKooV2bstt8qspx/ft/3QZuy2d1bT8f7dvDQ8UE0ihPG7LfptPx/t2cN/FdfjvlT0+l9pZ8SCfRQHjvlT0+l9pZ8SeO+VPT6X2lnxIJ9FAeO+VPT6X2lnxJ475U9PpfaWfEgn0UB475U9PpfaWfEnjvlT0+l9pZ8SCfRQHjvlT0+l9pZ8SeO+VPT6X2lnxIJ9FAeO+VPT6X2lnxJ475U9PpfaWfEgn0UB475U9PpfaWfEnjvlT0+l9pZ8SCfRQHjvlT0+l9pZ8SeO+VPT6X2lnxIJ9FAeO+VPT6X2lnxJ475U9PpfaWfEgn0UB475U9PpfaWfEnjvlT0+l9pZ8SCfRQHjvlT0+l9pZ8SeO+VPT6X2lnxIJ9FAeO+VPT6X2lnxJ475U9PpfaWfEg+kUJ44ZZ9OpvaGf7rlBW6/6GX7Tv8AWcqRm7/mn9y4RBCVXknuP8Ckfn/bl/kuUVHZxH2v5NVVfvPeURB8oiICIiAiIgIiICIiAiIgIiICIiAiIgIiICIiDhER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D:\Logo Cyclotron\Pictur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616" y="381000"/>
            <a:ext cx="1316037" cy="1139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0011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r" rt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200" dirty="0"/>
              <a:t>میزان هزینه کرد مالی طرح  از ابتدا تا کنون</a:t>
            </a:r>
            <a:br>
              <a:rPr lang="fa-IR" sz="3200" dirty="0"/>
            </a:b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65266595"/>
              </p:ext>
            </p:extLst>
          </p:nvPr>
        </p:nvGraphicFramePr>
        <p:xfrm>
          <a:off x="1676400" y="2057401"/>
          <a:ext cx="5500052" cy="3733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3010"/>
                <a:gridCol w="1650753"/>
                <a:gridCol w="1185431"/>
                <a:gridCol w="500858"/>
              </a:tblGrid>
              <a:tr h="51822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نظر مجری و نظر کمیته راهبری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مبلغ هزینه کرد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هزینه کرد مالی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ردیف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358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625,292,500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625,292,500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سال 91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358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1,869,995,730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1,869,995,730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سال 92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358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5,229,151,875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5,229,151,875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سال 93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721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4,531,398,737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4,531,398,737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شش ماهه اول 94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358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12,255,838,842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12,255,838,842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جمع کل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0571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14546" y="1500174"/>
          <a:ext cx="5143535" cy="442816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40075"/>
                <a:gridCol w="2408597"/>
                <a:gridCol w="2294863"/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Calibri"/>
                          <a:ea typeface="Calibri"/>
                          <a:cs typeface="B Nazanin"/>
                        </a:rPr>
                        <a:t>ردیف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Calibri"/>
                          <a:cs typeface="B Nazanin"/>
                        </a:rPr>
                        <a:t>روند برگزاری جلسات کمیته راهبری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Calibri"/>
                          <a:ea typeface="Calibri"/>
                          <a:cs typeface="B Nazanin"/>
                        </a:rPr>
                        <a:t>تاریخ برگزاری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Calibri"/>
                          <a:cs typeface="B Nazani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اولین جلسه کمیته راهبری طرح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91/5/7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892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Calibri"/>
                          <a:cs typeface="B Nazani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دومین جلسه کمیته راهبری طرح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91/8/7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Calibri"/>
                          <a:cs typeface="B Nazani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سومین جلسه کمیته راهبری طرح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91/12/23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Calibri"/>
                          <a:cs typeface="B Nazanin"/>
                        </a:rPr>
                        <a:t>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چهارمین جلسه کمیته راهبری طرح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92/7/17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Calibri"/>
                          <a:ea typeface="Calibri"/>
                          <a:cs typeface="B Nazanin"/>
                        </a:rPr>
                        <a:t>5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پنجمین جلسه کمیته راهبری طرح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92/10/18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Calibri"/>
                          <a:cs typeface="B Nazanin"/>
                        </a:rPr>
                        <a:t>6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ششمین جلسه کمیته راهبری طرح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latin typeface="Calibri"/>
                          <a:ea typeface="Calibri"/>
                          <a:cs typeface="B Nazanin"/>
                        </a:rPr>
                        <a:t>-----</a:t>
                      </a:r>
                      <a:endParaRPr lang="ar-SA" sz="1200" dirty="0"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Calibri"/>
                          <a:cs typeface="B Nazanin"/>
                        </a:rPr>
                        <a:t>7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هفتمین جلسه کمیته راهبری طرح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92/12/12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Calibri"/>
                          <a:cs typeface="B Nazanin"/>
                        </a:rPr>
                        <a:t>8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هشتمین جلسه کمیته راهبری طرح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92/3/21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Calibri"/>
                          <a:cs typeface="B Nazanin"/>
                        </a:rPr>
                        <a:t>9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نهمین جلسه کمیته راهبری طرح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93/9/12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Calibri"/>
                          <a:cs typeface="B Nazani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دهمین جلسه کمیته راهبری طرح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94/3/23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Calibri"/>
                          <a:cs typeface="B Nazanin"/>
                        </a:rPr>
                        <a:t>11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یازدهمین جلسه کمیته راهبری طرح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latin typeface="Calibri"/>
                          <a:ea typeface="Calibri"/>
                          <a:cs typeface="B Nazanin"/>
                        </a:rPr>
                        <a:t>94/6/25</a:t>
                      </a:r>
                      <a:endParaRPr lang="ar-SA" sz="1200" b="1" dirty="0"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وضعیت تشکیل جلسات کمیته راهبری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37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3201362"/>
          </a:xfrm>
        </p:spPr>
        <p:txBody>
          <a:bodyPr>
            <a:normAutofit/>
          </a:bodyPr>
          <a:lstStyle/>
          <a:p>
            <a:pPr algn="ctr"/>
            <a:r>
              <a:rPr lang="fa-IR" sz="5400" dirty="0" smtClean="0">
                <a:solidFill>
                  <a:schemeClr val="tx1"/>
                </a:solidFill>
              </a:rPr>
              <a:t>آخرین وضعیت  </a:t>
            </a:r>
            <a:r>
              <a:rPr lang="fa-IR" sz="5400" dirty="0">
                <a:solidFill>
                  <a:schemeClr val="tx1"/>
                </a:solidFill>
              </a:rPr>
              <a:t>تدوین سند راهبرد ملی توسعه فناوری شتابدهنده ها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51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fa-IR" sz="2500" dirty="0" smtClean="0">
                <a:hlinkClick r:id="rId2" action="ppaction://hlinksldjump"/>
              </a:rPr>
              <a:t>اعلان شرح خدمات از طرف کارفرما – تیر 92</a:t>
            </a:r>
            <a:endParaRPr lang="fa-IR" sz="2500" dirty="0" smtClean="0">
              <a:hlinkClick r:id="rId3" action="ppaction://hlinksldjump"/>
            </a:endParaRPr>
          </a:p>
          <a:p>
            <a:pPr lvl="8" algn="r" rtl="1"/>
            <a:r>
              <a:rPr lang="fa-IR" sz="1400" dirty="0">
                <a:hlinkClick r:id="rId4" action="ppaction://hlinksldjump"/>
              </a:rPr>
              <a:t>تهیه پیشنهادیه سند و ارسال به عتف – اسفند ماه 92</a:t>
            </a:r>
            <a:endParaRPr lang="fa-IR" sz="1400" dirty="0"/>
          </a:p>
          <a:p>
            <a:pPr algn="r" rtl="1"/>
            <a:r>
              <a:rPr lang="fa-IR" sz="2500" dirty="0">
                <a:hlinkClick r:id="rId5" action="ppaction://hlinksldjump"/>
              </a:rPr>
              <a:t>تائید پیشنهادیه سند از طرف عتف- اسفند ماه 92</a:t>
            </a:r>
            <a:endParaRPr lang="fa-IR" sz="2500" dirty="0"/>
          </a:p>
          <a:p>
            <a:pPr algn="r" rtl="1"/>
            <a:r>
              <a:rPr lang="fa-IR" sz="2500" dirty="0" smtClean="0"/>
              <a:t>اقدامات فاز مقدماتی طرح:</a:t>
            </a:r>
          </a:p>
          <a:p>
            <a:pPr lvl="1" algn="r" rtl="1"/>
            <a:r>
              <a:rPr lang="fa-IR" sz="1800" dirty="0" smtClean="0">
                <a:hlinkClick r:id="rId3" action="ppaction://hlinksldjump"/>
              </a:rPr>
              <a:t>تهیه چارت سازمانی طرح </a:t>
            </a:r>
            <a:endParaRPr lang="fa-IR" sz="1800" dirty="0" smtClean="0"/>
          </a:p>
          <a:p>
            <a:pPr lvl="1" algn="r" rtl="1"/>
            <a:r>
              <a:rPr lang="fa-IR" sz="1800" dirty="0" smtClean="0">
                <a:hlinkClick r:id="rId6" action="ppaction://hlinksldjump"/>
              </a:rPr>
              <a:t>تهیه </a:t>
            </a:r>
            <a:r>
              <a:rPr lang="fa-IR" sz="1800" dirty="0">
                <a:hlinkClick r:id="rId6" action="ppaction://hlinksldjump"/>
              </a:rPr>
              <a:t>گانت چارت طرح بر اساس شرح </a:t>
            </a:r>
            <a:r>
              <a:rPr lang="fa-IR" sz="1800" dirty="0" smtClean="0">
                <a:hlinkClick r:id="rId6" action="ppaction://hlinksldjump"/>
              </a:rPr>
              <a:t>خدمات- فروردین 93</a:t>
            </a:r>
            <a:endParaRPr lang="fa-IR" sz="1800" dirty="0"/>
          </a:p>
          <a:p>
            <a:pPr lvl="1" algn="r" rtl="1"/>
            <a:r>
              <a:rPr lang="fa-IR" sz="1800" dirty="0"/>
              <a:t>برگزاری کارگاه آموزشی یکروزه در </a:t>
            </a:r>
            <a:r>
              <a:rPr lang="fa-IR" sz="1800" dirty="0" smtClean="0"/>
              <a:t>فروردین 93 به </a:t>
            </a:r>
            <a:r>
              <a:rPr lang="fa-IR" sz="1800" dirty="0"/>
              <a:t>منظور هماهنگی دو تیم </a:t>
            </a:r>
          </a:p>
          <a:p>
            <a:pPr lvl="1" algn="r" rtl="1"/>
            <a:r>
              <a:rPr lang="fa-IR" sz="1800" dirty="0"/>
              <a:t>برگزاری </a:t>
            </a:r>
            <a:r>
              <a:rPr lang="fa-IR" sz="1800" dirty="0" smtClean="0"/>
              <a:t>جلسات دوره ای به منظور تقسیم و شروع کار تیم‌ها</a:t>
            </a:r>
            <a:endParaRPr lang="fa-IR" sz="1800" dirty="0"/>
          </a:p>
          <a:p>
            <a:pPr algn="r" rtl="1"/>
            <a:r>
              <a:rPr lang="fa-IR" sz="2500" dirty="0" smtClean="0">
                <a:hlinkClick r:id="rId7" action="ppaction://hlinksldjump"/>
              </a:rPr>
              <a:t>تهیه گزارش فاز صفر سند و ارسال به عتف- خرداد ماه 93</a:t>
            </a:r>
            <a:endParaRPr lang="fa-IR" sz="2500" dirty="0" smtClean="0"/>
          </a:p>
          <a:p>
            <a:pPr algn="r" rtl="1"/>
            <a:r>
              <a:rPr lang="fa-IR" sz="2500" dirty="0" smtClean="0"/>
              <a:t>ایجاد وقفه در ادامه فعالیت‌ها به دلیل تغییرات در مدیریت وزارت علوم ودانشگاه و عدم تامین اعتبار از طرف دانشگاه- تیر 93 الی اسفند 93</a:t>
            </a:r>
          </a:p>
          <a:p>
            <a:pPr algn="r" rtl="1"/>
            <a:r>
              <a:rPr lang="fa-IR" sz="2200" dirty="0"/>
              <a:t>انعقاد قرارداد با شرکت کاربرد پرتوها – بخش فنی- 93/12/13</a:t>
            </a:r>
          </a:p>
          <a:p>
            <a:pPr algn="r" rtl="1"/>
            <a:r>
              <a:rPr lang="fa-IR" sz="2200" dirty="0"/>
              <a:t>انعقاد قرارداد با شرکت راهبرد توسعه تدبیر نوین– بخش برنامه‌ریزی- 93/12/13</a:t>
            </a:r>
            <a:endParaRPr lang="fa-IR" sz="2900" dirty="0" smtClean="0"/>
          </a:p>
          <a:p>
            <a:pPr algn="r" rtl="1"/>
            <a:r>
              <a:rPr lang="fa-IR" sz="2500" dirty="0" smtClean="0">
                <a:hlinkClick r:id="rId8" action="ppaction://hlinksldjump"/>
              </a:rPr>
              <a:t>تهیه گزارش فاز اول </a:t>
            </a:r>
            <a:r>
              <a:rPr lang="fa-IR" sz="2500" dirty="0" smtClean="0">
                <a:solidFill>
                  <a:schemeClr val="bg2">
                    <a:lumMod val="75000"/>
                  </a:schemeClr>
                </a:solidFill>
                <a:hlinkClick r:id="rId8" action="ppaction://hlinksldjump"/>
              </a:rPr>
              <a:t>سند</a:t>
            </a:r>
            <a:r>
              <a:rPr lang="fa-IR" sz="2500" dirty="0" smtClean="0">
                <a:hlinkClick r:id="rId8" action="ppaction://hlinksldjump"/>
              </a:rPr>
              <a:t> و ارسال به عتف- خرداد 94</a:t>
            </a:r>
            <a:endParaRPr lang="fa-IR" sz="2500" dirty="0" smtClean="0"/>
          </a:p>
          <a:p>
            <a:pPr algn="r" rtl="1"/>
            <a:r>
              <a:rPr lang="fa-IR" sz="2500" dirty="0" smtClean="0">
                <a:solidFill>
                  <a:schemeClr val="bg2">
                    <a:lumMod val="75000"/>
                  </a:schemeClr>
                </a:solidFill>
                <a:hlinkClick r:id="rId9" action="ppaction://hlinksldjump"/>
              </a:rPr>
              <a:t>مکاتبه با مراکز علمی تحقیقاتی مختلف جهت تکمیل گزارشات فاز اول</a:t>
            </a:r>
            <a:endParaRPr lang="fa-IR" sz="25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r" rtl="1"/>
            <a:r>
              <a:rPr lang="fa-IR" sz="2500" dirty="0" smtClean="0">
                <a:solidFill>
                  <a:schemeClr val="bg2">
                    <a:lumMod val="75000"/>
                  </a:schemeClr>
                </a:solidFill>
                <a:hlinkClick r:id="rId10" action="ppaction://hlinksldjump"/>
              </a:rPr>
              <a:t>تهیه گزارش فاز دوم سند و ارسال به عتف- مرداد 94</a:t>
            </a:r>
            <a:endParaRPr lang="fa-IR" sz="25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r" rtl="1"/>
            <a:r>
              <a:rPr lang="fa-IR" sz="2500" dirty="0" smtClean="0">
                <a:solidFill>
                  <a:schemeClr val="bg2">
                    <a:lumMod val="75000"/>
                  </a:schemeClr>
                </a:solidFill>
                <a:hlinkClick r:id="rId11" action="ppaction://hlinksldjump"/>
              </a:rPr>
              <a:t>برگزاری جلسه کمیته راهبری و تائید میزان پیشرفت سند- مرداد 94</a:t>
            </a:r>
            <a:endParaRPr lang="fa-IR" sz="25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r" rtl="1"/>
            <a:r>
              <a:rPr lang="fa-IR" sz="2500" dirty="0" smtClean="0">
                <a:solidFill>
                  <a:schemeClr val="bg2">
                    <a:lumMod val="75000"/>
                  </a:schemeClr>
                </a:solidFill>
              </a:rPr>
              <a:t>اعضای کمیته راهبری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3200" dirty="0" smtClean="0">
                <a:solidFill>
                  <a:schemeClr val="tx1"/>
                </a:solidFill>
              </a:rPr>
              <a:t>گزارش تدوین سند </a:t>
            </a:r>
            <a:r>
              <a:rPr lang="fa-IR" sz="3200" dirty="0">
                <a:solidFill>
                  <a:schemeClr val="tx1"/>
                </a:solidFill>
              </a:rPr>
              <a:t>راهبرد ملی توسعه فناوری شتابدهنده </a:t>
            </a:r>
            <a:r>
              <a:rPr lang="fa-IR" sz="3200" dirty="0" smtClean="0">
                <a:solidFill>
                  <a:schemeClr val="tx1"/>
                </a:solidFill>
              </a:rPr>
              <a:t>ها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33975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dirty="0" smtClean="0"/>
              <a:t>اعلان شرح خدمات طرح شامل 6 فاز: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924799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817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8" algn="ctr" rtl="0">
              <a:spcBef>
                <a:spcPct val="0"/>
              </a:spcBef>
            </a:pPr>
            <a:r>
              <a:rPr lang="fa-IR" sz="3200" dirty="0" smtClean="0">
                <a:hlinkClick r:id="rId2" action="ppaction://hlinksldjump"/>
              </a:rPr>
              <a:t>تهیه پیشنهادیه سند و ارسال به عتف – اسفند ماه 92</a:t>
            </a:r>
            <a:r>
              <a:rPr lang="fa-IR" sz="3200" dirty="0" smtClean="0"/>
              <a:t/>
            </a:r>
            <a:br>
              <a:rPr lang="fa-IR" sz="3200" dirty="0" smtClean="0"/>
            </a:b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2387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721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تائیدیه عتف برای پیشنهادیه سند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066800"/>
            <a:ext cx="568642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98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dirty="0" smtClean="0"/>
              <a:t>چارت سازمانی طرح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199"/>
            <a:ext cx="7772400" cy="514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433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گانت چارت طرح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95474"/>
            <a:ext cx="85344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293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گزارش  فاز صفر سند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71625"/>
            <a:ext cx="5648325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585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0034" y="1214422"/>
          <a:ext cx="8229600" cy="550072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16685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ر دیف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تاریخ</a:t>
                      </a:r>
                      <a:endParaRPr lang="fa-IR" dirty="0"/>
                    </a:p>
                  </a:txBody>
                  <a:tcPr/>
                </a:tc>
              </a:tr>
              <a:tr h="57657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ارسال امکان سنجی طرح به وزارت علوم، تحقیقات و فناوری و وزارت بهداشت، درمان و آموزش پزشکی و معاونت علمی و فناوری ریاست جمهوری و پژوهشکده کاربرد پرتوها در سازمان انرژی اتمی ایران</a:t>
                      </a:r>
                      <a:endParaRPr lang="en-US" sz="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90/9/6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5972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2</a:t>
                      </a:r>
                      <a:endParaRPr lang="en-US" sz="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ارائه گزارش طرح به سازمان انرژی اتمی ایران</a:t>
                      </a:r>
                      <a:endParaRPr lang="en-US" sz="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90/9/19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828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3</a:t>
                      </a:r>
                      <a:endParaRPr lang="en-US" sz="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دستور موافق معاونت فناوری و نوآوری معاونت علمی و فناوری ریاست جمهوری</a:t>
                      </a:r>
                      <a:endParaRPr lang="en-US" sz="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90/12/3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5972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4</a:t>
                      </a:r>
                      <a:endParaRPr lang="en-US" sz="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امضای یادداشت تفاهم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MOU</a:t>
                      </a:r>
                      <a:r>
                        <a:rPr lang="fa-IR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 با دانشگاه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SKKU</a:t>
                      </a:r>
                      <a:r>
                        <a:rPr lang="fa-IR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 کره جنوبی</a:t>
                      </a:r>
                      <a:endParaRPr lang="en-US" sz="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91/1/10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828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5</a:t>
                      </a:r>
                      <a:endParaRPr lang="en-US" sz="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تایید طرح توسط مقام محترم وزارت بهداشت، درمان و آموزش پزشکی</a:t>
                      </a:r>
                      <a:endParaRPr lang="en-US" sz="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91/3/11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828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6</a:t>
                      </a:r>
                      <a:endParaRPr lang="en-US" sz="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تصویب</a:t>
                      </a:r>
                      <a:r>
                        <a:rPr lang="fa-IR" sz="800" b="1" baseline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 پروژه در شوای عالی عتف </a:t>
                      </a:r>
                      <a:r>
                        <a:rPr lang="fa-IR" sz="800" b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و </a:t>
                      </a:r>
                      <a:r>
                        <a:rPr lang="fa-IR" sz="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ابلاغ حكم مدير پروژه توسط ریاست دانشگاه امیرکبیر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91/4/14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7918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7</a:t>
                      </a:r>
                      <a:endParaRPr lang="en-US" sz="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برگزاري نخستین همايش با دانشگاه هاي همكار</a:t>
                      </a:r>
                      <a:endParaRPr lang="en-US" sz="800" b="1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(شهيد بهشتي،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SKKU</a:t>
                      </a:r>
                      <a:r>
                        <a:rPr lang="fa-IR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 و شركت تكنوسان)</a:t>
                      </a:r>
                      <a:endParaRPr lang="en-US" sz="800" b="1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و معاونت كاربرد پرتوها، سازمان انر‍ژي اتمي ايران</a:t>
                      </a:r>
                      <a:endParaRPr lang="en-US" sz="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91/4/20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7918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8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تبادل نظر در چگونگي انجام پروژه با كارفرما ( سازمان انرژي اتمي ايران) و دانشگاه هاي همكار</a:t>
                      </a:r>
                      <a:endParaRPr lang="en-US" sz="800" b="1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( شهيد بهشتي،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SKKU</a:t>
                      </a:r>
                      <a:r>
                        <a:rPr lang="fa-IR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)</a:t>
                      </a:r>
                      <a:endParaRPr lang="en-US" sz="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91/4/21 و 91/4/25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945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9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تبادل نظر در چگونگي انجام مشاركت تيم كشور كره به سرپرستي </a:t>
                      </a: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Prof. </a:t>
                      </a:r>
                      <a:r>
                        <a:rPr lang="en-US" sz="8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Chai</a:t>
                      </a: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 </a:t>
                      </a:r>
                      <a:r>
                        <a:rPr lang="fa-IR" sz="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 در پروژه كلان و گزارش آن به نماينده ي كارفرما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91/4/25 و 91/4/26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5972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10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تشكيل دبيرخانه موقت طرح كلان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91/5/1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5972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11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امضا، تفاهم نامه هاي بين مسئولين و دستگاه هاي مربوطه</a:t>
                      </a:r>
                      <a:endParaRPr lang="en-US" sz="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91/5/7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945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12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ارسال تفاهم نامه همکاری به دانشگاه همکار شهید بهشتی و معرفی دکتر فریدون عباسی بعنوان مجری دانشگاه فوق</a:t>
                      </a:r>
                      <a:endParaRPr lang="en-US" sz="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91/5/25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5972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13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راه اندازي دبيرخانه دائم</a:t>
                      </a:r>
                      <a:endParaRPr lang="en-US" sz="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91/5/25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5972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14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تصویب ساختار شکست کار پروژه</a:t>
                      </a:r>
                      <a:endParaRPr lang="en-US" sz="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91/6/5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5972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15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ارائه طرح زمان بندي و كنترل پروژه</a:t>
                      </a:r>
                      <a:endParaRPr lang="en-US" sz="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91/6/26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5972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16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اولین کنفرانس ملی شتابدهنده ها و کاربرد آنها</a:t>
                      </a:r>
                      <a:endParaRPr lang="en-US" sz="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92/9/6 و</a:t>
                      </a:r>
                      <a:r>
                        <a:rPr lang="fa-IR" sz="8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 92/9/7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5972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17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دومین همایش سیکلوترون</a:t>
                      </a:r>
                      <a:endParaRPr lang="en-US" sz="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92/12/19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828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18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ابلاغ ساخت چشمه یونی 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PIG</a:t>
                      </a:r>
                      <a:r>
                        <a:rPr lang="fa-IR" sz="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 به دانشگاه همکار تهران توسط مجری محوری</a:t>
                      </a:r>
                      <a:endParaRPr lang="en-US" sz="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93/11/15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945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19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اولین کارگاه آموزشی مشترک طرح سیکلوترون بین دانشگاه های ایران و دانشگاه </a:t>
                      </a: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SKKU</a:t>
                      </a:r>
                      <a:r>
                        <a:rPr lang="fa-IR" sz="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 کره جنوبی و سومین همایش سیکلوترن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93/7/29 لغایت 93/8/1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mtClean="0"/>
              <a:t>تاریخچه روند اجرای طرح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7554" y="1142984"/>
            <a:ext cx="2643206" cy="4462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fa-IR" sz="1000" b="1" dirty="0" smtClean="0">
                <a:solidFill>
                  <a:schemeClr val="bg1"/>
                </a:solidFill>
                <a:latin typeface="Calibri"/>
                <a:ea typeface="Calibri"/>
                <a:cs typeface="B Nazanin"/>
              </a:rPr>
              <a:t>روند  اجرايي طرح کلان ملی " طراحی و ساخت سیکلوترون کوچک برای مصارف پزشکی"</a:t>
            </a:r>
            <a:endParaRPr lang="en-US" sz="1000" b="1" dirty="0">
              <a:solidFill>
                <a:schemeClr val="bg1"/>
              </a:solidFill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44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357298"/>
            <a:ext cx="3867030" cy="5500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1415954"/>
            <a:ext cx="3849679" cy="5442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914400" y="150812"/>
            <a:ext cx="6961188" cy="12651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rtl="1">
              <a:defRPr/>
            </a:pP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گزارشات فاز اول: </a:t>
            </a:r>
          </a:p>
          <a:p>
            <a:pPr algn="ctr" rtl="1">
              <a:defRPr/>
            </a:pP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تبیین </a:t>
            </a:r>
            <a:r>
              <a:rPr lang="fa-I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ضرورت و دلایل توجیه‎</a:t>
            </a: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پذیری</a:t>
            </a:r>
          </a:p>
          <a:p>
            <a:pPr algn="ctr" rtl="1">
              <a:defRPr/>
            </a:pP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شناخت </a:t>
            </a:r>
            <a:r>
              <a:rPr lang="fa-I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ساختار، قوانین و اسناد بالادستی </a:t>
            </a: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a-I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مرزبندی)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14721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690872"/>
          </a:xfrm>
        </p:spPr>
        <p:txBody>
          <a:bodyPr/>
          <a:lstStyle/>
          <a:p>
            <a:pPr algn="r" rtl="1"/>
            <a:r>
              <a:rPr lang="fa-IR" sz="2800" dirty="0" smtClean="0"/>
              <a:t>رئیس انجمن فیزیک پزشکی ایران – سید ربیع مهدوی</a:t>
            </a:r>
          </a:p>
          <a:p>
            <a:pPr algn="r" rtl="1"/>
            <a:r>
              <a:rPr lang="fa-IR" sz="2800" dirty="0" smtClean="0"/>
              <a:t>معاون دئیس جمهور و رئیس سازمان انرژی اتمی ایران- علی اکبر صالحی</a:t>
            </a:r>
          </a:p>
          <a:p>
            <a:pPr algn="r" rtl="1"/>
            <a:r>
              <a:rPr lang="fa-IR" sz="2800" dirty="0" smtClean="0"/>
              <a:t>رئیس پژوهشگاه دانشهای بنیادی- محمد جواد لاریجانی </a:t>
            </a:r>
          </a:p>
          <a:p>
            <a:pPr algn="r" rtl="1"/>
            <a:r>
              <a:rPr lang="fa-IR" sz="2800" dirty="0" smtClean="0"/>
              <a:t>رئیس پژوهشگاه علوم و فنون هسته‌ای- محمد قنادی</a:t>
            </a:r>
          </a:p>
          <a:p>
            <a:pPr algn="r" rtl="1"/>
            <a:r>
              <a:rPr lang="fa-IR" sz="2800" dirty="0" smtClean="0"/>
              <a:t>رئیس انجمن فیزیک ایران- شاهین روحانی</a:t>
            </a:r>
          </a:p>
          <a:p>
            <a:pPr algn="r" rtl="1"/>
            <a:r>
              <a:rPr lang="fa-IR" sz="2800" dirty="0" smtClean="0"/>
              <a:t>مدیر انجمن هسته‌ای ایران</a:t>
            </a:r>
          </a:p>
          <a:p>
            <a:pPr algn="r" rtl="1"/>
            <a:r>
              <a:rPr lang="fa-IR" sz="2800" dirty="0" smtClean="0"/>
              <a:t>معاون وزیر امور اقتصادی و بازرگانی و رئیس کل گمرک- مسعود کرباسیان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3600" dirty="0" smtClean="0"/>
              <a:t/>
            </a:r>
            <a:br>
              <a:rPr lang="fa-IR" sz="3600" dirty="0" smtClean="0"/>
            </a:br>
            <a:r>
              <a:rPr lang="fa-IR" sz="3600" dirty="0" smtClean="0"/>
              <a:t>لیست مکاتبات با </a:t>
            </a:r>
            <a:r>
              <a:rPr lang="fa-IR" sz="3600" dirty="0"/>
              <a:t>مراکز علمی تحقیقاتی مختلف جهت تکمیل گزارشات فاز اول</a:t>
            </a:r>
            <a:r>
              <a:rPr lang="fa-IR" sz="4400" dirty="0"/>
              <a:t/>
            </a:r>
            <a:br>
              <a:rPr lang="fa-IR" sz="4400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03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143000"/>
            <a:ext cx="4953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rtl="1">
              <a:defRPr/>
            </a:pPr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گزارش فاز دوم: </a:t>
            </a:r>
            <a:r>
              <a:rPr lang="fa-IR" sz="2400" dirty="0" smtClean="0">
                <a:solidFill>
                  <a:schemeClr val="tx1"/>
                </a:solidFill>
                <a:cs typeface="+mj-cs"/>
              </a:rPr>
              <a:t>درخت فنآوری</a:t>
            </a:r>
            <a:endParaRPr lang="en-US" sz="2400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1843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effectLst/>
              </a:rPr>
              <a:t>تائیدیه میزان پیشرفت سند توسط اعضای حقیقی کمیته راهبری</a:t>
            </a:r>
            <a:endParaRPr lang="en-US" sz="3200" dirty="0"/>
          </a:p>
        </p:txBody>
      </p:sp>
      <p:pic>
        <p:nvPicPr>
          <p:cNvPr id="4" name="Content Placeholder 3" descr="E:\cpm\tadvin sanad rahbordi\مدارک جلسه راهبری\تائیدیه پیشرفت 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142984"/>
            <a:ext cx="4933604" cy="5715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4197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اعضای کمیته راهبری طرح تدوین سند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65271888"/>
              </p:ext>
            </p:extLst>
          </p:nvPr>
        </p:nvGraphicFramePr>
        <p:xfrm>
          <a:off x="1748154" y="1549559"/>
          <a:ext cx="6405245" cy="466212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88279"/>
                <a:gridCol w="5916966"/>
              </a:tblGrid>
              <a:tr h="25566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ردیف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اعضا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/>
                </a:tc>
              </a:tr>
              <a:tr h="255669"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اعضای حقوقی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66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نماینده سازمان انرژی اتمی کشور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/>
                </a:tc>
              </a:tr>
              <a:tr h="54732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نماینده شورای عالی عتف - دکتر ناصر باقری مقدم، دبیر کمیسیون تخصصی وزارت علوم، تحقیقات و فن‌آوری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/>
                </a:tc>
              </a:tr>
              <a:tr h="25566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نماینده حقوقی وزارت علوم، تحقیقات و فن‌آوری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/>
                </a:tc>
              </a:tr>
              <a:tr h="25566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نماینده وزیر بهداشت، درمان و آموزش پزشکی کشور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/>
                </a:tc>
              </a:tr>
              <a:tr h="25566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نماینده وزیر صنعت و معدن و تجارت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/>
                </a:tc>
              </a:tr>
              <a:tr h="25566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نماینده روسای دانشگاه‌های امیرکبیر، تهران و شهید بهشتی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/>
                </a:tc>
              </a:tr>
              <a:tr h="26734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نماینده معاونت علمی–  فن‌آوری ریاست جمهوری 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/>
                </a:tc>
              </a:tr>
              <a:tr h="255669"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اعضای حقیقی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66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دکتر حسین آفریده، </a:t>
                      </a:r>
                      <a:r>
                        <a:rPr lang="fa-IR" sz="1200" kern="1200">
                          <a:effectLst/>
                        </a:rPr>
                        <a:t>عضو هیات علمی دانشگاه  امیرکبیر و </a:t>
                      </a:r>
                      <a:r>
                        <a:rPr lang="fa-IR" sz="1200">
                          <a:effectLst/>
                        </a:rPr>
                        <a:t>مجری طرح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/>
                </a:tc>
              </a:tr>
              <a:tr h="25566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kern="1200">
                          <a:effectLst/>
                        </a:rPr>
                        <a:t>دکتر فریدون عباسی، عضو هیات علمی دانشگاه شهید بهشتی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/>
                </a:tc>
              </a:tr>
              <a:tr h="25566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دکتر جواد رحیقی، عضو هیات علمی پژوهشگاه دانشهای بنیادی 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/>
                </a:tc>
              </a:tr>
              <a:tr h="25566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دکتر حسین خلفی، عضو هیات علمی پژوهشگاه علوم و فنون هسته ای 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/>
                </a:tc>
              </a:tr>
              <a:tr h="25566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دکتر حسام الدین ارفعی- عضو هیات علمی دانشگاه صنعتی شریف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/>
                </a:tc>
              </a:tr>
              <a:tr h="25566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دکتر فرشاد قاسمی، عضو هیات مدیره شرکت ساخت و توسعه شتابدهنده‌ها و کاربرد آنها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B Nazani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290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SA" sz="3200" b="1" dirty="0"/>
              <a:t>با توجه به ورود به فاز ساخت و همچنین مدت زمان باقیمانده تا بازبینی و تست و تحویل نهایی قطعات منابع تامین بودجه متناسب با انجام این فاز می بایستی مشخص و براساس نیاز و بدون فوت وقت طبق یک برنامه زمانی مشخص در </a:t>
            </a:r>
            <a:r>
              <a:rPr lang="ar-SA" sz="3200" b="1" dirty="0" smtClean="0"/>
              <a:t>اختیار مجری </a:t>
            </a:r>
            <a:r>
              <a:rPr lang="ar-SA" sz="3200" b="1" dirty="0"/>
              <a:t>طرح قرار </a:t>
            </a:r>
            <a:r>
              <a:rPr lang="ar-SA" sz="3200" b="1" dirty="0" smtClean="0"/>
              <a:t>گیرد</a:t>
            </a:r>
            <a:r>
              <a:rPr lang="fa-IR" sz="3200" b="1" dirty="0" smtClean="0"/>
              <a:t>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چالشهای پیش رو و پیشنهادات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478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72762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>
                <a:effectLst/>
              </a:rPr>
              <a:t>گزارش وضعیت پیشرفت فیزیکی طرح"طراحی و ساخت سیکلوترون کوچک برای مصارف پزشکی"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76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dirty="0"/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algn="r" rtl="1"/>
            <a:endParaRPr lang="fa-IR" b="1" dirty="0"/>
          </a:p>
          <a:p>
            <a:pPr algn="r" rtl="1"/>
            <a:endParaRPr lang="fa-IR" b="1" dirty="0" smtClean="0"/>
          </a:p>
          <a:p>
            <a:pPr algn="r" rt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3600" dirty="0" smtClean="0">
                <a:effectLst/>
              </a:rPr>
              <a:t/>
            </a:r>
            <a:br>
              <a:rPr lang="fa-IR" sz="3600" dirty="0" smtClean="0">
                <a:effectLst/>
              </a:rPr>
            </a:br>
            <a:r>
              <a:rPr lang="fa-IR" dirty="0"/>
              <a:t>زمانبندی جدید </a:t>
            </a:r>
            <a:r>
              <a:rPr lang="fa-IR" dirty="0" smtClean="0"/>
              <a:t>طرح</a:t>
            </a:r>
            <a:endParaRPr lang="fa-I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25168262"/>
              </p:ext>
            </p:extLst>
          </p:nvPr>
        </p:nvGraphicFramePr>
        <p:xfrm>
          <a:off x="1600200" y="2286000"/>
          <a:ext cx="6231730" cy="32004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79336"/>
                <a:gridCol w="2237807"/>
                <a:gridCol w="1201214"/>
                <a:gridCol w="1141411"/>
                <a:gridCol w="1071962"/>
              </a:tblGrid>
              <a:tr h="1078771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ردیف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مایلستون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مدت زمان(ماه)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شروع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پایان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21429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فاز ساخت و بازبینی مهندسی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15/1/94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15/6/95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21429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آماده سازی فضا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1 ماه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1/9/94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1/10/94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78771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itchFamily="2" charset="-78"/>
                        </a:rPr>
                        <a:t>فاز نصب و راه‌اندازی و مستندسازی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15/10/94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15/4/96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1071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ar-SA" dirty="0"/>
              <a:t>گانت</a:t>
            </a:r>
            <a:r>
              <a:rPr lang="fa-IR" dirty="0"/>
              <a:t> چارت </a:t>
            </a:r>
            <a:r>
              <a:rPr lang="ar-SA" dirty="0"/>
              <a:t>جدید طرح: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77240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938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SA" dirty="0" smtClean="0">
                <a:effectLst/>
              </a:rPr>
              <a:t>نمودار</a:t>
            </a:r>
            <a:r>
              <a:rPr lang="fa-IR" dirty="0" smtClean="0">
                <a:effectLst/>
              </a:rPr>
              <a:t> پیشرفت</a:t>
            </a:r>
            <a:r>
              <a:rPr lang="ar-SA" dirty="0" smtClean="0">
                <a:effectLst/>
              </a:rPr>
              <a:t> </a:t>
            </a:r>
            <a:r>
              <a:rPr lang="ar-SA" dirty="0">
                <a:effectLst/>
              </a:rPr>
              <a:t>جدید کل طرح- 24 ماه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22598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>
                <a:effectLst/>
              </a:rPr>
              <a:t>نمودار جدید فاز ساخت و بازبینی-18 ماه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0864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72762"/>
          </a:xfrm>
        </p:spPr>
        <p:txBody>
          <a:bodyPr>
            <a:normAutofit/>
          </a:bodyPr>
          <a:lstStyle/>
          <a:p>
            <a:pPr algn="ctr"/>
            <a:r>
              <a:rPr lang="fa-IR" dirty="0">
                <a:effectLst/>
              </a:rPr>
              <a:t>آخرین وضعیت پیشرفت مالی طرح</a:t>
            </a:r>
            <a:r>
              <a:rPr lang="ar-SA" dirty="0">
                <a:effectLst/>
              </a:rPr>
              <a:t>"طراحی و ساخت سیکلوترون کوچک برای مصارف پزشکی"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19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94182481"/>
              </p:ext>
            </p:extLst>
          </p:nvPr>
        </p:nvGraphicFramePr>
        <p:xfrm>
          <a:off x="1143000" y="1447800"/>
          <a:ext cx="6605587" cy="500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9424"/>
                <a:gridCol w="1505923"/>
                <a:gridCol w="1783330"/>
                <a:gridCol w="1188887"/>
                <a:gridCol w="568023"/>
              </a:tblGrid>
              <a:tr h="51998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تاریخ مبلغ واریزی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ریز مبلغ واریزی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کل مبلغ دریافتی از دانشگاه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عنوان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ردیف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598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اسفند 91- 16/12/91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640,000,000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640,000,000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سال 91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998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اردیبهشت 92</a:t>
                      </a:r>
                      <a:r>
                        <a:rPr lang="fa-IR" sz="1400">
                          <a:effectLst/>
                        </a:rPr>
                        <a:t>-14/2/92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428,800,000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2,316,400,000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سال 92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998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شهریور 92- 21/6/92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365,200,000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998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شهریور 92- 21/6/92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322,400,000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8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آذر 92- 7/9/92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200,000,000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8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اسفند 92- 8/12/92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1,000,000,000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8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مرداد93-18/5/93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80,000,000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5,582,267,400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سال 93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598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مهر93- 8/7/93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400,000,000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8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9/10/93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1,766,000,000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8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25/11/93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2,336,267,400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88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9/12/93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1,000,000,000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610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6/4/94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7,143,508,000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7,143,508,000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سال 94- تا پایان تابستان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59888"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15,682,175,400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جمع کل دریافتی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pPr algn="ctr"/>
            <a:r>
              <a:rPr lang="fa-IR" sz="3200" dirty="0">
                <a:effectLst/>
              </a:rPr>
              <a:t>میزان بودجه دریافتی از دانشگاه از ابتدای طرح تا </a:t>
            </a:r>
            <a:r>
              <a:rPr lang="fa-IR" sz="3200" dirty="0" smtClean="0">
                <a:effectLst/>
              </a:rPr>
              <a:t>کنون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60414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4868</TotalTime>
  <Words>1202</Words>
  <Application>Microsoft Office PowerPoint</Application>
  <PresentationFormat>On-screen Show (4:3)</PresentationFormat>
  <Paragraphs>288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   «طراحی و ساخت سیکلوترون کوچک جهت مصارف پزشکی»</vt:lpstr>
      <vt:lpstr>تاریخچه روند اجرای طرح</vt:lpstr>
      <vt:lpstr>گزارش وضعیت پیشرفت فیزیکی طرح"طراحی و ساخت سیکلوترون کوچک برای مصارف پزشکی" </vt:lpstr>
      <vt:lpstr> زمانبندی جدید طرح</vt:lpstr>
      <vt:lpstr>گانت چارت جدید طرح: </vt:lpstr>
      <vt:lpstr>نمودار پیشرفت جدید کل طرح- 24 ماه</vt:lpstr>
      <vt:lpstr>نمودار جدید فاز ساخت و بازبینی-18 ماه </vt:lpstr>
      <vt:lpstr>آخرین وضعیت پیشرفت مالی طرح"طراحی و ساخت سیکلوترون کوچک برای مصارف پزشکی"</vt:lpstr>
      <vt:lpstr>میزان بودجه دریافتی از دانشگاه از ابتدای طرح تا کنون</vt:lpstr>
      <vt:lpstr>میزان هزینه کرد مالی طرح  از ابتدا تا کنون </vt:lpstr>
      <vt:lpstr>وضعیت تشکیل جلسات کمیته راهبری </vt:lpstr>
      <vt:lpstr>آخرین وضعیت  تدوین سند راهبرد ملی توسعه فناوری شتابدهنده ها</vt:lpstr>
      <vt:lpstr>گزارش تدوین سند راهبرد ملی توسعه فناوری شتابدهنده ها</vt:lpstr>
      <vt:lpstr>اعلان شرح خدمات طرح شامل 6 فاز:</vt:lpstr>
      <vt:lpstr>تهیه پیشنهادیه سند و ارسال به عتف – اسفند ماه 92 </vt:lpstr>
      <vt:lpstr>تائیدیه عتف برای پیشنهادیه سند</vt:lpstr>
      <vt:lpstr>چارت سازمانی طرح</vt:lpstr>
      <vt:lpstr>گانت چارت طرح</vt:lpstr>
      <vt:lpstr>گزارش  فاز صفر سند</vt:lpstr>
      <vt:lpstr>Slide 20</vt:lpstr>
      <vt:lpstr> لیست مکاتبات با مراکز علمی تحقیقاتی مختلف جهت تکمیل گزارشات فاز اول </vt:lpstr>
      <vt:lpstr> گزارش فاز دوم: درخت فنآوری</vt:lpstr>
      <vt:lpstr>تائیدیه میزان پیشرفت سند توسط اعضای حقیقی کمیته راهبری</vt:lpstr>
      <vt:lpstr>اعضای کمیته راهبری طرح تدوین سند </vt:lpstr>
      <vt:lpstr>چالشهای پیش رو و پیشنهادات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اولین گزارش عملکرد فنی و اجرایی ‌طرح  «تدوین سند راهبرد ملی توسعه فن‌آوری شتابدهنده‌ها»  </dc:title>
  <dc:creator>kashani</dc:creator>
  <cp:lastModifiedBy>f</cp:lastModifiedBy>
  <cp:revision>79</cp:revision>
  <cp:lastPrinted>2015-08-16T11:38:19Z</cp:lastPrinted>
  <dcterms:created xsi:type="dcterms:W3CDTF">2006-08-16T00:00:00Z</dcterms:created>
  <dcterms:modified xsi:type="dcterms:W3CDTF">2015-09-23T07:02:37Z</dcterms:modified>
</cp:coreProperties>
</file>