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895" r:id="rId2"/>
  </p:sldMasterIdLst>
  <p:notesMasterIdLst>
    <p:notesMasterId r:id="rId12"/>
  </p:notesMasterIdLst>
  <p:sldIdLst>
    <p:sldId id="687" r:id="rId3"/>
    <p:sldId id="602" r:id="rId4"/>
    <p:sldId id="603" r:id="rId5"/>
    <p:sldId id="604" r:id="rId6"/>
    <p:sldId id="605" r:id="rId7"/>
    <p:sldId id="505" r:id="rId8"/>
    <p:sldId id="506" r:id="rId9"/>
    <p:sldId id="534" r:id="rId10"/>
    <p:sldId id="53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1FCA64FE-48CF-48A6-B135-F81FFD696499}">
          <p14:sldIdLst/>
        </p14:section>
        <p14:section name="Раздел без заголовка" id="{4A5A8FB3-02CA-498B-AAC8-29EF9C84DFC8}">
          <p14:sldIdLst>
            <p14:sldId id="687"/>
            <p14:sldId id="602"/>
            <p14:sldId id="603"/>
            <p14:sldId id="604"/>
            <p14:sldId id="605"/>
            <p14:sldId id="505"/>
            <p14:sldId id="506"/>
            <p14:sldId id="534"/>
            <p14:sldId id="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360" autoAdjust="0"/>
    <p:restoredTop sz="94660"/>
  </p:normalViewPr>
  <p:slideViewPr>
    <p:cSldViewPr>
      <p:cViewPr varScale="1">
        <p:scale>
          <a:sx n="74" d="100"/>
          <a:sy n="74" d="100"/>
        </p:scale>
        <p:origin x="6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ru-RU" altLang="ru-RU"/>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ru-RU" altLang="ru-RU"/>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ru-RU" alt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574A898-5574-4CDE-899A-92DF25A42D38}" type="slidenum">
              <a:rPr lang="ru-RU" altLang="ru-RU"/>
              <a:pPr>
                <a:defRPr/>
              </a:pPr>
              <a:t>‹#›</a:t>
            </a:fld>
            <a:endParaRPr lang="ru-RU" altLang="ru-RU"/>
          </a:p>
        </p:txBody>
      </p:sp>
    </p:spTree>
    <p:extLst>
      <p:ext uri="{BB962C8B-B14F-4D97-AF65-F5344CB8AC3E}">
        <p14:creationId xmlns:p14="http://schemas.microsoft.com/office/powerpoint/2010/main" val="152850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ChangeArrowheads="1" noTextEdit="1"/>
          </p:cNvSpPr>
          <p:nvPr>
            <p:ph type="sldImg"/>
          </p:nvPr>
        </p:nvSpPr>
        <p:spPr>
          <a:xfrm>
            <a:off x="1143000" y="684213"/>
            <a:ext cx="4575175" cy="3430587"/>
          </a:xfrm>
          <a:ln/>
        </p:spPr>
      </p:sp>
      <p:sp>
        <p:nvSpPr>
          <p:cNvPr id="305154" name="Rectangle 3"/>
          <p:cNvSpPr>
            <a:spLocks noGrp="1" noChangeArrowheads="1"/>
          </p:cNvSpPr>
          <p:nvPr>
            <p:ph type="body" idx="1"/>
          </p:nvPr>
        </p:nvSpPr>
        <p:spPr>
          <a:xfrm>
            <a:off x="688684" y="4343144"/>
            <a:ext cx="5480634" cy="4113557"/>
          </a:xfrm>
          <a:noFill/>
          <a:ln/>
        </p:spPr>
        <p:txBody>
          <a:bodyPr/>
          <a:lstStyle/>
          <a:p>
            <a:endParaRPr lang="uk-UA" altLang="uk-UA" smtClean="0"/>
          </a:p>
        </p:txBody>
      </p:sp>
    </p:spTree>
    <p:extLst>
      <p:ext uri="{BB962C8B-B14F-4D97-AF65-F5344CB8AC3E}">
        <p14:creationId xmlns:p14="http://schemas.microsoft.com/office/powerpoint/2010/main" val="324569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p:spPr>
        <p:txBody>
          <a:bodyPr/>
          <a:lstStyle/>
          <a:p>
            <a:fld id="{85DA4A37-305E-476E-AF74-C02A7148A2AB}" type="slidenum">
              <a:rPr lang="ru-RU" altLang="uk-UA" smtClean="0">
                <a:solidFill>
                  <a:srgbClr val="000000"/>
                </a:solidFill>
              </a:rPr>
              <a:pPr/>
              <a:t>4</a:t>
            </a:fld>
            <a:endParaRPr lang="ru-RU" altLang="uk-UA" smtClean="0">
              <a:solidFill>
                <a:srgbClr val="000000"/>
              </a:solidFill>
            </a:endParaRPr>
          </a:p>
        </p:txBody>
      </p:sp>
      <p:sp>
        <p:nvSpPr>
          <p:cNvPr id="307202" name="Rectangle 2"/>
          <p:cNvSpPr>
            <a:spLocks noGrp="1" noRot="1" noChangeAspect="1" noChangeArrowheads="1" noTextEdit="1"/>
          </p:cNvSpPr>
          <p:nvPr>
            <p:ph type="sldImg"/>
          </p:nvPr>
        </p:nvSpPr>
        <p:spPr>
          <a:xfrm>
            <a:off x="1143000" y="684213"/>
            <a:ext cx="4575175" cy="3430587"/>
          </a:xfrm>
          <a:ln/>
        </p:spPr>
      </p:sp>
      <p:sp>
        <p:nvSpPr>
          <p:cNvPr id="307203" name="Rectangle 3"/>
          <p:cNvSpPr>
            <a:spLocks noGrp="1" noChangeArrowheads="1"/>
          </p:cNvSpPr>
          <p:nvPr>
            <p:ph type="body" idx="1"/>
          </p:nvPr>
        </p:nvSpPr>
        <p:spPr>
          <a:xfrm>
            <a:off x="687082" y="4341683"/>
            <a:ext cx="5483837" cy="4115019"/>
          </a:xfrm>
          <a:noFill/>
          <a:ln/>
        </p:spPr>
        <p:txBody>
          <a:bodyPr/>
          <a:lstStyle/>
          <a:p>
            <a:pPr eaLnBrk="1" hangingPunct="1"/>
            <a:endParaRPr lang="en-GB" altLang="uk-UA" smtClean="0"/>
          </a:p>
        </p:txBody>
      </p:sp>
    </p:spTree>
    <p:extLst>
      <p:ext uri="{BB962C8B-B14F-4D97-AF65-F5344CB8AC3E}">
        <p14:creationId xmlns:p14="http://schemas.microsoft.com/office/powerpoint/2010/main" val="121299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848F0E62-F9EC-4A74-9078-660C61658390}" type="slidenum">
              <a:rPr lang="ru-RU" altLang="ru-RU"/>
              <a:pPr>
                <a:defRPr/>
              </a:pPr>
              <a:t>‹#›</a:t>
            </a:fld>
            <a:endParaRPr lang="ru-RU" altLang="ru-RU"/>
          </a:p>
        </p:txBody>
      </p:sp>
    </p:spTree>
    <p:extLst>
      <p:ext uri="{BB962C8B-B14F-4D97-AF65-F5344CB8AC3E}">
        <p14:creationId xmlns:p14="http://schemas.microsoft.com/office/powerpoint/2010/main" val="238610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3B05228C-1564-4FD5-B9CD-364218C2BA27}" type="slidenum">
              <a:rPr lang="ru-RU" altLang="ru-RU"/>
              <a:pPr>
                <a:defRPr/>
              </a:pPr>
              <a:t>‹#›</a:t>
            </a:fld>
            <a:endParaRPr lang="ru-RU" altLang="ru-RU"/>
          </a:p>
        </p:txBody>
      </p:sp>
    </p:spTree>
    <p:extLst>
      <p:ext uri="{BB962C8B-B14F-4D97-AF65-F5344CB8AC3E}">
        <p14:creationId xmlns:p14="http://schemas.microsoft.com/office/powerpoint/2010/main" val="27710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2057078F-117F-4B02-8988-CC5AD9246799}" type="slidenum">
              <a:rPr lang="ru-RU" altLang="ru-RU"/>
              <a:pPr>
                <a:defRPr/>
              </a:pPr>
              <a:t>‹#›</a:t>
            </a:fld>
            <a:endParaRPr lang="ru-RU" altLang="ru-RU"/>
          </a:p>
        </p:txBody>
      </p:sp>
    </p:spTree>
    <p:extLst>
      <p:ext uri="{BB962C8B-B14F-4D97-AF65-F5344CB8AC3E}">
        <p14:creationId xmlns:p14="http://schemas.microsoft.com/office/powerpoint/2010/main" val="25247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131DADC-9877-47BC-8091-191F246D9188}" type="slidenum">
              <a:rPr lang="uk-UA"/>
              <a:pPr>
                <a:defRPr/>
              </a:pPr>
              <a:t>‹#›</a:t>
            </a:fld>
            <a:endParaRPr lang="uk-UA" dirty="0"/>
          </a:p>
        </p:txBody>
      </p:sp>
    </p:spTree>
    <p:extLst>
      <p:ext uri="{BB962C8B-B14F-4D97-AF65-F5344CB8AC3E}">
        <p14:creationId xmlns:p14="http://schemas.microsoft.com/office/powerpoint/2010/main" val="62098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5E621CF-EDF5-4375-AF0D-B22059AB6AFB}" type="slidenum">
              <a:rPr lang="uk-UA"/>
              <a:pPr>
                <a:defRPr/>
              </a:pPr>
              <a:t>‹#›</a:t>
            </a:fld>
            <a:endParaRPr lang="uk-UA" dirty="0"/>
          </a:p>
        </p:txBody>
      </p:sp>
    </p:spTree>
    <p:extLst>
      <p:ext uri="{BB962C8B-B14F-4D97-AF65-F5344CB8AC3E}">
        <p14:creationId xmlns:p14="http://schemas.microsoft.com/office/powerpoint/2010/main" val="132705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2"/>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25"/>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E4845C2-C77B-47B3-AB21-81B351038128}" type="slidenum">
              <a:rPr lang="uk-UA"/>
              <a:pPr>
                <a:defRPr/>
              </a:pPr>
              <a:t>‹#›</a:t>
            </a:fld>
            <a:endParaRPr lang="uk-UA" dirty="0"/>
          </a:p>
        </p:txBody>
      </p:sp>
    </p:spTree>
    <p:extLst>
      <p:ext uri="{BB962C8B-B14F-4D97-AF65-F5344CB8AC3E}">
        <p14:creationId xmlns:p14="http://schemas.microsoft.com/office/powerpoint/2010/main" val="607636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FFF4AEF-8F47-4373-A5BD-A978123AC36D}" type="slidenum">
              <a:rPr lang="uk-UA"/>
              <a:pPr>
                <a:defRPr/>
              </a:pPr>
              <a:t>‹#›</a:t>
            </a:fld>
            <a:endParaRPr lang="uk-UA" dirty="0"/>
          </a:p>
        </p:txBody>
      </p:sp>
    </p:spTree>
    <p:extLst>
      <p:ext uri="{BB962C8B-B14F-4D97-AF65-F5344CB8AC3E}">
        <p14:creationId xmlns:p14="http://schemas.microsoft.com/office/powerpoint/2010/main" val="259362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8"/>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8"/>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BC49FC9-3A29-46FE-B405-395551768ED2}" type="slidenum">
              <a:rPr lang="uk-UA"/>
              <a:pPr>
                <a:defRPr/>
              </a:pPr>
              <a:t>‹#›</a:t>
            </a:fld>
            <a:endParaRPr lang="uk-UA" dirty="0"/>
          </a:p>
        </p:txBody>
      </p:sp>
    </p:spTree>
    <p:extLst>
      <p:ext uri="{BB962C8B-B14F-4D97-AF65-F5344CB8AC3E}">
        <p14:creationId xmlns:p14="http://schemas.microsoft.com/office/powerpoint/2010/main" val="3005955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216DAA6-CAD6-4259-B2F2-F4ED90A225DD}" type="slidenum">
              <a:rPr lang="uk-UA"/>
              <a:pPr>
                <a:defRPr/>
              </a:pPr>
              <a:t>‹#›</a:t>
            </a:fld>
            <a:endParaRPr lang="uk-UA" dirty="0"/>
          </a:p>
        </p:txBody>
      </p:sp>
    </p:spTree>
    <p:extLst>
      <p:ext uri="{BB962C8B-B14F-4D97-AF65-F5344CB8AC3E}">
        <p14:creationId xmlns:p14="http://schemas.microsoft.com/office/powerpoint/2010/main" val="14338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45EFF66-02B5-4260-838B-AC6230950F88}" type="slidenum">
              <a:rPr lang="uk-UA"/>
              <a:pPr>
                <a:defRPr/>
              </a:pPr>
              <a:t>‹#›</a:t>
            </a:fld>
            <a:endParaRPr lang="uk-UA" dirty="0"/>
          </a:p>
        </p:txBody>
      </p:sp>
    </p:spTree>
    <p:extLst>
      <p:ext uri="{BB962C8B-B14F-4D97-AF65-F5344CB8AC3E}">
        <p14:creationId xmlns:p14="http://schemas.microsoft.com/office/powerpoint/2010/main" val="1423916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2"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2"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12" y="1435112"/>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D023EB0-C8A3-495B-ADF0-AE8D6F5BCDC9}" type="slidenum">
              <a:rPr lang="uk-UA"/>
              <a:pPr>
                <a:defRPr/>
              </a:pPr>
              <a:t>‹#›</a:t>
            </a:fld>
            <a:endParaRPr lang="uk-UA" dirty="0"/>
          </a:p>
        </p:txBody>
      </p:sp>
    </p:spTree>
    <p:extLst>
      <p:ext uri="{BB962C8B-B14F-4D97-AF65-F5344CB8AC3E}">
        <p14:creationId xmlns:p14="http://schemas.microsoft.com/office/powerpoint/2010/main" val="264559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B25CF2B7-9287-4431-8753-7DFDEC5B6B3E}" type="slidenum">
              <a:rPr lang="ru-RU" altLang="ru-RU"/>
              <a:pPr>
                <a:defRPr/>
              </a:pPr>
              <a:t>‹#›</a:t>
            </a:fld>
            <a:endParaRPr lang="ru-RU" altLang="ru-RU"/>
          </a:p>
        </p:txBody>
      </p:sp>
    </p:spTree>
    <p:extLst>
      <p:ext uri="{BB962C8B-B14F-4D97-AF65-F5344CB8AC3E}">
        <p14:creationId xmlns:p14="http://schemas.microsoft.com/office/powerpoint/2010/main" val="2670617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6"/>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83"/>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uk-UA"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0AB2916-883B-491A-B61D-5A034D83DBF5}" type="slidenum">
              <a:rPr lang="uk-UA"/>
              <a:pPr>
                <a:defRPr/>
              </a:pPr>
              <a:t>‹#›</a:t>
            </a:fld>
            <a:endParaRPr lang="uk-UA" dirty="0"/>
          </a:p>
        </p:txBody>
      </p:sp>
    </p:spTree>
    <p:extLst>
      <p:ext uri="{BB962C8B-B14F-4D97-AF65-F5344CB8AC3E}">
        <p14:creationId xmlns:p14="http://schemas.microsoft.com/office/powerpoint/2010/main" val="63969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DAB603D-2B1E-469D-8997-0C2007558EAF}" type="slidenum">
              <a:rPr lang="uk-UA"/>
              <a:pPr>
                <a:defRPr/>
              </a:pPr>
              <a:t>‹#›</a:t>
            </a:fld>
            <a:endParaRPr lang="uk-UA" dirty="0"/>
          </a:p>
        </p:txBody>
      </p:sp>
    </p:spTree>
    <p:extLst>
      <p:ext uri="{BB962C8B-B14F-4D97-AF65-F5344CB8AC3E}">
        <p14:creationId xmlns:p14="http://schemas.microsoft.com/office/powerpoint/2010/main" val="2387313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0"/>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5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5A70D26-A12E-4A05-8710-47BA76D780A6}" type="slidenum">
              <a:rPr lang="uk-UA"/>
              <a:pPr>
                <a:defRPr/>
              </a:pPr>
              <a:t>‹#›</a:t>
            </a:fld>
            <a:endParaRPr lang="uk-UA" dirty="0"/>
          </a:p>
        </p:txBody>
      </p:sp>
    </p:spTree>
    <p:extLst>
      <p:ext uri="{BB962C8B-B14F-4D97-AF65-F5344CB8AC3E}">
        <p14:creationId xmlns:p14="http://schemas.microsoft.com/office/powerpoint/2010/main" val="2481872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dirty="0"/>
            </a:lvl1pPr>
          </a:lstStyle>
          <a:p>
            <a:pPr>
              <a:defRPr/>
            </a:pPr>
            <a:endParaRPr lang="ru-RU"/>
          </a:p>
        </p:txBody>
      </p:sp>
      <p:sp>
        <p:nvSpPr>
          <p:cNvPr id="4" name="Нижний колонтитул 4"/>
          <p:cNvSpPr>
            <a:spLocks noGrp="1"/>
          </p:cNvSpPr>
          <p:nvPr>
            <p:ph type="ftr" sz="quarter" idx="11"/>
          </p:nvPr>
        </p:nvSpPr>
        <p:spPr/>
        <p:txBody>
          <a:bodyPr/>
          <a:lstStyle>
            <a:lvl1pPr>
              <a:defRPr dirty="0"/>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92715C7-2CFD-434E-B234-654813E885E9}" type="slidenum">
              <a:rPr lang="ru-RU" altLang="uk-UA"/>
              <a:pPr>
                <a:defRPr/>
              </a:pPr>
              <a:t>‹#›</a:t>
            </a:fld>
            <a:endParaRPr lang="ru-RU" altLang="uk-UA" dirty="0"/>
          </a:p>
        </p:txBody>
      </p:sp>
    </p:spTree>
    <p:extLst>
      <p:ext uri="{BB962C8B-B14F-4D97-AF65-F5344CB8AC3E}">
        <p14:creationId xmlns:p14="http://schemas.microsoft.com/office/powerpoint/2010/main" val="1869379140"/>
      </p:ext>
    </p:extLst>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8FD22C00-B46A-4891-A8BC-F19F6505AF0B}" type="slidenum">
              <a:rPr lang="ru-RU" altLang="ru-RU"/>
              <a:pPr>
                <a:defRPr/>
              </a:pPr>
              <a:t>‹#›</a:t>
            </a:fld>
            <a:endParaRPr lang="ru-RU" altLang="ru-RU"/>
          </a:p>
        </p:txBody>
      </p:sp>
    </p:spTree>
    <p:extLst>
      <p:ext uri="{BB962C8B-B14F-4D97-AF65-F5344CB8AC3E}">
        <p14:creationId xmlns:p14="http://schemas.microsoft.com/office/powerpoint/2010/main" val="364568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pPr>
              <a:defRPr/>
            </a:pPr>
            <a:fld id="{60EF6DD7-1D65-49B5-85AC-862D1F4C1C1A}" type="slidenum">
              <a:rPr lang="ru-RU" altLang="ru-RU"/>
              <a:pPr>
                <a:defRPr/>
              </a:pPr>
              <a:t>‹#›</a:t>
            </a:fld>
            <a:endParaRPr lang="ru-RU" altLang="ru-RU"/>
          </a:p>
        </p:txBody>
      </p:sp>
    </p:spTree>
    <p:extLst>
      <p:ext uri="{BB962C8B-B14F-4D97-AF65-F5344CB8AC3E}">
        <p14:creationId xmlns:p14="http://schemas.microsoft.com/office/powerpoint/2010/main" val="140761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endParaRPr lang="ru-RU" alt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p:txBody>
          <a:bodyPr/>
          <a:lstStyle>
            <a:lvl1pPr>
              <a:defRPr/>
            </a:lvl1pPr>
          </a:lstStyle>
          <a:p>
            <a:pPr>
              <a:defRPr/>
            </a:pPr>
            <a:fld id="{3CD95E34-7B14-4D6B-A9D0-A24E697F5E81}" type="slidenum">
              <a:rPr lang="ru-RU" altLang="ru-RU"/>
              <a:pPr>
                <a:defRPr/>
              </a:pPr>
              <a:t>‹#›</a:t>
            </a:fld>
            <a:endParaRPr lang="ru-RU" altLang="ru-RU"/>
          </a:p>
        </p:txBody>
      </p:sp>
    </p:spTree>
    <p:extLst>
      <p:ext uri="{BB962C8B-B14F-4D97-AF65-F5344CB8AC3E}">
        <p14:creationId xmlns:p14="http://schemas.microsoft.com/office/powerpoint/2010/main" val="307887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endParaRPr lang="ru-RU" alt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p:txBody>
          <a:bodyPr/>
          <a:lstStyle>
            <a:lvl1pPr>
              <a:defRPr/>
            </a:lvl1pPr>
          </a:lstStyle>
          <a:p>
            <a:pPr>
              <a:defRPr/>
            </a:pPr>
            <a:fld id="{0BBDAD46-5F43-4130-99C9-AC408A3C9B72}" type="slidenum">
              <a:rPr lang="ru-RU" altLang="ru-RU"/>
              <a:pPr>
                <a:defRPr/>
              </a:pPr>
              <a:t>‹#›</a:t>
            </a:fld>
            <a:endParaRPr lang="ru-RU" altLang="ru-RU"/>
          </a:p>
        </p:txBody>
      </p:sp>
    </p:spTree>
    <p:extLst>
      <p:ext uri="{BB962C8B-B14F-4D97-AF65-F5344CB8AC3E}">
        <p14:creationId xmlns:p14="http://schemas.microsoft.com/office/powerpoint/2010/main" val="204943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p:txBody>
          <a:bodyPr/>
          <a:lstStyle>
            <a:lvl1pPr>
              <a:defRPr/>
            </a:lvl1pPr>
          </a:lstStyle>
          <a:p>
            <a:pPr>
              <a:defRPr/>
            </a:pPr>
            <a:fld id="{635ED3D0-0982-4574-931D-602EF50B4945}" type="slidenum">
              <a:rPr lang="ru-RU" altLang="ru-RU"/>
              <a:pPr>
                <a:defRPr/>
              </a:pPr>
              <a:t>‹#›</a:t>
            </a:fld>
            <a:endParaRPr lang="ru-RU" altLang="ru-RU"/>
          </a:p>
        </p:txBody>
      </p:sp>
    </p:spTree>
    <p:extLst>
      <p:ext uri="{BB962C8B-B14F-4D97-AF65-F5344CB8AC3E}">
        <p14:creationId xmlns:p14="http://schemas.microsoft.com/office/powerpoint/2010/main" val="424368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pPr>
              <a:defRPr/>
            </a:pPr>
            <a:fld id="{9E889271-59B5-4AC4-86D7-26BE95BED7E3}" type="slidenum">
              <a:rPr lang="ru-RU" altLang="ru-RU"/>
              <a:pPr>
                <a:defRPr/>
              </a:pPr>
              <a:t>‹#›</a:t>
            </a:fld>
            <a:endParaRPr lang="ru-RU" altLang="ru-RU"/>
          </a:p>
        </p:txBody>
      </p:sp>
    </p:spTree>
    <p:extLst>
      <p:ext uri="{BB962C8B-B14F-4D97-AF65-F5344CB8AC3E}">
        <p14:creationId xmlns:p14="http://schemas.microsoft.com/office/powerpoint/2010/main" val="285663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pPr>
              <a:defRPr/>
            </a:pPr>
            <a:fld id="{2C078BDE-33EA-47CB-A898-E56623640DA7}" type="slidenum">
              <a:rPr lang="ru-RU" altLang="ru-RU"/>
              <a:pPr>
                <a:defRPr/>
              </a:pPr>
              <a:t>‹#›</a:t>
            </a:fld>
            <a:endParaRPr lang="ru-RU" altLang="ru-RU"/>
          </a:p>
        </p:txBody>
      </p:sp>
    </p:spTree>
    <p:extLst>
      <p:ext uri="{BB962C8B-B14F-4D97-AF65-F5344CB8AC3E}">
        <p14:creationId xmlns:p14="http://schemas.microsoft.com/office/powerpoint/2010/main" val="31896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uk-UA" altLang="uk-UA" smtClean="0"/>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uk-UA" alt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ru-RU"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ru-RU"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EF18A143-4459-44F4-83E9-652152F61A9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20" tIns="45663" rIns="91320" bIns="45663" numCol="1" anchor="ctr" anchorCtr="0" compatLnSpc="1">
            <a:prstTxWarp prst="textNoShape">
              <a:avLst/>
            </a:prstTxWarp>
          </a:bodyPr>
          <a:lstStyle/>
          <a:p>
            <a:pPr lvl="0"/>
            <a:r>
              <a:rPr lang="ru-RU" altLang="ru-RU" smtClean="0"/>
              <a:t>Образец заголовка</a:t>
            </a:r>
            <a:endParaRPr lang="uk-UA" altLang="ru-RU"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20" tIns="45663" rIns="91320" bIns="45663"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uk-UA" altLang="ru-RU" smtClean="0"/>
          </a:p>
        </p:txBody>
      </p:sp>
      <p:sp>
        <p:nvSpPr>
          <p:cNvPr id="4" name="Дата 3"/>
          <p:cNvSpPr>
            <a:spLocks noGrp="1"/>
          </p:cNvSpPr>
          <p:nvPr>
            <p:ph type="dt" sz="half" idx="2"/>
          </p:nvPr>
        </p:nvSpPr>
        <p:spPr>
          <a:xfrm>
            <a:off x="457200" y="6356350"/>
            <a:ext cx="2133600" cy="365125"/>
          </a:xfrm>
          <a:prstGeom prst="rect">
            <a:avLst/>
          </a:prstGeom>
        </p:spPr>
        <p:txBody>
          <a:bodyPr vert="horz" lIns="91320" tIns="45663" rIns="91320" bIns="45663" rtlCol="0" anchor="ctr"/>
          <a:lstStyle>
            <a:lvl1pPr algn="l" fontAlgn="auto">
              <a:spcBef>
                <a:spcPts val="0"/>
              </a:spcBef>
              <a:spcAft>
                <a:spcPts val="0"/>
              </a:spcAft>
              <a:defRPr sz="1200" dirty="0">
                <a:solidFill>
                  <a:prstClr val="black">
                    <a:tint val="75000"/>
                  </a:prstClr>
                </a:solidFill>
                <a:latin typeface="Calibri"/>
              </a:defRPr>
            </a:lvl1pPr>
          </a:lstStyle>
          <a:p>
            <a:pPr>
              <a:defRPr/>
            </a:pPr>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320" tIns="45663" rIns="91320" bIns="45663" rtlCol="0" anchor="ctr"/>
          <a:lstStyle>
            <a:lvl1pPr algn="ctr" fontAlgn="auto">
              <a:spcBef>
                <a:spcPts val="0"/>
              </a:spcBef>
              <a:spcAft>
                <a:spcPts val="0"/>
              </a:spcAft>
              <a:defRPr sz="1200" dirty="0">
                <a:solidFill>
                  <a:prstClr val="black">
                    <a:tint val="75000"/>
                  </a:prstClr>
                </a:solidFill>
                <a:latin typeface="Calibri"/>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320" tIns="45663" rIns="91320" bIns="45663" rtlCol="0" anchor="ctr"/>
          <a:lstStyle>
            <a:lvl1pPr algn="r" fontAlgn="auto">
              <a:spcBef>
                <a:spcPts val="0"/>
              </a:spcBef>
              <a:spcAft>
                <a:spcPts val="0"/>
              </a:spcAft>
              <a:defRPr sz="1200">
                <a:solidFill>
                  <a:prstClr val="black">
                    <a:tint val="75000"/>
                  </a:prstClr>
                </a:solidFill>
                <a:latin typeface="Calibri"/>
              </a:defRPr>
            </a:lvl1pPr>
          </a:lstStyle>
          <a:p>
            <a:pPr>
              <a:defRPr/>
            </a:pPr>
            <a:fld id="{F2849640-111F-423B-8A8E-5ABBEC9C1701}" type="slidenum">
              <a:rPr lang="uk-UA"/>
              <a:pPr>
                <a:defRPr/>
              </a:pPr>
              <a:t>‹#›</a:t>
            </a:fld>
            <a:endParaRPr lang="uk-UA" dirty="0"/>
          </a:p>
        </p:txBody>
      </p:sp>
    </p:spTree>
    <p:extLst>
      <p:ext uri="{BB962C8B-B14F-4D97-AF65-F5344CB8AC3E}">
        <p14:creationId xmlns:p14="http://schemas.microsoft.com/office/powerpoint/2010/main" val="253480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631" algn="ctr" rtl="0" fontAlgn="base">
        <a:spcBef>
          <a:spcPct val="0"/>
        </a:spcBef>
        <a:spcAft>
          <a:spcPct val="0"/>
        </a:spcAft>
        <a:defRPr sz="4400">
          <a:solidFill>
            <a:schemeClr val="tx1"/>
          </a:solidFill>
          <a:latin typeface="Calibri" pitchFamily="34" charset="0"/>
        </a:defRPr>
      </a:lvl6pPr>
      <a:lvl7pPr marL="913264" algn="ctr" rtl="0" fontAlgn="base">
        <a:spcBef>
          <a:spcPct val="0"/>
        </a:spcBef>
        <a:spcAft>
          <a:spcPct val="0"/>
        </a:spcAft>
        <a:defRPr sz="4400">
          <a:solidFill>
            <a:schemeClr val="tx1"/>
          </a:solidFill>
          <a:latin typeface="Calibri" pitchFamily="34" charset="0"/>
        </a:defRPr>
      </a:lvl7pPr>
      <a:lvl8pPr marL="1369896" algn="ctr" rtl="0" fontAlgn="base">
        <a:spcBef>
          <a:spcPct val="0"/>
        </a:spcBef>
        <a:spcAft>
          <a:spcPct val="0"/>
        </a:spcAft>
        <a:defRPr sz="4400">
          <a:solidFill>
            <a:schemeClr val="tx1"/>
          </a:solidFill>
          <a:latin typeface="Calibri" pitchFamily="34" charset="0"/>
        </a:defRPr>
      </a:lvl8pPr>
      <a:lvl9pPr marL="1826526"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474"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106"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738"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368"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wmf"/><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wmf"/><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wmf"/><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50875" y="637223"/>
            <a:ext cx="7848600" cy="524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0124" eaLnBrk="1" hangingPunct="1">
              <a:lnSpc>
                <a:spcPct val="85000"/>
              </a:lnSpc>
              <a:spcBef>
                <a:spcPct val="0"/>
              </a:spcBef>
              <a:buNone/>
              <a:defRPr/>
            </a:pPr>
            <a:endParaRPr lang="en-US" altLang="ru-RU" sz="2400" b="1" dirty="0" smtClean="0">
              <a:solidFill>
                <a:srgbClr val="000000"/>
              </a:solidFill>
              <a:latin typeface="Arial" charset="0"/>
            </a:endParaRPr>
          </a:p>
          <a:p>
            <a:pPr algn="ctr" defTabSz="910124" eaLnBrk="1" hangingPunct="1">
              <a:lnSpc>
                <a:spcPct val="85000"/>
              </a:lnSpc>
              <a:spcBef>
                <a:spcPct val="0"/>
              </a:spcBef>
              <a:buNone/>
              <a:defRPr/>
            </a:pPr>
            <a:endParaRPr lang="en-US" altLang="ru-RU" sz="2400" b="1" dirty="0">
              <a:solidFill>
                <a:srgbClr val="000000"/>
              </a:solidFill>
              <a:latin typeface="Arial" charset="0"/>
            </a:endParaRPr>
          </a:p>
          <a:p>
            <a:pPr algn="ctr" defTabSz="910124" eaLnBrk="1" hangingPunct="1">
              <a:lnSpc>
                <a:spcPct val="85000"/>
              </a:lnSpc>
              <a:spcBef>
                <a:spcPct val="0"/>
              </a:spcBef>
              <a:buNone/>
              <a:defRPr/>
            </a:pPr>
            <a:endParaRPr lang="en-US" altLang="ru-RU" sz="2400" b="1" dirty="0" smtClean="0">
              <a:solidFill>
                <a:srgbClr val="000000"/>
              </a:solidFill>
              <a:latin typeface="Arial" charset="0"/>
            </a:endParaRPr>
          </a:p>
          <a:p>
            <a:pPr algn="ctr" defTabSz="910124" eaLnBrk="1" hangingPunct="1">
              <a:lnSpc>
                <a:spcPct val="85000"/>
              </a:lnSpc>
              <a:spcBef>
                <a:spcPct val="0"/>
              </a:spcBef>
              <a:buNone/>
              <a:defRPr/>
            </a:pPr>
            <a:endParaRPr lang="en-US" altLang="ru-RU" sz="2400" b="1" dirty="0">
              <a:solidFill>
                <a:srgbClr val="000000"/>
              </a:solidFill>
              <a:latin typeface="Arial" charset="0"/>
            </a:endParaRPr>
          </a:p>
          <a:p>
            <a:pPr algn="ctr" defTabSz="910124" eaLnBrk="1" hangingPunct="1">
              <a:lnSpc>
                <a:spcPct val="85000"/>
              </a:lnSpc>
              <a:spcBef>
                <a:spcPct val="0"/>
              </a:spcBef>
              <a:buNone/>
              <a:defRPr/>
            </a:pPr>
            <a:endParaRPr lang="en-US" altLang="ru-RU" sz="2400" b="1" dirty="0" smtClean="0">
              <a:solidFill>
                <a:srgbClr val="000000"/>
              </a:solidFill>
              <a:latin typeface="Arial" charset="0"/>
            </a:endParaRPr>
          </a:p>
          <a:p>
            <a:pPr algn="ctr" defTabSz="910124" eaLnBrk="1" hangingPunct="1">
              <a:lnSpc>
                <a:spcPct val="85000"/>
              </a:lnSpc>
              <a:spcBef>
                <a:spcPct val="0"/>
              </a:spcBef>
              <a:buNone/>
              <a:defRPr/>
            </a:pPr>
            <a:endParaRPr lang="en-US" altLang="ru-RU" sz="2400" b="1" dirty="0">
              <a:solidFill>
                <a:srgbClr val="000000"/>
              </a:solidFill>
              <a:latin typeface="Arial" charset="0"/>
            </a:endParaRPr>
          </a:p>
          <a:p>
            <a:pPr algn="ctr" defTabSz="910124" eaLnBrk="1" hangingPunct="1">
              <a:lnSpc>
                <a:spcPct val="85000"/>
              </a:lnSpc>
              <a:spcBef>
                <a:spcPct val="0"/>
              </a:spcBef>
              <a:buNone/>
              <a:defRPr/>
            </a:pPr>
            <a:r>
              <a:rPr lang="en-US" altLang="ru-RU" sz="2400" b="1" dirty="0" smtClean="0">
                <a:solidFill>
                  <a:schemeClr val="accent1"/>
                </a:solidFill>
                <a:latin typeface="Arial" charset="0"/>
              </a:rPr>
              <a:t>Establishment </a:t>
            </a:r>
            <a:r>
              <a:rPr lang="en-US" altLang="ru-RU" sz="2400" b="1" dirty="0">
                <a:solidFill>
                  <a:schemeClr val="accent1"/>
                </a:solidFill>
                <a:latin typeface="Arial" charset="0"/>
              </a:rPr>
              <a:t>of the National Training Center for Maintenance and Management Personnel of SE NNEGC </a:t>
            </a:r>
            <a:r>
              <a:rPr lang="en-US" altLang="ru-RU" sz="2400" b="1" dirty="0" err="1">
                <a:solidFill>
                  <a:schemeClr val="accent1"/>
                </a:solidFill>
                <a:latin typeface="Arial" charset="0"/>
              </a:rPr>
              <a:t>Energoatom</a:t>
            </a:r>
            <a:r>
              <a:rPr lang="en-US" altLang="ru-RU" sz="2400" b="1" dirty="0">
                <a:solidFill>
                  <a:schemeClr val="accent1"/>
                </a:solidFill>
                <a:latin typeface="Arial" charset="0"/>
              </a:rPr>
              <a:t> at ZNPP</a:t>
            </a:r>
            <a:endParaRPr lang="en-US" sz="2400" b="1" dirty="0">
              <a:solidFill>
                <a:schemeClr val="accent1"/>
              </a:solidFill>
              <a:latin typeface="Arial" charset="0"/>
            </a:endParaRPr>
          </a:p>
        </p:txBody>
      </p:sp>
      <p:sp>
        <p:nvSpPr>
          <p:cNvPr id="2" name="Номер слайда 1"/>
          <p:cNvSpPr>
            <a:spLocks noGrp="1"/>
          </p:cNvSpPr>
          <p:nvPr>
            <p:ph type="sldNum" sz="quarter" idx="12"/>
          </p:nvPr>
        </p:nvSpPr>
        <p:spPr/>
        <p:txBody>
          <a:bodyPr/>
          <a:lstStyle/>
          <a:p>
            <a:pPr>
              <a:defRPr/>
            </a:pPr>
            <a:fld id="{F01D4296-9F5F-4B60-963F-E8F2C30DE45A}" type="slidenum">
              <a:rPr lang="ru-RU" altLang="ru-RU">
                <a:solidFill>
                  <a:prstClr val="black">
                    <a:tint val="75000"/>
                  </a:prstClr>
                </a:solidFill>
              </a:rPr>
              <a:pPr>
                <a:defRPr/>
              </a:pPr>
              <a:t>1</a:t>
            </a:fld>
            <a:endParaRPr lang="ru-RU" altLang="ru-RU">
              <a:solidFill>
                <a:prstClr val="black">
                  <a:tint val="75000"/>
                </a:prstClr>
              </a:solidFill>
            </a:endParaRPr>
          </a:p>
        </p:txBody>
      </p:sp>
      <p:grpSp>
        <p:nvGrpSpPr>
          <p:cNvPr id="27652" name="Group 13"/>
          <p:cNvGrpSpPr>
            <a:grpSpLocks/>
          </p:cNvGrpSpPr>
          <p:nvPr/>
        </p:nvGrpSpPr>
        <p:grpSpPr bwMode="auto">
          <a:xfrm>
            <a:off x="136525" y="88900"/>
            <a:ext cx="1800225" cy="444500"/>
            <a:chOff x="4224" y="3696"/>
            <a:chExt cx="1872" cy="463"/>
          </a:xfrm>
        </p:grpSpPr>
        <p:pic>
          <p:nvPicPr>
            <p:cNvPr id="27653"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 y="3696"/>
              <a:ext cx="173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5"/>
            <p:cNvSpPr txBox="1">
              <a:spLocks noChangeArrowheads="1"/>
            </p:cNvSpPr>
            <p:nvPr/>
          </p:nvSpPr>
          <p:spPr bwMode="auto">
            <a:xfrm>
              <a:off x="4417" y="3888"/>
              <a:ext cx="16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endParaRPr lang="uk-UA" altLang="ru-RU" sz="1100">
                <a:solidFill>
                  <a:srgbClr val="003399"/>
                </a:solidFill>
                <a:latin typeface="Tahoma" pitchFamily="34" charset="0"/>
              </a:endParaRPr>
            </a:p>
          </p:txBody>
        </p:sp>
      </p:grpSp>
    </p:spTree>
    <p:extLst>
      <p:ext uri="{BB962C8B-B14F-4D97-AF65-F5344CB8AC3E}">
        <p14:creationId xmlns:p14="http://schemas.microsoft.com/office/powerpoint/2010/main" val="26711417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Прямоугольник 24"/>
          <p:cNvSpPr>
            <a:spLocks noChangeArrowheads="1"/>
          </p:cNvSpPr>
          <p:nvPr/>
        </p:nvSpPr>
        <p:spPr bwMode="auto">
          <a:xfrm>
            <a:off x="1331913" y="23813"/>
            <a:ext cx="8301037" cy="760412"/>
          </a:xfrm>
          <a:prstGeom prst="rect">
            <a:avLst/>
          </a:prstGeom>
          <a:noFill/>
          <a:ln w="9525">
            <a:noFill/>
            <a:miter lim="800000"/>
            <a:headEnd/>
            <a:tailEnd/>
          </a:ln>
        </p:spPr>
        <p:txBody>
          <a:bodyPr lIns="91400" tIns="45700" rIns="91400" bIns="45700" anchor="ctr"/>
          <a:lstStyle/>
          <a:p>
            <a:pPr algn="ctr" defTabSz="909638">
              <a:lnSpc>
                <a:spcPct val="85000"/>
              </a:lnSpc>
            </a:pPr>
            <a:r>
              <a:rPr lang="uk-UA" altLang="uk-UA" sz="2200" b="1">
                <a:solidFill>
                  <a:srgbClr val="FFFFFF"/>
                </a:solidFill>
                <a:latin typeface="Calibri" pitchFamily="34" charset="0"/>
              </a:rPr>
              <a:t> </a:t>
            </a:r>
            <a:r>
              <a:rPr lang="en-US" altLang="uk-UA" sz="2400" b="1">
                <a:solidFill>
                  <a:srgbClr val="0070C0"/>
                </a:solidFill>
                <a:latin typeface="Calibri" pitchFamily="34" charset="0"/>
              </a:rPr>
              <a:t>ZAPORIZHZYA NPP</a:t>
            </a:r>
            <a:r>
              <a:rPr lang="uk-UA" altLang="uk-UA" sz="2400" b="1">
                <a:solidFill>
                  <a:srgbClr val="0070C0"/>
                </a:solidFill>
                <a:latin typeface="Calibri" pitchFamily="34" charset="0"/>
              </a:rPr>
              <a:t>. </a:t>
            </a:r>
            <a:r>
              <a:rPr lang="en-US" altLang="uk-UA" sz="2400" b="1">
                <a:solidFill>
                  <a:srgbClr val="0070C0"/>
                </a:solidFill>
                <a:latin typeface="Calibri" pitchFamily="34" charset="0"/>
              </a:rPr>
              <a:t>NATIONAL TRAINING CENTER</a:t>
            </a:r>
            <a:r>
              <a:rPr lang="uk-UA" altLang="uk-UA" sz="2400" b="1">
                <a:solidFill>
                  <a:srgbClr val="0070C0"/>
                </a:solidFill>
                <a:latin typeface="Calibri" pitchFamily="34" charset="0"/>
              </a:rPr>
              <a:t>.</a:t>
            </a:r>
            <a:r>
              <a:rPr lang="en-US" altLang="uk-UA" sz="2400" b="1">
                <a:solidFill>
                  <a:srgbClr val="0070C0"/>
                </a:solidFill>
                <a:latin typeface="Calibri" pitchFamily="34" charset="0"/>
              </a:rPr>
              <a:t> </a:t>
            </a:r>
          </a:p>
          <a:p>
            <a:pPr algn="ctr" defTabSz="909638">
              <a:lnSpc>
                <a:spcPct val="85000"/>
              </a:lnSpc>
            </a:pPr>
            <a:r>
              <a:rPr lang="en-US" altLang="uk-UA" sz="2400" b="1">
                <a:solidFill>
                  <a:srgbClr val="0070C0"/>
                </a:solidFill>
                <a:latin typeface="Calibri" pitchFamily="34" charset="0"/>
              </a:rPr>
              <a:t>BUILDING</a:t>
            </a:r>
            <a:r>
              <a:rPr lang="uk-UA" altLang="uk-UA" sz="2400" b="1">
                <a:solidFill>
                  <a:srgbClr val="0070C0"/>
                </a:solidFill>
                <a:latin typeface="Calibri" pitchFamily="34" charset="0"/>
              </a:rPr>
              <a:t> </a:t>
            </a:r>
            <a:r>
              <a:rPr lang="en-US" altLang="uk-UA" sz="2400" b="1">
                <a:solidFill>
                  <a:srgbClr val="0070C0"/>
                </a:solidFill>
                <a:latin typeface="Calibri" pitchFamily="34" charset="0"/>
              </a:rPr>
              <a:t>“</a:t>
            </a:r>
            <a:r>
              <a:rPr lang="uk-UA" altLang="uk-UA" sz="2400" b="1">
                <a:solidFill>
                  <a:srgbClr val="0070C0"/>
                </a:solidFill>
                <a:latin typeface="Calibri" pitchFamily="34" charset="0"/>
              </a:rPr>
              <a:t>Г</a:t>
            </a:r>
            <a:r>
              <a:rPr lang="en-US" altLang="uk-UA" sz="2400" b="1">
                <a:solidFill>
                  <a:srgbClr val="0070C0"/>
                </a:solidFill>
                <a:latin typeface="Calibri" pitchFamily="34" charset="0"/>
              </a:rPr>
              <a:t>”</a:t>
            </a:r>
            <a:endParaRPr lang="ru-RU" altLang="ko-KR" sz="2400" b="1">
              <a:solidFill>
                <a:srgbClr val="0070C0"/>
              </a:solidFill>
              <a:latin typeface="Calibri" pitchFamily="34" charset="0"/>
              <a:cs typeface="맑은 고딕"/>
            </a:endParaRPr>
          </a:p>
        </p:txBody>
      </p:sp>
      <p:sp>
        <p:nvSpPr>
          <p:cNvPr id="26" name="Rectangle 9"/>
          <p:cNvSpPr>
            <a:spLocks noChangeArrowheads="1"/>
          </p:cNvSpPr>
          <p:nvPr/>
        </p:nvSpPr>
        <p:spPr bwMode="auto">
          <a:xfrm>
            <a:off x="153740" y="4509120"/>
            <a:ext cx="6840760" cy="369291"/>
          </a:xfrm>
          <a:prstGeom prst="rect">
            <a:avLst/>
          </a:prstGeom>
          <a:solidFill>
            <a:schemeClr val="accent6">
              <a:lumMod val="20000"/>
              <a:lumOff val="80000"/>
            </a:schemeClr>
          </a:solidFill>
          <a:scene3d>
            <a:camera prst="orthographicFront"/>
            <a:lightRig rig="threePt" dir="t"/>
          </a:scene3d>
          <a:sp3d>
            <a:bevelT/>
          </a:sp3d>
        </p:spPr>
        <p:txBody>
          <a:bodyPr lIns="91400" tIns="45700" rIns="91400" bIns="45700">
            <a:spAutoFit/>
          </a:bodyPr>
          <a:lstStyle/>
          <a:p>
            <a:pPr marL="628650" indent="-628650" algn="just">
              <a:defRPr/>
            </a:pPr>
            <a:r>
              <a:rPr lang="en-US" altLang="ru-RU" b="1" dirty="0">
                <a:solidFill>
                  <a:srgbClr val="000000"/>
                </a:solidFill>
                <a:latin typeface="Calibri" pitchFamily="34" charset="0"/>
                <a:cs typeface="Arial" pitchFamily="34" charset="0"/>
              </a:rPr>
              <a:t>Approved total c</a:t>
            </a:r>
            <a:r>
              <a:rPr lang="en-US" altLang="ru-RU" b="1" dirty="0">
                <a:solidFill>
                  <a:prstClr val="black"/>
                </a:solidFill>
                <a:latin typeface="Calibri" pitchFamily="34" charset="0"/>
                <a:cs typeface="Arial" pitchFamily="34" charset="0"/>
              </a:rPr>
              <a:t>onstruction</a:t>
            </a:r>
            <a:r>
              <a:rPr lang="en-US" altLang="ru-RU" b="1" dirty="0">
                <a:solidFill>
                  <a:srgbClr val="000000"/>
                </a:solidFill>
                <a:latin typeface="Calibri" pitchFamily="34" charset="0"/>
                <a:cs typeface="Arial" pitchFamily="34" charset="0"/>
              </a:rPr>
              <a:t> costs </a:t>
            </a:r>
            <a:r>
              <a:rPr lang="uk-UA" altLang="uk-UA" b="1" dirty="0">
                <a:solidFill>
                  <a:prstClr val="black"/>
                </a:solidFill>
                <a:latin typeface="Calibri" pitchFamily="34" charset="0"/>
                <a:cs typeface="Arial" pitchFamily="34" charset="0"/>
              </a:rPr>
              <a:t>–</a:t>
            </a:r>
            <a:r>
              <a:rPr lang="uk-UA" altLang="uk-UA" b="1" dirty="0">
                <a:solidFill>
                  <a:srgbClr val="0070C0"/>
                </a:solidFill>
                <a:latin typeface="Calibri" pitchFamily="34" charset="0"/>
                <a:cs typeface="Arial" pitchFamily="34" charset="0"/>
              </a:rPr>
              <a:t> </a:t>
            </a:r>
            <a:r>
              <a:rPr lang="en-US" altLang="uk-UA" b="1" dirty="0">
                <a:solidFill>
                  <a:srgbClr val="0070C0"/>
                </a:solidFill>
                <a:latin typeface="Calibri" pitchFamily="34" charset="0"/>
                <a:cs typeface="Arial" pitchFamily="34" charset="0"/>
              </a:rPr>
              <a:t>UAH</a:t>
            </a:r>
            <a:r>
              <a:rPr lang="en-US" altLang="uk-UA" b="1" dirty="0">
                <a:solidFill>
                  <a:srgbClr val="000000"/>
                </a:solidFill>
                <a:latin typeface="Calibri" pitchFamily="34" charset="0"/>
                <a:cs typeface="Arial" pitchFamily="34" charset="0"/>
              </a:rPr>
              <a:t> </a:t>
            </a:r>
            <a:r>
              <a:rPr lang="uk-UA" altLang="uk-UA" b="1" dirty="0">
                <a:solidFill>
                  <a:srgbClr val="0070C0"/>
                </a:solidFill>
                <a:latin typeface="Calibri" pitchFamily="34" charset="0"/>
              </a:rPr>
              <a:t>512</a:t>
            </a:r>
            <a:r>
              <a:rPr lang="en-US" altLang="uk-UA" b="1" dirty="0">
                <a:solidFill>
                  <a:srgbClr val="0070C0"/>
                </a:solidFill>
                <a:latin typeface="Calibri" pitchFamily="34" charset="0"/>
              </a:rPr>
              <a:t>.5 M</a:t>
            </a:r>
            <a:endParaRPr lang="uk-UA" altLang="uk-UA" b="1" dirty="0">
              <a:solidFill>
                <a:srgbClr val="0070C0"/>
              </a:solidFill>
              <a:latin typeface="Calibri" pitchFamily="34" charset="0"/>
            </a:endParaRPr>
          </a:p>
        </p:txBody>
      </p:sp>
      <p:sp>
        <p:nvSpPr>
          <p:cNvPr id="28" name="Прямоугольник 27"/>
          <p:cNvSpPr/>
          <p:nvPr/>
        </p:nvSpPr>
        <p:spPr>
          <a:xfrm>
            <a:off x="0" y="3256917"/>
            <a:ext cx="8964488" cy="830890"/>
          </a:xfrm>
          <a:prstGeom prst="rect">
            <a:avLst/>
          </a:prstGeom>
          <a:solidFill>
            <a:schemeClr val="accent1">
              <a:lumMod val="20000"/>
              <a:lumOff val="80000"/>
            </a:schemeClr>
          </a:solidFill>
          <a:ln>
            <a:solidFill>
              <a:schemeClr val="accent1"/>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91330" tIns="45667" rIns="91330" bIns="45667">
            <a:spAutoFit/>
          </a:bodyPr>
          <a:lstStyle/>
          <a:p>
            <a:pPr algn="just" defTabSz="382588">
              <a:defRPr/>
            </a:pPr>
            <a:r>
              <a:rPr lang="en-US" altLang="ru-RU" sz="1600" b="1" dirty="0">
                <a:solidFill>
                  <a:srgbClr val="003B92"/>
                </a:solidFill>
              </a:rPr>
              <a:t>Objective of the Project :</a:t>
            </a:r>
          </a:p>
          <a:p>
            <a:pPr algn="just" defTabSz="382588">
              <a:defRPr/>
            </a:pPr>
            <a:r>
              <a:rPr lang="en-US" altLang="ru-RU" sz="1600" b="1" dirty="0">
                <a:solidFill>
                  <a:srgbClr val="000000"/>
                </a:solidFill>
              </a:rPr>
              <a:t>Training of all category personnel to be employed in construction and operation of new nuclear power capacities</a:t>
            </a:r>
          </a:p>
        </p:txBody>
      </p:sp>
      <p:sp>
        <p:nvSpPr>
          <p:cNvPr id="220169" name="Прямоугольник 29"/>
          <p:cNvSpPr>
            <a:spLocks noChangeArrowheads="1"/>
          </p:cNvSpPr>
          <p:nvPr/>
        </p:nvSpPr>
        <p:spPr bwMode="auto">
          <a:xfrm>
            <a:off x="5226050" y="2397125"/>
            <a:ext cx="3432175" cy="336550"/>
          </a:xfrm>
          <a:prstGeom prst="rect">
            <a:avLst/>
          </a:prstGeom>
          <a:noFill/>
          <a:ln w="9525">
            <a:noFill/>
            <a:miter lim="800000"/>
            <a:headEnd/>
            <a:tailEnd/>
          </a:ln>
        </p:spPr>
        <p:txBody>
          <a:bodyPr lIns="91400" tIns="45700" rIns="91400" bIns="45700">
            <a:spAutoFit/>
          </a:bodyPr>
          <a:lstStyle/>
          <a:p>
            <a:pPr marL="239713" indent="-239713" algn="just" defTabSz="382588">
              <a:buClr>
                <a:srgbClr val="0070C0"/>
              </a:buClr>
              <a:buFont typeface="Wingdings" pitchFamily="2" charset="2"/>
              <a:buChar char="Ø"/>
              <a:defRPr/>
            </a:pPr>
            <a:r>
              <a:rPr lang="en-US" altLang="ru-RU" sz="1600" b="1" dirty="0">
                <a:solidFill>
                  <a:srgbClr val="000000"/>
                </a:solidFill>
                <a:latin typeface="Calibri"/>
                <a:cs typeface="Arial" pitchFamily="34" charset="0"/>
              </a:rPr>
              <a:t>Project Completion </a:t>
            </a:r>
            <a:r>
              <a:rPr lang="uk-UA" altLang="ru-RU" sz="1600" b="1" dirty="0">
                <a:solidFill>
                  <a:srgbClr val="000000"/>
                </a:solidFill>
                <a:latin typeface="Calibri"/>
                <a:cs typeface="Arial" pitchFamily="34" charset="0"/>
              </a:rPr>
              <a:t>- </a:t>
            </a:r>
            <a:r>
              <a:rPr lang="uk-UA" altLang="ru-RU" sz="1600" b="1" dirty="0">
                <a:solidFill>
                  <a:srgbClr val="953735"/>
                </a:solidFill>
                <a:latin typeface="Calibri"/>
              </a:rPr>
              <a:t>2016</a:t>
            </a:r>
          </a:p>
        </p:txBody>
      </p:sp>
      <p:pic>
        <p:nvPicPr>
          <p:cNvPr id="37" name="Picture 2"/>
          <p:cNvPicPr>
            <a:picLocks noChangeAspect="1" noChangeArrowheads="1"/>
          </p:cNvPicPr>
          <p:nvPr/>
        </p:nvPicPr>
        <p:blipFill>
          <a:blip r:embed="rId2" cstate="print">
            <a:extLst/>
          </a:blip>
          <a:srcRect/>
          <a:stretch>
            <a:fillRect/>
          </a:stretch>
        </p:blipFill>
        <p:spPr bwMode="auto">
          <a:xfrm>
            <a:off x="-5851" y="822807"/>
            <a:ext cx="5040560" cy="1970869"/>
          </a:xfrm>
          <a:prstGeom prst="rect">
            <a:avLst/>
          </a:prstGeom>
          <a:ln w="9525">
            <a:noFill/>
            <a:miter lim="800000"/>
            <a:headEnd/>
            <a:tailEnd/>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p:spPr>
      </p:pic>
      <p:sp>
        <p:nvSpPr>
          <p:cNvPr id="220171" name="AutoShape 3"/>
          <p:cNvSpPr>
            <a:spLocks noChangeArrowheads="1"/>
          </p:cNvSpPr>
          <p:nvPr/>
        </p:nvSpPr>
        <p:spPr bwMode="auto">
          <a:xfrm>
            <a:off x="5195888" y="1052513"/>
            <a:ext cx="3924300" cy="1131887"/>
          </a:xfrm>
          <a:prstGeom prst="roundRect">
            <a:avLst>
              <a:gd name="adj" fmla="val 634"/>
            </a:avLst>
          </a:prstGeom>
          <a:noFill/>
          <a:ln w="9525">
            <a:noFill/>
            <a:round/>
            <a:headEnd/>
            <a:tailEnd/>
          </a:ln>
        </p:spPr>
        <p:txBody>
          <a:bodyPr lIns="91280" tIns="45643" rIns="91280" bIns="45643" anchor="ctr">
            <a:spAutoFit/>
          </a:bodyPr>
          <a:lstStyle/>
          <a:p>
            <a:pPr marL="804863" indent="-804863" algn="just" defTabSz="382588">
              <a:lnSpc>
                <a:spcPts val="900"/>
              </a:lnSpc>
              <a:defRPr/>
            </a:pPr>
            <a:r>
              <a:rPr lang="en-US" altLang="uk-UA" sz="1200" i="1" dirty="0">
                <a:solidFill>
                  <a:srgbClr val="000000"/>
                </a:solidFill>
                <a:latin typeface="Calibri"/>
                <a:cs typeface="Arial" pitchFamily="34" charset="0"/>
              </a:rPr>
              <a:t>Building </a:t>
            </a:r>
            <a:r>
              <a:rPr lang="ru-RU" altLang="uk-UA" sz="1200" i="1" dirty="0">
                <a:solidFill>
                  <a:srgbClr val="000000"/>
                </a:solidFill>
                <a:latin typeface="Calibri"/>
                <a:cs typeface="Arial" pitchFamily="34" charset="0"/>
              </a:rPr>
              <a:t>А	</a:t>
            </a:r>
            <a:r>
              <a:rPr lang="en-US" altLang="uk-UA" sz="1200" i="1" dirty="0">
                <a:solidFill>
                  <a:srgbClr val="000000"/>
                </a:solidFill>
                <a:latin typeface="Calibri"/>
                <a:cs typeface="Arial" pitchFamily="34" charset="0"/>
              </a:rPr>
              <a:t>Simulator Complex of the Training Center for operational personnel</a:t>
            </a:r>
            <a:endParaRPr lang="uk-UA" altLang="uk-UA" sz="1200" i="1" dirty="0">
              <a:solidFill>
                <a:srgbClr val="000000"/>
              </a:solidFill>
              <a:latin typeface="Calibri"/>
              <a:cs typeface="Arial" pitchFamily="34" charset="0"/>
            </a:endParaRPr>
          </a:p>
          <a:p>
            <a:pPr marL="804863" indent="-804863" algn="just" defTabSz="382588">
              <a:lnSpc>
                <a:spcPts val="900"/>
              </a:lnSpc>
              <a:defRPr/>
            </a:pPr>
            <a:endParaRPr lang="uk-UA" altLang="uk-UA" sz="1200" i="1" dirty="0">
              <a:solidFill>
                <a:srgbClr val="000000"/>
              </a:solidFill>
              <a:latin typeface="Calibri"/>
              <a:cs typeface="Arial" pitchFamily="34" charset="0"/>
            </a:endParaRPr>
          </a:p>
          <a:p>
            <a:pPr marL="804863" indent="-804863" algn="just" defTabSz="382588">
              <a:lnSpc>
                <a:spcPts val="900"/>
              </a:lnSpc>
              <a:defRPr/>
            </a:pPr>
            <a:r>
              <a:rPr lang="en-US" altLang="uk-UA" sz="1200" i="1" dirty="0">
                <a:solidFill>
                  <a:srgbClr val="000000"/>
                </a:solidFill>
                <a:latin typeface="Calibri"/>
                <a:cs typeface="Arial" pitchFamily="34" charset="0"/>
              </a:rPr>
              <a:t>Building “</a:t>
            </a:r>
            <a:r>
              <a:rPr lang="uk-UA" altLang="uk-UA" sz="1200" i="1" dirty="0">
                <a:solidFill>
                  <a:srgbClr val="000000"/>
                </a:solidFill>
                <a:latin typeface="Calibri"/>
                <a:cs typeface="Arial" pitchFamily="34" charset="0"/>
              </a:rPr>
              <a:t>Б</a:t>
            </a:r>
            <a:r>
              <a:rPr lang="en-US" altLang="uk-UA" sz="1200" i="1" dirty="0">
                <a:solidFill>
                  <a:srgbClr val="000000"/>
                </a:solidFill>
                <a:latin typeface="Calibri"/>
                <a:cs typeface="Arial" pitchFamily="34" charset="0"/>
              </a:rPr>
              <a:t>”</a:t>
            </a:r>
            <a:r>
              <a:rPr lang="uk-UA" altLang="uk-UA" sz="1200" i="1" dirty="0">
                <a:solidFill>
                  <a:srgbClr val="000000"/>
                </a:solidFill>
                <a:latin typeface="Calibri"/>
                <a:cs typeface="Arial" pitchFamily="34" charset="0"/>
              </a:rPr>
              <a:t> 	</a:t>
            </a:r>
            <a:r>
              <a:rPr lang="en-US" altLang="uk-UA" sz="1200" i="1" dirty="0">
                <a:solidFill>
                  <a:srgbClr val="000000"/>
                </a:solidFill>
                <a:latin typeface="Calibri"/>
                <a:cs typeface="Arial" pitchFamily="34" charset="0"/>
              </a:rPr>
              <a:t>Administration Building</a:t>
            </a:r>
            <a:endParaRPr lang="uk-UA" altLang="uk-UA" sz="1200" i="1" dirty="0">
              <a:solidFill>
                <a:srgbClr val="000000"/>
              </a:solidFill>
              <a:latin typeface="Calibri"/>
              <a:cs typeface="Arial" pitchFamily="34" charset="0"/>
            </a:endParaRPr>
          </a:p>
          <a:p>
            <a:pPr marL="804863" indent="-804863" algn="just" defTabSz="382588">
              <a:lnSpc>
                <a:spcPts val="900"/>
              </a:lnSpc>
              <a:defRPr/>
            </a:pPr>
            <a:endParaRPr lang="uk-UA" altLang="uk-UA" sz="1200" i="1" dirty="0">
              <a:solidFill>
                <a:srgbClr val="000000"/>
              </a:solidFill>
              <a:latin typeface="Calibri"/>
              <a:cs typeface="Arial" pitchFamily="34" charset="0"/>
            </a:endParaRPr>
          </a:p>
          <a:p>
            <a:pPr marL="804863" indent="-804863" algn="just" defTabSz="382588">
              <a:lnSpc>
                <a:spcPts val="900"/>
              </a:lnSpc>
              <a:defRPr/>
            </a:pPr>
            <a:r>
              <a:rPr lang="en-US" altLang="uk-UA" sz="1200" i="1" dirty="0">
                <a:solidFill>
                  <a:srgbClr val="000000"/>
                </a:solidFill>
                <a:latin typeface="Calibri"/>
                <a:cs typeface="Arial" pitchFamily="34" charset="0"/>
              </a:rPr>
              <a:t>Building </a:t>
            </a:r>
            <a:r>
              <a:rPr lang="uk-UA" altLang="uk-UA" sz="1200" i="1" dirty="0">
                <a:solidFill>
                  <a:srgbClr val="000000"/>
                </a:solidFill>
                <a:latin typeface="Calibri"/>
                <a:cs typeface="Arial" pitchFamily="34" charset="0"/>
              </a:rPr>
              <a:t> В	</a:t>
            </a:r>
            <a:r>
              <a:rPr lang="en-US" altLang="uk-UA" sz="1200" i="1" dirty="0">
                <a:solidFill>
                  <a:srgbClr val="000000"/>
                </a:solidFill>
                <a:latin typeface="Calibri"/>
                <a:cs typeface="Arial" pitchFamily="34" charset="0"/>
              </a:rPr>
              <a:t>Class-room Training and Laboratory Building</a:t>
            </a:r>
            <a:endParaRPr lang="uk-UA" altLang="uk-UA" sz="1200" i="1" dirty="0">
              <a:solidFill>
                <a:srgbClr val="000000"/>
              </a:solidFill>
              <a:latin typeface="Calibri"/>
              <a:cs typeface="Arial" pitchFamily="34" charset="0"/>
            </a:endParaRPr>
          </a:p>
          <a:p>
            <a:pPr marL="804863" indent="-804863" algn="just" defTabSz="382588">
              <a:lnSpc>
                <a:spcPts val="900"/>
              </a:lnSpc>
              <a:defRPr/>
            </a:pPr>
            <a:endParaRPr lang="uk-UA" altLang="uk-UA" sz="1200" i="1" dirty="0">
              <a:solidFill>
                <a:srgbClr val="953735"/>
              </a:solidFill>
              <a:latin typeface="Calibri"/>
              <a:cs typeface="Arial" pitchFamily="34" charset="0"/>
            </a:endParaRPr>
          </a:p>
          <a:p>
            <a:pPr marL="804863" indent="-804863" algn="just" defTabSz="382588">
              <a:lnSpc>
                <a:spcPts val="900"/>
              </a:lnSpc>
              <a:defRPr/>
            </a:pPr>
            <a:r>
              <a:rPr lang="en-US" altLang="uk-UA" sz="1200" i="1" dirty="0">
                <a:solidFill>
                  <a:srgbClr val="953735"/>
                </a:solidFill>
                <a:latin typeface="Calibri"/>
                <a:cs typeface="Arial" pitchFamily="34" charset="0"/>
              </a:rPr>
              <a:t>Building “</a:t>
            </a:r>
            <a:r>
              <a:rPr lang="uk-UA" altLang="uk-UA" sz="1200" i="1" dirty="0">
                <a:solidFill>
                  <a:srgbClr val="953735"/>
                </a:solidFill>
                <a:latin typeface="Calibri"/>
                <a:cs typeface="Arial" pitchFamily="34" charset="0"/>
              </a:rPr>
              <a:t>Г</a:t>
            </a:r>
            <a:r>
              <a:rPr lang="en-US" altLang="uk-UA" sz="1200" i="1" dirty="0">
                <a:solidFill>
                  <a:srgbClr val="953735"/>
                </a:solidFill>
                <a:latin typeface="Calibri"/>
                <a:cs typeface="Arial" pitchFamily="34" charset="0"/>
              </a:rPr>
              <a:t>”</a:t>
            </a:r>
            <a:r>
              <a:rPr lang="uk-UA" altLang="uk-UA" sz="1200" i="1" dirty="0">
                <a:solidFill>
                  <a:srgbClr val="953735"/>
                </a:solidFill>
                <a:latin typeface="Calibri"/>
                <a:cs typeface="Arial" pitchFamily="34" charset="0"/>
              </a:rPr>
              <a:t>	</a:t>
            </a:r>
            <a:r>
              <a:rPr lang="en-US" altLang="uk-UA" sz="1200" i="1" dirty="0">
                <a:solidFill>
                  <a:srgbClr val="953735"/>
                </a:solidFill>
                <a:latin typeface="Calibri"/>
                <a:cs typeface="Arial" pitchFamily="34" charset="0"/>
              </a:rPr>
              <a:t>Building of the </a:t>
            </a:r>
            <a:r>
              <a:rPr lang="uk-UA" altLang="uk-UA" sz="1200" i="1" dirty="0">
                <a:solidFill>
                  <a:srgbClr val="953735"/>
                </a:solidFill>
                <a:latin typeface="Calibri"/>
                <a:cs typeface="Arial" pitchFamily="34" charset="0"/>
              </a:rPr>
              <a:t>N</a:t>
            </a:r>
            <a:r>
              <a:rPr lang="en-US" altLang="uk-UA" sz="1200" i="1" dirty="0">
                <a:solidFill>
                  <a:srgbClr val="953735"/>
                </a:solidFill>
                <a:latin typeface="Calibri"/>
                <a:cs typeface="Arial" pitchFamily="34" charset="0"/>
              </a:rPr>
              <a:t>ational Training Center for Maintenance and Management Personnel</a:t>
            </a:r>
            <a:endParaRPr lang="uk-UA" altLang="uk-UA" sz="1200" i="1" dirty="0">
              <a:solidFill>
                <a:srgbClr val="953735"/>
              </a:solidFill>
              <a:latin typeface="Calibri"/>
              <a:cs typeface="Arial" pitchFamily="34" charset="0"/>
            </a:endParaRPr>
          </a:p>
        </p:txBody>
      </p:sp>
      <p:sp>
        <p:nvSpPr>
          <p:cNvPr id="220172" name="Прямоугольник 43"/>
          <p:cNvSpPr>
            <a:spLocks noChangeArrowheads="1"/>
          </p:cNvSpPr>
          <p:nvPr/>
        </p:nvSpPr>
        <p:spPr bwMode="auto">
          <a:xfrm>
            <a:off x="153988" y="4941888"/>
            <a:ext cx="9002712" cy="1776412"/>
          </a:xfrm>
          <a:prstGeom prst="rect">
            <a:avLst/>
          </a:prstGeom>
          <a:noFill/>
          <a:ln w="9525">
            <a:noFill/>
            <a:miter lim="800000"/>
            <a:headEnd/>
            <a:tailEnd/>
          </a:ln>
        </p:spPr>
        <p:txBody>
          <a:bodyPr lIns="91400" tIns="45700" rIns="91400" bIns="45700">
            <a:spAutoFit/>
          </a:bodyPr>
          <a:lstStyle/>
          <a:p>
            <a:pPr defTabSz="382588">
              <a:spcAft>
                <a:spcPts val="750"/>
              </a:spcAft>
              <a:defRPr/>
            </a:pPr>
            <a:r>
              <a:rPr lang="en-US" altLang="uk-UA" sz="1600" b="1" dirty="0">
                <a:solidFill>
                  <a:srgbClr val="000000"/>
                </a:solidFill>
                <a:latin typeface="Calibri"/>
              </a:rPr>
              <a:t>Project on “Establishment of the National Training Center for Maintenance and Management Personnel of SE NNEGC Energoatom at ZNPP” was launched in </a:t>
            </a:r>
            <a:r>
              <a:rPr lang="uk-UA" altLang="uk-UA" sz="1600" b="1" dirty="0">
                <a:solidFill>
                  <a:srgbClr val="000000"/>
                </a:solidFill>
                <a:latin typeface="Calibri"/>
              </a:rPr>
              <a:t>2009 </a:t>
            </a:r>
            <a:r>
              <a:rPr lang="en-US" altLang="uk-UA" sz="1600" b="1" dirty="0">
                <a:solidFill>
                  <a:srgbClr val="000000"/>
                </a:solidFill>
                <a:latin typeface="Calibri"/>
              </a:rPr>
              <a:t>under the Program on International Technical Assistance between the European Union and Ukraine.</a:t>
            </a:r>
          </a:p>
          <a:p>
            <a:pPr defTabSz="382588">
              <a:spcAft>
                <a:spcPts val="750"/>
              </a:spcAft>
              <a:defRPr/>
            </a:pPr>
            <a:r>
              <a:rPr lang="en-US" altLang="uk-UA" sz="1600" b="1" dirty="0">
                <a:solidFill>
                  <a:srgbClr val="0070C0"/>
                </a:solidFill>
                <a:latin typeface="Calibri"/>
              </a:rPr>
              <a:t>Two </a:t>
            </a:r>
            <a:r>
              <a:rPr lang="en-US" altLang="uk-UA" sz="1600" b="1" dirty="0">
                <a:solidFill>
                  <a:srgbClr val="000000"/>
                </a:solidFill>
                <a:latin typeface="Calibri"/>
              </a:rPr>
              <a:t>independent projects were combined forming constituent parts of this Project. These are</a:t>
            </a:r>
            <a:r>
              <a:rPr lang="uk-UA" altLang="uk-UA" sz="1600" b="1" dirty="0">
                <a:solidFill>
                  <a:srgbClr val="000000"/>
                </a:solidFill>
                <a:latin typeface="Calibri"/>
              </a:rPr>
              <a:t>:</a:t>
            </a:r>
          </a:p>
          <a:p>
            <a:pPr defTabSz="382588">
              <a:spcAft>
                <a:spcPts val="500"/>
              </a:spcAft>
              <a:buClr>
                <a:srgbClr val="0070C0"/>
              </a:buClr>
              <a:buFont typeface="Calibri" pitchFamily="34" charset="0"/>
              <a:buAutoNum type="arabicPeriod"/>
              <a:defRPr/>
            </a:pPr>
            <a:r>
              <a:rPr lang="en-US" altLang="uk-UA" sz="1400" b="1" i="1" dirty="0">
                <a:solidFill>
                  <a:srgbClr val="10253F"/>
                </a:solidFill>
                <a:latin typeface="Calibri"/>
              </a:rPr>
              <a:t>Establishment of the National Training Center for Maintenance Personnel of SE NNEGC Energoatom </a:t>
            </a:r>
            <a:r>
              <a:rPr lang="uk-UA" altLang="uk-UA" sz="1100" i="1" dirty="0">
                <a:solidFill>
                  <a:srgbClr val="10253F"/>
                </a:solidFill>
                <a:latin typeface="Calibri"/>
              </a:rPr>
              <a:t>(</a:t>
            </a:r>
            <a:r>
              <a:rPr lang="en-US" altLang="uk-UA" sz="1100" i="1" dirty="0">
                <a:solidFill>
                  <a:srgbClr val="10253F"/>
                </a:solidFill>
                <a:latin typeface="Calibri"/>
              </a:rPr>
              <a:t>NTCMP</a:t>
            </a:r>
            <a:r>
              <a:rPr lang="uk-UA" altLang="uk-UA" sz="1100" i="1" dirty="0">
                <a:solidFill>
                  <a:srgbClr val="10253F"/>
                </a:solidFill>
                <a:latin typeface="Calibri"/>
              </a:rPr>
              <a:t>)</a:t>
            </a:r>
          </a:p>
          <a:p>
            <a:pPr defTabSz="382588">
              <a:buClr>
                <a:srgbClr val="0070C0"/>
              </a:buClr>
              <a:buFont typeface="Calibri" pitchFamily="34" charset="0"/>
              <a:buAutoNum type="arabicPeriod"/>
              <a:defRPr/>
            </a:pPr>
            <a:r>
              <a:rPr lang="en-US" altLang="uk-UA" sz="1400" b="1" i="1" dirty="0">
                <a:solidFill>
                  <a:srgbClr val="10253F"/>
                </a:solidFill>
                <a:latin typeface="Calibri"/>
              </a:rPr>
              <a:t>Establishment of the National Training Center for Management of SE NNEGC Energoatom</a:t>
            </a:r>
            <a:r>
              <a:rPr lang="uk-UA" altLang="uk-UA" sz="1400" b="1" i="1" dirty="0">
                <a:solidFill>
                  <a:srgbClr val="10253F"/>
                </a:solidFill>
                <a:latin typeface="Calibri"/>
              </a:rPr>
              <a:t> </a:t>
            </a:r>
            <a:r>
              <a:rPr lang="uk-UA" altLang="uk-UA" sz="1100" i="1" dirty="0">
                <a:solidFill>
                  <a:srgbClr val="10253F"/>
                </a:solidFill>
                <a:latin typeface="Calibri"/>
              </a:rPr>
              <a:t>(</a:t>
            </a:r>
            <a:r>
              <a:rPr lang="en-US" altLang="uk-UA" sz="1100" i="1" dirty="0">
                <a:solidFill>
                  <a:srgbClr val="10253F"/>
                </a:solidFill>
                <a:latin typeface="Calibri"/>
              </a:rPr>
              <a:t>NTCM</a:t>
            </a:r>
            <a:r>
              <a:rPr lang="uk-UA" altLang="uk-UA" sz="1100" i="1" dirty="0">
                <a:solidFill>
                  <a:srgbClr val="10253F"/>
                </a:solidFill>
                <a:latin typeface="Calibri"/>
              </a:rPr>
              <a:t>)</a:t>
            </a:r>
          </a:p>
        </p:txBody>
      </p:sp>
      <p:sp>
        <p:nvSpPr>
          <p:cNvPr id="303116" name="Номер слайда 2"/>
          <p:cNvSpPr>
            <a:spLocks noGrp="1"/>
          </p:cNvSpPr>
          <p:nvPr>
            <p:ph type="sldNum" sz="quarter" idx="12"/>
          </p:nvPr>
        </p:nvSpPr>
        <p:spPr bwMode="auto">
          <a:xfrm>
            <a:off x="7002463" y="6492875"/>
            <a:ext cx="2133600" cy="365125"/>
          </a:xfrm>
          <a:noFill/>
          <a:ln>
            <a:miter lim="800000"/>
            <a:headEnd/>
            <a:tailEnd/>
          </a:ln>
        </p:spPr>
        <p:txBody>
          <a:bodyPr wrap="square" numCol="1" anchorCtr="0" compatLnSpc="1">
            <a:prstTxWarp prst="textNoShape">
              <a:avLst/>
            </a:prstTxWarp>
          </a:bodyPr>
          <a:lstStyle/>
          <a:p>
            <a:fld id="{CD946B4F-73BD-4658-B527-DA4C1445BCDA}" type="slidenum">
              <a:rPr lang="ru-RU" altLang="uk-UA" b="1" smtClean="0">
                <a:solidFill>
                  <a:srgbClr val="1F497D"/>
                </a:solidFill>
                <a:latin typeface="Calibri" pitchFamily="34" charset="0"/>
              </a:rPr>
              <a:pPr/>
              <a:t>2</a:t>
            </a:fld>
            <a:endParaRPr lang="ru-RU" altLang="uk-UA" b="1" smtClean="0">
              <a:solidFill>
                <a:srgbClr val="1F497D"/>
              </a:solidFill>
              <a:latin typeface="Calibri" pitchFamily="34" charset="0"/>
            </a:endParaRPr>
          </a:p>
        </p:txBody>
      </p:sp>
      <p:grpSp>
        <p:nvGrpSpPr>
          <p:cNvPr id="303117" name="Group 13"/>
          <p:cNvGrpSpPr>
            <a:grpSpLocks/>
          </p:cNvGrpSpPr>
          <p:nvPr/>
        </p:nvGrpSpPr>
        <p:grpSpPr bwMode="auto">
          <a:xfrm>
            <a:off x="136525" y="88900"/>
            <a:ext cx="1800225" cy="444500"/>
            <a:chOff x="4224" y="3696"/>
            <a:chExt cx="1872" cy="463"/>
          </a:xfrm>
        </p:grpSpPr>
        <p:pic>
          <p:nvPicPr>
            <p:cNvPr id="303118" name="Picture 14"/>
            <p:cNvPicPr>
              <a:picLocks noChangeAspect="1" noChangeArrowheads="1"/>
            </p:cNvPicPr>
            <p:nvPr/>
          </p:nvPicPr>
          <p:blipFill>
            <a:blip r:embed="rId3"/>
            <a:srcRect/>
            <a:stretch>
              <a:fillRect/>
            </a:stretch>
          </p:blipFill>
          <p:spPr bwMode="auto">
            <a:xfrm>
              <a:off x="4224" y="3696"/>
              <a:ext cx="1736" cy="243"/>
            </a:xfrm>
            <a:prstGeom prst="rect">
              <a:avLst/>
            </a:prstGeom>
            <a:noFill/>
            <a:ln w="9525">
              <a:noFill/>
              <a:miter lim="800000"/>
              <a:headEnd/>
              <a:tailEnd/>
            </a:ln>
          </p:spPr>
        </p:pic>
        <p:sp>
          <p:nvSpPr>
            <p:cNvPr id="303119" name="Text Box 15"/>
            <p:cNvSpPr txBox="1">
              <a:spLocks noChangeArrowheads="1"/>
            </p:cNvSpPr>
            <p:nvPr/>
          </p:nvSpPr>
          <p:spPr bwMode="auto">
            <a:xfrm>
              <a:off x="4417" y="3888"/>
              <a:ext cx="1679" cy="271"/>
            </a:xfrm>
            <a:prstGeom prst="rect">
              <a:avLst/>
            </a:prstGeom>
            <a:noFill/>
            <a:ln w="9525">
              <a:noFill/>
              <a:miter lim="800000"/>
              <a:headEnd/>
              <a:tailEnd/>
            </a:ln>
          </p:spPr>
          <p:txBody>
            <a:bodyPr>
              <a:spAutoFit/>
            </a:bodyPr>
            <a:lstStyle/>
            <a:p>
              <a:pPr algn="ctr">
                <a:spcBef>
                  <a:spcPct val="50000"/>
                </a:spcBef>
              </a:pPr>
              <a:endParaRPr lang="uk-UA" altLang="ru-RU" sz="1100">
                <a:solidFill>
                  <a:srgbClr val="003399"/>
                </a:solidFill>
                <a:latin typeface="Tahoma" pitchFamily="34" charset="0"/>
              </a:endParaRPr>
            </a:p>
          </p:txBody>
        </p:sp>
      </p:grpSp>
    </p:spTree>
    <p:extLst>
      <p:ext uri="{BB962C8B-B14F-4D97-AF65-F5344CB8AC3E}">
        <p14:creationId xmlns:p14="http://schemas.microsoft.com/office/powerpoint/2010/main" val="2980449915"/>
      </p:ext>
    </p:extLst>
  </p:cSld>
  <p:clrMapOvr>
    <a:masterClrMapping/>
  </p:clrMapOvr>
  <p:transition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9"/>
          <p:cNvSpPr>
            <a:spLocks noChangeArrowheads="1"/>
          </p:cNvSpPr>
          <p:nvPr/>
        </p:nvSpPr>
        <p:spPr bwMode="auto">
          <a:xfrm>
            <a:off x="84138" y="1120775"/>
            <a:ext cx="9496425" cy="339725"/>
          </a:xfrm>
          <a:prstGeom prst="rect">
            <a:avLst/>
          </a:prstGeom>
          <a:noFill/>
          <a:ln w="9525">
            <a:noFill/>
            <a:miter lim="800000"/>
            <a:headEnd/>
            <a:tailEnd/>
          </a:ln>
        </p:spPr>
        <p:txBody>
          <a:bodyPr lIns="91280" tIns="45643" rIns="91280" bIns="45643" anchor="ctr"/>
          <a:lstStyle/>
          <a:p>
            <a:pPr algn="ctr" defTabSz="382588">
              <a:lnSpc>
                <a:spcPts val="2400"/>
              </a:lnSpc>
              <a:defRPr/>
            </a:pPr>
            <a:r>
              <a:rPr lang="uk-UA" altLang="ko-KR" sz="1600" b="1" u="sng" dirty="0">
                <a:solidFill>
                  <a:srgbClr val="376092"/>
                </a:solidFill>
                <a:latin typeface="Calibri"/>
              </a:rPr>
              <a:t> </a:t>
            </a:r>
            <a:r>
              <a:rPr lang="en-US" altLang="ko-KR" sz="1600" b="1" u="sng" dirty="0">
                <a:solidFill>
                  <a:srgbClr val="376092"/>
                </a:solidFill>
                <a:latin typeface="Calibri"/>
              </a:rPr>
              <a:t>CORE OF THE TRAINING BUILDING OF THE NATIONAL </a:t>
            </a:r>
          </a:p>
          <a:p>
            <a:pPr algn="ctr" defTabSz="382588">
              <a:lnSpc>
                <a:spcPts val="2400"/>
              </a:lnSpc>
              <a:defRPr/>
            </a:pPr>
            <a:r>
              <a:rPr lang="en-US" altLang="ko-KR" sz="1600" b="1" u="sng" dirty="0">
                <a:solidFill>
                  <a:srgbClr val="376092"/>
                </a:solidFill>
                <a:latin typeface="Calibri"/>
              </a:rPr>
              <a:t>TRAINING CENTER FOR MAINTENANCE PERSONNEL (NTCMP)</a:t>
            </a:r>
            <a:endParaRPr lang="uk-UA" altLang="ko-KR" sz="1600" b="1" u="sng" dirty="0">
              <a:solidFill>
                <a:srgbClr val="376092"/>
              </a:solidFill>
              <a:latin typeface="Calibri"/>
            </a:endParaRPr>
          </a:p>
          <a:p>
            <a:pPr algn="ctr" defTabSz="382588">
              <a:lnSpc>
                <a:spcPts val="2400"/>
              </a:lnSpc>
              <a:defRPr/>
            </a:pPr>
            <a:r>
              <a:rPr lang="ru-RU" altLang="ko-KR" sz="1600" b="1" dirty="0">
                <a:solidFill>
                  <a:srgbClr val="95B3D7"/>
                </a:solidFill>
                <a:latin typeface="Calibri"/>
              </a:rPr>
              <a:t> </a:t>
            </a:r>
          </a:p>
        </p:txBody>
      </p:sp>
      <p:sp>
        <p:nvSpPr>
          <p:cNvPr id="41" name="Прямоугольник 4"/>
          <p:cNvSpPr>
            <a:spLocks noChangeArrowheads="1"/>
          </p:cNvSpPr>
          <p:nvPr/>
        </p:nvSpPr>
        <p:spPr bwMode="auto">
          <a:xfrm>
            <a:off x="99835" y="1484784"/>
            <a:ext cx="8813080" cy="1311686"/>
          </a:xfrm>
          <a:prstGeom prst="rect">
            <a:avLst/>
          </a:prstGeom>
          <a:solidFill>
            <a:schemeClr val="accent1">
              <a:lumMod val="20000"/>
              <a:lumOff val="80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a:sp3d>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819" tIns="41837" rIns="41837" bIns="41837" anchor="ctr"/>
          <a:lstStyle/>
          <a:p>
            <a:pPr algn="just" defTabSz="382588">
              <a:spcBef>
                <a:spcPts val="600"/>
              </a:spcBef>
              <a:defRPr/>
            </a:pPr>
            <a:r>
              <a:rPr lang="en-US" altLang="ru-RU" sz="1600" b="1" dirty="0">
                <a:solidFill>
                  <a:srgbClr val="000000"/>
                </a:solidFill>
              </a:rPr>
              <a:t>The N</a:t>
            </a:r>
            <a:r>
              <a:rPr lang="ru-RU" altLang="ru-RU" sz="1600" b="1" dirty="0">
                <a:solidFill>
                  <a:srgbClr val="000000"/>
                </a:solidFill>
              </a:rPr>
              <a:t>T</a:t>
            </a:r>
            <a:r>
              <a:rPr lang="en-US" altLang="ru-RU" sz="1600" b="1" dirty="0">
                <a:solidFill>
                  <a:srgbClr val="000000"/>
                </a:solidFill>
              </a:rPr>
              <a:t>CMP core building houses the full-scale equipment of VVER-1000 power unit, i.e., </a:t>
            </a:r>
            <a:r>
              <a:rPr lang="en-US" altLang="ru-RU" sz="1600" b="1" dirty="0">
                <a:solidFill>
                  <a:srgbClr val="0070C0"/>
                </a:solidFill>
              </a:rPr>
              <a:t>a complete set of equipment of one circulation loop</a:t>
            </a:r>
          </a:p>
          <a:p>
            <a:pPr algn="just" defTabSz="382588">
              <a:spcBef>
                <a:spcPts val="600"/>
              </a:spcBef>
              <a:defRPr/>
            </a:pPr>
            <a:r>
              <a:rPr lang="en-US" altLang="ru-RU" sz="1600" b="1" dirty="0">
                <a:solidFill>
                  <a:srgbClr val="000000"/>
                </a:solidFill>
              </a:rPr>
              <a:t>Currently,</a:t>
            </a:r>
            <a:r>
              <a:rPr lang="en-US" altLang="ru-RU" sz="1600" b="1" dirty="0">
                <a:solidFill>
                  <a:srgbClr val="0070C0"/>
                </a:solidFill>
              </a:rPr>
              <a:t> 23</a:t>
            </a:r>
            <a:r>
              <a:rPr lang="en-US" altLang="ru-RU" sz="1600" b="1" dirty="0">
                <a:solidFill>
                  <a:srgbClr val="000000"/>
                </a:solidFill>
              </a:rPr>
              <a:t> laboratories are being constructed in the close vicinity of the NTCMP core building, to be equipped with </a:t>
            </a:r>
            <a:r>
              <a:rPr lang="uk-UA" altLang="ru-RU" sz="1600" b="1" dirty="0">
                <a:solidFill>
                  <a:srgbClr val="0070C0"/>
                </a:solidFill>
              </a:rPr>
              <a:t>159  </a:t>
            </a:r>
            <a:r>
              <a:rPr lang="en-US" altLang="ru-RU" sz="1600" b="1" dirty="0">
                <a:solidFill>
                  <a:srgbClr val="000000"/>
                </a:solidFill>
              </a:rPr>
              <a:t>simulators of the power unit equipment</a:t>
            </a:r>
            <a:endParaRPr lang="uk-UA" altLang="ru-RU" sz="1600" b="1" dirty="0">
              <a:solidFill>
                <a:srgbClr val="000000"/>
              </a:solidFill>
            </a:endParaRPr>
          </a:p>
        </p:txBody>
      </p:sp>
      <p:sp>
        <p:nvSpPr>
          <p:cNvPr id="221190" name="Прямоугольник 1"/>
          <p:cNvSpPr>
            <a:spLocks noChangeArrowheads="1"/>
          </p:cNvSpPr>
          <p:nvPr/>
        </p:nvSpPr>
        <p:spPr bwMode="auto">
          <a:xfrm>
            <a:off x="4311650" y="3030538"/>
            <a:ext cx="4713288" cy="1892300"/>
          </a:xfrm>
          <a:prstGeom prst="rect">
            <a:avLst/>
          </a:prstGeom>
          <a:noFill/>
          <a:ln w="9525">
            <a:noFill/>
            <a:miter lim="800000"/>
            <a:headEnd/>
            <a:tailEnd/>
          </a:ln>
        </p:spPr>
        <p:txBody>
          <a:bodyPr lIns="91280" tIns="45643" rIns="91280" bIns="45643">
            <a:spAutoFit/>
          </a:bodyPr>
          <a:lstStyle/>
          <a:p>
            <a:pPr algn="just" defTabSz="382588">
              <a:spcAft>
                <a:spcPts val="1200"/>
              </a:spcAft>
              <a:defRPr/>
            </a:pPr>
            <a:r>
              <a:rPr lang="en-US" altLang="uk-UA" sz="1600" b="1" dirty="0">
                <a:solidFill>
                  <a:srgbClr val="000000"/>
                </a:solidFill>
                <a:latin typeface="Calibri"/>
              </a:rPr>
              <a:t>In course of the training NPP personnel will acquire </a:t>
            </a:r>
            <a:r>
              <a:rPr lang="en-US" altLang="uk-UA" sz="1600" b="1" dirty="0">
                <a:solidFill>
                  <a:srgbClr val="0070C0"/>
                </a:solidFill>
                <a:latin typeface="Calibri"/>
              </a:rPr>
              <a:t>in-depth</a:t>
            </a:r>
            <a:r>
              <a:rPr lang="ru-RU" altLang="uk-UA" sz="1600" b="1" dirty="0">
                <a:solidFill>
                  <a:srgbClr val="0070C0"/>
                </a:solidFill>
                <a:latin typeface="Calibri"/>
              </a:rPr>
              <a:t> </a:t>
            </a:r>
            <a:r>
              <a:rPr lang="en-US" altLang="uk-UA" sz="1600" b="1" dirty="0">
                <a:solidFill>
                  <a:srgbClr val="0070C0"/>
                </a:solidFill>
                <a:latin typeface="Calibri"/>
              </a:rPr>
              <a:t>knowledge and hands-on experience in</a:t>
            </a:r>
            <a:r>
              <a:rPr lang="uk-UA" altLang="uk-UA" sz="1600" b="1" dirty="0">
                <a:solidFill>
                  <a:srgbClr val="0070C0"/>
                </a:solidFill>
                <a:latin typeface="Calibri"/>
              </a:rPr>
              <a:t>:</a:t>
            </a:r>
          </a:p>
          <a:p>
            <a:pPr marL="361950" indent="-361950" algn="just" defTabSz="382588">
              <a:buClr>
                <a:srgbClr val="0070C0"/>
              </a:buClr>
              <a:buFont typeface="Wingdings" pitchFamily="2" charset="2"/>
              <a:buChar char="§"/>
              <a:defRPr/>
            </a:pPr>
            <a:r>
              <a:rPr lang="en-US" altLang="uk-UA" sz="1500" i="1" dirty="0">
                <a:solidFill>
                  <a:srgbClr val="000000"/>
                </a:solidFill>
                <a:latin typeface="Calibri"/>
              </a:rPr>
              <a:t>Conducting maintenance and repair of equipment </a:t>
            </a:r>
            <a:endParaRPr lang="uk-UA" altLang="uk-UA" sz="1500" i="1" dirty="0">
              <a:solidFill>
                <a:srgbClr val="000000"/>
              </a:solidFill>
              <a:latin typeface="Calibri"/>
            </a:endParaRPr>
          </a:p>
          <a:p>
            <a:pPr marL="361950" indent="-361950" algn="just" defTabSz="382588">
              <a:buClr>
                <a:srgbClr val="0070C0"/>
              </a:buClr>
              <a:buFont typeface="Wingdings" pitchFamily="2" charset="2"/>
              <a:buChar char="§"/>
              <a:defRPr/>
            </a:pPr>
            <a:r>
              <a:rPr lang="en-US" altLang="uk-UA" sz="1500" i="1" dirty="0">
                <a:solidFill>
                  <a:srgbClr val="000000"/>
                </a:solidFill>
                <a:latin typeface="Calibri"/>
              </a:rPr>
              <a:t>Assembling and disassembling a reactor</a:t>
            </a:r>
            <a:endParaRPr lang="uk-UA" altLang="uk-UA" sz="1500" i="1" dirty="0">
              <a:solidFill>
                <a:srgbClr val="000000"/>
              </a:solidFill>
              <a:latin typeface="Calibri"/>
            </a:endParaRPr>
          </a:p>
          <a:p>
            <a:pPr marL="361950" indent="-361950" algn="just" defTabSz="382588">
              <a:buClr>
                <a:srgbClr val="0070C0"/>
              </a:buClr>
              <a:buFont typeface="Wingdings" pitchFamily="2" charset="2"/>
              <a:buChar char="§"/>
              <a:defRPr/>
            </a:pPr>
            <a:r>
              <a:rPr lang="en-US" altLang="uk-UA" sz="1500" i="1" dirty="0">
                <a:solidFill>
                  <a:srgbClr val="000000"/>
                </a:solidFill>
                <a:latin typeface="Calibri"/>
              </a:rPr>
              <a:t>Handling the fresh and spent nuclear fuel </a:t>
            </a:r>
            <a:endParaRPr lang="uk-UA" altLang="uk-UA" sz="1500" i="1" dirty="0">
              <a:solidFill>
                <a:srgbClr val="000000"/>
              </a:solidFill>
              <a:latin typeface="Calibri"/>
            </a:endParaRPr>
          </a:p>
          <a:p>
            <a:pPr marL="361950" indent="-361950" algn="just" defTabSz="382588">
              <a:buClr>
                <a:srgbClr val="0070C0"/>
              </a:buClr>
              <a:buFont typeface="Wingdings" pitchFamily="2" charset="2"/>
              <a:buChar char="§"/>
              <a:defRPr/>
            </a:pPr>
            <a:r>
              <a:rPr lang="en-US" altLang="uk-UA" sz="1500" i="1" dirty="0">
                <a:solidFill>
                  <a:srgbClr val="000000"/>
                </a:solidFill>
                <a:latin typeface="Calibri"/>
              </a:rPr>
              <a:t>Servicing the safety-important systems </a:t>
            </a:r>
            <a:endParaRPr lang="uk-UA" altLang="uk-UA" sz="1500" i="1" dirty="0">
              <a:solidFill>
                <a:srgbClr val="000000"/>
              </a:solidFill>
              <a:latin typeface="Calibri"/>
            </a:endParaRPr>
          </a:p>
          <a:p>
            <a:pPr marL="361950" indent="-361950" algn="just" defTabSz="382588">
              <a:buClr>
                <a:srgbClr val="0070C0"/>
              </a:buClr>
              <a:buFont typeface="Wingdings" pitchFamily="2" charset="2"/>
              <a:buChar char="§"/>
              <a:defRPr/>
            </a:pPr>
            <a:r>
              <a:rPr lang="en-US" altLang="uk-UA" sz="1500" i="1" dirty="0">
                <a:solidFill>
                  <a:srgbClr val="000000"/>
                </a:solidFill>
                <a:latin typeface="Calibri"/>
              </a:rPr>
              <a:t>Working safely in the ionizing radiation areas </a:t>
            </a:r>
            <a:endParaRPr lang="uk-UA" altLang="uk-UA" sz="1500" i="1" dirty="0">
              <a:solidFill>
                <a:srgbClr val="000000"/>
              </a:solidFill>
              <a:latin typeface="Calibri"/>
            </a:endParaRPr>
          </a:p>
        </p:txBody>
      </p:sp>
      <p:sp>
        <p:nvSpPr>
          <p:cNvPr id="69" name="Прямоугольник 68"/>
          <p:cNvSpPr>
            <a:spLocks noChangeArrowheads="1"/>
          </p:cNvSpPr>
          <p:nvPr/>
        </p:nvSpPr>
        <p:spPr bwMode="auto">
          <a:xfrm>
            <a:off x="1331640" y="96818"/>
            <a:ext cx="7755740" cy="760412"/>
          </a:xfrm>
          <a:prstGeom prst="rect">
            <a:avLst/>
          </a:prstGeom>
          <a:noFill/>
          <a:ln>
            <a:noFill/>
          </a:ln>
          <a:extLst/>
        </p:spPr>
        <p:txBody>
          <a:bodyPr lIns="91400" tIns="45700" rIns="91400" bIns="4570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83879">
              <a:lnSpc>
                <a:spcPct val="90000"/>
              </a:lnSpc>
              <a:defRPr/>
            </a:pPr>
            <a:r>
              <a:rPr lang="uk-UA" sz="2400" b="1" dirty="0">
                <a:solidFill>
                  <a:srgbClr val="0070C0"/>
                </a:solidFill>
              </a:rPr>
              <a:t> </a:t>
            </a:r>
            <a:r>
              <a:rPr lang="en-US" sz="2400" b="1" dirty="0" smtClean="0">
                <a:solidFill>
                  <a:srgbClr val="0070C0"/>
                </a:solidFill>
              </a:rPr>
              <a:t>ZAPORIZHZHYA NPP</a:t>
            </a:r>
            <a:r>
              <a:rPr lang="uk-UA" sz="2400" b="1" dirty="0" smtClean="0">
                <a:solidFill>
                  <a:srgbClr val="0070C0"/>
                </a:solidFill>
              </a:rPr>
              <a:t>.  </a:t>
            </a:r>
            <a:br>
              <a:rPr lang="uk-UA" sz="2400" b="1" dirty="0" smtClean="0">
                <a:solidFill>
                  <a:srgbClr val="0070C0"/>
                </a:solidFill>
              </a:rPr>
            </a:br>
            <a:r>
              <a:rPr lang="en-US" sz="2400" b="1" dirty="0" smtClean="0">
                <a:solidFill>
                  <a:srgbClr val="0070C0"/>
                </a:solidFill>
              </a:rPr>
              <a:t>NATIONAL TRAINING CENTER. BUILDING “</a:t>
            </a:r>
            <a:r>
              <a:rPr lang="uk-UA" sz="2400" b="1" dirty="0" smtClean="0">
                <a:solidFill>
                  <a:srgbClr val="0070C0"/>
                </a:solidFill>
              </a:rPr>
              <a:t>Г</a:t>
            </a:r>
            <a:r>
              <a:rPr lang="en-US" sz="2400" b="1" dirty="0" smtClean="0">
                <a:solidFill>
                  <a:srgbClr val="0070C0"/>
                </a:solidFill>
              </a:rPr>
              <a:t>”</a:t>
            </a:r>
            <a:r>
              <a:rPr lang="uk-UA" sz="2400" b="1" dirty="0" smtClean="0">
                <a:solidFill>
                  <a:srgbClr val="0070C0"/>
                </a:solidFill>
              </a:rPr>
              <a:t> </a:t>
            </a:r>
            <a:r>
              <a:rPr lang="uk-UA" i="1" dirty="0" smtClean="0">
                <a:solidFill>
                  <a:srgbClr val="8064A2">
                    <a:lumMod val="75000"/>
                  </a:srgbClr>
                </a:solidFill>
              </a:rPr>
              <a:t>(</a:t>
            </a:r>
            <a:r>
              <a:rPr lang="en-US" i="1" dirty="0" smtClean="0">
                <a:solidFill>
                  <a:srgbClr val="8064A2">
                    <a:lumMod val="75000"/>
                  </a:srgbClr>
                </a:solidFill>
              </a:rPr>
              <a:t>Cont’d</a:t>
            </a:r>
            <a:r>
              <a:rPr lang="uk-UA" i="1" dirty="0" smtClean="0">
                <a:solidFill>
                  <a:srgbClr val="8064A2">
                    <a:lumMod val="75000"/>
                  </a:srgbClr>
                </a:solidFill>
              </a:rPr>
              <a:t>)</a:t>
            </a:r>
            <a:endParaRPr lang="ru-RU" i="1" dirty="0">
              <a:solidFill>
                <a:srgbClr val="8064A2">
                  <a:lumMod val="75000"/>
                </a:srgbClr>
              </a:solidFill>
            </a:endParaRPr>
          </a:p>
          <a:p>
            <a:pPr algn="ctr" defTabSz="909744">
              <a:lnSpc>
                <a:spcPct val="85000"/>
              </a:lnSpc>
              <a:defRPr/>
            </a:pPr>
            <a:endParaRPr lang="ru-RU" altLang="ko-KR" sz="1500"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221192" name="Прямоугольник 51"/>
          <p:cNvSpPr>
            <a:spLocks noChangeArrowheads="1"/>
          </p:cNvSpPr>
          <p:nvPr/>
        </p:nvSpPr>
        <p:spPr bwMode="auto">
          <a:xfrm>
            <a:off x="4232275" y="5445125"/>
            <a:ext cx="4873625" cy="1069975"/>
          </a:xfrm>
          <a:prstGeom prst="rect">
            <a:avLst/>
          </a:prstGeom>
          <a:noFill/>
          <a:ln w="9525">
            <a:noFill/>
            <a:miter lim="800000"/>
            <a:headEnd/>
            <a:tailEnd/>
          </a:ln>
        </p:spPr>
        <p:txBody>
          <a:bodyPr lIns="91400" tIns="45700" rIns="91400" bIns="45700">
            <a:spAutoFit/>
          </a:bodyPr>
          <a:lstStyle/>
          <a:p>
            <a:pPr algn="just" defTabSz="382588">
              <a:defRPr/>
            </a:pPr>
            <a:r>
              <a:rPr lang="en-US" altLang="uk-UA" sz="1600" b="1" dirty="0">
                <a:solidFill>
                  <a:srgbClr val="10253F"/>
                </a:solidFill>
                <a:latin typeface="Calibri"/>
              </a:rPr>
              <a:t>When completed, the National Training Center for Maintenance and Management Personnel will be a breakthrough in both the training technology and the technical training aids</a:t>
            </a:r>
            <a:endParaRPr lang="uk-UA" altLang="uk-UA" sz="1600" b="1" dirty="0">
              <a:solidFill>
                <a:srgbClr val="10253F"/>
              </a:solidFill>
              <a:latin typeface="Calibri"/>
            </a:endParaRPr>
          </a:p>
        </p:txBody>
      </p:sp>
      <p:grpSp>
        <p:nvGrpSpPr>
          <p:cNvPr id="304136" name="Group 4"/>
          <p:cNvGrpSpPr>
            <a:grpSpLocks/>
          </p:cNvGrpSpPr>
          <p:nvPr/>
        </p:nvGrpSpPr>
        <p:grpSpPr bwMode="auto">
          <a:xfrm>
            <a:off x="107950" y="2963863"/>
            <a:ext cx="3913188" cy="3748087"/>
            <a:chOff x="3276" y="1095"/>
            <a:chExt cx="2029" cy="2325"/>
          </a:xfrm>
        </p:grpSpPr>
        <p:pic>
          <p:nvPicPr>
            <p:cNvPr id="304141" name="Picture 5" descr="razrez_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22" y="1301"/>
              <a:ext cx="1983" cy="2119"/>
            </a:xfrm>
            <a:prstGeom prst="rect">
              <a:avLst/>
            </a:prstGeom>
            <a:noFill/>
            <a:ln w="9525">
              <a:noFill/>
              <a:miter lim="800000"/>
              <a:headEnd/>
              <a:tailEnd/>
            </a:ln>
          </p:spPr>
        </p:pic>
        <p:sp>
          <p:nvSpPr>
            <p:cNvPr id="304142" name="AutoShape 6"/>
            <p:cNvSpPr>
              <a:spLocks/>
            </p:cNvSpPr>
            <p:nvPr/>
          </p:nvSpPr>
          <p:spPr bwMode="auto">
            <a:xfrm>
              <a:off x="3276" y="1351"/>
              <a:ext cx="408" cy="150"/>
            </a:xfrm>
            <a:prstGeom prst="callout1">
              <a:avLst>
                <a:gd name="adj1" fmla="val 39343"/>
                <a:gd name="adj2" fmla="val 109231"/>
                <a:gd name="adj3" fmla="val 453005"/>
                <a:gd name="adj4" fmla="val 188653"/>
              </a:avLst>
            </a:prstGeom>
            <a:noFill/>
            <a:ln w="31750">
              <a:solidFill>
                <a:srgbClr val="0033CC"/>
              </a:solidFill>
              <a:miter lim="800000"/>
              <a:headEnd/>
              <a:tailEnd type="oval" w="sm" len="sm"/>
            </a:ln>
          </p:spPr>
          <p:txBody>
            <a:bodyPr lIns="0" tIns="0" rIns="0" bIns="0"/>
            <a:lstStyle/>
            <a:p>
              <a:pPr algn="r"/>
              <a:r>
                <a:rPr lang="en-US" altLang="uk-UA" sz="1000" b="1">
                  <a:solidFill>
                    <a:srgbClr val="000000"/>
                  </a:solidFill>
                  <a:latin typeface="Calibri" pitchFamily="34" charset="0"/>
                </a:rPr>
                <a:t>Crane</a:t>
              </a:r>
              <a:endParaRPr lang="ru-RU" altLang="uk-UA" sz="1000" b="1">
                <a:solidFill>
                  <a:srgbClr val="000000"/>
                </a:solidFill>
                <a:latin typeface="Calibri" pitchFamily="34" charset="0"/>
              </a:endParaRPr>
            </a:p>
          </p:txBody>
        </p:sp>
        <p:sp>
          <p:nvSpPr>
            <p:cNvPr id="304143" name="AutoShape 7"/>
            <p:cNvSpPr>
              <a:spLocks/>
            </p:cNvSpPr>
            <p:nvPr/>
          </p:nvSpPr>
          <p:spPr bwMode="auto">
            <a:xfrm>
              <a:off x="3330" y="1095"/>
              <a:ext cx="858" cy="251"/>
            </a:xfrm>
            <a:prstGeom prst="callout1">
              <a:avLst>
                <a:gd name="adj1" fmla="val 80042"/>
                <a:gd name="adj2" fmla="val 72667"/>
                <a:gd name="adj3" fmla="val 507569"/>
                <a:gd name="adj4" fmla="val 118995"/>
              </a:avLst>
            </a:prstGeom>
            <a:noFill/>
            <a:ln w="31750">
              <a:solidFill>
                <a:srgbClr val="0033CC"/>
              </a:solidFill>
              <a:miter lim="800000"/>
              <a:headEnd/>
              <a:tailEnd type="oval" w="sm" len="sm"/>
            </a:ln>
          </p:spPr>
          <p:txBody>
            <a:bodyPr lIns="0" tIns="0" rIns="0" bIns="0"/>
            <a:lstStyle/>
            <a:p>
              <a:pPr algn="ctr"/>
              <a:r>
                <a:rPr lang="en-US" altLang="uk-UA" sz="1000" b="1">
                  <a:solidFill>
                    <a:srgbClr val="000000"/>
                  </a:solidFill>
                  <a:latin typeface="Calibri" pitchFamily="34" charset="0"/>
                </a:rPr>
                <a:t>Refueling Machine</a:t>
              </a:r>
              <a:endParaRPr lang="uk-UA" altLang="uk-UA" sz="1000" b="1">
                <a:solidFill>
                  <a:srgbClr val="000000"/>
                </a:solidFill>
                <a:latin typeface="Calibri" pitchFamily="34" charset="0"/>
              </a:endParaRPr>
            </a:p>
          </p:txBody>
        </p:sp>
        <p:sp>
          <p:nvSpPr>
            <p:cNvPr id="304144" name="AutoShape 8"/>
            <p:cNvSpPr>
              <a:spLocks/>
            </p:cNvSpPr>
            <p:nvPr/>
          </p:nvSpPr>
          <p:spPr bwMode="auto">
            <a:xfrm>
              <a:off x="4486" y="1131"/>
              <a:ext cx="670" cy="94"/>
            </a:xfrm>
            <a:prstGeom prst="callout1">
              <a:avLst>
                <a:gd name="adj1" fmla="val 212685"/>
                <a:gd name="adj2" fmla="val -685"/>
                <a:gd name="adj3" fmla="val 1532250"/>
                <a:gd name="adj4" fmla="val -1940"/>
              </a:avLst>
            </a:prstGeom>
            <a:noFill/>
            <a:ln w="31750">
              <a:solidFill>
                <a:srgbClr val="0033CC"/>
              </a:solidFill>
              <a:miter lim="800000"/>
              <a:headEnd/>
              <a:tailEnd type="oval" w="sm" len="sm"/>
            </a:ln>
          </p:spPr>
          <p:txBody>
            <a:bodyPr lIns="0" tIns="0" rIns="0" bIns="0"/>
            <a:lstStyle/>
            <a:p>
              <a:r>
                <a:rPr lang="en-US" altLang="uk-UA" sz="1000" b="1">
                  <a:solidFill>
                    <a:srgbClr val="000000"/>
                  </a:solidFill>
                  <a:latin typeface="Calibri" pitchFamily="34" charset="0"/>
                </a:rPr>
                <a:t>VVER</a:t>
              </a:r>
              <a:r>
                <a:rPr lang="ru-RU" altLang="uk-UA" sz="1000" b="1">
                  <a:solidFill>
                    <a:srgbClr val="000000"/>
                  </a:solidFill>
                  <a:latin typeface="Calibri" pitchFamily="34" charset="0"/>
                </a:rPr>
                <a:t>-1000</a:t>
              </a:r>
              <a:r>
                <a:rPr lang="en-US" altLang="uk-UA" sz="1000" b="1">
                  <a:solidFill>
                    <a:srgbClr val="000000"/>
                  </a:solidFill>
                  <a:latin typeface="Calibri" pitchFamily="34" charset="0"/>
                </a:rPr>
                <a:t> Reactor</a:t>
              </a:r>
              <a:endParaRPr lang="ru-RU" altLang="uk-UA" sz="1000" b="1">
                <a:solidFill>
                  <a:srgbClr val="000000"/>
                </a:solidFill>
                <a:latin typeface="Calibri" pitchFamily="34" charset="0"/>
              </a:endParaRPr>
            </a:p>
          </p:txBody>
        </p:sp>
      </p:grpSp>
      <p:grpSp>
        <p:nvGrpSpPr>
          <p:cNvPr id="304137" name="Group 13"/>
          <p:cNvGrpSpPr>
            <a:grpSpLocks/>
          </p:cNvGrpSpPr>
          <p:nvPr/>
        </p:nvGrpSpPr>
        <p:grpSpPr bwMode="auto">
          <a:xfrm>
            <a:off x="136525" y="88900"/>
            <a:ext cx="1800225" cy="444500"/>
            <a:chOff x="4224" y="3696"/>
            <a:chExt cx="1872" cy="463"/>
          </a:xfrm>
        </p:grpSpPr>
        <p:pic>
          <p:nvPicPr>
            <p:cNvPr id="304139" name="Picture 14"/>
            <p:cNvPicPr>
              <a:picLocks noChangeAspect="1" noChangeArrowheads="1"/>
            </p:cNvPicPr>
            <p:nvPr/>
          </p:nvPicPr>
          <p:blipFill>
            <a:blip r:embed="rId4"/>
            <a:srcRect/>
            <a:stretch>
              <a:fillRect/>
            </a:stretch>
          </p:blipFill>
          <p:spPr bwMode="auto">
            <a:xfrm>
              <a:off x="4224" y="3696"/>
              <a:ext cx="1736" cy="243"/>
            </a:xfrm>
            <a:prstGeom prst="rect">
              <a:avLst/>
            </a:prstGeom>
            <a:noFill/>
            <a:ln w="9525">
              <a:noFill/>
              <a:miter lim="800000"/>
              <a:headEnd/>
              <a:tailEnd/>
            </a:ln>
          </p:spPr>
        </p:pic>
        <p:sp>
          <p:nvSpPr>
            <p:cNvPr id="304140" name="Text Box 15"/>
            <p:cNvSpPr txBox="1">
              <a:spLocks noChangeArrowheads="1"/>
            </p:cNvSpPr>
            <p:nvPr/>
          </p:nvSpPr>
          <p:spPr bwMode="auto">
            <a:xfrm>
              <a:off x="4417" y="3888"/>
              <a:ext cx="1679" cy="271"/>
            </a:xfrm>
            <a:prstGeom prst="rect">
              <a:avLst/>
            </a:prstGeom>
            <a:noFill/>
            <a:ln w="9525">
              <a:noFill/>
              <a:miter lim="800000"/>
              <a:headEnd/>
              <a:tailEnd/>
            </a:ln>
          </p:spPr>
          <p:txBody>
            <a:bodyPr>
              <a:spAutoFit/>
            </a:bodyPr>
            <a:lstStyle/>
            <a:p>
              <a:pPr algn="ctr">
                <a:spcBef>
                  <a:spcPct val="50000"/>
                </a:spcBef>
              </a:pPr>
              <a:endParaRPr lang="uk-UA" altLang="ru-RU" sz="1100">
                <a:solidFill>
                  <a:srgbClr val="003399"/>
                </a:solidFill>
                <a:latin typeface="Tahoma" pitchFamily="34" charset="0"/>
              </a:endParaRPr>
            </a:p>
          </p:txBody>
        </p:sp>
      </p:grpSp>
      <p:sp>
        <p:nvSpPr>
          <p:cNvPr id="304138" name="Номер слайда 3"/>
          <p:cNvSpPr>
            <a:spLocks noGrp="1"/>
          </p:cNvSpPr>
          <p:nvPr>
            <p:ph type="sldNum" sz="quarter" idx="12"/>
          </p:nvPr>
        </p:nvSpPr>
        <p:spPr bwMode="auto">
          <a:xfrm>
            <a:off x="7018338" y="6492875"/>
            <a:ext cx="2133600" cy="365125"/>
          </a:xfrm>
          <a:noFill/>
          <a:ln>
            <a:miter lim="800000"/>
            <a:headEnd/>
            <a:tailEnd/>
          </a:ln>
        </p:spPr>
        <p:txBody>
          <a:bodyPr wrap="square" numCol="1" anchorCtr="0" compatLnSpc="1">
            <a:prstTxWarp prst="textNoShape">
              <a:avLst/>
            </a:prstTxWarp>
          </a:bodyPr>
          <a:lstStyle/>
          <a:p>
            <a:fld id="{66ADBF71-11CC-46D0-A0E2-D30DA43E9A7E}" type="slidenum">
              <a:rPr lang="ru-RU" altLang="uk-UA" b="1" smtClean="0">
                <a:solidFill>
                  <a:srgbClr val="1F497D"/>
                </a:solidFill>
                <a:latin typeface="Calibri" pitchFamily="34" charset="0"/>
              </a:rPr>
              <a:pPr/>
              <a:t>3</a:t>
            </a:fld>
            <a:endParaRPr lang="ru-RU" altLang="uk-UA" b="1" smtClean="0">
              <a:solidFill>
                <a:srgbClr val="1F497D"/>
              </a:solidFill>
              <a:latin typeface="Calibri" pitchFamily="34" charset="0"/>
            </a:endParaRPr>
          </a:p>
        </p:txBody>
      </p:sp>
    </p:spTree>
    <p:extLst>
      <p:ext uri="{BB962C8B-B14F-4D97-AF65-F5344CB8AC3E}">
        <p14:creationId xmlns:p14="http://schemas.microsoft.com/office/powerpoint/2010/main" val="1107843270"/>
      </p:ext>
    </p:extLst>
  </p:cSld>
  <p:clrMapOvr>
    <a:masterClrMapping/>
  </p:clrMapOvr>
  <p:transition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ChangeArrowheads="1"/>
          </p:cNvSpPr>
          <p:nvPr/>
        </p:nvSpPr>
        <p:spPr bwMode="auto">
          <a:xfrm>
            <a:off x="15875" y="-14288"/>
            <a:ext cx="9144000" cy="1125538"/>
          </a:xfrm>
          <a:prstGeom prst="rect">
            <a:avLst/>
          </a:prstGeom>
          <a:noFill/>
          <a:ln w="9525">
            <a:noFill/>
            <a:miter lim="800000"/>
            <a:headEnd/>
            <a:tailEnd/>
          </a:ln>
        </p:spPr>
        <p:txBody>
          <a:bodyPr wrap="none" lIns="91280" tIns="45643" rIns="91280" bIns="45643" anchor="ctr"/>
          <a:lstStyle/>
          <a:p>
            <a:pPr defTabSz="382588"/>
            <a:endParaRPr lang="uk-UA" altLang="uk-UA" sz="800">
              <a:solidFill>
                <a:srgbClr val="000000"/>
              </a:solidFill>
            </a:endParaRPr>
          </a:p>
        </p:txBody>
      </p:sp>
      <p:grpSp>
        <p:nvGrpSpPr>
          <p:cNvPr id="306178" name="Группа 12"/>
          <p:cNvGrpSpPr>
            <a:grpSpLocks/>
          </p:cNvGrpSpPr>
          <p:nvPr/>
        </p:nvGrpSpPr>
        <p:grpSpPr bwMode="auto">
          <a:xfrm>
            <a:off x="28575" y="6732588"/>
            <a:ext cx="755650" cy="107950"/>
            <a:chOff x="831850" y="338138"/>
            <a:chExt cx="4643438" cy="638175"/>
          </a:xfrm>
        </p:grpSpPr>
        <p:sp>
          <p:nvSpPr>
            <p:cNvPr id="306191" name="Freeform 5"/>
            <p:cNvSpPr>
              <a:spLocks noEditPoints="1"/>
            </p:cNvSpPr>
            <p:nvPr/>
          </p:nvSpPr>
          <p:spPr bwMode="auto">
            <a:xfrm>
              <a:off x="2806700" y="655638"/>
              <a:ext cx="292100" cy="239713"/>
            </a:xfrm>
            <a:custGeom>
              <a:avLst/>
              <a:gdLst>
                <a:gd name="T0" fmla="*/ 2147483647 w 184"/>
                <a:gd name="T1" fmla="*/ 2147483647 h 151"/>
                <a:gd name="T2" fmla="*/ 2147483647 w 184"/>
                <a:gd name="T3" fmla="*/ 2147483647 h 151"/>
                <a:gd name="T4" fmla="*/ 2147483647 w 184"/>
                <a:gd name="T5" fmla="*/ 2147483647 h 151"/>
                <a:gd name="T6" fmla="*/ 2147483647 w 184"/>
                <a:gd name="T7" fmla="*/ 2147483647 h 151"/>
                <a:gd name="T8" fmla="*/ 2147483647 w 184"/>
                <a:gd name="T9" fmla="*/ 2147483647 h 151"/>
                <a:gd name="T10" fmla="*/ 2147483647 w 184"/>
                <a:gd name="T11" fmla="*/ 2147483647 h 151"/>
                <a:gd name="T12" fmla="*/ 2147483647 w 184"/>
                <a:gd name="T13" fmla="*/ 2147483647 h 151"/>
                <a:gd name="T14" fmla="*/ 2147483647 w 184"/>
                <a:gd name="T15" fmla="*/ 2147483647 h 151"/>
                <a:gd name="T16" fmla="*/ 2147483647 w 184"/>
                <a:gd name="T17" fmla="*/ 2147483647 h 151"/>
                <a:gd name="T18" fmla="*/ 2147483647 w 184"/>
                <a:gd name="T19" fmla="*/ 2147483647 h 151"/>
                <a:gd name="T20" fmla="*/ 2147483647 w 184"/>
                <a:gd name="T21" fmla="*/ 2147483647 h 151"/>
                <a:gd name="T22" fmla="*/ 2147483647 w 184"/>
                <a:gd name="T23" fmla="*/ 2147483647 h 151"/>
                <a:gd name="T24" fmla="*/ 2147483647 w 184"/>
                <a:gd name="T25" fmla="*/ 2147483647 h 151"/>
                <a:gd name="T26" fmla="*/ 2147483647 w 184"/>
                <a:gd name="T27" fmla="*/ 2147483647 h 151"/>
                <a:gd name="T28" fmla="*/ 2147483647 w 184"/>
                <a:gd name="T29" fmla="*/ 2147483647 h 151"/>
                <a:gd name="T30" fmla="*/ 2147483647 w 184"/>
                <a:gd name="T31" fmla="*/ 0 h 151"/>
                <a:gd name="T32" fmla="*/ 2147483647 w 184"/>
                <a:gd name="T33" fmla="*/ 2147483647 h 151"/>
                <a:gd name="T34" fmla="*/ 2147483647 w 184"/>
                <a:gd name="T35" fmla="*/ 2147483647 h 151"/>
                <a:gd name="T36" fmla="*/ 2147483647 w 184"/>
                <a:gd name="T37" fmla="*/ 2147483647 h 151"/>
                <a:gd name="T38" fmla="*/ 0 w 184"/>
                <a:gd name="T39" fmla="*/ 2147483647 h 151"/>
                <a:gd name="T40" fmla="*/ 0 w 184"/>
                <a:gd name="T41" fmla="*/ 2147483647 h 151"/>
                <a:gd name="T42" fmla="*/ 2147483647 w 184"/>
                <a:gd name="T43" fmla="*/ 2147483647 h 151"/>
                <a:gd name="T44" fmla="*/ 2147483647 w 184"/>
                <a:gd name="T45" fmla="*/ 2147483647 h 151"/>
                <a:gd name="T46" fmla="*/ 2147483647 w 184"/>
                <a:gd name="T47" fmla="*/ 2147483647 h 151"/>
                <a:gd name="T48" fmla="*/ 2147483647 w 184"/>
                <a:gd name="T49" fmla="*/ 2147483647 h 151"/>
                <a:gd name="T50" fmla="*/ 2147483647 w 184"/>
                <a:gd name="T51" fmla="*/ 2147483647 h 151"/>
                <a:gd name="T52" fmla="*/ 2147483647 w 184"/>
                <a:gd name="T53" fmla="*/ 2147483647 h 151"/>
                <a:gd name="T54" fmla="*/ 2147483647 w 184"/>
                <a:gd name="T55" fmla="*/ 2147483647 h 151"/>
                <a:gd name="T56" fmla="*/ 2147483647 w 184"/>
                <a:gd name="T57" fmla="*/ 2147483647 h 151"/>
                <a:gd name="T58" fmla="*/ 2147483647 w 184"/>
                <a:gd name="T59" fmla="*/ 2147483647 h 151"/>
                <a:gd name="T60" fmla="*/ 2147483647 w 184"/>
                <a:gd name="T61" fmla="*/ 2147483647 h 151"/>
                <a:gd name="T62" fmla="*/ 2147483647 w 184"/>
                <a:gd name="T63" fmla="*/ 2147483647 h 151"/>
                <a:gd name="T64" fmla="*/ 2147483647 w 184"/>
                <a:gd name="T65" fmla="*/ 2147483647 h 151"/>
                <a:gd name="T66" fmla="*/ 2147483647 w 184"/>
                <a:gd name="T67" fmla="*/ 2147483647 h 151"/>
                <a:gd name="T68" fmla="*/ 2147483647 w 184"/>
                <a:gd name="T69" fmla="*/ 2147483647 h 151"/>
                <a:gd name="T70" fmla="*/ 2147483647 w 184"/>
                <a:gd name="T71" fmla="*/ 2147483647 h 151"/>
                <a:gd name="T72" fmla="*/ 2147483647 w 184"/>
                <a:gd name="T73" fmla="*/ 2147483647 h 151"/>
                <a:gd name="T74" fmla="*/ 2147483647 w 184"/>
                <a:gd name="T75" fmla="*/ 2147483647 h 151"/>
                <a:gd name="T76" fmla="*/ 2147483647 w 184"/>
                <a:gd name="T77" fmla="*/ 2147483647 h 151"/>
                <a:gd name="T78" fmla="*/ 2147483647 w 184"/>
                <a:gd name="T79" fmla="*/ 2147483647 h 151"/>
                <a:gd name="T80" fmla="*/ 2147483647 w 184"/>
                <a:gd name="T81" fmla="*/ 2147483647 h 151"/>
                <a:gd name="T82" fmla="*/ 2147483647 w 184"/>
                <a:gd name="T83" fmla="*/ 2147483647 h 151"/>
                <a:gd name="T84" fmla="*/ 2147483647 w 184"/>
                <a:gd name="T85" fmla="*/ 2147483647 h 151"/>
                <a:gd name="T86" fmla="*/ 2147483647 w 184"/>
                <a:gd name="T87" fmla="*/ 2147483647 h 151"/>
                <a:gd name="T88" fmla="*/ 2147483647 w 184"/>
                <a:gd name="T89" fmla="*/ 2147483647 h 151"/>
                <a:gd name="T90" fmla="*/ 2147483647 w 184"/>
                <a:gd name="T91" fmla="*/ 2147483647 h 151"/>
                <a:gd name="T92" fmla="*/ 2147483647 w 184"/>
                <a:gd name="T93" fmla="*/ 2147483647 h 151"/>
                <a:gd name="T94" fmla="*/ 2147483647 w 184"/>
                <a:gd name="T95" fmla="*/ 2147483647 h 151"/>
                <a:gd name="T96" fmla="*/ 2147483647 w 184"/>
                <a:gd name="T97" fmla="*/ 2147483647 h 151"/>
                <a:gd name="T98" fmla="*/ 2147483647 w 184"/>
                <a:gd name="T99" fmla="*/ 2147483647 h 151"/>
                <a:gd name="T100" fmla="*/ 2147483647 w 184"/>
                <a:gd name="T101" fmla="*/ 2147483647 h 151"/>
                <a:gd name="T102" fmla="*/ 2147483647 w 184"/>
                <a:gd name="T103" fmla="*/ 2147483647 h 151"/>
                <a:gd name="T104" fmla="*/ 2147483647 w 184"/>
                <a:gd name="T105" fmla="*/ 2147483647 h 151"/>
                <a:gd name="T106" fmla="*/ 2147483647 w 184"/>
                <a:gd name="T107" fmla="*/ 2147483647 h 151"/>
                <a:gd name="T108" fmla="*/ 2147483647 w 184"/>
                <a:gd name="T109" fmla="*/ 2147483647 h 151"/>
                <a:gd name="T110" fmla="*/ 2147483647 w 184"/>
                <a:gd name="T111" fmla="*/ 2147483647 h 151"/>
                <a:gd name="T112" fmla="*/ 2147483647 w 184"/>
                <a:gd name="T113" fmla="*/ 2147483647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151"/>
                <a:gd name="T173" fmla="*/ 184 w 184"/>
                <a:gd name="T174" fmla="*/ 151 h 1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151">
                  <a:moveTo>
                    <a:pt x="98" y="65"/>
                  </a:moveTo>
                  <a:lnTo>
                    <a:pt x="98" y="96"/>
                  </a:lnTo>
                  <a:lnTo>
                    <a:pt x="134" y="96"/>
                  </a:lnTo>
                  <a:lnTo>
                    <a:pt x="134" y="109"/>
                  </a:lnTo>
                  <a:lnTo>
                    <a:pt x="125" y="115"/>
                  </a:lnTo>
                  <a:lnTo>
                    <a:pt x="115" y="118"/>
                  </a:lnTo>
                  <a:lnTo>
                    <a:pt x="106" y="119"/>
                  </a:lnTo>
                  <a:lnTo>
                    <a:pt x="98" y="119"/>
                  </a:lnTo>
                  <a:lnTo>
                    <a:pt x="88" y="119"/>
                  </a:lnTo>
                  <a:lnTo>
                    <a:pt x="79" y="118"/>
                  </a:lnTo>
                  <a:lnTo>
                    <a:pt x="73" y="113"/>
                  </a:lnTo>
                  <a:lnTo>
                    <a:pt x="66" y="109"/>
                  </a:lnTo>
                  <a:lnTo>
                    <a:pt x="61" y="103"/>
                  </a:lnTo>
                  <a:lnTo>
                    <a:pt x="58" y="96"/>
                  </a:lnTo>
                  <a:lnTo>
                    <a:pt x="57" y="86"/>
                  </a:lnTo>
                  <a:lnTo>
                    <a:pt x="55" y="75"/>
                  </a:lnTo>
                  <a:lnTo>
                    <a:pt x="57" y="64"/>
                  </a:lnTo>
                  <a:lnTo>
                    <a:pt x="58" y="55"/>
                  </a:lnTo>
                  <a:lnTo>
                    <a:pt x="61" y="48"/>
                  </a:lnTo>
                  <a:lnTo>
                    <a:pt x="66" y="42"/>
                  </a:lnTo>
                  <a:lnTo>
                    <a:pt x="73" y="37"/>
                  </a:lnTo>
                  <a:lnTo>
                    <a:pt x="79" y="35"/>
                  </a:lnTo>
                  <a:lnTo>
                    <a:pt x="87" y="32"/>
                  </a:lnTo>
                  <a:lnTo>
                    <a:pt x="96" y="32"/>
                  </a:lnTo>
                  <a:lnTo>
                    <a:pt x="107" y="33"/>
                  </a:lnTo>
                  <a:lnTo>
                    <a:pt x="115" y="36"/>
                  </a:lnTo>
                  <a:lnTo>
                    <a:pt x="123" y="42"/>
                  </a:lnTo>
                  <a:lnTo>
                    <a:pt x="127" y="49"/>
                  </a:lnTo>
                  <a:lnTo>
                    <a:pt x="182" y="40"/>
                  </a:lnTo>
                  <a:lnTo>
                    <a:pt x="176" y="27"/>
                  </a:lnTo>
                  <a:lnTo>
                    <a:pt x="166" y="17"/>
                  </a:lnTo>
                  <a:lnTo>
                    <a:pt x="155" y="10"/>
                  </a:lnTo>
                  <a:lnTo>
                    <a:pt x="142" y="4"/>
                  </a:lnTo>
                  <a:lnTo>
                    <a:pt x="123" y="1"/>
                  </a:lnTo>
                  <a:lnTo>
                    <a:pt x="96" y="0"/>
                  </a:lnTo>
                  <a:lnTo>
                    <a:pt x="82" y="0"/>
                  </a:lnTo>
                  <a:lnTo>
                    <a:pt x="69" y="1"/>
                  </a:lnTo>
                  <a:lnTo>
                    <a:pt x="57" y="4"/>
                  </a:lnTo>
                  <a:lnTo>
                    <a:pt x="47" y="7"/>
                  </a:lnTo>
                  <a:lnTo>
                    <a:pt x="36" y="11"/>
                  </a:lnTo>
                  <a:lnTo>
                    <a:pt x="27" y="18"/>
                  </a:lnTo>
                  <a:lnTo>
                    <a:pt x="19" y="26"/>
                  </a:lnTo>
                  <a:lnTo>
                    <a:pt x="11" y="33"/>
                  </a:lnTo>
                  <a:lnTo>
                    <a:pt x="6" y="43"/>
                  </a:lnTo>
                  <a:lnTo>
                    <a:pt x="3" y="53"/>
                  </a:lnTo>
                  <a:lnTo>
                    <a:pt x="0" y="64"/>
                  </a:lnTo>
                  <a:lnTo>
                    <a:pt x="0" y="75"/>
                  </a:lnTo>
                  <a:lnTo>
                    <a:pt x="0" y="87"/>
                  </a:lnTo>
                  <a:lnTo>
                    <a:pt x="3" y="97"/>
                  </a:lnTo>
                  <a:lnTo>
                    <a:pt x="6" y="107"/>
                  </a:lnTo>
                  <a:lnTo>
                    <a:pt x="11" y="116"/>
                  </a:lnTo>
                  <a:lnTo>
                    <a:pt x="17" y="125"/>
                  </a:lnTo>
                  <a:lnTo>
                    <a:pt x="23" y="131"/>
                  </a:lnTo>
                  <a:lnTo>
                    <a:pt x="33" y="138"/>
                  </a:lnTo>
                  <a:lnTo>
                    <a:pt x="42" y="142"/>
                  </a:lnTo>
                  <a:lnTo>
                    <a:pt x="54" y="147"/>
                  </a:lnTo>
                  <a:lnTo>
                    <a:pt x="65" y="150"/>
                  </a:lnTo>
                  <a:lnTo>
                    <a:pt x="79" y="151"/>
                  </a:lnTo>
                  <a:lnTo>
                    <a:pt x="95" y="151"/>
                  </a:lnTo>
                  <a:lnTo>
                    <a:pt x="119" y="150"/>
                  </a:lnTo>
                  <a:lnTo>
                    <a:pt x="139" y="147"/>
                  </a:lnTo>
                  <a:lnTo>
                    <a:pt x="160" y="139"/>
                  </a:lnTo>
                  <a:lnTo>
                    <a:pt x="184" y="128"/>
                  </a:lnTo>
                  <a:lnTo>
                    <a:pt x="184" y="65"/>
                  </a:lnTo>
                  <a:lnTo>
                    <a:pt x="98" y="65"/>
                  </a:lnTo>
                  <a:close/>
                  <a:moveTo>
                    <a:pt x="177" y="123"/>
                  </a:moveTo>
                  <a:lnTo>
                    <a:pt x="177" y="123"/>
                  </a:lnTo>
                  <a:lnTo>
                    <a:pt x="157" y="134"/>
                  </a:lnTo>
                  <a:lnTo>
                    <a:pt x="138" y="141"/>
                  </a:lnTo>
                  <a:lnTo>
                    <a:pt x="119" y="144"/>
                  </a:lnTo>
                  <a:lnTo>
                    <a:pt x="95" y="145"/>
                  </a:lnTo>
                  <a:lnTo>
                    <a:pt x="81" y="144"/>
                  </a:lnTo>
                  <a:lnTo>
                    <a:pt x="66" y="142"/>
                  </a:lnTo>
                  <a:lnTo>
                    <a:pt x="55" y="141"/>
                  </a:lnTo>
                  <a:lnTo>
                    <a:pt x="46" y="137"/>
                  </a:lnTo>
                  <a:lnTo>
                    <a:pt x="36" y="132"/>
                  </a:lnTo>
                  <a:lnTo>
                    <a:pt x="28" y="126"/>
                  </a:lnTo>
                  <a:lnTo>
                    <a:pt x="22" y="120"/>
                  </a:lnTo>
                  <a:lnTo>
                    <a:pt x="17" y="113"/>
                  </a:lnTo>
                  <a:lnTo>
                    <a:pt x="12" y="104"/>
                  </a:lnTo>
                  <a:lnTo>
                    <a:pt x="9" y="96"/>
                  </a:lnTo>
                  <a:lnTo>
                    <a:pt x="8" y="86"/>
                  </a:lnTo>
                  <a:lnTo>
                    <a:pt x="6" y="75"/>
                  </a:lnTo>
                  <a:lnTo>
                    <a:pt x="8" y="65"/>
                  </a:lnTo>
                  <a:lnTo>
                    <a:pt x="9" y="55"/>
                  </a:lnTo>
                  <a:lnTo>
                    <a:pt x="12" y="46"/>
                  </a:lnTo>
                  <a:lnTo>
                    <a:pt x="17" y="37"/>
                  </a:lnTo>
                  <a:lnTo>
                    <a:pt x="23" y="30"/>
                  </a:lnTo>
                  <a:lnTo>
                    <a:pt x="31" y="23"/>
                  </a:lnTo>
                  <a:lnTo>
                    <a:pt x="39" y="17"/>
                  </a:lnTo>
                  <a:lnTo>
                    <a:pt x="50" y="13"/>
                  </a:lnTo>
                  <a:lnTo>
                    <a:pt x="60" y="10"/>
                  </a:lnTo>
                  <a:lnTo>
                    <a:pt x="71" y="8"/>
                  </a:lnTo>
                  <a:lnTo>
                    <a:pt x="84" y="7"/>
                  </a:lnTo>
                  <a:lnTo>
                    <a:pt x="96" y="5"/>
                  </a:lnTo>
                  <a:lnTo>
                    <a:pt x="122" y="7"/>
                  </a:lnTo>
                  <a:lnTo>
                    <a:pt x="139" y="10"/>
                  </a:lnTo>
                  <a:lnTo>
                    <a:pt x="152" y="16"/>
                  </a:lnTo>
                  <a:lnTo>
                    <a:pt x="161" y="21"/>
                  </a:lnTo>
                  <a:lnTo>
                    <a:pt x="166" y="29"/>
                  </a:lnTo>
                  <a:lnTo>
                    <a:pt x="171" y="36"/>
                  </a:lnTo>
                  <a:lnTo>
                    <a:pt x="131" y="42"/>
                  </a:lnTo>
                  <a:lnTo>
                    <a:pt x="127" y="35"/>
                  </a:lnTo>
                  <a:lnTo>
                    <a:pt x="120" y="30"/>
                  </a:lnTo>
                  <a:lnTo>
                    <a:pt x="109" y="26"/>
                  </a:lnTo>
                  <a:lnTo>
                    <a:pt x="96" y="24"/>
                  </a:lnTo>
                  <a:lnTo>
                    <a:pt x="85" y="26"/>
                  </a:lnTo>
                  <a:lnTo>
                    <a:pt x="76" y="27"/>
                  </a:lnTo>
                  <a:lnTo>
                    <a:pt x="68" y="32"/>
                  </a:lnTo>
                  <a:lnTo>
                    <a:pt x="61" y="37"/>
                  </a:lnTo>
                  <a:lnTo>
                    <a:pt x="55" y="45"/>
                  </a:lnTo>
                  <a:lnTo>
                    <a:pt x="52" y="53"/>
                  </a:lnTo>
                  <a:lnTo>
                    <a:pt x="49" y="64"/>
                  </a:lnTo>
                  <a:lnTo>
                    <a:pt x="49" y="75"/>
                  </a:lnTo>
                  <a:lnTo>
                    <a:pt x="49" y="87"/>
                  </a:lnTo>
                  <a:lnTo>
                    <a:pt x="52" y="99"/>
                  </a:lnTo>
                  <a:lnTo>
                    <a:pt x="55" y="107"/>
                  </a:lnTo>
                  <a:lnTo>
                    <a:pt x="61" y="113"/>
                  </a:lnTo>
                  <a:lnTo>
                    <a:pt x="68" y="119"/>
                  </a:lnTo>
                  <a:lnTo>
                    <a:pt x="77" y="123"/>
                  </a:lnTo>
                  <a:lnTo>
                    <a:pt x="87" y="125"/>
                  </a:lnTo>
                  <a:lnTo>
                    <a:pt x="98" y="126"/>
                  </a:lnTo>
                  <a:lnTo>
                    <a:pt x="107" y="125"/>
                  </a:lnTo>
                  <a:lnTo>
                    <a:pt x="117" y="123"/>
                  </a:lnTo>
                  <a:lnTo>
                    <a:pt x="127" y="120"/>
                  </a:lnTo>
                  <a:lnTo>
                    <a:pt x="138" y="115"/>
                  </a:lnTo>
                  <a:lnTo>
                    <a:pt x="142" y="113"/>
                  </a:lnTo>
                  <a:lnTo>
                    <a:pt x="142" y="88"/>
                  </a:lnTo>
                  <a:lnTo>
                    <a:pt x="104" y="88"/>
                  </a:lnTo>
                  <a:lnTo>
                    <a:pt x="104" y="71"/>
                  </a:lnTo>
                  <a:lnTo>
                    <a:pt x="177" y="71"/>
                  </a:lnTo>
                  <a:lnTo>
                    <a:pt x="177" y="123"/>
                  </a:lnTo>
                  <a:close/>
                </a:path>
              </a:pathLst>
            </a:custGeom>
            <a:solidFill>
              <a:schemeClr val="bg1"/>
            </a:solidFill>
            <a:ln w="9525">
              <a:noFill/>
              <a:round/>
              <a:headEnd/>
              <a:tailEnd/>
            </a:ln>
          </p:spPr>
          <p:txBody>
            <a:bodyPr/>
            <a:lstStyle/>
            <a:p>
              <a:endParaRPr lang="ru-RU">
                <a:solidFill>
                  <a:prstClr val="black"/>
                </a:solidFill>
              </a:endParaRPr>
            </a:p>
          </p:txBody>
        </p:sp>
        <p:sp>
          <p:nvSpPr>
            <p:cNvPr id="306192" name="Freeform 6"/>
            <p:cNvSpPr>
              <a:spLocks/>
            </p:cNvSpPr>
            <p:nvPr/>
          </p:nvSpPr>
          <p:spPr bwMode="auto">
            <a:xfrm>
              <a:off x="1600200" y="420688"/>
              <a:ext cx="266700" cy="236538"/>
            </a:xfrm>
            <a:custGeom>
              <a:avLst/>
              <a:gdLst>
                <a:gd name="T0" fmla="*/ 0 w 168"/>
                <a:gd name="T1" fmla="*/ 0 h 149"/>
                <a:gd name="T2" fmla="*/ 2147483647 w 168"/>
                <a:gd name="T3" fmla="*/ 0 h 149"/>
                <a:gd name="T4" fmla="*/ 2147483647 w 168"/>
                <a:gd name="T5" fmla="*/ 2147483647 h 149"/>
                <a:gd name="T6" fmla="*/ 2147483647 w 168"/>
                <a:gd name="T7" fmla="*/ 2147483647 h 149"/>
                <a:gd name="T8" fmla="*/ 2147483647 w 168"/>
                <a:gd name="T9" fmla="*/ 2147483647 h 149"/>
                <a:gd name="T10" fmla="*/ 2147483647 w 168"/>
                <a:gd name="T11" fmla="*/ 2147483647 h 149"/>
                <a:gd name="T12" fmla="*/ 2147483647 w 168"/>
                <a:gd name="T13" fmla="*/ 2147483647 h 149"/>
                <a:gd name="T14" fmla="*/ 2147483647 w 168"/>
                <a:gd name="T15" fmla="*/ 2147483647 h 149"/>
                <a:gd name="T16" fmla="*/ 2147483647 w 168"/>
                <a:gd name="T17" fmla="*/ 2147483647 h 149"/>
                <a:gd name="T18" fmla="*/ 2147483647 w 168"/>
                <a:gd name="T19" fmla="*/ 2147483647 h 149"/>
                <a:gd name="T20" fmla="*/ 2147483647 w 168"/>
                <a:gd name="T21" fmla="*/ 2147483647 h 149"/>
                <a:gd name="T22" fmla="*/ 0 w 168"/>
                <a:gd name="T23" fmla="*/ 2147483647 h 149"/>
                <a:gd name="T24" fmla="*/ 0 w 168"/>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149"/>
                <a:gd name="T41" fmla="*/ 168 w 168"/>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149">
                  <a:moveTo>
                    <a:pt x="0" y="0"/>
                  </a:moveTo>
                  <a:lnTo>
                    <a:pt x="168" y="0"/>
                  </a:lnTo>
                  <a:lnTo>
                    <a:pt x="168" y="32"/>
                  </a:lnTo>
                  <a:lnTo>
                    <a:pt x="62" y="32"/>
                  </a:lnTo>
                  <a:lnTo>
                    <a:pt x="62" y="56"/>
                  </a:lnTo>
                  <a:lnTo>
                    <a:pt x="159" y="56"/>
                  </a:lnTo>
                  <a:lnTo>
                    <a:pt x="159" y="86"/>
                  </a:lnTo>
                  <a:lnTo>
                    <a:pt x="62" y="86"/>
                  </a:lnTo>
                  <a:lnTo>
                    <a:pt x="62" y="115"/>
                  </a:lnTo>
                  <a:lnTo>
                    <a:pt x="168" y="115"/>
                  </a:lnTo>
                  <a:lnTo>
                    <a:pt x="168"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6193" name="Freeform 7"/>
            <p:cNvSpPr>
              <a:spLocks/>
            </p:cNvSpPr>
            <p:nvPr/>
          </p:nvSpPr>
          <p:spPr bwMode="auto">
            <a:xfrm>
              <a:off x="2216150" y="420688"/>
              <a:ext cx="273050" cy="236538"/>
            </a:xfrm>
            <a:custGeom>
              <a:avLst/>
              <a:gdLst>
                <a:gd name="T0" fmla="*/ 0 w 172"/>
                <a:gd name="T1" fmla="*/ 0 h 149"/>
                <a:gd name="T2" fmla="*/ 2147483647 w 172"/>
                <a:gd name="T3" fmla="*/ 0 h 149"/>
                <a:gd name="T4" fmla="*/ 2147483647 w 172"/>
                <a:gd name="T5" fmla="*/ 2147483647 h 149"/>
                <a:gd name="T6" fmla="*/ 2147483647 w 172"/>
                <a:gd name="T7" fmla="*/ 2147483647 h 149"/>
                <a:gd name="T8" fmla="*/ 2147483647 w 172"/>
                <a:gd name="T9" fmla="*/ 2147483647 h 149"/>
                <a:gd name="T10" fmla="*/ 2147483647 w 172"/>
                <a:gd name="T11" fmla="*/ 2147483647 h 149"/>
                <a:gd name="T12" fmla="*/ 2147483647 w 172"/>
                <a:gd name="T13" fmla="*/ 2147483647 h 149"/>
                <a:gd name="T14" fmla="*/ 2147483647 w 172"/>
                <a:gd name="T15" fmla="*/ 2147483647 h 149"/>
                <a:gd name="T16" fmla="*/ 2147483647 w 172"/>
                <a:gd name="T17" fmla="*/ 2147483647 h 149"/>
                <a:gd name="T18" fmla="*/ 2147483647 w 172"/>
                <a:gd name="T19" fmla="*/ 2147483647 h 149"/>
                <a:gd name="T20" fmla="*/ 2147483647 w 172"/>
                <a:gd name="T21" fmla="*/ 2147483647 h 149"/>
                <a:gd name="T22" fmla="*/ 0 w 172"/>
                <a:gd name="T23" fmla="*/ 2147483647 h 149"/>
                <a:gd name="T24" fmla="*/ 0 w 172"/>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149"/>
                <a:gd name="T41" fmla="*/ 172 w 172"/>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149">
                  <a:moveTo>
                    <a:pt x="0" y="0"/>
                  </a:moveTo>
                  <a:lnTo>
                    <a:pt x="172" y="0"/>
                  </a:lnTo>
                  <a:lnTo>
                    <a:pt x="172" y="32"/>
                  </a:lnTo>
                  <a:lnTo>
                    <a:pt x="64" y="32"/>
                  </a:lnTo>
                  <a:lnTo>
                    <a:pt x="64" y="56"/>
                  </a:lnTo>
                  <a:lnTo>
                    <a:pt x="162" y="56"/>
                  </a:lnTo>
                  <a:lnTo>
                    <a:pt x="162" y="86"/>
                  </a:lnTo>
                  <a:lnTo>
                    <a:pt x="64" y="86"/>
                  </a:lnTo>
                  <a:lnTo>
                    <a:pt x="64" y="115"/>
                  </a:lnTo>
                  <a:lnTo>
                    <a:pt x="172" y="115"/>
                  </a:lnTo>
                  <a:lnTo>
                    <a:pt x="172"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6194" name="Freeform 8"/>
            <p:cNvSpPr>
              <a:spLocks noEditPoints="1"/>
            </p:cNvSpPr>
            <p:nvPr/>
          </p:nvSpPr>
          <p:spPr bwMode="auto">
            <a:xfrm>
              <a:off x="3105150" y="419100"/>
              <a:ext cx="350837" cy="239713"/>
            </a:xfrm>
            <a:custGeom>
              <a:avLst/>
              <a:gdLst>
                <a:gd name="T0" fmla="*/ 2147483647 w 221"/>
                <a:gd name="T1" fmla="*/ 2147483647 h 151"/>
                <a:gd name="T2" fmla="*/ 2147483647 w 221"/>
                <a:gd name="T3" fmla="*/ 2147483647 h 151"/>
                <a:gd name="T4" fmla="*/ 2147483647 w 221"/>
                <a:gd name="T5" fmla="*/ 2147483647 h 151"/>
                <a:gd name="T6" fmla="*/ 2147483647 w 221"/>
                <a:gd name="T7" fmla="*/ 2147483647 h 151"/>
                <a:gd name="T8" fmla="*/ 2147483647 w 221"/>
                <a:gd name="T9" fmla="*/ 2147483647 h 151"/>
                <a:gd name="T10" fmla="*/ 2147483647 w 221"/>
                <a:gd name="T11" fmla="*/ 2147483647 h 151"/>
                <a:gd name="T12" fmla="*/ 2147483647 w 221"/>
                <a:gd name="T13" fmla="*/ 2147483647 h 151"/>
                <a:gd name="T14" fmla="*/ 2147483647 w 221"/>
                <a:gd name="T15" fmla="*/ 2147483647 h 151"/>
                <a:gd name="T16" fmla="*/ 2147483647 w 221"/>
                <a:gd name="T17" fmla="*/ 2147483647 h 151"/>
                <a:gd name="T18" fmla="*/ 2147483647 w 221"/>
                <a:gd name="T19" fmla="*/ 2147483647 h 151"/>
                <a:gd name="T20" fmla="*/ 2147483647 w 221"/>
                <a:gd name="T21" fmla="*/ 2147483647 h 151"/>
                <a:gd name="T22" fmla="*/ 2147483647 w 221"/>
                <a:gd name="T23" fmla="*/ 2147483647 h 151"/>
                <a:gd name="T24" fmla="*/ 2147483647 w 221"/>
                <a:gd name="T25" fmla="*/ 2147483647 h 151"/>
                <a:gd name="T26" fmla="*/ 2147483647 w 221"/>
                <a:gd name="T27" fmla="*/ 2147483647 h 151"/>
                <a:gd name="T28" fmla="*/ 2147483647 w 221"/>
                <a:gd name="T29" fmla="*/ 2147483647 h 151"/>
                <a:gd name="T30" fmla="*/ 2147483647 w 221"/>
                <a:gd name="T31" fmla="*/ 2147483647 h 151"/>
                <a:gd name="T32" fmla="*/ 2147483647 w 221"/>
                <a:gd name="T33" fmla="*/ 2147483647 h 151"/>
                <a:gd name="T34" fmla="*/ 2147483647 w 221"/>
                <a:gd name="T35" fmla="*/ 2147483647 h 151"/>
                <a:gd name="T36" fmla="*/ 2147483647 w 221"/>
                <a:gd name="T37" fmla="*/ 2147483647 h 151"/>
                <a:gd name="T38" fmla="*/ 2147483647 w 221"/>
                <a:gd name="T39" fmla="*/ 2147483647 h 151"/>
                <a:gd name="T40" fmla="*/ 2147483647 w 221"/>
                <a:gd name="T41" fmla="*/ 2147483647 h 151"/>
                <a:gd name="T42" fmla="*/ 2147483647 w 221"/>
                <a:gd name="T43" fmla="*/ 2147483647 h 151"/>
                <a:gd name="T44" fmla="*/ 2147483647 w 221"/>
                <a:gd name="T45" fmla="*/ 2147483647 h 151"/>
                <a:gd name="T46" fmla="*/ 2147483647 w 221"/>
                <a:gd name="T47" fmla="*/ 2147483647 h 151"/>
                <a:gd name="T48" fmla="*/ 2147483647 w 221"/>
                <a:gd name="T49" fmla="*/ 2147483647 h 151"/>
                <a:gd name="T50" fmla="*/ 2147483647 w 221"/>
                <a:gd name="T51" fmla="*/ 2147483647 h 151"/>
                <a:gd name="T52" fmla="*/ 2147483647 w 221"/>
                <a:gd name="T53" fmla="*/ 2147483647 h 151"/>
                <a:gd name="T54" fmla="*/ 2147483647 w 221"/>
                <a:gd name="T55" fmla="*/ 2147483647 h 151"/>
                <a:gd name="T56" fmla="*/ 2147483647 w 221"/>
                <a:gd name="T57" fmla="*/ 2147483647 h 151"/>
                <a:gd name="T58" fmla="*/ 2147483647 w 221"/>
                <a:gd name="T59" fmla="*/ 2147483647 h 151"/>
                <a:gd name="T60" fmla="*/ 2147483647 w 221"/>
                <a:gd name="T61" fmla="*/ 2147483647 h 151"/>
                <a:gd name="T62" fmla="*/ 2147483647 w 221"/>
                <a:gd name="T63" fmla="*/ 2147483647 h 151"/>
                <a:gd name="T64" fmla="*/ 2147483647 w 221"/>
                <a:gd name="T65" fmla="*/ 2147483647 h 151"/>
                <a:gd name="T66" fmla="*/ 2147483647 w 221"/>
                <a:gd name="T67" fmla="*/ 2147483647 h 151"/>
                <a:gd name="T68" fmla="*/ 2147483647 w 221"/>
                <a:gd name="T69" fmla="*/ 2147483647 h 151"/>
                <a:gd name="T70" fmla="*/ 2147483647 w 221"/>
                <a:gd name="T71" fmla="*/ 2147483647 h 151"/>
                <a:gd name="T72" fmla="*/ 2147483647 w 221"/>
                <a:gd name="T73" fmla="*/ 2147483647 h 151"/>
                <a:gd name="T74" fmla="*/ 2147483647 w 221"/>
                <a:gd name="T75" fmla="*/ 2147483647 h 151"/>
                <a:gd name="T76" fmla="*/ 2147483647 w 221"/>
                <a:gd name="T77" fmla="*/ 2147483647 h 151"/>
                <a:gd name="T78" fmla="*/ 2147483647 w 221"/>
                <a:gd name="T79" fmla="*/ 2147483647 h 151"/>
                <a:gd name="T80" fmla="*/ 2147483647 w 221"/>
                <a:gd name="T81" fmla="*/ 0 h 151"/>
                <a:gd name="T82" fmla="*/ 2147483647 w 221"/>
                <a:gd name="T83" fmla="*/ 2147483647 h 151"/>
                <a:gd name="T84" fmla="*/ 2147483647 w 221"/>
                <a:gd name="T85" fmla="*/ 2147483647 h 151"/>
                <a:gd name="T86" fmla="*/ 2147483647 w 221"/>
                <a:gd name="T87" fmla="*/ 2147483647 h 151"/>
                <a:gd name="T88" fmla="*/ 2147483647 w 221"/>
                <a:gd name="T89" fmla="*/ 2147483647 h 151"/>
                <a:gd name="T90" fmla="*/ 2147483647 w 221"/>
                <a:gd name="T91" fmla="*/ 2147483647 h 151"/>
                <a:gd name="T92" fmla="*/ 2147483647 w 221"/>
                <a:gd name="T93" fmla="*/ 2147483647 h 151"/>
                <a:gd name="T94" fmla="*/ 0 w 221"/>
                <a:gd name="T95" fmla="*/ 2147483647 h 151"/>
                <a:gd name="T96" fmla="*/ 2147483647 w 221"/>
                <a:gd name="T97" fmla="*/ 2147483647 h 151"/>
                <a:gd name="T98" fmla="*/ 2147483647 w 221"/>
                <a:gd name="T99" fmla="*/ 2147483647 h 151"/>
                <a:gd name="T100" fmla="*/ 2147483647 w 221"/>
                <a:gd name="T101" fmla="*/ 2147483647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1"/>
                <a:gd name="T154" fmla="*/ 0 h 151"/>
                <a:gd name="T155" fmla="*/ 221 w 221"/>
                <a:gd name="T156" fmla="*/ 151 h 1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1" h="151">
                  <a:moveTo>
                    <a:pt x="78" y="44"/>
                  </a:moveTo>
                  <a:lnTo>
                    <a:pt x="78" y="44"/>
                  </a:lnTo>
                  <a:lnTo>
                    <a:pt x="86" y="39"/>
                  </a:lnTo>
                  <a:lnTo>
                    <a:pt x="92" y="36"/>
                  </a:lnTo>
                  <a:lnTo>
                    <a:pt x="102" y="35"/>
                  </a:lnTo>
                  <a:lnTo>
                    <a:pt x="111" y="35"/>
                  </a:lnTo>
                  <a:lnTo>
                    <a:pt x="121" y="35"/>
                  </a:lnTo>
                  <a:lnTo>
                    <a:pt x="129" y="36"/>
                  </a:lnTo>
                  <a:lnTo>
                    <a:pt x="137" y="39"/>
                  </a:lnTo>
                  <a:lnTo>
                    <a:pt x="143" y="44"/>
                  </a:lnTo>
                  <a:lnTo>
                    <a:pt x="149" y="49"/>
                  </a:lnTo>
                  <a:lnTo>
                    <a:pt x="153" y="57"/>
                  </a:lnTo>
                  <a:lnTo>
                    <a:pt x="156" y="64"/>
                  </a:lnTo>
                  <a:lnTo>
                    <a:pt x="156" y="74"/>
                  </a:lnTo>
                  <a:lnTo>
                    <a:pt x="156" y="86"/>
                  </a:lnTo>
                  <a:lnTo>
                    <a:pt x="153" y="95"/>
                  </a:lnTo>
                  <a:lnTo>
                    <a:pt x="149" y="102"/>
                  </a:lnTo>
                  <a:lnTo>
                    <a:pt x="145" y="108"/>
                  </a:lnTo>
                  <a:lnTo>
                    <a:pt x="138" y="112"/>
                  </a:lnTo>
                  <a:lnTo>
                    <a:pt x="130" y="115"/>
                  </a:lnTo>
                  <a:lnTo>
                    <a:pt x="121" y="118"/>
                  </a:lnTo>
                  <a:lnTo>
                    <a:pt x="111" y="118"/>
                  </a:lnTo>
                  <a:lnTo>
                    <a:pt x="102" y="118"/>
                  </a:lnTo>
                  <a:lnTo>
                    <a:pt x="92" y="115"/>
                  </a:lnTo>
                  <a:lnTo>
                    <a:pt x="86" y="112"/>
                  </a:lnTo>
                  <a:lnTo>
                    <a:pt x="78" y="108"/>
                  </a:lnTo>
                  <a:lnTo>
                    <a:pt x="73" y="102"/>
                  </a:lnTo>
                  <a:lnTo>
                    <a:pt x="70" y="95"/>
                  </a:lnTo>
                  <a:lnTo>
                    <a:pt x="67" y="86"/>
                  </a:lnTo>
                  <a:lnTo>
                    <a:pt x="67" y="76"/>
                  </a:lnTo>
                  <a:lnTo>
                    <a:pt x="67" y="65"/>
                  </a:lnTo>
                  <a:lnTo>
                    <a:pt x="70" y="57"/>
                  </a:lnTo>
                  <a:lnTo>
                    <a:pt x="73" y="49"/>
                  </a:lnTo>
                  <a:lnTo>
                    <a:pt x="78" y="44"/>
                  </a:lnTo>
                  <a:close/>
                  <a:moveTo>
                    <a:pt x="16" y="119"/>
                  </a:moveTo>
                  <a:lnTo>
                    <a:pt x="16" y="119"/>
                  </a:lnTo>
                  <a:lnTo>
                    <a:pt x="24" y="127"/>
                  </a:lnTo>
                  <a:lnTo>
                    <a:pt x="32" y="134"/>
                  </a:lnTo>
                  <a:lnTo>
                    <a:pt x="43" y="140"/>
                  </a:lnTo>
                  <a:lnTo>
                    <a:pt x="54" y="144"/>
                  </a:lnTo>
                  <a:lnTo>
                    <a:pt x="67" y="147"/>
                  </a:lnTo>
                  <a:lnTo>
                    <a:pt x="81" y="150"/>
                  </a:lnTo>
                  <a:lnTo>
                    <a:pt x="96" y="151"/>
                  </a:lnTo>
                  <a:lnTo>
                    <a:pt x="113" y="151"/>
                  </a:lnTo>
                  <a:lnTo>
                    <a:pt x="130" y="151"/>
                  </a:lnTo>
                  <a:lnTo>
                    <a:pt x="146" y="150"/>
                  </a:lnTo>
                  <a:lnTo>
                    <a:pt x="161" y="147"/>
                  </a:lnTo>
                  <a:lnTo>
                    <a:pt x="173" y="143"/>
                  </a:lnTo>
                  <a:lnTo>
                    <a:pt x="184" y="137"/>
                  </a:lnTo>
                  <a:lnTo>
                    <a:pt x="194" y="131"/>
                  </a:lnTo>
                  <a:lnTo>
                    <a:pt x="202" y="125"/>
                  </a:lnTo>
                  <a:lnTo>
                    <a:pt x="210" y="116"/>
                  </a:lnTo>
                  <a:lnTo>
                    <a:pt x="214" y="108"/>
                  </a:lnTo>
                  <a:lnTo>
                    <a:pt x="219" y="98"/>
                  </a:lnTo>
                  <a:lnTo>
                    <a:pt x="221" y="87"/>
                  </a:lnTo>
                  <a:lnTo>
                    <a:pt x="221" y="74"/>
                  </a:lnTo>
                  <a:lnTo>
                    <a:pt x="219" y="58"/>
                  </a:lnTo>
                  <a:lnTo>
                    <a:pt x="218" y="51"/>
                  </a:lnTo>
                  <a:lnTo>
                    <a:pt x="214" y="44"/>
                  </a:lnTo>
                  <a:lnTo>
                    <a:pt x="210" y="36"/>
                  </a:lnTo>
                  <a:lnTo>
                    <a:pt x="205" y="31"/>
                  </a:lnTo>
                  <a:lnTo>
                    <a:pt x="200" y="25"/>
                  </a:lnTo>
                  <a:lnTo>
                    <a:pt x="192" y="19"/>
                  </a:lnTo>
                  <a:lnTo>
                    <a:pt x="186" y="14"/>
                  </a:lnTo>
                  <a:lnTo>
                    <a:pt x="176" y="10"/>
                  </a:lnTo>
                  <a:lnTo>
                    <a:pt x="157" y="4"/>
                  </a:lnTo>
                  <a:lnTo>
                    <a:pt x="135" y="1"/>
                  </a:lnTo>
                  <a:lnTo>
                    <a:pt x="111" y="0"/>
                  </a:lnTo>
                  <a:lnTo>
                    <a:pt x="86" y="1"/>
                  </a:lnTo>
                  <a:lnTo>
                    <a:pt x="65" y="4"/>
                  </a:lnTo>
                  <a:lnTo>
                    <a:pt x="46" y="12"/>
                  </a:lnTo>
                  <a:lnTo>
                    <a:pt x="31" y="20"/>
                  </a:lnTo>
                  <a:lnTo>
                    <a:pt x="23" y="25"/>
                  </a:lnTo>
                  <a:lnTo>
                    <a:pt x="18" y="31"/>
                  </a:lnTo>
                  <a:lnTo>
                    <a:pt x="13" y="36"/>
                  </a:lnTo>
                  <a:lnTo>
                    <a:pt x="8" y="44"/>
                  </a:lnTo>
                  <a:lnTo>
                    <a:pt x="5" y="51"/>
                  </a:lnTo>
                  <a:lnTo>
                    <a:pt x="4" y="58"/>
                  </a:lnTo>
                  <a:lnTo>
                    <a:pt x="2" y="67"/>
                  </a:lnTo>
                  <a:lnTo>
                    <a:pt x="0" y="76"/>
                  </a:lnTo>
                  <a:lnTo>
                    <a:pt x="2" y="89"/>
                  </a:lnTo>
                  <a:lnTo>
                    <a:pt x="5" y="99"/>
                  </a:lnTo>
                  <a:lnTo>
                    <a:pt x="10" y="109"/>
                  </a:lnTo>
                  <a:lnTo>
                    <a:pt x="16" y="119"/>
                  </a:lnTo>
                  <a:close/>
                </a:path>
              </a:pathLst>
            </a:custGeom>
            <a:solidFill>
              <a:schemeClr val="bg1"/>
            </a:solidFill>
            <a:ln w="9525">
              <a:noFill/>
              <a:round/>
              <a:headEnd/>
              <a:tailEnd/>
            </a:ln>
          </p:spPr>
          <p:txBody>
            <a:bodyPr/>
            <a:lstStyle/>
            <a:p>
              <a:endParaRPr lang="ru-RU">
                <a:solidFill>
                  <a:prstClr val="black"/>
                </a:solidFill>
              </a:endParaRPr>
            </a:p>
          </p:txBody>
        </p:sp>
        <p:sp>
          <p:nvSpPr>
            <p:cNvPr id="306195" name="Freeform 9"/>
            <p:cNvSpPr>
              <a:spLocks/>
            </p:cNvSpPr>
            <p:nvPr/>
          </p:nvSpPr>
          <p:spPr bwMode="auto">
            <a:xfrm>
              <a:off x="1887538" y="420688"/>
              <a:ext cx="309562" cy="236538"/>
            </a:xfrm>
            <a:custGeom>
              <a:avLst/>
              <a:gdLst>
                <a:gd name="T0" fmla="*/ 0 w 195"/>
                <a:gd name="T1" fmla="*/ 0 h 149"/>
                <a:gd name="T2" fmla="*/ 2147483647 w 195"/>
                <a:gd name="T3" fmla="*/ 0 h 149"/>
                <a:gd name="T4" fmla="*/ 2147483647 w 195"/>
                <a:gd name="T5" fmla="*/ 2147483647 h 149"/>
                <a:gd name="T6" fmla="*/ 2147483647 w 195"/>
                <a:gd name="T7" fmla="*/ 2147483647 h 149"/>
                <a:gd name="T8" fmla="*/ 2147483647 w 195"/>
                <a:gd name="T9" fmla="*/ 0 h 149"/>
                <a:gd name="T10" fmla="*/ 2147483647 w 195"/>
                <a:gd name="T11" fmla="*/ 0 h 149"/>
                <a:gd name="T12" fmla="*/ 2147483647 w 195"/>
                <a:gd name="T13" fmla="*/ 2147483647 h 149"/>
                <a:gd name="T14" fmla="*/ 2147483647 w 195"/>
                <a:gd name="T15" fmla="*/ 2147483647 h 149"/>
                <a:gd name="T16" fmla="*/ 2147483647 w 195"/>
                <a:gd name="T17" fmla="*/ 2147483647 h 149"/>
                <a:gd name="T18" fmla="*/ 2147483647 w 195"/>
                <a:gd name="T19" fmla="*/ 2147483647 h 149"/>
                <a:gd name="T20" fmla="*/ 2147483647 w 195"/>
                <a:gd name="T21" fmla="*/ 2147483647 h 149"/>
                <a:gd name="T22" fmla="*/ 0 w 195"/>
                <a:gd name="T23" fmla="*/ 2147483647 h 149"/>
                <a:gd name="T24" fmla="*/ 0 w 195"/>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
                <a:gd name="T40" fmla="*/ 0 h 149"/>
                <a:gd name="T41" fmla="*/ 195 w 195"/>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 h="149">
                  <a:moveTo>
                    <a:pt x="0" y="0"/>
                  </a:moveTo>
                  <a:lnTo>
                    <a:pt x="63" y="0"/>
                  </a:lnTo>
                  <a:lnTo>
                    <a:pt x="63" y="53"/>
                  </a:lnTo>
                  <a:lnTo>
                    <a:pt x="131" y="53"/>
                  </a:lnTo>
                  <a:lnTo>
                    <a:pt x="131" y="0"/>
                  </a:lnTo>
                  <a:lnTo>
                    <a:pt x="195" y="0"/>
                  </a:lnTo>
                  <a:lnTo>
                    <a:pt x="195" y="149"/>
                  </a:lnTo>
                  <a:lnTo>
                    <a:pt x="131" y="149"/>
                  </a:lnTo>
                  <a:lnTo>
                    <a:pt x="131" y="89"/>
                  </a:lnTo>
                  <a:lnTo>
                    <a:pt x="63" y="89"/>
                  </a:lnTo>
                  <a:lnTo>
                    <a:pt x="63"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6196" name="Freeform 10"/>
            <p:cNvSpPr>
              <a:spLocks noEditPoints="1"/>
            </p:cNvSpPr>
            <p:nvPr/>
          </p:nvSpPr>
          <p:spPr bwMode="auto">
            <a:xfrm>
              <a:off x="2508250" y="420688"/>
              <a:ext cx="300037" cy="236538"/>
            </a:xfrm>
            <a:custGeom>
              <a:avLst/>
              <a:gdLst>
                <a:gd name="T0" fmla="*/ 2147483647 w 189"/>
                <a:gd name="T1" fmla="*/ 2147483647 h 149"/>
                <a:gd name="T2" fmla="*/ 2147483647 w 189"/>
                <a:gd name="T3" fmla="*/ 2147483647 h 149"/>
                <a:gd name="T4" fmla="*/ 2147483647 w 189"/>
                <a:gd name="T5" fmla="*/ 2147483647 h 149"/>
                <a:gd name="T6" fmla="*/ 2147483647 w 189"/>
                <a:gd name="T7" fmla="*/ 2147483647 h 149"/>
                <a:gd name="T8" fmla="*/ 2147483647 w 189"/>
                <a:gd name="T9" fmla="*/ 2147483647 h 149"/>
                <a:gd name="T10" fmla="*/ 2147483647 w 189"/>
                <a:gd name="T11" fmla="*/ 2147483647 h 149"/>
                <a:gd name="T12" fmla="*/ 2147483647 w 189"/>
                <a:gd name="T13" fmla="*/ 2147483647 h 149"/>
                <a:gd name="T14" fmla="*/ 2147483647 w 189"/>
                <a:gd name="T15" fmla="*/ 2147483647 h 149"/>
                <a:gd name="T16" fmla="*/ 2147483647 w 189"/>
                <a:gd name="T17" fmla="*/ 2147483647 h 149"/>
                <a:gd name="T18" fmla="*/ 2147483647 w 189"/>
                <a:gd name="T19" fmla="*/ 2147483647 h 149"/>
                <a:gd name="T20" fmla="*/ 2147483647 w 189"/>
                <a:gd name="T21" fmla="*/ 2147483647 h 149"/>
                <a:gd name="T22" fmla="*/ 2147483647 w 189"/>
                <a:gd name="T23" fmla="*/ 2147483647 h 149"/>
                <a:gd name="T24" fmla="*/ 2147483647 w 189"/>
                <a:gd name="T25" fmla="*/ 2147483647 h 149"/>
                <a:gd name="T26" fmla="*/ 2147483647 w 189"/>
                <a:gd name="T27" fmla="*/ 2147483647 h 149"/>
                <a:gd name="T28" fmla="*/ 2147483647 w 189"/>
                <a:gd name="T29" fmla="*/ 2147483647 h 149"/>
                <a:gd name="T30" fmla="*/ 2147483647 w 189"/>
                <a:gd name="T31" fmla="*/ 2147483647 h 149"/>
                <a:gd name="T32" fmla="*/ 2147483647 w 189"/>
                <a:gd name="T33" fmla="*/ 2147483647 h 149"/>
                <a:gd name="T34" fmla="*/ 2147483647 w 189"/>
                <a:gd name="T35" fmla="*/ 2147483647 h 149"/>
                <a:gd name="T36" fmla="*/ 2147483647 w 189"/>
                <a:gd name="T37" fmla="*/ 2147483647 h 149"/>
                <a:gd name="T38" fmla="*/ 0 w 189"/>
                <a:gd name="T39" fmla="*/ 2147483647 h 149"/>
                <a:gd name="T40" fmla="*/ 2147483647 w 189"/>
                <a:gd name="T41" fmla="*/ 2147483647 h 149"/>
                <a:gd name="T42" fmla="*/ 2147483647 w 189"/>
                <a:gd name="T43" fmla="*/ 2147483647 h 149"/>
                <a:gd name="T44" fmla="*/ 2147483647 w 189"/>
                <a:gd name="T45" fmla="*/ 2147483647 h 149"/>
                <a:gd name="T46" fmla="*/ 2147483647 w 189"/>
                <a:gd name="T47" fmla="*/ 2147483647 h 149"/>
                <a:gd name="T48" fmla="*/ 2147483647 w 189"/>
                <a:gd name="T49" fmla="*/ 2147483647 h 149"/>
                <a:gd name="T50" fmla="*/ 2147483647 w 189"/>
                <a:gd name="T51" fmla="*/ 2147483647 h 149"/>
                <a:gd name="T52" fmla="*/ 2147483647 w 189"/>
                <a:gd name="T53" fmla="*/ 2147483647 h 149"/>
                <a:gd name="T54" fmla="*/ 2147483647 w 189"/>
                <a:gd name="T55" fmla="*/ 2147483647 h 149"/>
                <a:gd name="T56" fmla="*/ 2147483647 w 189"/>
                <a:gd name="T57" fmla="*/ 2147483647 h 149"/>
                <a:gd name="T58" fmla="*/ 2147483647 w 189"/>
                <a:gd name="T59" fmla="*/ 2147483647 h 149"/>
                <a:gd name="T60" fmla="*/ 2147483647 w 189"/>
                <a:gd name="T61" fmla="*/ 2147483647 h 149"/>
                <a:gd name="T62" fmla="*/ 2147483647 w 189"/>
                <a:gd name="T63" fmla="*/ 2147483647 h 149"/>
                <a:gd name="T64" fmla="*/ 2147483647 w 189"/>
                <a:gd name="T65" fmla="*/ 2147483647 h 149"/>
                <a:gd name="T66" fmla="*/ 2147483647 w 189"/>
                <a:gd name="T67" fmla="*/ 2147483647 h 149"/>
                <a:gd name="T68" fmla="*/ 2147483647 w 189"/>
                <a:gd name="T69" fmla="*/ 2147483647 h 149"/>
                <a:gd name="T70" fmla="*/ 2147483647 w 189"/>
                <a:gd name="T71" fmla="*/ 2147483647 h 149"/>
                <a:gd name="T72" fmla="*/ 2147483647 w 189"/>
                <a:gd name="T73" fmla="*/ 2147483647 h 149"/>
                <a:gd name="T74" fmla="*/ 2147483647 w 189"/>
                <a:gd name="T75" fmla="*/ 2147483647 h 149"/>
                <a:gd name="T76" fmla="*/ 2147483647 w 189"/>
                <a:gd name="T77" fmla="*/ 2147483647 h 149"/>
                <a:gd name="T78" fmla="*/ 2147483647 w 189"/>
                <a:gd name="T79" fmla="*/ 2147483647 h 149"/>
                <a:gd name="T80" fmla="*/ 2147483647 w 189"/>
                <a:gd name="T81" fmla="*/ 2147483647 h 149"/>
                <a:gd name="T82" fmla="*/ 2147483647 w 189"/>
                <a:gd name="T83" fmla="*/ 2147483647 h 149"/>
                <a:gd name="T84" fmla="*/ 2147483647 w 189"/>
                <a:gd name="T85" fmla="*/ 0 h 149"/>
                <a:gd name="T86" fmla="*/ 0 w 189"/>
                <a:gd name="T87" fmla="*/ 0 h 149"/>
                <a:gd name="T88" fmla="*/ 0 w 189"/>
                <a:gd name="T89" fmla="*/ 2147483647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9"/>
                <a:gd name="T136" fmla="*/ 0 h 149"/>
                <a:gd name="T137" fmla="*/ 189 w 189"/>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9" h="149">
                  <a:moveTo>
                    <a:pt x="70" y="31"/>
                  </a:moveTo>
                  <a:lnTo>
                    <a:pt x="89" y="31"/>
                  </a:lnTo>
                  <a:lnTo>
                    <a:pt x="105" y="32"/>
                  </a:lnTo>
                  <a:lnTo>
                    <a:pt x="111" y="34"/>
                  </a:lnTo>
                  <a:lnTo>
                    <a:pt x="115" y="35"/>
                  </a:lnTo>
                  <a:lnTo>
                    <a:pt x="121" y="41"/>
                  </a:lnTo>
                  <a:lnTo>
                    <a:pt x="123" y="47"/>
                  </a:lnTo>
                  <a:lnTo>
                    <a:pt x="121" y="51"/>
                  </a:lnTo>
                  <a:lnTo>
                    <a:pt x="119" y="54"/>
                  </a:lnTo>
                  <a:lnTo>
                    <a:pt x="115" y="59"/>
                  </a:lnTo>
                  <a:lnTo>
                    <a:pt x="110" y="62"/>
                  </a:lnTo>
                  <a:lnTo>
                    <a:pt x="104" y="63"/>
                  </a:lnTo>
                  <a:lnTo>
                    <a:pt x="86" y="64"/>
                  </a:lnTo>
                  <a:lnTo>
                    <a:pt x="70" y="64"/>
                  </a:lnTo>
                  <a:lnTo>
                    <a:pt x="70" y="31"/>
                  </a:lnTo>
                  <a:close/>
                  <a:moveTo>
                    <a:pt x="0" y="149"/>
                  </a:moveTo>
                  <a:lnTo>
                    <a:pt x="70" y="149"/>
                  </a:lnTo>
                  <a:lnTo>
                    <a:pt x="70" y="94"/>
                  </a:lnTo>
                  <a:lnTo>
                    <a:pt x="107" y="94"/>
                  </a:lnTo>
                  <a:lnTo>
                    <a:pt x="126" y="94"/>
                  </a:lnTo>
                  <a:lnTo>
                    <a:pt x="143" y="91"/>
                  </a:lnTo>
                  <a:lnTo>
                    <a:pt x="157" y="86"/>
                  </a:lnTo>
                  <a:lnTo>
                    <a:pt x="169" y="82"/>
                  </a:lnTo>
                  <a:lnTo>
                    <a:pt x="178" y="75"/>
                  </a:lnTo>
                  <a:lnTo>
                    <a:pt x="184" y="66"/>
                  </a:lnTo>
                  <a:lnTo>
                    <a:pt x="188" y="57"/>
                  </a:lnTo>
                  <a:lnTo>
                    <a:pt x="189" y="46"/>
                  </a:lnTo>
                  <a:lnTo>
                    <a:pt x="188" y="35"/>
                  </a:lnTo>
                  <a:lnTo>
                    <a:pt x="184" y="27"/>
                  </a:lnTo>
                  <a:lnTo>
                    <a:pt x="178" y="19"/>
                  </a:lnTo>
                  <a:lnTo>
                    <a:pt x="170" y="12"/>
                  </a:lnTo>
                  <a:lnTo>
                    <a:pt x="161" y="8"/>
                  </a:lnTo>
                  <a:lnTo>
                    <a:pt x="146" y="3"/>
                  </a:lnTo>
                  <a:lnTo>
                    <a:pt x="132" y="2"/>
                  </a:lnTo>
                  <a:lnTo>
                    <a:pt x="115" y="0"/>
                  </a:lnTo>
                  <a:lnTo>
                    <a:pt x="0" y="0"/>
                  </a:lnTo>
                  <a:lnTo>
                    <a:pt x="0" y="149"/>
                  </a:lnTo>
                  <a:close/>
                </a:path>
              </a:pathLst>
            </a:custGeom>
            <a:solidFill>
              <a:schemeClr val="bg1"/>
            </a:solidFill>
            <a:ln w="9525">
              <a:noFill/>
              <a:round/>
              <a:headEnd/>
              <a:tailEnd/>
            </a:ln>
          </p:spPr>
          <p:txBody>
            <a:bodyPr/>
            <a:lstStyle/>
            <a:p>
              <a:endParaRPr lang="ru-RU">
                <a:solidFill>
                  <a:prstClr val="black"/>
                </a:solidFill>
              </a:endParaRPr>
            </a:p>
          </p:txBody>
        </p:sp>
        <p:sp>
          <p:nvSpPr>
            <p:cNvPr id="306197" name="Freeform 11"/>
            <p:cNvSpPr>
              <a:spLocks/>
            </p:cNvSpPr>
            <p:nvPr/>
          </p:nvSpPr>
          <p:spPr bwMode="auto">
            <a:xfrm>
              <a:off x="2833688" y="420688"/>
              <a:ext cx="274637" cy="236538"/>
            </a:xfrm>
            <a:custGeom>
              <a:avLst/>
              <a:gdLst>
                <a:gd name="T0" fmla="*/ 0 w 173"/>
                <a:gd name="T1" fmla="*/ 0 h 149"/>
                <a:gd name="T2" fmla="*/ 2147483647 w 173"/>
                <a:gd name="T3" fmla="*/ 0 h 149"/>
                <a:gd name="T4" fmla="*/ 2147483647 w 173"/>
                <a:gd name="T5" fmla="*/ 2147483647 h 149"/>
                <a:gd name="T6" fmla="*/ 2147483647 w 173"/>
                <a:gd name="T7" fmla="*/ 2147483647 h 149"/>
                <a:gd name="T8" fmla="*/ 2147483647 w 173"/>
                <a:gd name="T9" fmla="*/ 2147483647 h 149"/>
                <a:gd name="T10" fmla="*/ 0 w 173"/>
                <a:gd name="T11" fmla="*/ 2147483647 h 149"/>
                <a:gd name="T12" fmla="*/ 0 w 173"/>
                <a:gd name="T13" fmla="*/ 0 h 149"/>
                <a:gd name="T14" fmla="*/ 0 60000 65536"/>
                <a:gd name="T15" fmla="*/ 0 60000 65536"/>
                <a:gd name="T16" fmla="*/ 0 60000 65536"/>
                <a:gd name="T17" fmla="*/ 0 60000 65536"/>
                <a:gd name="T18" fmla="*/ 0 60000 65536"/>
                <a:gd name="T19" fmla="*/ 0 60000 65536"/>
                <a:gd name="T20" fmla="*/ 0 60000 65536"/>
                <a:gd name="T21" fmla="*/ 0 w 173"/>
                <a:gd name="T22" fmla="*/ 0 h 149"/>
                <a:gd name="T23" fmla="*/ 173 w 173"/>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49">
                  <a:moveTo>
                    <a:pt x="0" y="0"/>
                  </a:moveTo>
                  <a:lnTo>
                    <a:pt x="173" y="0"/>
                  </a:lnTo>
                  <a:lnTo>
                    <a:pt x="173" y="37"/>
                  </a:lnTo>
                  <a:lnTo>
                    <a:pt x="68" y="37"/>
                  </a:lnTo>
                  <a:lnTo>
                    <a:pt x="68"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6198" name="Freeform 12"/>
            <p:cNvSpPr>
              <a:spLocks noEditPoints="1"/>
            </p:cNvSpPr>
            <p:nvPr/>
          </p:nvSpPr>
          <p:spPr bwMode="auto">
            <a:xfrm>
              <a:off x="2508250" y="657225"/>
              <a:ext cx="320675" cy="236538"/>
            </a:xfrm>
            <a:custGeom>
              <a:avLst/>
              <a:gdLst>
                <a:gd name="T0" fmla="*/ 2147483647 w 202"/>
                <a:gd name="T1" fmla="*/ 2147483647 h 149"/>
                <a:gd name="T2" fmla="*/ 2147483647 w 202"/>
                <a:gd name="T3" fmla="*/ 2147483647 h 149"/>
                <a:gd name="T4" fmla="*/ 2147483647 w 202"/>
                <a:gd name="T5" fmla="*/ 2147483647 h 149"/>
                <a:gd name="T6" fmla="*/ 2147483647 w 202"/>
                <a:gd name="T7" fmla="*/ 2147483647 h 149"/>
                <a:gd name="T8" fmla="*/ 2147483647 w 202"/>
                <a:gd name="T9" fmla="*/ 2147483647 h 149"/>
                <a:gd name="T10" fmla="*/ 2147483647 w 202"/>
                <a:gd name="T11" fmla="*/ 2147483647 h 149"/>
                <a:gd name="T12" fmla="*/ 2147483647 w 202"/>
                <a:gd name="T13" fmla="*/ 2147483647 h 149"/>
                <a:gd name="T14" fmla="*/ 2147483647 w 202"/>
                <a:gd name="T15" fmla="*/ 2147483647 h 149"/>
                <a:gd name="T16" fmla="*/ 2147483647 w 202"/>
                <a:gd name="T17" fmla="*/ 2147483647 h 149"/>
                <a:gd name="T18" fmla="*/ 2147483647 w 202"/>
                <a:gd name="T19" fmla="*/ 2147483647 h 149"/>
                <a:gd name="T20" fmla="*/ 2147483647 w 202"/>
                <a:gd name="T21" fmla="*/ 2147483647 h 149"/>
                <a:gd name="T22" fmla="*/ 2147483647 w 202"/>
                <a:gd name="T23" fmla="*/ 2147483647 h 149"/>
                <a:gd name="T24" fmla="*/ 2147483647 w 202"/>
                <a:gd name="T25" fmla="*/ 2147483647 h 149"/>
                <a:gd name="T26" fmla="*/ 2147483647 w 202"/>
                <a:gd name="T27" fmla="*/ 2147483647 h 149"/>
                <a:gd name="T28" fmla="*/ 2147483647 w 202"/>
                <a:gd name="T29" fmla="*/ 2147483647 h 149"/>
                <a:gd name="T30" fmla="*/ 2147483647 w 202"/>
                <a:gd name="T31" fmla="*/ 2147483647 h 149"/>
                <a:gd name="T32" fmla="*/ 2147483647 w 202"/>
                <a:gd name="T33" fmla="*/ 2147483647 h 149"/>
                <a:gd name="T34" fmla="*/ 2147483647 w 202"/>
                <a:gd name="T35" fmla="*/ 2147483647 h 149"/>
                <a:gd name="T36" fmla="*/ 2147483647 w 202"/>
                <a:gd name="T37" fmla="*/ 2147483647 h 149"/>
                <a:gd name="T38" fmla="*/ 2147483647 w 202"/>
                <a:gd name="T39" fmla="*/ 2147483647 h 149"/>
                <a:gd name="T40" fmla="*/ 2147483647 w 202"/>
                <a:gd name="T41" fmla="*/ 2147483647 h 149"/>
                <a:gd name="T42" fmla="*/ 2147483647 w 202"/>
                <a:gd name="T43" fmla="*/ 2147483647 h 149"/>
                <a:gd name="T44" fmla="*/ 2147483647 w 202"/>
                <a:gd name="T45" fmla="*/ 2147483647 h 149"/>
                <a:gd name="T46" fmla="*/ 2147483647 w 202"/>
                <a:gd name="T47" fmla="*/ 0 h 149"/>
                <a:gd name="T48" fmla="*/ 2147483647 w 202"/>
                <a:gd name="T49" fmla="*/ 2147483647 h 149"/>
                <a:gd name="T50" fmla="*/ 2147483647 w 202"/>
                <a:gd name="T51" fmla="*/ 2147483647 h 149"/>
                <a:gd name="T52" fmla="*/ 2147483647 w 202"/>
                <a:gd name="T53" fmla="*/ 2147483647 h 149"/>
                <a:gd name="T54" fmla="*/ 2147483647 w 202"/>
                <a:gd name="T55" fmla="*/ 2147483647 h 149"/>
                <a:gd name="T56" fmla="*/ 2147483647 w 202"/>
                <a:gd name="T57" fmla="*/ 2147483647 h 149"/>
                <a:gd name="T58" fmla="*/ 2147483647 w 202"/>
                <a:gd name="T59" fmla="*/ 2147483647 h 149"/>
                <a:gd name="T60" fmla="*/ 2147483647 w 202"/>
                <a:gd name="T61" fmla="*/ 2147483647 h 149"/>
                <a:gd name="T62" fmla="*/ 2147483647 w 202"/>
                <a:gd name="T63" fmla="*/ 2147483647 h 149"/>
                <a:gd name="T64" fmla="*/ 2147483647 w 202"/>
                <a:gd name="T65" fmla="*/ 2147483647 h 149"/>
                <a:gd name="T66" fmla="*/ 2147483647 w 202"/>
                <a:gd name="T67" fmla="*/ 2147483647 h 149"/>
                <a:gd name="T68" fmla="*/ 2147483647 w 202"/>
                <a:gd name="T69" fmla="*/ 2147483647 h 149"/>
                <a:gd name="T70" fmla="*/ 2147483647 w 202"/>
                <a:gd name="T71" fmla="*/ 2147483647 h 149"/>
                <a:gd name="T72" fmla="*/ 2147483647 w 202"/>
                <a:gd name="T73" fmla="*/ 2147483647 h 149"/>
                <a:gd name="T74" fmla="*/ 2147483647 w 202"/>
                <a:gd name="T75" fmla="*/ 2147483647 h 149"/>
                <a:gd name="T76" fmla="*/ 2147483647 w 202"/>
                <a:gd name="T77" fmla="*/ 2147483647 h 149"/>
                <a:gd name="T78" fmla="*/ 2147483647 w 202"/>
                <a:gd name="T79" fmla="*/ 2147483647 h 149"/>
                <a:gd name="T80" fmla="*/ 2147483647 w 202"/>
                <a:gd name="T81" fmla="*/ 2147483647 h 149"/>
                <a:gd name="T82" fmla="*/ 2147483647 w 202"/>
                <a:gd name="T83" fmla="*/ 2147483647 h 149"/>
                <a:gd name="T84" fmla="*/ 2147483647 w 202"/>
                <a:gd name="T85" fmla="*/ 2147483647 h 149"/>
                <a:gd name="T86" fmla="*/ 2147483647 w 202"/>
                <a:gd name="T87" fmla="*/ 2147483647 h 149"/>
                <a:gd name="T88" fmla="*/ 2147483647 w 202"/>
                <a:gd name="T89" fmla="*/ 2147483647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2"/>
                <a:gd name="T136" fmla="*/ 0 h 149"/>
                <a:gd name="T137" fmla="*/ 202 w 202"/>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2" h="149">
                  <a:moveTo>
                    <a:pt x="119" y="28"/>
                  </a:moveTo>
                  <a:lnTo>
                    <a:pt x="119" y="28"/>
                  </a:lnTo>
                  <a:lnTo>
                    <a:pt x="115" y="26"/>
                  </a:lnTo>
                  <a:lnTo>
                    <a:pt x="108" y="25"/>
                  </a:lnTo>
                  <a:lnTo>
                    <a:pt x="91" y="23"/>
                  </a:lnTo>
                  <a:lnTo>
                    <a:pt x="56" y="23"/>
                  </a:lnTo>
                  <a:lnTo>
                    <a:pt x="56" y="67"/>
                  </a:lnTo>
                  <a:lnTo>
                    <a:pt x="91" y="67"/>
                  </a:lnTo>
                  <a:lnTo>
                    <a:pt x="108" y="66"/>
                  </a:lnTo>
                  <a:lnTo>
                    <a:pt x="116" y="63"/>
                  </a:lnTo>
                  <a:lnTo>
                    <a:pt x="123" y="58"/>
                  </a:lnTo>
                  <a:lnTo>
                    <a:pt x="127" y="52"/>
                  </a:lnTo>
                  <a:lnTo>
                    <a:pt x="129" y="45"/>
                  </a:lnTo>
                  <a:lnTo>
                    <a:pt x="127" y="39"/>
                  </a:lnTo>
                  <a:lnTo>
                    <a:pt x="126" y="35"/>
                  </a:lnTo>
                  <a:lnTo>
                    <a:pt x="123" y="32"/>
                  </a:lnTo>
                  <a:lnTo>
                    <a:pt x="119" y="28"/>
                  </a:lnTo>
                  <a:close/>
                  <a:moveTo>
                    <a:pt x="118" y="54"/>
                  </a:moveTo>
                  <a:lnTo>
                    <a:pt x="118" y="54"/>
                  </a:lnTo>
                  <a:lnTo>
                    <a:pt x="113" y="57"/>
                  </a:lnTo>
                  <a:lnTo>
                    <a:pt x="107" y="58"/>
                  </a:lnTo>
                  <a:lnTo>
                    <a:pt x="91" y="60"/>
                  </a:lnTo>
                  <a:lnTo>
                    <a:pt x="64" y="60"/>
                  </a:lnTo>
                  <a:lnTo>
                    <a:pt x="64" y="31"/>
                  </a:lnTo>
                  <a:lnTo>
                    <a:pt x="91" y="31"/>
                  </a:lnTo>
                  <a:lnTo>
                    <a:pt x="107" y="31"/>
                  </a:lnTo>
                  <a:lnTo>
                    <a:pt x="111" y="32"/>
                  </a:lnTo>
                  <a:lnTo>
                    <a:pt x="115" y="34"/>
                  </a:lnTo>
                  <a:lnTo>
                    <a:pt x="119" y="38"/>
                  </a:lnTo>
                  <a:lnTo>
                    <a:pt x="121" y="45"/>
                  </a:lnTo>
                  <a:lnTo>
                    <a:pt x="121" y="50"/>
                  </a:lnTo>
                  <a:lnTo>
                    <a:pt x="118" y="54"/>
                  </a:lnTo>
                  <a:close/>
                  <a:moveTo>
                    <a:pt x="162" y="96"/>
                  </a:moveTo>
                  <a:lnTo>
                    <a:pt x="162" y="96"/>
                  </a:lnTo>
                  <a:lnTo>
                    <a:pt x="151" y="89"/>
                  </a:lnTo>
                  <a:lnTo>
                    <a:pt x="145" y="86"/>
                  </a:lnTo>
                  <a:lnTo>
                    <a:pt x="135" y="83"/>
                  </a:lnTo>
                  <a:lnTo>
                    <a:pt x="148" y="80"/>
                  </a:lnTo>
                  <a:lnTo>
                    <a:pt x="157" y="77"/>
                  </a:lnTo>
                  <a:lnTo>
                    <a:pt x="169" y="71"/>
                  </a:lnTo>
                  <a:lnTo>
                    <a:pt x="177" y="63"/>
                  </a:lnTo>
                  <a:lnTo>
                    <a:pt x="180" y="58"/>
                  </a:lnTo>
                  <a:lnTo>
                    <a:pt x="183" y="52"/>
                  </a:lnTo>
                  <a:lnTo>
                    <a:pt x="184" y="47"/>
                  </a:lnTo>
                  <a:lnTo>
                    <a:pt x="184" y="41"/>
                  </a:lnTo>
                  <a:lnTo>
                    <a:pt x="184" y="35"/>
                  </a:lnTo>
                  <a:lnTo>
                    <a:pt x="183" y="28"/>
                  </a:lnTo>
                  <a:lnTo>
                    <a:pt x="180" y="22"/>
                  </a:lnTo>
                  <a:lnTo>
                    <a:pt x="175" y="17"/>
                  </a:lnTo>
                  <a:lnTo>
                    <a:pt x="170" y="13"/>
                  </a:lnTo>
                  <a:lnTo>
                    <a:pt x="164" y="9"/>
                  </a:lnTo>
                  <a:lnTo>
                    <a:pt x="157" y="6"/>
                  </a:lnTo>
                  <a:lnTo>
                    <a:pt x="150" y="4"/>
                  </a:lnTo>
                  <a:lnTo>
                    <a:pt x="131" y="1"/>
                  </a:lnTo>
                  <a:lnTo>
                    <a:pt x="105" y="0"/>
                  </a:lnTo>
                  <a:lnTo>
                    <a:pt x="0" y="0"/>
                  </a:lnTo>
                  <a:lnTo>
                    <a:pt x="0" y="149"/>
                  </a:lnTo>
                  <a:lnTo>
                    <a:pt x="64" y="149"/>
                  </a:lnTo>
                  <a:lnTo>
                    <a:pt x="64" y="89"/>
                  </a:lnTo>
                  <a:lnTo>
                    <a:pt x="69" y="89"/>
                  </a:lnTo>
                  <a:lnTo>
                    <a:pt x="77" y="89"/>
                  </a:lnTo>
                  <a:lnTo>
                    <a:pt x="85" y="92"/>
                  </a:lnTo>
                  <a:lnTo>
                    <a:pt x="89" y="96"/>
                  </a:lnTo>
                  <a:lnTo>
                    <a:pt x="96" y="103"/>
                  </a:lnTo>
                  <a:lnTo>
                    <a:pt x="131" y="149"/>
                  </a:lnTo>
                  <a:lnTo>
                    <a:pt x="202" y="149"/>
                  </a:lnTo>
                  <a:lnTo>
                    <a:pt x="170" y="106"/>
                  </a:lnTo>
                  <a:lnTo>
                    <a:pt x="162" y="96"/>
                  </a:lnTo>
                  <a:close/>
                  <a:moveTo>
                    <a:pt x="134" y="143"/>
                  </a:moveTo>
                  <a:lnTo>
                    <a:pt x="134" y="143"/>
                  </a:lnTo>
                  <a:lnTo>
                    <a:pt x="102" y="99"/>
                  </a:lnTo>
                  <a:lnTo>
                    <a:pt x="94" y="92"/>
                  </a:lnTo>
                  <a:lnTo>
                    <a:pt x="88" y="86"/>
                  </a:lnTo>
                  <a:lnTo>
                    <a:pt x="78" y="83"/>
                  </a:lnTo>
                  <a:lnTo>
                    <a:pt x="69" y="82"/>
                  </a:lnTo>
                  <a:lnTo>
                    <a:pt x="56" y="82"/>
                  </a:lnTo>
                  <a:lnTo>
                    <a:pt x="56" y="143"/>
                  </a:lnTo>
                  <a:lnTo>
                    <a:pt x="7" y="143"/>
                  </a:lnTo>
                  <a:lnTo>
                    <a:pt x="7" y="7"/>
                  </a:lnTo>
                  <a:lnTo>
                    <a:pt x="105" y="7"/>
                  </a:lnTo>
                  <a:lnTo>
                    <a:pt x="131" y="7"/>
                  </a:lnTo>
                  <a:lnTo>
                    <a:pt x="148" y="10"/>
                  </a:lnTo>
                  <a:lnTo>
                    <a:pt x="161" y="15"/>
                  </a:lnTo>
                  <a:lnTo>
                    <a:pt x="165" y="17"/>
                  </a:lnTo>
                  <a:lnTo>
                    <a:pt x="170" y="22"/>
                  </a:lnTo>
                  <a:lnTo>
                    <a:pt x="173" y="26"/>
                  </a:lnTo>
                  <a:lnTo>
                    <a:pt x="175" y="31"/>
                  </a:lnTo>
                  <a:lnTo>
                    <a:pt x="177" y="36"/>
                  </a:lnTo>
                  <a:lnTo>
                    <a:pt x="178" y="41"/>
                  </a:lnTo>
                  <a:lnTo>
                    <a:pt x="177" y="51"/>
                  </a:lnTo>
                  <a:lnTo>
                    <a:pt x="172" y="58"/>
                  </a:lnTo>
                  <a:lnTo>
                    <a:pt x="164" y="66"/>
                  </a:lnTo>
                  <a:lnTo>
                    <a:pt x="154" y="71"/>
                  </a:lnTo>
                  <a:lnTo>
                    <a:pt x="145" y="74"/>
                  </a:lnTo>
                  <a:lnTo>
                    <a:pt x="134" y="77"/>
                  </a:lnTo>
                  <a:lnTo>
                    <a:pt x="134" y="90"/>
                  </a:lnTo>
                  <a:lnTo>
                    <a:pt x="142" y="92"/>
                  </a:lnTo>
                  <a:lnTo>
                    <a:pt x="148" y="95"/>
                  </a:lnTo>
                  <a:lnTo>
                    <a:pt x="156" y="102"/>
                  </a:lnTo>
                  <a:lnTo>
                    <a:pt x="164" y="109"/>
                  </a:lnTo>
                  <a:lnTo>
                    <a:pt x="188" y="143"/>
                  </a:lnTo>
                  <a:lnTo>
                    <a:pt x="134" y="143"/>
                  </a:lnTo>
                  <a:close/>
                </a:path>
              </a:pathLst>
            </a:custGeom>
            <a:solidFill>
              <a:schemeClr val="bg1"/>
            </a:solidFill>
            <a:ln w="9525">
              <a:noFill/>
              <a:round/>
              <a:headEnd/>
              <a:tailEnd/>
            </a:ln>
          </p:spPr>
          <p:txBody>
            <a:bodyPr/>
            <a:lstStyle/>
            <a:p>
              <a:endParaRPr lang="ru-RU">
                <a:solidFill>
                  <a:prstClr val="black"/>
                </a:solidFill>
              </a:endParaRPr>
            </a:p>
          </p:txBody>
        </p:sp>
        <p:sp>
          <p:nvSpPr>
            <p:cNvPr id="306199" name="Freeform 13"/>
            <p:cNvSpPr>
              <a:spLocks noEditPoints="1"/>
            </p:cNvSpPr>
            <p:nvPr/>
          </p:nvSpPr>
          <p:spPr bwMode="auto">
            <a:xfrm>
              <a:off x="1600200" y="657225"/>
              <a:ext cx="266700" cy="236538"/>
            </a:xfrm>
            <a:custGeom>
              <a:avLst/>
              <a:gdLst>
                <a:gd name="T0" fmla="*/ 2147483647 w 168"/>
                <a:gd name="T1" fmla="*/ 2147483647 h 149"/>
                <a:gd name="T2" fmla="*/ 2147483647 w 168"/>
                <a:gd name="T3" fmla="*/ 2147483647 h 149"/>
                <a:gd name="T4" fmla="*/ 2147483647 w 168"/>
                <a:gd name="T5" fmla="*/ 2147483647 h 149"/>
                <a:gd name="T6" fmla="*/ 2147483647 w 168"/>
                <a:gd name="T7" fmla="*/ 2147483647 h 149"/>
                <a:gd name="T8" fmla="*/ 2147483647 w 168"/>
                <a:gd name="T9" fmla="*/ 2147483647 h 149"/>
                <a:gd name="T10" fmla="*/ 2147483647 w 168"/>
                <a:gd name="T11" fmla="*/ 2147483647 h 149"/>
                <a:gd name="T12" fmla="*/ 2147483647 w 168"/>
                <a:gd name="T13" fmla="*/ 2147483647 h 149"/>
                <a:gd name="T14" fmla="*/ 2147483647 w 168"/>
                <a:gd name="T15" fmla="*/ 0 h 149"/>
                <a:gd name="T16" fmla="*/ 0 w 168"/>
                <a:gd name="T17" fmla="*/ 0 h 149"/>
                <a:gd name="T18" fmla="*/ 0 w 168"/>
                <a:gd name="T19" fmla="*/ 2147483647 h 149"/>
                <a:gd name="T20" fmla="*/ 2147483647 w 168"/>
                <a:gd name="T21" fmla="*/ 2147483647 h 149"/>
                <a:gd name="T22" fmla="*/ 2147483647 w 168"/>
                <a:gd name="T23" fmla="*/ 2147483647 h 149"/>
                <a:gd name="T24" fmla="*/ 2147483647 w 168"/>
                <a:gd name="T25" fmla="*/ 2147483647 h 149"/>
                <a:gd name="T26" fmla="*/ 2147483647 w 168"/>
                <a:gd name="T27" fmla="*/ 2147483647 h 149"/>
                <a:gd name="T28" fmla="*/ 2147483647 w 168"/>
                <a:gd name="T29" fmla="*/ 2147483647 h 149"/>
                <a:gd name="T30" fmla="*/ 2147483647 w 168"/>
                <a:gd name="T31" fmla="*/ 2147483647 h 149"/>
                <a:gd name="T32" fmla="*/ 2147483647 w 168"/>
                <a:gd name="T33" fmla="*/ 2147483647 h 149"/>
                <a:gd name="T34" fmla="*/ 2147483647 w 168"/>
                <a:gd name="T35" fmla="*/ 2147483647 h 149"/>
                <a:gd name="T36" fmla="*/ 2147483647 w 168"/>
                <a:gd name="T37" fmla="*/ 2147483647 h 149"/>
                <a:gd name="T38" fmla="*/ 2147483647 w 168"/>
                <a:gd name="T39" fmla="*/ 2147483647 h 149"/>
                <a:gd name="T40" fmla="*/ 2147483647 w 168"/>
                <a:gd name="T41" fmla="*/ 2147483647 h 149"/>
                <a:gd name="T42" fmla="*/ 2147483647 w 168"/>
                <a:gd name="T43" fmla="*/ 2147483647 h 149"/>
                <a:gd name="T44" fmla="*/ 2147483647 w 168"/>
                <a:gd name="T45" fmla="*/ 2147483647 h 149"/>
                <a:gd name="T46" fmla="*/ 2147483647 w 168"/>
                <a:gd name="T47" fmla="*/ 2147483647 h 149"/>
                <a:gd name="T48" fmla="*/ 2147483647 w 168"/>
                <a:gd name="T49" fmla="*/ 2147483647 h 149"/>
                <a:gd name="T50" fmla="*/ 2147483647 w 168"/>
                <a:gd name="T51" fmla="*/ 2147483647 h 149"/>
                <a:gd name="T52" fmla="*/ 2147483647 w 168"/>
                <a:gd name="T53" fmla="*/ 2147483647 h 149"/>
                <a:gd name="T54" fmla="*/ 2147483647 w 168"/>
                <a:gd name="T55" fmla="*/ 2147483647 h 149"/>
                <a:gd name="T56" fmla="*/ 2147483647 w 168"/>
                <a:gd name="T57" fmla="*/ 2147483647 h 149"/>
                <a:gd name="T58" fmla="*/ 2147483647 w 168"/>
                <a:gd name="T59" fmla="*/ 2147483647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8"/>
                <a:gd name="T91" fmla="*/ 0 h 149"/>
                <a:gd name="T92" fmla="*/ 168 w 168"/>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8" h="149">
                  <a:moveTo>
                    <a:pt x="62" y="115"/>
                  </a:moveTo>
                  <a:lnTo>
                    <a:pt x="62" y="86"/>
                  </a:lnTo>
                  <a:lnTo>
                    <a:pt x="159" y="86"/>
                  </a:lnTo>
                  <a:lnTo>
                    <a:pt x="159" y="55"/>
                  </a:lnTo>
                  <a:lnTo>
                    <a:pt x="62" y="55"/>
                  </a:lnTo>
                  <a:lnTo>
                    <a:pt x="62" y="32"/>
                  </a:lnTo>
                  <a:lnTo>
                    <a:pt x="168" y="32"/>
                  </a:lnTo>
                  <a:lnTo>
                    <a:pt x="168" y="0"/>
                  </a:lnTo>
                  <a:lnTo>
                    <a:pt x="0" y="0"/>
                  </a:lnTo>
                  <a:lnTo>
                    <a:pt x="0" y="149"/>
                  </a:lnTo>
                  <a:lnTo>
                    <a:pt x="168" y="149"/>
                  </a:lnTo>
                  <a:lnTo>
                    <a:pt x="168" y="115"/>
                  </a:lnTo>
                  <a:lnTo>
                    <a:pt x="62" y="115"/>
                  </a:lnTo>
                  <a:close/>
                  <a:moveTo>
                    <a:pt x="162" y="143"/>
                  </a:moveTo>
                  <a:lnTo>
                    <a:pt x="8" y="143"/>
                  </a:lnTo>
                  <a:lnTo>
                    <a:pt x="8" y="7"/>
                  </a:lnTo>
                  <a:lnTo>
                    <a:pt x="162" y="7"/>
                  </a:lnTo>
                  <a:lnTo>
                    <a:pt x="162" y="25"/>
                  </a:lnTo>
                  <a:lnTo>
                    <a:pt x="55" y="25"/>
                  </a:lnTo>
                  <a:lnTo>
                    <a:pt x="55" y="63"/>
                  </a:lnTo>
                  <a:lnTo>
                    <a:pt x="151" y="63"/>
                  </a:lnTo>
                  <a:lnTo>
                    <a:pt x="151" y="79"/>
                  </a:lnTo>
                  <a:lnTo>
                    <a:pt x="55" y="79"/>
                  </a:lnTo>
                  <a:lnTo>
                    <a:pt x="55" y="122"/>
                  </a:lnTo>
                  <a:lnTo>
                    <a:pt x="162" y="122"/>
                  </a:lnTo>
                  <a:lnTo>
                    <a:pt x="162" y="143"/>
                  </a:lnTo>
                  <a:close/>
                </a:path>
              </a:pathLst>
            </a:custGeom>
            <a:solidFill>
              <a:schemeClr val="bg1"/>
            </a:solidFill>
            <a:ln w="9525">
              <a:noFill/>
              <a:round/>
              <a:headEnd/>
              <a:tailEnd/>
            </a:ln>
          </p:spPr>
          <p:txBody>
            <a:bodyPr/>
            <a:lstStyle/>
            <a:p>
              <a:endParaRPr lang="ru-RU">
                <a:solidFill>
                  <a:prstClr val="black"/>
                </a:solidFill>
              </a:endParaRPr>
            </a:p>
          </p:txBody>
        </p:sp>
        <p:sp>
          <p:nvSpPr>
            <p:cNvPr id="306200" name="Freeform 14"/>
            <p:cNvSpPr>
              <a:spLocks noEditPoints="1"/>
            </p:cNvSpPr>
            <p:nvPr/>
          </p:nvSpPr>
          <p:spPr bwMode="auto">
            <a:xfrm>
              <a:off x="1887538" y="657225"/>
              <a:ext cx="309562" cy="236538"/>
            </a:xfrm>
            <a:custGeom>
              <a:avLst/>
              <a:gdLst>
                <a:gd name="T0" fmla="*/ 2147483647 w 195"/>
                <a:gd name="T1" fmla="*/ 0 h 149"/>
                <a:gd name="T2" fmla="*/ 2147483647 w 195"/>
                <a:gd name="T3" fmla="*/ 2147483647 h 149"/>
                <a:gd name="T4" fmla="*/ 2147483647 w 195"/>
                <a:gd name="T5" fmla="*/ 0 h 149"/>
                <a:gd name="T6" fmla="*/ 0 w 195"/>
                <a:gd name="T7" fmla="*/ 0 h 149"/>
                <a:gd name="T8" fmla="*/ 0 w 195"/>
                <a:gd name="T9" fmla="*/ 2147483647 h 149"/>
                <a:gd name="T10" fmla="*/ 2147483647 w 195"/>
                <a:gd name="T11" fmla="*/ 2147483647 h 149"/>
                <a:gd name="T12" fmla="*/ 2147483647 w 195"/>
                <a:gd name="T13" fmla="*/ 2147483647 h 149"/>
                <a:gd name="T14" fmla="*/ 2147483647 w 195"/>
                <a:gd name="T15" fmla="*/ 2147483647 h 149"/>
                <a:gd name="T16" fmla="*/ 2147483647 w 195"/>
                <a:gd name="T17" fmla="*/ 2147483647 h 149"/>
                <a:gd name="T18" fmla="*/ 2147483647 w 195"/>
                <a:gd name="T19" fmla="*/ 0 h 149"/>
                <a:gd name="T20" fmla="*/ 2147483647 w 195"/>
                <a:gd name="T21" fmla="*/ 0 h 149"/>
                <a:gd name="T22" fmla="*/ 2147483647 w 195"/>
                <a:gd name="T23" fmla="*/ 2147483647 h 149"/>
                <a:gd name="T24" fmla="*/ 2147483647 w 195"/>
                <a:gd name="T25" fmla="*/ 2147483647 h 149"/>
                <a:gd name="T26" fmla="*/ 2147483647 w 195"/>
                <a:gd name="T27" fmla="*/ 2147483647 h 149"/>
                <a:gd name="T28" fmla="*/ 2147483647 w 195"/>
                <a:gd name="T29" fmla="*/ 2147483647 h 149"/>
                <a:gd name="T30" fmla="*/ 2147483647 w 195"/>
                <a:gd name="T31" fmla="*/ 2147483647 h 149"/>
                <a:gd name="T32" fmla="*/ 2147483647 w 195"/>
                <a:gd name="T33" fmla="*/ 2147483647 h 149"/>
                <a:gd name="T34" fmla="*/ 2147483647 w 195"/>
                <a:gd name="T35" fmla="*/ 2147483647 h 149"/>
                <a:gd name="T36" fmla="*/ 2147483647 w 195"/>
                <a:gd name="T37" fmla="*/ 2147483647 h 149"/>
                <a:gd name="T38" fmla="*/ 2147483647 w 195"/>
                <a:gd name="T39" fmla="*/ 2147483647 h 149"/>
                <a:gd name="T40" fmla="*/ 2147483647 w 195"/>
                <a:gd name="T41" fmla="*/ 2147483647 h 149"/>
                <a:gd name="T42" fmla="*/ 2147483647 w 195"/>
                <a:gd name="T43" fmla="*/ 2147483647 h 149"/>
                <a:gd name="T44" fmla="*/ 2147483647 w 195"/>
                <a:gd name="T45" fmla="*/ 2147483647 h 149"/>
                <a:gd name="T46" fmla="*/ 2147483647 w 195"/>
                <a:gd name="T47" fmla="*/ 2147483647 h 149"/>
                <a:gd name="T48" fmla="*/ 2147483647 w 195"/>
                <a:gd name="T49" fmla="*/ 2147483647 h 149"/>
                <a:gd name="T50" fmla="*/ 2147483647 w 195"/>
                <a:gd name="T51" fmla="*/ 2147483647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5"/>
                <a:gd name="T79" fmla="*/ 0 h 149"/>
                <a:gd name="T80" fmla="*/ 195 w 195"/>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5" h="149">
                  <a:moveTo>
                    <a:pt x="131" y="0"/>
                  </a:moveTo>
                  <a:lnTo>
                    <a:pt x="131" y="83"/>
                  </a:lnTo>
                  <a:lnTo>
                    <a:pt x="63" y="0"/>
                  </a:lnTo>
                  <a:lnTo>
                    <a:pt x="0" y="0"/>
                  </a:lnTo>
                  <a:lnTo>
                    <a:pt x="0" y="149"/>
                  </a:lnTo>
                  <a:lnTo>
                    <a:pt x="63" y="149"/>
                  </a:lnTo>
                  <a:lnTo>
                    <a:pt x="63" y="67"/>
                  </a:lnTo>
                  <a:lnTo>
                    <a:pt x="131" y="149"/>
                  </a:lnTo>
                  <a:lnTo>
                    <a:pt x="195" y="149"/>
                  </a:lnTo>
                  <a:lnTo>
                    <a:pt x="195" y="0"/>
                  </a:lnTo>
                  <a:lnTo>
                    <a:pt x="131" y="0"/>
                  </a:lnTo>
                  <a:close/>
                  <a:moveTo>
                    <a:pt x="188" y="143"/>
                  </a:moveTo>
                  <a:lnTo>
                    <a:pt x="135" y="143"/>
                  </a:lnTo>
                  <a:lnTo>
                    <a:pt x="55" y="50"/>
                  </a:lnTo>
                  <a:lnTo>
                    <a:pt x="55" y="143"/>
                  </a:lnTo>
                  <a:lnTo>
                    <a:pt x="6" y="143"/>
                  </a:lnTo>
                  <a:lnTo>
                    <a:pt x="6" y="7"/>
                  </a:lnTo>
                  <a:lnTo>
                    <a:pt x="60" y="7"/>
                  </a:lnTo>
                  <a:lnTo>
                    <a:pt x="139" y="101"/>
                  </a:lnTo>
                  <a:lnTo>
                    <a:pt x="139" y="7"/>
                  </a:lnTo>
                  <a:lnTo>
                    <a:pt x="188" y="7"/>
                  </a:lnTo>
                  <a:lnTo>
                    <a:pt x="188" y="143"/>
                  </a:lnTo>
                  <a:close/>
                </a:path>
              </a:pathLst>
            </a:custGeom>
            <a:solidFill>
              <a:schemeClr val="bg1"/>
            </a:solidFill>
            <a:ln w="9525">
              <a:noFill/>
              <a:round/>
              <a:headEnd/>
              <a:tailEnd/>
            </a:ln>
          </p:spPr>
          <p:txBody>
            <a:bodyPr/>
            <a:lstStyle/>
            <a:p>
              <a:endParaRPr lang="ru-RU">
                <a:solidFill>
                  <a:prstClr val="black"/>
                </a:solidFill>
              </a:endParaRPr>
            </a:p>
          </p:txBody>
        </p:sp>
        <p:sp>
          <p:nvSpPr>
            <p:cNvPr id="306201" name="Freeform 15"/>
            <p:cNvSpPr>
              <a:spLocks noEditPoints="1"/>
            </p:cNvSpPr>
            <p:nvPr/>
          </p:nvSpPr>
          <p:spPr bwMode="auto">
            <a:xfrm>
              <a:off x="2216150" y="657225"/>
              <a:ext cx="273050" cy="236538"/>
            </a:xfrm>
            <a:custGeom>
              <a:avLst/>
              <a:gdLst>
                <a:gd name="T0" fmla="*/ 2147483647 w 172"/>
                <a:gd name="T1" fmla="*/ 2147483647 h 149"/>
                <a:gd name="T2" fmla="*/ 2147483647 w 172"/>
                <a:gd name="T3" fmla="*/ 2147483647 h 149"/>
                <a:gd name="T4" fmla="*/ 2147483647 w 172"/>
                <a:gd name="T5" fmla="*/ 2147483647 h 149"/>
                <a:gd name="T6" fmla="*/ 2147483647 w 172"/>
                <a:gd name="T7" fmla="*/ 2147483647 h 149"/>
                <a:gd name="T8" fmla="*/ 2147483647 w 172"/>
                <a:gd name="T9" fmla="*/ 2147483647 h 149"/>
                <a:gd name="T10" fmla="*/ 2147483647 w 172"/>
                <a:gd name="T11" fmla="*/ 2147483647 h 149"/>
                <a:gd name="T12" fmla="*/ 2147483647 w 172"/>
                <a:gd name="T13" fmla="*/ 2147483647 h 149"/>
                <a:gd name="T14" fmla="*/ 2147483647 w 172"/>
                <a:gd name="T15" fmla="*/ 0 h 149"/>
                <a:gd name="T16" fmla="*/ 0 w 172"/>
                <a:gd name="T17" fmla="*/ 0 h 149"/>
                <a:gd name="T18" fmla="*/ 0 w 172"/>
                <a:gd name="T19" fmla="*/ 2147483647 h 149"/>
                <a:gd name="T20" fmla="*/ 2147483647 w 172"/>
                <a:gd name="T21" fmla="*/ 2147483647 h 149"/>
                <a:gd name="T22" fmla="*/ 2147483647 w 172"/>
                <a:gd name="T23" fmla="*/ 2147483647 h 149"/>
                <a:gd name="T24" fmla="*/ 2147483647 w 172"/>
                <a:gd name="T25" fmla="*/ 2147483647 h 149"/>
                <a:gd name="T26" fmla="*/ 2147483647 w 172"/>
                <a:gd name="T27" fmla="*/ 2147483647 h 149"/>
                <a:gd name="T28" fmla="*/ 2147483647 w 172"/>
                <a:gd name="T29" fmla="*/ 2147483647 h 149"/>
                <a:gd name="T30" fmla="*/ 2147483647 w 172"/>
                <a:gd name="T31" fmla="*/ 2147483647 h 149"/>
                <a:gd name="T32" fmla="*/ 2147483647 w 172"/>
                <a:gd name="T33" fmla="*/ 2147483647 h 149"/>
                <a:gd name="T34" fmla="*/ 2147483647 w 172"/>
                <a:gd name="T35" fmla="*/ 2147483647 h 149"/>
                <a:gd name="T36" fmla="*/ 2147483647 w 172"/>
                <a:gd name="T37" fmla="*/ 2147483647 h 149"/>
                <a:gd name="T38" fmla="*/ 2147483647 w 172"/>
                <a:gd name="T39" fmla="*/ 2147483647 h 149"/>
                <a:gd name="T40" fmla="*/ 2147483647 w 172"/>
                <a:gd name="T41" fmla="*/ 2147483647 h 149"/>
                <a:gd name="T42" fmla="*/ 2147483647 w 172"/>
                <a:gd name="T43" fmla="*/ 2147483647 h 149"/>
                <a:gd name="T44" fmla="*/ 2147483647 w 172"/>
                <a:gd name="T45" fmla="*/ 2147483647 h 149"/>
                <a:gd name="T46" fmla="*/ 2147483647 w 172"/>
                <a:gd name="T47" fmla="*/ 2147483647 h 149"/>
                <a:gd name="T48" fmla="*/ 2147483647 w 172"/>
                <a:gd name="T49" fmla="*/ 2147483647 h 149"/>
                <a:gd name="T50" fmla="*/ 2147483647 w 172"/>
                <a:gd name="T51" fmla="*/ 2147483647 h 149"/>
                <a:gd name="T52" fmla="*/ 2147483647 w 172"/>
                <a:gd name="T53" fmla="*/ 2147483647 h 149"/>
                <a:gd name="T54" fmla="*/ 2147483647 w 172"/>
                <a:gd name="T55" fmla="*/ 2147483647 h 149"/>
                <a:gd name="T56" fmla="*/ 2147483647 w 172"/>
                <a:gd name="T57" fmla="*/ 2147483647 h 149"/>
                <a:gd name="T58" fmla="*/ 2147483647 w 172"/>
                <a:gd name="T59" fmla="*/ 2147483647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49"/>
                <a:gd name="T92" fmla="*/ 172 w 17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49">
                  <a:moveTo>
                    <a:pt x="64" y="115"/>
                  </a:moveTo>
                  <a:lnTo>
                    <a:pt x="64" y="86"/>
                  </a:lnTo>
                  <a:lnTo>
                    <a:pt x="162" y="86"/>
                  </a:lnTo>
                  <a:lnTo>
                    <a:pt x="162" y="55"/>
                  </a:lnTo>
                  <a:lnTo>
                    <a:pt x="64" y="55"/>
                  </a:lnTo>
                  <a:lnTo>
                    <a:pt x="64" y="32"/>
                  </a:lnTo>
                  <a:lnTo>
                    <a:pt x="172" y="32"/>
                  </a:lnTo>
                  <a:lnTo>
                    <a:pt x="172" y="0"/>
                  </a:lnTo>
                  <a:lnTo>
                    <a:pt x="0" y="0"/>
                  </a:lnTo>
                  <a:lnTo>
                    <a:pt x="0" y="149"/>
                  </a:lnTo>
                  <a:lnTo>
                    <a:pt x="172" y="149"/>
                  </a:lnTo>
                  <a:lnTo>
                    <a:pt x="172" y="115"/>
                  </a:lnTo>
                  <a:lnTo>
                    <a:pt x="64" y="115"/>
                  </a:lnTo>
                  <a:close/>
                  <a:moveTo>
                    <a:pt x="165" y="143"/>
                  </a:moveTo>
                  <a:lnTo>
                    <a:pt x="7" y="143"/>
                  </a:lnTo>
                  <a:lnTo>
                    <a:pt x="7" y="7"/>
                  </a:lnTo>
                  <a:lnTo>
                    <a:pt x="165" y="7"/>
                  </a:lnTo>
                  <a:lnTo>
                    <a:pt x="165" y="25"/>
                  </a:lnTo>
                  <a:lnTo>
                    <a:pt x="56" y="25"/>
                  </a:lnTo>
                  <a:lnTo>
                    <a:pt x="56" y="63"/>
                  </a:lnTo>
                  <a:lnTo>
                    <a:pt x="154" y="63"/>
                  </a:lnTo>
                  <a:lnTo>
                    <a:pt x="154" y="79"/>
                  </a:lnTo>
                  <a:lnTo>
                    <a:pt x="56" y="79"/>
                  </a:lnTo>
                  <a:lnTo>
                    <a:pt x="56" y="122"/>
                  </a:lnTo>
                  <a:lnTo>
                    <a:pt x="165" y="122"/>
                  </a:lnTo>
                  <a:lnTo>
                    <a:pt x="165" y="143"/>
                  </a:lnTo>
                  <a:close/>
                </a:path>
              </a:pathLst>
            </a:custGeom>
            <a:solidFill>
              <a:schemeClr val="bg1"/>
            </a:solidFill>
            <a:ln w="9525">
              <a:noFill/>
              <a:round/>
              <a:headEnd/>
              <a:tailEnd/>
            </a:ln>
          </p:spPr>
          <p:txBody>
            <a:bodyPr/>
            <a:lstStyle/>
            <a:p>
              <a:endParaRPr lang="ru-RU">
                <a:solidFill>
                  <a:prstClr val="black"/>
                </a:solidFill>
              </a:endParaRPr>
            </a:p>
          </p:txBody>
        </p:sp>
        <p:sp>
          <p:nvSpPr>
            <p:cNvPr id="306202" name="Freeform 16"/>
            <p:cNvSpPr>
              <a:spLocks noEditPoints="1"/>
            </p:cNvSpPr>
            <p:nvPr/>
          </p:nvSpPr>
          <p:spPr bwMode="auto">
            <a:xfrm>
              <a:off x="3105150" y="655638"/>
              <a:ext cx="350837" cy="239713"/>
            </a:xfrm>
            <a:custGeom>
              <a:avLst/>
              <a:gdLst>
                <a:gd name="T0" fmla="*/ 2147483647 w 221"/>
                <a:gd name="T1" fmla="*/ 2147483647 h 151"/>
                <a:gd name="T2" fmla="*/ 2147483647 w 221"/>
                <a:gd name="T3" fmla="*/ 2147483647 h 151"/>
                <a:gd name="T4" fmla="*/ 2147483647 w 221"/>
                <a:gd name="T5" fmla="*/ 2147483647 h 151"/>
                <a:gd name="T6" fmla="*/ 2147483647 w 221"/>
                <a:gd name="T7" fmla="*/ 2147483647 h 151"/>
                <a:gd name="T8" fmla="*/ 2147483647 w 221"/>
                <a:gd name="T9" fmla="*/ 2147483647 h 151"/>
                <a:gd name="T10" fmla="*/ 2147483647 w 221"/>
                <a:gd name="T11" fmla="*/ 2147483647 h 151"/>
                <a:gd name="T12" fmla="*/ 2147483647 w 221"/>
                <a:gd name="T13" fmla="*/ 2147483647 h 151"/>
                <a:gd name="T14" fmla="*/ 2147483647 w 221"/>
                <a:gd name="T15" fmla="*/ 2147483647 h 151"/>
                <a:gd name="T16" fmla="*/ 2147483647 w 221"/>
                <a:gd name="T17" fmla="*/ 2147483647 h 151"/>
                <a:gd name="T18" fmla="*/ 2147483647 w 221"/>
                <a:gd name="T19" fmla="*/ 2147483647 h 151"/>
                <a:gd name="T20" fmla="*/ 2147483647 w 221"/>
                <a:gd name="T21" fmla="*/ 2147483647 h 151"/>
                <a:gd name="T22" fmla="*/ 2147483647 w 221"/>
                <a:gd name="T23" fmla="*/ 2147483647 h 151"/>
                <a:gd name="T24" fmla="*/ 2147483647 w 221"/>
                <a:gd name="T25" fmla="*/ 2147483647 h 151"/>
                <a:gd name="T26" fmla="*/ 2147483647 w 221"/>
                <a:gd name="T27" fmla="*/ 2147483647 h 151"/>
                <a:gd name="T28" fmla="*/ 2147483647 w 221"/>
                <a:gd name="T29" fmla="*/ 2147483647 h 151"/>
                <a:gd name="T30" fmla="*/ 2147483647 w 221"/>
                <a:gd name="T31" fmla="*/ 2147483647 h 151"/>
                <a:gd name="T32" fmla="*/ 2147483647 w 221"/>
                <a:gd name="T33" fmla="*/ 2147483647 h 151"/>
                <a:gd name="T34" fmla="*/ 2147483647 w 221"/>
                <a:gd name="T35" fmla="*/ 2147483647 h 151"/>
                <a:gd name="T36" fmla="*/ 2147483647 w 221"/>
                <a:gd name="T37" fmla="*/ 2147483647 h 151"/>
                <a:gd name="T38" fmla="*/ 2147483647 w 221"/>
                <a:gd name="T39" fmla="*/ 2147483647 h 151"/>
                <a:gd name="T40" fmla="*/ 2147483647 w 221"/>
                <a:gd name="T41" fmla="*/ 2147483647 h 151"/>
                <a:gd name="T42" fmla="*/ 2147483647 w 221"/>
                <a:gd name="T43" fmla="*/ 2147483647 h 151"/>
                <a:gd name="T44" fmla="*/ 2147483647 w 221"/>
                <a:gd name="T45" fmla="*/ 0 h 151"/>
                <a:gd name="T46" fmla="*/ 2147483647 w 221"/>
                <a:gd name="T47" fmla="*/ 2147483647 h 151"/>
                <a:gd name="T48" fmla="*/ 2147483647 w 221"/>
                <a:gd name="T49" fmla="*/ 2147483647 h 151"/>
                <a:gd name="T50" fmla="*/ 2147483647 w 221"/>
                <a:gd name="T51" fmla="*/ 2147483647 h 151"/>
                <a:gd name="T52" fmla="*/ 2147483647 w 221"/>
                <a:gd name="T53" fmla="*/ 2147483647 h 151"/>
                <a:gd name="T54" fmla="*/ 2147483647 w 221"/>
                <a:gd name="T55" fmla="*/ 2147483647 h 151"/>
                <a:gd name="T56" fmla="*/ 2147483647 w 221"/>
                <a:gd name="T57" fmla="*/ 2147483647 h 151"/>
                <a:gd name="T58" fmla="*/ 2147483647 w 221"/>
                <a:gd name="T59" fmla="*/ 2147483647 h 151"/>
                <a:gd name="T60" fmla="*/ 2147483647 w 221"/>
                <a:gd name="T61" fmla="*/ 2147483647 h 151"/>
                <a:gd name="T62" fmla="*/ 2147483647 w 221"/>
                <a:gd name="T63" fmla="*/ 2147483647 h 151"/>
                <a:gd name="T64" fmla="*/ 2147483647 w 221"/>
                <a:gd name="T65" fmla="*/ 2147483647 h 151"/>
                <a:gd name="T66" fmla="*/ 2147483647 w 221"/>
                <a:gd name="T67" fmla="*/ 2147483647 h 151"/>
                <a:gd name="T68" fmla="*/ 2147483647 w 221"/>
                <a:gd name="T69" fmla="*/ 2147483647 h 151"/>
                <a:gd name="T70" fmla="*/ 2147483647 w 221"/>
                <a:gd name="T71" fmla="*/ 2147483647 h 151"/>
                <a:gd name="T72" fmla="*/ 2147483647 w 221"/>
                <a:gd name="T73" fmla="*/ 2147483647 h 151"/>
                <a:gd name="T74" fmla="*/ 2147483647 w 221"/>
                <a:gd name="T75" fmla="*/ 2147483647 h 151"/>
                <a:gd name="T76" fmla="*/ 2147483647 w 221"/>
                <a:gd name="T77" fmla="*/ 2147483647 h 151"/>
                <a:gd name="T78" fmla="*/ 2147483647 w 221"/>
                <a:gd name="T79" fmla="*/ 2147483647 h 151"/>
                <a:gd name="T80" fmla="*/ 2147483647 w 221"/>
                <a:gd name="T81" fmla="*/ 2147483647 h 151"/>
                <a:gd name="T82" fmla="*/ 2147483647 w 221"/>
                <a:gd name="T83" fmla="*/ 2147483647 h 151"/>
                <a:gd name="T84" fmla="*/ 2147483647 w 221"/>
                <a:gd name="T85" fmla="*/ 2147483647 h 151"/>
                <a:gd name="T86" fmla="*/ 2147483647 w 221"/>
                <a:gd name="T87" fmla="*/ 2147483647 h 151"/>
                <a:gd name="T88" fmla="*/ 2147483647 w 221"/>
                <a:gd name="T89" fmla="*/ 2147483647 h 151"/>
                <a:gd name="T90" fmla="*/ 2147483647 w 221"/>
                <a:gd name="T91" fmla="*/ 2147483647 h 151"/>
                <a:gd name="T92" fmla="*/ 2147483647 w 221"/>
                <a:gd name="T93" fmla="*/ 2147483647 h 151"/>
                <a:gd name="T94" fmla="*/ 2147483647 w 221"/>
                <a:gd name="T95" fmla="*/ 2147483647 h 151"/>
                <a:gd name="T96" fmla="*/ 2147483647 w 221"/>
                <a:gd name="T97" fmla="*/ 2147483647 h 151"/>
                <a:gd name="T98" fmla="*/ 2147483647 w 221"/>
                <a:gd name="T99" fmla="*/ 2147483647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151"/>
                <a:gd name="T152" fmla="*/ 221 w 221"/>
                <a:gd name="T153" fmla="*/ 151 h 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151">
                  <a:moveTo>
                    <a:pt x="148" y="39"/>
                  </a:moveTo>
                  <a:lnTo>
                    <a:pt x="148" y="39"/>
                  </a:lnTo>
                  <a:lnTo>
                    <a:pt x="140" y="33"/>
                  </a:lnTo>
                  <a:lnTo>
                    <a:pt x="132" y="30"/>
                  </a:lnTo>
                  <a:lnTo>
                    <a:pt x="122" y="29"/>
                  </a:lnTo>
                  <a:lnTo>
                    <a:pt x="111" y="27"/>
                  </a:lnTo>
                  <a:lnTo>
                    <a:pt x="100" y="29"/>
                  </a:lnTo>
                  <a:lnTo>
                    <a:pt x="91" y="30"/>
                  </a:lnTo>
                  <a:lnTo>
                    <a:pt x="81" y="33"/>
                  </a:lnTo>
                  <a:lnTo>
                    <a:pt x="75" y="39"/>
                  </a:lnTo>
                  <a:lnTo>
                    <a:pt x="69" y="45"/>
                  </a:lnTo>
                  <a:lnTo>
                    <a:pt x="64" y="53"/>
                  </a:lnTo>
                  <a:lnTo>
                    <a:pt x="61" y="64"/>
                  </a:lnTo>
                  <a:lnTo>
                    <a:pt x="59" y="75"/>
                  </a:lnTo>
                  <a:lnTo>
                    <a:pt x="61" y="87"/>
                  </a:lnTo>
                  <a:lnTo>
                    <a:pt x="64" y="97"/>
                  </a:lnTo>
                  <a:lnTo>
                    <a:pt x="69" y="106"/>
                  </a:lnTo>
                  <a:lnTo>
                    <a:pt x="73" y="113"/>
                  </a:lnTo>
                  <a:lnTo>
                    <a:pt x="81" y="118"/>
                  </a:lnTo>
                  <a:lnTo>
                    <a:pt x="91" y="122"/>
                  </a:lnTo>
                  <a:lnTo>
                    <a:pt x="100" y="123"/>
                  </a:lnTo>
                  <a:lnTo>
                    <a:pt x="111" y="125"/>
                  </a:lnTo>
                  <a:lnTo>
                    <a:pt x="122" y="123"/>
                  </a:lnTo>
                  <a:lnTo>
                    <a:pt x="132" y="122"/>
                  </a:lnTo>
                  <a:lnTo>
                    <a:pt x="142" y="118"/>
                  </a:lnTo>
                  <a:lnTo>
                    <a:pt x="149" y="113"/>
                  </a:lnTo>
                  <a:lnTo>
                    <a:pt x="154" y="106"/>
                  </a:lnTo>
                  <a:lnTo>
                    <a:pt x="159" y="97"/>
                  </a:lnTo>
                  <a:lnTo>
                    <a:pt x="162" y="87"/>
                  </a:lnTo>
                  <a:lnTo>
                    <a:pt x="162" y="74"/>
                  </a:lnTo>
                  <a:lnTo>
                    <a:pt x="162" y="62"/>
                  </a:lnTo>
                  <a:lnTo>
                    <a:pt x="159" y="53"/>
                  </a:lnTo>
                  <a:lnTo>
                    <a:pt x="154" y="45"/>
                  </a:lnTo>
                  <a:lnTo>
                    <a:pt x="148" y="39"/>
                  </a:lnTo>
                  <a:close/>
                  <a:moveTo>
                    <a:pt x="145" y="107"/>
                  </a:moveTo>
                  <a:lnTo>
                    <a:pt x="145" y="107"/>
                  </a:lnTo>
                  <a:lnTo>
                    <a:pt x="138" y="112"/>
                  </a:lnTo>
                  <a:lnTo>
                    <a:pt x="130" y="115"/>
                  </a:lnTo>
                  <a:lnTo>
                    <a:pt x="121" y="118"/>
                  </a:lnTo>
                  <a:lnTo>
                    <a:pt x="111" y="118"/>
                  </a:lnTo>
                  <a:lnTo>
                    <a:pt x="102" y="118"/>
                  </a:lnTo>
                  <a:lnTo>
                    <a:pt x="92" y="115"/>
                  </a:lnTo>
                  <a:lnTo>
                    <a:pt x="86" y="112"/>
                  </a:lnTo>
                  <a:lnTo>
                    <a:pt x="78" y="107"/>
                  </a:lnTo>
                  <a:lnTo>
                    <a:pt x="73" y="102"/>
                  </a:lnTo>
                  <a:lnTo>
                    <a:pt x="70" y="96"/>
                  </a:lnTo>
                  <a:lnTo>
                    <a:pt x="67" y="86"/>
                  </a:lnTo>
                  <a:lnTo>
                    <a:pt x="67" y="75"/>
                  </a:lnTo>
                  <a:lnTo>
                    <a:pt x="67" y="65"/>
                  </a:lnTo>
                  <a:lnTo>
                    <a:pt x="70" y="56"/>
                  </a:lnTo>
                  <a:lnTo>
                    <a:pt x="73" y="49"/>
                  </a:lnTo>
                  <a:lnTo>
                    <a:pt x="78" y="43"/>
                  </a:lnTo>
                  <a:lnTo>
                    <a:pt x="86" y="39"/>
                  </a:lnTo>
                  <a:lnTo>
                    <a:pt x="92" y="36"/>
                  </a:lnTo>
                  <a:lnTo>
                    <a:pt x="102" y="35"/>
                  </a:lnTo>
                  <a:lnTo>
                    <a:pt x="111" y="35"/>
                  </a:lnTo>
                  <a:lnTo>
                    <a:pt x="121" y="35"/>
                  </a:lnTo>
                  <a:lnTo>
                    <a:pt x="129" y="36"/>
                  </a:lnTo>
                  <a:lnTo>
                    <a:pt x="137" y="39"/>
                  </a:lnTo>
                  <a:lnTo>
                    <a:pt x="143" y="43"/>
                  </a:lnTo>
                  <a:lnTo>
                    <a:pt x="149" y="49"/>
                  </a:lnTo>
                  <a:lnTo>
                    <a:pt x="153" y="56"/>
                  </a:lnTo>
                  <a:lnTo>
                    <a:pt x="156" y="64"/>
                  </a:lnTo>
                  <a:lnTo>
                    <a:pt x="156" y="74"/>
                  </a:lnTo>
                  <a:lnTo>
                    <a:pt x="156" y="86"/>
                  </a:lnTo>
                  <a:lnTo>
                    <a:pt x="153" y="94"/>
                  </a:lnTo>
                  <a:lnTo>
                    <a:pt x="149" y="103"/>
                  </a:lnTo>
                  <a:lnTo>
                    <a:pt x="145" y="107"/>
                  </a:lnTo>
                  <a:close/>
                  <a:moveTo>
                    <a:pt x="192" y="18"/>
                  </a:moveTo>
                  <a:lnTo>
                    <a:pt x="192" y="18"/>
                  </a:lnTo>
                  <a:lnTo>
                    <a:pt x="186" y="14"/>
                  </a:lnTo>
                  <a:lnTo>
                    <a:pt x="176" y="11"/>
                  </a:lnTo>
                  <a:lnTo>
                    <a:pt x="157" y="4"/>
                  </a:lnTo>
                  <a:lnTo>
                    <a:pt x="135" y="1"/>
                  </a:lnTo>
                  <a:lnTo>
                    <a:pt x="111" y="0"/>
                  </a:lnTo>
                  <a:lnTo>
                    <a:pt x="86" y="1"/>
                  </a:lnTo>
                  <a:lnTo>
                    <a:pt x="65" y="4"/>
                  </a:lnTo>
                  <a:lnTo>
                    <a:pt x="46" y="11"/>
                  </a:lnTo>
                  <a:lnTo>
                    <a:pt x="31" y="20"/>
                  </a:lnTo>
                  <a:lnTo>
                    <a:pt x="23" y="24"/>
                  </a:lnTo>
                  <a:lnTo>
                    <a:pt x="18" y="30"/>
                  </a:lnTo>
                  <a:lnTo>
                    <a:pt x="13" y="37"/>
                  </a:lnTo>
                  <a:lnTo>
                    <a:pt x="8" y="43"/>
                  </a:lnTo>
                  <a:lnTo>
                    <a:pt x="5" y="51"/>
                  </a:lnTo>
                  <a:lnTo>
                    <a:pt x="4" y="58"/>
                  </a:lnTo>
                  <a:lnTo>
                    <a:pt x="2" y="67"/>
                  </a:lnTo>
                  <a:lnTo>
                    <a:pt x="0" y="75"/>
                  </a:lnTo>
                  <a:lnTo>
                    <a:pt x="2" y="88"/>
                  </a:lnTo>
                  <a:lnTo>
                    <a:pt x="5" y="99"/>
                  </a:lnTo>
                  <a:lnTo>
                    <a:pt x="10" y="109"/>
                  </a:lnTo>
                  <a:lnTo>
                    <a:pt x="16" y="119"/>
                  </a:lnTo>
                  <a:lnTo>
                    <a:pt x="24" y="126"/>
                  </a:lnTo>
                  <a:lnTo>
                    <a:pt x="32" y="134"/>
                  </a:lnTo>
                  <a:lnTo>
                    <a:pt x="43" y="139"/>
                  </a:lnTo>
                  <a:lnTo>
                    <a:pt x="54" y="144"/>
                  </a:lnTo>
                  <a:lnTo>
                    <a:pt x="67" y="147"/>
                  </a:lnTo>
                  <a:lnTo>
                    <a:pt x="81" y="150"/>
                  </a:lnTo>
                  <a:lnTo>
                    <a:pt x="96" y="151"/>
                  </a:lnTo>
                  <a:lnTo>
                    <a:pt x="113" y="151"/>
                  </a:lnTo>
                  <a:lnTo>
                    <a:pt x="130" y="151"/>
                  </a:lnTo>
                  <a:lnTo>
                    <a:pt x="146" y="150"/>
                  </a:lnTo>
                  <a:lnTo>
                    <a:pt x="161" y="147"/>
                  </a:lnTo>
                  <a:lnTo>
                    <a:pt x="173" y="142"/>
                  </a:lnTo>
                  <a:lnTo>
                    <a:pt x="184" y="138"/>
                  </a:lnTo>
                  <a:lnTo>
                    <a:pt x="194" y="131"/>
                  </a:lnTo>
                  <a:lnTo>
                    <a:pt x="202" y="125"/>
                  </a:lnTo>
                  <a:lnTo>
                    <a:pt x="210" y="116"/>
                  </a:lnTo>
                  <a:lnTo>
                    <a:pt x="214" y="107"/>
                  </a:lnTo>
                  <a:lnTo>
                    <a:pt x="219" y="97"/>
                  </a:lnTo>
                  <a:lnTo>
                    <a:pt x="221" y="87"/>
                  </a:lnTo>
                  <a:lnTo>
                    <a:pt x="221" y="74"/>
                  </a:lnTo>
                  <a:lnTo>
                    <a:pt x="219" y="58"/>
                  </a:lnTo>
                  <a:lnTo>
                    <a:pt x="218" y="51"/>
                  </a:lnTo>
                  <a:lnTo>
                    <a:pt x="214" y="43"/>
                  </a:lnTo>
                  <a:lnTo>
                    <a:pt x="210" y="36"/>
                  </a:lnTo>
                  <a:lnTo>
                    <a:pt x="205" y="30"/>
                  </a:lnTo>
                  <a:lnTo>
                    <a:pt x="200" y="24"/>
                  </a:lnTo>
                  <a:lnTo>
                    <a:pt x="192" y="18"/>
                  </a:lnTo>
                  <a:close/>
                  <a:moveTo>
                    <a:pt x="203" y="113"/>
                  </a:moveTo>
                  <a:lnTo>
                    <a:pt x="203" y="113"/>
                  </a:lnTo>
                  <a:lnTo>
                    <a:pt x="197" y="120"/>
                  </a:lnTo>
                  <a:lnTo>
                    <a:pt x="189" y="126"/>
                  </a:lnTo>
                  <a:lnTo>
                    <a:pt x="180" y="132"/>
                  </a:lnTo>
                  <a:lnTo>
                    <a:pt x="170" y="137"/>
                  </a:lnTo>
                  <a:lnTo>
                    <a:pt x="157" y="139"/>
                  </a:lnTo>
                  <a:lnTo>
                    <a:pt x="145" y="142"/>
                  </a:lnTo>
                  <a:lnTo>
                    <a:pt x="130" y="144"/>
                  </a:lnTo>
                  <a:lnTo>
                    <a:pt x="113" y="145"/>
                  </a:lnTo>
                  <a:lnTo>
                    <a:pt x="97" y="144"/>
                  </a:lnTo>
                  <a:lnTo>
                    <a:pt x="81" y="142"/>
                  </a:lnTo>
                  <a:lnTo>
                    <a:pt x="69" y="141"/>
                  </a:lnTo>
                  <a:lnTo>
                    <a:pt x="56" y="138"/>
                  </a:lnTo>
                  <a:lnTo>
                    <a:pt x="46" y="134"/>
                  </a:lnTo>
                  <a:lnTo>
                    <a:pt x="37" y="128"/>
                  </a:lnTo>
                  <a:lnTo>
                    <a:pt x="29" y="122"/>
                  </a:lnTo>
                  <a:lnTo>
                    <a:pt x="21" y="115"/>
                  </a:lnTo>
                  <a:lnTo>
                    <a:pt x="15" y="106"/>
                  </a:lnTo>
                  <a:lnTo>
                    <a:pt x="11" y="97"/>
                  </a:lnTo>
                  <a:lnTo>
                    <a:pt x="8" y="87"/>
                  </a:lnTo>
                  <a:lnTo>
                    <a:pt x="8" y="75"/>
                  </a:lnTo>
                  <a:lnTo>
                    <a:pt x="10" y="61"/>
                  </a:lnTo>
                  <a:lnTo>
                    <a:pt x="15" y="46"/>
                  </a:lnTo>
                  <a:lnTo>
                    <a:pt x="18" y="40"/>
                  </a:lnTo>
                  <a:lnTo>
                    <a:pt x="23" y="35"/>
                  </a:lnTo>
                  <a:lnTo>
                    <a:pt x="34" y="24"/>
                  </a:lnTo>
                  <a:lnTo>
                    <a:pt x="50" y="17"/>
                  </a:lnTo>
                  <a:lnTo>
                    <a:pt x="67" y="11"/>
                  </a:lnTo>
                  <a:lnTo>
                    <a:pt x="88" y="7"/>
                  </a:lnTo>
                  <a:lnTo>
                    <a:pt x="111" y="5"/>
                  </a:lnTo>
                  <a:lnTo>
                    <a:pt x="135" y="7"/>
                  </a:lnTo>
                  <a:lnTo>
                    <a:pt x="156" y="11"/>
                  </a:lnTo>
                  <a:lnTo>
                    <a:pt x="173" y="17"/>
                  </a:lnTo>
                  <a:lnTo>
                    <a:pt x="189" y="24"/>
                  </a:lnTo>
                  <a:lnTo>
                    <a:pt x="200" y="35"/>
                  </a:lnTo>
                  <a:lnTo>
                    <a:pt x="205" y="40"/>
                  </a:lnTo>
                  <a:lnTo>
                    <a:pt x="208" y="46"/>
                  </a:lnTo>
                  <a:lnTo>
                    <a:pt x="213" y="59"/>
                  </a:lnTo>
                  <a:lnTo>
                    <a:pt x="214" y="74"/>
                  </a:lnTo>
                  <a:lnTo>
                    <a:pt x="214" y="86"/>
                  </a:lnTo>
                  <a:lnTo>
                    <a:pt x="211" y="96"/>
                  </a:lnTo>
                  <a:lnTo>
                    <a:pt x="208" y="104"/>
                  </a:lnTo>
                  <a:lnTo>
                    <a:pt x="203" y="113"/>
                  </a:lnTo>
                  <a:close/>
                </a:path>
              </a:pathLst>
            </a:custGeom>
            <a:solidFill>
              <a:schemeClr val="bg1"/>
            </a:solidFill>
            <a:ln w="9525">
              <a:noFill/>
              <a:round/>
              <a:headEnd/>
              <a:tailEnd/>
            </a:ln>
          </p:spPr>
          <p:txBody>
            <a:bodyPr/>
            <a:lstStyle/>
            <a:p>
              <a:endParaRPr lang="ru-RU">
                <a:solidFill>
                  <a:prstClr val="black"/>
                </a:solidFill>
              </a:endParaRPr>
            </a:p>
          </p:txBody>
        </p:sp>
        <p:sp>
          <p:nvSpPr>
            <p:cNvPr id="306203" name="Freeform 17"/>
            <p:cNvSpPr>
              <a:spLocks noEditPoints="1"/>
            </p:cNvSpPr>
            <p:nvPr/>
          </p:nvSpPr>
          <p:spPr bwMode="auto">
            <a:xfrm>
              <a:off x="3433763" y="415925"/>
              <a:ext cx="2041525" cy="482600"/>
            </a:xfrm>
            <a:custGeom>
              <a:avLst/>
              <a:gdLst>
                <a:gd name="T0" fmla="*/ 2147483647 w 1286"/>
                <a:gd name="T1" fmla="*/ 2147483647 h 304"/>
                <a:gd name="T2" fmla="*/ 2147483647 w 1286"/>
                <a:gd name="T3" fmla="*/ 2147483647 h 304"/>
                <a:gd name="T4" fmla="*/ 2147483647 w 1286"/>
                <a:gd name="T5" fmla="*/ 2147483647 h 304"/>
                <a:gd name="T6" fmla="*/ 2147483647 w 1286"/>
                <a:gd name="T7" fmla="*/ 2147483647 h 304"/>
                <a:gd name="T8" fmla="*/ 2147483647 w 1286"/>
                <a:gd name="T9" fmla="*/ 2147483647 h 304"/>
                <a:gd name="T10" fmla="*/ 2147483647 w 1286"/>
                <a:gd name="T11" fmla="*/ 2147483647 h 304"/>
                <a:gd name="T12" fmla="*/ 2147483647 w 1286"/>
                <a:gd name="T13" fmla="*/ 2147483647 h 304"/>
                <a:gd name="T14" fmla="*/ 2147483647 w 1286"/>
                <a:gd name="T15" fmla="*/ 2147483647 h 304"/>
                <a:gd name="T16" fmla="*/ 2147483647 w 1286"/>
                <a:gd name="T17" fmla="*/ 2147483647 h 304"/>
                <a:gd name="T18" fmla="*/ 2147483647 w 1286"/>
                <a:gd name="T19" fmla="*/ 2147483647 h 304"/>
                <a:gd name="T20" fmla="*/ 2147483647 w 1286"/>
                <a:gd name="T21" fmla="*/ 2147483647 h 304"/>
                <a:gd name="T22" fmla="*/ 2147483647 w 1286"/>
                <a:gd name="T23" fmla="*/ 2147483647 h 304"/>
                <a:gd name="T24" fmla="*/ 2147483647 w 1286"/>
                <a:gd name="T25" fmla="*/ 2147483647 h 304"/>
                <a:gd name="T26" fmla="*/ 2147483647 w 1286"/>
                <a:gd name="T27" fmla="*/ 2147483647 h 304"/>
                <a:gd name="T28" fmla="*/ 2147483647 w 1286"/>
                <a:gd name="T29" fmla="*/ 2147483647 h 304"/>
                <a:gd name="T30" fmla="*/ 2147483647 w 1286"/>
                <a:gd name="T31" fmla="*/ 2147483647 h 304"/>
                <a:gd name="T32" fmla="*/ 2147483647 w 1286"/>
                <a:gd name="T33" fmla="*/ 2147483647 h 304"/>
                <a:gd name="T34" fmla="*/ 2147483647 w 1286"/>
                <a:gd name="T35" fmla="*/ 2147483647 h 304"/>
                <a:gd name="T36" fmla="*/ 2147483647 w 1286"/>
                <a:gd name="T37" fmla="*/ 2147483647 h 304"/>
                <a:gd name="T38" fmla="*/ 2147483647 w 1286"/>
                <a:gd name="T39" fmla="*/ 2147483647 h 304"/>
                <a:gd name="T40" fmla="*/ 2147483647 w 1286"/>
                <a:gd name="T41" fmla="*/ 2147483647 h 304"/>
                <a:gd name="T42" fmla="*/ 2147483647 w 1286"/>
                <a:gd name="T43" fmla="*/ 2147483647 h 304"/>
                <a:gd name="T44" fmla="*/ 2147483647 w 1286"/>
                <a:gd name="T45" fmla="*/ 2147483647 h 304"/>
                <a:gd name="T46" fmla="*/ 2147483647 w 1286"/>
                <a:gd name="T47" fmla="*/ 2147483647 h 304"/>
                <a:gd name="T48" fmla="*/ 2147483647 w 1286"/>
                <a:gd name="T49" fmla="*/ 2147483647 h 304"/>
                <a:gd name="T50" fmla="*/ 2147483647 w 1286"/>
                <a:gd name="T51" fmla="*/ 2147483647 h 304"/>
                <a:gd name="T52" fmla="*/ 2147483647 w 1286"/>
                <a:gd name="T53" fmla="*/ 2147483647 h 304"/>
                <a:gd name="T54" fmla="*/ 2147483647 w 1286"/>
                <a:gd name="T55" fmla="*/ 2147483647 h 304"/>
                <a:gd name="T56" fmla="*/ 2147483647 w 1286"/>
                <a:gd name="T57" fmla="*/ 2147483647 h 304"/>
                <a:gd name="T58" fmla="*/ 2147483647 w 1286"/>
                <a:gd name="T59" fmla="*/ 2147483647 h 304"/>
                <a:gd name="T60" fmla="*/ 2147483647 w 1286"/>
                <a:gd name="T61" fmla="*/ 2147483647 h 304"/>
                <a:gd name="T62" fmla="*/ 2147483647 w 1286"/>
                <a:gd name="T63" fmla="*/ 2147483647 h 304"/>
                <a:gd name="T64" fmla="*/ 2147483647 w 1286"/>
                <a:gd name="T65" fmla="*/ 2147483647 h 304"/>
                <a:gd name="T66" fmla="*/ 2147483647 w 1286"/>
                <a:gd name="T67" fmla="*/ 2147483647 h 304"/>
                <a:gd name="T68" fmla="*/ 2147483647 w 1286"/>
                <a:gd name="T69" fmla="*/ 2147483647 h 304"/>
                <a:gd name="T70" fmla="*/ 2147483647 w 1286"/>
                <a:gd name="T71" fmla="*/ 2147483647 h 304"/>
                <a:gd name="T72" fmla="*/ 2147483647 w 1286"/>
                <a:gd name="T73" fmla="*/ 2147483647 h 304"/>
                <a:gd name="T74" fmla="*/ 2147483647 w 1286"/>
                <a:gd name="T75" fmla="*/ 2147483647 h 304"/>
                <a:gd name="T76" fmla="*/ 2147483647 w 1286"/>
                <a:gd name="T77" fmla="*/ 2147483647 h 304"/>
                <a:gd name="T78" fmla="*/ 2147483647 w 1286"/>
                <a:gd name="T79" fmla="*/ 2147483647 h 304"/>
                <a:gd name="T80" fmla="*/ 2147483647 w 1286"/>
                <a:gd name="T81" fmla="*/ 2147483647 h 304"/>
                <a:gd name="T82" fmla="*/ 2147483647 w 1286"/>
                <a:gd name="T83" fmla="*/ 2147483647 h 304"/>
                <a:gd name="T84" fmla="*/ 2147483647 w 1286"/>
                <a:gd name="T85" fmla="*/ 2147483647 h 304"/>
                <a:gd name="T86" fmla="*/ 2147483647 w 1286"/>
                <a:gd name="T87" fmla="*/ 2147483647 h 304"/>
                <a:gd name="T88" fmla="*/ 2147483647 w 1286"/>
                <a:gd name="T89" fmla="*/ 2147483647 h 304"/>
                <a:gd name="T90" fmla="*/ 2147483647 w 1286"/>
                <a:gd name="T91" fmla="*/ 2147483647 h 304"/>
                <a:gd name="T92" fmla="*/ 2147483647 w 1286"/>
                <a:gd name="T93" fmla="*/ 2147483647 h 304"/>
                <a:gd name="T94" fmla="*/ 2147483647 w 1286"/>
                <a:gd name="T95" fmla="*/ 2147483647 h 304"/>
                <a:gd name="T96" fmla="*/ 2147483647 w 1286"/>
                <a:gd name="T97" fmla="*/ 2147483647 h 304"/>
                <a:gd name="T98" fmla="*/ 2147483647 w 1286"/>
                <a:gd name="T99" fmla="*/ 2147483647 h 304"/>
                <a:gd name="T100" fmla="*/ 2147483647 w 1286"/>
                <a:gd name="T101" fmla="*/ 2147483647 h 304"/>
                <a:gd name="T102" fmla="*/ 2147483647 w 1286"/>
                <a:gd name="T103" fmla="*/ 2147483647 h 304"/>
                <a:gd name="T104" fmla="*/ 2147483647 w 1286"/>
                <a:gd name="T105" fmla="*/ 2147483647 h 304"/>
                <a:gd name="T106" fmla="*/ 2147483647 w 1286"/>
                <a:gd name="T107" fmla="*/ 2147483647 h 304"/>
                <a:gd name="T108" fmla="*/ 2147483647 w 1286"/>
                <a:gd name="T109" fmla="*/ 2147483647 h 304"/>
                <a:gd name="T110" fmla="*/ 2147483647 w 1286"/>
                <a:gd name="T111" fmla="*/ 2147483647 h 304"/>
                <a:gd name="T112" fmla="*/ 2147483647 w 1286"/>
                <a:gd name="T113" fmla="*/ 2147483647 h 304"/>
                <a:gd name="T114" fmla="*/ 2147483647 w 1286"/>
                <a:gd name="T115" fmla="*/ 2147483647 h 304"/>
                <a:gd name="T116" fmla="*/ 2147483647 w 1286"/>
                <a:gd name="T117" fmla="*/ 2147483647 h 304"/>
                <a:gd name="T118" fmla="*/ 2147483647 w 1286"/>
                <a:gd name="T119" fmla="*/ 2147483647 h 304"/>
                <a:gd name="T120" fmla="*/ 2147483647 w 1286"/>
                <a:gd name="T121" fmla="*/ 2147483647 h 304"/>
                <a:gd name="T122" fmla="*/ 2147483647 w 1286"/>
                <a:gd name="T123" fmla="*/ 2147483647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86"/>
                <a:gd name="T187" fmla="*/ 0 h 304"/>
                <a:gd name="T188" fmla="*/ 1286 w 1286"/>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86" h="304">
                  <a:moveTo>
                    <a:pt x="907" y="158"/>
                  </a:moveTo>
                  <a:lnTo>
                    <a:pt x="823" y="158"/>
                  </a:lnTo>
                  <a:lnTo>
                    <a:pt x="818" y="172"/>
                  </a:lnTo>
                  <a:lnTo>
                    <a:pt x="905" y="172"/>
                  </a:lnTo>
                  <a:lnTo>
                    <a:pt x="907" y="158"/>
                  </a:lnTo>
                  <a:close/>
                  <a:moveTo>
                    <a:pt x="664" y="184"/>
                  </a:moveTo>
                  <a:lnTo>
                    <a:pt x="577" y="184"/>
                  </a:lnTo>
                  <a:lnTo>
                    <a:pt x="580" y="199"/>
                  </a:lnTo>
                  <a:lnTo>
                    <a:pt x="670" y="199"/>
                  </a:lnTo>
                  <a:lnTo>
                    <a:pt x="667" y="191"/>
                  </a:lnTo>
                  <a:lnTo>
                    <a:pt x="664" y="184"/>
                  </a:lnTo>
                  <a:close/>
                  <a:moveTo>
                    <a:pt x="899" y="225"/>
                  </a:moveTo>
                  <a:lnTo>
                    <a:pt x="984" y="225"/>
                  </a:lnTo>
                  <a:lnTo>
                    <a:pt x="989" y="210"/>
                  </a:lnTo>
                  <a:lnTo>
                    <a:pt x="905" y="210"/>
                  </a:lnTo>
                  <a:lnTo>
                    <a:pt x="899" y="225"/>
                  </a:lnTo>
                  <a:close/>
                  <a:moveTo>
                    <a:pt x="772" y="225"/>
                  </a:moveTo>
                  <a:lnTo>
                    <a:pt x="883" y="225"/>
                  </a:lnTo>
                  <a:lnTo>
                    <a:pt x="892" y="210"/>
                  </a:lnTo>
                  <a:lnTo>
                    <a:pt x="794" y="210"/>
                  </a:lnTo>
                  <a:lnTo>
                    <a:pt x="785" y="219"/>
                  </a:lnTo>
                  <a:lnTo>
                    <a:pt x="772" y="225"/>
                  </a:lnTo>
                  <a:close/>
                  <a:moveTo>
                    <a:pt x="897" y="196"/>
                  </a:moveTo>
                  <a:lnTo>
                    <a:pt x="897" y="196"/>
                  </a:lnTo>
                  <a:lnTo>
                    <a:pt x="902" y="184"/>
                  </a:lnTo>
                  <a:lnTo>
                    <a:pt x="815" y="184"/>
                  </a:lnTo>
                  <a:lnTo>
                    <a:pt x="810" y="191"/>
                  </a:lnTo>
                  <a:lnTo>
                    <a:pt x="805" y="199"/>
                  </a:lnTo>
                  <a:lnTo>
                    <a:pt x="897" y="199"/>
                  </a:lnTo>
                  <a:lnTo>
                    <a:pt x="897" y="196"/>
                  </a:lnTo>
                  <a:close/>
                  <a:moveTo>
                    <a:pt x="678" y="105"/>
                  </a:moveTo>
                  <a:lnTo>
                    <a:pt x="588" y="105"/>
                  </a:lnTo>
                  <a:lnTo>
                    <a:pt x="586" y="108"/>
                  </a:lnTo>
                  <a:lnTo>
                    <a:pt x="583" y="120"/>
                  </a:lnTo>
                  <a:lnTo>
                    <a:pt x="669" y="120"/>
                  </a:lnTo>
                  <a:lnTo>
                    <a:pt x="674" y="113"/>
                  </a:lnTo>
                  <a:lnTo>
                    <a:pt x="678" y="105"/>
                  </a:lnTo>
                  <a:close/>
                  <a:moveTo>
                    <a:pt x="388" y="120"/>
                  </a:moveTo>
                  <a:lnTo>
                    <a:pt x="504" y="120"/>
                  </a:lnTo>
                  <a:lnTo>
                    <a:pt x="507" y="105"/>
                  </a:lnTo>
                  <a:lnTo>
                    <a:pt x="393" y="105"/>
                  </a:lnTo>
                  <a:lnTo>
                    <a:pt x="388" y="120"/>
                  </a:lnTo>
                  <a:close/>
                  <a:moveTo>
                    <a:pt x="383" y="146"/>
                  </a:moveTo>
                  <a:lnTo>
                    <a:pt x="498" y="146"/>
                  </a:lnTo>
                  <a:lnTo>
                    <a:pt x="501" y="132"/>
                  </a:lnTo>
                  <a:lnTo>
                    <a:pt x="387" y="132"/>
                  </a:lnTo>
                  <a:lnTo>
                    <a:pt x="383" y="146"/>
                  </a:lnTo>
                  <a:close/>
                  <a:moveTo>
                    <a:pt x="577" y="146"/>
                  </a:moveTo>
                  <a:lnTo>
                    <a:pt x="663" y="146"/>
                  </a:lnTo>
                  <a:lnTo>
                    <a:pt x="666" y="132"/>
                  </a:lnTo>
                  <a:lnTo>
                    <a:pt x="580" y="132"/>
                  </a:lnTo>
                  <a:lnTo>
                    <a:pt x="577" y="146"/>
                  </a:lnTo>
                  <a:close/>
                  <a:moveTo>
                    <a:pt x="908" y="199"/>
                  </a:moveTo>
                  <a:lnTo>
                    <a:pt x="992" y="199"/>
                  </a:lnTo>
                  <a:lnTo>
                    <a:pt x="997" y="184"/>
                  </a:lnTo>
                  <a:lnTo>
                    <a:pt x="913" y="184"/>
                  </a:lnTo>
                  <a:lnTo>
                    <a:pt x="908" y="199"/>
                  </a:lnTo>
                  <a:close/>
                  <a:moveTo>
                    <a:pt x="394" y="94"/>
                  </a:moveTo>
                  <a:lnTo>
                    <a:pt x="509" y="94"/>
                  </a:lnTo>
                  <a:lnTo>
                    <a:pt x="512" y="79"/>
                  </a:lnTo>
                  <a:lnTo>
                    <a:pt x="398" y="79"/>
                  </a:lnTo>
                  <a:lnTo>
                    <a:pt x="394" y="94"/>
                  </a:lnTo>
                  <a:close/>
                  <a:moveTo>
                    <a:pt x="377" y="172"/>
                  </a:moveTo>
                  <a:lnTo>
                    <a:pt x="491" y="172"/>
                  </a:lnTo>
                  <a:lnTo>
                    <a:pt x="494" y="158"/>
                  </a:lnTo>
                  <a:lnTo>
                    <a:pt x="380" y="158"/>
                  </a:lnTo>
                  <a:lnTo>
                    <a:pt x="377" y="172"/>
                  </a:lnTo>
                  <a:close/>
                  <a:moveTo>
                    <a:pt x="364" y="225"/>
                  </a:moveTo>
                  <a:lnTo>
                    <a:pt x="480" y="225"/>
                  </a:lnTo>
                  <a:lnTo>
                    <a:pt x="483" y="210"/>
                  </a:lnTo>
                  <a:lnTo>
                    <a:pt x="369" y="210"/>
                  </a:lnTo>
                  <a:lnTo>
                    <a:pt x="364" y="225"/>
                  </a:lnTo>
                  <a:close/>
                  <a:moveTo>
                    <a:pt x="371" y="199"/>
                  </a:moveTo>
                  <a:lnTo>
                    <a:pt x="485" y="199"/>
                  </a:lnTo>
                  <a:lnTo>
                    <a:pt x="490" y="184"/>
                  </a:lnTo>
                  <a:lnTo>
                    <a:pt x="374" y="184"/>
                  </a:lnTo>
                  <a:lnTo>
                    <a:pt x="371" y="199"/>
                  </a:lnTo>
                  <a:close/>
                  <a:moveTo>
                    <a:pt x="215" y="146"/>
                  </a:moveTo>
                  <a:lnTo>
                    <a:pt x="298" y="146"/>
                  </a:lnTo>
                  <a:lnTo>
                    <a:pt x="295" y="132"/>
                  </a:lnTo>
                  <a:lnTo>
                    <a:pt x="212" y="132"/>
                  </a:lnTo>
                  <a:lnTo>
                    <a:pt x="215" y="146"/>
                  </a:lnTo>
                  <a:close/>
                  <a:moveTo>
                    <a:pt x="821" y="120"/>
                  </a:moveTo>
                  <a:lnTo>
                    <a:pt x="908" y="120"/>
                  </a:lnTo>
                  <a:lnTo>
                    <a:pt x="905" y="105"/>
                  </a:lnTo>
                  <a:lnTo>
                    <a:pt x="813" y="105"/>
                  </a:lnTo>
                  <a:lnTo>
                    <a:pt x="818" y="113"/>
                  </a:lnTo>
                  <a:lnTo>
                    <a:pt x="821" y="120"/>
                  </a:lnTo>
                  <a:close/>
                  <a:moveTo>
                    <a:pt x="610" y="53"/>
                  </a:moveTo>
                  <a:lnTo>
                    <a:pt x="309" y="53"/>
                  </a:lnTo>
                  <a:lnTo>
                    <a:pt x="306" y="67"/>
                  </a:lnTo>
                  <a:lnTo>
                    <a:pt x="605" y="67"/>
                  </a:lnTo>
                  <a:lnTo>
                    <a:pt x="610" y="53"/>
                  </a:lnTo>
                  <a:close/>
                  <a:moveTo>
                    <a:pt x="824" y="142"/>
                  </a:moveTo>
                  <a:lnTo>
                    <a:pt x="824" y="142"/>
                  </a:lnTo>
                  <a:lnTo>
                    <a:pt x="823" y="146"/>
                  </a:lnTo>
                  <a:lnTo>
                    <a:pt x="908" y="146"/>
                  </a:lnTo>
                  <a:lnTo>
                    <a:pt x="908" y="136"/>
                  </a:lnTo>
                  <a:lnTo>
                    <a:pt x="908" y="132"/>
                  </a:lnTo>
                  <a:lnTo>
                    <a:pt x="823" y="132"/>
                  </a:lnTo>
                  <a:lnTo>
                    <a:pt x="824" y="142"/>
                  </a:lnTo>
                  <a:close/>
                  <a:moveTo>
                    <a:pt x="802" y="91"/>
                  </a:moveTo>
                  <a:lnTo>
                    <a:pt x="802" y="91"/>
                  </a:lnTo>
                  <a:lnTo>
                    <a:pt x="805" y="94"/>
                  </a:lnTo>
                  <a:lnTo>
                    <a:pt x="904" y="94"/>
                  </a:lnTo>
                  <a:lnTo>
                    <a:pt x="897" y="79"/>
                  </a:lnTo>
                  <a:lnTo>
                    <a:pt x="786" y="79"/>
                  </a:lnTo>
                  <a:lnTo>
                    <a:pt x="794" y="84"/>
                  </a:lnTo>
                  <a:lnTo>
                    <a:pt x="802" y="91"/>
                  </a:lnTo>
                  <a:close/>
                  <a:moveTo>
                    <a:pt x="594" y="237"/>
                  </a:moveTo>
                  <a:lnTo>
                    <a:pt x="594" y="237"/>
                  </a:lnTo>
                  <a:lnTo>
                    <a:pt x="605" y="251"/>
                  </a:lnTo>
                  <a:lnTo>
                    <a:pt x="862" y="251"/>
                  </a:lnTo>
                  <a:lnTo>
                    <a:pt x="867" y="247"/>
                  </a:lnTo>
                  <a:lnTo>
                    <a:pt x="875" y="237"/>
                  </a:lnTo>
                  <a:lnTo>
                    <a:pt x="594" y="237"/>
                  </a:lnTo>
                  <a:close/>
                  <a:moveTo>
                    <a:pt x="1073" y="3"/>
                  </a:moveTo>
                  <a:lnTo>
                    <a:pt x="975" y="3"/>
                  </a:lnTo>
                  <a:lnTo>
                    <a:pt x="970" y="15"/>
                  </a:lnTo>
                  <a:lnTo>
                    <a:pt x="1075" y="15"/>
                  </a:lnTo>
                  <a:lnTo>
                    <a:pt x="1073" y="3"/>
                  </a:lnTo>
                  <a:close/>
                  <a:moveTo>
                    <a:pt x="1078" y="27"/>
                  </a:moveTo>
                  <a:lnTo>
                    <a:pt x="967" y="27"/>
                  </a:lnTo>
                  <a:lnTo>
                    <a:pt x="962" y="41"/>
                  </a:lnTo>
                  <a:lnTo>
                    <a:pt x="1081" y="41"/>
                  </a:lnTo>
                  <a:lnTo>
                    <a:pt x="1078" y="27"/>
                  </a:lnTo>
                  <a:close/>
                  <a:moveTo>
                    <a:pt x="1096" y="118"/>
                  </a:moveTo>
                  <a:lnTo>
                    <a:pt x="1092" y="105"/>
                  </a:lnTo>
                  <a:lnTo>
                    <a:pt x="940" y="105"/>
                  </a:lnTo>
                  <a:lnTo>
                    <a:pt x="935" y="120"/>
                  </a:lnTo>
                  <a:lnTo>
                    <a:pt x="1015" y="120"/>
                  </a:lnTo>
                  <a:lnTo>
                    <a:pt x="1016" y="113"/>
                  </a:lnTo>
                  <a:lnTo>
                    <a:pt x="1018" y="120"/>
                  </a:lnTo>
                  <a:lnTo>
                    <a:pt x="1096" y="120"/>
                  </a:lnTo>
                  <a:lnTo>
                    <a:pt x="1096" y="118"/>
                  </a:lnTo>
                  <a:close/>
                  <a:moveTo>
                    <a:pt x="1056" y="301"/>
                  </a:moveTo>
                  <a:lnTo>
                    <a:pt x="1110" y="301"/>
                  </a:lnTo>
                  <a:lnTo>
                    <a:pt x="1116" y="289"/>
                  </a:lnTo>
                  <a:lnTo>
                    <a:pt x="1053" y="289"/>
                  </a:lnTo>
                  <a:lnTo>
                    <a:pt x="1056" y="301"/>
                  </a:lnTo>
                  <a:close/>
                  <a:moveTo>
                    <a:pt x="1045" y="251"/>
                  </a:moveTo>
                  <a:lnTo>
                    <a:pt x="1135" y="251"/>
                  </a:lnTo>
                  <a:lnTo>
                    <a:pt x="1143" y="237"/>
                  </a:lnTo>
                  <a:lnTo>
                    <a:pt x="1042" y="237"/>
                  </a:lnTo>
                  <a:lnTo>
                    <a:pt x="1045" y="251"/>
                  </a:lnTo>
                  <a:close/>
                  <a:moveTo>
                    <a:pt x="1051" y="277"/>
                  </a:moveTo>
                  <a:lnTo>
                    <a:pt x="1121" y="277"/>
                  </a:lnTo>
                  <a:lnTo>
                    <a:pt x="1129" y="263"/>
                  </a:lnTo>
                  <a:lnTo>
                    <a:pt x="1048" y="263"/>
                  </a:lnTo>
                  <a:lnTo>
                    <a:pt x="1051" y="277"/>
                  </a:lnTo>
                  <a:close/>
                  <a:moveTo>
                    <a:pt x="1286" y="289"/>
                  </a:moveTo>
                  <a:lnTo>
                    <a:pt x="1205" y="289"/>
                  </a:lnTo>
                  <a:lnTo>
                    <a:pt x="1205" y="301"/>
                  </a:lnTo>
                  <a:lnTo>
                    <a:pt x="1286" y="301"/>
                  </a:lnTo>
                  <a:lnTo>
                    <a:pt x="1286" y="289"/>
                  </a:lnTo>
                  <a:close/>
                  <a:moveTo>
                    <a:pt x="873" y="301"/>
                  </a:moveTo>
                  <a:lnTo>
                    <a:pt x="959" y="301"/>
                  </a:lnTo>
                  <a:lnTo>
                    <a:pt x="964" y="289"/>
                  </a:lnTo>
                  <a:lnTo>
                    <a:pt x="878" y="289"/>
                  </a:lnTo>
                  <a:lnTo>
                    <a:pt x="873" y="301"/>
                  </a:lnTo>
                  <a:close/>
                  <a:moveTo>
                    <a:pt x="621" y="3"/>
                  </a:moveTo>
                  <a:lnTo>
                    <a:pt x="320" y="3"/>
                  </a:lnTo>
                  <a:lnTo>
                    <a:pt x="318" y="15"/>
                  </a:lnTo>
                  <a:lnTo>
                    <a:pt x="618" y="15"/>
                  </a:lnTo>
                  <a:lnTo>
                    <a:pt x="621" y="3"/>
                  </a:lnTo>
                  <a:close/>
                  <a:moveTo>
                    <a:pt x="0" y="301"/>
                  </a:moveTo>
                  <a:lnTo>
                    <a:pt x="92" y="301"/>
                  </a:lnTo>
                  <a:lnTo>
                    <a:pt x="98" y="289"/>
                  </a:lnTo>
                  <a:lnTo>
                    <a:pt x="6" y="289"/>
                  </a:lnTo>
                  <a:lnTo>
                    <a:pt x="0" y="301"/>
                  </a:lnTo>
                  <a:close/>
                  <a:moveTo>
                    <a:pt x="926" y="146"/>
                  </a:moveTo>
                  <a:lnTo>
                    <a:pt x="1010" y="146"/>
                  </a:lnTo>
                  <a:lnTo>
                    <a:pt x="1011" y="137"/>
                  </a:lnTo>
                  <a:lnTo>
                    <a:pt x="1013" y="132"/>
                  </a:lnTo>
                  <a:lnTo>
                    <a:pt x="932" y="132"/>
                  </a:lnTo>
                  <a:lnTo>
                    <a:pt x="926" y="146"/>
                  </a:lnTo>
                  <a:close/>
                  <a:moveTo>
                    <a:pt x="712" y="79"/>
                  </a:moveTo>
                  <a:lnTo>
                    <a:pt x="601" y="79"/>
                  </a:lnTo>
                  <a:lnTo>
                    <a:pt x="593" y="94"/>
                  </a:lnTo>
                  <a:lnTo>
                    <a:pt x="688" y="94"/>
                  </a:lnTo>
                  <a:lnTo>
                    <a:pt x="699" y="85"/>
                  </a:lnTo>
                  <a:lnTo>
                    <a:pt x="712" y="79"/>
                  </a:lnTo>
                  <a:close/>
                  <a:moveTo>
                    <a:pt x="682" y="213"/>
                  </a:moveTo>
                  <a:lnTo>
                    <a:pt x="682" y="213"/>
                  </a:lnTo>
                  <a:lnTo>
                    <a:pt x="678" y="210"/>
                  </a:lnTo>
                  <a:lnTo>
                    <a:pt x="583" y="210"/>
                  </a:lnTo>
                  <a:lnTo>
                    <a:pt x="588" y="225"/>
                  </a:lnTo>
                  <a:lnTo>
                    <a:pt x="697" y="225"/>
                  </a:lnTo>
                  <a:lnTo>
                    <a:pt x="689" y="220"/>
                  </a:lnTo>
                  <a:lnTo>
                    <a:pt x="682" y="213"/>
                  </a:lnTo>
                  <a:close/>
                  <a:moveTo>
                    <a:pt x="918" y="172"/>
                  </a:moveTo>
                  <a:lnTo>
                    <a:pt x="1002" y="172"/>
                  </a:lnTo>
                  <a:lnTo>
                    <a:pt x="1005" y="159"/>
                  </a:lnTo>
                  <a:lnTo>
                    <a:pt x="1007" y="158"/>
                  </a:lnTo>
                  <a:lnTo>
                    <a:pt x="923" y="158"/>
                  </a:lnTo>
                  <a:lnTo>
                    <a:pt x="918" y="172"/>
                  </a:lnTo>
                  <a:close/>
                  <a:moveTo>
                    <a:pt x="360" y="251"/>
                  </a:moveTo>
                  <a:lnTo>
                    <a:pt x="474" y="251"/>
                  </a:lnTo>
                  <a:lnTo>
                    <a:pt x="477" y="237"/>
                  </a:lnTo>
                  <a:lnTo>
                    <a:pt x="363" y="237"/>
                  </a:lnTo>
                  <a:lnTo>
                    <a:pt x="360" y="251"/>
                  </a:lnTo>
                  <a:close/>
                  <a:moveTo>
                    <a:pt x="661" y="159"/>
                  </a:moveTo>
                  <a:lnTo>
                    <a:pt x="661" y="159"/>
                  </a:lnTo>
                  <a:lnTo>
                    <a:pt x="661" y="158"/>
                  </a:lnTo>
                  <a:lnTo>
                    <a:pt x="577" y="158"/>
                  </a:lnTo>
                  <a:lnTo>
                    <a:pt x="575" y="168"/>
                  </a:lnTo>
                  <a:lnTo>
                    <a:pt x="577" y="172"/>
                  </a:lnTo>
                  <a:lnTo>
                    <a:pt x="663" y="172"/>
                  </a:lnTo>
                  <a:lnTo>
                    <a:pt x="661" y="159"/>
                  </a:lnTo>
                  <a:close/>
                  <a:moveTo>
                    <a:pt x="220" y="172"/>
                  </a:moveTo>
                  <a:lnTo>
                    <a:pt x="304" y="172"/>
                  </a:lnTo>
                  <a:lnTo>
                    <a:pt x="301" y="158"/>
                  </a:lnTo>
                  <a:lnTo>
                    <a:pt x="217" y="158"/>
                  </a:lnTo>
                  <a:lnTo>
                    <a:pt x="220" y="172"/>
                  </a:lnTo>
                  <a:close/>
                  <a:moveTo>
                    <a:pt x="609" y="67"/>
                  </a:moveTo>
                  <a:lnTo>
                    <a:pt x="891" y="67"/>
                  </a:lnTo>
                  <a:lnTo>
                    <a:pt x="880" y="53"/>
                  </a:lnTo>
                  <a:lnTo>
                    <a:pt x="621" y="53"/>
                  </a:lnTo>
                  <a:lnTo>
                    <a:pt x="618" y="56"/>
                  </a:lnTo>
                  <a:lnTo>
                    <a:pt x="609" y="67"/>
                  </a:lnTo>
                  <a:close/>
                  <a:moveTo>
                    <a:pt x="207" y="110"/>
                  </a:moveTo>
                  <a:lnTo>
                    <a:pt x="209" y="120"/>
                  </a:lnTo>
                  <a:lnTo>
                    <a:pt x="291" y="120"/>
                  </a:lnTo>
                  <a:lnTo>
                    <a:pt x="288" y="105"/>
                  </a:lnTo>
                  <a:lnTo>
                    <a:pt x="206" y="105"/>
                  </a:lnTo>
                  <a:lnTo>
                    <a:pt x="207" y="110"/>
                  </a:lnTo>
                  <a:close/>
                  <a:moveTo>
                    <a:pt x="204" y="91"/>
                  </a:moveTo>
                  <a:lnTo>
                    <a:pt x="204" y="91"/>
                  </a:lnTo>
                  <a:lnTo>
                    <a:pt x="204" y="94"/>
                  </a:lnTo>
                  <a:lnTo>
                    <a:pt x="287" y="94"/>
                  </a:lnTo>
                  <a:lnTo>
                    <a:pt x="282" y="79"/>
                  </a:lnTo>
                  <a:lnTo>
                    <a:pt x="203" y="79"/>
                  </a:lnTo>
                  <a:lnTo>
                    <a:pt x="204" y="91"/>
                  </a:lnTo>
                  <a:close/>
                  <a:moveTo>
                    <a:pt x="318" y="237"/>
                  </a:moveTo>
                  <a:lnTo>
                    <a:pt x="34" y="237"/>
                  </a:lnTo>
                  <a:lnTo>
                    <a:pt x="25" y="251"/>
                  </a:lnTo>
                  <a:lnTo>
                    <a:pt x="119" y="251"/>
                  </a:lnTo>
                  <a:lnTo>
                    <a:pt x="122" y="245"/>
                  </a:lnTo>
                  <a:lnTo>
                    <a:pt x="234" y="245"/>
                  </a:lnTo>
                  <a:lnTo>
                    <a:pt x="236" y="251"/>
                  </a:lnTo>
                  <a:lnTo>
                    <a:pt x="322" y="251"/>
                  </a:lnTo>
                  <a:lnTo>
                    <a:pt x="318" y="237"/>
                  </a:lnTo>
                  <a:close/>
                  <a:moveTo>
                    <a:pt x="1284" y="237"/>
                  </a:moveTo>
                  <a:lnTo>
                    <a:pt x="1203" y="237"/>
                  </a:lnTo>
                  <a:lnTo>
                    <a:pt x="1203" y="251"/>
                  </a:lnTo>
                  <a:lnTo>
                    <a:pt x="1284" y="251"/>
                  </a:lnTo>
                  <a:lnTo>
                    <a:pt x="1284" y="237"/>
                  </a:lnTo>
                  <a:close/>
                  <a:moveTo>
                    <a:pt x="1284" y="263"/>
                  </a:moveTo>
                  <a:lnTo>
                    <a:pt x="1203" y="263"/>
                  </a:lnTo>
                  <a:lnTo>
                    <a:pt x="1205" y="277"/>
                  </a:lnTo>
                  <a:lnTo>
                    <a:pt x="1286" y="277"/>
                  </a:lnTo>
                  <a:lnTo>
                    <a:pt x="1284" y="263"/>
                  </a:lnTo>
                  <a:close/>
                  <a:moveTo>
                    <a:pt x="881" y="277"/>
                  </a:moveTo>
                  <a:lnTo>
                    <a:pt x="967" y="277"/>
                  </a:lnTo>
                  <a:lnTo>
                    <a:pt x="972" y="263"/>
                  </a:lnTo>
                  <a:lnTo>
                    <a:pt x="888" y="263"/>
                  </a:lnTo>
                  <a:lnTo>
                    <a:pt x="881" y="277"/>
                  </a:lnTo>
                  <a:close/>
                  <a:moveTo>
                    <a:pt x="1284" y="210"/>
                  </a:moveTo>
                  <a:lnTo>
                    <a:pt x="1203" y="210"/>
                  </a:lnTo>
                  <a:lnTo>
                    <a:pt x="1203" y="225"/>
                  </a:lnTo>
                  <a:lnTo>
                    <a:pt x="1284" y="225"/>
                  </a:lnTo>
                  <a:lnTo>
                    <a:pt x="1284" y="210"/>
                  </a:lnTo>
                  <a:close/>
                  <a:moveTo>
                    <a:pt x="12" y="277"/>
                  </a:moveTo>
                  <a:lnTo>
                    <a:pt x="104" y="277"/>
                  </a:lnTo>
                  <a:lnTo>
                    <a:pt x="112" y="263"/>
                  </a:lnTo>
                  <a:lnTo>
                    <a:pt x="20" y="263"/>
                  </a:lnTo>
                  <a:lnTo>
                    <a:pt x="12" y="277"/>
                  </a:lnTo>
                  <a:close/>
                  <a:moveTo>
                    <a:pt x="1283" y="184"/>
                  </a:moveTo>
                  <a:lnTo>
                    <a:pt x="1203" y="184"/>
                  </a:lnTo>
                  <a:lnTo>
                    <a:pt x="1203" y="199"/>
                  </a:lnTo>
                  <a:lnTo>
                    <a:pt x="1283" y="199"/>
                  </a:lnTo>
                  <a:lnTo>
                    <a:pt x="1283" y="184"/>
                  </a:lnTo>
                  <a:close/>
                  <a:moveTo>
                    <a:pt x="348" y="301"/>
                  </a:moveTo>
                  <a:lnTo>
                    <a:pt x="463" y="301"/>
                  </a:lnTo>
                  <a:lnTo>
                    <a:pt x="466" y="289"/>
                  </a:lnTo>
                  <a:lnTo>
                    <a:pt x="350" y="289"/>
                  </a:lnTo>
                  <a:lnTo>
                    <a:pt x="348" y="301"/>
                  </a:lnTo>
                  <a:close/>
                  <a:moveTo>
                    <a:pt x="891" y="251"/>
                  </a:moveTo>
                  <a:lnTo>
                    <a:pt x="975" y="251"/>
                  </a:lnTo>
                  <a:lnTo>
                    <a:pt x="981" y="237"/>
                  </a:lnTo>
                  <a:lnTo>
                    <a:pt x="896" y="237"/>
                  </a:lnTo>
                  <a:lnTo>
                    <a:pt x="891" y="251"/>
                  </a:lnTo>
                  <a:close/>
                  <a:moveTo>
                    <a:pt x="353" y="277"/>
                  </a:moveTo>
                  <a:lnTo>
                    <a:pt x="467" y="277"/>
                  </a:lnTo>
                  <a:lnTo>
                    <a:pt x="471" y="263"/>
                  </a:lnTo>
                  <a:lnTo>
                    <a:pt x="356" y="263"/>
                  </a:lnTo>
                  <a:lnTo>
                    <a:pt x="353" y="277"/>
                  </a:lnTo>
                  <a:close/>
                  <a:moveTo>
                    <a:pt x="1279" y="79"/>
                  </a:moveTo>
                  <a:lnTo>
                    <a:pt x="1141" y="79"/>
                  </a:lnTo>
                  <a:lnTo>
                    <a:pt x="1134" y="94"/>
                  </a:lnTo>
                  <a:lnTo>
                    <a:pt x="1281" y="94"/>
                  </a:lnTo>
                  <a:lnTo>
                    <a:pt x="1279" y="79"/>
                  </a:lnTo>
                  <a:close/>
                  <a:moveTo>
                    <a:pt x="1278" y="27"/>
                  </a:moveTo>
                  <a:lnTo>
                    <a:pt x="1168" y="27"/>
                  </a:lnTo>
                  <a:lnTo>
                    <a:pt x="1161" y="41"/>
                  </a:lnTo>
                  <a:lnTo>
                    <a:pt x="1279" y="41"/>
                  </a:lnTo>
                  <a:lnTo>
                    <a:pt x="1278" y="27"/>
                  </a:lnTo>
                  <a:close/>
                  <a:moveTo>
                    <a:pt x="1278" y="3"/>
                  </a:moveTo>
                  <a:lnTo>
                    <a:pt x="1181" y="3"/>
                  </a:lnTo>
                  <a:lnTo>
                    <a:pt x="1175" y="15"/>
                  </a:lnTo>
                  <a:lnTo>
                    <a:pt x="1278" y="15"/>
                  </a:lnTo>
                  <a:lnTo>
                    <a:pt x="1278" y="3"/>
                  </a:lnTo>
                  <a:close/>
                  <a:moveTo>
                    <a:pt x="755" y="0"/>
                  </a:moveTo>
                  <a:lnTo>
                    <a:pt x="755" y="0"/>
                  </a:lnTo>
                  <a:lnTo>
                    <a:pt x="734" y="0"/>
                  </a:lnTo>
                  <a:lnTo>
                    <a:pt x="715" y="3"/>
                  </a:lnTo>
                  <a:lnTo>
                    <a:pt x="696" y="8"/>
                  </a:lnTo>
                  <a:lnTo>
                    <a:pt x="678" y="15"/>
                  </a:lnTo>
                  <a:lnTo>
                    <a:pt x="675" y="15"/>
                  </a:lnTo>
                  <a:lnTo>
                    <a:pt x="832" y="15"/>
                  </a:lnTo>
                  <a:lnTo>
                    <a:pt x="815" y="9"/>
                  </a:lnTo>
                  <a:lnTo>
                    <a:pt x="796" y="3"/>
                  </a:lnTo>
                  <a:lnTo>
                    <a:pt x="777" y="0"/>
                  </a:lnTo>
                  <a:lnTo>
                    <a:pt x="755" y="0"/>
                  </a:lnTo>
                  <a:close/>
                  <a:moveTo>
                    <a:pt x="670" y="296"/>
                  </a:moveTo>
                  <a:lnTo>
                    <a:pt x="670" y="296"/>
                  </a:lnTo>
                  <a:lnTo>
                    <a:pt x="685" y="299"/>
                  </a:lnTo>
                  <a:lnTo>
                    <a:pt x="699" y="302"/>
                  </a:lnTo>
                  <a:lnTo>
                    <a:pt x="715" y="304"/>
                  </a:lnTo>
                  <a:lnTo>
                    <a:pt x="731" y="304"/>
                  </a:lnTo>
                  <a:lnTo>
                    <a:pt x="751" y="304"/>
                  </a:lnTo>
                  <a:lnTo>
                    <a:pt x="770" y="301"/>
                  </a:lnTo>
                  <a:lnTo>
                    <a:pt x="789" y="296"/>
                  </a:lnTo>
                  <a:lnTo>
                    <a:pt x="807" y="289"/>
                  </a:lnTo>
                  <a:lnTo>
                    <a:pt x="808" y="289"/>
                  </a:lnTo>
                  <a:lnTo>
                    <a:pt x="653" y="289"/>
                  </a:lnTo>
                  <a:lnTo>
                    <a:pt x="670" y="296"/>
                  </a:lnTo>
                  <a:close/>
                  <a:moveTo>
                    <a:pt x="1205" y="120"/>
                  </a:moveTo>
                  <a:lnTo>
                    <a:pt x="1281" y="120"/>
                  </a:lnTo>
                  <a:lnTo>
                    <a:pt x="1281" y="105"/>
                  </a:lnTo>
                  <a:lnTo>
                    <a:pt x="1129" y="105"/>
                  </a:lnTo>
                  <a:lnTo>
                    <a:pt x="1121" y="120"/>
                  </a:lnTo>
                  <a:lnTo>
                    <a:pt x="1202" y="120"/>
                  </a:lnTo>
                  <a:lnTo>
                    <a:pt x="1205" y="111"/>
                  </a:lnTo>
                  <a:lnTo>
                    <a:pt x="1205" y="120"/>
                  </a:lnTo>
                  <a:close/>
                  <a:moveTo>
                    <a:pt x="1203" y="136"/>
                  </a:moveTo>
                  <a:lnTo>
                    <a:pt x="1203" y="136"/>
                  </a:lnTo>
                  <a:lnTo>
                    <a:pt x="1203" y="146"/>
                  </a:lnTo>
                  <a:lnTo>
                    <a:pt x="1281" y="146"/>
                  </a:lnTo>
                  <a:lnTo>
                    <a:pt x="1281" y="132"/>
                  </a:lnTo>
                  <a:lnTo>
                    <a:pt x="1203" y="132"/>
                  </a:lnTo>
                  <a:lnTo>
                    <a:pt x="1203" y="136"/>
                  </a:lnTo>
                  <a:close/>
                  <a:moveTo>
                    <a:pt x="1283" y="158"/>
                  </a:moveTo>
                  <a:lnTo>
                    <a:pt x="1203" y="158"/>
                  </a:lnTo>
                  <a:lnTo>
                    <a:pt x="1203" y="159"/>
                  </a:lnTo>
                  <a:lnTo>
                    <a:pt x="1203" y="172"/>
                  </a:lnTo>
                  <a:lnTo>
                    <a:pt x="1283" y="172"/>
                  </a:lnTo>
                  <a:lnTo>
                    <a:pt x="1283" y="158"/>
                  </a:lnTo>
                  <a:close/>
                  <a:moveTo>
                    <a:pt x="325" y="263"/>
                  </a:moveTo>
                  <a:lnTo>
                    <a:pt x="237" y="263"/>
                  </a:lnTo>
                  <a:lnTo>
                    <a:pt x="241" y="277"/>
                  </a:lnTo>
                  <a:lnTo>
                    <a:pt x="328" y="277"/>
                  </a:lnTo>
                  <a:lnTo>
                    <a:pt x="325" y="263"/>
                  </a:lnTo>
                  <a:close/>
                  <a:moveTo>
                    <a:pt x="1279" y="53"/>
                  </a:moveTo>
                  <a:lnTo>
                    <a:pt x="1156" y="53"/>
                  </a:lnTo>
                  <a:lnTo>
                    <a:pt x="1148" y="67"/>
                  </a:lnTo>
                  <a:lnTo>
                    <a:pt x="1279" y="67"/>
                  </a:lnTo>
                  <a:lnTo>
                    <a:pt x="1279" y="53"/>
                  </a:lnTo>
                  <a:close/>
                  <a:moveTo>
                    <a:pt x="623" y="270"/>
                  </a:moveTo>
                  <a:lnTo>
                    <a:pt x="623" y="270"/>
                  </a:lnTo>
                  <a:lnTo>
                    <a:pt x="634" y="277"/>
                  </a:lnTo>
                  <a:lnTo>
                    <a:pt x="829" y="277"/>
                  </a:lnTo>
                  <a:lnTo>
                    <a:pt x="840" y="270"/>
                  </a:lnTo>
                  <a:lnTo>
                    <a:pt x="851" y="263"/>
                  </a:lnTo>
                  <a:lnTo>
                    <a:pt x="615" y="263"/>
                  </a:lnTo>
                  <a:lnTo>
                    <a:pt x="623" y="270"/>
                  </a:lnTo>
                  <a:close/>
                  <a:moveTo>
                    <a:pt x="1083" y="53"/>
                  </a:moveTo>
                  <a:lnTo>
                    <a:pt x="958" y="53"/>
                  </a:lnTo>
                  <a:lnTo>
                    <a:pt x="953" y="67"/>
                  </a:lnTo>
                  <a:lnTo>
                    <a:pt x="1086" y="67"/>
                  </a:lnTo>
                  <a:lnTo>
                    <a:pt x="1083" y="53"/>
                  </a:lnTo>
                  <a:close/>
                  <a:moveTo>
                    <a:pt x="1099" y="140"/>
                  </a:moveTo>
                  <a:lnTo>
                    <a:pt x="1099" y="140"/>
                  </a:lnTo>
                  <a:lnTo>
                    <a:pt x="1097" y="132"/>
                  </a:lnTo>
                  <a:lnTo>
                    <a:pt x="1019" y="132"/>
                  </a:lnTo>
                  <a:lnTo>
                    <a:pt x="1021" y="135"/>
                  </a:lnTo>
                  <a:lnTo>
                    <a:pt x="1023" y="146"/>
                  </a:lnTo>
                  <a:lnTo>
                    <a:pt x="1100" y="146"/>
                  </a:lnTo>
                  <a:lnTo>
                    <a:pt x="1099" y="140"/>
                  </a:lnTo>
                  <a:close/>
                  <a:moveTo>
                    <a:pt x="1088" y="79"/>
                  </a:moveTo>
                  <a:lnTo>
                    <a:pt x="950" y="79"/>
                  </a:lnTo>
                  <a:lnTo>
                    <a:pt x="945" y="94"/>
                  </a:lnTo>
                  <a:lnTo>
                    <a:pt x="1091" y="94"/>
                  </a:lnTo>
                  <a:lnTo>
                    <a:pt x="1088" y="79"/>
                  </a:lnTo>
                  <a:close/>
                  <a:moveTo>
                    <a:pt x="617" y="27"/>
                  </a:moveTo>
                  <a:lnTo>
                    <a:pt x="315" y="27"/>
                  </a:lnTo>
                  <a:lnTo>
                    <a:pt x="312" y="41"/>
                  </a:lnTo>
                  <a:lnTo>
                    <a:pt x="612" y="41"/>
                  </a:lnTo>
                  <a:lnTo>
                    <a:pt x="617" y="27"/>
                  </a:lnTo>
                  <a:close/>
                  <a:moveTo>
                    <a:pt x="866" y="38"/>
                  </a:moveTo>
                  <a:lnTo>
                    <a:pt x="866" y="38"/>
                  </a:lnTo>
                  <a:lnTo>
                    <a:pt x="851" y="27"/>
                  </a:lnTo>
                  <a:lnTo>
                    <a:pt x="655" y="27"/>
                  </a:lnTo>
                  <a:lnTo>
                    <a:pt x="643" y="34"/>
                  </a:lnTo>
                  <a:lnTo>
                    <a:pt x="634" y="41"/>
                  </a:lnTo>
                  <a:lnTo>
                    <a:pt x="870" y="41"/>
                  </a:lnTo>
                  <a:lnTo>
                    <a:pt x="866" y="38"/>
                  </a:lnTo>
                  <a:close/>
                  <a:moveTo>
                    <a:pt x="244" y="289"/>
                  </a:moveTo>
                  <a:lnTo>
                    <a:pt x="247" y="301"/>
                  </a:lnTo>
                  <a:lnTo>
                    <a:pt x="333" y="301"/>
                  </a:lnTo>
                  <a:lnTo>
                    <a:pt x="331" y="289"/>
                  </a:lnTo>
                  <a:lnTo>
                    <a:pt x="244" y="289"/>
                  </a:lnTo>
                  <a:close/>
                  <a:moveTo>
                    <a:pt x="1034" y="199"/>
                  </a:moveTo>
                  <a:lnTo>
                    <a:pt x="1162" y="199"/>
                  </a:lnTo>
                  <a:lnTo>
                    <a:pt x="1170" y="184"/>
                  </a:lnTo>
                  <a:lnTo>
                    <a:pt x="1030" y="184"/>
                  </a:lnTo>
                  <a:lnTo>
                    <a:pt x="1034" y="199"/>
                  </a:lnTo>
                  <a:close/>
                  <a:moveTo>
                    <a:pt x="1110" y="146"/>
                  </a:moveTo>
                  <a:lnTo>
                    <a:pt x="1110" y="146"/>
                  </a:lnTo>
                  <a:lnTo>
                    <a:pt x="1108" y="146"/>
                  </a:lnTo>
                  <a:lnTo>
                    <a:pt x="1189" y="146"/>
                  </a:lnTo>
                  <a:lnTo>
                    <a:pt x="1197" y="132"/>
                  </a:lnTo>
                  <a:lnTo>
                    <a:pt x="1116" y="132"/>
                  </a:lnTo>
                  <a:lnTo>
                    <a:pt x="1110" y="146"/>
                  </a:lnTo>
                  <a:close/>
                  <a:moveTo>
                    <a:pt x="1102" y="165"/>
                  </a:moveTo>
                  <a:lnTo>
                    <a:pt x="1102" y="165"/>
                  </a:lnTo>
                  <a:lnTo>
                    <a:pt x="1102" y="158"/>
                  </a:lnTo>
                  <a:lnTo>
                    <a:pt x="1026" y="158"/>
                  </a:lnTo>
                  <a:lnTo>
                    <a:pt x="1029" y="172"/>
                  </a:lnTo>
                  <a:lnTo>
                    <a:pt x="1176" y="172"/>
                  </a:lnTo>
                  <a:lnTo>
                    <a:pt x="1184" y="158"/>
                  </a:lnTo>
                  <a:lnTo>
                    <a:pt x="1105" y="158"/>
                  </a:lnTo>
                  <a:lnTo>
                    <a:pt x="1102" y="165"/>
                  </a:lnTo>
                  <a:close/>
                  <a:moveTo>
                    <a:pt x="1040" y="225"/>
                  </a:moveTo>
                  <a:lnTo>
                    <a:pt x="1149" y="225"/>
                  </a:lnTo>
                  <a:lnTo>
                    <a:pt x="1157" y="210"/>
                  </a:lnTo>
                  <a:lnTo>
                    <a:pt x="1037" y="210"/>
                  </a:lnTo>
                  <a:lnTo>
                    <a:pt x="1040" y="225"/>
                  </a:lnTo>
                  <a:close/>
                  <a:moveTo>
                    <a:pt x="307" y="184"/>
                  </a:moveTo>
                  <a:lnTo>
                    <a:pt x="61" y="184"/>
                  </a:lnTo>
                  <a:lnTo>
                    <a:pt x="53" y="199"/>
                  </a:lnTo>
                  <a:lnTo>
                    <a:pt x="310" y="199"/>
                  </a:lnTo>
                  <a:lnTo>
                    <a:pt x="307" y="184"/>
                  </a:lnTo>
                  <a:close/>
                  <a:moveTo>
                    <a:pt x="177" y="132"/>
                  </a:moveTo>
                  <a:lnTo>
                    <a:pt x="90" y="132"/>
                  </a:lnTo>
                  <a:lnTo>
                    <a:pt x="82" y="146"/>
                  </a:lnTo>
                  <a:lnTo>
                    <a:pt x="171" y="146"/>
                  </a:lnTo>
                  <a:lnTo>
                    <a:pt x="177" y="132"/>
                  </a:lnTo>
                  <a:close/>
                  <a:moveTo>
                    <a:pt x="164" y="158"/>
                  </a:moveTo>
                  <a:lnTo>
                    <a:pt x="76" y="158"/>
                  </a:lnTo>
                  <a:lnTo>
                    <a:pt x="68" y="172"/>
                  </a:lnTo>
                  <a:lnTo>
                    <a:pt x="157" y="172"/>
                  </a:lnTo>
                  <a:lnTo>
                    <a:pt x="164" y="158"/>
                  </a:lnTo>
                  <a:close/>
                  <a:moveTo>
                    <a:pt x="312" y="210"/>
                  </a:moveTo>
                  <a:lnTo>
                    <a:pt x="49" y="210"/>
                  </a:lnTo>
                  <a:lnTo>
                    <a:pt x="39" y="225"/>
                  </a:lnTo>
                  <a:lnTo>
                    <a:pt x="317" y="225"/>
                  </a:lnTo>
                  <a:lnTo>
                    <a:pt x="312" y="210"/>
                  </a:lnTo>
                  <a:close/>
                  <a:moveTo>
                    <a:pt x="266" y="3"/>
                  </a:moveTo>
                  <a:lnTo>
                    <a:pt x="158" y="3"/>
                  </a:lnTo>
                  <a:lnTo>
                    <a:pt x="152" y="15"/>
                  </a:lnTo>
                  <a:lnTo>
                    <a:pt x="268" y="15"/>
                  </a:lnTo>
                  <a:lnTo>
                    <a:pt x="266" y="3"/>
                  </a:lnTo>
                  <a:close/>
                  <a:moveTo>
                    <a:pt x="271" y="27"/>
                  </a:moveTo>
                  <a:lnTo>
                    <a:pt x="147" y="27"/>
                  </a:lnTo>
                  <a:lnTo>
                    <a:pt x="138" y="41"/>
                  </a:lnTo>
                  <a:lnTo>
                    <a:pt x="274" y="41"/>
                  </a:lnTo>
                  <a:lnTo>
                    <a:pt x="271" y="27"/>
                  </a:lnTo>
                  <a:close/>
                  <a:moveTo>
                    <a:pt x="188" y="111"/>
                  </a:moveTo>
                  <a:lnTo>
                    <a:pt x="188" y="111"/>
                  </a:lnTo>
                  <a:lnTo>
                    <a:pt x="190" y="105"/>
                  </a:lnTo>
                  <a:lnTo>
                    <a:pt x="104" y="105"/>
                  </a:lnTo>
                  <a:lnTo>
                    <a:pt x="96" y="120"/>
                  </a:lnTo>
                  <a:lnTo>
                    <a:pt x="184" y="120"/>
                  </a:lnTo>
                  <a:lnTo>
                    <a:pt x="188" y="111"/>
                  </a:lnTo>
                  <a:close/>
                  <a:moveTo>
                    <a:pt x="277" y="53"/>
                  </a:moveTo>
                  <a:lnTo>
                    <a:pt x="133" y="53"/>
                  </a:lnTo>
                  <a:lnTo>
                    <a:pt x="123" y="67"/>
                  </a:lnTo>
                  <a:lnTo>
                    <a:pt x="280" y="67"/>
                  </a:lnTo>
                  <a:lnTo>
                    <a:pt x="277" y="53"/>
                  </a:lnTo>
                  <a:close/>
                  <a:moveTo>
                    <a:pt x="201" y="79"/>
                  </a:moveTo>
                  <a:lnTo>
                    <a:pt x="119" y="79"/>
                  </a:lnTo>
                  <a:lnTo>
                    <a:pt x="111" y="94"/>
                  </a:lnTo>
                  <a:lnTo>
                    <a:pt x="195" y="94"/>
                  </a:lnTo>
                  <a:lnTo>
                    <a:pt x="201" y="79"/>
                  </a:lnTo>
                  <a:close/>
                </a:path>
              </a:pathLst>
            </a:custGeom>
            <a:solidFill>
              <a:schemeClr val="bg1"/>
            </a:solidFill>
            <a:ln w="9525">
              <a:noFill/>
              <a:round/>
              <a:headEnd/>
              <a:tailEnd/>
            </a:ln>
          </p:spPr>
          <p:txBody>
            <a:bodyPr/>
            <a:lstStyle/>
            <a:p>
              <a:endParaRPr lang="ru-RU">
                <a:solidFill>
                  <a:prstClr val="black"/>
                </a:solidFill>
              </a:endParaRPr>
            </a:p>
          </p:txBody>
        </p:sp>
        <p:sp>
          <p:nvSpPr>
            <p:cNvPr id="306204" name="Freeform 19"/>
            <p:cNvSpPr>
              <a:spLocks noEditPoints="1"/>
            </p:cNvSpPr>
            <p:nvPr/>
          </p:nvSpPr>
          <p:spPr bwMode="auto">
            <a:xfrm>
              <a:off x="831850" y="338138"/>
              <a:ext cx="692150" cy="638175"/>
            </a:xfrm>
            <a:custGeom>
              <a:avLst/>
              <a:gdLst>
                <a:gd name="T0" fmla="*/ 2147483647 w 436"/>
                <a:gd name="T1" fmla="*/ 2147483647 h 402"/>
                <a:gd name="T2" fmla="*/ 2147483647 w 436"/>
                <a:gd name="T3" fmla="*/ 2147483647 h 402"/>
                <a:gd name="T4" fmla="*/ 2147483647 w 436"/>
                <a:gd name="T5" fmla="*/ 2147483647 h 402"/>
                <a:gd name="T6" fmla="*/ 2147483647 w 436"/>
                <a:gd name="T7" fmla="*/ 2147483647 h 402"/>
                <a:gd name="T8" fmla="*/ 2147483647 w 436"/>
                <a:gd name="T9" fmla="*/ 2147483647 h 402"/>
                <a:gd name="T10" fmla="*/ 0 w 436"/>
                <a:gd name="T11" fmla="*/ 2147483647 h 402"/>
                <a:gd name="T12" fmla="*/ 2147483647 w 436"/>
                <a:gd name="T13" fmla="*/ 2147483647 h 402"/>
                <a:gd name="T14" fmla="*/ 2147483647 w 436"/>
                <a:gd name="T15" fmla="*/ 2147483647 h 402"/>
                <a:gd name="T16" fmla="*/ 2147483647 w 436"/>
                <a:gd name="T17" fmla="*/ 2147483647 h 402"/>
                <a:gd name="T18" fmla="*/ 2147483647 w 436"/>
                <a:gd name="T19" fmla="*/ 2147483647 h 402"/>
                <a:gd name="T20" fmla="*/ 2147483647 w 436"/>
                <a:gd name="T21" fmla="*/ 2147483647 h 402"/>
                <a:gd name="T22" fmla="*/ 2147483647 w 436"/>
                <a:gd name="T23" fmla="*/ 2147483647 h 402"/>
                <a:gd name="T24" fmla="*/ 2147483647 w 436"/>
                <a:gd name="T25" fmla="*/ 2147483647 h 402"/>
                <a:gd name="T26" fmla="*/ 2147483647 w 436"/>
                <a:gd name="T27" fmla="*/ 2147483647 h 402"/>
                <a:gd name="T28" fmla="*/ 2147483647 w 436"/>
                <a:gd name="T29" fmla="*/ 2147483647 h 402"/>
                <a:gd name="T30" fmla="*/ 2147483647 w 436"/>
                <a:gd name="T31" fmla="*/ 2147483647 h 402"/>
                <a:gd name="T32" fmla="*/ 2147483647 w 436"/>
                <a:gd name="T33" fmla="*/ 2147483647 h 402"/>
                <a:gd name="T34" fmla="*/ 2147483647 w 436"/>
                <a:gd name="T35" fmla="*/ 2147483647 h 402"/>
                <a:gd name="T36" fmla="*/ 2147483647 w 436"/>
                <a:gd name="T37" fmla="*/ 2147483647 h 402"/>
                <a:gd name="T38" fmla="*/ 2147483647 w 436"/>
                <a:gd name="T39" fmla="*/ 2147483647 h 402"/>
                <a:gd name="T40" fmla="*/ 2147483647 w 436"/>
                <a:gd name="T41" fmla="*/ 2147483647 h 402"/>
                <a:gd name="T42" fmla="*/ 2147483647 w 436"/>
                <a:gd name="T43" fmla="*/ 2147483647 h 402"/>
                <a:gd name="T44" fmla="*/ 2147483647 w 436"/>
                <a:gd name="T45" fmla="*/ 0 h 402"/>
                <a:gd name="T46" fmla="*/ 2147483647 w 436"/>
                <a:gd name="T47" fmla="*/ 2147483647 h 402"/>
                <a:gd name="T48" fmla="*/ 2147483647 w 436"/>
                <a:gd name="T49" fmla="*/ 2147483647 h 402"/>
                <a:gd name="T50" fmla="*/ 2147483647 w 436"/>
                <a:gd name="T51" fmla="*/ 2147483647 h 402"/>
                <a:gd name="T52" fmla="*/ 2147483647 w 436"/>
                <a:gd name="T53" fmla="*/ 2147483647 h 402"/>
                <a:gd name="T54" fmla="*/ 2147483647 w 436"/>
                <a:gd name="T55" fmla="*/ 2147483647 h 402"/>
                <a:gd name="T56" fmla="*/ 2147483647 w 436"/>
                <a:gd name="T57" fmla="*/ 2147483647 h 402"/>
                <a:gd name="T58" fmla="*/ 2147483647 w 436"/>
                <a:gd name="T59" fmla="*/ 2147483647 h 402"/>
                <a:gd name="T60" fmla="*/ 2147483647 w 436"/>
                <a:gd name="T61" fmla="*/ 2147483647 h 402"/>
                <a:gd name="T62" fmla="*/ 2147483647 w 436"/>
                <a:gd name="T63" fmla="*/ 2147483647 h 402"/>
                <a:gd name="T64" fmla="*/ 2147483647 w 436"/>
                <a:gd name="T65" fmla="*/ 2147483647 h 402"/>
                <a:gd name="T66" fmla="*/ 2147483647 w 436"/>
                <a:gd name="T67" fmla="*/ 2147483647 h 402"/>
                <a:gd name="T68" fmla="*/ 2147483647 w 436"/>
                <a:gd name="T69" fmla="*/ 2147483647 h 402"/>
                <a:gd name="T70" fmla="*/ 2147483647 w 436"/>
                <a:gd name="T71" fmla="*/ 2147483647 h 402"/>
                <a:gd name="T72" fmla="*/ 2147483647 w 436"/>
                <a:gd name="T73" fmla="*/ 2147483647 h 402"/>
                <a:gd name="T74" fmla="*/ 2147483647 w 436"/>
                <a:gd name="T75" fmla="*/ 2147483647 h 402"/>
                <a:gd name="T76" fmla="*/ 2147483647 w 436"/>
                <a:gd name="T77" fmla="*/ 2147483647 h 402"/>
                <a:gd name="T78" fmla="*/ 2147483647 w 436"/>
                <a:gd name="T79" fmla="*/ 2147483647 h 402"/>
                <a:gd name="T80" fmla="*/ 2147483647 w 436"/>
                <a:gd name="T81" fmla="*/ 2147483647 h 402"/>
                <a:gd name="T82" fmla="*/ 2147483647 w 436"/>
                <a:gd name="T83" fmla="*/ 2147483647 h 402"/>
                <a:gd name="T84" fmla="*/ 2147483647 w 436"/>
                <a:gd name="T85" fmla="*/ 2147483647 h 402"/>
                <a:gd name="T86" fmla="*/ 2147483647 w 436"/>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
                <a:gd name="T133" fmla="*/ 0 h 402"/>
                <a:gd name="T134" fmla="*/ 436 w 436"/>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 h="402">
                  <a:moveTo>
                    <a:pt x="217" y="0"/>
                  </a:moveTo>
                  <a:lnTo>
                    <a:pt x="217" y="0"/>
                  </a:lnTo>
                  <a:lnTo>
                    <a:pt x="195" y="1"/>
                  </a:lnTo>
                  <a:lnTo>
                    <a:pt x="175" y="4"/>
                  </a:lnTo>
                  <a:lnTo>
                    <a:pt x="152" y="10"/>
                  </a:lnTo>
                  <a:lnTo>
                    <a:pt x="133" y="16"/>
                  </a:lnTo>
                  <a:lnTo>
                    <a:pt x="114" y="25"/>
                  </a:lnTo>
                  <a:lnTo>
                    <a:pt x="95" y="35"/>
                  </a:lnTo>
                  <a:lnTo>
                    <a:pt x="79" y="47"/>
                  </a:lnTo>
                  <a:lnTo>
                    <a:pt x="64" y="60"/>
                  </a:lnTo>
                  <a:lnTo>
                    <a:pt x="49" y="73"/>
                  </a:lnTo>
                  <a:lnTo>
                    <a:pt x="37" y="89"/>
                  </a:lnTo>
                  <a:lnTo>
                    <a:pt x="26" y="105"/>
                  </a:lnTo>
                  <a:lnTo>
                    <a:pt x="16" y="122"/>
                  </a:lnTo>
                  <a:lnTo>
                    <a:pt x="10" y="141"/>
                  </a:lnTo>
                  <a:lnTo>
                    <a:pt x="3" y="160"/>
                  </a:lnTo>
                  <a:lnTo>
                    <a:pt x="0" y="181"/>
                  </a:lnTo>
                  <a:lnTo>
                    <a:pt x="0" y="201"/>
                  </a:lnTo>
                  <a:lnTo>
                    <a:pt x="0" y="221"/>
                  </a:lnTo>
                  <a:lnTo>
                    <a:pt x="3" y="242"/>
                  </a:lnTo>
                  <a:lnTo>
                    <a:pt x="10" y="261"/>
                  </a:lnTo>
                  <a:lnTo>
                    <a:pt x="16" y="280"/>
                  </a:lnTo>
                  <a:lnTo>
                    <a:pt x="26" y="297"/>
                  </a:lnTo>
                  <a:lnTo>
                    <a:pt x="37" y="313"/>
                  </a:lnTo>
                  <a:lnTo>
                    <a:pt x="49" y="329"/>
                  </a:lnTo>
                  <a:lnTo>
                    <a:pt x="64" y="342"/>
                  </a:lnTo>
                  <a:lnTo>
                    <a:pt x="79" y="355"/>
                  </a:lnTo>
                  <a:lnTo>
                    <a:pt x="95" y="367"/>
                  </a:lnTo>
                  <a:lnTo>
                    <a:pt x="114" y="377"/>
                  </a:lnTo>
                  <a:lnTo>
                    <a:pt x="133" y="386"/>
                  </a:lnTo>
                  <a:lnTo>
                    <a:pt x="152" y="393"/>
                  </a:lnTo>
                  <a:lnTo>
                    <a:pt x="175" y="398"/>
                  </a:lnTo>
                  <a:lnTo>
                    <a:pt x="195" y="401"/>
                  </a:lnTo>
                  <a:lnTo>
                    <a:pt x="217" y="402"/>
                  </a:lnTo>
                  <a:lnTo>
                    <a:pt x="240" y="401"/>
                  </a:lnTo>
                  <a:lnTo>
                    <a:pt x="262" y="398"/>
                  </a:lnTo>
                  <a:lnTo>
                    <a:pt x="282" y="393"/>
                  </a:lnTo>
                  <a:lnTo>
                    <a:pt x="303" y="386"/>
                  </a:lnTo>
                  <a:lnTo>
                    <a:pt x="322" y="377"/>
                  </a:lnTo>
                  <a:lnTo>
                    <a:pt x="340" y="367"/>
                  </a:lnTo>
                  <a:lnTo>
                    <a:pt x="357" y="355"/>
                  </a:lnTo>
                  <a:lnTo>
                    <a:pt x="373" y="342"/>
                  </a:lnTo>
                  <a:lnTo>
                    <a:pt x="387" y="329"/>
                  </a:lnTo>
                  <a:lnTo>
                    <a:pt x="400" y="313"/>
                  </a:lnTo>
                  <a:lnTo>
                    <a:pt x="409" y="297"/>
                  </a:lnTo>
                  <a:lnTo>
                    <a:pt x="419" y="280"/>
                  </a:lnTo>
                  <a:lnTo>
                    <a:pt x="427" y="261"/>
                  </a:lnTo>
                  <a:lnTo>
                    <a:pt x="432" y="242"/>
                  </a:lnTo>
                  <a:lnTo>
                    <a:pt x="435" y="221"/>
                  </a:lnTo>
                  <a:lnTo>
                    <a:pt x="436" y="201"/>
                  </a:lnTo>
                  <a:lnTo>
                    <a:pt x="435" y="181"/>
                  </a:lnTo>
                  <a:lnTo>
                    <a:pt x="432" y="160"/>
                  </a:lnTo>
                  <a:lnTo>
                    <a:pt x="427" y="141"/>
                  </a:lnTo>
                  <a:lnTo>
                    <a:pt x="419" y="122"/>
                  </a:lnTo>
                  <a:lnTo>
                    <a:pt x="409" y="105"/>
                  </a:lnTo>
                  <a:lnTo>
                    <a:pt x="400" y="89"/>
                  </a:lnTo>
                  <a:lnTo>
                    <a:pt x="387" y="73"/>
                  </a:lnTo>
                  <a:lnTo>
                    <a:pt x="373" y="60"/>
                  </a:lnTo>
                  <a:lnTo>
                    <a:pt x="357" y="47"/>
                  </a:lnTo>
                  <a:lnTo>
                    <a:pt x="340" y="35"/>
                  </a:lnTo>
                  <a:lnTo>
                    <a:pt x="322" y="25"/>
                  </a:lnTo>
                  <a:lnTo>
                    <a:pt x="303" y="16"/>
                  </a:lnTo>
                  <a:lnTo>
                    <a:pt x="282" y="10"/>
                  </a:lnTo>
                  <a:lnTo>
                    <a:pt x="262" y="4"/>
                  </a:lnTo>
                  <a:lnTo>
                    <a:pt x="240" y="1"/>
                  </a:lnTo>
                  <a:lnTo>
                    <a:pt x="217" y="0"/>
                  </a:lnTo>
                  <a:close/>
                  <a:moveTo>
                    <a:pt x="72" y="102"/>
                  </a:moveTo>
                  <a:lnTo>
                    <a:pt x="217" y="102"/>
                  </a:lnTo>
                  <a:lnTo>
                    <a:pt x="252" y="179"/>
                  </a:lnTo>
                  <a:lnTo>
                    <a:pt x="217" y="179"/>
                  </a:lnTo>
                  <a:lnTo>
                    <a:pt x="217" y="159"/>
                  </a:lnTo>
                  <a:lnTo>
                    <a:pt x="72" y="159"/>
                  </a:lnTo>
                  <a:lnTo>
                    <a:pt x="72" y="102"/>
                  </a:lnTo>
                  <a:close/>
                  <a:moveTo>
                    <a:pt x="217" y="392"/>
                  </a:moveTo>
                  <a:lnTo>
                    <a:pt x="217" y="392"/>
                  </a:lnTo>
                  <a:lnTo>
                    <a:pt x="217" y="390"/>
                  </a:lnTo>
                  <a:lnTo>
                    <a:pt x="217" y="302"/>
                  </a:lnTo>
                  <a:lnTo>
                    <a:pt x="72" y="302"/>
                  </a:lnTo>
                  <a:lnTo>
                    <a:pt x="72" y="179"/>
                  </a:lnTo>
                  <a:lnTo>
                    <a:pt x="216" y="179"/>
                  </a:lnTo>
                  <a:lnTo>
                    <a:pt x="216" y="233"/>
                  </a:lnTo>
                  <a:lnTo>
                    <a:pt x="124" y="233"/>
                  </a:lnTo>
                  <a:lnTo>
                    <a:pt x="124" y="248"/>
                  </a:lnTo>
                  <a:lnTo>
                    <a:pt x="217" y="248"/>
                  </a:lnTo>
                  <a:lnTo>
                    <a:pt x="217" y="233"/>
                  </a:lnTo>
                  <a:lnTo>
                    <a:pt x="278" y="233"/>
                  </a:lnTo>
                  <a:lnTo>
                    <a:pt x="309" y="299"/>
                  </a:lnTo>
                  <a:lnTo>
                    <a:pt x="376" y="299"/>
                  </a:lnTo>
                  <a:lnTo>
                    <a:pt x="282" y="102"/>
                  </a:lnTo>
                  <a:lnTo>
                    <a:pt x="217" y="102"/>
                  </a:lnTo>
                  <a:lnTo>
                    <a:pt x="217" y="12"/>
                  </a:lnTo>
                  <a:lnTo>
                    <a:pt x="240" y="12"/>
                  </a:lnTo>
                  <a:lnTo>
                    <a:pt x="260" y="14"/>
                  </a:lnTo>
                  <a:lnTo>
                    <a:pt x="279" y="19"/>
                  </a:lnTo>
                  <a:lnTo>
                    <a:pt x="298" y="26"/>
                  </a:lnTo>
                  <a:lnTo>
                    <a:pt x="317" y="33"/>
                  </a:lnTo>
                  <a:lnTo>
                    <a:pt x="333" y="44"/>
                  </a:lnTo>
                  <a:lnTo>
                    <a:pt x="349" y="54"/>
                  </a:lnTo>
                  <a:lnTo>
                    <a:pt x="365" y="67"/>
                  </a:lnTo>
                  <a:lnTo>
                    <a:pt x="378" y="80"/>
                  </a:lnTo>
                  <a:lnTo>
                    <a:pt x="390" y="95"/>
                  </a:lnTo>
                  <a:lnTo>
                    <a:pt x="400" y="111"/>
                  </a:lnTo>
                  <a:lnTo>
                    <a:pt x="409" y="127"/>
                  </a:lnTo>
                  <a:lnTo>
                    <a:pt x="416" y="144"/>
                  </a:lnTo>
                  <a:lnTo>
                    <a:pt x="420" y="163"/>
                  </a:lnTo>
                  <a:lnTo>
                    <a:pt x="424" y="182"/>
                  </a:lnTo>
                  <a:lnTo>
                    <a:pt x="425" y="201"/>
                  </a:lnTo>
                  <a:lnTo>
                    <a:pt x="424" y="220"/>
                  </a:lnTo>
                  <a:lnTo>
                    <a:pt x="420" y="239"/>
                  </a:lnTo>
                  <a:lnTo>
                    <a:pt x="416" y="258"/>
                  </a:lnTo>
                  <a:lnTo>
                    <a:pt x="409" y="275"/>
                  </a:lnTo>
                  <a:lnTo>
                    <a:pt x="400" y="291"/>
                  </a:lnTo>
                  <a:lnTo>
                    <a:pt x="390" y="307"/>
                  </a:lnTo>
                  <a:lnTo>
                    <a:pt x="378" y="322"/>
                  </a:lnTo>
                  <a:lnTo>
                    <a:pt x="365" y="335"/>
                  </a:lnTo>
                  <a:lnTo>
                    <a:pt x="349" y="348"/>
                  </a:lnTo>
                  <a:lnTo>
                    <a:pt x="333" y="358"/>
                  </a:lnTo>
                  <a:lnTo>
                    <a:pt x="317" y="369"/>
                  </a:lnTo>
                  <a:lnTo>
                    <a:pt x="298" y="376"/>
                  </a:lnTo>
                  <a:lnTo>
                    <a:pt x="279" y="383"/>
                  </a:lnTo>
                  <a:lnTo>
                    <a:pt x="260" y="388"/>
                  </a:lnTo>
                  <a:lnTo>
                    <a:pt x="240" y="390"/>
                  </a:lnTo>
                  <a:lnTo>
                    <a:pt x="217" y="392"/>
                  </a:lnTo>
                  <a:close/>
                </a:path>
              </a:pathLst>
            </a:custGeom>
            <a:solidFill>
              <a:schemeClr val="bg1"/>
            </a:solidFill>
            <a:ln w="9525">
              <a:noFill/>
              <a:round/>
              <a:headEnd/>
              <a:tailEnd/>
            </a:ln>
          </p:spPr>
          <p:txBody>
            <a:bodyPr/>
            <a:lstStyle/>
            <a:p>
              <a:endParaRPr lang="ru-RU">
                <a:solidFill>
                  <a:prstClr val="black"/>
                </a:solidFill>
              </a:endParaRPr>
            </a:p>
          </p:txBody>
        </p:sp>
      </p:grpSp>
      <p:sp>
        <p:nvSpPr>
          <p:cNvPr id="55" name="Прямоугольник 54"/>
          <p:cNvSpPr/>
          <p:nvPr/>
        </p:nvSpPr>
        <p:spPr>
          <a:xfrm>
            <a:off x="136525" y="5805264"/>
            <a:ext cx="8893225" cy="653918"/>
          </a:xfrm>
          <a:prstGeom prst="rect">
            <a:avLst/>
          </a:prstGeom>
          <a:solidFill>
            <a:schemeClr val="accent2">
              <a:lumMod val="20000"/>
              <a:lumOff val="80000"/>
            </a:schemeClr>
          </a:solidFill>
          <a:scene3d>
            <a:camera prst="orthographicFront"/>
            <a:lightRig rig="threePt" dir="t"/>
          </a:scene3d>
          <a:sp3d>
            <a:bevelT/>
          </a:sp3d>
        </p:spPr>
        <p:txBody>
          <a:bodyPr lIns="91330" tIns="45667" rIns="91330" bIns="45667">
            <a:spAutoFit/>
          </a:bodyPr>
          <a:lstStyle>
            <a:lvl1pPr defTabSz="382588">
              <a:defRPr>
                <a:solidFill>
                  <a:schemeClr val="tx1"/>
                </a:solidFill>
                <a:latin typeface="Arial" panose="020B0604020202020204" pitchFamily="34" charset="0"/>
              </a:defRPr>
            </a:lvl1pPr>
            <a:lvl2pPr marL="742950" indent="-285750" defTabSz="382588">
              <a:defRPr>
                <a:solidFill>
                  <a:schemeClr val="tx1"/>
                </a:solidFill>
                <a:latin typeface="Arial" panose="020B0604020202020204" pitchFamily="34" charset="0"/>
              </a:defRPr>
            </a:lvl2pPr>
            <a:lvl3pPr marL="1143000" indent="-228600" defTabSz="382588">
              <a:defRPr>
                <a:solidFill>
                  <a:schemeClr val="tx1"/>
                </a:solidFill>
                <a:latin typeface="Arial" panose="020B0604020202020204" pitchFamily="34" charset="0"/>
              </a:defRPr>
            </a:lvl3pPr>
            <a:lvl4pPr marL="1600200" indent="-228600" defTabSz="382588">
              <a:defRPr>
                <a:solidFill>
                  <a:schemeClr val="tx1"/>
                </a:solidFill>
                <a:latin typeface="Arial" panose="020B0604020202020204" pitchFamily="34" charset="0"/>
              </a:defRPr>
            </a:lvl4pPr>
            <a:lvl5pPr marL="2057400" indent="-228600" defTabSz="382588">
              <a:defRPr>
                <a:solidFill>
                  <a:schemeClr val="tx1"/>
                </a:solidFill>
                <a:latin typeface="Arial" panose="020B0604020202020204" pitchFamily="34" charset="0"/>
              </a:defRPr>
            </a:lvl5pPr>
            <a:lvl6pPr marL="2514600" indent="-228600" defTabSz="382588" fontAlgn="base">
              <a:spcBef>
                <a:spcPct val="0"/>
              </a:spcBef>
              <a:spcAft>
                <a:spcPct val="0"/>
              </a:spcAft>
              <a:defRPr>
                <a:solidFill>
                  <a:schemeClr val="tx1"/>
                </a:solidFill>
                <a:latin typeface="Arial" panose="020B0604020202020204" pitchFamily="34" charset="0"/>
              </a:defRPr>
            </a:lvl6pPr>
            <a:lvl7pPr marL="2971800" indent="-228600" defTabSz="382588" fontAlgn="base">
              <a:spcBef>
                <a:spcPct val="0"/>
              </a:spcBef>
              <a:spcAft>
                <a:spcPct val="0"/>
              </a:spcAft>
              <a:defRPr>
                <a:solidFill>
                  <a:schemeClr val="tx1"/>
                </a:solidFill>
                <a:latin typeface="Arial" panose="020B0604020202020204" pitchFamily="34" charset="0"/>
              </a:defRPr>
            </a:lvl7pPr>
            <a:lvl8pPr marL="3429000" indent="-228600" defTabSz="382588" fontAlgn="base">
              <a:spcBef>
                <a:spcPct val="0"/>
              </a:spcBef>
              <a:spcAft>
                <a:spcPct val="0"/>
              </a:spcAft>
              <a:defRPr>
                <a:solidFill>
                  <a:schemeClr val="tx1"/>
                </a:solidFill>
                <a:latin typeface="Arial" panose="020B0604020202020204" pitchFamily="34" charset="0"/>
              </a:defRPr>
            </a:lvl8pPr>
            <a:lvl9pPr marL="3886200" indent="-228600" defTabSz="382588" fontAlgn="base">
              <a:spcBef>
                <a:spcPct val="0"/>
              </a:spcBef>
              <a:spcAft>
                <a:spcPct val="0"/>
              </a:spcAft>
              <a:defRPr>
                <a:solidFill>
                  <a:schemeClr val="tx1"/>
                </a:solidFill>
                <a:latin typeface="Arial" panose="020B0604020202020204" pitchFamily="34" charset="0"/>
              </a:defRPr>
            </a:lvl9pPr>
          </a:lstStyle>
          <a:p>
            <a:pPr algn="just">
              <a:spcBef>
                <a:spcPts val="300"/>
              </a:spcBef>
              <a:defRPr/>
            </a:pPr>
            <a:r>
              <a:rPr lang="en-US" altLang="ru-RU" sz="1700" b="1" dirty="0" smtClean="0">
                <a:solidFill>
                  <a:srgbClr val="000000"/>
                </a:solidFill>
                <a:latin typeface="Calibri"/>
              </a:rPr>
              <a:t>Project activities financed from the intern</a:t>
            </a:r>
            <a:r>
              <a:rPr lang="ru-RU" altLang="ru-RU" sz="1700" b="1" dirty="0" smtClean="0">
                <a:solidFill>
                  <a:srgbClr val="000000"/>
                </a:solidFill>
                <a:latin typeface="Calibri"/>
              </a:rPr>
              <a:t>a</a:t>
            </a:r>
            <a:r>
              <a:rPr lang="en-US" altLang="ru-RU" sz="1700" b="1" dirty="0" smtClean="0">
                <a:solidFill>
                  <a:srgbClr val="000000"/>
                </a:solidFill>
                <a:latin typeface="Calibri"/>
              </a:rPr>
              <a:t>l funds of SE NNEGC Energoatom </a:t>
            </a:r>
            <a:r>
              <a:rPr lang="uk-UA" altLang="ru-RU" sz="1200" i="1" dirty="0" smtClean="0">
                <a:solidFill>
                  <a:srgbClr val="000000"/>
                </a:solidFill>
                <a:latin typeface="Calibri"/>
              </a:rPr>
              <a:t>(</a:t>
            </a:r>
            <a:r>
              <a:rPr lang="en-US" altLang="ru-RU" sz="1200" i="1" dirty="0" smtClean="0">
                <a:solidFill>
                  <a:srgbClr val="000000"/>
                </a:solidFill>
                <a:latin typeface="Calibri"/>
              </a:rPr>
              <a:t>as of </a:t>
            </a:r>
            <a:r>
              <a:rPr lang="uk-UA" altLang="ru-RU" sz="1200" i="1" dirty="0" smtClean="0">
                <a:solidFill>
                  <a:srgbClr val="000000"/>
                </a:solidFill>
                <a:latin typeface="Calibri"/>
              </a:rPr>
              <a:t>01.</a:t>
            </a:r>
            <a:r>
              <a:rPr lang="en-US" altLang="ru-RU" sz="1200" i="1" dirty="0" smtClean="0">
                <a:solidFill>
                  <a:srgbClr val="000000"/>
                </a:solidFill>
                <a:latin typeface="Calibri"/>
              </a:rPr>
              <a:t>1</a:t>
            </a:r>
            <a:r>
              <a:rPr lang="uk-UA" altLang="ru-RU" sz="1200" i="1" dirty="0" smtClean="0">
                <a:solidFill>
                  <a:srgbClr val="000000"/>
                </a:solidFill>
                <a:latin typeface="Calibri"/>
              </a:rPr>
              <a:t>0.2015):</a:t>
            </a:r>
          </a:p>
          <a:p>
            <a:pPr algn="just">
              <a:spcBef>
                <a:spcPts val="300"/>
              </a:spcBef>
              <a:buClr>
                <a:srgbClr val="0070C0"/>
              </a:buClr>
              <a:buFont typeface="Wingdings" panose="05000000000000000000" pitchFamily="2" charset="2"/>
              <a:buChar char="§"/>
              <a:defRPr/>
            </a:pPr>
            <a:r>
              <a:rPr lang="en-US" altLang="ru-RU" sz="1700" b="1" dirty="0" smtClean="0">
                <a:solidFill>
                  <a:srgbClr val="000000"/>
                </a:solidFill>
                <a:latin typeface="Calibri"/>
              </a:rPr>
              <a:t> from the be</a:t>
            </a:r>
            <a:r>
              <a:rPr lang="ru-RU" altLang="ru-RU" sz="1700" b="1" dirty="0" smtClean="0">
                <a:solidFill>
                  <a:srgbClr val="000000"/>
                </a:solidFill>
                <a:latin typeface="Calibri"/>
              </a:rPr>
              <a:t>g</a:t>
            </a:r>
            <a:r>
              <a:rPr lang="en-US" altLang="ru-RU" sz="1700" b="1" dirty="0" smtClean="0">
                <a:solidFill>
                  <a:srgbClr val="000000"/>
                </a:solidFill>
                <a:latin typeface="Calibri"/>
              </a:rPr>
              <a:t>inning of works</a:t>
            </a:r>
            <a:r>
              <a:rPr lang="uk-UA" altLang="ru-RU" sz="1700" b="1" dirty="0" smtClean="0">
                <a:solidFill>
                  <a:srgbClr val="000000"/>
                </a:solidFill>
                <a:latin typeface="Calibri"/>
              </a:rPr>
              <a:t> </a:t>
            </a:r>
            <a:r>
              <a:rPr lang="en-US" altLang="ru-RU" sz="1700" b="1" dirty="0" smtClean="0">
                <a:solidFill>
                  <a:srgbClr val="000000"/>
                </a:solidFill>
                <a:latin typeface="Calibri"/>
              </a:rPr>
              <a:t>               </a:t>
            </a:r>
            <a:r>
              <a:rPr lang="uk-UA" altLang="ru-RU" sz="1700" b="1" dirty="0" smtClean="0">
                <a:solidFill>
                  <a:srgbClr val="000000"/>
                </a:solidFill>
                <a:latin typeface="Calibri"/>
              </a:rPr>
              <a:t>–</a:t>
            </a:r>
            <a:r>
              <a:rPr lang="en-US" altLang="ru-RU" sz="1700" b="1" dirty="0" smtClean="0">
                <a:solidFill>
                  <a:srgbClr val="000000"/>
                </a:solidFill>
                <a:latin typeface="Calibri"/>
              </a:rPr>
              <a:t>  </a:t>
            </a:r>
            <a:r>
              <a:rPr lang="en-US" altLang="ru-RU" sz="1700" b="1" dirty="0" smtClean="0">
                <a:solidFill>
                  <a:srgbClr val="0070C0"/>
                </a:solidFill>
                <a:latin typeface="Calibri"/>
              </a:rPr>
              <a:t>UAH 544,7</a:t>
            </a:r>
            <a:r>
              <a:rPr lang="uk-UA" altLang="ru-RU" sz="1700" b="1" dirty="0" smtClean="0">
                <a:solidFill>
                  <a:srgbClr val="0070C0"/>
                </a:solidFill>
                <a:latin typeface="Calibri"/>
              </a:rPr>
              <a:t> </a:t>
            </a:r>
            <a:r>
              <a:rPr lang="en-US" altLang="ru-RU" sz="1700" b="1" dirty="0" smtClean="0">
                <a:solidFill>
                  <a:srgbClr val="0070C0"/>
                </a:solidFill>
                <a:latin typeface="Calibri"/>
              </a:rPr>
              <a:t>M</a:t>
            </a:r>
            <a:endParaRPr lang="uk-UA" altLang="ru-RU" sz="1700" i="1" dirty="0" smtClean="0">
              <a:solidFill>
                <a:srgbClr val="0070C0"/>
              </a:solidFill>
              <a:latin typeface="Calibri"/>
            </a:endParaRPr>
          </a:p>
        </p:txBody>
      </p:sp>
      <p:sp>
        <p:nvSpPr>
          <p:cNvPr id="223239" name="TextBox 55"/>
          <p:cNvSpPr txBox="1">
            <a:spLocks noChangeArrowheads="1"/>
          </p:cNvSpPr>
          <p:nvPr/>
        </p:nvSpPr>
        <p:spPr bwMode="auto">
          <a:xfrm>
            <a:off x="142875" y="1071563"/>
            <a:ext cx="6878638" cy="4037012"/>
          </a:xfrm>
          <a:prstGeom prst="rect">
            <a:avLst/>
          </a:prstGeom>
          <a:noFill/>
          <a:ln w="9525">
            <a:noFill/>
            <a:miter lim="800000"/>
            <a:headEnd/>
            <a:tailEnd/>
          </a:ln>
        </p:spPr>
        <p:txBody>
          <a:bodyPr lIns="91280" tIns="45643" rIns="91280" bIns="45643">
            <a:spAutoFit/>
          </a:bodyPr>
          <a:lstStyle/>
          <a:p>
            <a:pPr algn="just" defTabSz="300038">
              <a:spcAft>
                <a:spcPts val="750"/>
              </a:spcAft>
              <a:buClr>
                <a:srgbClr val="0070C0"/>
              </a:buClr>
              <a:tabLst>
                <a:tab pos="3135313" algn="l"/>
              </a:tabLst>
              <a:defRPr/>
            </a:pPr>
            <a:r>
              <a:rPr lang="en-US" altLang="uk-UA" b="1" dirty="0">
                <a:solidFill>
                  <a:srgbClr val="000000"/>
                </a:solidFill>
                <a:latin typeface="Calibri"/>
                <a:cs typeface="Arial" pitchFamily="34" charset="0"/>
              </a:rPr>
              <a:t>European Commission committed itself to provide the Center with </a:t>
            </a:r>
            <a:r>
              <a:rPr lang="uk-UA" altLang="uk-UA" b="1" dirty="0">
                <a:solidFill>
                  <a:srgbClr val="000000"/>
                </a:solidFill>
                <a:latin typeface="Calibri"/>
                <a:cs typeface="Arial" pitchFamily="34" charset="0"/>
              </a:rPr>
              <a:t>:</a:t>
            </a:r>
          </a:p>
          <a:p>
            <a:pPr algn="just" defTabSz="300038">
              <a:spcAft>
                <a:spcPts val="750"/>
              </a:spcAft>
              <a:buClr>
                <a:srgbClr val="0070C0"/>
              </a:buClr>
              <a:buFont typeface="Wingdings" pitchFamily="2" charset="2"/>
              <a:buChar char="§"/>
              <a:tabLst>
                <a:tab pos="3135313" algn="l"/>
              </a:tabLst>
              <a:defRPr/>
            </a:pPr>
            <a:r>
              <a:rPr lang="en-US" altLang="uk-UA" b="1" dirty="0">
                <a:solidFill>
                  <a:srgbClr val="000000"/>
                </a:solidFill>
                <a:latin typeface="Calibri"/>
                <a:cs typeface="Arial" pitchFamily="34" charset="0"/>
              </a:rPr>
              <a:t> Methodological materials </a:t>
            </a:r>
            <a:endParaRPr lang="uk-UA" altLang="uk-UA" b="1" dirty="0">
              <a:solidFill>
                <a:srgbClr val="000000"/>
              </a:solidFill>
              <a:latin typeface="Calibri"/>
              <a:cs typeface="Arial" pitchFamily="34" charset="0"/>
            </a:endParaRPr>
          </a:p>
          <a:p>
            <a:pPr algn="just" defTabSz="300038">
              <a:spcAft>
                <a:spcPts val="750"/>
              </a:spcAft>
              <a:buClr>
                <a:srgbClr val="0070C0"/>
              </a:buClr>
              <a:buFont typeface="Wingdings" pitchFamily="2" charset="2"/>
              <a:buChar char="§"/>
              <a:tabLst>
                <a:tab pos="3135313" algn="l"/>
              </a:tabLst>
              <a:defRPr/>
            </a:pPr>
            <a:r>
              <a:rPr lang="uk-UA" altLang="uk-UA" b="1" dirty="0">
                <a:solidFill>
                  <a:srgbClr val="000000"/>
                </a:solidFill>
                <a:latin typeface="Calibri"/>
                <a:cs typeface="Arial" pitchFamily="34" charset="0"/>
              </a:rPr>
              <a:t> </a:t>
            </a:r>
            <a:r>
              <a:rPr lang="en-US" altLang="uk-UA" b="1" dirty="0">
                <a:solidFill>
                  <a:srgbClr val="000000"/>
                </a:solidFill>
                <a:latin typeface="Calibri"/>
                <a:cs typeface="Arial" pitchFamily="34" charset="0"/>
              </a:rPr>
              <a:t>special-purpose training aids </a:t>
            </a:r>
            <a:r>
              <a:rPr lang="uk-UA" altLang="uk-UA" i="1" dirty="0">
                <a:solidFill>
                  <a:srgbClr val="000000"/>
                </a:solidFill>
                <a:latin typeface="Calibri"/>
                <a:cs typeface="Arial" pitchFamily="34" charset="0"/>
              </a:rPr>
              <a:t>(</a:t>
            </a:r>
            <a:r>
              <a:rPr lang="en-US" altLang="uk-UA" i="1" dirty="0">
                <a:solidFill>
                  <a:srgbClr val="000000"/>
                </a:solidFill>
                <a:latin typeface="Calibri"/>
                <a:cs typeface="Arial" pitchFamily="34" charset="0"/>
              </a:rPr>
              <a:t>full-scope simulators</a:t>
            </a:r>
            <a:r>
              <a:rPr lang="uk-UA" altLang="uk-UA" i="1" dirty="0">
                <a:solidFill>
                  <a:srgbClr val="000000"/>
                </a:solidFill>
                <a:latin typeface="Calibri"/>
                <a:cs typeface="Arial" pitchFamily="34" charset="0"/>
              </a:rPr>
              <a:t>)</a:t>
            </a:r>
          </a:p>
          <a:p>
            <a:pPr algn="just" defTabSz="300038">
              <a:spcAft>
                <a:spcPts val="750"/>
              </a:spcAft>
              <a:buClr>
                <a:srgbClr val="0070C0"/>
              </a:buClr>
              <a:buFont typeface="Wingdings" pitchFamily="2" charset="2"/>
              <a:buChar char="§"/>
              <a:tabLst>
                <a:tab pos="3135313" algn="l"/>
              </a:tabLst>
              <a:defRPr/>
            </a:pPr>
            <a:r>
              <a:rPr lang="en-US" altLang="uk-UA" b="1" dirty="0">
                <a:solidFill>
                  <a:srgbClr val="000000"/>
                </a:solidFill>
                <a:latin typeface="Calibri"/>
                <a:cs typeface="Arial" pitchFamily="34" charset="0"/>
              </a:rPr>
              <a:t> technical aids for gene</a:t>
            </a:r>
            <a:r>
              <a:rPr lang="uk-UA" altLang="uk-UA" b="1" dirty="0">
                <a:solidFill>
                  <a:srgbClr val="000000"/>
                </a:solidFill>
                <a:latin typeface="Calibri"/>
                <a:cs typeface="Arial" pitchFamily="34" charset="0"/>
              </a:rPr>
              <a:t>r</a:t>
            </a:r>
            <a:r>
              <a:rPr lang="en-US" altLang="uk-UA" b="1" dirty="0">
                <a:solidFill>
                  <a:srgbClr val="000000"/>
                </a:solidFill>
                <a:latin typeface="Calibri"/>
                <a:cs typeface="Arial" pitchFamily="34" charset="0"/>
              </a:rPr>
              <a:t>al-purpose training </a:t>
            </a:r>
            <a:r>
              <a:rPr lang="uk-UA" altLang="uk-UA" i="1" dirty="0">
                <a:solidFill>
                  <a:srgbClr val="000000"/>
                </a:solidFill>
                <a:latin typeface="Calibri"/>
                <a:cs typeface="Arial" pitchFamily="34" charset="0"/>
              </a:rPr>
              <a:t>(</a:t>
            </a:r>
            <a:r>
              <a:rPr lang="en-US" altLang="uk-UA" i="1" dirty="0">
                <a:solidFill>
                  <a:srgbClr val="000000"/>
                </a:solidFill>
                <a:latin typeface="Calibri"/>
                <a:cs typeface="Arial" pitchFamily="34" charset="0"/>
              </a:rPr>
              <a:t>office furniture, computers and projectors</a:t>
            </a:r>
            <a:r>
              <a:rPr lang="uk-UA" altLang="uk-UA" i="1" dirty="0">
                <a:solidFill>
                  <a:srgbClr val="000000"/>
                </a:solidFill>
                <a:latin typeface="Calibri"/>
                <a:cs typeface="Arial" pitchFamily="34" charset="0"/>
              </a:rPr>
              <a:t>)</a:t>
            </a:r>
          </a:p>
          <a:p>
            <a:pPr algn="just" defTabSz="300038">
              <a:spcAft>
                <a:spcPts val="750"/>
              </a:spcAft>
              <a:buClr>
                <a:srgbClr val="0070C0"/>
              </a:buClr>
              <a:buFont typeface="Wingdings" pitchFamily="2" charset="2"/>
              <a:buChar char="§"/>
              <a:tabLst>
                <a:tab pos="3135313" algn="l"/>
              </a:tabLst>
              <a:defRPr/>
            </a:pPr>
            <a:endParaRPr lang="uk-UA" altLang="uk-UA" i="1" dirty="0">
              <a:solidFill>
                <a:srgbClr val="000000"/>
              </a:solidFill>
              <a:latin typeface="Calibri"/>
              <a:cs typeface="Arial" pitchFamily="34" charset="0"/>
            </a:endParaRPr>
          </a:p>
          <a:p>
            <a:pPr algn="just" defTabSz="300038">
              <a:spcBef>
                <a:spcPts val="1800"/>
              </a:spcBef>
              <a:buClr>
                <a:srgbClr val="0070C0"/>
              </a:buClr>
              <a:tabLst>
                <a:tab pos="3135313" algn="l"/>
              </a:tabLst>
              <a:defRPr/>
            </a:pPr>
            <a:r>
              <a:rPr lang="en-US" altLang="uk-UA" b="1" dirty="0">
                <a:solidFill>
                  <a:srgbClr val="000000"/>
                </a:solidFill>
                <a:latin typeface="Calibri"/>
                <a:cs typeface="Arial" pitchFamily="34" charset="0"/>
              </a:rPr>
              <a:t>The budget of the European part of the Project is </a:t>
            </a:r>
            <a:r>
              <a:rPr lang="en-US" altLang="uk-UA" b="1" dirty="0">
                <a:solidFill>
                  <a:srgbClr val="0070C0"/>
                </a:solidFill>
                <a:latin typeface="Calibri"/>
                <a:cs typeface="Arial" pitchFamily="34" charset="0"/>
              </a:rPr>
              <a:t>EUR </a:t>
            </a:r>
            <a:r>
              <a:rPr lang="uk-UA" altLang="uk-UA" b="1" dirty="0">
                <a:solidFill>
                  <a:srgbClr val="0070C0"/>
                </a:solidFill>
                <a:latin typeface="Calibri"/>
              </a:rPr>
              <a:t>13 </a:t>
            </a:r>
            <a:r>
              <a:rPr lang="en-US" altLang="uk-UA" b="1" dirty="0">
                <a:solidFill>
                  <a:srgbClr val="0070C0"/>
                </a:solidFill>
                <a:latin typeface="Calibri"/>
              </a:rPr>
              <a:t>M</a:t>
            </a:r>
            <a:endParaRPr lang="uk-UA" altLang="uk-UA" b="1" dirty="0">
              <a:solidFill>
                <a:srgbClr val="0070C0"/>
              </a:solidFill>
              <a:latin typeface="Calibri"/>
            </a:endParaRPr>
          </a:p>
          <a:p>
            <a:pPr algn="just" defTabSz="300038">
              <a:buClr>
                <a:srgbClr val="0070C0"/>
              </a:buClr>
              <a:buFont typeface="Wingdings" pitchFamily="2" charset="2"/>
              <a:buChar char="§"/>
              <a:tabLst>
                <a:tab pos="3135313" algn="l"/>
              </a:tabLst>
              <a:defRPr/>
            </a:pPr>
            <a:r>
              <a:rPr lang="en-US" altLang="uk-UA" b="1" dirty="0">
                <a:solidFill>
                  <a:srgbClr val="000000"/>
                </a:solidFill>
                <a:latin typeface="Calibri"/>
                <a:cs typeface="Arial" pitchFamily="34" charset="0"/>
              </a:rPr>
              <a:t> Volume of the financing allocated under the contracts amounts to</a:t>
            </a:r>
            <a:r>
              <a:rPr lang="uk-UA" altLang="uk-UA" b="1" dirty="0">
                <a:solidFill>
                  <a:srgbClr val="000000"/>
                </a:solidFill>
                <a:latin typeface="Calibri"/>
                <a:cs typeface="Arial" pitchFamily="34" charset="0"/>
              </a:rPr>
              <a:t> </a:t>
            </a:r>
            <a:r>
              <a:rPr lang="en-US" altLang="uk-UA" b="1" dirty="0">
                <a:solidFill>
                  <a:srgbClr val="0070C0"/>
                </a:solidFill>
                <a:latin typeface="Calibri"/>
              </a:rPr>
              <a:t>EUR</a:t>
            </a:r>
            <a:r>
              <a:rPr lang="en-US" altLang="uk-UA" dirty="0">
                <a:solidFill>
                  <a:prstClr val="black"/>
                </a:solidFill>
                <a:latin typeface="Calibri"/>
              </a:rPr>
              <a:t> </a:t>
            </a:r>
            <a:r>
              <a:rPr lang="uk-UA" altLang="uk-UA" b="1" dirty="0">
                <a:solidFill>
                  <a:srgbClr val="0070C0"/>
                </a:solidFill>
                <a:latin typeface="Calibri"/>
              </a:rPr>
              <a:t>7</a:t>
            </a:r>
            <a:r>
              <a:rPr lang="en-US" altLang="uk-UA" b="1" dirty="0">
                <a:solidFill>
                  <a:srgbClr val="0070C0"/>
                </a:solidFill>
                <a:latin typeface="Calibri"/>
              </a:rPr>
              <a:t>.</a:t>
            </a:r>
            <a:r>
              <a:rPr lang="uk-UA" altLang="uk-UA" b="1" dirty="0">
                <a:solidFill>
                  <a:srgbClr val="0070C0"/>
                </a:solidFill>
                <a:latin typeface="Calibri"/>
              </a:rPr>
              <a:t>3 </a:t>
            </a:r>
            <a:r>
              <a:rPr lang="en-US" altLang="uk-UA" b="1" dirty="0">
                <a:solidFill>
                  <a:srgbClr val="0070C0"/>
                </a:solidFill>
                <a:latin typeface="Calibri"/>
              </a:rPr>
              <a:t>M</a:t>
            </a:r>
            <a:endParaRPr lang="uk-UA" altLang="uk-UA" b="1" dirty="0">
              <a:solidFill>
                <a:srgbClr val="0070C0"/>
              </a:solidFill>
              <a:latin typeface="Calibri"/>
            </a:endParaRPr>
          </a:p>
          <a:p>
            <a:pPr algn="just" defTabSz="300038">
              <a:spcBef>
                <a:spcPts val="600"/>
              </a:spcBef>
              <a:buClr>
                <a:srgbClr val="0070C0"/>
              </a:buClr>
              <a:buFont typeface="Wingdings" pitchFamily="2" charset="2"/>
              <a:buChar char="§"/>
              <a:tabLst>
                <a:tab pos="3135313" algn="l"/>
              </a:tabLst>
              <a:defRPr/>
            </a:pPr>
            <a:r>
              <a:rPr lang="en-US" altLang="uk-UA" b="1" dirty="0">
                <a:solidFill>
                  <a:srgbClr val="000000"/>
                </a:solidFill>
                <a:latin typeface="Calibri"/>
                <a:cs typeface="Arial" pitchFamily="34" charset="0"/>
              </a:rPr>
              <a:t> Service contract</a:t>
            </a:r>
            <a:r>
              <a:rPr lang="uk-UA" altLang="uk-UA" b="1" dirty="0">
                <a:solidFill>
                  <a:srgbClr val="000000"/>
                </a:solidFill>
                <a:latin typeface="Calibri"/>
                <a:cs typeface="Arial" pitchFamily="34" charset="0"/>
              </a:rPr>
              <a:t> – </a:t>
            </a:r>
            <a:r>
              <a:rPr lang="en-US" altLang="uk-UA" b="1" dirty="0">
                <a:solidFill>
                  <a:srgbClr val="0070C0"/>
                </a:solidFill>
                <a:latin typeface="Calibri"/>
              </a:rPr>
              <a:t>EUR</a:t>
            </a:r>
            <a:r>
              <a:rPr lang="en-US" altLang="uk-UA" dirty="0">
                <a:solidFill>
                  <a:prstClr val="black"/>
                </a:solidFill>
                <a:latin typeface="Calibri"/>
              </a:rPr>
              <a:t> </a:t>
            </a:r>
            <a:r>
              <a:rPr lang="uk-UA" altLang="uk-UA" b="1" dirty="0">
                <a:solidFill>
                  <a:srgbClr val="0070C0"/>
                </a:solidFill>
                <a:latin typeface="Calibri"/>
              </a:rPr>
              <a:t>5</a:t>
            </a:r>
            <a:r>
              <a:rPr lang="en-US" altLang="uk-UA" b="1" dirty="0">
                <a:solidFill>
                  <a:srgbClr val="0070C0"/>
                </a:solidFill>
                <a:latin typeface="Calibri"/>
              </a:rPr>
              <a:t>.</a:t>
            </a:r>
            <a:r>
              <a:rPr lang="uk-UA" altLang="uk-UA" b="1" dirty="0">
                <a:solidFill>
                  <a:srgbClr val="0070C0"/>
                </a:solidFill>
                <a:latin typeface="Calibri"/>
              </a:rPr>
              <a:t>7 </a:t>
            </a:r>
            <a:r>
              <a:rPr lang="en-US" altLang="uk-UA" b="1" dirty="0">
                <a:solidFill>
                  <a:srgbClr val="0070C0"/>
                </a:solidFill>
                <a:latin typeface="Calibri"/>
              </a:rPr>
              <a:t>M</a:t>
            </a:r>
            <a:endParaRPr lang="uk-UA" altLang="uk-UA" b="1" dirty="0">
              <a:solidFill>
                <a:srgbClr val="0070C0"/>
              </a:solidFill>
              <a:latin typeface="Calibri"/>
            </a:endParaRPr>
          </a:p>
          <a:p>
            <a:pPr algn="just" defTabSz="300038">
              <a:spcBef>
                <a:spcPts val="600"/>
              </a:spcBef>
              <a:buClr>
                <a:srgbClr val="0070C0"/>
              </a:buClr>
              <a:tabLst>
                <a:tab pos="3135313" algn="l"/>
              </a:tabLst>
              <a:defRPr/>
            </a:pPr>
            <a:endParaRPr lang="uk-UA" altLang="uk-UA" b="1" dirty="0">
              <a:solidFill>
                <a:srgbClr val="006699"/>
              </a:solidFill>
              <a:latin typeface="Calibri"/>
              <a:cs typeface="Arial" pitchFamily="34" charset="0"/>
            </a:endParaRPr>
          </a:p>
        </p:txBody>
      </p:sp>
      <p:pic>
        <p:nvPicPr>
          <p:cNvPr id="57" name="Рисунок 56"/>
          <p:cNvPicPr>
            <a:picLocks noChangeAspect="1"/>
          </p:cNvPicPr>
          <p:nvPr/>
        </p:nvPicPr>
        <p:blipFill>
          <a:blip r:embed="rId3" cstate="print">
            <a:extLst/>
          </a:blip>
          <a:stretch>
            <a:fillRect/>
          </a:stretch>
        </p:blipFill>
        <p:spPr>
          <a:xfrm>
            <a:off x="7137285" y="2513516"/>
            <a:ext cx="1962644" cy="15262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50" name="Picture 2" descr="C:\Users\sturlo\AppData\Local\Microsoft\Windows\Temporary Internet Files\Content.Outlook\4LUBMKG7\травень 2014-3.JPG"/>
          <p:cNvPicPr>
            <a:picLocks noChangeAspect="1" noChangeArrowheads="1"/>
          </p:cNvPicPr>
          <p:nvPr/>
        </p:nvPicPr>
        <p:blipFill>
          <a:blip r:embed="rId4" cstate="print">
            <a:extLst/>
          </a:blip>
          <a:srcRect/>
          <a:stretch>
            <a:fillRect/>
          </a:stretch>
        </p:blipFill>
        <p:spPr bwMode="auto">
          <a:xfrm>
            <a:off x="7137285" y="4215057"/>
            <a:ext cx="1930782" cy="14025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pic>
      <p:sp>
        <p:nvSpPr>
          <p:cNvPr id="58" name="Прямоугольник 57"/>
          <p:cNvSpPr>
            <a:spLocks noChangeArrowheads="1"/>
          </p:cNvSpPr>
          <p:nvPr/>
        </p:nvSpPr>
        <p:spPr bwMode="auto">
          <a:xfrm>
            <a:off x="2071670" y="428604"/>
            <a:ext cx="6345042" cy="474660"/>
          </a:xfrm>
          <a:prstGeom prst="rect">
            <a:avLst/>
          </a:prstGeom>
          <a:noFill/>
          <a:ln>
            <a:noFill/>
          </a:ln>
          <a:extLst/>
        </p:spPr>
        <p:txBody>
          <a:bodyPr lIns="91400" tIns="45700" rIns="91400" bIns="4570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9764">
              <a:lnSpc>
                <a:spcPct val="85000"/>
              </a:lnSpc>
              <a:spcBef>
                <a:spcPts val="0"/>
              </a:spcBef>
              <a:defRPr/>
            </a:pPr>
            <a:r>
              <a:rPr lang="en-US" sz="2400" b="1" dirty="0" smtClean="0">
                <a:solidFill>
                  <a:srgbClr val="0070C0"/>
                </a:solidFill>
              </a:rPr>
              <a:t>ZAPORIZHZHYA NPP</a:t>
            </a:r>
            <a:endParaRPr lang="uk-UA" sz="2400" b="1" dirty="0">
              <a:solidFill>
                <a:srgbClr val="0070C0"/>
              </a:solidFill>
            </a:endParaRPr>
          </a:p>
          <a:p>
            <a:pPr algn="ctr" defTabSz="909764">
              <a:lnSpc>
                <a:spcPct val="85000"/>
              </a:lnSpc>
              <a:spcBef>
                <a:spcPts val="0"/>
              </a:spcBef>
              <a:defRPr/>
            </a:pPr>
            <a:r>
              <a:rPr lang="uk-UA" sz="2400" b="1" dirty="0">
                <a:solidFill>
                  <a:srgbClr val="0070C0"/>
                </a:solidFill>
              </a:rPr>
              <a:t> </a:t>
            </a:r>
            <a:r>
              <a:rPr lang="en-US" sz="2400" b="1" dirty="0" smtClean="0">
                <a:solidFill>
                  <a:srgbClr val="0070C0"/>
                </a:solidFill>
              </a:rPr>
              <a:t>NATIONAL TRAINING CENTER. BUILDING “</a:t>
            </a:r>
            <a:r>
              <a:rPr lang="uk-UA" sz="2400" b="1" dirty="0" smtClean="0">
                <a:solidFill>
                  <a:srgbClr val="0070C0"/>
                </a:solidFill>
              </a:rPr>
              <a:t>Г</a:t>
            </a:r>
            <a:r>
              <a:rPr lang="en-US" sz="2400" b="1" dirty="0" smtClean="0">
                <a:solidFill>
                  <a:srgbClr val="0070C0"/>
                </a:solidFill>
              </a:rPr>
              <a:t>”</a:t>
            </a:r>
            <a:r>
              <a:rPr lang="uk-UA" sz="2400" b="1" dirty="0" smtClean="0">
                <a:solidFill>
                  <a:srgbClr val="0070C0"/>
                </a:solidFill>
              </a:rPr>
              <a:t> </a:t>
            </a:r>
            <a:r>
              <a:rPr lang="uk-UA" sz="2400" i="1" dirty="0" smtClean="0">
                <a:solidFill>
                  <a:srgbClr val="8064A2">
                    <a:lumMod val="75000"/>
                  </a:srgbClr>
                </a:solidFill>
              </a:rPr>
              <a:t>(</a:t>
            </a:r>
            <a:r>
              <a:rPr lang="en-US" sz="2400" i="1" dirty="0" smtClean="0">
                <a:solidFill>
                  <a:srgbClr val="8064A2">
                    <a:lumMod val="75000"/>
                  </a:srgbClr>
                </a:solidFill>
              </a:rPr>
              <a:t>Cont’d</a:t>
            </a:r>
            <a:r>
              <a:rPr lang="uk-UA" sz="2400" i="1" dirty="0" smtClean="0">
                <a:solidFill>
                  <a:srgbClr val="8064A2">
                    <a:lumMod val="75000"/>
                  </a:srgbClr>
                </a:solidFill>
              </a:rPr>
              <a:t>)</a:t>
            </a:r>
            <a:endParaRPr lang="ru-RU" i="1" dirty="0">
              <a:solidFill>
                <a:srgbClr val="8064A2">
                  <a:lumMod val="75000"/>
                </a:srgbClr>
              </a:solidFill>
            </a:endParaRPr>
          </a:p>
          <a:p>
            <a:pPr algn="ctr" defTabSz="909744">
              <a:lnSpc>
                <a:spcPct val="85000"/>
              </a:lnSpc>
              <a:defRPr/>
            </a:pPr>
            <a:endParaRPr lang="ru-RU" altLang="ko-KR" sz="1300"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pic>
        <p:nvPicPr>
          <p:cNvPr id="2" name="Рисунок 1"/>
          <p:cNvPicPr>
            <a:picLocks noChangeAspect="1"/>
          </p:cNvPicPr>
          <p:nvPr/>
        </p:nvPicPr>
        <p:blipFill>
          <a:blip r:embed="rId5" cstate="print">
            <a:extLst/>
          </a:blip>
          <a:stretch>
            <a:fillRect/>
          </a:stretch>
        </p:blipFill>
        <p:spPr>
          <a:xfrm>
            <a:off x="7171074" y="929327"/>
            <a:ext cx="1863207" cy="13994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306187" name="Group 13"/>
          <p:cNvGrpSpPr>
            <a:grpSpLocks/>
          </p:cNvGrpSpPr>
          <p:nvPr/>
        </p:nvGrpSpPr>
        <p:grpSpPr bwMode="auto">
          <a:xfrm>
            <a:off x="136525" y="88900"/>
            <a:ext cx="1800225" cy="444500"/>
            <a:chOff x="4224" y="3696"/>
            <a:chExt cx="1872" cy="463"/>
          </a:xfrm>
        </p:grpSpPr>
        <p:pic>
          <p:nvPicPr>
            <p:cNvPr id="306189" name="Picture 14"/>
            <p:cNvPicPr>
              <a:picLocks noChangeAspect="1" noChangeArrowheads="1"/>
            </p:cNvPicPr>
            <p:nvPr/>
          </p:nvPicPr>
          <p:blipFill>
            <a:blip r:embed="rId6"/>
            <a:srcRect/>
            <a:stretch>
              <a:fillRect/>
            </a:stretch>
          </p:blipFill>
          <p:spPr bwMode="auto">
            <a:xfrm>
              <a:off x="4224" y="3696"/>
              <a:ext cx="1736" cy="243"/>
            </a:xfrm>
            <a:prstGeom prst="rect">
              <a:avLst/>
            </a:prstGeom>
            <a:noFill/>
            <a:ln w="9525">
              <a:noFill/>
              <a:miter lim="800000"/>
              <a:headEnd/>
              <a:tailEnd/>
            </a:ln>
          </p:spPr>
        </p:pic>
        <p:sp>
          <p:nvSpPr>
            <p:cNvPr id="306190" name="Text Box 15"/>
            <p:cNvSpPr txBox="1">
              <a:spLocks noChangeArrowheads="1"/>
            </p:cNvSpPr>
            <p:nvPr/>
          </p:nvSpPr>
          <p:spPr bwMode="auto">
            <a:xfrm>
              <a:off x="4417" y="3888"/>
              <a:ext cx="1679" cy="271"/>
            </a:xfrm>
            <a:prstGeom prst="rect">
              <a:avLst/>
            </a:prstGeom>
            <a:noFill/>
            <a:ln w="9525">
              <a:noFill/>
              <a:miter lim="800000"/>
              <a:headEnd/>
              <a:tailEnd/>
            </a:ln>
          </p:spPr>
          <p:txBody>
            <a:bodyPr>
              <a:spAutoFit/>
            </a:bodyPr>
            <a:lstStyle/>
            <a:p>
              <a:pPr algn="ctr">
                <a:spcBef>
                  <a:spcPct val="50000"/>
                </a:spcBef>
              </a:pPr>
              <a:endParaRPr lang="uk-UA" altLang="ru-RU" sz="1100">
                <a:solidFill>
                  <a:srgbClr val="003399"/>
                </a:solidFill>
                <a:latin typeface="Tahoma" pitchFamily="34" charset="0"/>
              </a:endParaRPr>
            </a:p>
          </p:txBody>
        </p:sp>
      </p:grpSp>
      <p:sp>
        <p:nvSpPr>
          <p:cNvPr id="306188" name="Номер слайда 3"/>
          <p:cNvSpPr>
            <a:spLocks noGrp="1"/>
          </p:cNvSpPr>
          <p:nvPr>
            <p:ph type="sldNum" sz="quarter" idx="12"/>
          </p:nvPr>
        </p:nvSpPr>
        <p:spPr bwMode="auto">
          <a:xfrm>
            <a:off x="6965950" y="6445250"/>
            <a:ext cx="2133600" cy="365125"/>
          </a:xfrm>
          <a:noFill/>
          <a:ln>
            <a:miter lim="800000"/>
            <a:headEnd/>
            <a:tailEnd/>
          </a:ln>
        </p:spPr>
        <p:txBody>
          <a:bodyPr wrap="square" numCol="1" anchorCtr="0" compatLnSpc="1">
            <a:prstTxWarp prst="textNoShape">
              <a:avLst/>
            </a:prstTxWarp>
          </a:bodyPr>
          <a:lstStyle/>
          <a:p>
            <a:fld id="{954F2852-1E18-4263-8C0B-5F486E01BD75}" type="slidenum">
              <a:rPr lang="ru-RU" altLang="uk-UA" b="1" smtClean="0">
                <a:solidFill>
                  <a:srgbClr val="1F497D"/>
                </a:solidFill>
                <a:latin typeface="Calibri" pitchFamily="34" charset="0"/>
              </a:rPr>
              <a:pPr/>
              <a:t>4</a:t>
            </a:fld>
            <a:endParaRPr lang="ru-RU" altLang="uk-UA" b="1" smtClean="0">
              <a:solidFill>
                <a:srgbClr val="1F497D"/>
              </a:solidFill>
              <a:latin typeface="Calibri" pitchFamily="34" charset="0"/>
            </a:endParaRPr>
          </a:p>
        </p:txBody>
      </p:sp>
    </p:spTree>
    <p:extLst>
      <p:ext uri="{BB962C8B-B14F-4D97-AF65-F5344CB8AC3E}">
        <p14:creationId xmlns:p14="http://schemas.microsoft.com/office/powerpoint/2010/main" val="2898295089"/>
      </p:ext>
    </p:extLst>
  </p:cSld>
  <p:clrMapOvr>
    <a:masterClrMapping/>
  </p:clrMapOvr>
  <p:transition advClick="0"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Box 30"/>
          <p:cNvSpPr txBox="1">
            <a:spLocks noChangeArrowheads="1"/>
          </p:cNvSpPr>
          <p:nvPr/>
        </p:nvSpPr>
        <p:spPr bwMode="auto">
          <a:xfrm>
            <a:off x="84138" y="908050"/>
            <a:ext cx="8521700" cy="2838450"/>
          </a:xfrm>
          <a:prstGeom prst="rect">
            <a:avLst/>
          </a:prstGeom>
          <a:noFill/>
          <a:ln w="9525">
            <a:noFill/>
            <a:miter lim="800000"/>
            <a:headEnd/>
            <a:tailEnd/>
          </a:ln>
        </p:spPr>
        <p:txBody>
          <a:bodyPr lIns="91320" tIns="45663" rIns="91320" bIns="45663">
            <a:spAutoFit/>
          </a:bodyPr>
          <a:lstStyle/>
          <a:p>
            <a:pPr marL="354013" indent="-354013" algn="just" defTabSz="301625">
              <a:buClr>
                <a:srgbClr val="0070C0"/>
              </a:buClr>
              <a:tabLst>
                <a:tab pos="3141663" algn="l"/>
              </a:tabLst>
              <a:defRPr/>
            </a:pPr>
            <a:r>
              <a:rPr lang="en-US" altLang="ru-RU" b="1" dirty="0">
                <a:solidFill>
                  <a:prstClr val="black"/>
                </a:solidFill>
                <a:latin typeface="Calibri"/>
                <a:cs typeface="Arial" pitchFamily="34" charset="0"/>
              </a:rPr>
              <a:t>The European Commission has fulfilled its commitments to:</a:t>
            </a:r>
          </a:p>
          <a:p>
            <a:pPr marL="354013" indent="-354013" algn="just" defTabSz="301625">
              <a:buClr>
                <a:srgbClr val="0070C0"/>
              </a:buClr>
              <a:buFont typeface="Wingdings" pitchFamily="2" charset="2"/>
              <a:buChar char="§"/>
              <a:tabLst>
                <a:tab pos="3141663" algn="l"/>
              </a:tabLst>
              <a:defRPr/>
            </a:pPr>
            <a:r>
              <a:rPr lang="en-US" altLang="ru-RU" b="1" dirty="0">
                <a:solidFill>
                  <a:prstClr val="black"/>
                </a:solidFill>
                <a:latin typeface="Calibri"/>
                <a:cs typeface="Arial" pitchFamily="34" charset="0"/>
              </a:rPr>
              <a:t>Train the Center’s instructors </a:t>
            </a:r>
          </a:p>
          <a:p>
            <a:pPr marL="354013" indent="-354013" algn="just" defTabSz="301625">
              <a:buClr>
                <a:srgbClr val="0070C0"/>
              </a:buClr>
              <a:buFont typeface="Wingdings" pitchFamily="2" charset="2"/>
              <a:buChar char="§"/>
              <a:tabLst>
                <a:tab pos="3141663" algn="l"/>
              </a:tabLst>
              <a:defRPr/>
            </a:pPr>
            <a:r>
              <a:rPr lang="en-US" altLang="ru-RU" b="1" dirty="0">
                <a:solidFill>
                  <a:prstClr val="black"/>
                </a:solidFill>
                <a:latin typeface="Calibri"/>
                <a:cs typeface="Arial" pitchFamily="34" charset="0"/>
              </a:rPr>
              <a:t>Transfer the methodology of training and procedural materials </a:t>
            </a:r>
          </a:p>
          <a:p>
            <a:pPr marL="354013" indent="-354013" algn="just" defTabSz="301625">
              <a:buClr>
                <a:srgbClr val="0070C0"/>
              </a:buClr>
              <a:buFont typeface="Wingdings" pitchFamily="2" charset="2"/>
              <a:buChar char="§"/>
              <a:tabLst>
                <a:tab pos="3141663" algn="l"/>
              </a:tabLst>
              <a:defRPr/>
            </a:pPr>
            <a:r>
              <a:rPr lang="en-US" altLang="ru-RU" b="1" dirty="0">
                <a:solidFill>
                  <a:prstClr val="black"/>
                </a:solidFill>
                <a:latin typeface="Calibri"/>
                <a:cs typeface="Arial" pitchFamily="34" charset="0"/>
              </a:rPr>
              <a:t>Deliver pilot courses based on the training materials developed for:</a:t>
            </a:r>
          </a:p>
          <a:p>
            <a:pPr marL="742950" lvl="1" indent="-285750" algn="just" defTabSz="301625">
              <a:buClr>
                <a:srgbClr val="0070C0"/>
              </a:buClr>
              <a:buFont typeface="Wingdings" panose="05000000000000000000" pitchFamily="2" charset="2"/>
              <a:buChar char="Ø"/>
              <a:tabLst>
                <a:tab pos="3141663" algn="l"/>
              </a:tabLst>
              <a:defRPr/>
            </a:pPr>
            <a:r>
              <a:rPr lang="en-US" altLang="ru-RU" b="1" dirty="0">
                <a:solidFill>
                  <a:prstClr val="black"/>
                </a:solidFill>
                <a:latin typeface="Calibri"/>
                <a:cs typeface="Arial" pitchFamily="34" charset="0"/>
              </a:rPr>
              <a:t>Maintenance personnel</a:t>
            </a:r>
          </a:p>
          <a:p>
            <a:pPr marL="742950" lvl="1" indent="-285750" algn="just" defTabSz="301625">
              <a:buClr>
                <a:srgbClr val="0070C0"/>
              </a:buClr>
              <a:buFont typeface="Wingdings" panose="05000000000000000000" pitchFamily="2" charset="2"/>
              <a:buChar char="Ø"/>
              <a:tabLst>
                <a:tab pos="3141663" algn="l"/>
              </a:tabLst>
              <a:defRPr/>
            </a:pPr>
            <a:r>
              <a:rPr lang="en-US" altLang="ru-RU" b="1" dirty="0">
                <a:solidFill>
                  <a:prstClr val="black"/>
                </a:solidFill>
                <a:latin typeface="Calibri"/>
                <a:cs typeface="Arial" pitchFamily="34" charset="0"/>
              </a:rPr>
              <a:t>Senior and line managers</a:t>
            </a:r>
          </a:p>
          <a:p>
            <a:pPr marL="354013" indent="-354013" algn="just" defTabSz="301625">
              <a:buClr>
                <a:srgbClr val="0070C0"/>
              </a:buClr>
              <a:buFont typeface="Wingdings" pitchFamily="2" charset="2"/>
              <a:buChar char="§"/>
              <a:tabLst>
                <a:tab pos="3141663" algn="l"/>
              </a:tabLst>
              <a:defRPr/>
            </a:pPr>
            <a:r>
              <a:rPr lang="en-US" altLang="ru-RU" b="1" dirty="0">
                <a:solidFill>
                  <a:prstClr val="black"/>
                </a:solidFill>
                <a:latin typeface="Calibri"/>
                <a:cs typeface="Arial" pitchFamily="34" charset="0"/>
              </a:rPr>
              <a:t>Provide the training in maintenance-oriented management </a:t>
            </a:r>
          </a:p>
          <a:p>
            <a:pPr marL="354013" indent="-354013" algn="just" defTabSz="301625">
              <a:buClr>
                <a:srgbClr val="0070C0"/>
              </a:buClr>
              <a:buFont typeface="Wingdings" pitchFamily="2" charset="2"/>
              <a:buChar char="§"/>
              <a:tabLst>
                <a:tab pos="3141663" algn="l"/>
              </a:tabLst>
              <a:defRPr/>
            </a:pPr>
            <a:r>
              <a:rPr lang="en-US" altLang="ru-RU" b="1" dirty="0">
                <a:solidFill>
                  <a:prstClr val="black"/>
                </a:solidFill>
                <a:latin typeface="Calibri"/>
                <a:cs typeface="Arial" pitchFamily="34" charset="0"/>
              </a:rPr>
              <a:t>Provide the CTMP with special-purpose training aids </a:t>
            </a:r>
            <a:r>
              <a:rPr lang="en-US" altLang="ru-RU" i="1" dirty="0">
                <a:solidFill>
                  <a:prstClr val="black"/>
                </a:solidFill>
                <a:latin typeface="Calibri"/>
                <a:cs typeface="Arial" pitchFamily="34" charset="0"/>
              </a:rPr>
              <a:t>(4 FSSМТ)</a:t>
            </a:r>
          </a:p>
          <a:p>
            <a:pPr marL="354013" indent="-354013" algn="just" defTabSz="301625">
              <a:buClr>
                <a:srgbClr val="0070C0"/>
              </a:buClr>
              <a:buFont typeface="Wingdings" pitchFamily="2" charset="2"/>
              <a:buChar char="§"/>
              <a:tabLst>
                <a:tab pos="3141663" algn="l"/>
              </a:tabLst>
              <a:defRPr/>
            </a:pPr>
            <a:r>
              <a:rPr lang="en-US" altLang="ru-RU" b="1" dirty="0">
                <a:solidFill>
                  <a:prstClr val="black"/>
                </a:solidFill>
                <a:latin typeface="Calibri"/>
                <a:cs typeface="Arial" pitchFamily="34" charset="0"/>
              </a:rPr>
              <a:t>Provide the CTMP with technical aids for general-purpose training </a:t>
            </a:r>
            <a:r>
              <a:rPr lang="en-US" altLang="ru-RU" i="1" dirty="0">
                <a:solidFill>
                  <a:prstClr val="black"/>
                </a:solidFill>
                <a:latin typeface="Calibri"/>
                <a:cs typeface="Arial" pitchFamily="34" charset="0"/>
              </a:rPr>
              <a:t>(office and industrial furniture, computers and projectors)</a:t>
            </a:r>
            <a:endParaRPr lang="en-US" altLang="ru-RU" i="1" dirty="0">
              <a:solidFill>
                <a:srgbClr val="17375E"/>
              </a:solidFill>
              <a:latin typeface="Calibri"/>
              <a:cs typeface="Arial" pitchFamily="34" charset="0"/>
            </a:endParaRPr>
          </a:p>
        </p:txBody>
      </p:sp>
      <p:pic>
        <p:nvPicPr>
          <p:cNvPr id="8195" name="Picture 3"/>
          <p:cNvPicPr>
            <a:picLocks noChangeAspect="1" noChangeArrowheads="1"/>
          </p:cNvPicPr>
          <p:nvPr/>
        </p:nvPicPr>
        <p:blipFill>
          <a:blip r:embed="rId2" cstate="print">
            <a:extLst/>
          </a:blip>
          <a:srcRect l="10306" t="20638" r="59024" b="44360"/>
          <a:stretch>
            <a:fillRect/>
          </a:stretch>
        </p:blipFill>
        <p:spPr bwMode="auto">
          <a:xfrm>
            <a:off x="141212" y="3933057"/>
            <a:ext cx="2822000" cy="16561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grpSp>
        <p:nvGrpSpPr>
          <p:cNvPr id="308227" name="Группа 13"/>
          <p:cNvGrpSpPr>
            <a:grpSpLocks/>
          </p:cNvGrpSpPr>
          <p:nvPr/>
        </p:nvGrpSpPr>
        <p:grpSpPr bwMode="auto">
          <a:xfrm>
            <a:off x="28575" y="6732588"/>
            <a:ext cx="755650" cy="107950"/>
            <a:chOff x="831850" y="338138"/>
            <a:chExt cx="4643438" cy="638175"/>
          </a:xfrm>
        </p:grpSpPr>
        <p:sp>
          <p:nvSpPr>
            <p:cNvPr id="308235" name="Freeform 5"/>
            <p:cNvSpPr>
              <a:spLocks noEditPoints="1"/>
            </p:cNvSpPr>
            <p:nvPr/>
          </p:nvSpPr>
          <p:spPr bwMode="auto">
            <a:xfrm>
              <a:off x="2806700" y="655638"/>
              <a:ext cx="292100" cy="239713"/>
            </a:xfrm>
            <a:custGeom>
              <a:avLst/>
              <a:gdLst>
                <a:gd name="T0" fmla="*/ 2147483647 w 184"/>
                <a:gd name="T1" fmla="*/ 2147483647 h 151"/>
                <a:gd name="T2" fmla="*/ 2147483647 w 184"/>
                <a:gd name="T3" fmla="*/ 2147483647 h 151"/>
                <a:gd name="T4" fmla="*/ 2147483647 w 184"/>
                <a:gd name="T5" fmla="*/ 2147483647 h 151"/>
                <a:gd name="T6" fmla="*/ 2147483647 w 184"/>
                <a:gd name="T7" fmla="*/ 2147483647 h 151"/>
                <a:gd name="T8" fmla="*/ 2147483647 w 184"/>
                <a:gd name="T9" fmla="*/ 2147483647 h 151"/>
                <a:gd name="T10" fmla="*/ 2147483647 w 184"/>
                <a:gd name="T11" fmla="*/ 2147483647 h 151"/>
                <a:gd name="T12" fmla="*/ 2147483647 w 184"/>
                <a:gd name="T13" fmla="*/ 2147483647 h 151"/>
                <a:gd name="T14" fmla="*/ 2147483647 w 184"/>
                <a:gd name="T15" fmla="*/ 2147483647 h 151"/>
                <a:gd name="T16" fmla="*/ 2147483647 w 184"/>
                <a:gd name="T17" fmla="*/ 2147483647 h 151"/>
                <a:gd name="T18" fmla="*/ 2147483647 w 184"/>
                <a:gd name="T19" fmla="*/ 2147483647 h 151"/>
                <a:gd name="T20" fmla="*/ 2147483647 w 184"/>
                <a:gd name="T21" fmla="*/ 2147483647 h 151"/>
                <a:gd name="T22" fmla="*/ 2147483647 w 184"/>
                <a:gd name="T23" fmla="*/ 2147483647 h 151"/>
                <a:gd name="T24" fmla="*/ 2147483647 w 184"/>
                <a:gd name="T25" fmla="*/ 2147483647 h 151"/>
                <a:gd name="T26" fmla="*/ 2147483647 w 184"/>
                <a:gd name="T27" fmla="*/ 2147483647 h 151"/>
                <a:gd name="T28" fmla="*/ 2147483647 w 184"/>
                <a:gd name="T29" fmla="*/ 2147483647 h 151"/>
                <a:gd name="T30" fmla="*/ 2147483647 w 184"/>
                <a:gd name="T31" fmla="*/ 0 h 151"/>
                <a:gd name="T32" fmla="*/ 2147483647 w 184"/>
                <a:gd name="T33" fmla="*/ 2147483647 h 151"/>
                <a:gd name="T34" fmla="*/ 2147483647 w 184"/>
                <a:gd name="T35" fmla="*/ 2147483647 h 151"/>
                <a:gd name="T36" fmla="*/ 2147483647 w 184"/>
                <a:gd name="T37" fmla="*/ 2147483647 h 151"/>
                <a:gd name="T38" fmla="*/ 0 w 184"/>
                <a:gd name="T39" fmla="*/ 2147483647 h 151"/>
                <a:gd name="T40" fmla="*/ 0 w 184"/>
                <a:gd name="T41" fmla="*/ 2147483647 h 151"/>
                <a:gd name="T42" fmla="*/ 2147483647 w 184"/>
                <a:gd name="T43" fmla="*/ 2147483647 h 151"/>
                <a:gd name="T44" fmla="*/ 2147483647 w 184"/>
                <a:gd name="T45" fmla="*/ 2147483647 h 151"/>
                <a:gd name="T46" fmla="*/ 2147483647 w 184"/>
                <a:gd name="T47" fmla="*/ 2147483647 h 151"/>
                <a:gd name="T48" fmla="*/ 2147483647 w 184"/>
                <a:gd name="T49" fmla="*/ 2147483647 h 151"/>
                <a:gd name="T50" fmla="*/ 2147483647 w 184"/>
                <a:gd name="T51" fmla="*/ 2147483647 h 151"/>
                <a:gd name="T52" fmla="*/ 2147483647 w 184"/>
                <a:gd name="T53" fmla="*/ 2147483647 h 151"/>
                <a:gd name="T54" fmla="*/ 2147483647 w 184"/>
                <a:gd name="T55" fmla="*/ 2147483647 h 151"/>
                <a:gd name="T56" fmla="*/ 2147483647 w 184"/>
                <a:gd name="T57" fmla="*/ 2147483647 h 151"/>
                <a:gd name="T58" fmla="*/ 2147483647 w 184"/>
                <a:gd name="T59" fmla="*/ 2147483647 h 151"/>
                <a:gd name="T60" fmla="*/ 2147483647 w 184"/>
                <a:gd name="T61" fmla="*/ 2147483647 h 151"/>
                <a:gd name="T62" fmla="*/ 2147483647 w 184"/>
                <a:gd name="T63" fmla="*/ 2147483647 h 151"/>
                <a:gd name="T64" fmla="*/ 2147483647 w 184"/>
                <a:gd name="T65" fmla="*/ 2147483647 h 151"/>
                <a:gd name="T66" fmla="*/ 2147483647 w 184"/>
                <a:gd name="T67" fmla="*/ 2147483647 h 151"/>
                <a:gd name="T68" fmla="*/ 2147483647 w 184"/>
                <a:gd name="T69" fmla="*/ 2147483647 h 151"/>
                <a:gd name="T70" fmla="*/ 2147483647 w 184"/>
                <a:gd name="T71" fmla="*/ 2147483647 h 151"/>
                <a:gd name="T72" fmla="*/ 2147483647 w 184"/>
                <a:gd name="T73" fmla="*/ 2147483647 h 151"/>
                <a:gd name="T74" fmla="*/ 2147483647 w 184"/>
                <a:gd name="T75" fmla="*/ 2147483647 h 151"/>
                <a:gd name="T76" fmla="*/ 2147483647 w 184"/>
                <a:gd name="T77" fmla="*/ 2147483647 h 151"/>
                <a:gd name="T78" fmla="*/ 2147483647 w 184"/>
                <a:gd name="T79" fmla="*/ 2147483647 h 151"/>
                <a:gd name="T80" fmla="*/ 2147483647 w 184"/>
                <a:gd name="T81" fmla="*/ 2147483647 h 151"/>
                <a:gd name="T82" fmla="*/ 2147483647 w 184"/>
                <a:gd name="T83" fmla="*/ 2147483647 h 151"/>
                <a:gd name="T84" fmla="*/ 2147483647 w 184"/>
                <a:gd name="T85" fmla="*/ 2147483647 h 151"/>
                <a:gd name="T86" fmla="*/ 2147483647 w 184"/>
                <a:gd name="T87" fmla="*/ 2147483647 h 151"/>
                <a:gd name="T88" fmla="*/ 2147483647 w 184"/>
                <a:gd name="T89" fmla="*/ 2147483647 h 151"/>
                <a:gd name="T90" fmla="*/ 2147483647 w 184"/>
                <a:gd name="T91" fmla="*/ 2147483647 h 151"/>
                <a:gd name="T92" fmla="*/ 2147483647 w 184"/>
                <a:gd name="T93" fmla="*/ 2147483647 h 151"/>
                <a:gd name="T94" fmla="*/ 2147483647 w 184"/>
                <a:gd name="T95" fmla="*/ 2147483647 h 151"/>
                <a:gd name="T96" fmla="*/ 2147483647 w 184"/>
                <a:gd name="T97" fmla="*/ 2147483647 h 151"/>
                <a:gd name="T98" fmla="*/ 2147483647 w 184"/>
                <a:gd name="T99" fmla="*/ 2147483647 h 151"/>
                <a:gd name="T100" fmla="*/ 2147483647 w 184"/>
                <a:gd name="T101" fmla="*/ 2147483647 h 151"/>
                <a:gd name="T102" fmla="*/ 2147483647 w 184"/>
                <a:gd name="T103" fmla="*/ 2147483647 h 151"/>
                <a:gd name="T104" fmla="*/ 2147483647 w 184"/>
                <a:gd name="T105" fmla="*/ 2147483647 h 151"/>
                <a:gd name="T106" fmla="*/ 2147483647 w 184"/>
                <a:gd name="T107" fmla="*/ 2147483647 h 151"/>
                <a:gd name="T108" fmla="*/ 2147483647 w 184"/>
                <a:gd name="T109" fmla="*/ 2147483647 h 151"/>
                <a:gd name="T110" fmla="*/ 2147483647 w 184"/>
                <a:gd name="T111" fmla="*/ 2147483647 h 151"/>
                <a:gd name="T112" fmla="*/ 2147483647 w 184"/>
                <a:gd name="T113" fmla="*/ 2147483647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151"/>
                <a:gd name="T173" fmla="*/ 184 w 184"/>
                <a:gd name="T174" fmla="*/ 151 h 1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151">
                  <a:moveTo>
                    <a:pt x="98" y="65"/>
                  </a:moveTo>
                  <a:lnTo>
                    <a:pt x="98" y="96"/>
                  </a:lnTo>
                  <a:lnTo>
                    <a:pt x="134" y="96"/>
                  </a:lnTo>
                  <a:lnTo>
                    <a:pt x="134" y="109"/>
                  </a:lnTo>
                  <a:lnTo>
                    <a:pt x="125" y="115"/>
                  </a:lnTo>
                  <a:lnTo>
                    <a:pt x="115" y="118"/>
                  </a:lnTo>
                  <a:lnTo>
                    <a:pt x="106" y="119"/>
                  </a:lnTo>
                  <a:lnTo>
                    <a:pt x="98" y="119"/>
                  </a:lnTo>
                  <a:lnTo>
                    <a:pt x="88" y="119"/>
                  </a:lnTo>
                  <a:lnTo>
                    <a:pt x="79" y="118"/>
                  </a:lnTo>
                  <a:lnTo>
                    <a:pt x="73" y="113"/>
                  </a:lnTo>
                  <a:lnTo>
                    <a:pt x="66" y="109"/>
                  </a:lnTo>
                  <a:lnTo>
                    <a:pt x="61" y="103"/>
                  </a:lnTo>
                  <a:lnTo>
                    <a:pt x="58" y="96"/>
                  </a:lnTo>
                  <a:lnTo>
                    <a:pt x="57" y="86"/>
                  </a:lnTo>
                  <a:lnTo>
                    <a:pt x="55" y="75"/>
                  </a:lnTo>
                  <a:lnTo>
                    <a:pt x="57" y="64"/>
                  </a:lnTo>
                  <a:lnTo>
                    <a:pt x="58" y="55"/>
                  </a:lnTo>
                  <a:lnTo>
                    <a:pt x="61" y="48"/>
                  </a:lnTo>
                  <a:lnTo>
                    <a:pt x="66" y="42"/>
                  </a:lnTo>
                  <a:lnTo>
                    <a:pt x="73" y="37"/>
                  </a:lnTo>
                  <a:lnTo>
                    <a:pt x="79" y="35"/>
                  </a:lnTo>
                  <a:lnTo>
                    <a:pt x="87" y="32"/>
                  </a:lnTo>
                  <a:lnTo>
                    <a:pt x="96" y="32"/>
                  </a:lnTo>
                  <a:lnTo>
                    <a:pt x="107" y="33"/>
                  </a:lnTo>
                  <a:lnTo>
                    <a:pt x="115" y="36"/>
                  </a:lnTo>
                  <a:lnTo>
                    <a:pt x="123" y="42"/>
                  </a:lnTo>
                  <a:lnTo>
                    <a:pt x="127" y="49"/>
                  </a:lnTo>
                  <a:lnTo>
                    <a:pt x="182" y="40"/>
                  </a:lnTo>
                  <a:lnTo>
                    <a:pt x="176" y="27"/>
                  </a:lnTo>
                  <a:lnTo>
                    <a:pt x="166" y="17"/>
                  </a:lnTo>
                  <a:lnTo>
                    <a:pt x="155" y="10"/>
                  </a:lnTo>
                  <a:lnTo>
                    <a:pt x="142" y="4"/>
                  </a:lnTo>
                  <a:lnTo>
                    <a:pt x="123" y="1"/>
                  </a:lnTo>
                  <a:lnTo>
                    <a:pt x="96" y="0"/>
                  </a:lnTo>
                  <a:lnTo>
                    <a:pt x="82" y="0"/>
                  </a:lnTo>
                  <a:lnTo>
                    <a:pt x="69" y="1"/>
                  </a:lnTo>
                  <a:lnTo>
                    <a:pt x="57" y="4"/>
                  </a:lnTo>
                  <a:lnTo>
                    <a:pt x="47" y="7"/>
                  </a:lnTo>
                  <a:lnTo>
                    <a:pt x="36" y="11"/>
                  </a:lnTo>
                  <a:lnTo>
                    <a:pt x="27" y="18"/>
                  </a:lnTo>
                  <a:lnTo>
                    <a:pt x="19" y="26"/>
                  </a:lnTo>
                  <a:lnTo>
                    <a:pt x="11" y="33"/>
                  </a:lnTo>
                  <a:lnTo>
                    <a:pt x="6" y="43"/>
                  </a:lnTo>
                  <a:lnTo>
                    <a:pt x="3" y="53"/>
                  </a:lnTo>
                  <a:lnTo>
                    <a:pt x="0" y="64"/>
                  </a:lnTo>
                  <a:lnTo>
                    <a:pt x="0" y="75"/>
                  </a:lnTo>
                  <a:lnTo>
                    <a:pt x="0" y="87"/>
                  </a:lnTo>
                  <a:lnTo>
                    <a:pt x="3" y="97"/>
                  </a:lnTo>
                  <a:lnTo>
                    <a:pt x="6" y="107"/>
                  </a:lnTo>
                  <a:lnTo>
                    <a:pt x="11" y="116"/>
                  </a:lnTo>
                  <a:lnTo>
                    <a:pt x="17" y="125"/>
                  </a:lnTo>
                  <a:lnTo>
                    <a:pt x="23" y="131"/>
                  </a:lnTo>
                  <a:lnTo>
                    <a:pt x="33" y="138"/>
                  </a:lnTo>
                  <a:lnTo>
                    <a:pt x="42" y="142"/>
                  </a:lnTo>
                  <a:lnTo>
                    <a:pt x="54" y="147"/>
                  </a:lnTo>
                  <a:lnTo>
                    <a:pt x="65" y="150"/>
                  </a:lnTo>
                  <a:lnTo>
                    <a:pt x="79" y="151"/>
                  </a:lnTo>
                  <a:lnTo>
                    <a:pt x="95" y="151"/>
                  </a:lnTo>
                  <a:lnTo>
                    <a:pt x="119" y="150"/>
                  </a:lnTo>
                  <a:lnTo>
                    <a:pt x="139" y="147"/>
                  </a:lnTo>
                  <a:lnTo>
                    <a:pt x="160" y="139"/>
                  </a:lnTo>
                  <a:lnTo>
                    <a:pt x="184" y="128"/>
                  </a:lnTo>
                  <a:lnTo>
                    <a:pt x="184" y="65"/>
                  </a:lnTo>
                  <a:lnTo>
                    <a:pt x="98" y="65"/>
                  </a:lnTo>
                  <a:close/>
                  <a:moveTo>
                    <a:pt x="177" y="123"/>
                  </a:moveTo>
                  <a:lnTo>
                    <a:pt x="177" y="123"/>
                  </a:lnTo>
                  <a:lnTo>
                    <a:pt x="157" y="134"/>
                  </a:lnTo>
                  <a:lnTo>
                    <a:pt x="138" y="141"/>
                  </a:lnTo>
                  <a:lnTo>
                    <a:pt x="119" y="144"/>
                  </a:lnTo>
                  <a:lnTo>
                    <a:pt x="95" y="145"/>
                  </a:lnTo>
                  <a:lnTo>
                    <a:pt x="81" y="144"/>
                  </a:lnTo>
                  <a:lnTo>
                    <a:pt x="66" y="142"/>
                  </a:lnTo>
                  <a:lnTo>
                    <a:pt x="55" y="141"/>
                  </a:lnTo>
                  <a:lnTo>
                    <a:pt x="46" y="137"/>
                  </a:lnTo>
                  <a:lnTo>
                    <a:pt x="36" y="132"/>
                  </a:lnTo>
                  <a:lnTo>
                    <a:pt x="28" y="126"/>
                  </a:lnTo>
                  <a:lnTo>
                    <a:pt x="22" y="120"/>
                  </a:lnTo>
                  <a:lnTo>
                    <a:pt x="17" y="113"/>
                  </a:lnTo>
                  <a:lnTo>
                    <a:pt x="12" y="104"/>
                  </a:lnTo>
                  <a:lnTo>
                    <a:pt x="9" y="96"/>
                  </a:lnTo>
                  <a:lnTo>
                    <a:pt x="8" y="86"/>
                  </a:lnTo>
                  <a:lnTo>
                    <a:pt x="6" y="75"/>
                  </a:lnTo>
                  <a:lnTo>
                    <a:pt x="8" y="65"/>
                  </a:lnTo>
                  <a:lnTo>
                    <a:pt x="9" y="55"/>
                  </a:lnTo>
                  <a:lnTo>
                    <a:pt x="12" y="46"/>
                  </a:lnTo>
                  <a:lnTo>
                    <a:pt x="17" y="37"/>
                  </a:lnTo>
                  <a:lnTo>
                    <a:pt x="23" y="30"/>
                  </a:lnTo>
                  <a:lnTo>
                    <a:pt x="31" y="23"/>
                  </a:lnTo>
                  <a:lnTo>
                    <a:pt x="39" y="17"/>
                  </a:lnTo>
                  <a:lnTo>
                    <a:pt x="50" y="13"/>
                  </a:lnTo>
                  <a:lnTo>
                    <a:pt x="60" y="10"/>
                  </a:lnTo>
                  <a:lnTo>
                    <a:pt x="71" y="8"/>
                  </a:lnTo>
                  <a:lnTo>
                    <a:pt x="84" y="7"/>
                  </a:lnTo>
                  <a:lnTo>
                    <a:pt x="96" y="5"/>
                  </a:lnTo>
                  <a:lnTo>
                    <a:pt x="122" y="7"/>
                  </a:lnTo>
                  <a:lnTo>
                    <a:pt x="139" y="10"/>
                  </a:lnTo>
                  <a:lnTo>
                    <a:pt x="152" y="16"/>
                  </a:lnTo>
                  <a:lnTo>
                    <a:pt x="161" y="21"/>
                  </a:lnTo>
                  <a:lnTo>
                    <a:pt x="166" y="29"/>
                  </a:lnTo>
                  <a:lnTo>
                    <a:pt x="171" y="36"/>
                  </a:lnTo>
                  <a:lnTo>
                    <a:pt x="131" y="42"/>
                  </a:lnTo>
                  <a:lnTo>
                    <a:pt x="127" y="35"/>
                  </a:lnTo>
                  <a:lnTo>
                    <a:pt x="120" y="30"/>
                  </a:lnTo>
                  <a:lnTo>
                    <a:pt x="109" y="26"/>
                  </a:lnTo>
                  <a:lnTo>
                    <a:pt x="96" y="24"/>
                  </a:lnTo>
                  <a:lnTo>
                    <a:pt x="85" y="26"/>
                  </a:lnTo>
                  <a:lnTo>
                    <a:pt x="76" y="27"/>
                  </a:lnTo>
                  <a:lnTo>
                    <a:pt x="68" y="32"/>
                  </a:lnTo>
                  <a:lnTo>
                    <a:pt x="61" y="37"/>
                  </a:lnTo>
                  <a:lnTo>
                    <a:pt x="55" y="45"/>
                  </a:lnTo>
                  <a:lnTo>
                    <a:pt x="52" y="53"/>
                  </a:lnTo>
                  <a:lnTo>
                    <a:pt x="49" y="64"/>
                  </a:lnTo>
                  <a:lnTo>
                    <a:pt x="49" y="75"/>
                  </a:lnTo>
                  <a:lnTo>
                    <a:pt x="49" y="87"/>
                  </a:lnTo>
                  <a:lnTo>
                    <a:pt x="52" y="99"/>
                  </a:lnTo>
                  <a:lnTo>
                    <a:pt x="55" y="107"/>
                  </a:lnTo>
                  <a:lnTo>
                    <a:pt x="61" y="113"/>
                  </a:lnTo>
                  <a:lnTo>
                    <a:pt x="68" y="119"/>
                  </a:lnTo>
                  <a:lnTo>
                    <a:pt x="77" y="123"/>
                  </a:lnTo>
                  <a:lnTo>
                    <a:pt x="87" y="125"/>
                  </a:lnTo>
                  <a:lnTo>
                    <a:pt x="98" y="126"/>
                  </a:lnTo>
                  <a:lnTo>
                    <a:pt x="107" y="125"/>
                  </a:lnTo>
                  <a:lnTo>
                    <a:pt x="117" y="123"/>
                  </a:lnTo>
                  <a:lnTo>
                    <a:pt x="127" y="120"/>
                  </a:lnTo>
                  <a:lnTo>
                    <a:pt x="138" y="115"/>
                  </a:lnTo>
                  <a:lnTo>
                    <a:pt x="142" y="113"/>
                  </a:lnTo>
                  <a:lnTo>
                    <a:pt x="142" y="88"/>
                  </a:lnTo>
                  <a:lnTo>
                    <a:pt x="104" y="88"/>
                  </a:lnTo>
                  <a:lnTo>
                    <a:pt x="104" y="71"/>
                  </a:lnTo>
                  <a:lnTo>
                    <a:pt x="177" y="71"/>
                  </a:lnTo>
                  <a:lnTo>
                    <a:pt x="177" y="123"/>
                  </a:lnTo>
                  <a:close/>
                </a:path>
              </a:pathLst>
            </a:custGeom>
            <a:solidFill>
              <a:schemeClr val="bg1"/>
            </a:solidFill>
            <a:ln w="9525">
              <a:noFill/>
              <a:round/>
              <a:headEnd/>
              <a:tailEnd/>
            </a:ln>
          </p:spPr>
          <p:txBody>
            <a:bodyPr/>
            <a:lstStyle/>
            <a:p>
              <a:endParaRPr lang="ru-RU">
                <a:solidFill>
                  <a:prstClr val="black"/>
                </a:solidFill>
              </a:endParaRPr>
            </a:p>
          </p:txBody>
        </p:sp>
        <p:sp>
          <p:nvSpPr>
            <p:cNvPr id="308236" name="Freeform 6"/>
            <p:cNvSpPr>
              <a:spLocks/>
            </p:cNvSpPr>
            <p:nvPr/>
          </p:nvSpPr>
          <p:spPr bwMode="auto">
            <a:xfrm>
              <a:off x="1600200" y="420688"/>
              <a:ext cx="266700" cy="236538"/>
            </a:xfrm>
            <a:custGeom>
              <a:avLst/>
              <a:gdLst>
                <a:gd name="T0" fmla="*/ 0 w 168"/>
                <a:gd name="T1" fmla="*/ 0 h 149"/>
                <a:gd name="T2" fmla="*/ 2147483647 w 168"/>
                <a:gd name="T3" fmla="*/ 0 h 149"/>
                <a:gd name="T4" fmla="*/ 2147483647 w 168"/>
                <a:gd name="T5" fmla="*/ 2147483647 h 149"/>
                <a:gd name="T6" fmla="*/ 2147483647 w 168"/>
                <a:gd name="T7" fmla="*/ 2147483647 h 149"/>
                <a:gd name="T8" fmla="*/ 2147483647 w 168"/>
                <a:gd name="T9" fmla="*/ 2147483647 h 149"/>
                <a:gd name="T10" fmla="*/ 2147483647 w 168"/>
                <a:gd name="T11" fmla="*/ 2147483647 h 149"/>
                <a:gd name="T12" fmla="*/ 2147483647 w 168"/>
                <a:gd name="T13" fmla="*/ 2147483647 h 149"/>
                <a:gd name="T14" fmla="*/ 2147483647 w 168"/>
                <a:gd name="T15" fmla="*/ 2147483647 h 149"/>
                <a:gd name="T16" fmla="*/ 2147483647 w 168"/>
                <a:gd name="T17" fmla="*/ 2147483647 h 149"/>
                <a:gd name="T18" fmla="*/ 2147483647 w 168"/>
                <a:gd name="T19" fmla="*/ 2147483647 h 149"/>
                <a:gd name="T20" fmla="*/ 2147483647 w 168"/>
                <a:gd name="T21" fmla="*/ 2147483647 h 149"/>
                <a:gd name="T22" fmla="*/ 0 w 168"/>
                <a:gd name="T23" fmla="*/ 2147483647 h 149"/>
                <a:gd name="T24" fmla="*/ 0 w 168"/>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149"/>
                <a:gd name="T41" fmla="*/ 168 w 168"/>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149">
                  <a:moveTo>
                    <a:pt x="0" y="0"/>
                  </a:moveTo>
                  <a:lnTo>
                    <a:pt x="168" y="0"/>
                  </a:lnTo>
                  <a:lnTo>
                    <a:pt x="168" y="32"/>
                  </a:lnTo>
                  <a:lnTo>
                    <a:pt x="62" y="32"/>
                  </a:lnTo>
                  <a:lnTo>
                    <a:pt x="62" y="56"/>
                  </a:lnTo>
                  <a:lnTo>
                    <a:pt x="159" y="56"/>
                  </a:lnTo>
                  <a:lnTo>
                    <a:pt x="159" y="86"/>
                  </a:lnTo>
                  <a:lnTo>
                    <a:pt x="62" y="86"/>
                  </a:lnTo>
                  <a:lnTo>
                    <a:pt x="62" y="115"/>
                  </a:lnTo>
                  <a:lnTo>
                    <a:pt x="168" y="115"/>
                  </a:lnTo>
                  <a:lnTo>
                    <a:pt x="168"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8237" name="Freeform 7"/>
            <p:cNvSpPr>
              <a:spLocks/>
            </p:cNvSpPr>
            <p:nvPr/>
          </p:nvSpPr>
          <p:spPr bwMode="auto">
            <a:xfrm>
              <a:off x="2216150" y="420688"/>
              <a:ext cx="273050" cy="236538"/>
            </a:xfrm>
            <a:custGeom>
              <a:avLst/>
              <a:gdLst>
                <a:gd name="T0" fmla="*/ 0 w 172"/>
                <a:gd name="T1" fmla="*/ 0 h 149"/>
                <a:gd name="T2" fmla="*/ 2147483647 w 172"/>
                <a:gd name="T3" fmla="*/ 0 h 149"/>
                <a:gd name="T4" fmla="*/ 2147483647 w 172"/>
                <a:gd name="T5" fmla="*/ 2147483647 h 149"/>
                <a:gd name="T6" fmla="*/ 2147483647 w 172"/>
                <a:gd name="T7" fmla="*/ 2147483647 h 149"/>
                <a:gd name="T8" fmla="*/ 2147483647 w 172"/>
                <a:gd name="T9" fmla="*/ 2147483647 h 149"/>
                <a:gd name="T10" fmla="*/ 2147483647 w 172"/>
                <a:gd name="T11" fmla="*/ 2147483647 h 149"/>
                <a:gd name="T12" fmla="*/ 2147483647 w 172"/>
                <a:gd name="T13" fmla="*/ 2147483647 h 149"/>
                <a:gd name="T14" fmla="*/ 2147483647 w 172"/>
                <a:gd name="T15" fmla="*/ 2147483647 h 149"/>
                <a:gd name="T16" fmla="*/ 2147483647 w 172"/>
                <a:gd name="T17" fmla="*/ 2147483647 h 149"/>
                <a:gd name="T18" fmla="*/ 2147483647 w 172"/>
                <a:gd name="T19" fmla="*/ 2147483647 h 149"/>
                <a:gd name="T20" fmla="*/ 2147483647 w 172"/>
                <a:gd name="T21" fmla="*/ 2147483647 h 149"/>
                <a:gd name="T22" fmla="*/ 0 w 172"/>
                <a:gd name="T23" fmla="*/ 2147483647 h 149"/>
                <a:gd name="T24" fmla="*/ 0 w 172"/>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149"/>
                <a:gd name="T41" fmla="*/ 172 w 172"/>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149">
                  <a:moveTo>
                    <a:pt x="0" y="0"/>
                  </a:moveTo>
                  <a:lnTo>
                    <a:pt x="172" y="0"/>
                  </a:lnTo>
                  <a:lnTo>
                    <a:pt x="172" y="32"/>
                  </a:lnTo>
                  <a:lnTo>
                    <a:pt x="64" y="32"/>
                  </a:lnTo>
                  <a:lnTo>
                    <a:pt x="64" y="56"/>
                  </a:lnTo>
                  <a:lnTo>
                    <a:pt x="162" y="56"/>
                  </a:lnTo>
                  <a:lnTo>
                    <a:pt x="162" y="86"/>
                  </a:lnTo>
                  <a:lnTo>
                    <a:pt x="64" y="86"/>
                  </a:lnTo>
                  <a:lnTo>
                    <a:pt x="64" y="115"/>
                  </a:lnTo>
                  <a:lnTo>
                    <a:pt x="172" y="115"/>
                  </a:lnTo>
                  <a:lnTo>
                    <a:pt x="172"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8238" name="Freeform 8"/>
            <p:cNvSpPr>
              <a:spLocks noEditPoints="1"/>
            </p:cNvSpPr>
            <p:nvPr/>
          </p:nvSpPr>
          <p:spPr bwMode="auto">
            <a:xfrm>
              <a:off x="3105150" y="419100"/>
              <a:ext cx="350837" cy="239713"/>
            </a:xfrm>
            <a:custGeom>
              <a:avLst/>
              <a:gdLst>
                <a:gd name="T0" fmla="*/ 2147483647 w 221"/>
                <a:gd name="T1" fmla="*/ 2147483647 h 151"/>
                <a:gd name="T2" fmla="*/ 2147483647 w 221"/>
                <a:gd name="T3" fmla="*/ 2147483647 h 151"/>
                <a:gd name="T4" fmla="*/ 2147483647 w 221"/>
                <a:gd name="T5" fmla="*/ 2147483647 h 151"/>
                <a:gd name="T6" fmla="*/ 2147483647 w 221"/>
                <a:gd name="T7" fmla="*/ 2147483647 h 151"/>
                <a:gd name="T8" fmla="*/ 2147483647 w 221"/>
                <a:gd name="T9" fmla="*/ 2147483647 h 151"/>
                <a:gd name="T10" fmla="*/ 2147483647 w 221"/>
                <a:gd name="T11" fmla="*/ 2147483647 h 151"/>
                <a:gd name="T12" fmla="*/ 2147483647 w 221"/>
                <a:gd name="T13" fmla="*/ 2147483647 h 151"/>
                <a:gd name="T14" fmla="*/ 2147483647 w 221"/>
                <a:gd name="T15" fmla="*/ 2147483647 h 151"/>
                <a:gd name="T16" fmla="*/ 2147483647 w 221"/>
                <a:gd name="T17" fmla="*/ 2147483647 h 151"/>
                <a:gd name="T18" fmla="*/ 2147483647 w 221"/>
                <a:gd name="T19" fmla="*/ 2147483647 h 151"/>
                <a:gd name="T20" fmla="*/ 2147483647 w 221"/>
                <a:gd name="T21" fmla="*/ 2147483647 h 151"/>
                <a:gd name="T22" fmla="*/ 2147483647 w 221"/>
                <a:gd name="T23" fmla="*/ 2147483647 h 151"/>
                <a:gd name="T24" fmla="*/ 2147483647 w 221"/>
                <a:gd name="T25" fmla="*/ 2147483647 h 151"/>
                <a:gd name="T26" fmla="*/ 2147483647 w 221"/>
                <a:gd name="T27" fmla="*/ 2147483647 h 151"/>
                <a:gd name="T28" fmla="*/ 2147483647 w 221"/>
                <a:gd name="T29" fmla="*/ 2147483647 h 151"/>
                <a:gd name="T30" fmla="*/ 2147483647 w 221"/>
                <a:gd name="T31" fmla="*/ 2147483647 h 151"/>
                <a:gd name="T32" fmla="*/ 2147483647 w 221"/>
                <a:gd name="T33" fmla="*/ 2147483647 h 151"/>
                <a:gd name="T34" fmla="*/ 2147483647 w 221"/>
                <a:gd name="T35" fmla="*/ 2147483647 h 151"/>
                <a:gd name="T36" fmla="*/ 2147483647 w 221"/>
                <a:gd name="T37" fmla="*/ 2147483647 h 151"/>
                <a:gd name="T38" fmla="*/ 2147483647 w 221"/>
                <a:gd name="T39" fmla="*/ 2147483647 h 151"/>
                <a:gd name="T40" fmla="*/ 2147483647 w 221"/>
                <a:gd name="T41" fmla="*/ 2147483647 h 151"/>
                <a:gd name="T42" fmla="*/ 2147483647 w 221"/>
                <a:gd name="T43" fmla="*/ 2147483647 h 151"/>
                <a:gd name="T44" fmla="*/ 2147483647 w 221"/>
                <a:gd name="T45" fmla="*/ 2147483647 h 151"/>
                <a:gd name="T46" fmla="*/ 2147483647 w 221"/>
                <a:gd name="T47" fmla="*/ 2147483647 h 151"/>
                <a:gd name="T48" fmla="*/ 2147483647 w 221"/>
                <a:gd name="T49" fmla="*/ 2147483647 h 151"/>
                <a:gd name="T50" fmla="*/ 2147483647 w 221"/>
                <a:gd name="T51" fmla="*/ 2147483647 h 151"/>
                <a:gd name="T52" fmla="*/ 2147483647 w 221"/>
                <a:gd name="T53" fmla="*/ 2147483647 h 151"/>
                <a:gd name="T54" fmla="*/ 2147483647 w 221"/>
                <a:gd name="T55" fmla="*/ 2147483647 h 151"/>
                <a:gd name="T56" fmla="*/ 2147483647 w 221"/>
                <a:gd name="T57" fmla="*/ 2147483647 h 151"/>
                <a:gd name="T58" fmla="*/ 2147483647 w 221"/>
                <a:gd name="T59" fmla="*/ 2147483647 h 151"/>
                <a:gd name="T60" fmla="*/ 2147483647 w 221"/>
                <a:gd name="T61" fmla="*/ 2147483647 h 151"/>
                <a:gd name="T62" fmla="*/ 2147483647 w 221"/>
                <a:gd name="T63" fmla="*/ 2147483647 h 151"/>
                <a:gd name="T64" fmla="*/ 2147483647 w 221"/>
                <a:gd name="T65" fmla="*/ 2147483647 h 151"/>
                <a:gd name="T66" fmla="*/ 2147483647 w 221"/>
                <a:gd name="T67" fmla="*/ 2147483647 h 151"/>
                <a:gd name="T68" fmla="*/ 2147483647 w 221"/>
                <a:gd name="T69" fmla="*/ 2147483647 h 151"/>
                <a:gd name="T70" fmla="*/ 2147483647 w 221"/>
                <a:gd name="T71" fmla="*/ 2147483647 h 151"/>
                <a:gd name="T72" fmla="*/ 2147483647 w 221"/>
                <a:gd name="T73" fmla="*/ 2147483647 h 151"/>
                <a:gd name="T74" fmla="*/ 2147483647 w 221"/>
                <a:gd name="T75" fmla="*/ 2147483647 h 151"/>
                <a:gd name="T76" fmla="*/ 2147483647 w 221"/>
                <a:gd name="T77" fmla="*/ 2147483647 h 151"/>
                <a:gd name="T78" fmla="*/ 2147483647 w 221"/>
                <a:gd name="T79" fmla="*/ 2147483647 h 151"/>
                <a:gd name="T80" fmla="*/ 2147483647 w 221"/>
                <a:gd name="T81" fmla="*/ 0 h 151"/>
                <a:gd name="T82" fmla="*/ 2147483647 w 221"/>
                <a:gd name="T83" fmla="*/ 2147483647 h 151"/>
                <a:gd name="T84" fmla="*/ 2147483647 w 221"/>
                <a:gd name="T85" fmla="*/ 2147483647 h 151"/>
                <a:gd name="T86" fmla="*/ 2147483647 w 221"/>
                <a:gd name="T87" fmla="*/ 2147483647 h 151"/>
                <a:gd name="T88" fmla="*/ 2147483647 w 221"/>
                <a:gd name="T89" fmla="*/ 2147483647 h 151"/>
                <a:gd name="T90" fmla="*/ 2147483647 w 221"/>
                <a:gd name="T91" fmla="*/ 2147483647 h 151"/>
                <a:gd name="T92" fmla="*/ 2147483647 w 221"/>
                <a:gd name="T93" fmla="*/ 2147483647 h 151"/>
                <a:gd name="T94" fmla="*/ 0 w 221"/>
                <a:gd name="T95" fmla="*/ 2147483647 h 151"/>
                <a:gd name="T96" fmla="*/ 2147483647 w 221"/>
                <a:gd name="T97" fmla="*/ 2147483647 h 151"/>
                <a:gd name="T98" fmla="*/ 2147483647 w 221"/>
                <a:gd name="T99" fmla="*/ 2147483647 h 151"/>
                <a:gd name="T100" fmla="*/ 2147483647 w 221"/>
                <a:gd name="T101" fmla="*/ 2147483647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1"/>
                <a:gd name="T154" fmla="*/ 0 h 151"/>
                <a:gd name="T155" fmla="*/ 221 w 221"/>
                <a:gd name="T156" fmla="*/ 151 h 1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1" h="151">
                  <a:moveTo>
                    <a:pt x="78" y="44"/>
                  </a:moveTo>
                  <a:lnTo>
                    <a:pt x="78" y="44"/>
                  </a:lnTo>
                  <a:lnTo>
                    <a:pt x="86" y="39"/>
                  </a:lnTo>
                  <a:lnTo>
                    <a:pt x="92" y="36"/>
                  </a:lnTo>
                  <a:lnTo>
                    <a:pt x="102" y="35"/>
                  </a:lnTo>
                  <a:lnTo>
                    <a:pt x="111" y="35"/>
                  </a:lnTo>
                  <a:lnTo>
                    <a:pt x="121" y="35"/>
                  </a:lnTo>
                  <a:lnTo>
                    <a:pt x="129" y="36"/>
                  </a:lnTo>
                  <a:lnTo>
                    <a:pt x="137" y="39"/>
                  </a:lnTo>
                  <a:lnTo>
                    <a:pt x="143" y="44"/>
                  </a:lnTo>
                  <a:lnTo>
                    <a:pt x="149" y="49"/>
                  </a:lnTo>
                  <a:lnTo>
                    <a:pt x="153" y="57"/>
                  </a:lnTo>
                  <a:lnTo>
                    <a:pt x="156" y="64"/>
                  </a:lnTo>
                  <a:lnTo>
                    <a:pt x="156" y="74"/>
                  </a:lnTo>
                  <a:lnTo>
                    <a:pt x="156" y="86"/>
                  </a:lnTo>
                  <a:lnTo>
                    <a:pt x="153" y="95"/>
                  </a:lnTo>
                  <a:lnTo>
                    <a:pt x="149" y="102"/>
                  </a:lnTo>
                  <a:lnTo>
                    <a:pt x="145" y="108"/>
                  </a:lnTo>
                  <a:lnTo>
                    <a:pt x="138" y="112"/>
                  </a:lnTo>
                  <a:lnTo>
                    <a:pt x="130" y="115"/>
                  </a:lnTo>
                  <a:lnTo>
                    <a:pt x="121" y="118"/>
                  </a:lnTo>
                  <a:lnTo>
                    <a:pt x="111" y="118"/>
                  </a:lnTo>
                  <a:lnTo>
                    <a:pt x="102" y="118"/>
                  </a:lnTo>
                  <a:lnTo>
                    <a:pt x="92" y="115"/>
                  </a:lnTo>
                  <a:lnTo>
                    <a:pt x="86" y="112"/>
                  </a:lnTo>
                  <a:lnTo>
                    <a:pt x="78" y="108"/>
                  </a:lnTo>
                  <a:lnTo>
                    <a:pt x="73" y="102"/>
                  </a:lnTo>
                  <a:lnTo>
                    <a:pt x="70" y="95"/>
                  </a:lnTo>
                  <a:lnTo>
                    <a:pt x="67" y="86"/>
                  </a:lnTo>
                  <a:lnTo>
                    <a:pt x="67" y="76"/>
                  </a:lnTo>
                  <a:lnTo>
                    <a:pt x="67" y="65"/>
                  </a:lnTo>
                  <a:lnTo>
                    <a:pt x="70" y="57"/>
                  </a:lnTo>
                  <a:lnTo>
                    <a:pt x="73" y="49"/>
                  </a:lnTo>
                  <a:lnTo>
                    <a:pt x="78" y="44"/>
                  </a:lnTo>
                  <a:close/>
                  <a:moveTo>
                    <a:pt x="16" y="119"/>
                  </a:moveTo>
                  <a:lnTo>
                    <a:pt x="16" y="119"/>
                  </a:lnTo>
                  <a:lnTo>
                    <a:pt x="24" y="127"/>
                  </a:lnTo>
                  <a:lnTo>
                    <a:pt x="32" y="134"/>
                  </a:lnTo>
                  <a:lnTo>
                    <a:pt x="43" y="140"/>
                  </a:lnTo>
                  <a:lnTo>
                    <a:pt x="54" y="144"/>
                  </a:lnTo>
                  <a:lnTo>
                    <a:pt x="67" y="147"/>
                  </a:lnTo>
                  <a:lnTo>
                    <a:pt x="81" y="150"/>
                  </a:lnTo>
                  <a:lnTo>
                    <a:pt x="96" y="151"/>
                  </a:lnTo>
                  <a:lnTo>
                    <a:pt x="113" y="151"/>
                  </a:lnTo>
                  <a:lnTo>
                    <a:pt x="130" y="151"/>
                  </a:lnTo>
                  <a:lnTo>
                    <a:pt x="146" y="150"/>
                  </a:lnTo>
                  <a:lnTo>
                    <a:pt x="161" y="147"/>
                  </a:lnTo>
                  <a:lnTo>
                    <a:pt x="173" y="143"/>
                  </a:lnTo>
                  <a:lnTo>
                    <a:pt x="184" y="137"/>
                  </a:lnTo>
                  <a:lnTo>
                    <a:pt x="194" y="131"/>
                  </a:lnTo>
                  <a:lnTo>
                    <a:pt x="202" y="125"/>
                  </a:lnTo>
                  <a:lnTo>
                    <a:pt x="210" y="116"/>
                  </a:lnTo>
                  <a:lnTo>
                    <a:pt x="214" y="108"/>
                  </a:lnTo>
                  <a:lnTo>
                    <a:pt x="219" y="98"/>
                  </a:lnTo>
                  <a:lnTo>
                    <a:pt x="221" y="87"/>
                  </a:lnTo>
                  <a:lnTo>
                    <a:pt x="221" y="74"/>
                  </a:lnTo>
                  <a:lnTo>
                    <a:pt x="219" y="58"/>
                  </a:lnTo>
                  <a:lnTo>
                    <a:pt x="218" y="51"/>
                  </a:lnTo>
                  <a:lnTo>
                    <a:pt x="214" y="44"/>
                  </a:lnTo>
                  <a:lnTo>
                    <a:pt x="210" y="36"/>
                  </a:lnTo>
                  <a:lnTo>
                    <a:pt x="205" y="31"/>
                  </a:lnTo>
                  <a:lnTo>
                    <a:pt x="200" y="25"/>
                  </a:lnTo>
                  <a:lnTo>
                    <a:pt x="192" y="19"/>
                  </a:lnTo>
                  <a:lnTo>
                    <a:pt x="186" y="14"/>
                  </a:lnTo>
                  <a:lnTo>
                    <a:pt x="176" y="10"/>
                  </a:lnTo>
                  <a:lnTo>
                    <a:pt x="157" y="4"/>
                  </a:lnTo>
                  <a:lnTo>
                    <a:pt x="135" y="1"/>
                  </a:lnTo>
                  <a:lnTo>
                    <a:pt x="111" y="0"/>
                  </a:lnTo>
                  <a:lnTo>
                    <a:pt x="86" y="1"/>
                  </a:lnTo>
                  <a:lnTo>
                    <a:pt x="65" y="4"/>
                  </a:lnTo>
                  <a:lnTo>
                    <a:pt x="46" y="12"/>
                  </a:lnTo>
                  <a:lnTo>
                    <a:pt x="31" y="20"/>
                  </a:lnTo>
                  <a:lnTo>
                    <a:pt x="23" y="25"/>
                  </a:lnTo>
                  <a:lnTo>
                    <a:pt x="18" y="31"/>
                  </a:lnTo>
                  <a:lnTo>
                    <a:pt x="13" y="36"/>
                  </a:lnTo>
                  <a:lnTo>
                    <a:pt x="8" y="44"/>
                  </a:lnTo>
                  <a:lnTo>
                    <a:pt x="5" y="51"/>
                  </a:lnTo>
                  <a:lnTo>
                    <a:pt x="4" y="58"/>
                  </a:lnTo>
                  <a:lnTo>
                    <a:pt x="2" y="67"/>
                  </a:lnTo>
                  <a:lnTo>
                    <a:pt x="0" y="76"/>
                  </a:lnTo>
                  <a:lnTo>
                    <a:pt x="2" y="89"/>
                  </a:lnTo>
                  <a:lnTo>
                    <a:pt x="5" y="99"/>
                  </a:lnTo>
                  <a:lnTo>
                    <a:pt x="10" y="109"/>
                  </a:lnTo>
                  <a:lnTo>
                    <a:pt x="16" y="119"/>
                  </a:lnTo>
                  <a:close/>
                </a:path>
              </a:pathLst>
            </a:custGeom>
            <a:solidFill>
              <a:schemeClr val="bg1"/>
            </a:solidFill>
            <a:ln w="9525">
              <a:noFill/>
              <a:round/>
              <a:headEnd/>
              <a:tailEnd/>
            </a:ln>
          </p:spPr>
          <p:txBody>
            <a:bodyPr/>
            <a:lstStyle/>
            <a:p>
              <a:endParaRPr lang="ru-RU">
                <a:solidFill>
                  <a:prstClr val="black"/>
                </a:solidFill>
              </a:endParaRPr>
            </a:p>
          </p:txBody>
        </p:sp>
        <p:sp>
          <p:nvSpPr>
            <p:cNvPr id="308239" name="Freeform 9"/>
            <p:cNvSpPr>
              <a:spLocks/>
            </p:cNvSpPr>
            <p:nvPr/>
          </p:nvSpPr>
          <p:spPr bwMode="auto">
            <a:xfrm>
              <a:off x="1887538" y="420688"/>
              <a:ext cx="309562" cy="236538"/>
            </a:xfrm>
            <a:custGeom>
              <a:avLst/>
              <a:gdLst>
                <a:gd name="T0" fmla="*/ 0 w 195"/>
                <a:gd name="T1" fmla="*/ 0 h 149"/>
                <a:gd name="T2" fmla="*/ 2147483647 w 195"/>
                <a:gd name="T3" fmla="*/ 0 h 149"/>
                <a:gd name="T4" fmla="*/ 2147483647 w 195"/>
                <a:gd name="T5" fmla="*/ 2147483647 h 149"/>
                <a:gd name="T6" fmla="*/ 2147483647 w 195"/>
                <a:gd name="T7" fmla="*/ 2147483647 h 149"/>
                <a:gd name="T8" fmla="*/ 2147483647 w 195"/>
                <a:gd name="T9" fmla="*/ 0 h 149"/>
                <a:gd name="T10" fmla="*/ 2147483647 w 195"/>
                <a:gd name="T11" fmla="*/ 0 h 149"/>
                <a:gd name="T12" fmla="*/ 2147483647 w 195"/>
                <a:gd name="T13" fmla="*/ 2147483647 h 149"/>
                <a:gd name="T14" fmla="*/ 2147483647 w 195"/>
                <a:gd name="T15" fmla="*/ 2147483647 h 149"/>
                <a:gd name="T16" fmla="*/ 2147483647 w 195"/>
                <a:gd name="T17" fmla="*/ 2147483647 h 149"/>
                <a:gd name="T18" fmla="*/ 2147483647 w 195"/>
                <a:gd name="T19" fmla="*/ 2147483647 h 149"/>
                <a:gd name="T20" fmla="*/ 2147483647 w 195"/>
                <a:gd name="T21" fmla="*/ 2147483647 h 149"/>
                <a:gd name="T22" fmla="*/ 0 w 195"/>
                <a:gd name="T23" fmla="*/ 2147483647 h 149"/>
                <a:gd name="T24" fmla="*/ 0 w 195"/>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
                <a:gd name="T40" fmla="*/ 0 h 149"/>
                <a:gd name="T41" fmla="*/ 195 w 195"/>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 h="149">
                  <a:moveTo>
                    <a:pt x="0" y="0"/>
                  </a:moveTo>
                  <a:lnTo>
                    <a:pt x="63" y="0"/>
                  </a:lnTo>
                  <a:lnTo>
                    <a:pt x="63" y="53"/>
                  </a:lnTo>
                  <a:lnTo>
                    <a:pt x="131" y="53"/>
                  </a:lnTo>
                  <a:lnTo>
                    <a:pt x="131" y="0"/>
                  </a:lnTo>
                  <a:lnTo>
                    <a:pt x="195" y="0"/>
                  </a:lnTo>
                  <a:lnTo>
                    <a:pt x="195" y="149"/>
                  </a:lnTo>
                  <a:lnTo>
                    <a:pt x="131" y="149"/>
                  </a:lnTo>
                  <a:lnTo>
                    <a:pt x="131" y="89"/>
                  </a:lnTo>
                  <a:lnTo>
                    <a:pt x="63" y="89"/>
                  </a:lnTo>
                  <a:lnTo>
                    <a:pt x="63"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8240" name="Freeform 10"/>
            <p:cNvSpPr>
              <a:spLocks noEditPoints="1"/>
            </p:cNvSpPr>
            <p:nvPr/>
          </p:nvSpPr>
          <p:spPr bwMode="auto">
            <a:xfrm>
              <a:off x="2508250" y="420688"/>
              <a:ext cx="300037" cy="236538"/>
            </a:xfrm>
            <a:custGeom>
              <a:avLst/>
              <a:gdLst>
                <a:gd name="T0" fmla="*/ 2147483647 w 189"/>
                <a:gd name="T1" fmla="*/ 2147483647 h 149"/>
                <a:gd name="T2" fmla="*/ 2147483647 w 189"/>
                <a:gd name="T3" fmla="*/ 2147483647 h 149"/>
                <a:gd name="T4" fmla="*/ 2147483647 w 189"/>
                <a:gd name="T5" fmla="*/ 2147483647 h 149"/>
                <a:gd name="T6" fmla="*/ 2147483647 w 189"/>
                <a:gd name="T7" fmla="*/ 2147483647 h 149"/>
                <a:gd name="T8" fmla="*/ 2147483647 w 189"/>
                <a:gd name="T9" fmla="*/ 2147483647 h 149"/>
                <a:gd name="T10" fmla="*/ 2147483647 w 189"/>
                <a:gd name="T11" fmla="*/ 2147483647 h 149"/>
                <a:gd name="T12" fmla="*/ 2147483647 w 189"/>
                <a:gd name="T13" fmla="*/ 2147483647 h 149"/>
                <a:gd name="T14" fmla="*/ 2147483647 w 189"/>
                <a:gd name="T15" fmla="*/ 2147483647 h 149"/>
                <a:gd name="T16" fmla="*/ 2147483647 w 189"/>
                <a:gd name="T17" fmla="*/ 2147483647 h 149"/>
                <a:gd name="T18" fmla="*/ 2147483647 w 189"/>
                <a:gd name="T19" fmla="*/ 2147483647 h 149"/>
                <a:gd name="T20" fmla="*/ 2147483647 w 189"/>
                <a:gd name="T21" fmla="*/ 2147483647 h 149"/>
                <a:gd name="T22" fmla="*/ 2147483647 w 189"/>
                <a:gd name="T23" fmla="*/ 2147483647 h 149"/>
                <a:gd name="T24" fmla="*/ 2147483647 w 189"/>
                <a:gd name="T25" fmla="*/ 2147483647 h 149"/>
                <a:gd name="T26" fmla="*/ 2147483647 w 189"/>
                <a:gd name="T27" fmla="*/ 2147483647 h 149"/>
                <a:gd name="T28" fmla="*/ 2147483647 w 189"/>
                <a:gd name="T29" fmla="*/ 2147483647 h 149"/>
                <a:gd name="T30" fmla="*/ 2147483647 w 189"/>
                <a:gd name="T31" fmla="*/ 2147483647 h 149"/>
                <a:gd name="T32" fmla="*/ 2147483647 w 189"/>
                <a:gd name="T33" fmla="*/ 2147483647 h 149"/>
                <a:gd name="T34" fmla="*/ 2147483647 w 189"/>
                <a:gd name="T35" fmla="*/ 2147483647 h 149"/>
                <a:gd name="T36" fmla="*/ 2147483647 w 189"/>
                <a:gd name="T37" fmla="*/ 2147483647 h 149"/>
                <a:gd name="T38" fmla="*/ 0 w 189"/>
                <a:gd name="T39" fmla="*/ 2147483647 h 149"/>
                <a:gd name="T40" fmla="*/ 2147483647 w 189"/>
                <a:gd name="T41" fmla="*/ 2147483647 h 149"/>
                <a:gd name="T42" fmla="*/ 2147483647 w 189"/>
                <a:gd name="T43" fmla="*/ 2147483647 h 149"/>
                <a:gd name="T44" fmla="*/ 2147483647 w 189"/>
                <a:gd name="T45" fmla="*/ 2147483647 h 149"/>
                <a:gd name="T46" fmla="*/ 2147483647 w 189"/>
                <a:gd name="T47" fmla="*/ 2147483647 h 149"/>
                <a:gd name="T48" fmla="*/ 2147483647 w 189"/>
                <a:gd name="T49" fmla="*/ 2147483647 h 149"/>
                <a:gd name="T50" fmla="*/ 2147483647 w 189"/>
                <a:gd name="T51" fmla="*/ 2147483647 h 149"/>
                <a:gd name="T52" fmla="*/ 2147483647 w 189"/>
                <a:gd name="T53" fmla="*/ 2147483647 h 149"/>
                <a:gd name="T54" fmla="*/ 2147483647 w 189"/>
                <a:gd name="T55" fmla="*/ 2147483647 h 149"/>
                <a:gd name="T56" fmla="*/ 2147483647 w 189"/>
                <a:gd name="T57" fmla="*/ 2147483647 h 149"/>
                <a:gd name="T58" fmla="*/ 2147483647 w 189"/>
                <a:gd name="T59" fmla="*/ 2147483647 h 149"/>
                <a:gd name="T60" fmla="*/ 2147483647 w 189"/>
                <a:gd name="T61" fmla="*/ 2147483647 h 149"/>
                <a:gd name="T62" fmla="*/ 2147483647 w 189"/>
                <a:gd name="T63" fmla="*/ 2147483647 h 149"/>
                <a:gd name="T64" fmla="*/ 2147483647 w 189"/>
                <a:gd name="T65" fmla="*/ 2147483647 h 149"/>
                <a:gd name="T66" fmla="*/ 2147483647 w 189"/>
                <a:gd name="T67" fmla="*/ 2147483647 h 149"/>
                <a:gd name="T68" fmla="*/ 2147483647 w 189"/>
                <a:gd name="T69" fmla="*/ 2147483647 h 149"/>
                <a:gd name="T70" fmla="*/ 2147483647 w 189"/>
                <a:gd name="T71" fmla="*/ 2147483647 h 149"/>
                <a:gd name="T72" fmla="*/ 2147483647 w 189"/>
                <a:gd name="T73" fmla="*/ 2147483647 h 149"/>
                <a:gd name="T74" fmla="*/ 2147483647 w 189"/>
                <a:gd name="T75" fmla="*/ 2147483647 h 149"/>
                <a:gd name="T76" fmla="*/ 2147483647 w 189"/>
                <a:gd name="T77" fmla="*/ 2147483647 h 149"/>
                <a:gd name="T78" fmla="*/ 2147483647 w 189"/>
                <a:gd name="T79" fmla="*/ 2147483647 h 149"/>
                <a:gd name="T80" fmla="*/ 2147483647 w 189"/>
                <a:gd name="T81" fmla="*/ 2147483647 h 149"/>
                <a:gd name="T82" fmla="*/ 2147483647 w 189"/>
                <a:gd name="T83" fmla="*/ 2147483647 h 149"/>
                <a:gd name="T84" fmla="*/ 2147483647 w 189"/>
                <a:gd name="T85" fmla="*/ 0 h 149"/>
                <a:gd name="T86" fmla="*/ 0 w 189"/>
                <a:gd name="T87" fmla="*/ 0 h 149"/>
                <a:gd name="T88" fmla="*/ 0 w 189"/>
                <a:gd name="T89" fmla="*/ 2147483647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9"/>
                <a:gd name="T136" fmla="*/ 0 h 149"/>
                <a:gd name="T137" fmla="*/ 189 w 189"/>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9" h="149">
                  <a:moveTo>
                    <a:pt x="70" y="31"/>
                  </a:moveTo>
                  <a:lnTo>
                    <a:pt x="89" y="31"/>
                  </a:lnTo>
                  <a:lnTo>
                    <a:pt x="105" y="32"/>
                  </a:lnTo>
                  <a:lnTo>
                    <a:pt x="111" y="34"/>
                  </a:lnTo>
                  <a:lnTo>
                    <a:pt x="115" y="35"/>
                  </a:lnTo>
                  <a:lnTo>
                    <a:pt x="121" y="41"/>
                  </a:lnTo>
                  <a:lnTo>
                    <a:pt x="123" y="47"/>
                  </a:lnTo>
                  <a:lnTo>
                    <a:pt x="121" y="51"/>
                  </a:lnTo>
                  <a:lnTo>
                    <a:pt x="119" y="54"/>
                  </a:lnTo>
                  <a:lnTo>
                    <a:pt x="115" y="59"/>
                  </a:lnTo>
                  <a:lnTo>
                    <a:pt x="110" y="62"/>
                  </a:lnTo>
                  <a:lnTo>
                    <a:pt x="104" y="63"/>
                  </a:lnTo>
                  <a:lnTo>
                    <a:pt x="86" y="64"/>
                  </a:lnTo>
                  <a:lnTo>
                    <a:pt x="70" y="64"/>
                  </a:lnTo>
                  <a:lnTo>
                    <a:pt x="70" y="31"/>
                  </a:lnTo>
                  <a:close/>
                  <a:moveTo>
                    <a:pt x="0" y="149"/>
                  </a:moveTo>
                  <a:lnTo>
                    <a:pt x="70" y="149"/>
                  </a:lnTo>
                  <a:lnTo>
                    <a:pt x="70" y="94"/>
                  </a:lnTo>
                  <a:lnTo>
                    <a:pt x="107" y="94"/>
                  </a:lnTo>
                  <a:lnTo>
                    <a:pt x="126" y="94"/>
                  </a:lnTo>
                  <a:lnTo>
                    <a:pt x="143" y="91"/>
                  </a:lnTo>
                  <a:lnTo>
                    <a:pt x="157" y="86"/>
                  </a:lnTo>
                  <a:lnTo>
                    <a:pt x="169" y="82"/>
                  </a:lnTo>
                  <a:lnTo>
                    <a:pt x="178" y="75"/>
                  </a:lnTo>
                  <a:lnTo>
                    <a:pt x="184" y="66"/>
                  </a:lnTo>
                  <a:lnTo>
                    <a:pt x="188" y="57"/>
                  </a:lnTo>
                  <a:lnTo>
                    <a:pt x="189" y="46"/>
                  </a:lnTo>
                  <a:lnTo>
                    <a:pt x="188" y="35"/>
                  </a:lnTo>
                  <a:lnTo>
                    <a:pt x="184" y="27"/>
                  </a:lnTo>
                  <a:lnTo>
                    <a:pt x="178" y="19"/>
                  </a:lnTo>
                  <a:lnTo>
                    <a:pt x="170" y="12"/>
                  </a:lnTo>
                  <a:lnTo>
                    <a:pt x="161" y="8"/>
                  </a:lnTo>
                  <a:lnTo>
                    <a:pt x="146" y="3"/>
                  </a:lnTo>
                  <a:lnTo>
                    <a:pt x="132" y="2"/>
                  </a:lnTo>
                  <a:lnTo>
                    <a:pt x="115" y="0"/>
                  </a:lnTo>
                  <a:lnTo>
                    <a:pt x="0" y="0"/>
                  </a:lnTo>
                  <a:lnTo>
                    <a:pt x="0" y="149"/>
                  </a:lnTo>
                  <a:close/>
                </a:path>
              </a:pathLst>
            </a:custGeom>
            <a:solidFill>
              <a:schemeClr val="bg1"/>
            </a:solidFill>
            <a:ln w="9525">
              <a:noFill/>
              <a:round/>
              <a:headEnd/>
              <a:tailEnd/>
            </a:ln>
          </p:spPr>
          <p:txBody>
            <a:bodyPr/>
            <a:lstStyle/>
            <a:p>
              <a:endParaRPr lang="ru-RU">
                <a:solidFill>
                  <a:prstClr val="black"/>
                </a:solidFill>
              </a:endParaRPr>
            </a:p>
          </p:txBody>
        </p:sp>
        <p:sp>
          <p:nvSpPr>
            <p:cNvPr id="308241" name="Freeform 11"/>
            <p:cNvSpPr>
              <a:spLocks/>
            </p:cNvSpPr>
            <p:nvPr/>
          </p:nvSpPr>
          <p:spPr bwMode="auto">
            <a:xfrm>
              <a:off x="2833688" y="420688"/>
              <a:ext cx="274637" cy="236538"/>
            </a:xfrm>
            <a:custGeom>
              <a:avLst/>
              <a:gdLst>
                <a:gd name="T0" fmla="*/ 0 w 173"/>
                <a:gd name="T1" fmla="*/ 0 h 149"/>
                <a:gd name="T2" fmla="*/ 2147483647 w 173"/>
                <a:gd name="T3" fmla="*/ 0 h 149"/>
                <a:gd name="T4" fmla="*/ 2147483647 w 173"/>
                <a:gd name="T5" fmla="*/ 2147483647 h 149"/>
                <a:gd name="T6" fmla="*/ 2147483647 w 173"/>
                <a:gd name="T7" fmla="*/ 2147483647 h 149"/>
                <a:gd name="T8" fmla="*/ 2147483647 w 173"/>
                <a:gd name="T9" fmla="*/ 2147483647 h 149"/>
                <a:gd name="T10" fmla="*/ 0 w 173"/>
                <a:gd name="T11" fmla="*/ 2147483647 h 149"/>
                <a:gd name="T12" fmla="*/ 0 w 173"/>
                <a:gd name="T13" fmla="*/ 0 h 149"/>
                <a:gd name="T14" fmla="*/ 0 60000 65536"/>
                <a:gd name="T15" fmla="*/ 0 60000 65536"/>
                <a:gd name="T16" fmla="*/ 0 60000 65536"/>
                <a:gd name="T17" fmla="*/ 0 60000 65536"/>
                <a:gd name="T18" fmla="*/ 0 60000 65536"/>
                <a:gd name="T19" fmla="*/ 0 60000 65536"/>
                <a:gd name="T20" fmla="*/ 0 60000 65536"/>
                <a:gd name="T21" fmla="*/ 0 w 173"/>
                <a:gd name="T22" fmla="*/ 0 h 149"/>
                <a:gd name="T23" fmla="*/ 173 w 173"/>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49">
                  <a:moveTo>
                    <a:pt x="0" y="0"/>
                  </a:moveTo>
                  <a:lnTo>
                    <a:pt x="173" y="0"/>
                  </a:lnTo>
                  <a:lnTo>
                    <a:pt x="173" y="37"/>
                  </a:lnTo>
                  <a:lnTo>
                    <a:pt x="68" y="37"/>
                  </a:lnTo>
                  <a:lnTo>
                    <a:pt x="68" y="149"/>
                  </a:lnTo>
                  <a:lnTo>
                    <a:pt x="0" y="149"/>
                  </a:lnTo>
                  <a:lnTo>
                    <a:pt x="0" y="0"/>
                  </a:lnTo>
                  <a:close/>
                </a:path>
              </a:pathLst>
            </a:custGeom>
            <a:solidFill>
              <a:schemeClr val="bg1"/>
            </a:solidFill>
            <a:ln w="9525">
              <a:noFill/>
              <a:round/>
              <a:headEnd/>
              <a:tailEnd/>
            </a:ln>
          </p:spPr>
          <p:txBody>
            <a:bodyPr/>
            <a:lstStyle/>
            <a:p>
              <a:endParaRPr lang="ru-RU">
                <a:solidFill>
                  <a:prstClr val="black"/>
                </a:solidFill>
              </a:endParaRPr>
            </a:p>
          </p:txBody>
        </p:sp>
        <p:sp>
          <p:nvSpPr>
            <p:cNvPr id="308242" name="Freeform 12"/>
            <p:cNvSpPr>
              <a:spLocks noEditPoints="1"/>
            </p:cNvSpPr>
            <p:nvPr/>
          </p:nvSpPr>
          <p:spPr bwMode="auto">
            <a:xfrm>
              <a:off x="2508250" y="657225"/>
              <a:ext cx="320675" cy="236538"/>
            </a:xfrm>
            <a:custGeom>
              <a:avLst/>
              <a:gdLst>
                <a:gd name="T0" fmla="*/ 2147483647 w 202"/>
                <a:gd name="T1" fmla="*/ 2147483647 h 149"/>
                <a:gd name="T2" fmla="*/ 2147483647 w 202"/>
                <a:gd name="T3" fmla="*/ 2147483647 h 149"/>
                <a:gd name="T4" fmla="*/ 2147483647 w 202"/>
                <a:gd name="T5" fmla="*/ 2147483647 h 149"/>
                <a:gd name="T6" fmla="*/ 2147483647 w 202"/>
                <a:gd name="T7" fmla="*/ 2147483647 h 149"/>
                <a:gd name="T8" fmla="*/ 2147483647 w 202"/>
                <a:gd name="T9" fmla="*/ 2147483647 h 149"/>
                <a:gd name="T10" fmla="*/ 2147483647 w 202"/>
                <a:gd name="T11" fmla="*/ 2147483647 h 149"/>
                <a:gd name="T12" fmla="*/ 2147483647 w 202"/>
                <a:gd name="T13" fmla="*/ 2147483647 h 149"/>
                <a:gd name="T14" fmla="*/ 2147483647 w 202"/>
                <a:gd name="T15" fmla="*/ 2147483647 h 149"/>
                <a:gd name="T16" fmla="*/ 2147483647 w 202"/>
                <a:gd name="T17" fmla="*/ 2147483647 h 149"/>
                <a:gd name="T18" fmla="*/ 2147483647 w 202"/>
                <a:gd name="T19" fmla="*/ 2147483647 h 149"/>
                <a:gd name="T20" fmla="*/ 2147483647 w 202"/>
                <a:gd name="T21" fmla="*/ 2147483647 h 149"/>
                <a:gd name="T22" fmla="*/ 2147483647 w 202"/>
                <a:gd name="T23" fmla="*/ 2147483647 h 149"/>
                <a:gd name="T24" fmla="*/ 2147483647 w 202"/>
                <a:gd name="T25" fmla="*/ 2147483647 h 149"/>
                <a:gd name="T26" fmla="*/ 2147483647 w 202"/>
                <a:gd name="T27" fmla="*/ 2147483647 h 149"/>
                <a:gd name="T28" fmla="*/ 2147483647 w 202"/>
                <a:gd name="T29" fmla="*/ 2147483647 h 149"/>
                <a:gd name="T30" fmla="*/ 2147483647 w 202"/>
                <a:gd name="T31" fmla="*/ 2147483647 h 149"/>
                <a:gd name="T32" fmla="*/ 2147483647 w 202"/>
                <a:gd name="T33" fmla="*/ 2147483647 h 149"/>
                <a:gd name="T34" fmla="*/ 2147483647 w 202"/>
                <a:gd name="T35" fmla="*/ 2147483647 h 149"/>
                <a:gd name="T36" fmla="*/ 2147483647 w 202"/>
                <a:gd name="T37" fmla="*/ 2147483647 h 149"/>
                <a:gd name="T38" fmla="*/ 2147483647 w 202"/>
                <a:gd name="T39" fmla="*/ 2147483647 h 149"/>
                <a:gd name="T40" fmla="*/ 2147483647 w 202"/>
                <a:gd name="T41" fmla="*/ 2147483647 h 149"/>
                <a:gd name="T42" fmla="*/ 2147483647 w 202"/>
                <a:gd name="T43" fmla="*/ 2147483647 h 149"/>
                <a:gd name="T44" fmla="*/ 2147483647 w 202"/>
                <a:gd name="T45" fmla="*/ 2147483647 h 149"/>
                <a:gd name="T46" fmla="*/ 2147483647 w 202"/>
                <a:gd name="T47" fmla="*/ 0 h 149"/>
                <a:gd name="T48" fmla="*/ 2147483647 w 202"/>
                <a:gd name="T49" fmla="*/ 2147483647 h 149"/>
                <a:gd name="T50" fmla="*/ 2147483647 w 202"/>
                <a:gd name="T51" fmla="*/ 2147483647 h 149"/>
                <a:gd name="T52" fmla="*/ 2147483647 w 202"/>
                <a:gd name="T53" fmla="*/ 2147483647 h 149"/>
                <a:gd name="T54" fmla="*/ 2147483647 w 202"/>
                <a:gd name="T55" fmla="*/ 2147483647 h 149"/>
                <a:gd name="T56" fmla="*/ 2147483647 w 202"/>
                <a:gd name="T57" fmla="*/ 2147483647 h 149"/>
                <a:gd name="T58" fmla="*/ 2147483647 w 202"/>
                <a:gd name="T59" fmla="*/ 2147483647 h 149"/>
                <a:gd name="T60" fmla="*/ 2147483647 w 202"/>
                <a:gd name="T61" fmla="*/ 2147483647 h 149"/>
                <a:gd name="T62" fmla="*/ 2147483647 w 202"/>
                <a:gd name="T63" fmla="*/ 2147483647 h 149"/>
                <a:gd name="T64" fmla="*/ 2147483647 w 202"/>
                <a:gd name="T65" fmla="*/ 2147483647 h 149"/>
                <a:gd name="T66" fmla="*/ 2147483647 w 202"/>
                <a:gd name="T67" fmla="*/ 2147483647 h 149"/>
                <a:gd name="T68" fmla="*/ 2147483647 w 202"/>
                <a:gd name="T69" fmla="*/ 2147483647 h 149"/>
                <a:gd name="T70" fmla="*/ 2147483647 w 202"/>
                <a:gd name="T71" fmla="*/ 2147483647 h 149"/>
                <a:gd name="T72" fmla="*/ 2147483647 w 202"/>
                <a:gd name="T73" fmla="*/ 2147483647 h 149"/>
                <a:gd name="T74" fmla="*/ 2147483647 w 202"/>
                <a:gd name="T75" fmla="*/ 2147483647 h 149"/>
                <a:gd name="T76" fmla="*/ 2147483647 w 202"/>
                <a:gd name="T77" fmla="*/ 2147483647 h 149"/>
                <a:gd name="T78" fmla="*/ 2147483647 w 202"/>
                <a:gd name="T79" fmla="*/ 2147483647 h 149"/>
                <a:gd name="T80" fmla="*/ 2147483647 w 202"/>
                <a:gd name="T81" fmla="*/ 2147483647 h 149"/>
                <a:gd name="T82" fmla="*/ 2147483647 w 202"/>
                <a:gd name="T83" fmla="*/ 2147483647 h 149"/>
                <a:gd name="T84" fmla="*/ 2147483647 w 202"/>
                <a:gd name="T85" fmla="*/ 2147483647 h 149"/>
                <a:gd name="T86" fmla="*/ 2147483647 w 202"/>
                <a:gd name="T87" fmla="*/ 2147483647 h 149"/>
                <a:gd name="T88" fmla="*/ 2147483647 w 202"/>
                <a:gd name="T89" fmla="*/ 2147483647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2"/>
                <a:gd name="T136" fmla="*/ 0 h 149"/>
                <a:gd name="T137" fmla="*/ 202 w 202"/>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2" h="149">
                  <a:moveTo>
                    <a:pt x="119" y="28"/>
                  </a:moveTo>
                  <a:lnTo>
                    <a:pt x="119" y="28"/>
                  </a:lnTo>
                  <a:lnTo>
                    <a:pt x="115" y="26"/>
                  </a:lnTo>
                  <a:lnTo>
                    <a:pt x="108" y="25"/>
                  </a:lnTo>
                  <a:lnTo>
                    <a:pt x="91" y="23"/>
                  </a:lnTo>
                  <a:lnTo>
                    <a:pt x="56" y="23"/>
                  </a:lnTo>
                  <a:lnTo>
                    <a:pt x="56" y="67"/>
                  </a:lnTo>
                  <a:lnTo>
                    <a:pt x="91" y="67"/>
                  </a:lnTo>
                  <a:lnTo>
                    <a:pt x="108" y="66"/>
                  </a:lnTo>
                  <a:lnTo>
                    <a:pt x="116" y="63"/>
                  </a:lnTo>
                  <a:lnTo>
                    <a:pt x="123" y="58"/>
                  </a:lnTo>
                  <a:lnTo>
                    <a:pt x="127" y="52"/>
                  </a:lnTo>
                  <a:lnTo>
                    <a:pt x="129" y="45"/>
                  </a:lnTo>
                  <a:lnTo>
                    <a:pt x="127" y="39"/>
                  </a:lnTo>
                  <a:lnTo>
                    <a:pt x="126" y="35"/>
                  </a:lnTo>
                  <a:lnTo>
                    <a:pt x="123" y="32"/>
                  </a:lnTo>
                  <a:lnTo>
                    <a:pt x="119" y="28"/>
                  </a:lnTo>
                  <a:close/>
                  <a:moveTo>
                    <a:pt x="118" y="54"/>
                  </a:moveTo>
                  <a:lnTo>
                    <a:pt x="118" y="54"/>
                  </a:lnTo>
                  <a:lnTo>
                    <a:pt x="113" y="57"/>
                  </a:lnTo>
                  <a:lnTo>
                    <a:pt x="107" y="58"/>
                  </a:lnTo>
                  <a:lnTo>
                    <a:pt x="91" y="60"/>
                  </a:lnTo>
                  <a:lnTo>
                    <a:pt x="64" y="60"/>
                  </a:lnTo>
                  <a:lnTo>
                    <a:pt x="64" y="31"/>
                  </a:lnTo>
                  <a:lnTo>
                    <a:pt x="91" y="31"/>
                  </a:lnTo>
                  <a:lnTo>
                    <a:pt x="107" y="31"/>
                  </a:lnTo>
                  <a:lnTo>
                    <a:pt x="111" y="32"/>
                  </a:lnTo>
                  <a:lnTo>
                    <a:pt x="115" y="34"/>
                  </a:lnTo>
                  <a:lnTo>
                    <a:pt x="119" y="38"/>
                  </a:lnTo>
                  <a:lnTo>
                    <a:pt x="121" y="45"/>
                  </a:lnTo>
                  <a:lnTo>
                    <a:pt x="121" y="50"/>
                  </a:lnTo>
                  <a:lnTo>
                    <a:pt x="118" y="54"/>
                  </a:lnTo>
                  <a:close/>
                  <a:moveTo>
                    <a:pt x="162" y="96"/>
                  </a:moveTo>
                  <a:lnTo>
                    <a:pt x="162" y="96"/>
                  </a:lnTo>
                  <a:lnTo>
                    <a:pt x="151" y="89"/>
                  </a:lnTo>
                  <a:lnTo>
                    <a:pt x="145" y="86"/>
                  </a:lnTo>
                  <a:lnTo>
                    <a:pt x="135" y="83"/>
                  </a:lnTo>
                  <a:lnTo>
                    <a:pt x="148" y="80"/>
                  </a:lnTo>
                  <a:lnTo>
                    <a:pt x="157" y="77"/>
                  </a:lnTo>
                  <a:lnTo>
                    <a:pt x="169" y="71"/>
                  </a:lnTo>
                  <a:lnTo>
                    <a:pt x="177" y="63"/>
                  </a:lnTo>
                  <a:lnTo>
                    <a:pt x="180" y="58"/>
                  </a:lnTo>
                  <a:lnTo>
                    <a:pt x="183" y="52"/>
                  </a:lnTo>
                  <a:lnTo>
                    <a:pt x="184" y="47"/>
                  </a:lnTo>
                  <a:lnTo>
                    <a:pt x="184" y="41"/>
                  </a:lnTo>
                  <a:lnTo>
                    <a:pt x="184" y="35"/>
                  </a:lnTo>
                  <a:lnTo>
                    <a:pt x="183" y="28"/>
                  </a:lnTo>
                  <a:lnTo>
                    <a:pt x="180" y="22"/>
                  </a:lnTo>
                  <a:lnTo>
                    <a:pt x="175" y="17"/>
                  </a:lnTo>
                  <a:lnTo>
                    <a:pt x="170" y="13"/>
                  </a:lnTo>
                  <a:lnTo>
                    <a:pt x="164" y="9"/>
                  </a:lnTo>
                  <a:lnTo>
                    <a:pt x="157" y="6"/>
                  </a:lnTo>
                  <a:lnTo>
                    <a:pt x="150" y="4"/>
                  </a:lnTo>
                  <a:lnTo>
                    <a:pt x="131" y="1"/>
                  </a:lnTo>
                  <a:lnTo>
                    <a:pt x="105" y="0"/>
                  </a:lnTo>
                  <a:lnTo>
                    <a:pt x="0" y="0"/>
                  </a:lnTo>
                  <a:lnTo>
                    <a:pt x="0" y="149"/>
                  </a:lnTo>
                  <a:lnTo>
                    <a:pt x="64" y="149"/>
                  </a:lnTo>
                  <a:lnTo>
                    <a:pt x="64" y="89"/>
                  </a:lnTo>
                  <a:lnTo>
                    <a:pt x="69" y="89"/>
                  </a:lnTo>
                  <a:lnTo>
                    <a:pt x="77" y="89"/>
                  </a:lnTo>
                  <a:lnTo>
                    <a:pt x="85" y="92"/>
                  </a:lnTo>
                  <a:lnTo>
                    <a:pt x="89" y="96"/>
                  </a:lnTo>
                  <a:lnTo>
                    <a:pt x="96" y="103"/>
                  </a:lnTo>
                  <a:lnTo>
                    <a:pt x="131" y="149"/>
                  </a:lnTo>
                  <a:lnTo>
                    <a:pt x="202" y="149"/>
                  </a:lnTo>
                  <a:lnTo>
                    <a:pt x="170" y="106"/>
                  </a:lnTo>
                  <a:lnTo>
                    <a:pt x="162" y="96"/>
                  </a:lnTo>
                  <a:close/>
                  <a:moveTo>
                    <a:pt x="134" y="143"/>
                  </a:moveTo>
                  <a:lnTo>
                    <a:pt x="134" y="143"/>
                  </a:lnTo>
                  <a:lnTo>
                    <a:pt x="102" y="99"/>
                  </a:lnTo>
                  <a:lnTo>
                    <a:pt x="94" y="92"/>
                  </a:lnTo>
                  <a:lnTo>
                    <a:pt x="88" y="86"/>
                  </a:lnTo>
                  <a:lnTo>
                    <a:pt x="78" y="83"/>
                  </a:lnTo>
                  <a:lnTo>
                    <a:pt x="69" y="82"/>
                  </a:lnTo>
                  <a:lnTo>
                    <a:pt x="56" y="82"/>
                  </a:lnTo>
                  <a:lnTo>
                    <a:pt x="56" y="143"/>
                  </a:lnTo>
                  <a:lnTo>
                    <a:pt x="7" y="143"/>
                  </a:lnTo>
                  <a:lnTo>
                    <a:pt x="7" y="7"/>
                  </a:lnTo>
                  <a:lnTo>
                    <a:pt x="105" y="7"/>
                  </a:lnTo>
                  <a:lnTo>
                    <a:pt x="131" y="7"/>
                  </a:lnTo>
                  <a:lnTo>
                    <a:pt x="148" y="10"/>
                  </a:lnTo>
                  <a:lnTo>
                    <a:pt x="161" y="15"/>
                  </a:lnTo>
                  <a:lnTo>
                    <a:pt x="165" y="17"/>
                  </a:lnTo>
                  <a:lnTo>
                    <a:pt x="170" y="22"/>
                  </a:lnTo>
                  <a:lnTo>
                    <a:pt x="173" y="26"/>
                  </a:lnTo>
                  <a:lnTo>
                    <a:pt x="175" y="31"/>
                  </a:lnTo>
                  <a:lnTo>
                    <a:pt x="177" y="36"/>
                  </a:lnTo>
                  <a:lnTo>
                    <a:pt x="178" y="41"/>
                  </a:lnTo>
                  <a:lnTo>
                    <a:pt x="177" y="51"/>
                  </a:lnTo>
                  <a:lnTo>
                    <a:pt x="172" y="58"/>
                  </a:lnTo>
                  <a:lnTo>
                    <a:pt x="164" y="66"/>
                  </a:lnTo>
                  <a:lnTo>
                    <a:pt x="154" y="71"/>
                  </a:lnTo>
                  <a:lnTo>
                    <a:pt x="145" y="74"/>
                  </a:lnTo>
                  <a:lnTo>
                    <a:pt x="134" y="77"/>
                  </a:lnTo>
                  <a:lnTo>
                    <a:pt x="134" y="90"/>
                  </a:lnTo>
                  <a:lnTo>
                    <a:pt x="142" y="92"/>
                  </a:lnTo>
                  <a:lnTo>
                    <a:pt x="148" y="95"/>
                  </a:lnTo>
                  <a:lnTo>
                    <a:pt x="156" y="102"/>
                  </a:lnTo>
                  <a:lnTo>
                    <a:pt x="164" y="109"/>
                  </a:lnTo>
                  <a:lnTo>
                    <a:pt x="188" y="143"/>
                  </a:lnTo>
                  <a:lnTo>
                    <a:pt x="134" y="143"/>
                  </a:lnTo>
                  <a:close/>
                </a:path>
              </a:pathLst>
            </a:custGeom>
            <a:solidFill>
              <a:schemeClr val="bg1"/>
            </a:solidFill>
            <a:ln w="9525">
              <a:noFill/>
              <a:round/>
              <a:headEnd/>
              <a:tailEnd/>
            </a:ln>
          </p:spPr>
          <p:txBody>
            <a:bodyPr/>
            <a:lstStyle/>
            <a:p>
              <a:endParaRPr lang="ru-RU">
                <a:solidFill>
                  <a:prstClr val="black"/>
                </a:solidFill>
              </a:endParaRPr>
            </a:p>
          </p:txBody>
        </p:sp>
        <p:sp>
          <p:nvSpPr>
            <p:cNvPr id="308243" name="Freeform 13"/>
            <p:cNvSpPr>
              <a:spLocks noEditPoints="1"/>
            </p:cNvSpPr>
            <p:nvPr/>
          </p:nvSpPr>
          <p:spPr bwMode="auto">
            <a:xfrm>
              <a:off x="1600200" y="657225"/>
              <a:ext cx="266700" cy="236538"/>
            </a:xfrm>
            <a:custGeom>
              <a:avLst/>
              <a:gdLst>
                <a:gd name="T0" fmla="*/ 2147483647 w 168"/>
                <a:gd name="T1" fmla="*/ 2147483647 h 149"/>
                <a:gd name="T2" fmla="*/ 2147483647 w 168"/>
                <a:gd name="T3" fmla="*/ 2147483647 h 149"/>
                <a:gd name="T4" fmla="*/ 2147483647 w 168"/>
                <a:gd name="T5" fmla="*/ 2147483647 h 149"/>
                <a:gd name="T6" fmla="*/ 2147483647 w 168"/>
                <a:gd name="T7" fmla="*/ 2147483647 h 149"/>
                <a:gd name="T8" fmla="*/ 2147483647 w 168"/>
                <a:gd name="T9" fmla="*/ 2147483647 h 149"/>
                <a:gd name="T10" fmla="*/ 2147483647 w 168"/>
                <a:gd name="T11" fmla="*/ 2147483647 h 149"/>
                <a:gd name="T12" fmla="*/ 2147483647 w 168"/>
                <a:gd name="T13" fmla="*/ 2147483647 h 149"/>
                <a:gd name="T14" fmla="*/ 2147483647 w 168"/>
                <a:gd name="T15" fmla="*/ 0 h 149"/>
                <a:gd name="T16" fmla="*/ 0 w 168"/>
                <a:gd name="T17" fmla="*/ 0 h 149"/>
                <a:gd name="T18" fmla="*/ 0 w 168"/>
                <a:gd name="T19" fmla="*/ 2147483647 h 149"/>
                <a:gd name="T20" fmla="*/ 2147483647 w 168"/>
                <a:gd name="T21" fmla="*/ 2147483647 h 149"/>
                <a:gd name="T22" fmla="*/ 2147483647 w 168"/>
                <a:gd name="T23" fmla="*/ 2147483647 h 149"/>
                <a:gd name="T24" fmla="*/ 2147483647 w 168"/>
                <a:gd name="T25" fmla="*/ 2147483647 h 149"/>
                <a:gd name="T26" fmla="*/ 2147483647 w 168"/>
                <a:gd name="T27" fmla="*/ 2147483647 h 149"/>
                <a:gd name="T28" fmla="*/ 2147483647 w 168"/>
                <a:gd name="T29" fmla="*/ 2147483647 h 149"/>
                <a:gd name="T30" fmla="*/ 2147483647 w 168"/>
                <a:gd name="T31" fmla="*/ 2147483647 h 149"/>
                <a:gd name="T32" fmla="*/ 2147483647 w 168"/>
                <a:gd name="T33" fmla="*/ 2147483647 h 149"/>
                <a:gd name="T34" fmla="*/ 2147483647 w 168"/>
                <a:gd name="T35" fmla="*/ 2147483647 h 149"/>
                <a:gd name="T36" fmla="*/ 2147483647 w 168"/>
                <a:gd name="T37" fmla="*/ 2147483647 h 149"/>
                <a:gd name="T38" fmla="*/ 2147483647 w 168"/>
                <a:gd name="T39" fmla="*/ 2147483647 h 149"/>
                <a:gd name="T40" fmla="*/ 2147483647 w 168"/>
                <a:gd name="T41" fmla="*/ 2147483647 h 149"/>
                <a:gd name="T42" fmla="*/ 2147483647 w 168"/>
                <a:gd name="T43" fmla="*/ 2147483647 h 149"/>
                <a:gd name="T44" fmla="*/ 2147483647 w 168"/>
                <a:gd name="T45" fmla="*/ 2147483647 h 149"/>
                <a:gd name="T46" fmla="*/ 2147483647 w 168"/>
                <a:gd name="T47" fmla="*/ 2147483647 h 149"/>
                <a:gd name="T48" fmla="*/ 2147483647 w 168"/>
                <a:gd name="T49" fmla="*/ 2147483647 h 149"/>
                <a:gd name="T50" fmla="*/ 2147483647 w 168"/>
                <a:gd name="T51" fmla="*/ 2147483647 h 149"/>
                <a:gd name="T52" fmla="*/ 2147483647 w 168"/>
                <a:gd name="T53" fmla="*/ 2147483647 h 149"/>
                <a:gd name="T54" fmla="*/ 2147483647 w 168"/>
                <a:gd name="T55" fmla="*/ 2147483647 h 149"/>
                <a:gd name="T56" fmla="*/ 2147483647 w 168"/>
                <a:gd name="T57" fmla="*/ 2147483647 h 149"/>
                <a:gd name="T58" fmla="*/ 2147483647 w 168"/>
                <a:gd name="T59" fmla="*/ 2147483647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8"/>
                <a:gd name="T91" fmla="*/ 0 h 149"/>
                <a:gd name="T92" fmla="*/ 168 w 168"/>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8" h="149">
                  <a:moveTo>
                    <a:pt x="62" y="115"/>
                  </a:moveTo>
                  <a:lnTo>
                    <a:pt x="62" y="86"/>
                  </a:lnTo>
                  <a:lnTo>
                    <a:pt x="159" y="86"/>
                  </a:lnTo>
                  <a:lnTo>
                    <a:pt x="159" y="55"/>
                  </a:lnTo>
                  <a:lnTo>
                    <a:pt x="62" y="55"/>
                  </a:lnTo>
                  <a:lnTo>
                    <a:pt x="62" y="32"/>
                  </a:lnTo>
                  <a:lnTo>
                    <a:pt x="168" y="32"/>
                  </a:lnTo>
                  <a:lnTo>
                    <a:pt x="168" y="0"/>
                  </a:lnTo>
                  <a:lnTo>
                    <a:pt x="0" y="0"/>
                  </a:lnTo>
                  <a:lnTo>
                    <a:pt x="0" y="149"/>
                  </a:lnTo>
                  <a:lnTo>
                    <a:pt x="168" y="149"/>
                  </a:lnTo>
                  <a:lnTo>
                    <a:pt x="168" y="115"/>
                  </a:lnTo>
                  <a:lnTo>
                    <a:pt x="62" y="115"/>
                  </a:lnTo>
                  <a:close/>
                  <a:moveTo>
                    <a:pt x="162" y="143"/>
                  </a:moveTo>
                  <a:lnTo>
                    <a:pt x="8" y="143"/>
                  </a:lnTo>
                  <a:lnTo>
                    <a:pt x="8" y="7"/>
                  </a:lnTo>
                  <a:lnTo>
                    <a:pt x="162" y="7"/>
                  </a:lnTo>
                  <a:lnTo>
                    <a:pt x="162" y="25"/>
                  </a:lnTo>
                  <a:lnTo>
                    <a:pt x="55" y="25"/>
                  </a:lnTo>
                  <a:lnTo>
                    <a:pt x="55" y="63"/>
                  </a:lnTo>
                  <a:lnTo>
                    <a:pt x="151" y="63"/>
                  </a:lnTo>
                  <a:lnTo>
                    <a:pt x="151" y="79"/>
                  </a:lnTo>
                  <a:lnTo>
                    <a:pt x="55" y="79"/>
                  </a:lnTo>
                  <a:lnTo>
                    <a:pt x="55" y="122"/>
                  </a:lnTo>
                  <a:lnTo>
                    <a:pt x="162" y="122"/>
                  </a:lnTo>
                  <a:lnTo>
                    <a:pt x="162" y="143"/>
                  </a:lnTo>
                  <a:close/>
                </a:path>
              </a:pathLst>
            </a:custGeom>
            <a:solidFill>
              <a:schemeClr val="bg1"/>
            </a:solidFill>
            <a:ln w="9525">
              <a:noFill/>
              <a:round/>
              <a:headEnd/>
              <a:tailEnd/>
            </a:ln>
          </p:spPr>
          <p:txBody>
            <a:bodyPr/>
            <a:lstStyle/>
            <a:p>
              <a:endParaRPr lang="ru-RU">
                <a:solidFill>
                  <a:prstClr val="black"/>
                </a:solidFill>
              </a:endParaRPr>
            </a:p>
          </p:txBody>
        </p:sp>
        <p:sp>
          <p:nvSpPr>
            <p:cNvPr id="308244" name="Freeform 14"/>
            <p:cNvSpPr>
              <a:spLocks noEditPoints="1"/>
            </p:cNvSpPr>
            <p:nvPr/>
          </p:nvSpPr>
          <p:spPr bwMode="auto">
            <a:xfrm>
              <a:off x="1887538" y="657225"/>
              <a:ext cx="309562" cy="236538"/>
            </a:xfrm>
            <a:custGeom>
              <a:avLst/>
              <a:gdLst>
                <a:gd name="T0" fmla="*/ 2147483647 w 195"/>
                <a:gd name="T1" fmla="*/ 0 h 149"/>
                <a:gd name="T2" fmla="*/ 2147483647 w 195"/>
                <a:gd name="T3" fmla="*/ 2147483647 h 149"/>
                <a:gd name="T4" fmla="*/ 2147483647 w 195"/>
                <a:gd name="T5" fmla="*/ 0 h 149"/>
                <a:gd name="T6" fmla="*/ 0 w 195"/>
                <a:gd name="T7" fmla="*/ 0 h 149"/>
                <a:gd name="T8" fmla="*/ 0 w 195"/>
                <a:gd name="T9" fmla="*/ 2147483647 h 149"/>
                <a:gd name="T10" fmla="*/ 2147483647 w 195"/>
                <a:gd name="T11" fmla="*/ 2147483647 h 149"/>
                <a:gd name="T12" fmla="*/ 2147483647 w 195"/>
                <a:gd name="T13" fmla="*/ 2147483647 h 149"/>
                <a:gd name="T14" fmla="*/ 2147483647 w 195"/>
                <a:gd name="T15" fmla="*/ 2147483647 h 149"/>
                <a:gd name="T16" fmla="*/ 2147483647 w 195"/>
                <a:gd name="T17" fmla="*/ 2147483647 h 149"/>
                <a:gd name="T18" fmla="*/ 2147483647 w 195"/>
                <a:gd name="T19" fmla="*/ 0 h 149"/>
                <a:gd name="T20" fmla="*/ 2147483647 w 195"/>
                <a:gd name="T21" fmla="*/ 0 h 149"/>
                <a:gd name="T22" fmla="*/ 2147483647 w 195"/>
                <a:gd name="T23" fmla="*/ 2147483647 h 149"/>
                <a:gd name="T24" fmla="*/ 2147483647 w 195"/>
                <a:gd name="T25" fmla="*/ 2147483647 h 149"/>
                <a:gd name="T26" fmla="*/ 2147483647 w 195"/>
                <a:gd name="T27" fmla="*/ 2147483647 h 149"/>
                <a:gd name="T28" fmla="*/ 2147483647 w 195"/>
                <a:gd name="T29" fmla="*/ 2147483647 h 149"/>
                <a:gd name="T30" fmla="*/ 2147483647 w 195"/>
                <a:gd name="T31" fmla="*/ 2147483647 h 149"/>
                <a:gd name="T32" fmla="*/ 2147483647 w 195"/>
                <a:gd name="T33" fmla="*/ 2147483647 h 149"/>
                <a:gd name="T34" fmla="*/ 2147483647 w 195"/>
                <a:gd name="T35" fmla="*/ 2147483647 h 149"/>
                <a:gd name="T36" fmla="*/ 2147483647 w 195"/>
                <a:gd name="T37" fmla="*/ 2147483647 h 149"/>
                <a:gd name="T38" fmla="*/ 2147483647 w 195"/>
                <a:gd name="T39" fmla="*/ 2147483647 h 149"/>
                <a:gd name="T40" fmla="*/ 2147483647 w 195"/>
                <a:gd name="T41" fmla="*/ 2147483647 h 149"/>
                <a:gd name="T42" fmla="*/ 2147483647 w 195"/>
                <a:gd name="T43" fmla="*/ 2147483647 h 149"/>
                <a:gd name="T44" fmla="*/ 2147483647 w 195"/>
                <a:gd name="T45" fmla="*/ 2147483647 h 149"/>
                <a:gd name="T46" fmla="*/ 2147483647 w 195"/>
                <a:gd name="T47" fmla="*/ 2147483647 h 149"/>
                <a:gd name="T48" fmla="*/ 2147483647 w 195"/>
                <a:gd name="T49" fmla="*/ 2147483647 h 149"/>
                <a:gd name="T50" fmla="*/ 2147483647 w 195"/>
                <a:gd name="T51" fmla="*/ 2147483647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5"/>
                <a:gd name="T79" fmla="*/ 0 h 149"/>
                <a:gd name="T80" fmla="*/ 195 w 195"/>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5" h="149">
                  <a:moveTo>
                    <a:pt x="131" y="0"/>
                  </a:moveTo>
                  <a:lnTo>
                    <a:pt x="131" y="83"/>
                  </a:lnTo>
                  <a:lnTo>
                    <a:pt x="63" y="0"/>
                  </a:lnTo>
                  <a:lnTo>
                    <a:pt x="0" y="0"/>
                  </a:lnTo>
                  <a:lnTo>
                    <a:pt x="0" y="149"/>
                  </a:lnTo>
                  <a:lnTo>
                    <a:pt x="63" y="149"/>
                  </a:lnTo>
                  <a:lnTo>
                    <a:pt x="63" y="67"/>
                  </a:lnTo>
                  <a:lnTo>
                    <a:pt x="131" y="149"/>
                  </a:lnTo>
                  <a:lnTo>
                    <a:pt x="195" y="149"/>
                  </a:lnTo>
                  <a:lnTo>
                    <a:pt x="195" y="0"/>
                  </a:lnTo>
                  <a:lnTo>
                    <a:pt x="131" y="0"/>
                  </a:lnTo>
                  <a:close/>
                  <a:moveTo>
                    <a:pt x="188" y="143"/>
                  </a:moveTo>
                  <a:lnTo>
                    <a:pt x="135" y="143"/>
                  </a:lnTo>
                  <a:lnTo>
                    <a:pt x="55" y="50"/>
                  </a:lnTo>
                  <a:lnTo>
                    <a:pt x="55" y="143"/>
                  </a:lnTo>
                  <a:lnTo>
                    <a:pt x="6" y="143"/>
                  </a:lnTo>
                  <a:lnTo>
                    <a:pt x="6" y="7"/>
                  </a:lnTo>
                  <a:lnTo>
                    <a:pt x="60" y="7"/>
                  </a:lnTo>
                  <a:lnTo>
                    <a:pt x="139" y="101"/>
                  </a:lnTo>
                  <a:lnTo>
                    <a:pt x="139" y="7"/>
                  </a:lnTo>
                  <a:lnTo>
                    <a:pt x="188" y="7"/>
                  </a:lnTo>
                  <a:lnTo>
                    <a:pt x="188" y="143"/>
                  </a:lnTo>
                  <a:close/>
                </a:path>
              </a:pathLst>
            </a:custGeom>
            <a:solidFill>
              <a:schemeClr val="bg1"/>
            </a:solidFill>
            <a:ln w="9525">
              <a:noFill/>
              <a:round/>
              <a:headEnd/>
              <a:tailEnd/>
            </a:ln>
          </p:spPr>
          <p:txBody>
            <a:bodyPr/>
            <a:lstStyle/>
            <a:p>
              <a:endParaRPr lang="ru-RU">
                <a:solidFill>
                  <a:prstClr val="black"/>
                </a:solidFill>
              </a:endParaRPr>
            </a:p>
          </p:txBody>
        </p:sp>
        <p:sp>
          <p:nvSpPr>
            <p:cNvPr id="308245" name="Freeform 15"/>
            <p:cNvSpPr>
              <a:spLocks noEditPoints="1"/>
            </p:cNvSpPr>
            <p:nvPr/>
          </p:nvSpPr>
          <p:spPr bwMode="auto">
            <a:xfrm>
              <a:off x="2216150" y="657225"/>
              <a:ext cx="273050" cy="236538"/>
            </a:xfrm>
            <a:custGeom>
              <a:avLst/>
              <a:gdLst>
                <a:gd name="T0" fmla="*/ 2147483647 w 172"/>
                <a:gd name="T1" fmla="*/ 2147483647 h 149"/>
                <a:gd name="T2" fmla="*/ 2147483647 w 172"/>
                <a:gd name="T3" fmla="*/ 2147483647 h 149"/>
                <a:gd name="T4" fmla="*/ 2147483647 w 172"/>
                <a:gd name="T5" fmla="*/ 2147483647 h 149"/>
                <a:gd name="T6" fmla="*/ 2147483647 w 172"/>
                <a:gd name="T7" fmla="*/ 2147483647 h 149"/>
                <a:gd name="T8" fmla="*/ 2147483647 w 172"/>
                <a:gd name="T9" fmla="*/ 2147483647 h 149"/>
                <a:gd name="T10" fmla="*/ 2147483647 w 172"/>
                <a:gd name="T11" fmla="*/ 2147483647 h 149"/>
                <a:gd name="T12" fmla="*/ 2147483647 w 172"/>
                <a:gd name="T13" fmla="*/ 2147483647 h 149"/>
                <a:gd name="T14" fmla="*/ 2147483647 w 172"/>
                <a:gd name="T15" fmla="*/ 0 h 149"/>
                <a:gd name="T16" fmla="*/ 0 w 172"/>
                <a:gd name="T17" fmla="*/ 0 h 149"/>
                <a:gd name="T18" fmla="*/ 0 w 172"/>
                <a:gd name="T19" fmla="*/ 2147483647 h 149"/>
                <a:gd name="T20" fmla="*/ 2147483647 w 172"/>
                <a:gd name="T21" fmla="*/ 2147483647 h 149"/>
                <a:gd name="T22" fmla="*/ 2147483647 w 172"/>
                <a:gd name="T23" fmla="*/ 2147483647 h 149"/>
                <a:gd name="T24" fmla="*/ 2147483647 w 172"/>
                <a:gd name="T25" fmla="*/ 2147483647 h 149"/>
                <a:gd name="T26" fmla="*/ 2147483647 w 172"/>
                <a:gd name="T27" fmla="*/ 2147483647 h 149"/>
                <a:gd name="T28" fmla="*/ 2147483647 w 172"/>
                <a:gd name="T29" fmla="*/ 2147483647 h 149"/>
                <a:gd name="T30" fmla="*/ 2147483647 w 172"/>
                <a:gd name="T31" fmla="*/ 2147483647 h 149"/>
                <a:gd name="T32" fmla="*/ 2147483647 w 172"/>
                <a:gd name="T33" fmla="*/ 2147483647 h 149"/>
                <a:gd name="T34" fmla="*/ 2147483647 w 172"/>
                <a:gd name="T35" fmla="*/ 2147483647 h 149"/>
                <a:gd name="T36" fmla="*/ 2147483647 w 172"/>
                <a:gd name="T37" fmla="*/ 2147483647 h 149"/>
                <a:gd name="T38" fmla="*/ 2147483647 w 172"/>
                <a:gd name="T39" fmla="*/ 2147483647 h 149"/>
                <a:gd name="T40" fmla="*/ 2147483647 w 172"/>
                <a:gd name="T41" fmla="*/ 2147483647 h 149"/>
                <a:gd name="T42" fmla="*/ 2147483647 w 172"/>
                <a:gd name="T43" fmla="*/ 2147483647 h 149"/>
                <a:gd name="T44" fmla="*/ 2147483647 w 172"/>
                <a:gd name="T45" fmla="*/ 2147483647 h 149"/>
                <a:gd name="T46" fmla="*/ 2147483647 w 172"/>
                <a:gd name="T47" fmla="*/ 2147483647 h 149"/>
                <a:gd name="T48" fmla="*/ 2147483647 w 172"/>
                <a:gd name="T49" fmla="*/ 2147483647 h 149"/>
                <a:gd name="T50" fmla="*/ 2147483647 w 172"/>
                <a:gd name="T51" fmla="*/ 2147483647 h 149"/>
                <a:gd name="T52" fmla="*/ 2147483647 w 172"/>
                <a:gd name="T53" fmla="*/ 2147483647 h 149"/>
                <a:gd name="T54" fmla="*/ 2147483647 w 172"/>
                <a:gd name="T55" fmla="*/ 2147483647 h 149"/>
                <a:gd name="T56" fmla="*/ 2147483647 w 172"/>
                <a:gd name="T57" fmla="*/ 2147483647 h 149"/>
                <a:gd name="T58" fmla="*/ 2147483647 w 172"/>
                <a:gd name="T59" fmla="*/ 2147483647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49"/>
                <a:gd name="T92" fmla="*/ 172 w 17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49">
                  <a:moveTo>
                    <a:pt x="64" y="115"/>
                  </a:moveTo>
                  <a:lnTo>
                    <a:pt x="64" y="86"/>
                  </a:lnTo>
                  <a:lnTo>
                    <a:pt x="162" y="86"/>
                  </a:lnTo>
                  <a:lnTo>
                    <a:pt x="162" y="55"/>
                  </a:lnTo>
                  <a:lnTo>
                    <a:pt x="64" y="55"/>
                  </a:lnTo>
                  <a:lnTo>
                    <a:pt x="64" y="32"/>
                  </a:lnTo>
                  <a:lnTo>
                    <a:pt x="172" y="32"/>
                  </a:lnTo>
                  <a:lnTo>
                    <a:pt x="172" y="0"/>
                  </a:lnTo>
                  <a:lnTo>
                    <a:pt x="0" y="0"/>
                  </a:lnTo>
                  <a:lnTo>
                    <a:pt x="0" y="149"/>
                  </a:lnTo>
                  <a:lnTo>
                    <a:pt x="172" y="149"/>
                  </a:lnTo>
                  <a:lnTo>
                    <a:pt x="172" y="115"/>
                  </a:lnTo>
                  <a:lnTo>
                    <a:pt x="64" y="115"/>
                  </a:lnTo>
                  <a:close/>
                  <a:moveTo>
                    <a:pt x="165" y="143"/>
                  </a:moveTo>
                  <a:lnTo>
                    <a:pt x="7" y="143"/>
                  </a:lnTo>
                  <a:lnTo>
                    <a:pt x="7" y="7"/>
                  </a:lnTo>
                  <a:lnTo>
                    <a:pt x="165" y="7"/>
                  </a:lnTo>
                  <a:lnTo>
                    <a:pt x="165" y="25"/>
                  </a:lnTo>
                  <a:lnTo>
                    <a:pt x="56" y="25"/>
                  </a:lnTo>
                  <a:lnTo>
                    <a:pt x="56" y="63"/>
                  </a:lnTo>
                  <a:lnTo>
                    <a:pt x="154" y="63"/>
                  </a:lnTo>
                  <a:lnTo>
                    <a:pt x="154" y="79"/>
                  </a:lnTo>
                  <a:lnTo>
                    <a:pt x="56" y="79"/>
                  </a:lnTo>
                  <a:lnTo>
                    <a:pt x="56" y="122"/>
                  </a:lnTo>
                  <a:lnTo>
                    <a:pt x="165" y="122"/>
                  </a:lnTo>
                  <a:lnTo>
                    <a:pt x="165" y="143"/>
                  </a:lnTo>
                  <a:close/>
                </a:path>
              </a:pathLst>
            </a:custGeom>
            <a:solidFill>
              <a:schemeClr val="bg1"/>
            </a:solidFill>
            <a:ln w="9525">
              <a:noFill/>
              <a:round/>
              <a:headEnd/>
              <a:tailEnd/>
            </a:ln>
          </p:spPr>
          <p:txBody>
            <a:bodyPr/>
            <a:lstStyle/>
            <a:p>
              <a:endParaRPr lang="ru-RU">
                <a:solidFill>
                  <a:prstClr val="black"/>
                </a:solidFill>
              </a:endParaRPr>
            </a:p>
          </p:txBody>
        </p:sp>
        <p:sp>
          <p:nvSpPr>
            <p:cNvPr id="308246" name="Freeform 16"/>
            <p:cNvSpPr>
              <a:spLocks noEditPoints="1"/>
            </p:cNvSpPr>
            <p:nvPr/>
          </p:nvSpPr>
          <p:spPr bwMode="auto">
            <a:xfrm>
              <a:off x="3105150" y="655638"/>
              <a:ext cx="350837" cy="239713"/>
            </a:xfrm>
            <a:custGeom>
              <a:avLst/>
              <a:gdLst>
                <a:gd name="T0" fmla="*/ 2147483647 w 221"/>
                <a:gd name="T1" fmla="*/ 2147483647 h 151"/>
                <a:gd name="T2" fmla="*/ 2147483647 w 221"/>
                <a:gd name="T3" fmla="*/ 2147483647 h 151"/>
                <a:gd name="T4" fmla="*/ 2147483647 w 221"/>
                <a:gd name="T5" fmla="*/ 2147483647 h 151"/>
                <a:gd name="T6" fmla="*/ 2147483647 w 221"/>
                <a:gd name="T7" fmla="*/ 2147483647 h 151"/>
                <a:gd name="T8" fmla="*/ 2147483647 w 221"/>
                <a:gd name="T9" fmla="*/ 2147483647 h 151"/>
                <a:gd name="T10" fmla="*/ 2147483647 w 221"/>
                <a:gd name="T11" fmla="*/ 2147483647 h 151"/>
                <a:gd name="T12" fmla="*/ 2147483647 w 221"/>
                <a:gd name="T13" fmla="*/ 2147483647 h 151"/>
                <a:gd name="T14" fmla="*/ 2147483647 w 221"/>
                <a:gd name="T15" fmla="*/ 2147483647 h 151"/>
                <a:gd name="T16" fmla="*/ 2147483647 w 221"/>
                <a:gd name="T17" fmla="*/ 2147483647 h 151"/>
                <a:gd name="T18" fmla="*/ 2147483647 w 221"/>
                <a:gd name="T19" fmla="*/ 2147483647 h 151"/>
                <a:gd name="T20" fmla="*/ 2147483647 w 221"/>
                <a:gd name="T21" fmla="*/ 2147483647 h 151"/>
                <a:gd name="T22" fmla="*/ 2147483647 w 221"/>
                <a:gd name="T23" fmla="*/ 2147483647 h 151"/>
                <a:gd name="T24" fmla="*/ 2147483647 w 221"/>
                <a:gd name="T25" fmla="*/ 2147483647 h 151"/>
                <a:gd name="T26" fmla="*/ 2147483647 w 221"/>
                <a:gd name="T27" fmla="*/ 2147483647 h 151"/>
                <a:gd name="T28" fmla="*/ 2147483647 w 221"/>
                <a:gd name="T29" fmla="*/ 2147483647 h 151"/>
                <a:gd name="T30" fmla="*/ 2147483647 w 221"/>
                <a:gd name="T31" fmla="*/ 2147483647 h 151"/>
                <a:gd name="T32" fmla="*/ 2147483647 w 221"/>
                <a:gd name="T33" fmla="*/ 2147483647 h 151"/>
                <a:gd name="T34" fmla="*/ 2147483647 w 221"/>
                <a:gd name="T35" fmla="*/ 2147483647 h 151"/>
                <a:gd name="T36" fmla="*/ 2147483647 w 221"/>
                <a:gd name="T37" fmla="*/ 2147483647 h 151"/>
                <a:gd name="T38" fmla="*/ 2147483647 w 221"/>
                <a:gd name="T39" fmla="*/ 2147483647 h 151"/>
                <a:gd name="T40" fmla="*/ 2147483647 w 221"/>
                <a:gd name="T41" fmla="*/ 2147483647 h 151"/>
                <a:gd name="T42" fmla="*/ 2147483647 w 221"/>
                <a:gd name="T43" fmla="*/ 2147483647 h 151"/>
                <a:gd name="T44" fmla="*/ 2147483647 w 221"/>
                <a:gd name="T45" fmla="*/ 0 h 151"/>
                <a:gd name="T46" fmla="*/ 2147483647 w 221"/>
                <a:gd name="T47" fmla="*/ 2147483647 h 151"/>
                <a:gd name="T48" fmla="*/ 2147483647 w 221"/>
                <a:gd name="T49" fmla="*/ 2147483647 h 151"/>
                <a:gd name="T50" fmla="*/ 2147483647 w 221"/>
                <a:gd name="T51" fmla="*/ 2147483647 h 151"/>
                <a:gd name="T52" fmla="*/ 2147483647 w 221"/>
                <a:gd name="T53" fmla="*/ 2147483647 h 151"/>
                <a:gd name="T54" fmla="*/ 2147483647 w 221"/>
                <a:gd name="T55" fmla="*/ 2147483647 h 151"/>
                <a:gd name="T56" fmla="*/ 2147483647 w 221"/>
                <a:gd name="T57" fmla="*/ 2147483647 h 151"/>
                <a:gd name="T58" fmla="*/ 2147483647 w 221"/>
                <a:gd name="T59" fmla="*/ 2147483647 h 151"/>
                <a:gd name="T60" fmla="*/ 2147483647 w 221"/>
                <a:gd name="T61" fmla="*/ 2147483647 h 151"/>
                <a:gd name="T62" fmla="*/ 2147483647 w 221"/>
                <a:gd name="T63" fmla="*/ 2147483647 h 151"/>
                <a:gd name="T64" fmla="*/ 2147483647 w 221"/>
                <a:gd name="T65" fmla="*/ 2147483647 h 151"/>
                <a:gd name="T66" fmla="*/ 2147483647 w 221"/>
                <a:gd name="T67" fmla="*/ 2147483647 h 151"/>
                <a:gd name="T68" fmla="*/ 2147483647 w 221"/>
                <a:gd name="T69" fmla="*/ 2147483647 h 151"/>
                <a:gd name="T70" fmla="*/ 2147483647 w 221"/>
                <a:gd name="T71" fmla="*/ 2147483647 h 151"/>
                <a:gd name="T72" fmla="*/ 2147483647 w 221"/>
                <a:gd name="T73" fmla="*/ 2147483647 h 151"/>
                <a:gd name="T74" fmla="*/ 2147483647 w 221"/>
                <a:gd name="T75" fmla="*/ 2147483647 h 151"/>
                <a:gd name="T76" fmla="*/ 2147483647 w 221"/>
                <a:gd name="T77" fmla="*/ 2147483647 h 151"/>
                <a:gd name="T78" fmla="*/ 2147483647 w 221"/>
                <a:gd name="T79" fmla="*/ 2147483647 h 151"/>
                <a:gd name="T80" fmla="*/ 2147483647 w 221"/>
                <a:gd name="T81" fmla="*/ 2147483647 h 151"/>
                <a:gd name="T82" fmla="*/ 2147483647 w 221"/>
                <a:gd name="T83" fmla="*/ 2147483647 h 151"/>
                <a:gd name="T84" fmla="*/ 2147483647 w 221"/>
                <a:gd name="T85" fmla="*/ 2147483647 h 151"/>
                <a:gd name="T86" fmla="*/ 2147483647 w 221"/>
                <a:gd name="T87" fmla="*/ 2147483647 h 151"/>
                <a:gd name="T88" fmla="*/ 2147483647 w 221"/>
                <a:gd name="T89" fmla="*/ 2147483647 h 151"/>
                <a:gd name="T90" fmla="*/ 2147483647 w 221"/>
                <a:gd name="T91" fmla="*/ 2147483647 h 151"/>
                <a:gd name="T92" fmla="*/ 2147483647 w 221"/>
                <a:gd name="T93" fmla="*/ 2147483647 h 151"/>
                <a:gd name="T94" fmla="*/ 2147483647 w 221"/>
                <a:gd name="T95" fmla="*/ 2147483647 h 151"/>
                <a:gd name="T96" fmla="*/ 2147483647 w 221"/>
                <a:gd name="T97" fmla="*/ 2147483647 h 151"/>
                <a:gd name="T98" fmla="*/ 2147483647 w 221"/>
                <a:gd name="T99" fmla="*/ 2147483647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151"/>
                <a:gd name="T152" fmla="*/ 221 w 221"/>
                <a:gd name="T153" fmla="*/ 151 h 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151">
                  <a:moveTo>
                    <a:pt x="148" y="39"/>
                  </a:moveTo>
                  <a:lnTo>
                    <a:pt x="148" y="39"/>
                  </a:lnTo>
                  <a:lnTo>
                    <a:pt x="140" y="33"/>
                  </a:lnTo>
                  <a:lnTo>
                    <a:pt x="132" y="30"/>
                  </a:lnTo>
                  <a:lnTo>
                    <a:pt x="122" y="29"/>
                  </a:lnTo>
                  <a:lnTo>
                    <a:pt x="111" y="27"/>
                  </a:lnTo>
                  <a:lnTo>
                    <a:pt x="100" y="29"/>
                  </a:lnTo>
                  <a:lnTo>
                    <a:pt x="91" y="30"/>
                  </a:lnTo>
                  <a:lnTo>
                    <a:pt x="81" y="33"/>
                  </a:lnTo>
                  <a:lnTo>
                    <a:pt x="75" y="39"/>
                  </a:lnTo>
                  <a:lnTo>
                    <a:pt x="69" y="45"/>
                  </a:lnTo>
                  <a:lnTo>
                    <a:pt x="64" y="53"/>
                  </a:lnTo>
                  <a:lnTo>
                    <a:pt x="61" y="64"/>
                  </a:lnTo>
                  <a:lnTo>
                    <a:pt x="59" y="75"/>
                  </a:lnTo>
                  <a:lnTo>
                    <a:pt x="61" y="87"/>
                  </a:lnTo>
                  <a:lnTo>
                    <a:pt x="64" y="97"/>
                  </a:lnTo>
                  <a:lnTo>
                    <a:pt x="69" y="106"/>
                  </a:lnTo>
                  <a:lnTo>
                    <a:pt x="73" y="113"/>
                  </a:lnTo>
                  <a:lnTo>
                    <a:pt x="81" y="118"/>
                  </a:lnTo>
                  <a:lnTo>
                    <a:pt x="91" y="122"/>
                  </a:lnTo>
                  <a:lnTo>
                    <a:pt x="100" y="123"/>
                  </a:lnTo>
                  <a:lnTo>
                    <a:pt x="111" y="125"/>
                  </a:lnTo>
                  <a:lnTo>
                    <a:pt x="122" y="123"/>
                  </a:lnTo>
                  <a:lnTo>
                    <a:pt x="132" y="122"/>
                  </a:lnTo>
                  <a:lnTo>
                    <a:pt x="142" y="118"/>
                  </a:lnTo>
                  <a:lnTo>
                    <a:pt x="149" y="113"/>
                  </a:lnTo>
                  <a:lnTo>
                    <a:pt x="154" y="106"/>
                  </a:lnTo>
                  <a:lnTo>
                    <a:pt x="159" y="97"/>
                  </a:lnTo>
                  <a:lnTo>
                    <a:pt x="162" y="87"/>
                  </a:lnTo>
                  <a:lnTo>
                    <a:pt x="162" y="74"/>
                  </a:lnTo>
                  <a:lnTo>
                    <a:pt x="162" y="62"/>
                  </a:lnTo>
                  <a:lnTo>
                    <a:pt x="159" y="53"/>
                  </a:lnTo>
                  <a:lnTo>
                    <a:pt x="154" y="45"/>
                  </a:lnTo>
                  <a:lnTo>
                    <a:pt x="148" y="39"/>
                  </a:lnTo>
                  <a:close/>
                  <a:moveTo>
                    <a:pt x="145" y="107"/>
                  </a:moveTo>
                  <a:lnTo>
                    <a:pt x="145" y="107"/>
                  </a:lnTo>
                  <a:lnTo>
                    <a:pt x="138" y="112"/>
                  </a:lnTo>
                  <a:lnTo>
                    <a:pt x="130" y="115"/>
                  </a:lnTo>
                  <a:lnTo>
                    <a:pt x="121" y="118"/>
                  </a:lnTo>
                  <a:lnTo>
                    <a:pt x="111" y="118"/>
                  </a:lnTo>
                  <a:lnTo>
                    <a:pt x="102" y="118"/>
                  </a:lnTo>
                  <a:lnTo>
                    <a:pt x="92" y="115"/>
                  </a:lnTo>
                  <a:lnTo>
                    <a:pt x="86" y="112"/>
                  </a:lnTo>
                  <a:lnTo>
                    <a:pt x="78" y="107"/>
                  </a:lnTo>
                  <a:lnTo>
                    <a:pt x="73" y="102"/>
                  </a:lnTo>
                  <a:lnTo>
                    <a:pt x="70" y="96"/>
                  </a:lnTo>
                  <a:lnTo>
                    <a:pt x="67" y="86"/>
                  </a:lnTo>
                  <a:lnTo>
                    <a:pt x="67" y="75"/>
                  </a:lnTo>
                  <a:lnTo>
                    <a:pt x="67" y="65"/>
                  </a:lnTo>
                  <a:lnTo>
                    <a:pt x="70" y="56"/>
                  </a:lnTo>
                  <a:lnTo>
                    <a:pt x="73" y="49"/>
                  </a:lnTo>
                  <a:lnTo>
                    <a:pt x="78" y="43"/>
                  </a:lnTo>
                  <a:lnTo>
                    <a:pt x="86" y="39"/>
                  </a:lnTo>
                  <a:lnTo>
                    <a:pt x="92" y="36"/>
                  </a:lnTo>
                  <a:lnTo>
                    <a:pt x="102" y="35"/>
                  </a:lnTo>
                  <a:lnTo>
                    <a:pt x="111" y="35"/>
                  </a:lnTo>
                  <a:lnTo>
                    <a:pt x="121" y="35"/>
                  </a:lnTo>
                  <a:lnTo>
                    <a:pt x="129" y="36"/>
                  </a:lnTo>
                  <a:lnTo>
                    <a:pt x="137" y="39"/>
                  </a:lnTo>
                  <a:lnTo>
                    <a:pt x="143" y="43"/>
                  </a:lnTo>
                  <a:lnTo>
                    <a:pt x="149" y="49"/>
                  </a:lnTo>
                  <a:lnTo>
                    <a:pt x="153" y="56"/>
                  </a:lnTo>
                  <a:lnTo>
                    <a:pt x="156" y="64"/>
                  </a:lnTo>
                  <a:lnTo>
                    <a:pt x="156" y="74"/>
                  </a:lnTo>
                  <a:lnTo>
                    <a:pt x="156" y="86"/>
                  </a:lnTo>
                  <a:lnTo>
                    <a:pt x="153" y="94"/>
                  </a:lnTo>
                  <a:lnTo>
                    <a:pt x="149" y="103"/>
                  </a:lnTo>
                  <a:lnTo>
                    <a:pt x="145" y="107"/>
                  </a:lnTo>
                  <a:close/>
                  <a:moveTo>
                    <a:pt x="192" y="18"/>
                  </a:moveTo>
                  <a:lnTo>
                    <a:pt x="192" y="18"/>
                  </a:lnTo>
                  <a:lnTo>
                    <a:pt x="186" y="14"/>
                  </a:lnTo>
                  <a:lnTo>
                    <a:pt x="176" y="11"/>
                  </a:lnTo>
                  <a:lnTo>
                    <a:pt x="157" y="4"/>
                  </a:lnTo>
                  <a:lnTo>
                    <a:pt x="135" y="1"/>
                  </a:lnTo>
                  <a:lnTo>
                    <a:pt x="111" y="0"/>
                  </a:lnTo>
                  <a:lnTo>
                    <a:pt x="86" y="1"/>
                  </a:lnTo>
                  <a:lnTo>
                    <a:pt x="65" y="4"/>
                  </a:lnTo>
                  <a:lnTo>
                    <a:pt x="46" y="11"/>
                  </a:lnTo>
                  <a:lnTo>
                    <a:pt x="31" y="20"/>
                  </a:lnTo>
                  <a:lnTo>
                    <a:pt x="23" y="24"/>
                  </a:lnTo>
                  <a:lnTo>
                    <a:pt x="18" y="30"/>
                  </a:lnTo>
                  <a:lnTo>
                    <a:pt x="13" y="37"/>
                  </a:lnTo>
                  <a:lnTo>
                    <a:pt x="8" y="43"/>
                  </a:lnTo>
                  <a:lnTo>
                    <a:pt x="5" y="51"/>
                  </a:lnTo>
                  <a:lnTo>
                    <a:pt x="4" y="58"/>
                  </a:lnTo>
                  <a:lnTo>
                    <a:pt x="2" y="67"/>
                  </a:lnTo>
                  <a:lnTo>
                    <a:pt x="0" y="75"/>
                  </a:lnTo>
                  <a:lnTo>
                    <a:pt x="2" y="88"/>
                  </a:lnTo>
                  <a:lnTo>
                    <a:pt x="5" y="99"/>
                  </a:lnTo>
                  <a:lnTo>
                    <a:pt x="10" y="109"/>
                  </a:lnTo>
                  <a:lnTo>
                    <a:pt x="16" y="119"/>
                  </a:lnTo>
                  <a:lnTo>
                    <a:pt x="24" y="126"/>
                  </a:lnTo>
                  <a:lnTo>
                    <a:pt x="32" y="134"/>
                  </a:lnTo>
                  <a:lnTo>
                    <a:pt x="43" y="139"/>
                  </a:lnTo>
                  <a:lnTo>
                    <a:pt x="54" y="144"/>
                  </a:lnTo>
                  <a:lnTo>
                    <a:pt x="67" y="147"/>
                  </a:lnTo>
                  <a:lnTo>
                    <a:pt x="81" y="150"/>
                  </a:lnTo>
                  <a:lnTo>
                    <a:pt x="96" y="151"/>
                  </a:lnTo>
                  <a:lnTo>
                    <a:pt x="113" y="151"/>
                  </a:lnTo>
                  <a:lnTo>
                    <a:pt x="130" y="151"/>
                  </a:lnTo>
                  <a:lnTo>
                    <a:pt x="146" y="150"/>
                  </a:lnTo>
                  <a:lnTo>
                    <a:pt x="161" y="147"/>
                  </a:lnTo>
                  <a:lnTo>
                    <a:pt x="173" y="142"/>
                  </a:lnTo>
                  <a:lnTo>
                    <a:pt x="184" y="138"/>
                  </a:lnTo>
                  <a:lnTo>
                    <a:pt x="194" y="131"/>
                  </a:lnTo>
                  <a:lnTo>
                    <a:pt x="202" y="125"/>
                  </a:lnTo>
                  <a:lnTo>
                    <a:pt x="210" y="116"/>
                  </a:lnTo>
                  <a:lnTo>
                    <a:pt x="214" y="107"/>
                  </a:lnTo>
                  <a:lnTo>
                    <a:pt x="219" y="97"/>
                  </a:lnTo>
                  <a:lnTo>
                    <a:pt x="221" y="87"/>
                  </a:lnTo>
                  <a:lnTo>
                    <a:pt x="221" y="74"/>
                  </a:lnTo>
                  <a:lnTo>
                    <a:pt x="219" y="58"/>
                  </a:lnTo>
                  <a:lnTo>
                    <a:pt x="218" y="51"/>
                  </a:lnTo>
                  <a:lnTo>
                    <a:pt x="214" y="43"/>
                  </a:lnTo>
                  <a:lnTo>
                    <a:pt x="210" y="36"/>
                  </a:lnTo>
                  <a:lnTo>
                    <a:pt x="205" y="30"/>
                  </a:lnTo>
                  <a:lnTo>
                    <a:pt x="200" y="24"/>
                  </a:lnTo>
                  <a:lnTo>
                    <a:pt x="192" y="18"/>
                  </a:lnTo>
                  <a:close/>
                  <a:moveTo>
                    <a:pt x="203" y="113"/>
                  </a:moveTo>
                  <a:lnTo>
                    <a:pt x="203" y="113"/>
                  </a:lnTo>
                  <a:lnTo>
                    <a:pt x="197" y="120"/>
                  </a:lnTo>
                  <a:lnTo>
                    <a:pt x="189" y="126"/>
                  </a:lnTo>
                  <a:lnTo>
                    <a:pt x="180" y="132"/>
                  </a:lnTo>
                  <a:lnTo>
                    <a:pt x="170" y="137"/>
                  </a:lnTo>
                  <a:lnTo>
                    <a:pt x="157" y="139"/>
                  </a:lnTo>
                  <a:lnTo>
                    <a:pt x="145" y="142"/>
                  </a:lnTo>
                  <a:lnTo>
                    <a:pt x="130" y="144"/>
                  </a:lnTo>
                  <a:lnTo>
                    <a:pt x="113" y="145"/>
                  </a:lnTo>
                  <a:lnTo>
                    <a:pt x="97" y="144"/>
                  </a:lnTo>
                  <a:lnTo>
                    <a:pt x="81" y="142"/>
                  </a:lnTo>
                  <a:lnTo>
                    <a:pt x="69" y="141"/>
                  </a:lnTo>
                  <a:lnTo>
                    <a:pt x="56" y="138"/>
                  </a:lnTo>
                  <a:lnTo>
                    <a:pt x="46" y="134"/>
                  </a:lnTo>
                  <a:lnTo>
                    <a:pt x="37" y="128"/>
                  </a:lnTo>
                  <a:lnTo>
                    <a:pt x="29" y="122"/>
                  </a:lnTo>
                  <a:lnTo>
                    <a:pt x="21" y="115"/>
                  </a:lnTo>
                  <a:lnTo>
                    <a:pt x="15" y="106"/>
                  </a:lnTo>
                  <a:lnTo>
                    <a:pt x="11" y="97"/>
                  </a:lnTo>
                  <a:lnTo>
                    <a:pt x="8" y="87"/>
                  </a:lnTo>
                  <a:lnTo>
                    <a:pt x="8" y="75"/>
                  </a:lnTo>
                  <a:lnTo>
                    <a:pt x="10" y="61"/>
                  </a:lnTo>
                  <a:lnTo>
                    <a:pt x="15" y="46"/>
                  </a:lnTo>
                  <a:lnTo>
                    <a:pt x="18" y="40"/>
                  </a:lnTo>
                  <a:lnTo>
                    <a:pt x="23" y="35"/>
                  </a:lnTo>
                  <a:lnTo>
                    <a:pt x="34" y="24"/>
                  </a:lnTo>
                  <a:lnTo>
                    <a:pt x="50" y="17"/>
                  </a:lnTo>
                  <a:lnTo>
                    <a:pt x="67" y="11"/>
                  </a:lnTo>
                  <a:lnTo>
                    <a:pt x="88" y="7"/>
                  </a:lnTo>
                  <a:lnTo>
                    <a:pt x="111" y="5"/>
                  </a:lnTo>
                  <a:lnTo>
                    <a:pt x="135" y="7"/>
                  </a:lnTo>
                  <a:lnTo>
                    <a:pt x="156" y="11"/>
                  </a:lnTo>
                  <a:lnTo>
                    <a:pt x="173" y="17"/>
                  </a:lnTo>
                  <a:lnTo>
                    <a:pt x="189" y="24"/>
                  </a:lnTo>
                  <a:lnTo>
                    <a:pt x="200" y="35"/>
                  </a:lnTo>
                  <a:lnTo>
                    <a:pt x="205" y="40"/>
                  </a:lnTo>
                  <a:lnTo>
                    <a:pt x="208" y="46"/>
                  </a:lnTo>
                  <a:lnTo>
                    <a:pt x="213" y="59"/>
                  </a:lnTo>
                  <a:lnTo>
                    <a:pt x="214" y="74"/>
                  </a:lnTo>
                  <a:lnTo>
                    <a:pt x="214" y="86"/>
                  </a:lnTo>
                  <a:lnTo>
                    <a:pt x="211" y="96"/>
                  </a:lnTo>
                  <a:lnTo>
                    <a:pt x="208" y="104"/>
                  </a:lnTo>
                  <a:lnTo>
                    <a:pt x="203" y="113"/>
                  </a:lnTo>
                  <a:close/>
                </a:path>
              </a:pathLst>
            </a:custGeom>
            <a:solidFill>
              <a:schemeClr val="bg1"/>
            </a:solidFill>
            <a:ln w="9525">
              <a:noFill/>
              <a:round/>
              <a:headEnd/>
              <a:tailEnd/>
            </a:ln>
          </p:spPr>
          <p:txBody>
            <a:bodyPr/>
            <a:lstStyle/>
            <a:p>
              <a:endParaRPr lang="ru-RU">
                <a:solidFill>
                  <a:prstClr val="black"/>
                </a:solidFill>
              </a:endParaRPr>
            </a:p>
          </p:txBody>
        </p:sp>
        <p:sp>
          <p:nvSpPr>
            <p:cNvPr id="308247" name="Freeform 17"/>
            <p:cNvSpPr>
              <a:spLocks noEditPoints="1"/>
            </p:cNvSpPr>
            <p:nvPr/>
          </p:nvSpPr>
          <p:spPr bwMode="auto">
            <a:xfrm>
              <a:off x="3433763" y="415925"/>
              <a:ext cx="2041525" cy="482600"/>
            </a:xfrm>
            <a:custGeom>
              <a:avLst/>
              <a:gdLst>
                <a:gd name="T0" fmla="*/ 2147483647 w 1286"/>
                <a:gd name="T1" fmla="*/ 2147483647 h 304"/>
                <a:gd name="T2" fmla="*/ 2147483647 w 1286"/>
                <a:gd name="T3" fmla="*/ 2147483647 h 304"/>
                <a:gd name="T4" fmla="*/ 2147483647 w 1286"/>
                <a:gd name="T5" fmla="*/ 2147483647 h 304"/>
                <a:gd name="T6" fmla="*/ 2147483647 w 1286"/>
                <a:gd name="T7" fmla="*/ 2147483647 h 304"/>
                <a:gd name="T8" fmla="*/ 2147483647 w 1286"/>
                <a:gd name="T9" fmla="*/ 2147483647 h 304"/>
                <a:gd name="T10" fmla="*/ 2147483647 w 1286"/>
                <a:gd name="T11" fmla="*/ 2147483647 h 304"/>
                <a:gd name="T12" fmla="*/ 2147483647 w 1286"/>
                <a:gd name="T13" fmla="*/ 2147483647 h 304"/>
                <a:gd name="T14" fmla="*/ 2147483647 w 1286"/>
                <a:gd name="T15" fmla="*/ 2147483647 h 304"/>
                <a:gd name="T16" fmla="*/ 2147483647 w 1286"/>
                <a:gd name="T17" fmla="*/ 2147483647 h 304"/>
                <a:gd name="T18" fmla="*/ 2147483647 w 1286"/>
                <a:gd name="T19" fmla="*/ 2147483647 h 304"/>
                <a:gd name="T20" fmla="*/ 2147483647 w 1286"/>
                <a:gd name="T21" fmla="*/ 2147483647 h 304"/>
                <a:gd name="T22" fmla="*/ 2147483647 w 1286"/>
                <a:gd name="T23" fmla="*/ 2147483647 h 304"/>
                <a:gd name="T24" fmla="*/ 2147483647 w 1286"/>
                <a:gd name="T25" fmla="*/ 2147483647 h 304"/>
                <a:gd name="T26" fmla="*/ 2147483647 w 1286"/>
                <a:gd name="T27" fmla="*/ 2147483647 h 304"/>
                <a:gd name="T28" fmla="*/ 2147483647 w 1286"/>
                <a:gd name="T29" fmla="*/ 2147483647 h 304"/>
                <a:gd name="T30" fmla="*/ 2147483647 w 1286"/>
                <a:gd name="T31" fmla="*/ 2147483647 h 304"/>
                <a:gd name="T32" fmla="*/ 2147483647 w 1286"/>
                <a:gd name="T33" fmla="*/ 2147483647 h 304"/>
                <a:gd name="T34" fmla="*/ 2147483647 w 1286"/>
                <a:gd name="T35" fmla="*/ 2147483647 h 304"/>
                <a:gd name="T36" fmla="*/ 2147483647 w 1286"/>
                <a:gd name="T37" fmla="*/ 2147483647 h 304"/>
                <a:gd name="T38" fmla="*/ 2147483647 w 1286"/>
                <a:gd name="T39" fmla="*/ 2147483647 h 304"/>
                <a:gd name="T40" fmla="*/ 2147483647 w 1286"/>
                <a:gd name="T41" fmla="*/ 2147483647 h 304"/>
                <a:gd name="T42" fmla="*/ 2147483647 w 1286"/>
                <a:gd name="T43" fmla="*/ 2147483647 h 304"/>
                <a:gd name="T44" fmla="*/ 2147483647 w 1286"/>
                <a:gd name="T45" fmla="*/ 2147483647 h 304"/>
                <a:gd name="T46" fmla="*/ 2147483647 w 1286"/>
                <a:gd name="T47" fmla="*/ 2147483647 h 304"/>
                <a:gd name="T48" fmla="*/ 2147483647 w 1286"/>
                <a:gd name="T49" fmla="*/ 2147483647 h 304"/>
                <a:gd name="T50" fmla="*/ 2147483647 w 1286"/>
                <a:gd name="T51" fmla="*/ 2147483647 h 304"/>
                <a:gd name="T52" fmla="*/ 2147483647 w 1286"/>
                <a:gd name="T53" fmla="*/ 2147483647 h 304"/>
                <a:gd name="T54" fmla="*/ 2147483647 w 1286"/>
                <a:gd name="T55" fmla="*/ 2147483647 h 304"/>
                <a:gd name="T56" fmla="*/ 2147483647 w 1286"/>
                <a:gd name="T57" fmla="*/ 2147483647 h 304"/>
                <a:gd name="T58" fmla="*/ 2147483647 w 1286"/>
                <a:gd name="T59" fmla="*/ 2147483647 h 304"/>
                <a:gd name="T60" fmla="*/ 2147483647 w 1286"/>
                <a:gd name="T61" fmla="*/ 2147483647 h 304"/>
                <a:gd name="T62" fmla="*/ 2147483647 w 1286"/>
                <a:gd name="T63" fmla="*/ 2147483647 h 304"/>
                <a:gd name="T64" fmla="*/ 2147483647 w 1286"/>
                <a:gd name="T65" fmla="*/ 2147483647 h 304"/>
                <a:gd name="T66" fmla="*/ 2147483647 w 1286"/>
                <a:gd name="T67" fmla="*/ 2147483647 h 304"/>
                <a:gd name="T68" fmla="*/ 2147483647 w 1286"/>
                <a:gd name="T69" fmla="*/ 2147483647 h 304"/>
                <a:gd name="T70" fmla="*/ 2147483647 w 1286"/>
                <a:gd name="T71" fmla="*/ 2147483647 h 304"/>
                <a:gd name="T72" fmla="*/ 2147483647 w 1286"/>
                <a:gd name="T73" fmla="*/ 2147483647 h 304"/>
                <a:gd name="T74" fmla="*/ 2147483647 w 1286"/>
                <a:gd name="T75" fmla="*/ 2147483647 h 304"/>
                <a:gd name="T76" fmla="*/ 2147483647 w 1286"/>
                <a:gd name="T77" fmla="*/ 2147483647 h 304"/>
                <a:gd name="T78" fmla="*/ 2147483647 w 1286"/>
                <a:gd name="T79" fmla="*/ 2147483647 h 304"/>
                <a:gd name="T80" fmla="*/ 2147483647 w 1286"/>
                <a:gd name="T81" fmla="*/ 2147483647 h 304"/>
                <a:gd name="T82" fmla="*/ 2147483647 w 1286"/>
                <a:gd name="T83" fmla="*/ 2147483647 h 304"/>
                <a:gd name="T84" fmla="*/ 2147483647 w 1286"/>
                <a:gd name="T85" fmla="*/ 2147483647 h 304"/>
                <a:gd name="T86" fmla="*/ 2147483647 w 1286"/>
                <a:gd name="T87" fmla="*/ 2147483647 h 304"/>
                <a:gd name="T88" fmla="*/ 2147483647 w 1286"/>
                <a:gd name="T89" fmla="*/ 2147483647 h 304"/>
                <a:gd name="T90" fmla="*/ 2147483647 w 1286"/>
                <a:gd name="T91" fmla="*/ 2147483647 h 304"/>
                <a:gd name="T92" fmla="*/ 2147483647 w 1286"/>
                <a:gd name="T93" fmla="*/ 2147483647 h 304"/>
                <a:gd name="T94" fmla="*/ 2147483647 w 1286"/>
                <a:gd name="T95" fmla="*/ 2147483647 h 304"/>
                <a:gd name="T96" fmla="*/ 2147483647 w 1286"/>
                <a:gd name="T97" fmla="*/ 2147483647 h 304"/>
                <a:gd name="T98" fmla="*/ 2147483647 w 1286"/>
                <a:gd name="T99" fmla="*/ 2147483647 h 304"/>
                <a:gd name="T100" fmla="*/ 2147483647 w 1286"/>
                <a:gd name="T101" fmla="*/ 2147483647 h 304"/>
                <a:gd name="T102" fmla="*/ 2147483647 w 1286"/>
                <a:gd name="T103" fmla="*/ 2147483647 h 304"/>
                <a:gd name="T104" fmla="*/ 2147483647 w 1286"/>
                <a:gd name="T105" fmla="*/ 2147483647 h 304"/>
                <a:gd name="T106" fmla="*/ 2147483647 w 1286"/>
                <a:gd name="T107" fmla="*/ 2147483647 h 304"/>
                <a:gd name="T108" fmla="*/ 2147483647 w 1286"/>
                <a:gd name="T109" fmla="*/ 2147483647 h 304"/>
                <a:gd name="T110" fmla="*/ 2147483647 w 1286"/>
                <a:gd name="T111" fmla="*/ 2147483647 h 304"/>
                <a:gd name="T112" fmla="*/ 2147483647 w 1286"/>
                <a:gd name="T113" fmla="*/ 2147483647 h 304"/>
                <a:gd name="T114" fmla="*/ 2147483647 w 1286"/>
                <a:gd name="T115" fmla="*/ 2147483647 h 304"/>
                <a:gd name="T116" fmla="*/ 2147483647 w 1286"/>
                <a:gd name="T117" fmla="*/ 2147483647 h 304"/>
                <a:gd name="T118" fmla="*/ 2147483647 w 1286"/>
                <a:gd name="T119" fmla="*/ 2147483647 h 304"/>
                <a:gd name="T120" fmla="*/ 2147483647 w 1286"/>
                <a:gd name="T121" fmla="*/ 2147483647 h 304"/>
                <a:gd name="T122" fmla="*/ 2147483647 w 1286"/>
                <a:gd name="T123" fmla="*/ 2147483647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86"/>
                <a:gd name="T187" fmla="*/ 0 h 304"/>
                <a:gd name="T188" fmla="*/ 1286 w 1286"/>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86" h="304">
                  <a:moveTo>
                    <a:pt x="907" y="158"/>
                  </a:moveTo>
                  <a:lnTo>
                    <a:pt x="823" y="158"/>
                  </a:lnTo>
                  <a:lnTo>
                    <a:pt x="818" y="172"/>
                  </a:lnTo>
                  <a:lnTo>
                    <a:pt x="905" y="172"/>
                  </a:lnTo>
                  <a:lnTo>
                    <a:pt x="907" y="158"/>
                  </a:lnTo>
                  <a:close/>
                  <a:moveTo>
                    <a:pt x="664" y="184"/>
                  </a:moveTo>
                  <a:lnTo>
                    <a:pt x="577" y="184"/>
                  </a:lnTo>
                  <a:lnTo>
                    <a:pt x="580" y="199"/>
                  </a:lnTo>
                  <a:lnTo>
                    <a:pt x="670" y="199"/>
                  </a:lnTo>
                  <a:lnTo>
                    <a:pt x="667" y="191"/>
                  </a:lnTo>
                  <a:lnTo>
                    <a:pt x="664" y="184"/>
                  </a:lnTo>
                  <a:close/>
                  <a:moveTo>
                    <a:pt x="899" y="225"/>
                  </a:moveTo>
                  <a:lnTo>
                    <a:pt x="984" y="225"/>
                  </a:lnTo>
                  <a:lnTo>
                    <a:pt x="989" y="210"/>
                  </a:lnTo>
                  <a:lnTo>
                    <a:pt x="905" y="210"/>
                  </a:lnTo>
                  <a:lnTo>
                    <a:pt x="899" y="225"/>
                  </a:lnTo>
                  <a:close/>
                  <a:moveTo>
                    <a:pt x="772" y="225"/>
                  </a:moveTo>
                  <a:lnTo>
                    <a:pt x="883" y="225"/>
                  </a:lnTo>
                  <a:lnTo>
                    <a:pt x="892" y="210"/>
                  </a:lnTo>
                  <a:lnTo>
                    <a:pt x="794" y="210"/>
                  </a:lnTo>
                  <a:lnTo>
                    <a:pt x="785" y="219"/>
                  </a:lnTo>
                  <a:lnTo>
                    <a:pt x="772" y="225"/>
                  </a:lnTo>
                  <a:close/>
                  <a:moveTo>
                    <a:pt x="897" y="196"/>
                  </a:moveTo>
                  <a:lnTo>
                    <a:pt x="897" y="196"/>
                  </a:lnTo>
                  <a:lnTo>
                    <a:pt x="902" y="184"/>
                  </a:lnTo>
                  <a:lnTo>
                    <a:pt x="815" y="184"/>
                  </a:lnTo>
                  <a:lnTo>
                    <a:pt x="810" y="191"/>
                  </a:lnTo>
                  <a:lnTo>
                    <a:pt x="805" y="199"/>
                  </a:lnTo>
                  <a:lnTo>
                    <a:pt x="897" y="199"/>
                  </a:lnTo>
                  <a:lnTo>
                    <a:pt x="897" y="196"/>
                  </a:lnTo>
                  <a:close/>
                  <a:moveTo>
                    <a:pt x="678" y="105"/>
                  </a:moveTo>
                  <a:lnTo>
                    <a:pt x="588" y="105"/>
                  </a:lnTo>
                  <a:lnTo>
                    <a:pt x="586" y="108"/>
                  </a:lnTo>
                  <a:lnTo>
                    <a:pt x="583" y="120"/>
                  </a:lnTo>
                  <a:lnTo>
                    <a:pt x="669" y="120"/>
                  </a:lnTo>
                  <a:lnTo>
                    <a:pt x="674" y="113"/>
                  </a:lnTo>
                  <a:lnTo>
                    <a:pt x="678" y="105"/>
                  </a:lnTo>
                  <a:close/>
                  <a:moveTo>
                    <a:pt x="388" y="120"/>
                  </a:moveTo>
                  <a:lnTo>
                    <a:pt x="504" y="120"/>
                  </a:lnTo>
                  <a:lnTo>
                    <a:pt x="507" y="105"/>
                  </a:lnTo>
                  <a:lnTo>
                    <a:pt x="393" y="105"/>
                  </a:lnTo>
                  <a:lnTo>
                    <a:pt x="388" y="120"/>
                  </a:lnTo>
                  <a:close/>
                  <a:moveTo>
                    <a:pt x="383" y="146"/>
                  </a:moveTo>
                  <a:lnTo>
                    <a:pt x="498" y="146"/>
                  </a:lnTo>
                  <a:lnTo>
                    <a:pt x="501" y="132"/>
                  </a:lnTo>
                  <a:lnTo>
                    <a:pt x="387" y="132"/>
                  </a:lnTo>
                  <a:lnTo>
                    <a:pt x="383" y="146"/>
                  </a:lnTo>
                  <a:close/>
                  <a:moveTo>
                    <a:pt x="577" y="146"/>
                  </a:moveTo>
                  <a:lnTo>
                    <a:pt x="663" y="146"/>
                  </a:lnTo>
                  <a:lnTo>
                    <a:pt x="666" y="132"/>
                  </a:lnTo>
                  <a:lnTo>
                    <a:pt x="580" y="132"/>
                  </a:lnTo>
                  <a:lnTo>
                    <a:pt x="577" y="146"/>
                  </a:lnTo>
                  <a:close/>
                  <a:moveTo>
                    <a:pt x="908" y="199"/>
                  </a:moveTo>
                  <a:lnTo>
                    <a:pt x="992" y="199"/>
                  </a:lnTo>
                  <a:lnTo>
                    <a:pt x="997" y="184"/>
                  </a:lnTo>
                  <a:lnTo>
                    <a:pt x="913" y="184"/>
                  </a:lnTo>
                  <a:lnTo>
                    <a:pt x="908" y="199"/>
                  </a:lnTo>
                  <a:close/>
                  <a:moveTo>
                    <a:pt x="394" y="94"/>
                  </a:moveTo>
                  <a:lnTo>
                    <a:pt x="509" y="94"/>
                  </a:lnTo>
                  <a:lnTo>
                    <a:pt x="512" y="79"/>
                  </a:lnTo>
                  <a:lnTo>
                    <a:pt x="398" y="79"/>
                  </a:lnTo>
                  <a:lnTo>
                    <a:pt x="394" y="94"/>
                  </a:lnTo>
                  <a:close/>
                  <a:moveTo>
                    <a:pt x="377" y="172"/>
                  </a:moveTo>
                  <a:lnTo>
                    <a:pt x="491" y="172"/>
                  </a:lnTo>
                  <a:lnTo>
                    <a:pt x="494" y="158"/>
                  </a:lnTo>
                  <a:lnTo>
                    <a:pt x="380" y="158"/>
                  </a:lnTo>
                  <a:lnTo>
                    <a:pt x="377" y="172"/>
                  </a:lnTo>
                  <a:close/>
                  <a:moveTo>
                    <a:pt x="364" y="225"/>
                  </a:moveTo>
                  <a:lnTo>
                    <a:pt x="480" y="225"/>
                  </a:lnTo>
                  <a:lnTo>
                    <a:pt x="483" y="210"/>
                  </a:lnTo>
                  <a:lnTo>
                    <a:pt x="369" y="210"/>
                  </a:lnTo>
                  <a:lnTo>
                    <a:pt x="364" y="225"/>
                  </a:lnTo>
                  <a:close/>
                  <a:moveTo>
                    <a:pt x="371" y="199"/>
                  </a:moveTo>
                  <a:lnTo>
                    <a:pt x="485" y="199"/>
                  </a:lnTo>
                  <a:lnTo>
                    <a:pt x="490" y="184"/>
                  </a:lnTo>
                  <a:lnTo>
                    <a:pt x="374" y="184"/>
                  </a:lnTo>
                  <a:lnTo>
                    <a:pt x="371" y="199"/>
                  </a:lnTo>
                  <a:close/>
                  <a:moveTo>
                    <a:pt x="215" y="146"/>
                  </a:moveTo>
                  <a:lnTo>
                    <a:pt x="298" y="146"/>
                  </a:lnTo>
                  <a:lnTo>
                    <a:pt x="295" y="132"/>
                  </a:lnTo>
                  <a:lnTo>
                    <a:pt x="212" y="132"/>
                  </a:lnTo>
                  <a:lnTo>
                    <a:pt x="215" y="146"/>
                  </a:lnTo>
                  <a:close/>
                  <a:moveTo>
                    <a:pt x="821" y="120"/>
                  </a:moveTo>
                  <a:lnTo>
                    <a:pt x="908" y="120"/>
                  </a:lnTo>
                  <a:lnTo>
                    <a:pt x="905" y="105"/>
                  </a:lnTo>
                  <a:lnTo>
                    <a:pt x="813" y="105"/>
                  </a:lnTo>
                  <a:lnTo>
                    <a:pt x="818" y="113"/>
                  </a:lnTo>
                  <a:lnTo>
                    <a:pt x="821" y="120"/>
                  </a:lnTo>
                  <a:close/>
                  <a:moveTo>
                    <a:pt x="610" y="53"/>
                  </a:moveTo>
                  <a:lnTo>
                    <a:pt x="309" y="53"/>
                  </a:lnTo>
                  <a:lnTo>
                    <a:pt x="306" y="67"/>
                  </a:lnTo>
                  <a:lnTo>
                    <a:pt x="605" y="67"/>
                  </a:lnTo>
                  <a:lnTo>
                    <a:pt x="610" y="53"/>
                  </a:lnTo>
                  <a:close/>
                  <a:moveTo>
                    <a:pt x="824" y="142"/>
                  </a:moveTo>
                  <a:lnTo>
                    <a:pt x="824" y="142"/>
                  </a:lnTo>
                  <a:lnTo>
                    <a:pt x="823" y="146"/>
                  </a:lnTo>
                  <a:lnTo>
                    <a:pt x="908" y="146"/>
                  </a:lnTo>
                  <a:lnTo>
                    <a:pt x="908" y="136"/>
                  </a:lnTo>
                  <a:lnTo>
                    <a:pt x="908" y="132"/>
                  </a:lnTo>
                  <a:lnTo>
                    <a:pt x="823" y="132"/>
                  </a:lnTo>
                  <a:lnTo>
                    <a:pt x="824" y="142"/>
                  </a:lnTo>
                  <a:close/>
                  <a:moveTo>
                    <a:pt x="802" y="91"/>
                  </a:moveTo>
                  <a:lnTo>
                    <a:pt x="802" y="91"/>
                  </a:lnTo>
                  <a:lnTo>
                    <a:pt x="805" y="94"/>
                  </a:lnTo>
                  <a:lnTo>
                    <a:pt x="904" y="94"/>
                  </a:lnTo>
                  <a:lnTo>
                    <a:pt x="897" y="79"/>
                  </a:lnTo>
                  <a:lnTo>
                    <a:pt x="786" y="79"/>
                  </a:lnTo>
                  <a:lnTo>
                    <a:pt x="794" y="84"/>
                  </a:lnTo>
                  <a:lnTo>
                    <a:pt x="802" y="91"/>
                  </a:lnTo>
                  <a:close/>
                  <a:moveTo>
                    <a:pt x="594" y="237"/>
                  </a:moveTo>
                  <a:lnTo>
                    <a:pt x="594" y="237"/>
                  </a:lnTo>
                  <a:lnTo>
                    <a:pt x="605" y="251"/>
                  </a:lnTo>
                  <a:lnTo>
                    <a:pt x="862" y="251"/>
                  </a:lnTo>
                  <a:lnTo>
                    <a:pt x="867" y="247"/>
                  </a:lnTo>
                  <a:lnTo>
                    <a:pt x="875" y="237"/>
                  </a:lnTo>
                  <a:lnTo>
                    <a:pt x="594" y="237"/>
                  </a:lnTo>
                  <a:close/>
                  <a:moveTo>
                    <a:pt x="1073" y="3"/>
                  </a:moveTo>
                  <a:lnTo>
                    <a:pt x="975" y="3"/>
                  </a:lnTo>
                  <a:lnTo>
                    <a:pt x="970" y="15"/>
                  </a:lnTo>
                  <a:lnTo>
                    <a:pt x="1075" y="15"/>
                  </a:lnTo>
                  <a:lnTo>
                    <a:pt x="1073" y="3"/>
                  </a:lnTo>
                  <a:close/>
                  <a:moveTo>
                    <a:pt x="1078" y="27"/>
                  </a:moveTo>
                  <a:lnTo>
                    <a:pt x="967" y="27"/>
                  </a:lnTo>
                  <a:lnTo>
                    <a:pt x="962" y="41"/>
                  </a:lnTo>
                  <a:lnTo>
                    <a:pt x="1081" y="41"/>
                  </a:lnTo>
                  <a:lnTo>
                    <a:pt x="1078" y="27"/>
                  </a:lnTo>
                  <a:close/>
                  <a:moveTo>
                    <a:pt x="1096" y="118"/>
                  </a:moveTo>
                  <a:lnTo>
                    <a:pt x="1092" y="105"/>
                  </a:lnTo>
                  <a:lnTo>
                    <a:pt x="940" y="105"/>
                  </a:lnTo>
                  <a:lnTo>
                    <a:pt x="935" y="120"/>
                  </a:lnTo>
                  <a:lnTo>
                    <a:pt x="1015" y="120"/>
                  </a:lnTo>
                  <a:lnTo>
                    <a:pt x="1016" y="113"/>
                  </a:lnTo>
                  <a:lnTo>
                    <a:pt x="1018" y="120"/>
                  </a:lnTo>
                  <a:lnTo>
                    <a:pt x="1096" y="120"/>
                  </a:lnTo>
                  <a:lnTo>
                    <a:pt x="1096" y="118"/>
                  </a:lnTo>
                  <a:close/>
                  <a:moveTo>
                    <a:pt x="1056" y="301"/>
                  </a:moveTo>
                  <a:lnTo>
                    <a:pt x="1110" y="301"/>
                  </a:lnTo>
                  <a:lnTo>
                    <a:pt x="1116" y="289"/>
                  </a:lnTo>
                  <a:lnTo>
                    <a:pt x="1053" y="289"/>
                  </a:lnTo>
                  <a:lnTo>
                    <a:pt x="1056" y="301"/>
                  </a:lnTo>
                  <a:close/>
                  <a:moveTo>
                    <a:pt x="1045" y="251"/>
                  </a:moveTo>
                  <a:lnTo>
                    <a:pt x="1135" y="251"/>
                  </a:lnTo>
                  <a:lnTo>
                    <a:pt x="1143" y="237"/>
                  </a:lnTo>
                  <a:lnTo>
                    <a:pt x="1042" y="237"/>
                  </a:lnTo>
                  <a:lnTo>
                    <a:pt x="1045" y="251"/>
                  </a:lnTo>
                  <a:close/>
                  <a:moveTo>
                    <a:pt x="1051" y="277"/>
                  </a:moveTo>
                  <a:lnTo>
                    <a:pt x="1121" y="277"/>
                  </a:lnTo>
                  <a:lnTo>
                    <a:pt x="1129" y="263"/>
                  </a:lnTo>
                  <a:lnTo>
                    <a:pt x="1048" y="263"/>
                  </a:lnTo>
                  <a:lnTo>
                    <a:pt x="1051" y="277"/>
                  </a:lnTo>
                  <a:close/>
                  <a:moveTo>
                    <a:pt x="1286" y="289"/>
                  </a:moveTo>
                  <a:lnTo>
                    <a:pt x="1205" y="289"/>
                  </a:lnTo>
                  <a:lnTo>
                    <a:pt x="1205" y="301"/>
                  </a:lnTo>
                  <a:lnTo>
                    <a:pt x="1286" y="301"/>
                  </a:lnTo>
                  <a:lnTo>
                    <a:pt x="1286" y="289"/>
                  </a:lnTo>
                  <a:close/>
                  <a:moveTo>
                    <a:pt x="873" y="301"/>
                  </a:moveTo>
                  <a:lnTo>
                    <a:pt x="959" y="301"/>
                  </a:lnTo>
                  <a:lnTo>
                    <a:pt x="964" y="289"/>
                  </a:lnTo>
                  <a:lnTo>
                    <a:pt x="878" y="289"/>
                  </a:lnTo>
                  <a:lnTo>
                    <a:pt x="873" y="301"/>
                  </a:lnTo>
                  <a:close/>
                  <a:moveTo>
                    <a:pt x="621" y="3"/>
                  </a:moveTo>
                  <a:lnTo>
                    <a:pt x="320" y="3"/>
                  </a:lnTo>
                  <a:lnTo>
                    <a:pt x="318" y="15"/>
                  </a:lnTo>
                  <a:lnTo>
                    <a:pt x="618" y="15"/>
                  </a:lnTo>
                  <a:lnTo>
                    <a:pt x="621" y="3"/>
                  </a:lnTo>
                  <a:close/>
                  <a:moveTo>
                    <a:pt x="0" y="301"/>
                  </a:moveTo>
                  <a:lnTo>
                    <a:pt x="92" y="301"/>
                  </a:lnTo>
                  <a:lnTo>
                    <a:pt x="98" y="289"/>
                  </a:lnTo>
                  <a:lnTo>
                    <a:pt x="6" y="289"/>
                  </a:lnTo>
                  <a:lnTo>
                    <a:pt x="0" y="301"/>
                  </a:lnTo>
                  <a:close/>
                  <a:moveTo>
                    <a:pt x="926" y="146"/>
                  </a:moveTo>
                  <a:lnTo>
                    <a:pt x="1010" y="146"/>
                  </a:lnTo>
                  <a:lnTo>
                    <a:pt x="1011" y="137"/>
                  </a:lnTo>
                  <a:lnTo>
                    <a:pt x="1013" y="132"/>
                  </a:lnTo>
                  <a:lnTo>
                    <a:pt x="932" y="132"/>
                  </a:lnTo>
                  <a:lnTo>
                    <a:pt x="926" y="146"/>
                  </a:lnTo>
                  <a:close/>
                  <a:moveTo>
                    <a:pt x="712" y="79"/>
                  </a:moveTo>
                  <a:lnTo>
                    <a:pt x="601" y="79"/>
                  </a:lnTo>
                  <a:lnTo>
                    <a:pt x="593" y="94"/>
                  </a:lnTo>
                  <a:lnTo>
                    <a:pt x="688" y="94"/>
                  </a:lnTo>
                  <a:lnTo>
                    <a:pt x="699" y="85"/>
                  </a:lnTo>
                  <a:lnTo>
                    <a:pt x="712" y="79"/>
                  </a:lnTo>
                  <a:close/>
                  <a:moveTo>
                    <a:pt x="682" y="213"/>
                  </a:moveTo>
                  <a:lnTo>
                    <a:pt x="682" y="213"/>
                  </a:lnTo>
                  <a:lnTo>
                    <a:pt x="678" y="210"/>
                  </a:lnTo>
                  <a:lnTo>
                    <a:pt x="583" y="210"/>
                  </a:lnTo>
                  <a:lnTo>
                    <a:pt x="588" y="225"/>
                  </a:lnTo>
                  <a:lnTo>
                    <a:pt x="697" y="225"/>
                  </a:lnTo>
                  <a:lnTo>
                    <a:pt x="689" y="220"/>
                  </a:lnTo>
                  <a:lnTo>
                    <a:pt x="682" y="213"/>
                  </a:lnTo>
                  <a:close/>
                  <a:moveTo>
                    <a:pt x="918" y="172"/>
                  </a:moveTo>
                  <a:lnTo>
                    <a:pt x="1002" y="172"/>
                  </a:lnTo>
                  <a:lnTo>
                    <a:pt x="1005" y="159"/>
                  </a:lnTo>
                  <a:lnTo>
                    <a:pt x="1007" y="158"/>
                  </a:lnTo>
                  <a:lnTo>
                    <a:pt x="923" y="158"/>
                  </a:lnTo>
                  <a:lnTo>
                    <a:pt x="918" y="172"/>
                  </a:lnTo>
                  <a:close/>
                  <a:moveTo>
                    <a:pt x="360" y="251"/>
                  </a:moveTo>
                  <a:lnTo>
                    <a:pt x="474" y="251"/>
                  </a:lnTo>
                  <a:lnTo>
                    <a:pt x="477" y="237"/>
                  </a:lnTo>
                  <a:lnTo>
                    <a:pt x="363" y="237"/>
                  </a:lnTo>
                  <a:lnTo>
                    <a:pt x="360" y="251"/>
                  </a:lnTo>
                  <a:close/>
                  <a:moveTo>
                    <a:pt x="661" y="159"/>
                  </a:moveTo>
                  <a:lnTo>
                    <a:pt x="661" y="159"/>
                  </a:lnTo>
                  <a:lnTo>
                    <a:pt x="661" y="158"/>
                  </a:lnTo>
                  <a:lnTo>
                    <a:pt x="577" y="158"/>
                  </a:lnTo>
                  <a:lnTo>
                    <a:pt x="575" y="168"/>
                  </a:lnTo>
                  <a:lnTo>
                    <a:pt x="577" y="172"/>
                  </a:lnTo>
                  <a:lnTo>
                    <a:pt x="663" y="172"/>
                  </a:lnTo>
                  <a:lnTo>
                    <a:pt x="661" y="159"/>
                  </a:lnTo>
                  <a:close/>
                  <a:moveTo>
                    <a:pt x="220" y="172"/>
                  </a:moveTo>
                  <a:lnTo>
                    <a:pt x="304" y="172"/>
                  </a:lnTo>
                  <a:lnTo>
                    <a:pt x="301" y="158"/>
                  </a:lnTo>
                  <a:lnTo>
                    <a:pt x="217" y="158"/>
                  </a:lnTo>
                  <a:lnTo>
                    <a:pt x="220" y="172"/>
                  </a:lnTo>
                  <a:close/>
                  <a:moveTo>
                    <a:pt x="609" y="67"/>
                  </a:moveTo>
                  <a:lnTo>
                    <a:pt x="891" y="67"/>
                  </a:lnTo>
                  <a:lnTo>
                    <a:pt x="880" y="53"/>
                  </a:lnTo>
                  <a:lnTo>
                    <a:pt x="621" y="53"/>
                  </a:lnTo>
                  <a:lnTo>
                    <a:pt x="618" y="56"/>
                  </a:lnTo>
                  <a:lnTo>
                    <a:pt x="609" y="67"/>
                  </a:lnTo>
                  <a:close/>
                  <a:moveTo>
                    <a:pt x="207" y="110"/>
                  </a:moveTo>
                  <a:lnTo>
                    <a:pt x="209" y="120"/>
                  </a:lnTo>
                  <a:lnTo>
                    <a:pt x="291" y="120"/>
                  </a:lnTo>
                  <a:lnTo>
                    <a:pt x="288" y="105"/>
                  </a:lnTo>
                  <a:lnTo>
                    <a:pt x="206" y="105"/>
                  </a:lnTo>
                  <a:lnTo>
                    <a:pt x="207" y="110"/>
                  </a:lnTo>
                  <a:close/>
                  <a:moveTo>
                    <a:pt x="204" y="91"/>
                  </a:moveTo>
                  <a:lnTo>
                    <a:pt x="204" y="91"/>
                  </a:lnTo>
                  <a:lnTo>
                    <a:pt x="204" y="94"/>
                  </a:lnTo>
                  <a:lnTo>
                    <a:pt x="287" y="94"/>
                  </a:lnTo>
                  <a:lnTo>
                    <a:pt x="282" y="79"/>
                  </a:lnTo>
                  <a:lnTo>
                    <a:pt x="203" y="79"/>
                  </a:lnTo>
                  <a:lnTo>
                    <a:pt x="204" y="91"/>
                  </a:lnTo>
                  <a:close/>
                  <a:moveTo>
                    <a:pt x="318" y="237"/>
                  </a:moveTo>
                  <a:lnTo>
                    <a:pt x="34" y="237"/>
                  </a:lnTo>
                  <a:lnTo>
                    <a:pt x="25" y="251"/>
                  </a:lnTo>
                  <a:lnTo>
                    <a:pt x="119" y="251"/>
                  </a:lnTo>
                  <a:lnTo>
                    <a:pt x="122" y="245"/>
                  </a:lnTo>
                  <a:lnTo>
                    <a:pt x="234" y="245"/>
                  </a:lnTo>
                  <a:lnTo>
                    <a:pt x="236" y="251"/>
                  </a:lnTo>
                  <a:lnTo>
                    <a:pt x="322" y="251"/>
                  </a:lnTo>
                  <a:lnTo>
                    <a:pt x="318" y="237"/>
                  </a:lnTo>
                  <a:close/>
                  <a:moveTo>
                    <a:pt x="1284" y="237"/>
                  </a:moveTo>
                  <a:lnTo>
                    <a:pt x="1203" y="237"/>
                  </a:lnTo>
                  <a:lnTo>
                    <a:pt x="1203" y="251"/>
                  </a:lnTo>
                  <a:lnTo>
                    <a:pt x="1284" y="251"/>
                  </a:lnTo>
                  <a:lnTo>
                    <a:pt x="1284" y="237"/>
                  </a:lnTo>
                  <a:close/>
                  <a:moveTo>
                    <a:pt x="1284" y="263"/>
                  </a:moveTo>
                  <a:lnTo>
                    <a:pt x="1203" y="263"/>
                  </a:lnTo>
                  <a:lnTo>
                    <a:pt x="1205" y="277"/>
                  </a:lnTo>
                  <a:lnTo>
                    <a:pt x="1286" y="277"/>
                  </a:lnTo>
                  <a:lnTo>
                    <a:pt x="1284" y="263"/>
                  </a:lnTo>
                  <a:close/>
                  <a:moveTo>
                    <a:pt x="881" y="277"/>
                  </a:moveTo>
                  <a:lnTo>
                    <a:pt x="967" y="277"/>
                  </a:lnTo>
                  <a:lnTo>
                    <a:pt x="972" y="263"/>
                  </a:lnTo>
                  <a:lnTo>
                    <a:pt x="888" y="263"/>
                  </a:lnTo>
                  <a:lnTo>
                    <a:pt x="881" y="277"/>
                  </a:lnTo>
                  <a:close/>
                  <a:moveTo>
                    <a:pt x="1284" y="210"/>
                  </a:moveTo>
                  <a:lnTo>
                    <a:pt x="1203" y="210"/>
                  </a:lnTo>
                  <a:lnTo>
                    <a:pt x="1203" y="225"/>
                  </a:lnTo>
                  <a:lnTo>
                    <a:pt x="1284" y="225"/>
                  </a:lnTo>
                  <a:lnTo>
                    <a:pt x="1284" y="210"/>
                  </a:lnTo>
                  <a:close/>
                  <a:moveTo>
                    <a:pt x="12" y="277"/>
                  </a:moveTo>
                  <a:lnTo>
                    <a:pt x="104" y="277"/>
                  </a:lnTo>
                  <a:lnTo>
                    <a:pt x="112" y="263"/>
                  </a:lnTo>
                  <a:lnTo>
                    <a:pt x="20" y="263"/>
                  </a:lnTo>
                  <a:lnTo>
                    <a:pt x="12" y="277"/>
                  </a:lnTo>
                  <a:close/>
                  <a:moveTo>
                    <a:pt x="1283" y="184"/>
                  </a:moveTo>
                  <a:lnTo>
                    <a:pt x="1203" y="184"/>
                  </a:lnTo>
                  <a:lnTo>
                    <a:pt x="1203" y="199"/>
                  </a:lnTo>
                  <a:lnTo>
                    <a:pt x="1283" y="199"/>
                  </a:lnTo>
                  <a:lnTo>
                    <a:pt x="1283" y="184"/>
                  </a:lnTo>
                  <a:close/>
                  <a:moveTo>
                    <a:pt x="348" y="301"/>
                  </a:moveTo>
                  <a:lnTo>
                    <a:pt x="463" y="301"/>
                  </a:lnTo>
                  <a:lnTo>
                    <a:pt x="466" y="289"/>
                  </a:lnTo>
                  <a:lnTo>
                    <a:pt x="350" y="289"/>
                  </a:lnTo>
                  <a:lnTo>
                    <a:pt x="348" y="301"/>
                  </a:lnTo>
                  <a:close/>
                  <a:moveTo>
                    <a:pt x="891" y="251"/>
                  </a:moveTo>
                  <a:lnTo>
                    <a:pt x="975" y="251"/>
                  </a:lnTo>
                  <a:lnTo>
                    <a:pt x="981" y="237"/>
                  </a:lnTo>
                  <a:lnTo>
                    <a:pt x="896" y="237"/>
                  </a:lnTo>
                  <a:lnTo>
                    <a:pt x="891" y="251"/>
                  </a:lnTo>
                  <a:close/>
                  <a:moveTo>
                    <a:pt x="353" y="277"/>
                  </a:moveTo>
                  <a:lnTo>
                    <a:pt x="467" y="277"/>
                  </a:lnTo>
                  <a:lnTo>
                    <a:pt x="471" y="263"/>
                  </a:lnTo>
                  <a:lnTo>
                    <a:pt x="356" y="263"/>
                  </a:lnTo>
                  <a:lnTo>
                    <a:pt x="353" y="277"/>
                  </a:lnTo>
                  <a:close/>
                  <a:moveTo>
                    <a:pt x="1279" y="79"/>
                  </a:moveTo>
                  <a:lnTo>
                    <a:pt x="1141" y="79"/>
                  </a:lnTo>
                  <a:lnTo>
                    <a:pt x="1134" y="94"/>
                  </a:lnTo>
                  <a:lnTo>
                    <a:pt x="1281" y="94"/>
                  </a:lnTo>
                  <a:lnTo>
                    <a:pt x="1279" y="79"/>
                  </a:lnTo>
                  <a:close/>
                  <a:moveTo>
                    <a:pt x="1278" y="27"/>
                  </a:moveTo>
                  <a:lnTo>
                    <a:pt x="1168" y="27"/>
                  </a:lnTo>
                  <a:lnTo>
                    <a:pt x="1161" y="41"/>
                  </a:lnTo>
                  <a:lnTo>
                    <a:pt x="1279" y="41"/>
                  </a:lnTo>
                  <a:lnTo>
                    <a:pt x="1278" y="27"/>
                  </a:lnTo>
                  <a:close/>
                  <a:moveTo>
                    <a:pt x="1278" y="3"/>
                  </a:moveTo>
                  <a:lnTo>
                    <a:pt x="1181" y="3"/>
                  </a:lnTo>
                  <a:lnTo>
                    <a:pt x="1175" y="15"/>
                  </a:lnTo>
                  <a:lnTo>
                    <a:pt x="1278" y="15"/>
                  </a:lnTo>
                  <a:lnTo>
                    <a:pt x="1278" y="3"/>
                  </a:lnTo>
                  <a:close/>
                  <a:moveTo>
                    <a:pt x="755" y="0"/>
                  </a:moveTo>
                  <a:lnTo>
                    <a:pt x="755" y="0"/>
                  </a:lnTo>
                  <a:lnTo>
                    <a:pt x="734" y="0"/>
                  </a:lnTo>
                  <a:lnTo>
                    <a:pt x="715" y="3"/>
                  </a:lnTo>
                  <a:lnTo>
                    <a:pt x="696" y="8"/>
                  </a:lnTo>
                  <a:lnTo>
                    <a:pt x="678" y="15"/>
                  </a:lnTo>
                  <a:lnTo>
                    <a:pt x="675" y="15"/>
                  </a:lnTo>
                  <a:lnTo>
                    <a:pt x="832" y="15"/>
                  </a:lnTo>
                  <a:lnTo>
                    <a:pt x="815" y="9"/>
                  </a:lnTo>
                  <a:lnTo>
                    <a:pt x="796" y="3"/>
                  </a:lnTo>
                  <a:lnTo>
                    <a:pt x="777" y="0"/>
                  </a:lnTo>
                  <a:lnTo>
                    <a:pt x="755" y="0"/>
                  </a:lnTo>
                  <a:close/>
                  <a:moveTo>
                    <a:pt x="670" y="296"/>
                  </a:moveTo>
                  <a:lnTo>
                    <a:pt x="670" y="296"/>
                  </a:lnTo>
                  <a:lnTo>
                    <a:pt x="685" y="299"/>
                  </a:lnTo>
                  <a:lnTo>
                    <a:pt x="699" y="302"/>
                  </a:lnTo>
                  <a:lnTo>
                    <a:pt x="715" y="304"/>
                  </a:lnTo>
                  <a:lnTo>
                    <a:pt x="731" y="304"/>
                  </a:lnTo>
                  <a:lnTo>
                    <a:pt x="751" y="304"/>
                  </a:lnTo>
                  <a:lnTo>
                    <a:pt x="770" y="301"/>
                  </a:lnTo>
                  <a:lnTo>
                    <a:pt x="789" y="296"/>
                  </a:lnTo>
                  <a:lnTo>
                    <a:pt x="807" y="289"/>
                  </a:lnTo>
                  <a:lnTo>
                    <a:pt x="808" y="289"/>
                  </a:lnTo>
                  <a:lnTo>
                    <a:pt x="653" y="289"/>
                  </a:lnTo>
                  <a:lnTo>
                    <a:pt x="670" y="296"/>
                  </a:lnTo>
                  <a:close/>
                  <a:moveTo>
                    <a:pt x="1205" y="120"/>
                  </a:moveTo>
                  <a:lnTo>
                    <a:pt x="1281" y="120"/>
                  </a:lnTo>
                  <a:lnTo>
                    <a:pt x="1281" y="105"/>
                  </a:lnTo>
                  <a:lnTo>
                    <a:pt x="1129" y="105"/>
                  </a:lnTo>
                  <a:lnTo>
                    <a:pt x="1121" y="120"/>
                  </a:lnTo>
                  <a:lnTo>
                    <a:pt x="1202" y="120"/>
                  </a:lnTo>
                  <a:lnTo>
                    <a:pt x="1205" y="111"/>
                  </a:lnTo>
                  <a:lnTo>
                    <a:pt x="1205" y="120"/>
                  </a:lnTo>
                  <a:close/>
                  <a:moveTo>
                    <a:pt x="1203" y="136"/>
                  </a:moveTo>
                  <a:lnTo>
                    <a:pt x="1203" y="136"/>
                  </a:lnTo>
                  <a:lnTo>
                    <a:pt x="1203" y="146"/>
                  </a:lnTo>
                  <a:lnTo>
                    <a:pt x="1281" y="146"/>
                  </a:lnTo>
                  <a:lnTo>
                    <a:pt x="1281" y="132"/>
                  </a:lnTo>
                  <a:lnTo>
                    <a:pt x="1203" y="132"/>
                  </a:lnTo>
                  <a:lnTo>
                    <a:pt x="1203" y="136"/>
                  </a:lnTo>
                  <a:close/>
                  <a:moveTo>
                    <a:pt x="1283" y="158"/>
                  </a:moveTo>
                  <a:lnTo>
                    <a:pt x="1203" y="158"/>
                  </a:lnTo>
                  <a:lnTo>
                    <a:pt x="1203" y="159"/>
                  </a:lnTo>
                  <a:lnTo>
                    <a:pt x="1203" y="172"/>
                  </a:lnTo>
                  <a:lnTo>
                    <a:pt x="1283" y="172"/>
                  </a:lnTo>
                  <a:lnTo>
                    <a:pt x="1283" y="158"/>
                  </a:lnTo>
                  <a:close/>
                  <a:moveTo>
                    <a:pt x="325" y="263"/>
                  </a:moveTo>
                  <a:lnTo>
                    <a:pt x="237" y="263"/>
                  </a:lnTo>
                  <a:lnTo>
                    <a:pt x="241" y="277"/>
                  </a:lnTo>
                  <a:lnTo>
                    <a:pt x="328" y="277"/>
                  </a:lnTo>
                  <a:lnTo>
                    <a:pt x="325" y="263"/>
                  </a:lnTo>
                  <a:close/>
                  <a:moveTo>
                    <a:pt x="1279" y="53"/>
                  </a:moveTo>
                  <a:lnTo>
                    <a:pt x="1156" y="53"/>
                  </a:lnTo>
                  <a:lnTo>
                    <a:pt x="1148" y="67"/>
                  </a:lnTo>
                  <a:lnTo>
                    <a:pt x="1279" y="67"/>
                  </a:lnTo>
                  <a:lnTo>
                    <a:pt x="1279" y="53"/>
                  </a:lnTo>
                  <a:close/>
                  <a:moveTo>
                    <a:pt x="623" y="270"/>
                  </a:moveTo>
                  <a:lnTo>
                    <a:pt x="623" y="270"/>
                  </a:lnTo>
                  <a:lnTo>
                    <a:pt x="634" y="277"/>
                  </a:lnTo>
                  <a:lnTo>
                    <a:pt x="829" y="277"/>
                  </a:lnTo>
                  <a:lnTo>
                    <a:pt x="840" y="270"/>
                  </a:lnTo>
                  <a:lnTo>
                    <a:pt x="851" y="263"/>
                  </a:lnTo>
                  <a:lnTo>
                    <a:pt x="615" y="263"/>
                  </a:lnTo>
                  <a:lnTo>
                    <a:pt x="623" y="270"/>
                  </a:lnTo>
                  <a:close/>
                  <a:moveTo>
                    <a:pt x="1083" y="53"/>
                  </a:moveTo>
                  <a:lnTo>
                    <a:pt x="958" y="53"/>
                  </a:lnTo>
                  <a:lnTo>
                    <a:pt x="953" y="67"/>
                  </a:lnTo>
                  <a:lnTo>
                    <a:pt x="1086" y="67"/>
                  </a:lnTo>
                  <a:lnTo>
                    <a:pt x="1083" y="53"/>
                  </a:lnTo>
                  <a:close/>
                  <a:moveTo>
                    <a:pt x="1099" y="140"/>
                  </a:moveTo>
                  <a:lnTo>
                    <a:pt x="1099" y="140"/>
                  </a:lnTo>
                  <a:lnTo>
                    <a:pt x="1097" y="132"/>
                  </a:lnTo>
                  <a:lnTo>
                    <a:pt x="1019" y="132"/>
                  </a:lnTo>
                  <a:lnTo>
                    <a:pt x="1021" y="135"/>
                  </a:lnTo>
                  <a:lnTo>
                    <a:pt x="1023" y="146"/>
                  </a:lnTo>
                  <a:lnTo>
                    <a:pt x="1100" y="146"/>
                  </a:lnTo>
                  <a:lnTo>
                    <a:pt x="1099" y="140"/>
                  </a:lnTo>
                  <a:close/>
                  <a:moveTo>
                    <a:pt x="1088" y="79"/>
                  </a:moveTo>
                  <a:lnTo>
                    <a:pt x="950" y="79"/>
                  </a:lnTo>
                  <a:lnTo>
                    <a:pt x="945" y="94"/>
                  </a:lnTo>
                  <a:lnTo>
                    <a:pt x="1091" y="94"/>
                  </a:lnTo>
                  <a:lnTo>
                    <a:pt x="1088" y="79"/>
                  </a:lnTo>
                  <a:close/>
                  <a:moveTo>
                    <a:pt x="617" y="27"/>
                  </a:moveTo>
                  <a:lnTo>
                    <a:pt x="315" y="27"/>
                  </a:lnTo>
                  <a:lnTo>
                    <a:pt x="312" y="41"/>
                  </a:lnTo>
                  <a:lnTo>
                    <a:pt x="612" y="41"/>
                  </a:lnTo>
                  <a:lnTo>
                    <a:pt x="617" y="27"/>
                  </a:lnTo>
                  <a:close/>
                  <a:moveTo>
                    <a:pt x="866" y="38"/>
                  </a:moveTo>
                  <a:lnTo>
                    <a:pt x="866" y="38"/>
                  </a:lnTo>
                  <a:lnTo>
                    <a:pt x="851" y="27"/>
                  </a:lnTo>
                  <a:lnTo>
                    <a:pt x="655" y="27"/>
                  </a:lnTo>
                  <a:lnTo>
                    <a:pt x="643" y="34"/>
                  </a:lnTo>
                  <a:lnTo>
                    <a:pt x="634" y="41"/>
                  </a:lnTo>
                  <a:lnTo>
                    <a:pt x="870" y="41"/>
                  </a:lnTo>
                  <a:lnTo>
                    <a:pt x="866" y="38"/>
                  </a:lnTo>
                  <a:close/>
                  <a:moveTo>
                    <a:pt x="244" y="289"/>
                  </a:moveTo>
                  <a:lnTo>
                    <a:pt x="247" y="301"/>
                  </a:lnTo>
                  <a:lnTo>
                    <a:pt x="333" y="301"/>
                  </a:lnTo>
                  <a:lnTo>
                    <a:pt x="331" y="289"/>
                  </a:lnTo>
                  <a:lnTo>
                    <a:pt x="244" y="289"/>
                  </a:lnTo>
                  <a:close/>
                  <a:moveTo>
                    <a:pt x="1034" y="199"/>
                  </a:moveTo>
                  <a:lnTo>
                    <a:pt x="1162" y="199"/>
                  </a:lnTo>
                  <a:lnTo>
                    <a:pt x="1170" y="184"/>
                  </a:lnTo>
                  <a:lnTo>
                    <a:pt x="1030" y="184"/>
                  </a:lnTo>
                  <a:lnTo>
                    <a:pt x="1034" y="199"/>
                  </a:lnTo>
                  <a:close/>
                  <a:moveTo>
                    <a:pt x="1110" y="146"/>
                  </a:moveTo>
                  <a:lnTo>
                    <a:pt x="1110" y="146"/>
                  </a:lnTo>
                  <a:lnTo>
                    <a:pt x="1108" y="146"/>
                  </a:lnTo>
                  <a:lnTo>
                    <a:pt x="1189" y="146"/>
                  </a:lnTo>
                  <a:lnTo>
                    <a:pt x="1197" y="132"/>
                  </a:lnTo>
                  <a:lnTo>
                    <a:pt x="1116" y="132"/>
                  </a:lnTo>
                  <a:lnTo>
                    <a:pt x="1110" y="146"/>
                  </a:lnTo>
                  <a:close/>
                  <a:moveTo>
                    <a:pt x="1102" y="165"/>
                  </a:moveTo>
                  <a:lnTo>
                    <a:pt x="1102" y="165"/>
                  </a:lnTo>
                  <a:lnTo>
                    <a:pt x="1102" y="158"/>
                  </a:lnTo>
                  <a:lnTo>
                    <a:pt x="1026" y="158"/>
                  </a:lnTo>
                  <a:lnTo>
                    <a:pt x="1029" y="172"/>
                  </a:lnTo>
                  <a:lnTo>
                    <a:pt x="1176" y="172"/>
                  </a:lnTo>
                  <a:lnTo>
                    <a:pt x="1184" y="158"/>
                  </a:lnTo>
                  <a:lnTo>
                    <a:pt x="1105" y="158"/>
                  </a:lnTo>
                  <a:lnTo>
                    <a:pt x="1102" y="165"/>
                  </a:lnTo>
                  <a:close/>
                  <a:moveTo>
                    <a:pt x="1040" y="225"/>
                  </a:moveTo>
                  <a:lnTo>
                    <a:pt x="1149" y="225"/>
                  </a:lnTo>
                  <a:lnTo>
                    <a:pt x="1157" y="210"/>
                  </a:lnTo>
                  <a:lnTo>
                    <a:pt x="1037" y="210"/>
                  </a:lnTo>
                  <a:lnTo>
                    <a:pt x="1040" y="225"/>
                  </a:lnTo>
                  <a:close/>
                  <a:moveTo>
                    <a:pt x="307" y="184"/>
                  </a:moveTo>
                  <a:lnTo>
                    <a:pt x="61" y="184"/>
                  </a:lnTo>
                  <a:lnTo>
                    <a:pt x="53" y="199"/>
                  </a:lnTo>
                  <a:lnTo>
                    <a:pt x="310" y="199"/>
                  </a:lnTo>
                  <a:lnTo>
                    <a:pt x="307" y="184"/>
                  </a:lnTo>
                  <a:close/>
                  <a:moveTo>
                    <a:pt x="177" y="132"/>
                  </a:moveTo>
                  <a:lnTo>
                    <a:pt x="90" y="132"/>
                  </a:lnTo>
                  <a:lnTo>
                    <a:pt x="82" y="146"/>
                  </a:lnTo>
                  <a:lnTo>
                    <a:pt x="171" y="146"/>
                  </a:lnTo>
                  <a:lnTo>
                    <a:pt x="177" y="132"/>
                  </a:lnTo>
                  <a:close/>
                  <a:moveTo>
                    <a:pt x="164" y="158"/>
                  </a:moveTo>
                  <a:lnTo>
                    <a:pt x="76" y="158"/>
                  </a:lnTo>
                  <a:lnTo>
                    <a:pt x="68" y="172"/>
                  </a:lnTo>
                  <a:lnTo>
                    <a:pt x="157" y="172"/>
                  </a:lnTo>
                  <a:lnTo>
                    <a:pt x="164" y="158"/>
                  </a:lnTo>
                  <a:close/>
                  <a:moveTo>
                    <a:pt x="312" y="210"/>
                  </a:moveTo>
                  <a:lnTo>
                    <a:pt x="49" y="210"/>
                  </a:lnTo>
                  <a:lnTo>
                    <a:pt x="39" y="225"/>
                  </a:lnTo>
                  <a:lnTo>
                    <a:pt x="317" y="225"/>
                  </a:lnTo>
                  <a:lnTo>
                    <a:pt x="312" y="210"/>
                  </a:lnTo>
                  <a:close/>
                  <a:moveTo>
                    <a:pt x="266" y="3"/>
                  </a:moveTo>
                  <a:lnTo>
                    <a:pt x="158" y="3"/>
                  </a:lnTo>
                  <a:lnTo>
                    <a:pt x="152" y="15"/>
                  </a:lnTo>
                  <a:lnTo>
                    <a:pt x="268" y="15"/>
                  </a:lnTo>
                  <a:lnTo>
                    <a:pt x="266" y="3"/>
                  </a:lnTo>
                  <a:close/>
                  <a:moveTo>
                    <a:pt x="271" y="27"/>
                  </a:moveTo>
                  <a:lnTo>
                    <a:pt x="147" y="27"/>
                  </a:lnTo>
                  <a:lnTo>
                    <a:pt x="138" y="41"/>
                  </a:lnTo>
                  <a:lnTo>
                    <a:pt x="274" y="41"/>
                  </a:lnTo>
                  <a:lnTo>
                    <a:pt x="271" y="27"/>
                  </a:lnTo>
                  <a:close/>
                  <a:moveTo>
                    <a:pt x="188" y="111"/>
                  </a:moveTo>
                  <a:lnTo>
                    <a:pt x="188" y="111"/>
                  </a:lnTo>
                  <a:lnTo>
                    <a:pt x="190" y="105"/>
                  </a:lnTo>
                  <a:lnTo>
                    <a:pt x="104" y="105"/>
                  </a:lnTo>
                  <a:lnTo>
                    <a:pt x="96" y="120"/>
                  </a:lnTo>
                  <a:lnTo>
                    <a:pt x="184" y="120"/>
                  </a:lnTo>
                  <a:lnTo>
                    <a:pt x="188" y="111"/>
                  </a:lnTo>
                  <a:close/>
                  <a:moveTo>
                    <a:pt x="277" y="53"/>
                  </a:moveTo>
                  <a:lnTo>
                    <a:pt x="133" y="53"/>
                  </a:lnTo>
                  <a:lnTo>
                    <a:pt x="123" y="67"/>
                  </a:lnTo>
                  <a:lnTo>
                    <a:pt x="280" y="67"/>
                  </a:lnTo>
                  <a:lnTo>
                    <a:pt x="277" y="53"/>
                  </a:lnTo>
                  <a:close/>
                  <a:moveTo>
                    <a:pt x="201" y="79"/>
                  </a:moveTo>
                  <a:lnTo>
                    <a:pt x="119" y="79"/>
                  </a:lnTo>
                  <a:lnTo>
                    <a:pt x="111" y="94"/>
                  </a:lnTo>
                  <a:lnTo>
                    <a:pt x="195" y="94"/>
                  </a:lnTo>
                  <a:lnTo>
                    <a:pt x="201" y="79"/>
                  </a:lnTo>
                  <a:close/>
                </a:path>
              </a:pathLst>
            </a:custGeom>
            <a:solidFill>
              <a:schemeClr val="bg1"/>
            </a:solidFill>
            <a:ln w="9525">
              <a:noFill/>
              <a:round/>
              <a:headEnd/>
              <a:tailEnd/>
            </a:ln>
          </p:spPr>
          <p:txBody>
            <a:bodyPr/>
            <a:lstStyle/>
            <a:p>
              <a:endParaRPr lang="ru-RU">
                <a:solidFill>
                  <a:prstClr val="black"/>
                </a:solidFill>
              </a:endParaRPr>
            </a:p>
          </p:txBody>
        </p:sp>
        <p:sp>
          <p:nvSpPr>
            <p:cNvPr id="308248" name="Freeform 19"/>
            <p:cNvSpPr>
              <a:spLocks noEditPoints="1"/>
            </p:cNvSpPr>
            <p:nvPr/>
          </p:nvSpPr>
          <p:spPr bwMode="auto">
            <a:xfrm>
              <a:off x="831850" y="338138"/>
              <a:ext cx="692150" cy="638175"/>
            </a:xfrm>
            <a:custGeom>
              <a:avLst/>
              <a:gdLst>
                <a:gd name="T0" fmla="*/ 2147483647 w 436"/>
                <a:gd name="T1" fmla="*/ 2147483647 h 402"/>
                <a:gd name="T2" fmla="*/ 2147483647 w 436"/>
                <a:gd name="T3" fmla="*/ 2147483647 h 402"/>
                <a:gd name="T4" fmla="*/ 2147483647 w 436"/>
                <a:gd name="T5" fmla="*/ 2147483647 h 402"/>
                <a:gd name="T6" fmla="*/ 2147483647 w 436"/>
                <a:gd name="T7" fmla="*/ 2147483647 h 402"/>
                <a:gd name="T8" fmla="*/ 2147483647 w 436"/>
                <a:gd name="T9" fmla="*/ 2147483647 h 402"/>
                <a:gd name="T10" fmla="*/ 0 w 436"/>
                <a:gd name="T11" fmla="*/ 2147483647 h 402"/>
                <a:gd name="T12" fmla="*/ 2147483647 w 436"/>
                <a:gd name="T13" fmla="*/ 2147483647 h 402"/>
                <a:gd name="T14" fmla="*/ 2147483647 w 436"/>
                <a:gd name="T15" fmla="*/ 2147483647 h 402"/>
                <a:gd name="T16" fmla="*/ 2147483647 w 436"/>
                <a:gd name="T17" fmla="*/ 2147483647 h 402"/>
                <a:gd name="T18" fmla="*/ 2147483647 w 436"/>
                <a:gd name="T19" fmla="*/ 2147483647 h 402"/>
                <a:gd name="T20" fmla="*/ 2147483647 w 436"/>
                <a:gd name="T21" fmla="*/ 2147483647 h 402"/>
                <a:gd name="T22" fmla="*/ 2147483647 w 436"/>
                <a:gd name="T23" fmla="*/ 2147483647 h 402"/>
                <a:gd name="T24" fmla="*/ 2147483647 w 436"/>
                <a:gd name="T25" fmla="*/ 2147483647 h 402"/>
                <a:gd name="T26" fmla="*/ 2147483647 w 436"/>
                <a:gd name="T27" fmla="*/ 2147483647 h 402"/>
                <a:gd name="T28" fmla="*/ 2147483647 w 436"/>
                <a:gd name="T29" fmla="*/ 2147483647 h 402"/>
                <a:gd name="T30" fmla="*/ 2147483647 w 436"/>
                <a:gd name="T31" fmla="*/ 2147483647 h 402"/>
                <a:gd name="T32" fmla="*/ 2147483647 w 436"/>
                <a:gd name="T33" fmla="*/ 2147483647 h 402"/>
                <a:gd name="T34" fmla="*/ 2147483647 w 436"/>
                <a:gd name="T35" fmla="*/ 2147483647 h 402"/>
                <a:gd name="T36" fmla="*/ 2147483647 w 436"/>
                <a:gd name="T37" fmla="*/ 2147483647 h 402"/>
                <a:gd name="T38" fmla="*/ 2147483647 w 436"/>
                <a:gd name="T39" fmla="*/ 2147483647 h 402"/>
                <a:gd name="T40" fmla="*/ 2147483647 w 436"/>
                <a:gd name="T41" fmla="*/ 2147483647 h 402"/>
                <a:gd name="T42" fmla="*/ 2147483647 w 436"/>
                <a:gd name="T43" fmla="*/ 2147483647 h 402"/>
                <a:gd name="T44" fmla="*/ 2147483647 w 436"/>
                <a:gd name="T45" fmla="*/ 0 h 402"/>
                <a:gd name="T46" fmla="*/ 2147483647 w 436"/>
                <a:gd name="T47" fmla="*/ 2147483647 h 402"/>
                <a:gd name="T48" fmla="*/ 2147483647 w 436"/>
                <a:gd name="T49" fmla="*/ 2147483647 h 402"/>
                <a:gd name="T50" fmla="*/ 2147483647 w 436"/>
                <a:gd name="T51" fmla="*/ 2147483647 h 402"/>
                <a:gd name="T52" fmla="*/ 2147483647 w 436"/>
                <a:gd name="T53" fmla="*/ 2147483647 h 402"/>
                <a:gd name="T54" fmla="*/ 2147483647 w 436"/>
                <a:gd name="T55" fmla="*/ 2147483647 h 402"/>
                <a:gd name="T56" fmla="*/ 2147483647 w 436"/>
                <a:gd name="T57" fmla="*/ 2147483647 h 402"/>
                <a:gd name="T58" fmla="*/ 2147483647 w 436"/>
                <a:gd name="T59" fmla="*/ 2147483647 h 402"/>
                <a:gd name="T60" fmla="*/ 2147483647 w 436"/>
                <a:gd name="T61" fmla="*/ 2147483647 h 402"/>
                <a:gd name="T62" fmla="*/ 2147483647 w 436"/>
                <a:gd name="T63" fmla="*/ 2147483647 h 402"/>
                <a:gd name="T64" fmla="*/ 2147483647 w 436"/>
                <a:gd name="T65" fmla="*/ 2147483647 h 402"/>
                <a:gd name="T66" fmla="*/ 2147483647 w 436"/>
                <a:gd name="T67" fmla="*/ 2147483647 h 402"/>
                <a:gd name="T68" fmla="*/ 2147483647 w 436"/>
                <a:gd name="T69" fmla="*/ 2147483647 h 402"/>
                <a:gd name="T70" fmla="*/ 2147483647 w 436"/>
                <a:gd name="T71" fmla="*/ 2147483647 h 402"/>
                <a:gd name="T72" fmla="*/ 2147483647 w 436"/>
                <a:gd name="T73" fmla="*/ 2147483647 h 402"/>
                <a:gd name="T74" fmla="*/ 2147483647 w 436"/>
                <a:gd name="T75" fmla="*/ 2147483647 h 402"/>
                <a:gd name="T76" fmla="*/ 2147483647 w 436"/>
                <a:gd name="T77" fmla="*/ 2147483647 h 402"/>
                <a:gd name="T78" fmla="*/ 2147483647 w 436"/>
                <a:gd name="T79" fmla="*/ 2147483647 h 402"/>
                <a:gd name="T80" fmla="*/ 2147483647 w 436"/>
                <a:gd name="T81" fmla="*/ 2147483647 h 402"/>
                <a:gd name="T82" fmla="*/ 2147483647 w 436"/>
                <a:gd name="T83" fmla="*/ 2147483647 h 402"/>
                <a:gd name="T84" fmla="*/ 2147483647 w 436"/>
                <a:gd name="T85" fmla="*/ 2147483647 h 402"/>
                <a:gd name="T86" fmla="*/ 2147483647 w 436"/>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
                <a:gd name="T133" fmla="*/ 0 h 402"/>
                <a:gd name="T134" fmla="*/ 436 w 436"/>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 h="402">
                  <a:moveTo>
                    <a:pt x="217" y="0"/>
                  </a:moveTo>
                  <a:lnTo>
                    <a:pt x="217" y="0"/>
                  </a:lnTo>
                  <a:lnTo>
                    <a:pt x="195" y="1"/>
                  </a:lnTo>
                  <a:lnTo>
                    <a:pt x="175" y="4"/>
                  </a:lnTo>
                  <a:lnTo>
                    <a:pt x="152" y="10"/>
                  </a:lnTo>
                  <a:lnTo>
                    <a:pt x="133" y="16"/>
                  </a:lnTo>
                  <a:lnTo>
                    <a:pt x="114" y="25"/>
                  </a:lnTo>
                  <a:lnTo>
                    <a:pt x="95" y="35"/>
                  </a:lnTo>
                  <a:lnTo>
                    <a:pt x="79" y="47"/>
                  </a:lnTo>
                  <a:lnTo>
                    <a:pt x="64" y="60"/>
                  </a:lnTo>
                  <a:lnTo>
                    <a:pt x="49" y="73"/>
                  </a:lnTo>
                  <a:lnTo>
                    <a:pt x="37" y="89"/>
                  </a:lnTo>
                  <a:lnTo>
                    <a:pt x="26" y="105"/>
                  </a:lnTo>
                  <a:lnTo>
                    <a:pt x="16" y="122"/>
                  </a:lnTo>
                  <a:lnTo>
                    <a:pt x="10" y="141"/>
                  </a:lnTo>
                  <a:lnTo>
                    <a:pt x="3" y="160"/>
                  </a:lnTo>
                  <a:lnTo>
                    <a:pt x="0" y="181"/>
                  </a:lnTo>
                  <a:lnTo>
                    <a:pt x="0" y="201"/>
                  </a:lnTo>
                  <a:lnTo>
                    <a:pt x="0" y="221"/>
                  </a:lnTo>
                  <a:lnTo>
                    <a:pt x="3" y="242"/>
                  </a:lnTo>
                  <a:lnTo>
                    <a:pt x="10" y="261"/>
                  </a:lnTo>
                  <a:lnTo>
                    <a:pt x="16" y="280"/>
                  </a:lnTo>
                  <a:lnTo>
                    <a:pt x="26" y="297"/>
                  </a:lnTo>
                  <a:lnTo>
                    <a:pt x="37" y="313"/>
                  </a:lnTo>
                  <a:lnTo>
                    <a:pt x="49" y="329"/>
                  </a:lnTo>
                  <a:lnTo>
                    <a:pt x="64" y="342"/>
                  </a:lnTo>
                  <a:lnTo>
                    <a:pt x="79" y="355"/>
                  </a:lnTo>
                  <a:lnTo>
                    <a:pt x="95" y="367"/>
                  </a:lnTo>
                  <a:lnTo>
                    <a:pt x="114" y="377"/>
                  </a:lnTo>
                  <a:lnTo>
                    <a:pt x="133" y="386"/>
                  </a:lnTo>
                  <a:lnTo>
                    <a:pt x="152" y="393"/>
                  </a:lnTo>
                  <a:lnTo>
                    <a:pt x="175" y="398"/>
                  </a:lnTo>
                  <a:lnTo>
                    <a:pt x="195" y="401"/>
                  </a:lnTo>
                  <a:lnTo>
                    <a:pt x="217" y="402"/>
                  </a:lnTo>
                  <a:lnTo>
                    <a:pt x="240" y="401"/>
                  </a:lnTo>
                  <a:lnTo>
                    <a:pt x="262" y="398"/>
                  </a:lnTo>
                  <a:lnTo>
                    <a:pt x="282" y="393"/>
                  </a:lnTo>
                  <a:lnTo>
                    <a:pt x="303" y="386"/>
                  </a:lnTo>
                  <a:lnTo>
                    <a:pt x="322" y="377"/>
                  </a:lnTo>
                  <a:lnTo>
                    <a:pt x="340" y="367"/>
                  </a:lnTo>
                  <a:lnTo>
                    <a:pt x="357" y="355"/>
                  </a:lnTo>
                  <a:lnTo>
                    <a:pt x="373" y="342"/>
                  </a:lnTo>
                  <a:lnTo>
                    <a:pt x="387" y="329"/>
                  </a:lnTo>
                  <a:lnTo>
                    <a:pt x="400" y="313"/>
                  </a:lnTo>
                  <a:lnTo>
                    <a:pt x="409" y="297"/>
                  </a:lnTo>
                  <a:lnTo>
                    <a:pt x="419" y="280"/>
                  </a:lnTo>
                  <a:lnTo>
                    <a:pt x="427" y="261"/>
                  </a:lnTo>
                  <a:lnTo>
                    <a:pt x="432" y="242"/>
                  </a:lnTo>
                  <a:lnTo>
                    <a:pt x="435" y="221"/>
                  </a:lnTo>
                  <a:lnTo>
                    <a:pt x="436" y="201"/>
                  </a:lnTo>
                  <a:lnTo>
                    <a:pt x="435" y="181"/>
                  </a:lnTo>
                  <a:lnTo>
                    <a:pt x="432" y="160"/>
                  </a:lnTo>
                  <a:lnTo>
                    <a:pt x="427" y="141"/>
                  </a:lnTo>
                  <a:lnTo>
                    <a:pt x="419" y="122"/>
                  </a:lnTo>
                  <a:lnTo>
                    <a:pt x="409" y="105"/>
                  </a:lnTo>
                  <a:lnTo>
                    <a:pt x="400" y="89"/>
                  </a:lnTo>
                  <a:lnTo>
                    <a:pt x="387" y="73"/>
                  </a:lnTo>
                  <a:lnTo>
                    <a:pt x="373" y="60"/>
                  </a:lnTo>
                  <a:lnTo>
                    <a:pt x="357" y="47"/>
                  </a:lnTo>
                  <a:lnTo>
                    <a:pt x="340" y="35"/>
                  </a:lnTo>
                  <a:lnTo>
                    <a:pt x="322" y="25"/>
                  </a:lnTo>
                  <a:lnTo>
                    <a:pt x="303" y="16"/>
                  </a:lnTo>
                  <a:lnTo>
                    <a:pt x="282" y="10"/>
                  </a:lnTo>
                  <a:lnTo>
                    <a:pt x="262" y="4"/>
                  </a:lnTo>
                  <a:lnTo>
                    <a:pt x="240" y="1"/>
                  </a:lnTo>
                  <a:lnTo>
                    <a:pt x="217" y="0"/>
                  </a:lnTo>
                  <a:close/>
                  <a:moveTo>
                    <a:pt x="72" y="102"/>
                  </a:moveTo>
                  <a:lnTo>
                    <a:pt x="217" y="102"/>
                  </a:lnTo>
                  <a:lnTo>
                    <a:pt x="252" y="179"/>
                  </a:lnTo>
                  <a:lnTo>
                    <a:pt x="217" y="179"/>
                  </a:lnTo>
                  <a:lnTo>
                    <a:pt x="217" y="159"/>
                  </a:lnTo>
                  <a:lnTo>
                    <a:pt x="72" y="159"/>
                  </a:lnTo>
                  <a:lnTo>
                    <a:pt x="72" y="102"/>
                  </a:lnTo>
                  <a:close/>
                  <a:moveTo>
                    <a:pt x="217" y="392"/>
                  </a:moveTo>
                  <a:lnTo>
                    <a:pt x="217" y="392"/>
                  </a:lnTo>
                  <a:lnTo>
                    <a:pt x="217" y="390"/>
                  </a:lnTo>
                  <a:lnTo>
                    <a:pt x="217" y="302"/>
                  </a:lnTo>
                  <a:lnTo>
                    <a:pt x="72" y="302"/>
                  </a:lnTo>
                  <a:lnTo>
                    <a:pt x="72" y="179"/>
                  </a:lnTo>
                  <a:lnTo>
                    <a:pt x="216" y="179"/>
                  </a:lnTo>
                  <a:lnTo>
                    <a:pt x="216" y="233"/>
                  </a:lnTo>
                  <a:lnTo>
                    <a:pt x="124" y="233"/>
                  </a:lnTo>
                  <a:lnTo>
                    <a:pt x="124" y="248"/>
                  </a:lnTo>
                  <a:lnTo>
                    <a:pt x="217" y="248"/>
                  </a:lnTo>
                  <a:lnTo>
                    <a:pt x="217" y="233"/>
                  </a:lnTo>
                  <a:lnTo>
                    <a:pt x="278" y="233"/>
                  </a:lnTo>
                  <a:lnTo>
                    <a:pt x="309" y="299"/>
                  </a:lnTo>
                  <a:lnTo>
                    <a:pt x="376" y="299"/>
                  </a:lnTo>
                  <a:lnTo>
                    <a:pt x="282" y="102"/>
                  </a:lnTo>
                  <a:lnTo>
                    <a:pt x="217" y="102"/>
                  </a:lnTo>
                  <a:lnTo>
                    <a:pt x="217" y="12"/>
                  </a:lnTo>
                  <a:lnTo>
                    <a:pt x="240" y="12"/>
                  </a:lnTo>
                  <a:lnTo>
                    <a:pt x="260" y="14"/>
                  </a:lnTo>
                  <a:lnTo>
                    <a:pt x="279" y="19"/>
                  </a:lnTo>
                  <a:lnTo>
                    <a:pt x="298" y="26"/>
                  </a:lnTo>
                  <a:lnTo>
                    <a:pt x="317" y="33"/>
                  </a:lnTo>
                  <a:lnTo>
                    <a:pt x="333" y="44"/>
                  </a:lnTo>
                  <a:lnTo>
                    <a:pt x="349" y="54"/>
                  </a:lnTo>
                  <a:lnTo>
                    <a:pt x="365" y="67"/>
                  </a:lnTo>
                  <a:lnTo>
                    <a:pt x="378" y="80"/>
                  </a:lnTo>
                  <a:lnTo>
                    <a:pt x="390" y="95"/>
                  </a:lnTo>
                  <a:lnTo>
                    <a:pt x="400" y="111"/>
                  </a:lnTo>
                  <a:lnTo>
                    <a:pt x="409" y="127"/>
                  </a:lnTo>
                  <a:lnTo>
                    <a:pt x="416" y="144"/>
                  </a:lnTo>
                  <a:lnTo>
                    <a:pt x="420" y="163"/>
                  </a:lnTo>
                  <a:lnTo>
                    <a:pt x="424" y="182"/>
                  </a:lnTo>
                  <a:lnTo>
                    <a:pt x="425" y="201"/>
                  </a:lnTo>
                  <a:lnTo>
                    <a:pt x="424" y="220"/>
                  </a:lnTo>
                  <a:lnTo>
                    <a:pt x="420" y="239"/>
                  </a:lnTo>
                  <a:lnTo>
                    <a:pt x="416" y="258"/>
                  </a:lnTo>
                  <a:lnTo>
                    <a:pt x="409" y="275"/>
                  </a:lnTo>
                  <a:lnTo>
                    <a:pt x="400" y="291"/>
                  </a:lnTo>
                  <a:lnTo>
                    <a:pt x="390" y="307"/>
                  </a:lnTo>
                  <a:lnTo>
                    <a:pt x="378" y="322"/>
                  </a:lnTo>
                  <a:lnTo>
                    <a:pt x="365" y="335"/>
                  </a:lnTo>
                  <a:lnTo>
                    <a:pt x="349" y="348"/>
                  </a:lnTo>
                  <a:lnTo>
                    <a:pt x="333" y="358"/>
                  </a:lnTo>
                  <a:lnTo>
                    <a:pt x="317" y="369"/>
                  </a:lnTo>
                  <a:lnTo>
                    <a:pt x="298" y="376"/>
                  </a:lnTo>
                  <a:lnTo>
                    <a:pt x="279" y="383"/>
                  </a:lnTo>
                  <a:lnTo>
                    <a:pt x="260" y="388"/>
                  </a:lnTo>
                  <a:lnTo>
                    <a:pt x="240" y="390"/>
                  </a:lnTo>
                  <a:lnTo>
                    <a:pt x="217" y="392"/>
                  </a:lnTo>
                  <a:close/>
                </a:path>
              </a:pathLst>
            </a:custGeom>
            <a:solidFill>
              <a:schemeClr val="bg1"/>
            </a:solidFill>
            <a:ln w="9525">
              <a:noFill/>
              <a:round/>
              <a:headEnd/>
              <a:tailEnd/>
            </a:ln>
          </p:spPr>
          <p:txBody>
            <a:bodyPr/>
            <a:lstStyle/>
            <a:p>
              <a:endParaRPr lang="ru-RU">
                <a:solidFill>
                  <a:prstClr val="black"/>
                </a:solidFill>
              </a:endParaRPr>
            </a:p>
          </p:txBody>
        </p:sp>
      </p:grpSp>
      <p:sp>
        <p:nvSpPr>
          <p:cNvPr id="308228" name="Text Box 4"/>
          <p:cNvSpPr txBox="1">
            <a:spLocks noChangeArrowheads="1"/>
          </p:cNvSpPr>
          <p:nvPr/>
        </p:nvSpPr>
        <p:spPr bwMode="auto">
          <a:xfrm>
            <a:off x="452438" y="127000"/>
            <a:ext cx="8893175" cy="836613"/>
          </a:xfrm>
          <a:prstGeom prst="rect">
            <a:avLst/>
          </a:prstGeom>
          <a:noFill/>
          <a:ln w="9525">
            <a:noFill/>
            <a:miter lim="800000"/>
            <a:headEnd/>
            <a:tailEnd/>
          </a:ln>
        </p:spPr>
        <p:txBody>
          <a:bodyPr lIns="91320" tIns="45663" rIns="91320" bIns="45663" anchor="ctr"/>
          <a:lstStyle/>
          <a:p>
            <a:pPr marL="1588" algn="ctr">
              <a:lnSpc>
                <a:spcPts val="2300"/>
              </a:lnSpc>
              <a:buFont typeface="Arial" charset="0"/>
              <a:buNone/>
            </a:pPr>
            <a:r>
              <a:rPr lang="uk-UA" altLang="ru-RU" sz="2000" b="1" dirty="0">
                <a:solidFill>
                  <a:srgbClr val="17375E"/>
                </a:solidFill>
              </a:rPr>
              <a:t>   </a:t>
            </a:r>
            <a:r>
              <a:rPr lang="en-US" altLang="ru-RU" sz="2400" b="1" dirty="0">
                <a:solidFill>
                  <a:srgbClr val="0070C0"/>
                </a:solidFill>
                <a:latin typeface="Calibri" pitchFamily="34" charset="0"/>
              </a:rPr>
              <a:t>OUTCOMES OF THE EC</a:t>
            </a:r>
            <a:r>
              <a:rPr lang="ru-RU" altLang="ru-RU" sz="2400" b="1" dirty="0">
                <a:solidFill>
                  <a:srgbClr val="0070C0"/>
                </a:solidFill>
                <a:latin typeface="Calibri" pitchFamily="34" charset="0"/>
              </a:rPr>
              <a:t> </a:t>
            </a:r>
            <a:r>
              <a:rPr lang="en-US" altLang="ru-RU" sz="2400" b="1" dirty="0">
                <a:solidFill>
                  <a:srgbClr val="0070C0"/>
                </a:solidFill>
                <a:latin typeface="Calibri" pitchFamily="34" charset="0"/>
              </a:rPr>
              <a:t>PROJECT ON</a:t>
            </a:r>
            <a:endParaRPr lang="uk-UA" altLang="ru-RU" sz="2400" b="1" dirty="0">
              <a:solidFill>
                <a:srgbClr val="0070C0"/>
              </a:solidFill>
              <a:latin typeface="Calibri" pitchFamily="34" charset="0"/>
            </a:endParaRPr>
          </a:p>
          <a:p>
            <a:pPr marL="1588" algn="ctr">
              <a:lnSpc>
                <a:spcPts val="2300"/>
              </a:lnSpc>
              <a:buFont typeface="Arial" charset="0"/>
              <a:buNone/>
            </a:pPr>
            <a:r>
              <a:rPr lang="en-US" altLang="ru-RU" sz="2400" b="1" dirty="0">
                <a:solidFill>
                  <a:srgbClr val="0070C0"/>
                </a:solidFill>
                <a:latin typeface="Calibri" pitchFamily="34" charset="0"/>
              </a:rPr>
              <a:t>“ESTABLISHING OF THE NTCMMP OF SE NNEGC ENERGOATOM </a:t>
            </a:r>
          </a:p>
          <a:p>
            <a:pPr marL="1588" algn="ctr">
              <a:lnSpc>
                <a:spcPts val="2300"/>
              </a:lnSpc>
              <a:buFont typeface="Arial" charset="0"/>
              <a:buNone/>
            </a:pPr>
            <a:r>
              <a:rPr lang="en-US" altLang="ru-RU" sz="2400" b="1" dirty="0">
                <a:solidFill>
                  <a:srgbClr val="0070C0"/>
                </a:solidFill>
                <a:latin typeface="Calibri" pitchFamily="34" charset="0"/>
              </a:rPr>
              <a:t>AT ZNPP”</a:t>
            </a:r>
            <a:endParaRPr lang="uk-UA" altLang="ko-KR" sz="2400" b="1" dirty="0">
              <a:solidFill>
                <a:srgbClr val="0070C0"/>
              </a:solidFill>
              <a:latin typeface="Calibri" pitchFamily="34" charset="0"/>
              <a:cs typeface="맑은 고딕"/>
            </a:endParaRPr>
          </a:p>
        </p:txBody>
      </p:sp>
      <p:grpSp>
        <p:nvGrpSpPr>
          <p:cNvPr id="308229" name="Group 16"/>
          <p:cNvGrpSpPr>
            <a:grpSpLocks/>
          </p:cNvGrpSpPr>
          <p:nvPr/>
        </p:nvGrpSpPr>
        <p:grpSpPr bwMode="auto">
          <a:xfrm>
            <a:off x="153988" y="127000"/>
            <a:ext cx="1800225" cy="444500"/>
            <a:chOff x="4224" y="3696"/>
            <a:chExt cx="1872" cy="463"/>
          </a:xfrm>
        </p:grpSpPr>
        <p:pic>
          <p:nvPicPr>
            <p:cNvPr id="308233" name="Picture 17"/>
            <p:cNvPicPr>
              <a:picLocks noChangeAspect="1" noChangeArrowheads="1"/>
            </p:cNvPicPr>
            <p:nvPr/>
          </p:nvPicPr>
          <p:blipFill>
            <a:blip r:embed="rId3"/>
            <a:srcRect/>
            <a:stretch>
              <a:fillRect/>
            </a:stretch>
          </p:blipFill>
          <p:spPr bwMode="auto">
            <a:xfrm>
              <a:off x="4224" y="3696"/>
              <a:ext cx="1736" cy="243"/>
            </a:xfrm>
            <a:prstGeom prst="rect">
              <a:avLst/>
            </a:prstGeom>
            <a:noFill/>
            <a:ln w="9525">
              <a:noFill/>
              <a:miter lim="800000"/>
              <a:headEnd/>
              <a:tailEnd/>
            </a:ln>
          </p:spPr>
        </p:pic>
        <p:sp>
          <p:nvSpPr>
            <p:cNvPr id="308234" name="Text Box 18"/>
            <p:cNvSpPr txBox="1">
              <a:spLocks noChangeArrowheads="1"/>
            </p:cNvSpPr>
            <p:nvPr/>
          </p:nvSpPr>
          <p:spPr bwMode="auto">
            <a:xfrm>
              <a:off x="4417" y="3888"/>
              <a:ext cx="1679" cy="271"/>
            </a:xfrm>
            <a:prstGeom prst="rect">
              <a:avLst/>
            </a:prstGeom>
            <a:noFill/>
            <a:ln w="9525">
              <a:noFill/>
              <a:miter lim="800000"/>
              <a:headEnd/>
              <a:tailEnd/>
            </a:ln>
          </p:spPr>
          <p:txBody>
            <a:bodyPr>
              <a:spAutoFit/>
            </a:bodyPr>
            <a:lstStyle/>
            <a:p>
              <a:pPr algn="ctr">
                <a:spcBef>
                  <a:spcPct val="50000"/>
                </a:spcBef>
              </a:pPr>
              <a:endParaRPr lang="uk-UA" altLang="ru-RU" sz="1100">
                <a:solidFill>
                  <a:srgbClr val="003399"/>
                </a:solidFill>
                <a:latin typeface="Tahoma" pitchFamily="34" charset="0"/>
              </a:endParaRPr>
            </a:p>
          </p:txBody>
        </p:sp>
      </p:grpSp>
      <p:pic>
        <p:nvPicPr>
          <p:cNvPr id="8202" name="Picture 2"/>
          <p:cNvPicPr>
            <a:picLocks noChangeAspect="1" noChangeArrowheads="1"/>
          </p:cNvPicPr>
          <p:nvPr/>
        </p:nvPicPr>
        <p:blipFill>
          <a:blip r:embed="rId4" cstate="print">
            <a:extLst/>
          </a:blip>
          <a:srcRect/>
          <a:stretch>
            <a:fillRect/>
          </a:stretch>
        </p:blipFill>
        <p:spPr bwMode="auto">
          <a:xfrm>
            <a:off x="3806493" y="3908832"/>
            <a:ext cx="4990040" cy="204283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8201" name="Picture 4"/>
          <p:cNvPicPr>
            <a:picLocks noChangeAspect="1" noChangeArrowheads="1"/>
          </p:cNvPicPr>
          <p:nvPr/>
        </p:nvPicPr>
        <p:blipFill>
          <a:blip r:embed="rId2" cstate="print">
            <a:extLst/>
          </a:blip>
          <a:srcRect l="59680" t="19220" r="9338" b="43094"/>
          <a:stretch>
            <a:fillRect/>
          </a:stretch>
        </p:blipFill>
        <p:spPr bwMode="auto">
          <a:xfrm>
            <a:off x="2123728" y="5254242"/>
            <a:ext cx="2460526" cy="147304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308232" name="Номер слайда 2"/>
          <p:cNvSpPr>
            <a:spLocks noGrp="1"/>
          </p:cNvSpPr>
          <p:nvPr>
            <p:ph type="sldNum" sz="quarter" idx="12"/>
          </p:nvPr>
        </p:nvSpPr>
        <p:spPr bwMode="auto">
          <a:xfrm>
            <a:off x="7010400" y="6502400"/>
            <a:ext cx="2133600" cy="365125"/>
          </a:xfrm>
          <a:noFill/>
          <a:ln>
            <a:miter lim="800000"/>
            <a:headEnd/>
            <a:tailEnd/>
          </a:ln>
        </p:spPr>
        <p:txBody>
          <a:bodyPr wrap="square" numCol="1" anchorCtr="0" compatLnSpc="1">
            <a:prstTxWarp prst="textNoShape">
              <a:avLst/>
            </a:prstTxWarp>
          </a:bodyPr>
          <a:lstStyle/>
          <a:p>
            <a:fld id="{93237205-2BD2-4273-8ABA-604671317011}" type="slidenum">
              <a:rPr lang="ru-RU" altLang="uk-UA" b="1" smtClean="0">
                <a:solidFill>
                  <a:srgbClr val="1F497D"/>
                </a:solidFill>
                <a:latin typeface="Calibri" pitchFamily="34" charset="0"/>
              </a:rPr>
              <a:pPr/>
              <a:t>5</a:t>
            </a:fld>
            <a:endParaRPr lang="ru-RU" altLang="uk-UA" b="1" smtClean="0">
              <a:solidFill>
                <a:srgbClr val="1F497D"/>
              </a:solidFill>
              <a:latin typeface="Calibri" pitchFamily="34" charset="0"/>
            </a:endParaRPr>
          </a:p>
        </p:txBody>
      </p:sp>
    </p:spTree>
    <p:extLst>
      <p:ext uri="{BB962C8B-B14F-4D97-AF65-F5344CB8AC3E}">
        <p14:creationId xmlns:p14="http://schemas.microsoft.com/office/powerpoint/2010/main" val="22351730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IMG_9608_ВБ подъем"/>
          <p:cNvPicPr>
            <a:picLocks noChangeAspect="1" noChangeArrowheads="1"/>
          </p:cNvPicPr>
          <p:nvPr/>
        </p:nvPicPr>
        <p:blipFill>
          <a:blip r:embed="rId2" cstate="print">
            <a:lum bright="12000" contrast="6000"/>
            <a:extLst/>
          </a:blip>
          <a:srcRect/>
          <a:stretch>
            <a:fillRect/>
          </a:stretch>
        </p:blipFill>
        <p:spPr bwMode="auto">
          <a:xfrm>
            <a:off x="6035499" y="1432711"/>
            <a:ext cx="2820987" cy="496967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9219" name="Picture 4" descr="DSC_0063_обр"/>
          <p:cNvPicPr>
            <a:picLocks noChangeAspect="1" noChangeArrowheads="1"/>
          </p:cNvPicPr>
          <p:nvPr/>
        </p:nvPicPr>
        <p:blipFill>
          <a:blip r:embed="rId3" cstate="print">
            <a:lum bright="12000" contrast="6000"/>
            <a:extLst/>
          </a:blip>
          <a:srcRect/>
          <a:stretch>
            <a:fillRect/>
          </a:stretch>
        </p:blipFill>
        <p:spPr bwMode="auto">
          <a:xfrm>
            <a:off x="357201" y="4167526"/>
            <a:ext cx="2813769" cy="225359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9220" name="Picture 6" descr="_DSC5000_обр"/>
          <p:cNvPicPr>
            <a:picLocks noChangeAspect="1" noChangeArrowheads="1"/>
          </p:cNvPicPr>
          <p:nvPr/>
        </p:nvPicPr>
        <p:blipFill>
          <a:blip r:embed="rId4" cstate="print">
            <a:lum bright="12000" contrast="6000"/>
            <a:extLst/>
          </a:blip>
          <a:srcRect/>
          <a:stretch>
            <a:fillRect/>
          </a:stretch>
        </p:blipFill>
        <p:spPr bwMode="auto">
          <a:xfrm>
            <a:off x="3170958" y="1432711"/>
            <a:ext cx="2697161" cy="221231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33797" name="AutoShape 7"/>
          <p:cNvSpPr>
            <a:spLocks noChangeArrowheads="1"/>
          </p:cNvSpPr>
          <p:nvPr/>
        </p:nvSpPr>
        <p:spPr bwMode="auto">
          <a:xfrm>
            <a:off x="1309688" y="254000"/>
            <a:ext cx="7699375" cy="51911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44" tIns="51374" rIns="102744" bIns="51374">
            <a:spAutoFit/>
          </a:bodyPr>
          <a:lstStyle>
            <a:lvl1pPr defTabSz="1028700" eaLnBrk="0" hangingPunct="0">
              <a:spcBef>
                <a:spcPct val="20000"/>
              </a:spcBef>
              <a:buFont typeface="Arial" charset="0"/>
              <a:buChar char="•"/>
              <a:defRPr sz="3200">
                <a:solidFill>
                  <a:schemeClr val="tx1"/>
                </a:solidFill>
                <a:latin typeface="Calibri" pitchFamily="34" charset="0"/>
              </a:defRPr>
            </a:lvl1pPr>
            <a:lvl2pPr marL="742950" indent="-285750" defTabSz="1028700" eaLnBrk="0" hangingPunct="0">
              <a:spcBef>
                <a:spcPct val="20000"/>
              </a:spcBef>
              <a:buFont typeface="Arial" charset="0"/>
              <a:buChar char="–"/>
              <a:defRPr sz="2800">
                <a:solidFill>
                  <a:schemeClr val="tx1"/>
                </a:solidFill>
                <a:latin typeface="Calibri" pitchFamily="34" charset="0"/>
              </a:defRPr>
            </a:lvl2pPr>
            <a:lvl3pPr marL="1143000" indent="-228600" defTabSz="1028700" eaLnBrk="0" hangingPunct="0">
              <a:spcBef>
                <a:spcPct val="20000"/>
              </a:spcBef>
              <a:buFont typeface="Arial" charset="0"/>
              <a:buChar char="•"/>
              <a:defRPr sz="2400">
                <a:solidFill>
                  <a:schemeClr val="tx1"/>
                </a:solidFill>
                <a:latin typeface="Calibri" pitchFamily="34" charset="0"/>
              </a:defRPr>
            </a:lvl3pPr>
            <a:lvl4pPr marL="1600200" indent="-228600" defTabSz="1028700" eaLnBrk="0" hangingPunct="0">
              <a:spcBef>
                <a:spcPct val="20000"/>
              </a:spcBef>
              <a:buFont typeface="Arial" charset="0"/>
              <a:buChar char="–"/>
              <a:defRPr sz="2000">
                <a:solidFill>
                  <a:schemeClr val="tx1"/>
                </a:solidFill>
                <a:latin typeface="Calibri" pitchFamily="34" charset="0"/>
              </a:defRPr>
            </a:lvl4pPr>
            <a:lvl5pPr marL="2057400" indent="-228600" defTabSz="1028700" eaLnBrk="0" hangingPunct="0">
              <a:spcBef>
                <a:spcPct val="20000"/>
              </a:spcBef>
              <a:buFont typeface="Arial" charset="0"/>
              <a:buChar char="»"/>
              <a:defRPr sz="2000">
                <a:solidFill>
                  <a:schemeClr val="tx1"/>
                </a:solidFill>
                <a:latin typeface="Calibri" pitchFamily="34" charset="0"/>
              </a:defRPr>
            </a:lvl5pPr>
            <a:lvl6pPr marL="25146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ru-RU" sz="2400" b="1">
                <a:solidFill>
                  <a:srgbClr val="0070C0"/>
                </a:solidFill>
              </a:rPr>
              <a:t>PILOT COURSE AT VVER-1000 REACTOR SIMULATOR </a:t>
            </a:r>
            <a:endParaRPr lang="uk-UA" altLang="ru-RU" sz="2400" b="1">
              <a:solidFill>
                <a:srgbClr val="0070C0"/>
              </a:solidFill>
            </a:endParaRPr>
          </a:p>
        </p:txBody>
      </p:sp>
      <p:pic>
        <p:nvPicPr>
          <p:cNvPr id="9222" name="Picture 13" descr="DSCF5269_обр"/>
          <p:cNvPicPr>
            <a:picLocks noChangeAspect="1" noChangeArrowheads="1"/>
          </p:cNvPicPr>
          <p:nvPr/>
        </p:nvPicPr>
        <p:blipFill>
          <a:blip r:embed="rId5" cstate="print">
            <a:lum bright="12000" contrast="6000"/>
            <a:extLst/>
          </a:blip>
          <a:srcRect/>
          <a:stretch>
            <a:fillRect/>
          </a:stretch>
        </p:blipFill>
        <p:spPr bwMode="auto">
          <a:xfrm>
            <a:off x="3439002" y="4437112"/>
            <a:ext cx="2396363" cy="198400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9223" name="Picture 8" descr="IMG_9543_обр"/>
          <p:cNvPicPr>
            <a:picLocks noChangeAspect="1" noChangeArrowheads="1"/>
          </p:cNvPicPr>
          <p:nvPr/>
        </p:nvPicPr>
        <p:blipFill>
          <a:blip r:embed="rId6" cstate="print">
            <a:lum bright="12000" contrast="6000"/>
            <a:extLst/>
          </a:blip>
          <a:srcRect/>
          <a:stretch>
            <a:fillRect/>
          </a:stretch>
        </p:blipFill>
        <p:spPr bwMode="auto">
          <a:xfrm>
            <a:off x="357188" y="1432711"/>
            <a:ext cx="2630636" cy="182961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9224" name="AutoShape 7"/>
          <p:cNvSpPr>
            <a:spLocks noChangeArrowheads="1"/>
          </p:cNvSpPr>
          <p:nvPr/>
        </p:nvSpPr>
        <p:spPr bwMode="auto">
          <a:xfrm>
            <a:off x="1309688" y="873125"/>
            <a:ext cx="6362700" cy="406400"/>
          </a:xfrm>
          <a:prstGeom prst="actionButtonBlank">
            <a:avLst/>
          </a:prstGeom>
          <a:ln/>
          <a:extLst/>
        </p:spPr>
        <p:style>
          <a:lnRef idx="2">
            <a:schemeClr val="accent1"/>
          </a:lnRef>
          <a:fillRef idx="1">
            <a:schemeClr val="lt1"/>
          </a:fillRef>
          <a:effectRef idx="0">
            <a:schemeClr val="accent1"/>
          </a:effectRef>
          <a:fontRef idx="minor">
            <a:schemeClr val="dk1"/>
          </a:fontRef>
        </p:style>
        <p:txBody>
          <a:bodyPr lIns="102744" tIns="51374" rIns="102744" bIns="51374">
            <a:spAutoFit/>
          </a:bodyPr>
          <a:lstStyle>
            <a:lvl1pPr defTabSz="1028700">
              <a:defRPr>
                <a:solidFill>
                  <a:schemeClr val="tx1"/>
                </a:solidFill>
                <a:latin typeface="Arial" pitchFamily="34" charset="0"/>
              </a:defRPr>
            </a:lvl1pPr>
            <a:lvl2pPr marL="742950" indent="-285750" defTabSz="1028700">
              <a:defRPr>
                <a:solidFill>
                  <a:schemeClr val="tx1"/>
                </a:solidFill>
                <a:latin typeface="Arial" pitchFamily="34" charset="0"/>
              </a:defRPr>
            </a:lvl2pPr>
            <a:lvl3pPr marL="1143000" indent="-228600" defTabSz="1028700">
              <a:defRPr>
                <a:solidFill>
                  <a:schemeClr val="tx1"/>
                </a:solidFill>
                <a:latin typeface="Arial" pitchFamily="34" charset="0"/>
              </a:defRPr>
            </a:lvl3pPr>
            <a:lvl4pPr marL="1600200" indent="-228600" defTabSz="1028700">
              <a:defRPr>
                <a:solidFill>
                  <a:schemeClr val="tx1"/>
                </a:solidFill>
                <a:latin typeface="Arial" pitchFamily="34" charset="0"/>
              </a:defRPr>
            </a:lvl4pPr>
            <a:lvl5pPr marL="2057400" indent="-228600" defTabSz="1028700">
              <a:defRPr>
                <a:solidFill>
                  <a:schemeClr val="tx1"/>
                </a:solidFill>
                <a:latin typeface="Arial" pitchFamily="34" charset="0"/>
              </a:defRPr>
            </a:lvl5pPr>
            <a:lvl6pPr marL="2514600" indent="-228600" defTabSz="1028700" fontAlgn="base">
              <a:spcBef>
                <a:spcPct val="0"/>
              </a:spcBef>
              <a:spcAft>
                <a:spcPct val="0"/>
              </a:spcAft>
              <a:defRPr>
                <a:solidFill>
                  <a:schemeClr val="tx1"/>
                </a:solidFill>
                <a:latin typeface="Arial" pitchFamily="34" charset="0"/>
              </a:defRPr>
            </a:lvl6pPr>
            <a:lvl7pPr marL="2971800" indent="-228600" defTabSz="1028700" fontAlgn="base">
              <a:spcBef>
                <a:spcPct val="0"/>
              </a:spcBef>
              <a:spcAft>
                <a:spcPct val="0"/>
              </a:spcAft>
              <a:defRPr>
                <a:solidFill>
                  <a:schemeClr val="tx1"/>
                </a:solidFill>
                <a:latin typeface="Arial" pitchFamily="34" charset="0"/>
              </a:defRPr>
            </a:lvl7pPr>
            <a:lvl8pPr marL="3429000" indent="-228600" defTabSz="1028700" fontAlgn="base">
              <a:spcBef>
                <a:spcPct val="0"/>
              </a:spcBef>
              <a:spcAft>
                <a:spcPct val="0"/>
              </a:spcAft>
              <a:defRPr>
                <a:solidFill>
                  <a:schemeClr val="tx1"/>
                </a:solidFill>
                <a:latin typeface="Arial" pitchFamily="34" charset="0"/>
              </a:defRPr>
            </a:lvl8pPr>
            <a:lvl9pPr marL="3886200" indent="-228600" defTabSz="1028700" fontAlgn="base">
              <a:spcBef>
                <a:spcPct val="0"/>
              </a:spcBef>
              <a:spcAft>
                <a:spcPct val="0"/>
              </a:spcAft>
              <a:defRPr>
                <a:solidFill>
                  <a:schemeClr val="tx1"/>
                </a:solidFill>
                <a:latin typeface="Arial" pitchFamily="34" charset="0"/>
              </a:defRPr>
            </a:lvl9pPr>
          </a:lstStyle>
          <a:p>
            <a:pPr algn="ctr">
              <a:defRPr/>
            </a:pPr>
            <a:r>
              <a:rPr lang="en-US" altLang="ru-RU" sz="1600" b="1" smtClean="0">
                <a:solidFill>
                  <a:schemeClr val="tx2"/>
                </a:solidFill>
                <a:latin typeface="Calibri" pitchFamily="34" charset="0"/>
              </a:rPr>
              <a:t>Re</a:t>
            </a:r>
            <a:r>
              <a:rPr lang="ru-RU" altLang="ru-RU" sz="1600" b="1" smtClean="0">
                <a:solidFill>
                  <a:schemeClr val="tx2"/>
                </a:solidFill>
                <a:latin typeface="Calibri" pitchFamily="34" charset="0"/>
              </a:rPr>
              <a:t>m</a:t>
            </a:r>
            <a:r>
              <a:rPr lang="en-US" altLang="ru-RU" sz="1600" b="1" smtClean="0">
                <a:solidFill>
                  <a:schemeClr val="tx2"/>
                </a:solidFill>
                <a:latin typeface="Calibri" pitchFamily="34" charset="0"/>
              </a:rPr>
              <a:t>oval - installation of an upper block of VVER-1000</a:t>
            </a:r>
            <a:endParaRPr lang="uk-UA" altLang="ru-RU" sz="1600" b="1" smtClean="0">
              <a:solidFill>
                <a:schemeClr val="tx2"/>
              </a:solidFill>
              <a:latin typeface="Calibri" pitchFamily="34" charset="0"/>
            </a:endParaRPr>
          </a:p>
        </p:txBody>
      </p:sp>
      <p:pic>
        <p:nvPicPr>
          <p:cNvPr id="33801"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5" y="65088"/>
            <a:ext cx="1670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Номер слайда 2"/>
          <p:cNvSpPr txBox="1">
            <a:spLocks noGrp="1"/>
          </p:cNvSpPr>
          <p:nvPr/>
        </p:nvSpPr>
        <p:spPr bwMode="auto">
          <a:xfrm>
            <a:off x="7010400" y="64881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3" rIns="91320" bIns="45663"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19075CD-4E93-4A2B-8E2A-CF0E3C8C23BE}" type="slidenum">
              <a:rPr lang="ru-RU" altLang="ru-RU" sz="1200" b="1">
                <a:solidFill>
                  <a:schemeClr val="tx2"/>
                </a:solidFill>
              </a:rPr>
              <a:pPr algn="r" eaLnBrk="1" hangingPunct="1">
                <a:spcBef>
                  <a:spcPct val="0"/>
                </a:spcBef>
                <a:buFontTx/>
                <a:buNone/>
              </a:pPr>
              <a:t>6</a:t>
            </a:fld>
            <a:endParaRPr lang="ru-RU" altLang="ru-RU" sz="1200" b="1">
              <a:solidFill>
                <a:schemeClr val="tx2"/>
              </a:solidFill>
            </a:endParaRPr>
          </a:p>
        </p:txBody>
      </p:sp>
      <p:sp>
        <p:nvSpPr>
          <p:cNvPr id="2" name="Номер слайда 1"/>
          <p:cNvSpPr>
            <a:spLocks noGrp="1"/>
          </p:cNvSpPr>
          <p:nvPr>
            <p:ph type="sldNum" sz="quarter" idx="12"/>
          </p:nvPr>
        </p:nvSpPr>
        <p:spPr/>
        <p:txBody>
          <a:bodyPr/>
          <a:lstStyle/>
          <a:p>
            <a:pPr>
              <a:defRPr/>
            </a:pPr>
            <a:fld id="{5A3261EF-8A71-4EED-A749-FB2EDCCD1933}" type="slidenum">
              <a:rPr lang="ru-RU" altLang="ru-RU"/>
              <a:pPr>
                <a:defRPr/>
              </a:pPr>
              <a:t>6</a:t>
            </a:fld>
            <a:endParaRPr lang="ru-RU" alt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DSCF1206_МП"/>
          <p:cNvPicPr>
            <a:picLocks noChangeAspect="1" noChangeArrowheads="1"/>
          </p:cNvPicPr>
          <p:nvPr/>
        </p:nvPicPr>
        <p:blipFill>
          <a:blip r:embed="rId2" cstate="print">
            <a:extLst/>
          </a:blip>
          <a:srcRect/>
          <a:stretch>
            <a:fillRect/>
          </a:stretch>
        </p:blipFill>
        <p:spPr bwMode="auto">
          <a:xfrm>
            <a:off x="5195888" y="1528317"/>
            <a:ext cx="3319462" cy="247173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10243" name="Picture 9" descr="Фото0544_МП"/>
          <p:cNvPicPr>
            <a:picLocks noChangeAspect="1" noChangeArrowheads="1"/>
          </p:cNvPicPr>
          <p:nvPr/>
        </p:nvPicPr>
        <p:blipFill>
          <a:blip r:embed="rId3" cstate="print">
            <a:extLst/>
          </a:blip>
          <a:srcRect/>
          <a:stretch>
            <a:fillRect/>
          </a:stretch>
        </p:blipFill>
        <p:spPr bwMode="auto">
          <a:xfrm>
            <a:off x="611563" y="4243253"/>
            <a:ext cx="3167062" cy="24431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29700" name="AutoShape 7"/>
          <p:cNvSpPr>
            <a:spLocks noChangeArrowheads="1"/>
          </p:cNvSpPr>
          <p:nvPr/>
        </p:nvSpPr>
        <p:spPr bwMode="auto">
          <a:xfrm>
            <a:off x="352425" y="1003300"/>
            <a:ext cx="8483600" cy="441325"/>
          </a:xfrm>
          <a:prstGeom prst="actionButtonBlank">
            <a:avLst/>
          </a:prstGeom>
          <a:ln/>
          <a:extLst/>
        </p:spPr>
        <p:style>
          <a:lnRef idx="2">
            <a:schemeClr val="accent1"/>
          </a:lnRef>
          <a:fillRef idx="1">
            <a:schemeClr val="lt1"/>
          </a:fillRef>
          <a:effectRef idx="0">
            <a:schemeClr val="accent1"/>
          </a:effectRef>
          <a:fontRef idx="minor">
            <a:schemeClr val="dk1"/>
          </a:fontRef>
        </p:style>
        <p:txBody>
          <a:bodyPr lIns="102744" tIns="51374" rIns="102744" bIns="51374">
            <a:spAutoFit/>
          </a:bodyPr>
          <a:lstStyle>
            <a:lvl1pPr defTabSz="1028700">
              <a:defRPr>
                <a:solidFill>
                  <a:schemeClr val="tx1"/>
                </a:solidFill>
                <a:latin typeface="Arial" pitchFamily="34" charset="0"/>
              </a:defRPr>
            </a:lvl1pPr>
            <a:lvl2pPr marL="742950" indent="-285750" defTabSz="1028700">
              <a:defRPr>
                <a:solidFill>
                  <a:schemeClr val="tx1"/>
                </a:solidFill>
                <a:latin typeface="Arial" pitchFamily="34" charset="0"/>
              </a:defRPr>
            </a:lvl2pPr>
            <a:lvl3pPr marL="1143000" indent="-228600" defTabSz="1028700">
              <a:defRPr>
                <a:solidFill>
                  <a:schemeClr val="tx1"/>
                </a:solidFill>
                <a:latin typeface="Arial" pitchFamily="34" charset="0"/>
              </a:defRPr>
            </a:lvl3pPr>
            <a:lvl4pPr marL="1600200" indent="-228600" defTabSz="1028700">
              <a:defRPr>
                <a:solidFill>
                  <a:schemeClr val="tx1"/>
                </a:solidFill>
                <a:latin typeface="Arial" pitchFamily="34" charset="0"/>
              </a:defRPr>
            </a:lvl4pPr>
            <a:lvl5pPr marL="2057400" indent="-228600" defTabSz="1028700">
              <a:defRPr>
                <a:solidFill>
                  <a:schemeClr val="tx1"/>
                </a:solidFill>
                <a:latin typeface="Arial" pitchFamily="34" charset="0"/>
              </a:defRPr>
            </a:lvl5pPr>
            <a:lvl6pPr marL="2514600" indent="-228600" defTabSz="1028700" fontAlgn="base">
              <a:spcBef>
                <a:spcPct val="0"/>
              </a:spcBef>
              <a:spcAft>
                <a:spcPct val="0"/>
              </a:spcAft>
              <a:defRPr>
                <a:solidFill>
                  <a:schemeClr val="tx1"/>
                </a:solidFill>
                <a:latin typeface="Arial" pitchFamily="34" charset="0"/>
              </a:defRPr>
            </a:lvl6pPr>
            <a:lvl7pPr marL="2971800" indent="-228600" defTabSz="1028700" fontAlgn="base">
              <a:spcBef>
                <a:spcPct val="0"/>
              </a:spcBef>
              <a:spcAft>
                <a:spcPct val="0"/>
              </a:spcAft>
              <a:defRPr>
                <a:solidFill>
                  <a:schemeClr val="tx1"/>
                </a:solidFill>
                <a:latin typeface="Arial" pitchFamily="34" charset="0"/>
              </a:defRPr>
            </a:lvl7pPr>
            <a:lvl8pPr marL="3429000" indent="-228600" defTabSz="1028700" fontAlgn="base">
              <a:spcBef>
                <a:spcPct val="0"/>
              </a:spcBef>
              <a:spcAft>
                <a:spcPct val="0"/>
              </a:spcAft>
              <a:defRPr>
                <a:solidFill>
                  <a:schemeClr val="tx1"/>
                </a:solidFill>
                <a:latin typeface="Arial" pitchFamily="34" charset="0"/>
              </a:defRPr>
            </a:lvl8pPr>
            <a:lvl9pPr marL="3886200" indent="-228600" defTabSz="1028700" fontAlgn="base">
              <a:spcBef>
                <a:spcPct val="0"/>
              </a:spcBef>
              <a:spcAft>
                <a:spcPct val="0"/>
              </a:spcAft>
              <a:defRPr>
                <a:solidFill>
                  <a:schemeClr val="tx1"/>
                </a:solidFill>
                <a:latin typeface="Arial" pitchFamily="34" charset="0"/>
              </a:defRPr>
            </a:lvl9pPr>
          </a:lstStyle>
          <a:p>
            <a:pPr algn="ctr">
              <a:defRPr/>
            </a:pPr>
            <a:r>
              <a:rPr lang="en-US" altLang="ru-RU" b="1" smtClean="0">
                <a:solidFill>
                  <a:srgbClr val="10253F"/>
                </a:solidFill>
                <a:latin typeface="Calibri" pitchFamily="34" charset="0"/>
              </a:rPr>
              <a:t>Maintenance, adjustment and testing of a refueling machine mast (MPS-1000)</a:t>
            </a:r>
          </a:p>
        </p:txBody>
      </p:sp>
      <p:pic>
        <p:nvPicPr>
          <p:cNvPr id="10245" name="Picture 12" descr="DSCF1152_для КМ"/>
          <p:cNvPicPr>
            <a:picLocks noChangeAspect="1" noChangeArrowheads="1"/>
          </p:cNvPicPr>
          <p:nvPr/>
        </p:nvPicPr>
        <p:blipFill>
          <a:blip r:embed="rId4" cstate="print">
            <a:extLst/>
          </a:blip>
          <a:srcRect/>
          <a:stretch>
            <a:fillRect/>
          </a:stretch>
        </p:blipFill>
        <p:spPr bwMode="auto">
          <a:xfrm>
            <a:off x="630610" y="1556792"/>
            <a:ext cx="3148012" cy="24432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10246" name="Picture 8" descr="Фото0556_пульт МП"/>
          <p:cNvPicPr>
            <a:picLocks noChangeAspect="1" noChangeArrowheads="1"/>
          </p:cNvPicPr>
          <p:nvPr/>
        </p:nvPicPr>
        <p:blipFill>
          <a:blip r:embed="rId5" cstate="print">
            <a:extLst/>
          </a:blip>
          <a:srcRect/>
          <a:stretch>
            <a:fillRect/>
          </a:stretch>
        </p:blipFill>
        <p:spPr bwMode="auto">
          <a:xfrm>
            <a:off x="5195889" y="4357561"/>
            <a:ext cx="3319462" cy="23288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34823" name="AutoShape 7"/>
          <p:cNvSpPr>
            <a:spLocks noChangeArrowheads="1"/>
          </p:cNvSpPr>
          <p:nvPr/>
        </p:nvSpPr>
        <p:spPr bwMode="auto">
          <a:xfrm>
            <a:off x="2163763" y="209550"/>
            <a:ext cx="6497637" cy="8270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44" tIns="51374" rIns="102744" bIns="51374">
            <a:spAutoFit/>
          </a:bodyPr>
          <a:lstStyle>
            <a:lvl1pPr defTabSz="1028700" eaLnBrk="0" hangingPunct="0">
              <a:spcBef>
                <a:spcPct val="20000"/>
              </a:spcBef>
              <a:buFont typeface="Arial" charset="0"/>
              <a:buChar char="•"/>
              <a:defRPr sz="3200">
                <a:solidFill>
                  <a:schemeClr val="tx1"/>
                </a:solidFill>
                <a:latin typeface="Calibri" pitchFamily="34" charset="0"/>
              </a:defRPr>
            </a:lvl1pPr>
            <a:lvl2pPr marL="742950" indent="-285750" defTabSz="1028700" eaLnBrk="0" hangingPunct="0">
              <a:spcBef>
                <a:spcPct val="20000"/>
              </a:spcBef>
              <a:buFont typeface="Arial" charset="0"/>
              <a:buChar char="–"/>
              <a:defRPr sz="2800">
                <a:solidFill>
                  <a:schemeClr val="tx1"/>
                </a:solidFill>
                <a:latin typeface="Calibri" pitchFamily="34" charset="0"/>
              </a:defRPr>
            </a:lvl2pPr>
            <a:lvl3pPr marL="1143000" indent="-228600" defTabSz="1028700" eaLnBrk="0" hangingPunct="0">
              <a:spcBef>
                <a:spcPct val="20000"/>
              </a:spcBef>
              <a:buFont typeface="Arial" charset="0"/>
              <a:buChar char="•"/>
              <a:defRPr sz="2400">
                <a:solidFill>
                  <a:schemeClr val="tx1"/>
                </a:solidFill>
                <a:latin typeface="Calibri" pitchFamily="34" charset="0"/>
              </a:defRPr>
            </a:lvl3pPr>
            <a:lvl4pPr marL="1600200" indent="-228600" defTabSz="1028700" eaLnBrk="0" hangingPunct="0">
              <a:spcBef>
                <a:spcPct val="20000"/>
              </a:spcBef>
              <a:buFont typeface="Arial" charset="0"/>
              <a:buChar char="–"/>
              <a:defRPr sz="2000">
                <a:solidFill>
                  <a:schemeClr val="tx1"/>
                </a:solidFill>
                <a:latin typeface="Calibri" pitchFamily="34" charset="0"/>
              </a:defRPr>
            </a:lvl4pPr>
            <a:lvl5pPr marL="2057400" indent="-228600" defTabSz="1028700" eaLnBrk="0" hangingPunct="0">
              <a:spcBef>
                <a:spcPct val="20000"/>
              </a:spcBef>
              <a:buFont typeface="Arial" charset="0"/>
              <a:buChar char="»"/>
              <a:defRPr sz="2000">
                <a:solidFill>
                  <a:schemeClr val="tx1"/>
                </a:solidFill>
                <a:latin typeface="Calibri" pitchFamily="34" charset="0"/>
              </a:defRPr>
            </a:lvl5pPr>
            <a:lvl6pPr marL="25146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0287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500"/>
              </a:lnSpc>
              <a:spcBef>
                <a:spcPct val="0"/>
              </a:spcBef>
              <a:buFontTx/>
              <a:buNone/>
            </a:pPr>
            <a:r>
              <a:rPr lang="en-US" altLang="ru-RU" sz="2400" b="1">
                <a:solidFill>
                  <a:srgbClr val="0070C0"/>
                </a:solidFill>
              </a:rPr>
              <a:t>PILOT COURSES AT MPS-1000 REFUELING MACHINE SIMULATOR</a:t>
            </a:r>
            <a:endParaRPr lang="uk-UA" altLang="ru-RU" sz="2400" b="1">
              <a:solidFill>
                <a:srgbClr val="0070C0"/>
              </a:solidFill>
            </a:endParaRPr>
          </a:p>
        </p:txBody>
      </p:sp>
      <p:pic>
        <p:nvPicPr>
          <p:cNvPr id="34824"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88" y="211138"/>
            <a:ext cx="1670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Номер слайда 2"/>
          <p:cNvSpPr txBox="1">
            <a:spLocks noGrp="1"/>
          </p:cNvSpPr>
          <p:nvPr/>
        </p:nvSpPr>
        <p:spPr bwMode="auto">
          <a:xfrm>
            <a:off x="7010400" y="64516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3" rIns="91320" bIns="45663"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9FB544B-BD2F-4A89-96AA-6A0BBEACB16E}" type="slidenum">
              <a:rPr lang="ru-RU" altLang="ru-RU" sz="1200" b="1">
                <a:solidFill>
                  <a:schemeClr val="tx2"/>
                </a:solidFill>
              </a:rPr>
              <a:pPr algn="r" eaLnBrk="1" hangingPunct="1">
                <a:spcBef>
                  <a:spcPct val="0"/>
                </a:spcBef>
                <a:buFontTx/>
                <a:buNone/>
              </a:pPr>
              <a:t>7</a:t>
            </a:fld>
            <a:endParaRPr lang="ru-RU" altLang="ru-RU" sz="1200" b="1">
              <a:solidFill>
                <a:schemeClr val="tx2"/>
              </a:solidFill>
            </a:endParaRPr>
          </a:p>
        </p:txBody>
      </p:sp>
      <p:sp>
        <p:nvSpPr>
          <p:cNvPr id="2" name="Номер слайда 1"/>
          <p:cNvSpPr>
            <a:spLocks noGrp="1"/>
          </p:cNvSpPr>
          <p:nvPr>
            <p:ph type="sldNum" sz="quarter" idx="12"/>
          </p:nvPr>
        </p:nvSpPr>
        <p:spPr/>
        <p:txBody>
          <a:bodyPr/>
          <a:lstStyle/>
          <a:p>
            <a:pPr>
              <a:defRPr/>
            </a:pPr>
            <a:fld id="{A69327E3-25F5-4C93-866A-3CA48B3BFB7A}" type="slidenum">
              <a:rPr lang="ru-RU" altLang="ru-RU"/>
              <a:pPr>
                <a:defRPr/>
              </a:pPr>
              <a:t>7</a:t>
            </a:fld>
            <a:endParaRPr lang="ru-RU" alt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657225" y="1158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ru-RU" altLang="ru-RU" sz="2000">
              <a:solidFill>
                <a:schemeClr val="tx2"/>
              </a:solidFill>
              <a:latin typeface="Tahoma" pitchFamily="34" charset="0"/>
            </a:endParaRPr>
          </a:p>
        </p:txBody>
      </p:sp>
      <p:sp>
        <p:nvSpPr>
          <p:cNvPr id="35843" name="Rectangle 3"/>
          <p:cNvSpPr txBox="1">
            <a:spLocks noChangeArrowheads="1"/>
          </p:cNvSpPr>
          <p:nvPr/>
        </p:nvSpPr>
        <p:spPr bwMode="auto">
          <a:xfrm>
            <a:off x="539750" y="476250"/>
            <a:ext cx="834707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Clr>
                <a:schemeClr val="hlink"/>
              </a:buClr>
              <a:buSzPct val="65000"/>
              <a:buFont typeface="Wingdings" pitchFamily="2" charset="2"/>
              <a:buNone/>
            </a:pPr>
            <a:endParaRPr lang="ru-RU" altLang="ru-RU" sz="2000">
              <a:latin typeface="Tahoma" pitchFamily="34" charset="0"/>
            </a:endParaRPr>
          </a:p>
        </p:txBody>
      </p:sp>
      <p:sp>
        <p:nvSpPr>
          <p:cNvPr id="2" name="Номер слайда 1"/>
          <p:cNvSpPr>
            <a:spLocks noGrp="1"/>
          </p:cNvSpPr>
          <p:nvPr>
            <p:ph type="sldNum" sz="quarter" idx="12"/>
          </p:nvPr>
        </p:nvSpPr>
        <p:spPr/>
        <p:txBody>
          <a:bodyPr/>
          <a:lstStyle/>
          <a:p>
            <a:pPr>
              <a:defRPr/>
            </a:pPr>
            <a:fld id="{B42D8FDA-3A70-404A-9EEB-2FC611954567}" type="slidenum">
              <a:rPr lang="ru-RU" altLang="ru-RU"/>
              <a:pPr>
                <a:defRPr/>
              </a:pPr>
              <a:t>8</a:t>
            </a:fld>
            <a:endParaRPr lang="ru-RU" altLang="ru-RU"/>
          </a:p>
        </p:txBody>
      </p:sp>
      <p:sp>
        <p:nvSpPr>
          <p:cNvPr id="35845" name="Rectangle 3"/>
          <p:cNvSpPr txBox="1">
            <a:spLocks noChangeArrowheads="1"/>
          </p:cNvSpPr>
          <p:nvPr/>
        </p:nvSpPr>
        <p:spPr bwMode="auto">
          <a:xfrm>
            <a:off x="692150" y="628650"/>
            <a:ext cx="8194675"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Clr>
                <a:schemeClr val="hlink"/>
              </a:buClr>
              <a:buSzPct val="65000"/>
              <a:buFont typeface="Wingdings" pitchFamily="2" charset="2"/>
              <a:buNone/>
            </a:pPr>
            <a:endParaRPr lang="ru-RU" altLang="ru-RU" sz="2000">
              <a:latin typeface="Tahoma" pitchFamily="34" charset="0"/>
            </a:endParaRPr>
          </a:p>
        </p:txBody>
      </p:sp>
      <p:sp>
        <p:nvSpPr>
          <p:cNvPr id="35846" name="Rectangle 3"/>
          <p:cNvSpPr txBox="1">
            <a:spLocks noChangeArrowheads="1"/>
          </p:cNvSpPr>
          <p:nvPr/>
        </p:nvSpPr>
        <p:spPr bwMode="auto">
          <a:xfrm>
            <a:off x="615950" y="428625"/>
            <a:ext cx="8347075"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endParaRPr lang="en-US" altLang="uk-UA" sz="2000" b="1"/>
          </a:p>
          <a:p>
            <a:pPr algn="r">
              <a:buFont typeface="Arial" charset="0"/>
              <a:buNone/>
            </a:pPr>
            <a:endParaRPr lang="en-US" altLang="uk-UA" sz="2000" b="1" i="1" u="sng"/>
          </a:p>
          <a:p>
            <a:endParaRPr lang="en-US" altLang="uk-UA" sz="2000" b="1"/>
          </a:p>
          <a:p>
            <a:pPr>
              <a:buFont typeface="Arial" charset="0"/>
              <a:buNone/>
            </a:pPr>
            <a:r>
              <a:rPr lang="en-US" altLang="uk-UA" sz="2000" b="1"/>
              <a:t>A Unique Training Centre for Nuclear Personnel is under completion in Ukraine</a:t>
            </a:r>
          </a:p>
          <a:p>
            <a:pPr>
              <a:buFont typeface="Arial" charset="0"/>
              <a:buNone/>
            </a:pPr>
            <a:endParaRPr lang="uk-UA" altLang="uk-UA" sz="2000"/>
          </a:p>
          <a:p>
            <a:pPr>
              <a:buFont typeface="Arial" charset="0"/>
              <a:buNone/>
            </a:pPr>
            <a:r>
              <a:rPr lang="en-US" altLang="uk-UA" sz="2000" b="1" i="1"/>
              <a:t>Energodar, October 2015</a:t>
            </a:r>
            <a:endParaRPr lang="uk-UA" altLang="uk-UA" sz="2000"/>
          </a:p>
          <a:p>
            <a:r>
              <a:rPr lang="en-GB" altLang="uk-UA" sz="2000"/>
              <a:t>In partnership with the European Union, SE NNEGC Energoatom completes the construction of the National Training Centre, which boasts a first of its kind full scope simulator of a VVER 1000 reactor unit.</a:t>
            </a:r>
            <a:endParaRPr lang="uk-UA" altLang="uk-UA" sz="2000"/>
          </a:p>
          <a:p>
            <a:r>
              <a:rPr lang="en-GB" altLang="uk-UA" sz="2000"/>
              <a:t>Co-financed between the European Union and the Ukrainian Government, Energoatom’s National Training Centre is a state-of-the-art nuclear power unit maintenance training facility, located at the site of the Zaporozhye Nuclear Power Pant.   When opened for full operation in 2016, the facility will deliver maintenance training based on best international practice to maintenance personnel from the company’s fleet of VVER nuclear power units, which are located at four nuclear power plants across Ukraine.  </a:t>
            </a:r>
            <a:endParaRPr lang="uk-UA" altLang="uk-UA" sz="2000"/>
          </a:p>
          <a:p>
            <a:endParaRPr lang="uk-UA" altLang="uk-UA" sz="2000"/>
          </a:p>
          <a:p>
            <a:endParaRPr lang="uk-UA" altLang="uk-UA" sz="2000"/>
          </a:p>
          <a:p>
            <a:endParaRPr lang="uk-UA" altLang="uk-UA" sz="2000"/>
          </a:p>
          <a:p>
            <a:endParaRPr lang="uk-UA" altLang="uk-UA" sz="2000"/>
          </a:p>
          <a:p>
            <a:endParaRPr lang="uk-UA" altLang="uk-UA" sz="2000"/>
          </a:p>
          <a:p>
            <a:endParaRPr lang="uk-UA" altLang="uk-UA" sz="2000"/>
          </a:p>
        </p:txBody>
      </p:sp>
      <p:sp>
        <p:nvSpPr>
          <p:cNvPr id="35847" name="Text Box 3"/>
          <p:cNvSpPr txBox="1">
            <a:spLocks noChangeArrowheads="1"/>
          </p:cNvSpPr>
          <p:nvPr/>
        </p:nvSpPr>
        <p:spPr bwMode="auto">
          <a:xfrm>
            <a:off x="819150" y="3260725"/>
            <a:ext cx="7505700" cy="336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PT" altLang="uk-UA" sz="1800">
                <a:solidFill>
                  <a:srgbClr val="FFFFFF"/>
                </a:solidFill>
                <a:latin typeface="Helvetica" pitchFamily="34" charset="0"/>
                <a:cs typeface="Times New Roman" pitchFamily="18" charset="0"/>
              </a:rPr>
              <a:t>P R E S S   R E L E A S E</a:t>
            </a:r>
            <a:endParaRPr lang="uk-UA" altLang="uk-UA" sz="1200">
              <a:solidFill>
                <a:srgbClr val="000000"/>
              </a:solidFill>
              <a:latin typeface="Times New Roman" pitchFamily="18" charset="0"/>
              <a:cs typeface="Times New Roman" pitchFamily="18" charset="0"/>
            </a:endParaRPr>
          </a:p>
          <a:p>
            <a:pPr eaLnBrk="1" hangingPunct="1">
              <a:spcBef>
                <a:spcPct val="0"/>
              </a:spcBef>
              <a:buFontTx/>
              <a:buNone/>
            </a:pPr>
            <a:r>
              <a:rPr lang="pt-PT" altLang="uk-UA" sz="1200">
                <a:solidFill>
                  <a:srgbClr val="000000"/>
                </a:solidFill>
                <a:latin typeface="Times New Roman" pitchFamily="18" charset="0"/>
                <a:cs typeface="Times New Roman" pitchFamily="18" charset="0"/>
              </a:rPr>
              <a:t> </a:t>
            </a:r>
            <a:endParaRPr lang="uk-UA" altLang="uk-UA" sz="1200">
              <a:solidFill>
                <a:srgbClr val="000000"/>
              </a:solidFill>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3"/>
          <p:cNvGrpSpPr>
            <a:grpSpLocks/>
          </p:cNvGrpSpPr>
          <p:nvPr/>
        </p:nvGrpSpPr>
        <p:grpSpPr bwMode="auto">
          <a:xfrm>
            <a:off x="136525" y="88900"/>
            <a:ext cx="1800225" cy="444500"/>
            <a:chOff x="4224" y="3696"/>
            <a:chExt cx="1872" cy="463"/>
          </a:xfrm>
        </p:grpSpPr>
        <p:pic>
          <p:nvPicPr>
            <p:cNvPr id="3686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 y="3696"/>
              <a:ext cx="173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5"/>
            <p:cNvSpPr txBox="1">
              <a:spLocks noChangeArrowheads="1"/>
            </p:cNvSpPr>
            <p:nvPr/>
          </p:nvSpPr>
          <p:spPr bwMode="auto">
            <a:xfrm>
              <a:off x="4417" y="3888"/>
              <a:ext cx="16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endParaRPr lang="uk-UA" altLang="ru-RU" sz="1100">
                <a:solidFill>
                  <a:srgbClr val="003399"/>
                </a:solidFill>
                <a:latin typeface="Tahoma" pitchFamily="34" charset="0"/>
              </a:endParaRPr>
            </a:p>
          </p:txBody>
        </p:sp>
      </p:grpSp>
      <p:sp>
        <p:nvSpPr>
          <p:cNvPr id="2" name="Номер слайда 1"/>
          <p:cNvSpPr>
            <a:spLocks noGrp="1"/>
          </p:cNvSpPr>
          <p:nvPr>
            <p:ph type="sldNum" sz="quarter" idx="12"/>
          </p:nvPr>
        </p:nvSpPr>
        <p:spPr/>
        <p:txBody>
          <a:bodyPr/>
          <a:lstStyle/>
          <a:p>
            <a:pPr>
              <a:defRPr/>
            </a:pPr>
            <a:fld id="{4150966A-F9C2-4A6C-B4C3-20679A1173D7}" type="slidenum">
              <a:rPr lang="ru-RU" altLang="ru-RU"/>
              <a:pPr>
                <a:defRPr/>
              </a:pPr>
              <a:t>9</a:t>
            </a:fld>
            <a:endParaRPr lang="ru-RU" altLang="ru-RU"/>
          </a:p>
        </p:txBody>
      </p:sp>
      <p:sp>
        <p:nvSpPr>
          <p:cNvPr id="36868" name="Прямоугольник 2"/>
          <p:cNvSpPr>
            <a:spLocks noChangeArrowheads="1"/>
          </p:cNvSpPr>
          <p:nvPr/>
        </p:nvSpPr>
        <p:spPr bwMode="auto">
          <a:xfrm>
            <a:off x="539750" y="836613"/>
            <a:ext cx="8208963"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uk-UA" sz="1800">
                <a:latin typeface="Arial" charset="0"/>
              </a:rPr>
              <a:t>The training centre’s first of a kind  simulator of a nuclear power unit will facilitate training and qualification of maintenance staff utilising a variety of full scope equipment models, in simulated environmental conditions, thus ensuring maintenance actions to be carried out on installed operational equipment, and are being implemented to the highest standards of safety for both the maintenance personnel and equipment to be maintained.</a:t>
            </a:r>
            <a:endParaRPr lang="uk-UA" altLang="uk-UA" sz="1800">
              <a:latin typeface="Arial" charset="0"/>
            </a:endParaRPr>
          </a:p>
          <a:p>
            <a:pPr eaLnBrk="1" hangingPunct="1">
              <a:spcBef>
                <a:spcPct val="0"/>
              </a:spcBef>
              <a:buFontTx/>
              <a:buNone/>
            </a:pPr>
            <a:r>
              <a:rPr lang="en-GB" altLang="uk-UA" sz="1800">
                <a:latin typeface="Arial" charset="0"/>
              </a:rPr>
              <a:t>In addition to maintenance training, the project has established a management training system within NNEGC Energoatom.  The management training, which is also based on international best practice, emulates management principles and practices employed by international nuclear operators that are considered to be best in class.   </a:t>
            </a:r>
            <a:endParaRPr lang="uk-UA" altLang="uk-UA" sz="1800">
              <a:latin typeface="Arial" charset="0"/>
            </a:endParaRPr>
          </a:p>
          <a:p>
            <a:pPr eaLnBrk="1" hangingPunct="1">
              <a:spcBef>
                <a:spcPct val="0"/>
              </a:spcBef>
              <a:buFontTx/>
              <a:buNone/>
            </a:pPr>
            <a:r>
              <a:rPr lang="en-GB" altLang="uk-UA" sz="1800">
                <a:latin typeface="Arial" charset="0"/>
              </a:rPr>
              <a:t>The combined results of these two key elements will provide Ukraine’s nuclear operator with the means to support the safe implementation of the country's energy strategy regarding electricity generation from nuclear power.  </a:t>
            </a:r>
            <a:endParaRPr lang="uk-UA" altLang="uk-UA" sz="1800">
              <a:latin typeface="Arial" charset="0"/>
            </a:endParaRPr>
          </a:p>
          <a:p>
            <a:pPr eaLnBrk="1" hangingPunct="1">
              <a:spcBef>
                <a:spcPct val="0"/>
              </a:spcBef>
              <a:buFontTx/>
              <a:buNone/>
            </a:pPr>
            <a:r>
              <a:rPr lang="en-GB" altLang="uk-UA" sz="1800">
                <a:latin typeface="Arial" charset="0"/>
              </a:rPr>
              <a:t>The project, which was initially launched by the Ukrainian Government in the late 1990’s, but suffered some seven years of interruption, was finally re-launched in 2007 based on a common agreement between the European Union and the Ukrainian Government.  T</a:t>
            </a:r>
            <a:r>
              <a:rPr lang="en-US" altLang="uk-UA" sz="1800">
                <a:latin typeface="Arial" charset="0"/>
              </a:rPr>
              <a:t>he European Union contribution to the project, was  </a:t>
            </a:r>
            <a:r>
              <a:rPr lang="en-GB" altLang="uk-UA" sz="1800">
                <a:latin typeface="Arial" charset="0"/>
              </a:rPr>
              <a:t>€14M from the "Instrument for Nuclear Safety Cooperation".</a:t>
            </a:r>
            <a:endParaRPr lang="uk-UA" altLang="uk-UA" sz="1800">
              <a:latin typeface="Arial" charset="0"/>
            </a:endParaRPr>
          </a:p>
        </p:txBody>
      </p:sp>
    </p:spTree>
  </p:cSld>
  <p:clrMapOvr>
    <a:masterClrMapping/>
  </p:clrMapOvr>
  <p:transition spd="slow" advClick="0">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TotalTime>
  <Words>925</Words>
  <Application>Microsoft Office PowerPoint</Application>
  <PresentationFormat>Экран (4:3)</PresentationFormat>
  <Paragraphs>98</Paragraphs>
  <Slides>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9</vt:i4>
      </vt:variant>
    </vt:vector>
  </HeadingPairs>
  <TitlesOfParts>
    <vt:vector size="18" baseType="lpstr">
      <vt:lpstr>맑은 고딕</vt:lpstr>
      <vt:lpstr>Arial</vt:lpstr>
      <vt:lpstr>Calibri</vt:lpstr>
      <vt:lpstr>Helvetica</vt:lpstr>
      <vt:lpstr>Tahoma</vt:lpstr>
      <vt:lpstr>Times New Roman</vt:lpstr>
      <vt:lpstr>Wingdings</vt:lpstr>
      <vt:lpstr>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of the Ukrainian Nuclear Operator on Development of     Ukrainian Nuclear Energy and  Experience of the Ukrainian Nuclear Operator on Development of Strategic International Partnerships and Cooperation with Different Organizations/Countries to Support Expansion and Enhancement of National Nuclear Energy System IAEA Technical Meeting, 10-12 February 2016, Warsaw, Poland   Svetlana Kulchytska, Ministry of Energy and Coal Industry of Ukraine Leonid Benkovskyi, National Nuclear Energy Generating  Company “Energoatom”</dc:title>
  <dc:creator>lbenkovsky</dc:creator>
  <cp:lastModifiedBy>Svitlana Kulchytska</cp:lastModifiedBy>
  <cp:revision>22</cp:revision>
  <dcterms:created xsi:type="dcterms:W3CDTF">2015-10-12T09:00:47Z</dcterms:created>
  <dcterms:modified xsi:type="dcterms:W3CDTF">2016-02-25T20:45:44Z</dcterms:modified>
</cp:coreProperties>
</file>