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4"/>
  </p:notesMasterIdLst>
  <p:sldIdLst>
    <p:sldId id="265" r:id="rId2"/>
    <p:sldId id="266" r:id="rId3"/>
    <p:sldId id="267" r:id="rId4"/>
    <p:sldId id="268" r:id="rId5"/>
    <p:sldId id="269" r:id="rId6"/>
    <p:sldId id="290" r:id="rId7"/>
    <p:sldId id="311" r:id="rId8"/>
    <p:sldId id="312" r:id="rId9"/>
    <p:sldId id="313" r:id="rId10"/>
    <p:sldId id="314" r:id="rId11"/>
    <p:sldId id="315" r:id="rId12"/>
    <p:sldId id="316" r:id="rId13"/>
  </p:sldIdLst>
  <p:sldSz cx="6858000" cy="9906000" type="A4"/>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DA74"/>
    <a:srgbClr val="F8F8D4"/>
    <a:srgbClr val="65F56C"/>
    <a:srgbClr val="F1FCB2"/>
    <a:srgbClr val="CAE8AA"/>
    <a:srgbClr val="D95E55"/>
    <a:srgbClr val="D65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06" autoAdjust="0"/>
    <p:restoredTop sz="95113" autoAdjust="0"/>
  </p:normalViewPr>
  <p:slideViewPr>
    <p:cSldViewPr snapToGrid="0">
      <p:cViewPr>
        <p:scale>
          <a:sx n="90" d="100"/>
          <a:sy n="90" d="100"/>
        </p:scale>
        <p:origin x="-1620" y="2376"/>
      </p:cViewPr>
      <p:guideLst>
        <p:guide orient="horz" pos="3120"/>
        <p:guide pos="216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27BB78E2-7681-456A-AA9A-FDC1C3D1624B}" type="datetimeFigureOut">
              <a:rPr lang="en-US" smtClean="0"/>
              <a:t>5/8/2018</a:t>
            </a:fld>
            <a:endParaRPr lang="en-US"/>
          </a:p>
        </p:txBody>
      </p:sp>
      <p:sp>
        <p:nvSpPr>
          <p:cNvPr id="4" name="Slide Image Placeholder 3"/>
          <p:cNvSpPr>
            <a:spLocks noGrp="1" noRot="1" noChangeAspect="1"/>
          </p:cNvSpPr>
          <p:nvPr>
            <p:ph type="sldImg" idx="2"/>
          </p:nvPr>
        </p:nvSpPr>
        <p:spPr>
          <a:xfrm>
            <a:off x="2411413" y="720725"/>
            <a:ext cx="2492375"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1608D19E-FAF3-401A-A821-5CFE09DD05EE}" type="slidenum">
              <a:rPr lang="en-US" smtClean="0"/>
              <a:t>‹#›</a:t>
            </a:fld>
            <a:endParaRPr lang="en-US"/>
          </a:p>
        </p:txBody>
      </p:sp>
    </p:spTree>
    <p:extLst>
      <p:ext uri="{BB962C8B-B14F-4D97-AF65-F5344CB8AC3E}">
        <p14:creationId xmlns:p14="http://schemas.microsoft.com/office/powerpoint/2010/main" val="2981570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44022"/>
            <a:ext cx="6800850" cy="9951172"/>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B4C8A4A-F75F-4BAF-A828-04BA743477BB}"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F7139-DBFA-4CFB-8331-3ED2F52E98E6}" type="slidenum">
              <a:rPr lang="en-US" smtClean="0"/>
              <a:t>‹#›</a:t>
            </a:fld>
            <a:endParaRPr lang="en-US"/>
          </a:p>
        </p:txBody>
      </p:sp>
      <p:sp>
        <p:nvSpPr>
          <p:cNvPr id="113" name="Rectangle 112"/>
          <p:cNvSpPr/>
          <p:nvPr/>
        </p:nvSpPr>
        <p:spPr>
          <a:xfrm>
            <a:off x="0" y="2751667"/>
            <a:ext cx="3714750" cy="4512733"/>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971800"/>
            <a:ext cx="3601046" cy="4074760"/>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71450" y="3077282"/>
            <a:ext cx="3314700" cy="2311583"/>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71450" y="5393267"/>
            <a:ext cx="3314700" cy="1540933"/>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C8A4A-F75F-4BAF-A828-04BA743477BB}"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C8A4A-F75F-4BAF-A828-04BA743477BB}"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4C8A4A-F75F-4BAF-A828-04BA743477BB}"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44024"/>
            <a:ext cx="6800849" cy="70002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6227243"/>
            <a:ext cx="6858000" cy="2751667"/>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6337309"/>
            <a:ext cx="685800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8866549"/>
            <a:ext cx="685800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42900" y="8119749"/>
            <a:ext cx="6229350" cy="59893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342900" y="6447376"/>
            <a:ext cx="6229350" cy="1651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2B4C8A4A-F75F-4BAF-A828-04BA743477BB}" type="datetimeFigureOut">
              <a:rPr lang="en-US" smtClean="0"/>
              <a:t>5/8/2018</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604F7139-DBFA-4CFB-8331-3ED2F52E98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4C8A4A-F75F-4BAF-A828-04BA743477BB}" type="datetimeFigureOut">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4C8A4A-F75F-4BAF-A828-04BA743477BB}" type="datetimeFigureOut">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4C8A4A-F75F-4BAF-A828-04BA743477BB}" type="datetimeFigureOut">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C8A4A-F75F-4BAF-A828-04BA743477BB}" type="datetimeFigureOut">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F7139-DBFA-4CFB-8331-3ED2F52E9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0300" y="394406"/>
            <a:ext cx="4114800"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4C8A4A-F75F-4BAF-A828-04BA743477BB}" type="datetimeFigureOut">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F7139-DBFA-4CFB-8331-3ED2F52E98E6}" type="slidenum">
              <a:rPr lang="en-US" smtClean="0"/>
              <a:t>‹#›</a:t>
            </a:fld>
            <a:endParaRPr lang="en-US"/>
          </a:p>
        </p:txBody>
      </p:sp>
      <p:sp>
        <p:nvSpPr>
          <p:cNvPr id="37" name="Rectangle 36"/>
          <p:cNvSpPr/>
          <p:nvPr/>
        </p:nvSpPr>
        <p:spPr>
          <a:xfrm>
            <a:off x="0" y="2258568"/>
            <a:ext cx="2071116" cy="4785699"/>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201632" y="4653321"/>
            <a:ext cx="4358640" cy="59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2474299"/>
            <a:ext cx="198882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6837341"/>
            <a:ext cx="198882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4300" y="2747264"/>
            <a:ext cx="1783080" cy="19812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14300" y="4728464"/>
            <a:ext cx="1783080" cy="19812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400300" y="550334"/>
            <a:ext cx="4171950" cy="8144933"/>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2B4C8A4A-F75F-4BAF-A828-04BA743477BB}" type="datetimeFigureOut">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F7139-DBFA-4CFB-8331-3ED2F52E98E6}" type="slidenum">
              <a:rPr lang="en-US" smtClean="0"/>
              <a:t>‹#›</a:t>
            </a:fld>
            <a:endParaRPr lang="en-US"/>
          </a:p>
        </p:txBody>
      </p:sp>
      <p:sp>
        <p:nvSpPr>
          <p:cNvPr id="33" name="Rectangle 32"/>
          <p:cNvSpPr/>
          <p:nvPr/>
        </p:nvSpPr>
        <p:spPr>
          <a:xfrm>
            <a:off x="0" y="2258568"/>
            <a:ext cx="2071116" cy="4785699"/>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201632" y="4653321"/>
            <a:ext cx="4358640" cy="59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2474299"/>
            <a:ext cx="198882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6837341"/>
            <a:ext cx="1988820" cy="22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6586" y="2751667"/>
            <a:ext cx="1783080" cy="19812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14300" y="4732867"/>
            <a:ext cx="1783080" cy="19812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12014" y="198120"/>
            <a:ext cx="6652260" cy="9509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42900" y="9117923"/>
            <a:ext cx="1600200" cy="527403"/>
          </a:xfrm>
          <a:prstGeom prst="rect">
            <a:avLst/>
          </a:prstGeom>
        </p:spPr>
        <p:txBody>
          <a:bodyPr vert="horz" lIns="91440" tIns="45720" rIns="91440" bIns="45720" rtlCol="0" anchor="ctr"/>
          <a:lstStyle>
            <a:lvl1pPr algn="l">
              <a:defRPr sz="1200">
                <a:solidFill>
                  <a:schemeClr val="tx2"/>
                </a:solidFill>
              </a:defRPr>
            </a:lvl1pPr>
          </a:lstStyle>
          <a:p>
            <a:fld id="{2B4C8A4A-F75F-4BAF-A828-04BA743477BB}" type="datetimeFigureOut">
              <a:rPr lang="en-US" smtClean="0"/>
              <a:t>5/8/2018</a:t>
            </a:fld>
            <a:endParaRPr lang="en-US"/>
          </a:p>
        </p:txBody>
      </p:sp>
      <p:sp>
        <p:nvSpPr>
          <p:cNvPr id="5" name="Footer Placeholder 4"/>
          <p:cNvSpPr>
            <a:spLocks noGrp="1"/>
          </p:cNvSpPr>
          <p:nvPr>
            <p:ph type="ftr" sz="quarter" idx="3"/>
          </p:nvPr>
        </p:nvSpPr>
        <p:spPr>
          <a:xfrm>
            <a:off x="2123342" y="9117923"/>
            <a:ext cx="2611316" cy="527403"/>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4914900" y="9117923"/>
            <a:ext cx="1600200" cy="527403"/>
          </a:xfrm>
          <a:prstGeom prst="rect">
            <a:avLst/>
          </a:prstGeom>
        </p:spPr>
        <p:txBody>
          <a:bodyPr vert="horz" lIns="91440" tIns="45720" rIns="91440" bIns="45720" rtlCol="0" anchor="ctr"/>
          <a:lstStyle>
            <a:lvl1pPr algn="r">
              <a:defRPr sz="1200">
                <a:solidFill>
                  <a:schemeClr val="tx2"/>
                </a:solidFill>
              </a:defRPr>
            </a:lvl1pPr>
          </a:lstStyle>
          <a:p>
            <a:fld id="{604F7139-DBFA-4CFB-8331-3ED2F52E9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7471" y="418374"/>
            <a:ext cx="6195525" cy="9094797"/>
          </a:xfrm>
          <a:prstGeom prst="rect">
            <a:avLst/>
          </a:prstGeom>
          <a:ln w="19050">
            <a:solidFill>
              <a:schemeClr val="bg1">
                <a:lumMod val="10000"/>
              </a:schemeClr>
            </a:solidFill>
          </a:ln>
          <a:effectLst>
            <a:innerShdw blurRad="114300">
              <a:prstClr val="black"/>
            </a:innerShdw>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lnSpc>
                <a:spcPct val="150000"/>
              </a:lnSpc>
            </a:pPr>
            <a:endParaRPr lang="fa-IR" sz="5400" dirty="0" smtClean="0">
              <a:solidFill>
                <a:srgbClr val="0070C0"/>
              </a:solidFill>
              <a:cs typeface="B Titr" pitchFamily="2" charset="-78"/>
            </a:endParaRPr>
          </a:p>
          <a:p>
            <a:pPr algn="ctr">
              <a:lnSpc>
                <a:spcPct val="150000"/>
              </a:lnSpc>
            </a:pPr>
            <a:r>
              <a:rPr lang="fa-IR" sz="5400" dirty="0" smtClean="0">
                <a:ln>
                  <a:solidFill>
                    <a:srgbClr val="00B0F0"/>
                  </a:solidFill>
                </a:ln>
                <a:solidFill>
                  <a:srgbClr val="002060"/>
                </a:solidFill>
                <a:effectLst>
                  <a:reflection blurRad="6350" stA="55000" endA="300" endPos="45500" dir="5400000" sy="-100000" algn="bl" rotWithShape="0"/>
                </a:effectLst>
                <a:cs typeface="B Titr" pitchFamily="2" charset="-78"/>
              </a:rPr>
              <a:t>تقویم فرهنگی</a:t>
            </a:r>
          </a:p>
          <a:p>
            <a:pPr lvl="0" algn="ctr" rtl="1">
              <a:lnSpc>
                <a:spcPct val="150000"/>
              </a:lnSpc>
            </a:pPr>
            <a:r>
              <a:rPr lang="fa-IR" sz="5400" b="1" dirty="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rPr>
              <a:t>6 ماهه اول</a:t>
            </a:r>
          </a:p>
          <a:p>
            <a:pPr lvl="0" algn="ctr" rtl="1">
              <a:lnSpc>
                <a:spcPct val="150000"/>
              </a:lnSpc>
            </a:pPr>
            <a:r>
              <a:rPr lang="fa-IR" sz="5400" b="1" dirty="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rPr>
              <a:t>سال </a:t>
            </a:r>
            <a:r>
              <a:rPr lang="fa-IR" sz="5400" b="1" dirty="0" smtClean="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rPr>
              <a:t>1397</a:t>
            </a:r>
          </a:p>
          <a:p>
            <a:pPr lvl="0" algn="ctr" rtl="1">
              <a:lnSpc>
                <a:spcPct val="150000"/>
              </a:lnSpc>
            </a:pPr>
            <a:endParaRPr lang="fa-IR" sz="5400" b="1" dirty="0" smtClean="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endParaRPr>
          </a:p>
          <a:p>
            <a:pPr lvl="0" algn="ctr" rtl="1">
              <a:lnSpc>
                <a:spcPct val="150000"/>
              </a:lnSpc>
            </a:pPr>
            <a:r>
              <a:rPr lang="fa-IR" sz="4000" b="1" dirty="0" smtClean="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rPr>
              <a:t>شورای فرهنگی </a:t>
            </a:r>
          </a:p>
          <a:p>
            <a:pPr lvl="0" algn="ctr" rtl="1">
              <a:lnSpc>
                <a:spcPct val="150000"/>
              </a:lnSpc>
            </a:pPr>
            <a:r>
              <a:rPr lang="fa-IR" sz="4000" b="1" dirty="0" smtClean="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rPr>
              <a:t>سازمان انرژی اتمی</a:t>
            </a:r>
            <a:endParaRPr lang="fa-IR" sz="6000" dirty="0" smtClean="0">
              <a:ln w="12700">
                <a:solidFill>
                  <a:srgbClr val="00B0F0"/>
                </a:solidFill>
                <a:prstDash val="solid"/>
              </a:ln>
              <a:solidFill>
                <a:srgbClr val="002060"/>
              </a:solidFill>
              <a:effectLst>
                <a:outerShdw blurRad="41275" dist="20320" dir="1800000" algn="tl" rotWithShape="0">
                  <a:srgbClr val="000000">
                    <a:alpha val="40000"/>
                  </a:srgbClr>
                </a:outerShdw>
                <a:reflection blurRad="6350" stA="55000" endA="300" endPos="45500" dir="5400000" sy="-100000" algn="bl" rotWithShape="0"/>
              </a:effectLst>
              <a:cs typeface="B Titr" pitchFamily="2" charset="-78"/>
            </a:endParaRPr>
          </a:p>
          <a:p>
            <a:endParaRPr lang="en-US" sz="6000" dirty="0">
              <a:solidFill>
                <a:srgbClr val="0070C0"/>
              </a:solidFill>
              <a:cs typeface="B Titr" pitchFamily="2" charset="-78"/>
            </a:endParaRPr>
          </a:p>
        </p:txBody>
      </p:sp>
    </p:spTree>
    <p:extLst>
      <p:ext uri="{BB962C8B-B14F-4D97-AF65-F5344CB8AC3E}">
        <p14:creationId xmlns:p14="http://schemas.microsoft.com/office/powerpoint/2010/main" val="40118899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649380293"/>
              </p:ext>
            </p:extLst>
          </p:nvPr>
        </p:nvGraphicFramePr>
        <p:xfrm>
          <a:off x="144379" y="1349639"/>
          <a:ext cx="6604763" cy="7558472"/>
        </p:xfrm>
        <a:graphic>
          <a:graphicData uri="http://schemas.openxmlformats.org/drawingml/2006/table">
            <a:tbl>
              <a:tblPr rtl="1" firstRow="1" firstCol="1" bandRow="1">
                <a:effectLst>
                  <a:innerShdw blurRad="63500" dist="50800" dir="18900000">
                    <a:prstClr val="black">
                      <a:alpha val="50000"/>
                    </a:prstClr>
                  </a:innerShdw>
                </a:effectLst>
              </a:tblPr>
              <a:tblGrid>
                <a:gridCol w="369732">
                  <a:extLst>
                    <a:ext uri="{9D8B030D-6E8A-4147-A177-3AD203B41FA5}">
                      <a16:colId xmlns:a16="http://schemas.microsoft.com/office/drawing/2014/main" xmlns="" val="20000"/>
                    </a:ext>
                  </a:extLst>
                </a:gridCol>
                <a:gridCol w="472440">
                  <a:extLst>
                    <a:ext uri="{9D8B030D-6E8A-4147-A177-3AD203B41FA5}">
                      <a16:colId xmlns:a16="http://schemas.microsoft.com/office/drawing/2014/main" xmlns="" val="20001"/>
                    </a:ext>
                  </a:extLst>
                </a:gridCol>
                <a:gridCol w="360479">
                  <a:extLst>
                    <a:ext uri="{9D8B030D-6E8A-4147-A177-3AD203B41FA5}">
                      <a16:colId xmlns:a16="http://schemas.microsoft.com/office/drawing/2014/main" xmlns="" val="20002"/>
                    </a:ext>
                  </a:extLst>
                </a:gridCol>
                <a:gridCol w="594965">
                  <a:extLst>
                    <a:ext uri="{9D8B030D-6E8A-4147-A177-3AD203B41FA5}">
                      <a16:colId xmlns:a16="http://schemas.microsoft.com/office/drawing/2014/main" xmlns="" val="20003"/>
                    </a:ext>
                  </a:extLst>
                </a:gridCol>
                <a:gridCol w="1055801">
                  <a:extLst>
                    <a:ext uri="{9D8B030D-6E8A-4147-A177-3AD203B41FA5}">
                      <a16:colId xmlns:a16="http://schemas.microsoft.com/office/drawing/2014/main" xmlns="" val="20004"/>
                    </a:ext>
                  </a:extLst>
                </a:gridCol>
                <a:gridCol w="2090779">
                  <a:extLst>
                    <a:ext uri="{9D8B030D-6E8A-4147-A177-3AD203B41FA5}">
                      <a16:colId xmlns:a16="http://schemas.microsoft.com/office/drawing/2014/main" xmlns="" val="20005"/>
                    </a:ext>
                  </a:extLst>
                </a:gridCol>
                <a:gridCol w="313603">
                  <a:extLst>
                    <a:ext uri="{9D8B030D-6E8A-4147-A177-3AD203B41FA5}">
                      <a16:colId xmlns:a16="http://schemas.microsoft.com/office/drawing/2014/main" xmlns="" val="20006"/>
                    </a:ext>
                  </a:extLst>
                </a:gridCol>
                <a:gridCol w="320911">
                  <a:extLst>
                    <a:ext uri="{9D8B030D-6E8A-4147-A177-3AD203B41FA5}">
                      <a16:colId xmlns:a16="http://schemas.microsoft.com/office/drawing/2014/main" xmlns="" val="20007"/>
                    </a:ext>
                  </a:extLst>
                </a:gridCol>
                <a:gridCol w="329184">
                  <a:extLst>
                    <a:ext uri="{9D8B030D-6E8A-4147-A177-3AD203B41FA5}">
                      <a16:colId xmlns:a16="http://schemas.microsoft.com/office/drawing/2014/main" xmlns="" val="20008"/>
                    </a:ext>
                  </a:extLst>
                </a:gridCol>
                <a:gridCol w="329184">
                  <a:extLst>
                    <a:ext uri="{9D8B030D-6E8A-4147-A177-3AD203B41FA5}">
                      <a16:colId xmlns:a16="http://schemas.microsoft.com/office/drawing/2014/main" xmlns="" val="20009"/>
                    </a:ext>
                  </a:extLst>
                </a:gridCol>
                <a:gridCol w="367685">
                  <a:extLst>
                    <a:ext uri="{9D8B030D-6E8A-4147-A177-3AD203B41FA5}">
                      <a16:colId xmlns:a16="http://schemas.microsoft.com/office/drawing/2014/main" xmlns="" val="20010"/>
                    </a:ext>
                  </a:extLst>
                </a:gridCol>
              </a:tblGrid>
              <a:tr h="852872">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3303270">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10</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97/2/27</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شنبه (دو روز بعد)</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آغاز ماه مبارک رمضان</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برنامه­های ویژه ماه مبارک رمضان ستاد اقامه نماز</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برگزاری دوره آموزشی احکام و اسرار نماز بصورت غیرحضوری در ماه مبارک رمضان (با اعطای گواهینامه آموزشی)</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برگزاری دوره آموزشی روخوانی و روان خوانی قرآن کریم (با اعطای گواهینامه آموزشی)</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تبلیغات محیطی مناسب</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دعوت از سخنران </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محفل انس با قرآن با حضور قاریان برجسته در سه برنامه دهه اول، دهه دوم و دهه سوم ماه رمضان</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قرائت هر روز یک صفحه از قرآن مجید با تلاوت همکاران</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قرائت دعای هر روز ماه رمضان</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هدیه کتاب ره توشه ماه رمضان نویسنده عباس عزیزی یا مراقبات ماه رمضان نویسنده محمد محمدی ری شهری یا اخلاق روزه نویسنده امام موسی صدر به نمازگزاران و برگزاری مسابقه</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اهدای هدایا به برگزیدگان مسابقه روزانه هر روز سه نفر</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اهدای هدایا به برگزیدگان مسابقه پایانی ماه رمضان به 5 نفر</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تقدیر از خادمان نماز در پایان ماه رمضان</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طراحی، چاپ و نصب بنر، پوستر و استند</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تهیه و طراحی متن پیام های فرهنگی برای استفاده در فضای مجازی</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مراسم غبارروبی مسجد هفته آخر ماه شعبان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دویست میلیون ریال</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مسجد شهدا</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ستاد اقامه نماز – </a:t>
                      </a: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اداره کل توسعه منابع انسانی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اداره کل دیپلماسی عمومی و اطلاع رسانی</a:t>
                      </a:r>
                      <a:endParaRPr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713232">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11</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indent="0" algn="ctr" defTabSz="342900" rtl="1" eaLnBrk="1" fontAlgn="auto" latinLnBrk="0" hangingPunct="1">
                        <a:lnSpc>
                          <a:spcPct val="100000"/>
                        </a:lnSpc>
                        <a:spcBef>
                          <a:spcPts val="0"/>
                        </a:spcBef>
                        <a:spcAft>
                          <a:spcPts val="0"/>
                        </a:spcAft>
                        <a:buClrTx/>
                        <a:buSzTx/>
                        <a:buFontTx/>
                        <a:buNone/>
                        <a:tabLst/>
                        <a:defRPr/>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ماه رمضان</a:t>
                      </a:r>
                      <a:endParaRPr kumimoji="0"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endParaRPr lang="fa-IR" sz="12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ایده های نو در ماه مبارک رمضان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آیین جمع خوانی قرآن کریم</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جشن روزه اولی ها (دختران و پسران)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احیاء لیالی قدر</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شناسایی نیازمندان سازمان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همیار سلامت روزه داران </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پخش قرآن در فضای آزاد؛ مصداق فرمایش مقام معظم رهبری «قاریان قرآن بخوانند، مستمعین گوش کنند»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دعوت از قاریان نوجوان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افطاری ساده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صندوق صندقات فرهنگی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گلریزان برای زندانیان جرائم غیر عمد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کمک به تهیه جهیزیه همکاران نیازمند</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سازمان</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امر به معروف و نهی از منکر</a:t>
                      </a:r>
                    </a:p>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ستاد اقامه</a:t>
                      </a:r>
                      <a:r>
                        <a:rPr lang="fa-IR" sz="12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نماز</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713232">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12</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97/2/31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روز اهدای عضو</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برگزاری دوره آموزشی-توجیهی سفیران جدید اهداء عضو در سال 1397</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برنامه ریزی برگزاری دوره </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دعوت از استاد مرتبط</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با موضوع</a:t>
                      </a: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دوره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هماهنگی جهت ورود و خروج میهمان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endPar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تبلیغات محیطی </a:t>
                      </a: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طراحی، چاپ و نصب بنر، پوستر و استند</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دو میلیون و پانصد</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 هزار ریال</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خوارزمی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lang="en-US" sz="1100" dirty="0" smtClean="0">
                        <a:solidFill>
                          <a:schemeClr val="bg1">
                            <a:lumMod val="10000"/>
                          </a:schemeClr>
                        </a:solidFill>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chemeClr val="bg1">
                            <a:lumMod val="10000"/>
                          </a:schemeClr>
                        </a:solidFill>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اردیبهشت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1269782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02112829"/>
              </p:ext>
            </p:extLst>
          </p:nvPr>
        </p:nvGraphicFramePr>
        <p:xfrm>
          <a:off x="123827" y="1260104"/>
          <a:ext cx="6591297" cy="7864742"/>
        </p:xfrm>
        <a:graphic>
          <a:graphicData uri="http://schemas.openxmlformats.org/drawingml/2006/table">
            <a:tbl>
              <a:tblPr rtl="1" firstRow="1" firstCol="1" bandRow="1">
                <a:effectLst>
                  <a:innerShdw blurRad="63500" dist="50800" dir="18900000">
                    <a:prstClr val="black">
                      <a:alpha val="50000"/>
                    </a:prstClr>
                  </a:innerShdw>
                </a:effectLst>
              </a:tblPr>
              <a:tblGrid>
                <a:gridCol w="304799">
                  <a:extLst>
                    <a:ext uri="{9D8B030D-6E8A-4147-A177-3AD203B41FA5}">
                      <a16:colId xmlns:a16="http://schemas.microsoft.com/office/drawing/2014/main" xmlns="" val="20000"/>
                    </a:ext>
                  </a:extLst>
                </a:gridCol>
                <a:gridCol w="295275">
                  <a:extLst>
                    <a:ext uri="{9D8B030D-6E8A-4147-A177-3AD203B41FA5}">
                      <a16:colId xmlns:a16="http://schemas.microsoft.com/office/drawing/2014/main" xmlns="" val="20001"/>
                    </a:ext>
                  </a:extLst>
                </a:gridCol>
                <a:gridCol w="409575">
                  <a:extLst>
                    <a:ext uri="{9D8B030D-6E8A-4147-A177-3AD203B41FA5}">
                      <a16:colId xmlns:a16="http://schemas.microsoft.com/office/drawing/2014/main" xmlns="" val="20002"/>
                    </a:ext>
                  </a:extLst>
                </a:gridCol>
                <a:gridCol w="600075">
                  <a:extLst>
                    <a:ext uri="{9D8B030D-6E8A-4147-A177-3AD203B41FA5}">
                      <a16:colId xmlns:a16="http://schemas.microsoft.com/office/drawing/2014/main" xmlns="" val="20003"/>
                    </a:ext>
                  </a:extLst>
                </a:gridCol>
                <a:gridCol w="1133475">
                  <a:extLst>
                    <a:ext uri="{9D8B030D-6E8A-4147-A177-3AD203B41FA5}">
                      <a16:colId xmlns:a16="http://schemas.microsoft.com/office/drawing/2014/main" xmlns="" val="20004"/>
                    </a:ext>
                  </a:extLst>
                </a:gridCol>
                <a:gridCol w="2247900">
                  <a:extLst>
                    <a:ext uri="{9D8B030D-6E8A-4147-A177-3AD203B41FA5}">
                      <a16:colId xmlns:a16="http://schemas.microsoft.com/office/drawing/2014/main" xmlns="" val="20005"/>
                    </a:ext>
                  </a:extLst>
                </a:gridCol>
                <a:gridCol w="352425">
                  <a:extLst>
                    <a:ext uri="{9D8B030D-6E8A-4147-A177-3AD203B41FA5}">
                      <a16:colId xmlns:a16="http://schemas.microsoft.com/office/drawing/2014/main" xmlns="" val="20006"/>
                    </a:ext>
                  </a:extLst>
                </a:gridCol>
                <a:gridCol w="292375">
                  <a:extLst>
                    <a:ext uri="{9D8B030D-6E8A-4147-A177-3AD203B41FA5}">
                      <a16:colId xmlns:a16="http://schemas.microsoft.com/office/drawing/2014/main" xmlns="" val="20007"/>
                    </a:ext>
                  </a:extLst>
                </a:gridCol>
                <a:gridCol w="329643">
                  <a:extLst>
                    <a:ext uri="{9D8B030D-6E8A-4147-A177-3AD203B41FA5}">
                      <a16:colId xmlns:a16="http://schemas.microsoft.com/office/drawing/2014/main" xmlns="" val="20008"/>
                    </a:ext>
                  </a:extLst>
                </a:gridCol>
                <a:gridCol w="389846">
                  <a:extLst>
                    <a:ext uri="{9D8B030D-6E8A-4147-A177-3AD203B41FA5}">
                      <a16:colId xmlns:a16="http://schemas.microsoft.com/office/drawing/2014/main" xmlns="" val="20009"/>
                    </a:ext>
                  </a:extLst>
                </a:gridCol>
                <a:gridCol w="235909">
                  <a:extLst>
                    <a:ext uri="{9D8B030D-6E8A-4147-A177-3AD203B41FA5}">
                      <a16:colId xmlns:a16="http://schemas.microsoft.com/office/drawing/2014/main" xmlns="" val="20010"/>
                    </a:ext>
                  </a:extLst>
                </a:gridCol>
              </a:tblGrid>
              <a:tr h="815186">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1184745">
                <a:tc>
                  <a:txBody>
                    <a:bodyPr/>
                    <a:lstStyle/>
                    <a:p>
                      <a:pPr algn="ctr" rtl="1"/>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97/3/5</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فتح خرمشهر –</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a:t>
                      </a:r>
                    </a:p>
                    <a:p>
                      <a:pPr algn="ctr" rtl="1"/>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وفات حضرت خدیجه (س)</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مراسم عزاداری</a:t>
                      </a:r>
                      <a:endParaRPr lang="en-US"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آماده سازی و پخش کلیپ  مرتبط با موضوع سوم خرداد و سوگواری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برگزاری مراسم سوگواری و سخنرانی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طراحی، چاپ و نصب بنر، پوستر، استند</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مسجد شهدا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378640">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2</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97/3/7</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دیدار یاران 121</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indent="-47625" algn="r" rtl="1">
                        <a:lnSpc>
                          <a:spcPct val="100000"/>
                        </a:lnSpc>
                        <a:spcAft>
                          <a:spcPts val="0"/>
                        </a:spcAft>
                        <a:buFont typeface="+mj-lt"/>
                        <a:buAutoNum type="arabicPeriod"/>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تهیه کلیپ، </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آماده سازی آن</a:t>
                      </a:r>
                    </a:p>
                    <a:p>
                      <a:pPr marL="47625" indent="-47625" algn="r" rtl="1">
                        <a:lnSpc>
                          <a:spcPct val="100000"/>
                        </a:lnSpc>
                        <a:spcAft>
                          <a:spcPts val="0"/>
                        </a:spcAft>
                        <a:buFont typeface="+mj-lt"/>
                        <a:buAutoNum type="arabicPeriod"/>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سخنرانی و ارائه گزارش توسط فرمانده مرکز</a:t>
                      </a:r>
                      <a:endPar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تبلیغات محیطی</a:t>
                      </a:r>
                    </a:p>
                    <a:p>
                      <a:pPr marL="47625" indent="-47625" algn="r" rtl="1">
                        <a:lnSpc>
                          <a:spcPct val="100000"/>
                        </a:lnSpc>
                        <a:spcAft>
                          <a:spcPts val="0"/>
                        </a:spcAft>
                        <a:buFont typeface="+mj-lt"/>
                        <a:buAutoNum type="arabicPeriod"/>
                      </a:pP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طراحی، چاپ و نصب بنر، پوستر و استند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indent="-47625" algn="r" rtl="1">
                        <a:lnSpc>
                          <a:spcPct val="100000"/>
                        </a:lnSpc>
                        <a:spcAft>
                          <a:spcPts val="0"/>
                        </a:spcAft>
                        <a:buFont typeface="+mj-lt"/>
                        <a:buAutoNum type="arabicPeriod"/>
                      </a:pP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پخش فیلم</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سی و پنج میلیون ریال</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سالن خوارزمی</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a:endParaRPr lang="en-US" sz="1100" dirty="0">
                        <a:solidFill>
                          <a:srgbClr val="FF0000"/>
                        </a:solidFill>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718225">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3</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indent="0" algn="ctr" defTabSz="342900" rtl="1" eaLnBrk="1" fontAlgn="auto" latinLnBrk="0" hangingPunct="1">
                        <a:lnSpc>
                          <a:spcPct val="100000"/>
                        </a:lnSpc>
                        <a:spcBef>
                          <a:spcPts val="0"/>
                        </a:spcBef>
                        <a:spcAft>
                          <a:spcPts val="0"/>
                        </a:spcAft>
                        <a:buClrTx/>
                        <a:buSzTx/>
                        <a:buFontTx/>
                        <a:buNone/>
                        <a:tabLst/>
                        <a:defRPr/>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97/3/10</a:t>
                      </a:r>
                      <a:endParaRPr kumimoji="0"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چهارشنبه</a:t>
                      </a:r>
                      <a:r>
                        <a:rPr kumimoji="0" lang="fa-IR" sz="12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(یک روز قبل)</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2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ولادت حضرت امام حسن مجتبی (ع) -   روز اکرام</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مراسم جشن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برگزاری جشن نیمه ماه مبارک رمضان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برگزارش</a:t>
                      </a: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نمایشگاه طرح اکرام-عفاف و حجاب- کتاب بمدت یک هفته</a:t>
                      </a:r>
                      <a:endPar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آماده سازی و پخش کلیپ ولادت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دعوت از مداح و برگزاری مراسم در 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a:t>
                      </a: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endPar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تهیه مطلب برای فضای مجازی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طراحی، چاپ و نصب بنر، پوستر، استند به منظور تبلیغات محیطی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rPr>
                        <a:t>سه میلیون ریال</a:t>
                      </a:r>
                      <a:endParaRPr kumimoji="0" lang="en-US" sz="1100" b="0" i="0" u="none" strike="noStrike" kern="1200" cap="none" spc="0" normalizeH="0" baseline="0" noProof="0" dirty="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مسجد شهدا</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ستاد اقامه نماز</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0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066682">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4</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97/3/13</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یکشنبه</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سالگرد حضرت امام خمینی (ره)</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مراسم تجدید میثاق با آرمان های حضرت امام خمینی (ره)</a:t>
                      </a:r>
                      <a:endParaRPr kumimoji="0" lang="fa-IR" sz="11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اطلاع رسانی جهت شرکت همکاران در مراسم سالگرد امام راحل</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پیگیری وسیله ایاب و ذهاب</a:t>
                      </a:r>
                      <a:endParaRPr lang="en-US" sz="1100" b="0" kern="1200" cap="none" spc="0" noProof="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تامین ایاب و ذهاب</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حسینیه جماران</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910729">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5</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97/3/14- 97/3/15 </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دوشنبه</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سالگرد حضرت امام (ره)- قیام خونین 15 خرداد</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شرکت در مراسم بیست و نهمین سالگرد حضرت امام خمینی (ره)</a:t>
                      </a:r>
                    </a:p>
                    <a:p>
                      <a:pPr marL="47625" marR="0" lvl="0" indent="-47625" algn="justLow"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برگزاری مسابقه فرهنگی پیرامون آشنایی با سیره و شخصیت امام خمینی (ره)</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اطلاع رسانی جهت شرکت مدیران و همکاران در مراسم سالگرد امام راحل (ره)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طراحی، چاپ و نصب بنر، پوستر و استند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مسابقه کتابخوانی 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فضاسازی محیطی و میدانی و مجازی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درج مقاله در فضای مجازی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پخش کلیپ در مسجد</a:t>
                      </a:r>
                      <a:endPar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پیگیری وسیله ایاب و ذهاب</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کمک سازمان در افطار مهمانان مراسم</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پانصد میلیون ریال</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مسجد شهدا- حرم امام خمینی (ره)</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اداره کل دیپلماسی عمومی</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خرداد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3488590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518231795"/>
              </p:ext>
            </p:extLst>
          </p:nvPr>
        </p:nvGraphicFramePr>
        <p:xfrm>
          <a:off x="123827" y="1273439"/>
          <a:ext cx="6591297" cy="6679936"/>
        </p:xfrm>
        <a:graphic>
          <a:graphicData uri="http://schemas.openxmlformats.org/drawingml/2006/table">
            <a:tbl>
              <a:tblPr rtl="1" firstRow="1" firstCol="1" bandRow="1">
                <a:effectLst>
                  <a:innerShdw blurRad="63500" dist="50800" dir="18900000">
                    <a:prstClr val="black">
                      <a:alpha val="50000"/>
                    </a:prstClr>
                  </a:innerShdw>
                </a:effectLst>
              </a:tblPr>
              <a:tblGrid>
                <a:gridCol w="304799">
                  <a:extLst>
                    <a:ext uri="{9D8B030D-6E8A-4147-A177-3AD203B41FA5}">
                      <a16:colId xmlns:a16="http://schemas.microsoft.com/office/drawing/2014/main" xmlns="" val="20000"/>
                    </a:ext>
                  </a:extLst>
                </a:gridCol>
                <a:gridCol w="295275">
                  <a:extLst>
                    <a:ext uri="{9D8B030D-6E8A-4147-A177-3AD203B41FA5}">
                      <a16:colId xmlns:a16="http://schemas.microsoft.com/office/drawing/2014/main" xmlns="" val="20001"/>
                    </a:ext>
                  </a:extLst>
                </a:gridCol>
                <a:gridCol w="409575">
                  <a:extLst>
                    <a:ext uri="{9D8B030D-6E8A-4147-A177-3AD203B41FA5}">
                      <a16:colId xmlns:a16="http://schemas.microsoft.com/office/drawing/2014/main" xmlns="" val="20002"/>
                    </a:ext>
                  </a:extLst>
                </a:gridCol>
                <a:gridCol w="600075">
                  <a:extLst>
                    <a:ext uri="{9D8B030D-6E8A-4147-A177-3AD203B41FA5}">
                      <a16:colId xmlns:a16="http://schemas.microsoft.com/office/drawing/2014/main" xmlns="" val="20003"/>
                    </a:ext>
                  </a:extLst>
                </a:gridCol>
                <a:gridCol w="1104900">
                  <a:extLst>
                    <a:ext uri="{9D8B030D-6E8A-4147-A177-3AD203B41FA5}">
                      <a16:colId xmlns:a16="http://schemas.microsoft.com/office/drawing/2014/main" xmlns="" val="20004"/>
                    </a:ext>
                  </a:extLst>
                </a:gridCol>
                <a:gridCol w="2187603">
                  <a:extLst>
                    <a:ext uri="{9D8B030D-6E8A-4147-A177-3AD203B41FA5}">
                      <a16:colId xmlns:a16="http://schemas.microsoft.com/office/drawing/2014/main" xmlns="" val="20005"/>
                    </a:ext>
                  </a:extLst>
                </a:gridCol>
                <a:gridCol w="393672">
                  <a:extLst>
                    <a:ext uri="{9D8B030D-6E8A-4147-A177-3AD203B41FA5}">
                      <a16:colId xmlns:a16="http://schemas.microsoft.com/office/drawing/2014/main" xmlns="" val="20006"/>
                    </a:ext>
                  </a:extLst>
                </a:gridCol>
                <a:gridCol w="340000">
                  <a:extLst>
                    <a:ext uri="{9D8B030D-6E8A-4147-A177-3AD203B41FA5}">
                      <a16:colId xmlns:a16="http://schemas.microsoft.com/office/drawing/2014/main" xmlns="" val="20007"/>
                    </a:ext>
                  </a:extLst>
                </a:gridCol>
                <a:gridCol w="329643">
                  <a:extLst>
                    <a:ext uri="{9D8B030D-6E8A-4147-A177-3AD203B41FA5}">
                      <a16:colId xmlns:a16="http://schemas.microsoft.com/office/drawing/2014/main" xmlns="" val="20008"/>
                    </a:ext>
                  </a:extLst>
                </a:gridCol>
                <a:gridCol w="389846">
                  <a:extLst>
                    <a:ext uri="{9D8B030D-6E8A-4147-A177-3AD203B41FA5}">
                      <a16:colId xmlns:a16="http://schemas.microsoft.com/office/drawing/2014/main" xmlns="" val="20009"/>
                    </a:ext>
                  </a:extLst>
                </a:gridCol>
                <a:gridCol w="235909">
                  <a:extLst>
                    <a:ext uri="{9D8B030D-6E8A-4147-A177-3AD203B41FA5}">
                      <a16:colId xmlns:a16="http://schemas.microsoft.com/office/drawing/2014/main" xmlns="" val="20010"/>
                    </a:ext>
                  </a:extLst>
                </a:gridCol>
              </a:tblGrid>
              <a:tr h="897267">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866775">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5</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97/3/14</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دوشنبه</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2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ضربت خوردن حضرت علی (ع)</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مراسم عزاداری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برگزاری مراسم سوگواری و شهادت حضرت امیرالمؤمنین علی علیه السلام</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آماده سازی و پخش کلیپ سوگواری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دعوت از مداح و سخنران و برگزاری مراسم در 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طراحی، چاپ و نصب بنر، پوستر، استند و تبلیغات محیطی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چهار میلیون ریال</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مسجد شهدا</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ستاد اقامه نماز</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2">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اداره کل دیپلماسی عمومی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771194">
                <a:tc>
                  <a:txBody>
                    <a:bodyPr/>
                    <a:lstStyle/>
                    <a:p>
                      <a:pPr marL="0" marR="71755" algn="ctr" rtl="1" eaLnBrk="1" latinLnBrk="0" hangingPunct="1">
                        <a:lnSpc>
                          <a:spcPct val="100000"/>
                        </a:lnSpc>
                        <a:spcAft>
                          <a:spcPts val="0"/>
                        </a:spcAft>
                      </a:pPr>
                      <a:r>
                        <a:rPr kumimoji="0" lang="fa-IR" sz="105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6</a:t>
                      </a:r>
                      <a:endParaRPr kumimoji="0" lang="en-US" sz="105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97/3/16</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چهارشنبه</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r" rtl="1" eaLnBrk="1" latinLnBrk="0" hangingPunct="1">
                        <a:defRPr kumimoji="0" kern="1200">
                          <a:solidFill>
                            <a:schemeClr val="tx1"/>
                          </a:solidFill>
                          <a:latin typeface="Calibri"/>
                        </a:defRPr>
                      </a:lvl1pPr>
                      <a:lvl2pPr marL="419696" algn="r" rtl="1" eaLnBrk="1" latinLnBrk="0" hangingPunct="1">
                        <a:defRPr kumimoji="0" kern="1200">
                          <a:solidFill>
                            <a:schemeClr val="tx1"/>
                          </a:solidFill>
                          <a:latin typeface="Calibri"/>
                        </a:defRPr>
                      </a:lvl2pPr>
                      <a:lvl3pPr marL="839391" algn="r" rtl="1" eaLnBrk="1" latinLnBrk="0" hangingPunct="1">
                        <a:defRPr kumimoji="0" kern="1200">
                          <a:solidFill>
                            <a:schemeClr val="tx1"/>
                          </a:solidFill>
                          <a:latin typeface="Calibri"/>
                        </a:defRPr>
                      </a:lvl3pPr>
                      <a:lvl4pPr marL="1259086" algn="r" rtl="1" eaLnBrk="1" latinLnBrk="0" hangingPunct="1">
                        <a:defRPr kumimoji="0" kern="1200">
                          <a:solidFill>
                            <a:schemeClr val="tx1"/>
                          </a:solidFill>
                          <a:latin typeface="Calibri"/>
                        </a:defRPr>
                      </a:lvl4pPr>
                      <a:lvl5pPr marL="1678781" algn="r" rtl="1" eaLnBrk="1" latinLnBrk="0" hangingPunct="1">
                        <a:defRPr kumimoji="0" kern="1200">
                          <a:solidFill>
                            <a:schemeClr val="tx1"/>
                          </a:solidFill>
                          <a:latin typeface="Calibri"/>
                        </a:defRPr>
                      </a:lvl5pPr>
                      <a:lvl6pPr marL="2098477" algn="r" rtl="1" eaLnBrk="1" latinLnBrk="0" hangingPunct="1">
                        <a:defRPr kumimoji="0" kern="1200">
                          <a:solidFill>
                            <a:schemeClr val="tx1"/>
                          </a:solidFill>
                          <a:latin typeface="Calibri"/>
                        </a:defRPr>
                      </a:lvl6pPr>
                      <a:lvl7pPr marL="2518173" algn="r" rtl="1" eaLnBrk="1" latinLnBrk="0" hangingPunct="1">
                        <a:defRPr kumimoji="0" kern="1200">
                          <a:solidFill>
                            <a:schemeClr val="tx1"/>
                          </a:solidFill>
                          <a:latin typeface="Calibri"/>
                        </a:defRPr>
                      </a:lvl7pPr>
                      <a:lvl8pPr marL="2937867" algn="r" rtl="1" eaLnBrk="1" latinLnBrk="0" hangingPunct="1">
                        <a:defRPr kumimoji="0" kern="1200">
                          <a:solidFill>
                            <a:schemeClr val="tx1"/>
                          </a:solidFill>
                          <a:latin typeface="Calibri"/>
                        </a:defRPr>
                      </a:lvl8pPr>
                      <a:lvl9pPr marL="3357563" algn="r" rtl="1" eaLnBrk="1" latinLnBrk="0" hangingPunct="1">
                        <a:defRPr kumimoji="0" kern="1200">
                          <a:solidFill>
                            <a:schemeClr val="tx1"/>
                          </a:solidFill>
                          <a:latin typeface="Calibri"/>
                        </a:defRPr>
                      </a:lvl9pPr>
                    </a:lstStyle>
                    <a:p>
                      <a:pPr algn="ctr" rtl="1">
                        <a:lnSpc>
                          <a:spcPct val="80000"/>
                        </a:lnSpc>
                        <a:spcAft>
                          <a:spcPts val="0"/>
                        </a:spcAft>
                      </a:pPr>
                      <a:r>
                        <a:rPr lang="fa-IR" sz="12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شهادت حضرت علی (ع)</a:t>
                      </a:r>
                      <a:endParaRPr lang="fa-IR" sz="12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lvl1pPr marL="0" algn="r" rtl="1" eaLnBrk="1" latinLnBrk="0" hangingPunct="1">
                        <a:defRPr kumimoji="0" kern="1200">
                          <a:solidFill>
                            <a:schemeClr val="tx1"/>
                          </a:solidFill>
                          <a:latin typeface="Calibri"/>
                        </a:defRPr>
                      </a:lvl1pPr>
                      <a:lvl2pPr marL="419696" algn="r" rtl="1" eaLnBrk="1" latinLnBrk="0" hangingPunct="1">
                        <a:defRPr kumimoji="0" kern="1200">
                          <a:solidFill>
                            <a:schemeClr val="tx1"/>
                          </a:solidFill>
                          <a:latin typeface="Calibri"/>
                        </a:defRPr>
                      </a:lvl2pPr>
                      <a:lvl3pPr marL="839391" algn="r" rtl="1" eaLnBrk="1" latinLnBrk="0" hangingPunct="1">
                        <a:defRPr kumimoji="0" kern="1200">
                          <a:solidFill>
                            <a:schemeClr val="tx1"/>
                          </a:solidFill>
                          <a:latin typeface="Calibri"/>
                        </a:defRPr>
                      </a:lvl3pPr>
                      <a:lvl4pPr marL="1259086" algn="r" rtl="1" eaLnBrk="1" latinLnBrk="0" hangingPunct="1">
                        <a:defRPr kumimoji="0" kern="1200">
                          <a:solidFill>
                            <a:schemeClr val="tx1"/>
                          </a:solidFill>
                          <a:latin typeface="Calibri"/>
                        </a:defRPr>
                      </a:lvl4pPr>
                      <a:lvl5pPr marL="1678781" algn="r" rtl="1" eaLnBrk="1" latinLnBrk="0" hangingPunct="1">
                        <a:defRPr kumimoji="0" kern="1200">
                          <a:solidFill>
                            <a:schemeClr val="tx1"/>
                          </a:solidFill>
                          <a:latin typeface="Calibri"/>
                        </a:defRPr>
                      </a:lvl5pPr>
                      <a:lvl6pPr marL="2098477" algn="r" rtl="1" eaLnBrk="1" latinLnBrk="0" hangingPunct="1">
                        <a:defRPr kumimoji="0" kern="1200">
                          <a:solidFill>
                            <a:schemeClr val="tx1"/>
                          </a:solidFill>
                          <a:latin typeface="Calibri"/>
                        </a:defRPr>
                      </a:lvl6pPr>
                      <a:lvl7pPr marL="2518173" algn="r" rtl="1" eaLnBrk="1" latinLnBrk="0" hangingPunct="1">
                        <a:defRPr kumimoji="0" kern="1200">
                          <a:solidFill>
                            <a:schemeClr val="tx1"/>
                          </a:solidFill>
                          <a:latin typeface="Calibri"/>
                        </a:defRPr>
                      </a:lvl7pPr>
                      <a:lvl8pPr marL="2937867" algn="r" rtl="1" eaLnBrk="1" latinLnBrk="0" hangingPunct="1">
                        <a:defRPr kumimoji="0" kern="1200">
                          <a:solidFill>
                            <a:schemeClr val="tx1"/>
                          </a:solidFill>
                          <a:latin typeface="Calibri"/>
                        </a:defRPr>
                      </a:lvl8pPr>
                      <a:lvl9pPr marL="3357563" algn="r" rtl="1" eaLnBrk="1" latinLnBrk="0" hangingPunct="1">
                        <a:defRPr kumimoji="0" kern="1200">
                          <a:solidFill>
                            <a:schemeClr val="tx1"/>
                          </a:solidFill>
                          <a:latin typeface="Calibri"/>
                        </a:defRPr>
                      </a:lvl9pPr>
                    </a:lstStyle>
                    <a:p>
                      <a:pPr algn="r" rtl="1">
                        <a:lnSpc>
                          <a:spcPct val="100000"/>
                        </a:lnSpc>
                        <a:spcAft>
                          <a:spcPts val="0"/>
                        </a:spcAft>
                      </a:pPr>
                      <a:endParaRPr lang="en-US" sz="1100" b="0" cap="none" spc="0" dirty="0">
                        <a:ln w="1905"/>
                        <a:solidFill>
                          <a:schemeClr val="tx1"/>
                        </a:solidFill>
                        <a:effectLst>
                          <a:innerShdw blurRad="69850" dist="43180" dir="5400000">
                            <a:srgbClr val="000000">
                              <a:alpha val="65000"/>
                            </a:srgbClr>
                          </a:innerShdw>
                        </a:effectLst>
                        <a:latin typeface="Times New Roman"/>
                        <a:ea typeface="Times New Roman"/>
                        <a:cs typeface="B Nazanin"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lvl1pPr marL="0" algn="r" rtl="1" eaLnBrk="1" latinLnBrk="0" hangingPunct="1">
                        <a:defRPr kumimoji="0" kern="1200">
                          <a:solidFill>
                            <a:schemeClr val="tx1"/>
                          </a:solidFill>
                          <a:latin typeface="Calibri"/>
                        </a:defRPr>
                      </a:lvl1pPr>
                      <a:lvl2pPr marL="419696" algn="r" rtl="1" eaLnBrk="1" latinLnBrk="0" hangingPunct="1">
                        <a:defRPr kumimoji="0" kern="1200">
                          <a:solidFill>
                            <a:schemeClr val="tx1"/>
                          </a:solidFill>
                          <a:latin typeface="Calibri"/>
                        </a:defRPr>
                      </a:lvl2pPr>
                      <a:lvl3pPr marL="839391" algn="r" rtl="1" eaLnBrk="1" latinLnBrk="0" hangingPunct="1">
                        <a:defRPr kumimoji="0" kern="1200">
                          <a:solidFill>
                            <a:schemeClr val="tx1"/>
                          </a:solidFill>
                          <a:latin typeface="Calibri"/>
                        </a:defRPr>
                      </a:lvl3pPr>
                      <a:lvl4pPr marL="1259086" algn="r" rtl="1" eaLnBrk="1" latinLnBrk="0" hangingPunct="1">
                        <a:defRPr kumimoji="0" kern="1200">
                          <a:solidFill>
                            <a:schemeClr val="tx1"/>
                          </a:solidFill>
                          <a:latin typeface="Calibri"/>
                        </a:defRPr>
                      </a:lvl4pPr>
                      <a:lvl5pPr marL="1678781" algn="r" rtl="1" eaLnBrk="1" latinLnBrk="0" hangingPunct="1">
                        <a:defRPr kumimoji="0" kern="1200">
                          <a:solidFill>
                            <a:schemeClr val="tx1"/>
                          </a:solidFill>
                          <a:latin typeface="Calibri"/>
                        </a:defRPr>
                      </a:lvl5pPr>
                      <a:lvl6pPr marL="2098477" algn="r" rtl="1" eaLnBrk="1" latinLnBrk="0" hangingPunct="1">
                        <a:defRPr kumimoji="0" kern="1200">
                          <a:solidFill>
                            <a:schemeClr val="tx1"/>
                          </a:solidFill>
                          <a:latin typeface="Calibri"/>
                        </a:defRPr>
                      </a:lvl6pPr>
                      <a:lvl7pPr marL="2518173" algn="r" rtl="1" eaLnBrk="1" latinLnBrk="0" hangingPunct="1">
                        <a:defRPr kumimoji="0" kern="1200">
                          <a:solidFill>
                            <a:schemeClr val="tx1"/>
                          </a:solidFill>
                          <a:latin typeface="Calibri"/>
                        </a:defRPr>
                      </a:lvl7pPr>
                      <a:lvl8pPr marL="2937867" algn="r" rtl="1" eaLnBrk="1" latinLnBrk="0" hangingPunct="1">
                        <a:defRPr kumimoji="0" kern="1200">
                          <a:solidFill>
                            <a:schemeClr val="tx1"/>
                          </a:solidFill>
                          <a:latin typeface="Calibri"/>
                        </a:defRPr>
                      </a:lvl8pPr>
                      <a:lvl9pPr marL="3357563" algn="r" rtl="1" eaLnBrk="1" latinLnBrk="0" hangingPunct="1">
                        <a:defRPr kumimoji="0" kern="1200">
                          <a:solidFill>
                            <a:schemeClr val="tx1"/>
                          </a:solidFill>
                          <a:latin typeface="Calibri"/>
                        </a:defRPr>
                      </a:lvl9pPr>
                    </a:lstStyle>
                    <a:p>
                      <a:pPr marL="0" marR="0" lvl="0" indent="0" algn="r" defTabSz="342900" rtl="1" eaLnBrk="1" fontAlgn="auto" latinLnBrk="0" hangingPunct="1">
                        <a:lnSpc>
                          <a:spcPct val="100000"/>
                        </a:lnSpc>
                        <a:spcBef>
                          <a:spcPts val="0"/>
                        </a:spcBef>
                        <a:spcAft>
                          <a:spcPts val="0"/>
                        </a:spcAft>
                        <a:buClrTx/>
                        <a:buSzTx/>
                        <a:buFontTx/>
                        <a:buNone/>
                        <a:tabLst/>
                        <a:defRPr/>
                      </a:pPr>
                      <a:endParaRPr lang="en-US" sz="1100" b="0" cap="none" spc="0" dirty="0">
                        <a:ln w="1905"/>
                        <a:solidFill>
                          <a:schemeClr val="tx1"/>
                        </a:solidFill>
                        <a:effectLst>
                          <a:innerShdw blurRad="69850" dist="43180" dir="5400000">
                            <a:srgbClr val="000000">
                              <a:alpha val="65000"/>
                            </a:srgbClr>
                          </a:innerShdw>
                        </a:effectLst>
                        <a:latin typeface="Times New Roman"/>
                        <a:ea typeface="Times New Roman"/>
                        <a:cs typeface="B Nazanin"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kumimoji="0" lang="en-US" sz="1100" b="0" kern="1200" cap="none" spc="0" dirty="0" smtClean="0">
                        <a:ln w="1905"/>
                        <a:solidFill>
                          <a:schemeClr val="tx1"/>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indent="0" algn="ctr" defTabSz="914400" rtl="1" eaLnBrk="1" fontAlgn="auto" latinLnBrk="0" hangingPunct="1">
                        <a:lnSpc>
                          <a:spcPct val="100000"/>
                        </a:lnSpc>
                        <a:spcBef>
                          <a:spcPts val="0"/>
                        </a:spcBef>
                        <a:spcAft>
                          <a:spcPts val="0"/>
                        </a:spcAft>
                        <a:buClrTx/>
                        <a:buSzTx/>
                        <a:buFontTx/>
                        <a:buNone/>
                        <a:tabLst/>
                        <a:defRPr/>
                      </a:pPr>
                      <a:endParaRPr kumimoji="0" lang="en-US" sz="1100" b="0" kern="1200" cap="none" spc="0" dirty="0" smtClean="0">
                        <a:ln w="1905"/>
                        <a:solidFill>
                          <a:schemeClr val="tx1"/>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endParaRPr kumimoji="0" lang="en-US" sz="1100" b="0" kern="1200" cap="none" spc="0" dirty="0">
                        <a:ln w="1905"/>
                        <a:solidFill>
                          <a:schemeClr val="tx1"/>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endParaRPr kumimoji="0" lang="en-US" sz="1100" b="0" kern="1200" cap="none" spc="0" dirty="0">
                        <a:ln w="1905"/>
                        <a:solidFill>
                          <a:schemeClr val="tx1"/>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pPr algn="ctr"/>
                      <a:endParaRPr lang="en-US" sz="1100" dirty="0">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695450">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7</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97/3/18</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جمعه</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روز جهانی قدس </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دعوت به شرکت در راهپیمایی </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سخنرانی و دعوت از همکاران جهت شرکت در راهپیمایی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نصب بنر، پوستر، استند و تبلیغات محیطی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a:t>
                      </a:r>
                      <a:endParaRPr kumimoji="0" lang="en-US"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نمازجمعه</a:t>
                      </a:r>
                      <a:endParaRPr kumimoji="0" lang="en-US"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شورای فرهنگی </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ستاد اقامه نماز - مرکز بسیج</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اداره کل دیپلماسی عمومی</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344350">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8</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97/3/25</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جمعه</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عید سعید فطر</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گرامی داشت عید سعید فطر</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تهیه مطلب برای ارسال تبریک عید </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طراحی، چاپ و نصب بنر، پوستر، استند و فضاسازی محیطی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a:t>
                      </a:r>
                      <a:endParaRPr kumimoji="0" lang="en-US"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a:t>
                      </a:r>
                      <a:endParaRPr kumimoji="0" lang="en-US"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شورای فرهنگی</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اداره کل دیپلماسی عمومی</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104900">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9</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97/3/25</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2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rPr>
                        <a:t>جمعه</a:t>
                      </a:r>
                      <a:endParaRPr kumimoji="0" lang="en-US" sz="1200" b="0" i="0" u="none" strike="noStrike" kern="1200" cap="none" spc="0" normalizeH="0" baseline="0" dirty="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شروع جدید طرح حزب خوانی قرآن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1- اطلاع رسانی از طریق پورتال و تابلو اعلانات</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2- ثبت نام متقاضیان</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3- گروه بندی 120 نفری</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4- مشخص کردن شروع حزب مربوط به هر نفر</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خرداد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1493304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443" y="646781"/>
            <a:ext cx="6110868" cy="70029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456833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685800" y="4984680"/>
            <a:ext cx="5486400" cy="4216539"/>
          </a:xfrm>
          <a:prstGeom prst="rect">
            <a:avLst/>
          </a:prstGeom>
        </p:spPr>
        <p:txBody>
          <a:bodyPr wrap="square">
            <a:spAutoFit/>
          </a:bodyPr>
          <a:lstStyle/>
          <a:p>
            <a:pPr algn="just" rtl="1">
              <a:lnSpc>
                <a:spcPct val="150000"/>
              </a:lnSpc>
            </a:pPr>
            <a:r>
              <a:rPr lang="fa-IR" sz="2000" dirty="0">
                <a:solidFill>
                  <a:srgbClr val="194D80"/>
                </a:solidFill>
                <a:latin typeface="IranNastaliq" pitchFamily="18" charset="0"/>
                <a:cs typeface="B Mitra" pitchFamily="2" charset="-78"/>
              </a:rPr>
              <a:t>بی شک بالاترین و والاترین غنصری که در موجودیت هرجامعه دخالت اساسی دارد، فرهنگ آن جامعه است. اساساً فرهنگ هر جامعه، هویت و موجودیت آن جامعه را تشکیل می دهد و با انحراف فرهنگ، هرچند جامعه از بعدهای اقتصادی، سیاسی، صنعتی و نظامی قدرتمند و قوی باشد ولی پوچ و پوک و میان تهی است. اگر فرهنگ جامعه ای وابسته و مرتزق از فرهنگ غرب باشد، ناچار دیگر ابعاد آن جامعه به جانب مخالف گرایش پیدا می کند، و بالاخره در آن مستهلک می شود و موجودیت خود را در تمام ابعاد از دست می دهد</a:t>
            </a:r>
          </a:p>
          <a:p>
            <a:pPr algn="ctr"/>
            <a:r>
              <a:rPr lang="fa-IR" sz="2800" dirty="0">
                <a:solidFill>
                  <a:srgbClr val="194D80"/>
                </a:solidFill>
                <a:latin typeface="IranNastaliq" pitchFamily="18" charset="0"/>
                <a:cs typeface="IranNastaliq" pitchFamily="18" charset="0"/>
              </a:rPr>
              <a:t> </a:t>
            </a:r>
            <a:r>
              <a:rPr lang="fa-IR" sz="1200" dirty="0">
                <a:solidFill>
                  <a:srgbClr val="194D80"/>
                </a:solidFill>
                <a:latin typeface="IranNastaliq" pitchFamily="18" charset="0"/>
                <a:cs typeface="B Nazanin" pitchFamily="2" charset="-78"/>
              </a:rPr>
              <a:t>(صحیفه نور، ج 15، ص </a:t>
            </a:r>
            <a:r>
              <a:rPr lang="fa-IR" sz="1200" dirty="0" smtClean="0">
                <a:solidFill>
                  <a:srgbClr val="194D80"/>
                </a:solidFill>
                <a:latin typeface="IranNastaliq" pitchFamily="18" charset="0"/>
                <a:cs typeface="B Nazanin" pitchFamily="2" charset="-78"/>
              </a:rPr>
              <a:t>16)</a:t>
            </a:r>
            <a:endParaRPr lang="fa-IR" sz="1200" dirty="0">
              <a:solidFill>
                <a:srgbClr val="194D80"/>
              </a:solidFill>
              <a:latin typeface="IranNastaliq" pitchFamily="18" charset="0"/>
              <a:cs typeface="B Nazanin" pitchFamily="2" charset="-78"/>
            </a:endParaRPr>
          </a:p>
        </p:txBody>
      </p:sp>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l="17692" r="17948"/>
          <a:stretch/>
        </p:blipFill>
        <p:spPr>
          <a:xfrm>
            <a:off x="1764323" y="587619"/>
            <a:ext cx="3253154" cy="37910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375008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09954" y="4585234"/>
            <a:ext cx="5785338" cy="3797193"/>
          </a:xfrm>
          <a:prstGeom prst="rect">
            <a:avLst/>
          </a:prstGeom>
        </p:spPr>
        <p:txBody>
          <a:bodyPr wrap="square">
            <a:spAutoFit/>
          </a:bodyPr>
          <a:lstStyle/>
          <a:p>
            <a:pPr algn="just" rtl="1">
              <a:lnSpc>
                <a:spcPct val="150000"/>
              </a:lnSpc>
            </a:pPr>
            <a:r>
              <a:rPr lang="fa-IR" b="1" dirty="0">
                <a:solidFill>
                  <a:srgbClr val="194D80"/>
                </a:solidFill>
                <a:latin typeface="IranNastaliq" pitchFamily="18" charset="0"/>
                <a:cs typeface="B Mitra" pitchFamily="2" charset="-78"/>
              </a:rPr>
              <a:t>تهاجم فرهنگی که ما بارها روی آن تاکید کرده ایم یک واقعیت روشنی است که با انکار آن نمی توانیم اصل تهاجم رااز بین ببریم، تهاجم فرهنگی وجود دارد، اگر ما آن را انکار کردیم مصداق این فرموده امیرالمومنین صلوات الله علیه شویم که: </a:t>
            </a:r>
          </a:p>
          <a:p>
            <a:pPr algn="ctr" rtl="1">
              <a:lnSpc>
                <a:spcPct val="150000"/>
              </a:lnSpc>
            </a:pPr>
            <a:r>
              <a:rPr lang="fa-IR" b="1" dirty="0">
                <a:solidFill>
                  <a:srgbClr val="194D80"/>
                </a:solidFill>
                <a:latin typeface="IranNastaliq" pitchFamily="18" charset="0"/>
                <a:cs typeface="B Mitra" pitchFamily="2" charset="-78"/>
              </a:rPr>
              <a:t>و من نام لم ینم عنه </a:t>
            </a:r>
          </a:p>
          <a:p>
            <a:pPr algn="just" rtl="1">
              <a:lnSpc>
                <a:spcPct val="150000"/>
              </a:lnSpc>
            </a:pPr>
            <a:r>
              <a:rPr lang="fa-IR" b="1" dirty="0">
                <a:solidFill>
                  <a:srgbClr val="194D80"/>
                </a:solidFill>
                <a:latin typeface="IranNastaliq" pitchFamily="18" charset="0"/>
                <a:cs typeface="B Mitra" pitchFamily="2" charset="-78"/>
              </a:rPr>
              <a:t>تو اگر در سنگر به خواب بروی معنایش این نیست که دشمن در سنگر مقابل به خواب رفته است و لذا تو که به خواب رفته ای، سعی کن خودت را بیدار کنی. ما باید توجه داشته باشیم که انقلاب فرهنگی در تهدید است، کما اینکه فرهنگ ملی و اسلامی ما در تهدید دشمنان است. </a:t>
            </a:r>
          </a:p>
        </p:txBody>
      </p:sp>
      <p:sp>
        <p:nvSpPr>
          <p:cNvPr id="14" name="Rectangle 13"/>
          <p:cNvSpPr/>
          <p:nvPr/>
        </p:nvSpPr>
        <p:spPr>
          <a:xfrm>
            <a:off x="298937" y="8382427"/>
            <a:ext cx="3429000" cy="461665"/>
          </a:xfrm>
          <a:prstGeom prst="rect">
            <a:avLst/>
          </a:prstGeom>
        </p:spPr>
        <p:txBody>
          <a:bodyPr>
            <a:spAutoFit/>
          </a:bodyPr>
          <a:lstStyle/>
          <a:p>
            <a:pPr lvl="0" algn="ctr" rtl="1"/>
            <a:r>
              <a:rPr lang="fa-IR" sz="1200" dirty="0">
                <a:solidFill>
                  <a:srgbClr val="194D80"/>
                </a:solidFill>
                <a:latin typeface="IranNastaliq" pitchFamily="18" charset="0"/>
                <a:cs typeface="B Nazanin" pitchFamily="2" charset="-78"/>
              </a:rPr>
              <a:t>(فرهنگ و تهاجم فرهنگی، برگرفته از سخنان مقام معظم رهبری، انتشارات سازمان مدارک فرهنگی انقلاب اسلامی، ص 8)</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937" y="281354"/>
            <a:ext cx="6189785" cy="36048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55047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67200" y="585266"/>
            <a:ext cx="3279775" cy="9300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ctr" rtl="1" fontAlgn="base">
              <a:spcBef>
                <a:spcPct val="0"/>
              </a:spcBef>
              <a:spcAft>
                <a:spcPct val="0"/>
              </a:spcAft>
            </a:pPr>
            <a:endParaRPr lang="fa-IR" dirty="0">
              <a:latin typeface="Arial" pitchFamily="34" charset="0"/>
              <a:cs typeface="Arial" pitchFamily="34" charset="0"/>
            </a:endParaRPr>
          </a:p>
        </p:txBody>
      </p:sp>
      <p:sp>
        <p:nvSpPr>
          <p:cNvPr id="14" name="Text Box 3"/>
          <p:cNvSpPr txBox="1">
            <a:spLocks noChangeArrowheads="1"/>
          </p:cNvSpPr>
          <p:nvPr/>
        </p:nvSpPr>
        <p:spPr bwMode="auto">
          <a:xfrm>
            <a:off x="641268" y="5366731"/>
            <a:ext cx="5372669" cy="4369546"/>
          </a:xfrm>
          <a:prstGeom prst="rect">
            <a:avLst/>
          </a:prstGeom>
          <a:noFill/>
          <a:ln>
            <a:noFill/>
          </a:ln>
          <a:effectLst/>
          <a:extLst/>
        </p:spPr>
        <p:txBody>
          <a:bodyPr vert="horz" wrap="square" lIns="36576" tIns="36576" rIns="36576" bIns="36576" numCol="1" anchor="t" anchorCtr="0" compatLnSpc="1">
            <a:prstTxWarp prst="textNoShape">
              <a:avLst/>
            </a:prstTxWarp>
          </a:bodyPr>
          <a:lstStyle/>
          <a:p>
            <a:pPr algn="just" rtl="1" fontAlgn="base">
              <a:spcBef>
                <a:spcPct val="0"/>
              </a:spcBef>
              <a:spcAft>
                <a:spcPct val="0"/>
              </a:spcAft>
            </a:pPr>
            <a:r>
              <a:rPr lang="fa-IR" dirty="0" smtClean="0">
                <a:solidFill>
                  <a:srgbClr val="194D80"/>
                </a:solidFill>
                <a:latin typeface="IranNastaliq" pitchFamily="18" charset="0"/>
                <a:cs typeface="B Mitra" pitchFamily="2" charset="-78"/>
              </a:rPr>
              <a:t>در </a:t>
            </a:r>
            <a:r>
              <a:rPr lang="fa-IR" dirty="0">
                <a:solidFill>
                  <a:srgbClr val="194D80"/>
                </a:solidFill>
                <a:latin typeface="IranNastaliq" pitchFamily="18" charset="0"/>
                <a:cs typeface="B Mitra" pitchFamily="2" charset="-78"/>
              </a:rPr>
              <a:t>مقوله فرهنگ، رفتار حكومت بايد دلسوزانه و مثل رفتار باغبان باشد. باغبان به هنگام، نهال مي‌كارد به هنگام، آبياري مي‌كند به هنگام، هرس مي‌كند به هنگام، سمپاشي مي‌كند و به هنگام، هم ميوه‌چيني. بايد فضاي فرهنگي كشور را باغباني كرد. براي باغ با فنون مهندسي كشاورزي، نقشه مهندسي تهيه نمود. يعني مسئولانه و با دقت اين مقوله را دنبال كرد</a:t>
            </a:r>
            <a:r>
              <a:rPr lang="fa-IR" dirty="0" smtClean="0">
                <a:solidFill>
                  <a:srgbClr val="194D80"/>
                </a:solidFill>
                <a:latin typeface="IranNastaliq" pitchFamily="18" charset="0"/>
                <a:cs typeface="B Mitra" pitchFamily="2" charset="-78"/>
              </a:rPr>
              <a:t>.</a:t>
            </a:r>
          </a:p>
          <a:p>
            <a:pPr algn="just" rtl="1" fontAlgn="base">
              <a:spcBef>
                <a:spcPct val="0"/>
              </a:spcBef>
              <a:spcAft>
                <a:spcPct val="0"/>
              </a:spcAft>
            </a:pPr>
            <a:r>
              <a:rPr lang="fa-IR" dirty="0">
                <a:solidFill>
                  <a:srgbClr val="194D80"/>
                </a:solidFill>
                <a:latin typeface="IranNastaliq" pitchFamily="18" charset="0"/>
                <a:cs typeface="B Mitra" pitchFamily="2" charset="-78"/>
              </a:rPr>
              <a:t>فرهنگ به عنوان شكل‌دهنده به ذهن و رفتار عمومي جامعه است. انديشيدن و تصميم‌گيري جامعه بر اساس فرهنگي است كه بر ذهن آنها حاكم است. در داخل كشور، چيزهايي كه در فرهنگ عمومي، ضعيف است، يا جايش كم است، كدام است؟</a:t>
            </a:r>
          </a:p>
          <a:p>
            <a:pPr marR="1123950" algn="just" rtl="1" fontAlgn="base">
              <a:spcBef>
                <a:spcPct val="0"/>
              </a:spcBef>
              <a:spcAft>
                <a:spcPct val="0"/>
              </a:spcAft>
              <a:buSzPts val="1800"/>
              <a:buFont typeface="Symbol" pitchFamily="18" charset="2"/>
              <a:buChar char="Ü"/>
            </a:pPr>
            <a:r>
              <a:rPr lang="fa-IR" dirty="0">
                <a:solidFill>
                  <a:srgbClr val="194D80"/>
                </a:solidFill>
                <a:latin typeface="IranNastaliq" pitchFamily="18" charset="0"/>
                <a:cs typeface="B Mitra" pitchFamily="2" charset="-78"/>
              </a:rPr>
              <a:t> يكي از آنها انضباط است.</a:t>
            </a:r>
          </a:p>
          <a:p>
            <a:pPr marR="1123950" algn="just" rtl="1" fontAlgn="base">
              <a:spcBef>
                <a:spcPct val="0"/>
              </a:spcBef>
              <a:spcAft>
                <a:spcPct val="0"/>
              </a:spcAft>
              <a:buSzPts val="1800"/>
              <a:buFont typeface="Symbol" pitchFamily="18" charset="2"/>
              <a:buChar char="Ü"/>
            </a:pPr>
            <a:r>
              <a:rPr lang="fa-IR" dirty="0">
                <a:solidFill>
                  <a:srgbClr val="194D80"/>
                </a:solidFill>
                <a:latin typeface="IranNastaliq" pitchFamily="18" charset="0"/>
                <a:cs typeface="B Mitra" pitchFamily="2" charset="-78"/>
              </a:rPr>
              <a:t> ديگري اعتماد به نفس ملي واعتزاز ملي است.</a:t>
            </a:r>
          </a:p>
          <a:p>
            <a:pPr marR="1123950" algn="just" rtl="1" fontAlgn="base">
              <a:spcBef>
                <a:spcPct val="0"/>
              </a:spcBef>
              <a:spcAft>
                <a:spcPct val="0"/>
              </a:spcAft>
              <a:buSzPts val="1800"/>
              <a:buFont typeface="Symbol" pitchFamily="18" charset="2"/>
              <a:buChar char="Ü"/>
            </a:pPr>
            <a:r>
              <a:rPr lang="fa-IR" dirty="0">
                <a:solidFill>
                  <a:srgbClr val="194D80"/>
                </a:solidFill>
                <a:latin typeface="IranNastaliq" pitchFamily="18" charset="0"/>
                <a:cs typeface="B Mitra" pitchFamily="2" charset="-78"/>
              </a:rPr>
              <a:t> مورد بعدي، قانون‌پذيري است. </a:t>
            </a:r>
          </a:p>
          <a:p>
            <a:pPr marR="1123950" algn="just" rtl="1" fontAlgn="base">
              <a:spcBef>
                <a:spcPct val="0"/>
              </a:spcBef>
              <a:spcAft>
                <a:spcPct val="0"/>
              </a:spcAft>
              <a:buSzPts val="1800"/>
              <a:buFont typeface="Symbol" pitchFamily="18" charset="2"/>
              <a:buChar char="Ü"/>
            </a:pPr>
            <a:r>
              <a:rPr lang="fa-IR" dirty="0">
                <a:solidFill>
                  <a:srgbClr val="194D80"/>
                </a:solidFill>
                <a:latin typeface="IranNastaliq" pitchFamily="18" charset="0"/>
                <a:cs typeface="B Mitra" pitchFamily="2" charset="-78"/>
              </a:rPr>
              <a:t>مقوله بعدي، تدين و دين‌باوري است. </a:t>
            </a:r>
          </a:p>
          <a:p>
            <a:pPr algn="just" rtl="1" fontAlgn="base">
              <a:spcBef>
                <a:spcPct val="0"/>
              </a:spcBef>
              <a:spcAft>
                <a:spcPct val="0"/>
              </a:spcAft>
            </a:pPr>
            <a:r>
              <a:rPr lang="fa-IR" dirty="0">
                <a:solidFill>
                  <a:srgbClr val="194D80"/>
                </a:solidFill>
                <a:latin typeface="IranNastaliq" pitchFamily="18" charset="0"/>
                <a:cs typeface="B Mitra" pitchFamily="2" charset="-78"/>
              </a:rPr>
              <a:t>موارد ديگر فرهنگ ازدواج، فرهنگ رانندگي، فرهنگ خانواده، فرهنگ اداره، فرهنگ لباس است. </a:t>
            </a:r>
            <a:endParaRPr lang="fa-IR" dirty="0" smtClean="0">
              <a:solidFill>
                <a:srgbClr val="194D80"/>
              </a:solidFill>
              <a:latin typeface="IranNastaliq" pitchFamily="18" charset="0"/>
              <a:cs typeface="B Mitra" pitchFamily="2" charset="-78"/>
            </a:endParaRPr>
          </a:p>
          <a:p>
            <a:pPr algn="just" rtl="1" fontAlgn="base">
              <a:spcBef>
                <a:spcPct val="0"/>
              </a:spcBef>
              <a:spcAft>
                <a:spcPct val="0"/>
              </a:spcAft>
            </a:pPr>
            <a:endParaRPr lang="fa-IR" dirty="0">
              <a:latin typeface="Arial" pitchFamily="34" charset="0"/>
              <a:cs typeface="B Mitra" pitchFamily="2" charset="-78"/>
            </a:endParaRPr>
          </a:p>
        </p:txBody>
      </p:sp>
      <p:sp>
        <p:nvSpPr>
          <p:cNvPr id="36" name="AutoShape 24"/>
          <p:cNvSpPr>
            <a:spLocks noChangeArrowheads="1"/>
          </p:cNvSpPr>
          <p:nvPr/>
        </p:nvSpPr>
        <p:spPr bwMode="auto">
          <a:xfrm>
            <a:off x="773840" y="3878470"/>
            <a:ext cx="4947489" cy="971150"/>
          </a:xfrm>
          <a:prstGeom prst="roundRect">
            <a:avLst>
              <a:gd name="adj" fmla="val 50000"/>
            </a:avLst>
          </a:prstGeom>
          <a:ln>
            <a:headEnd/>
            <a:tailEnd/>
          </a:ln>
          <a:extLst/>
        </p:spPr>
        <p:style>
          <a:lnRef idx="1">
            <a:schemeClr val="accent2"/>
          </a:lnRef>
          <a:fillRef idx="2">
            <a:schemeClr val="accent2"/>
          </a:fillRef>
          <a:effectRef idx="1">
            <a:schemeClr val="accent2"/>
          </a:effectRef>
          <a:fontRef idx="minor">
            <a:schemeClr val="dk1"/>
          </a:fontRef>
        </p:style>
        <p:txBody>
          <a:bodyPr vert="horz" wrap="square" lIns="0" tIns="0" rIns="0" bIns="0" numCol="1" anchor="t" anchorCtr="0" compatLnSpc="1">
            <a:prstTxWarp prst="textNoShape">
              <a:avLst/>
            </a:prstTxWarp>
          </a:bodyPr>
          <a:lstStyle/>
          <a:p>
            <a:pPr algn="ctr" rtl="1" fontAlgn="base">
              <a:spcBef>
                <a:spcPct val="0"/>
              </a:spcBef>
              <a:spcAft>
                <a:spcPct val="0"/>
              </a:spcAft>
            </a:pPr>
            <a:r>
              <a:rPr lang="fa-IR" sz="2400" dirty="0" smtClean="0">
                <a:solidFill>
                  <a:srgbClr val="0070C0"/>
                </a:solidFill>
                <a:effectLst>
                  <a:glow rad="139700">
                    <a:schemeClr val="accent1">
                      <a:satMod val="175000"/>
                      <a:alpha val="40000"/>
                    </a:schemeClr>
                  </a:glow>
                </a:effectLst>
                <a:latin typeface="IranNastaliq" pitchFamily="18" charset="0"/>
                <a:cs typeface="B Titr" pitchFamily="2" charset="-78"/>
              </a:rPr>
              <a:t>نگاهی به مهندسي فرهنگ</a:t>
            </a:r>
          </a:p>
          <a:p>
            <a:pPr algn="ctr" rtl="1" fontAlgn="base">
              <a:spcBef>
                <a:spcPct val="0"/>
              </a:spcBef>
              <a:spcAft>
                <a:spcPct val="0"/>
              </a:spcAft>
            </a:pPr>
            <a:r>
              <a:rPr lang="fa-IR" sz="2400" dirty="0" smtClean="0">
                <a:solidFill>
                  <a:srgbClr val="0070C0"/>
                </a:solidFill>
                <a:effectLst>
                  <a:glow rad="139700">
                    <a:schemeClr val="accent1">
                      <a:satMod val="175000"/>
                      <a:alpha val="40000"/>
                    </a:schemeClr>
                  </a:glow>
                </a:effectLst>
                <a:latin typeface="IranNastaliq" pitchFamily="18" charset="0"/>
                <a:cs typeface="B Titr" pitchFamily="2" charset="-78"/>
              </a:rPr>
              <a:t> از دیدگاه مقام معظم رهبری:</a:t>
            </a:r>
            <a:endParaRPr lang="fa-IR" sz="2400" dirty="0">
              <a:solidFill>
                <a:srgbClr val="0070C0"/>
              </a:solidFill>
              <a:effectLst>
                <a:glow rad="139700">
                  <a:schemeClr val="accent1">
                    <a:satMod val="175000"/>
                    <a:alpha val="40000"/>
                  </a:schemeClr>
                </a:glow>
              </a:effectLst>
              <a:latin typeface="Arial" pitchFamily="34" charset="0"/>
              <a:cs typeface="B Titr" pitchFamily="2" charset="-78"/>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456" y="585266"/>
            <a:ext cx="5152292" cy="25953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393239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4267200" y="585266"/>
            <a:ext cx="3279775" cy="9300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algn="ctr" rtl="1" fontAlgn="base">
              <a:spcBef>
                <a:spcPct val="0"/>
              </a:spcBef>
              <a:spcAft>
                <a:spcPct val="0"/>
              </a:spcAft>
            </a:pPr>
            <a:endParaRPr lang="fa-IR" dirty="0">
              <a:latin typeface="Arial" pitchFamily="34" charset="0"/>
              <a:cs typeface="Arial" pitchFamily="34" charset="0"/>
            </a:endParaRPr>
          </a:p>
        </p:txBody>
      </p:sp>
      <p:sp>
        <p:nvSpPr>
          <p:cNvPr id="6" name="Title 3"/>
          <p:cNvSpPr txBox="1">
            <a:spLocks/>
          </p:cNvSpPr>
          <p:nvPr/>
        </p:nvSpPr>
        <p:spPr>
          <a:xfrm>
            <a:off x="1017447" y="987554"/>
            <a:ext cx="4715671" cy="5998463"/>
          </a:xfrm>
          <a:prstGeom prst="rect">
            <a:avLst/>
          </a:prstGeom>
          <a:gradFill flip="none" rotWithShape="1">
            <a:gsLst>
              <a:gs pos="0">
                <a:srgbClr val="92D050">
                  <a:shade val="30000"/>
                  <a:satMod val="115000"/>
                </a:srgbClr>
              </a:gs>
              <a:gs pos="11265">
                <a:srgbClr val="5E8E2B"/>
              </a:gs>
              <a:gs pos="5000">
                <a:srgbClr val="588528"/>
              </a:gs>
              <a:gs pos="40000">
                <a:srgbClr val="92D050">
                  <a:shade val="67500"/>
                  <a:satMod val="115000"/>
                </a:srgbClr>
              </a:gs>
              <a:gs pos="66000">
                <a:srgbClr val="92D050">
                  <a:shade val="100000"/>
                  <a:satMod val="115000"/>
                  <a:lumMod val="66000"/>
                  <a:lumOff val="34000"/>
                </a:srgbClr>
              </a:gs>
            </a:gsLst>
            <a:lin ang="16200000" scaled="1"/>
            <a:tileRect/>
          </a:gradFill>
          <a:effectLst>
            <a:outerShdw blurRad="63500" dist="25400" dir="5400000" rotWithShape="0">
              <a:srgbClr val="000000">
                <a:alpha val="43000"/>
              </a:srgbClr>
            </a:outerShdw>
            <a:reflection blurRad="6350" stA="50000" endA="300" endPos="55000" dir="5400000" sy="-100000" algn="bl" rotWithShape="0"/>
          </a:effectLst>
        </p:spPr>
        <p:style>
          <a:lnRef idx="0">
            <a:schemeClr val="accent2"/>
          </a:lnRef>
          <a:fillRef idx="3">
            <a:schemeClr val="accent2"/>
          </a:fillRef>
          <a:effectRef idx="3">
            <a:schemeClr val="accent2"/>
          </a:effectRef>
          <a:fontRef idx="minor">
            <a:schemeClr val="lt1"/>
          </a:fontRef>
        </p:style>
        <p:txBody>
          <a:bodyPr anchor="ctr">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lnSpc>
                <a:spcPct val="150000"/>
              </a:lnSpc>
            </a:pPr>
            <a:r>
              <a:rPr lang="fa-IR" sz="480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t>تقویم مناسبتهای </a:t>
            </a:r>
            <a:br>
              <a:rPr lang="fa-IR" sz="480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br>
            <a:r>
              <a:rPr lang="fa-IR" sz="480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rPr>
              <a:t>فصل بهار سال 1397</a:t>
            </a:r>
          </a:p>
          <a:p>
            <a:pPr algn="ctr">
              <a:lnSpc>
                <a:spcPct val="150000"/>
              </a:lnSpc>
            </a:pPr>
            <a:endParaRPr lang="fa-IR" sz="4800"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cs typeface="B Titr" pitchFamily="2" charset="-78"/>
            </a:endParaRPr>
          </a:p>
          <a:p>
            <a:pPr marL="92075" lvl="0" algn="r" defTabSz="457200" rtl="1">
              <a:lnSpc>
                <a:spcPct val="150000"/>
              </a:lnSpc>
              <a:spcBef>
                <a:spcPts val="0"/>
              </a:spcBef>
              <a:buClr>
                <a:srgbClr val="CFC60D"/>
              </a:buClr>
              <a:buFont typeface="Wingdings" pitchFamily="2" charset="2"/>
              <a:buChar char="v"/>
              <a:tabLst>
                <a:tab pos="274638" algn="l"/>
                <a:tab pos="365125" algn="l"/>
                <a:tab pos="438150" algn="l"/>
                <a:tab pos="530225" algn="l"/>
                <a:tab pos="3859213" algn="l"/>
              </a:tabLst>
            </a:pPr>
            <a:r>
              <a:rPr lang="fa-IR" spc="0" dirty="0" smtClean="0">
                <a:ln w="11430"/>
                <a:solidFill>
                  <a:srgbClr val="0070C0"/>
                </a:solidFill>
                <a:effectLst>
                  <a:outerShdw blurRad="50800" dist="39000" dir="5460000" algn="tl">
                    <a:srgbClr val="000000">
                      <a:alpha val="38000"/>
                    </a:srgbClr>
                  </a:outerShdw>
                </a:effectLst>
                <a:ea typeface="+mn-ea"/>
                <a:cs typeface="B Titr" pitchFamily="2" charset="-78"/>
              </a:rPr>
              <a:t> فروردین</a:t>
            </a:r>
            <a:endParaRPr lang="fa-IR" spc="0" dirty="0">
              <a:ln w="11430"/>
              <a:solidFill>
                <a:srgbClr val="0070C0"/>
              </a:solidFill>
              <a:effectLst>
                <a:outerShdw blurRad="50800" dist="39000" dir="5460000" algn="tl">
                  <a:srgbClr val="000000">
                    <a:alpha val="38000"/>
                  </a:srgbClr>
                </a:outerShdw>
              </a:effectLst>
              <a:ea typeface="+mn-ea"/>
              <a:cs typeface="B Titr" pitchFamily="2" charset="-78"/>
            </a:endParaRPr>
          </a:p>
          <a:p>
            <a:pPr marL="92075" lvl="0" algn="r" defTabSz="457200" rtl="1">
              <a:lnSpc>
                <a:spcPct val="150000"/>
              </a:lnSpc>
              <a:spcBef>
                <a:spcPts val="0"/>
              </a:spcBef>
              <a:buClr>
                <a:srgbClr val="CFC60D"/>
              </a:buClr>
              <a:buFont typeface="Wingdings" pitchFamily="2" charset="2"/>
              <a:buChar char="v"/>
              <a:tabLst/>
            </a:pPr>
            <a:r>
              <a:rPr lang="fa-IR" spc="0" dirty="0" smtClean="0">
                <a:ln w="11430"/>
                <a:solidFill>
                  <a:srgbClr val="0070C0"/>
                </a:solidFill>
                <a:effectLst>
                  <a:outerShdw blurRad="50800" dist="39000" dir="5460000" algn="tl">
                    <a:srgbClr val="000000">
                      <a:alpha val="38000"/>
                    </a:srgbClr>
                  </a:outerShdw>
                </a:effectLst>
                <a:ea typeface="+mn-ea"/>
                <a:cs typeface="B Titr" pitchFamily="2" charset="-78"/>
              </a:rPr>
              <a:t> اردیبهشت</a:t>
            </a:r>
            <a:endParaRPr lang="fa-IR" spc="0" dirty="0">
              <a:ln w="11430"/>
              <a:solidFill>
                <a:srgbClr val="0070C0"/>
              </a:solidFill>
              <a:effectLst>
                <a:outerShdw blurRad="50800" dist="39000" dir="5460000" algn="tl">
                  <a:srgbClr val="000000">
                    <a:alpha val="38000"/>
                  </a:srgbClr>
                </a:outerShdw>
              </a:effectLst>
              <a:ea typeface="+mn-ea"/>
              <a:cs typeface="B Titr" pitchFamily="2" charset="-78"/>
            </a:endParaRPr>
          </a:p>
          <a:p>
            <a:pPr marL="96838" lvl="0" indent="-41275" algn="r" defTabSz="457200" rtl="1">
              <a:lnSpc>
                <a:spcPct val="150000"/>
              </a:lnSpc>
              <a:spcBef>
                <a:spcPts val="0"/>
              </a:spcBef>
              <a:buClr>
                <a:srgbClr val="CFC60D"/>
              </a:buClr>
              <a:buFont typeface="Wingdings" pitchFamily="2" charset="2"/>
              <a:buChar char="v"/>
              <a:tabLst>
                <a:tab pos="92075" algn="l"/>
                <a:tab pos="274638" algn="l"/>
              </a:tabLst>
            </a:pPr>
            <a:r>
              <a:rPr lang="fa-IR" spc="0" dirty="0" smtClean="0">
                <a:ln w="11430"/>
                <a:solidFill>
                  <a:srgbClr val="0070C0"/>
                </a:solidFill>
                <a:effectLst>
                  <a:outerShdw blurRad="50800" dist="39000" dir="5460000" algn="tl">
                    <a:srgbClr val="000000">
                      <a:alpha val="38000"/>
                    </a:srgbClr>
                  </a:outerShdw>
                </a:effectLst>
                <a:ea typeface="+mn-ea"/>
                <a:cs typeface="B Titr" pitchFamily="2" charset="-78"/>
              </a:rPr>
              <a:t> خرداد</a:t>
            </a:r>
            <a:endParaRPr lang="fa-IR"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cs typeface="B Titr" pitchFamily="2" charset="-78"/>
            </a:endParaRPr>
          </a:p>
        </p:txBody>
      </p:sp>
    </p:spTree>
    <p:extLst>
      <p:ext uri="{BB962C8B-B14F-4D97-AF65-F5344CB8AC3E}">
        <p14:creationId xmlns:p14="http://schemas.microsoft.com/office/powerpoint/2010/main" val="23310609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0253091"/>
              </p:ext>
            </p:extLst>
          </p:nvPr>
        </p:nvGraphicFramePr>
        <p:xfrm>
          <a:off x="144379" y="1321064"/>
          <a:ext cx="6604763" cy="8370571"/>
        </p:xfrm>
        <a:graphic>
          <a:graphicData uri="http://schemas.openxmlformats.org/drawingml/2006/table">
            <a:tbl>
              <a:tblPr rtl="1" firstRow="1" firstCol="1" bandRow="1">
                <a:effectLst>
                  <a:innerShdw blurRad="63500" dist="50800" dir="18900000">
                    <a:prstClr val="black">
                      <a:alpha val="50000"/>
                    </a:prstClr>
                  </a:innerShdw>
                </a:effectLst>
              </a:tblPr>
              <a:tblGrid>
                <a:gridCol w="369732">
                  <a:extLst>
                    <a:ext uri="{9D8B030D-6E8A-4147-A177-3AD203B41FA5}">
                      <a16:colId xmlns:a16="http://schemas.microsoft.com/office/drawing/2014/main" xmlns="" val="20000"/>
                    </a:ext>
                  </a:extLst>
                </a:gridCol>
                <a:gridCol w="472440">
                  <a:extLst>
                    <a:ext uri="{9D8B030D-6E8A-4147-A177-3AD203B41FA5}">
                      <a16:colId xmlns:a16="http://schemas.microsoft.com/office/drawing/2014/main" xmlns="" val="20001"/>
                    </a:ext>
                  </a:extLst>
                </a:gridCol>
                <a:gridCol w="360479">
                  <a:extLst>
                    <a:ext uri="{9D8B030D-6E8A-4147-A177-3AD203B41FA5}">
                      <a16:colId xmlns:a16="http://schemas.microsoft.com/office/drawing/2014/main" xmlns="" val="20002"/>
                    </a:ext>
                  </a:extLst>
                </a:gridCol>
                <a:gridCol w="594929">
                  <a:extLst>
                    <a:ext uri="{9D8B030D-6E8A-4147-A177-3AD203B41FA5}">
                      <a16:colId xmlns:a16="http://schemas.microsoft.com/office/drawing/2014/main" xmlns="" val="20003"/>
                    </a:ext>
                  </a:extLst>
                </a:gridCol>
                <a:gridCol w="1322537">
                  <a:extLst>
                    <a:ext uri="{9D8B030D-6E8A-4147-A177-3AD203B41FA5}">
                      <a16:colId xmlns:a16="http://schemas.microsoft.com/office/drawing/2014/main" xmlns="" val="20004"/>
                    </a:ext>
                  </a:extLst>
                </a:gridCol>
                <a:gridCol w="1782972">
                  <a:extLst>
                    <a:ext uri="{9D8B030D-6E8A-4147-A177-3AD203B41FA5}">
                      <a16:colId xmlns:a16="http://schemas.microsoft.com/office/drawing/2014/main" xmlns="" val="20005"/>
                    </a:ext>
                  </a:extLst>
                </a:gridCol>
                <a:gridCol w="354710">
                  <a:extLst>
                    <a:ext uri="{9D8B030D-6E8A-4147-A177-3AD203B41FA5}">
                      <a16:colId xmlns:a16="http://schemas.microsoft.com/office/drawing/2014/main" xmlns="" val="20006"/>
                    </a:ext>
                  </a:extLst>
                </a:gridCol>
                <a:gridCol w="389614">
                  <a:extLst>
                    <a:ext uri="{9D8B030D-6E8A-4147-A177-3AD203B41FA5}">
                      <a16:colId xmlns:a16="http://schemas.microsoft.com/office/drawing/2014/main" xmlns="" val="20007"/>
                    </a:ext>
                  </a:extLst>
                </a:gridCol>
                <a:gridCol w="330317">
                  <a:extLst>
                    <a:ext uri="{9D8B030D-6E8A-4147-A177-3AD203B41FA5}">
                      <a16:colId xmlns:a16="http://schemas.microsoft.com/office/drawing/2014/main" xmlns="" val="20008"/>
                    </a:ext>
                  </a:extLst>
                </a:gridCol>
                <a:gridCol w="390641">
                  <a:extLst>
                    <a:ext uri="{9D8B030D-6E8A-4147-A177-3AD203B41FA5}">
                      <a16:colId xmlns:a16="http://schemas.microsoft.com/office/drawing/2014/main" xmlns="" val="20009"/>
                    </a:ext>
                  </a:extLst>
                </a:gridCol>
                <a:gridCol w="236392">
                  <a:extLst>
                    <a:ext uri="{9D8B030D-6E8A-4147-A177-3AD203B41FA5}">
                      <a16:colId xmlns:a16="http://schemas.microsoft.com/office/drawing/2014/main" xmlns="" val="20010"/>
                    </a:ext>
                  </a:extLst>
                </a:gridCol>
              </a:tblGrid>
              <a:tr h="897350">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846439">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چهارشنبه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عید نوروز- شهادت امام علی النقی</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(ع)</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ارسال پیام تبریک عید</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indent="85725" algn="r" defTabSz="914400" rtl="1" eaLnBrk="1" fontAlgn="auto" latinLnBrk="0" hangingPunct="1">
                        <a:lnSpc>
                          <a:spcPct val="100000"/>
                        </a:lnSpc>
                        <a:spcBef>
                          <a:spcPts val="0"/>
                        </a:spcBef>
                        <a:spcAft>
                          <a:spcPts val="0"/>
                        </a:spcAft>
                        <a:buClrTx/>
                        <a:buSzTx/>
                        <a:buFont typeface="+mj-lt"/>
                        <a:buAutoNum type="arabicPeriod"/>
                        <a:tabLst>
                          <a:tab pos="85725" algn="l"/>
                          <a:tab pos="180975" algn="l"/>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تهیه متن پیام تبریک</a:t>
                      </a:r>
                    </a:p>
                    <a:p>
                      <a:pPr marL="0" marR="71755" indent="85725" algn="r" defTabSz="914400" rtl="1" eaLnBrk="1" fontAlgn="auto" latinLnBrk="0" hangingPunct="1">
                        <a:lnSpc>
                          <a:spcPct val="100000"/>
                        </a:lnSpc>
                        <a:spcBef>
                          <a:spcPts val="0"/>
                        </a:spcBef>
                        <a:spcAft>
                          <a:spcPts val="0"/>
                        </a:spcAft>
                        <a:buClrTx/>
                        <a:buSzTx/>
                        <a:buFont typeface="+mj-lt"/>
                        <a:buAutoNum type="arabicPeriod"/>
                        <a:tabLst>
                          <a:tab pos="85725" algn="l"/>
                          <a:tab pos="180975" algn="l"/>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تهیه متن پیام تسلیت</a:t>
                      </a:r>
                    </a:p>
                    <a:p>
                      <a:pPr marL="0" marR="71755" indent="85725" algn="r" defTabSz="914400" rtl="1" eaLnBrk="1" fontAlgn="auto" latinLnBrk="0" hangingPunct="1">
                        <a:lnSpc>
                          <a:spcPct val="100000"/>
                        </a:lnSpc>
                        <a:spcBef>
                          <a:spcPts val="0"/>
                        </a:spcBef>
                        <a:spcAft>
                          <a:spcPts val="0"/>
                        </a:spcAft>
                        <a:buClrTx/>
                        <a:buSzTx/>
                        <a:buFont typeface="+mj-lt"/>
                        <a:buAutoNum type="arabicPeriod"/>
                        <a:tabLst>
                          <a:tab pos="85725" algn="l"/>
                          <a:tab pos="180975" algn="l"/>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ارسال از طریق اتوماسیون</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indent="0" algn="ctr" defTabSz="342900" rtl="1" eaLnBrk="1" fontAlgn="auto" latinLnBrk="0" hangingPunct="1">
                        <a:lnSpc>
                          <a:spcPct val="80000"/>
                        </a:lnSpc>
                        <a:spcBef>
                          <a:spcPts val="0"/>
                        </a:spcBef>
                        <a:spcAft>
                          <a:spcPts val="0"/>
                        </a:spcAft>
                        <a:buClrTx/>
                        <a:buSzTx/>
                        <a:buFontTx/>
                        <a:buNone/>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a:t>
                      </a:r>
                      <a:endParaRPr lang="en-US"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indent="0" algn="ctr" defTabSz="342900" rtl="1" eaLnBrk="1" fontAlgn="auto" latinLnBrk="0" hangingPunct="1">
                        <a:lnSpc>
                          <a:spcPct val="8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kumimoji="0" lang="fa-IR"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1"/>
                  </a:ext>
                </a:extLst>
              </a:tr>
              <a:tr h="809625">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2</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97/1/14</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سه 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دید</a:t>
                      </a:r>
                      <a:r>
                        <a:rPr kumimoji="0" lang="en-US"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kumimoji="0"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 بازدید نوروزی</a:t>
                      </a:r>
                      <a:endParaRPr kumimoji="0" lang="en-US"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anose="00000400000000000000" pitchFamily="2" charset="-78"/>
                        </a:rPr>
                        <a:t>اطلاع­رسانی (اطلاعیه- پورتال - اتوماسیون) </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 دعوت از همکاران </a:t>
                      </a:r>
                    </a:p>
                    <a:p>
                      <a:pPr marL="0" indent="38100" algn="r" rtl="1">
                        <a:lnSpc>
                          <a:spcPct val="100000"/>
                        </a:lnSpc>
                        <a:spcAft>
                          <a:spcPts val="0"/>
                        </a:spcAft>
                        <a:buFont typeface="+mj-lt"/>
                        <a:buAutoNum type="arabicPeriod"/>
                      </a:pP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برگزاری مراسم دید و بازدید با حضور ریاست محترم سازمان</a:t>
                      </a:r>
                    </a:p>
                    <a:p>
                      <a:pPr marL="0" indent="38100" algn="r" rtl="1">
                        <a:lnSpc>
                          <a:spcPct val="100000"/>
                        </a:lnSpc>
                        <a:spcAft>
                          <a:spcPts val="0"/>
                        </a:spcAft>
                        <a:buFont typeface="+mj-lt"/>
                        <a:buAutoNum type="arabicPeriod"/>
                      </a:pP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پذیرایی</a:t>
                      </a:r>
                      <a:endPar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indent="0" algn="ctr" defTabSz="342900" rtl="1" eaLnBrk="1" fontAlgn="auto" latinLnBrk="0" hangingPunct="1">
                        <a:lnSpc>
                          <a:spcPct val="80000"/>
                        </a:lnSpc>
                        <a:spcBef>
                          <a:spcPts val="0"/>
                        </a:spcBef>
                        <a:spcAft>
                          <a:spcPts val="0"/>
                        </a:spcAft>
                        <a:buClrTx/>
                        <a:buSzTx/>
                        <a:buFontTx/>
                        <a:buNone/>
                        <a:tabLst/>
                        <a:defRPr/>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a:t>
                      </a:r>
                      <a:endParaRPr lang="en-US"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سالن</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 خوارزمی</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اداره کل دیپلماسی عمومی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2"/>
                  </a:ext>
                </a:extLst>
              </a:tr>
              <a:tr h="987458">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3</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97/1/20</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ملی فناوری هسته ای- سالروز شهادت مرتضی آوینی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71755"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ارسال</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پیام تبریک</a:t>
                      </a:r>
                    </a:p>
                    <a:p>
                      <a:pPr marL="47625" marR="71755"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تبلیغات محیطی</a:t>
                      </a:r>
                    </a:p>
                    <a:p>
                      <a:pPr marL="47625" marR="71755"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برگزاری مراسم</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جشن در سالن اجلاس سران</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71755"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تهیه متن پیام</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anose="00000400000000000000" pitchFamily="2" charset="-78"/>
                        </a:rPr>
                        <a:t>اطلاع­رسانی (اطلاعیه- پورتال - اتوماسیون)</a:t>
                      </a:r>
                    </a:p>
                    <a:p>
                      <a:pPr marL="47625" marR="71755"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نصب بنر، پوسترو ...</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سالن اجلاس سران</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اداره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3"/>
                  </a:ext>
                </a:extLst>
              </a:tr>
              <a:tr h="683353">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4</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97/1/20</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 ها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کلاسهای خوشنویسی دوشنبه هر هفته</a:t>
                      </a:r>
                    </a:p>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(ساعت 15:30 تا 17:00)</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71755"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اطلاع رسانی</a:t>
                      </a:r>
                    </a:p>
                    <a:p>
                      <a:pPr marL="47625" marR="71755"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ثبت نام علاقمندان</a:t>
                      </a:r>
                    </a:p>
                    <a:p>
                      <a:pPr marL="47625" marR="71755"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هماهنگی با استاد</a:t>
                      </a: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پنج میلیون ریال</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فرهنگی</a:t>
                      </a:r>
                      <a:endParaRPr kumimoji="0" lang="fa-IR"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017767">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5</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97/1/20</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 ها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برگزاری کلاسهای قرآنی دوشنبه هر هفته</a:t>
                      </a:r>
                    </a:p>
                    <a:p>
                      <a:pPr marL="0" marR="0" lvl="0" indent="0" algn="ctr" defTabSz="342900" rtl="1" eaLnBrk="1" fontAlgn="auto" latinLnBrk="0" hangingPunct="1">
                        <a:lnSpc>
                          <a:spcPct val="8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(بعداز نماز ظهر و عصر)</a:t>
                      </a:r>
                      <a:endPar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هماهنگی با استاد قرآن</a:t>
                      </a:r>
                    </a:p>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اطلاع رسانی</a:t>
                      </a:r>
                    </a:p>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سطح بندی همکاران</a:t>
                      </a:r>
                    </a:p>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ارائه لوح فشرده</a:t>
                      </a:r>
                    </a:p>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ارائه کتاب تهیه شده </a:t>
                      </a:r>
                    </a:p>
                    <a:p>
                      <a:pPr marL="85725" marR="0" lvl="0" indent="-47625" algn="r" defTabSz="342900" rtl="1" eaLnBrk="1" fontAlgn="auto" latinLnBrk="0" hangingPunct="1">
                        <a:lnSpc>
                          <a:spcPct val="8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ارائه گواهی نامه شرکت در دوره آموزشی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fa-IR" sz="1100" b="0" i="0" u="none" strike="noStrike" kern="1200" cap="none" spc="0" normalizeH="0" baseline="0" noProof="0" dirty="0" smtClean="0">
                          <a:ln>
                            <a:noFill/>
                          </a:ln>
                          <a:solidFill>
                            <a:schemeClr val="bg1">
                              <a:lumMod val="10000"/>
                            </a:schemeClr>
                          </a:solidFill>
                          <a:effectLst/>
                          <a:uLnTx/>
                          <a:uFillTx/>
                          <a:latin typeface="+mn-lt"/>
                          <a:ea typeface="+mn-ea"/>
                          <a:cs typeface="B Mitra" pitchFamily="2" charset="-78"/>
                        </a:rPr>
                        <a:t>نود میلیون ریال</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a:r>
                        <a:rPr lang="fa-IR" sz="1100" dirty="0" smtClean="0">
                          <a:solidFill>
                            <a:schemeClr val="bg1">
                              <a:lumMod val="10000"/>
                            </a:schemeClr>
                          </a:solidFill>
                          <a:cs typeface="B Mitra" pitchFamily="2" charset="-78"/>
                        </a:rPr>
                        <a:t>مسجد شهدا</a:t>
                      </a:r>
                      <a:endParaRPr lang="en-US" sz="1100"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a:r>
                        <a:rPr lang="fa-IR" sz="1100" dirty="0" smtClean="0">
                          <a:solidFill>
                            <a:schemeClr val="bg1">
                              <a:lumMod val="10000"/>
                            </a:schemeClr>
                          </a:solidFill>
                          <a:cs typeface="B Mitra" pitchFamily="2" charset="-78"/>
                        </a:rPr>
                        <a:t>شورای فرهنگی </a:t>
                      </a:r>
                      <a:endParaRPr lang="en-US" sz="1100" dirty="0">
                        <a:solidFill>
                          <a:schemeClr val="bg1">
                            <a:lumMod val="10000"/>
                          </a:schemeClr>
                        </a:solidFill>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a:r>
                        <a:rPr lang="fa-IR" sz="1100" dirty="0" smtClean="0">
                          <a:solidFill>
                            <a:schemeClr val="bg1">
                              <a:lumMod val="10000"/>
                            </a:schemeClr>
                          </a:solidFill>
                          <a:cs typeface="B Mitra" pitchFamily="2" charset="-78"/>
                        </a:rPr>
                        <a:t> مرکز بسیج</a:t>
                      </a:r>
                      <a:endParaRPr lang="en-US" sz="1100" dirty="0">
                        <a:solidFill>
                          <a:schemeClr val="bg1">
                            <a:lumMod val="10000"/>
                          </a:schemeClr>
                        </a:solidFill>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220437">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6</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97/1/23</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چهارشنبه(یک روز قبل)</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شهادت حضرت امام موسی کاظم (ع)</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مراسم عزاداری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آماده سازی کلیپ سوگواری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anose="00000400000000000000" pitchFamily="2" charset="-78"/>
                        </a:rPr>
                        <a:t>اطلاع­رسانی (اطلاعیه- پورتال - اتوماسیون)</a:t>
                      </a:r>
                    </a:p>
                    <a:p>
                      <a:pPr marL="0" marR="71755" lvl="0" indent="0"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تبلیغات محیطی نصب بنر، پوستر، استند</a:t>
                      </a:r>
                    </a:p>
                    <a:p>
                      <a:pPr marL="0" marR="71755" lvl="0" indent="0"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پذیرایی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سه میلیون ریال</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مسجد شهدا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اداره کل دیپلماسی عمومی </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873727">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7</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97/1/25</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یکشنبه (یک روز بعد)</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مبعث حضرت رسول اکرم (ص)</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مراسم جشن</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پخش کلیپ ولادت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نصب بنر، پوستر، استند</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a:t>
                      </a: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پذیرایی</a:t>
                      </a:r>
                      <a:endParaRPr kumimoji="0" lang="fa-IR" sz="11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rPr>
                        <a:t>سه میلیون ریال</a:t>
                      </a:r>
                      <a:endParaRPr kumimoji="0" lang="en-US" sz="1100" b="0" i="0" u="none" strike="noStrike" kern="1200" cap="none" spc="0" normalizeH="0" baseline="0" noProof="0" dirty="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مسجد شهدا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اداره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6"/>
                  </a:ext>
                </a:extLst>
              </a:tr>
              <a:tr h="847725">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8</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97/1/30</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پنجشنبه</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اردوی کوهپیمایی یک روزه طرح جماران</a:t>
                      </a:r>
                      <a:endParaRPr lang="en-US"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برنامه ریزی اردو</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 ثبت نام شرکت کنندگان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برنامه ریزی اردو و پیگیری وسیله ایاب و ذهاب</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تامین وسیله ایاب و ذهاب</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قله دارآباد</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fa-IR"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71755"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فروردین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3066280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584655915"/>
              </p:ext>
            </p:extLst>
          </p:nvPr>
        </p:nvGraphicFramePr>
        <p:xfrm>
          <a:off x="144379" y="1340114"/>
          <a:ext cx="6604763" cy="8193340"/>
        </p:xfrm>
        <a:graphic>
          <a:graphicData uri="http://schemas.openxmlformats.org/drawingml/2006/table">
            <a:tbl>
              <a:tblPr rtl="1" firstRow="1" firstCol="1" bandRow="1">
                <a:effectLst>
                  <a:innerShdw blurRad="63500" dist="50800" dir="18900000">
                    <a:prstClr val="black">
                      <a:alpha val="50000"/>
                    </a:prstClr>
                  </a:innerShdw>
                </a:effectLst>
              </a:tblPr>
              <a:tblGrid>
                <a:gridCol w="369732">
                  <a:extLst>
                    <a:ext uri="{9D8B030D-6E8A-4147-A177-3AD203B41FA5}">
                      <a16:colId xmlns:a16="http://schemas.microsoft.com/office/drawing/2014/main" xmlns="" val="20000"/>
                    </a:ext>
                  </a:extLst>
                </a:gridCol>
                <a:gridCol w="472440">
                  <a:extLst>
                    <a:ext uri="{9D8B030D-6E8A-4147-A177-3AD203B41FA5}">
                      <a16:colId xmlns:a16="http://schemas.microsoft.com/office/drawing/2014/main" xmlns="" val="20001"/>
                    </a:ext>
                  </a:extLst>
                </a:gridCol>
                <a:gridCol w="360479">
                  <a:extLst>
                    <a:ext uri="{9D8B030D-6E8A-4147-A177-3AD203B41FA5}">
                      <a16:colId xmlns:a16="http://schemas.microsoft.com/office/drawing/2014/main" xmlns="" val="20002"/>
                    </a:ext>
                  </a:extLst>
                </a:gridCol>
                <a:gridCol w="594965">
                  <a:extLst>
                    <a:ext uri="{9D8B030D-6E8A-4147-A177-3AD203B41FA5}">
                      <a16:colId xmlns:a16="http://schemas.microsoft.com/office/drawing/2014/main" xmlns="" val="20003"/>
                    </a:ext>
                  </a:extLst>
                </a:gridCol>
                <a:gridCol w="1429850">
                  <a:extLst>
                    <a:ext uri="{9D8B030D-6E8A-4147-A177-3AD203B41FA5}">
                      <a16:colId xmlns:a16="http://schemas.microsoft.com/office/drawing/2014/main" xmlns="" val="20004"/>
                    </a:ext>
                  </a:extLst>
                </a:gridCol>
                <a:gridCol w="1692876">
                  <a:extLst>
                    <a:ext uri="{9D8B030D-6E8A-4147-A177-3AD203B41FA5}">
                      <a16:colId xmlns:a16="http://schemas.microsoft.com/office/drawing/2014/main" xmlns="" val="20005"/>
                    </a:ext>
                  </a:extLst>
                </a:gridCol>
                <a:gridCol w="337457">
                  <a:extLst>
                    <a:ext uri="{9D8B030D-6E8A-4147-A177-3AD203B41FA5}">
                      <a16:colId xmlns:a16="http://schemas.microsoft.com/office/drawing/2014/main" xmlns="" val="20006"/>
                    </a:ext>
                  </a:extLst>
                </a:gridCol>
                <a:gridCol w="320911">
                  <a:extLst>
                    <a:ext uri="{9D8B030D-6E8A-4147-A177-3AD203B41FA5}">
                      <a16:colId xmlns:a16="http://schemas.microsoft.com/office/drawing/2014/main" xmlns="" val="20007"/>
                    </a:ext>
                  </a:extLst>
                </a:gridCol>
                <a:gridCol w="329184">
                  <a:extLst>
                    <a:ext uri="{9D8B030D-6E8A-4147-A177-3AD203B41FA5}">
                      <a16:colId xmlns:a16="http://schemas.microsoft.com/office/drawing/2014/main" xmlns="" val="20008"/>
                    </a:ext>
                  </a:extLst>
                </a:gridCol>
                <a:gridCol w="356218">
                  <a:extLst>
                    <a:ext uri="{9D8B030D-6E8A-4147-A177-3AD203B41FA5}">
                      <a16:colId xmlns:a16="http://schemas.microsoft.com/office/drawing/2014/main" xmlns="" val="20009"/>
                    </a:ext>
                  </a:extLst>
                </a:gridCol>
                <a:gridCol w="340651">
                  <a:extLst>
                    <a:ext uri="{9D8B030D-6E8A-4147-A177-3AD203B41FA5}">
                      <a16:colId xmlns:a16="http://schemas.microsoft.com/office/drawing/2014/main" xmlns="" val="20010"/>
                    </a:ext>
                  </a:extLst>
                </a:gridCol>
              </a:tblGrid>
              <a:tr h="862397">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703232">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97/2/1</a:t>
                      </a:r>
                    </a:p>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(یک روز بعد)</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اعیاد شعبانیه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ولادت حضرت امام حسین (ع) – روز پاسدار</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marR="71755" lvl="0" indent="0" algn="ctr" defTabSz="3429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مراسم جشن</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پخش کلیپ ولادت مابین نماز</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برگزاری مراسم مولودی خوانی و سخنرانی در 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نصب بنر، پوستر، استند</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هماهنگی برگزاری مراسم دیدار با جانبازان و واریز هدیه نقدی به حساب جانبازان</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پذیرایی</a:t>
                      </a:r>
                      <a:endParaRPr kumimoji="0" lang="fa-IR" sz="11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تقریبی چهل میلیون ریال</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مسجد شهدا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ستاد اقامه نماز-امور ایثارگران</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rowSpan="3">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مرکز بسیج- اداره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3"/>
                  </a:ext>
                </a:extLst>
              </a:tr>
              <a:tr h="950976">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2</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97/2/1</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ولادت حضرت ابوالفضل العباس (ع)- روز جانباز</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89662">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3</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97/2/2</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ولادت امام زین العابدین (ع)</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vMerge="1">
                  <a:txBody>
                    <a:bodyPr/>
                    <a:lstStyle/>
                    <a:p>
                      <a:endParaRPr lang="en-US"/>
                    </a:p>
                  </a:txBody>
                  <a:tcP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extLst>
                  <a:ext uri="{0D108BD9-81ED-4DB2-BD59-A6C34878D82A}">
                    <a16:rowId xmlns:a16="http://schemas.microsoft.com/office/drawing/2014/main" xmlns="" val="10005"/>
                  </a:ext>
                </a:extLst>
              </a:tr>
              <a:tr h="1565242">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4</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97/2/3</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دیدار یاران 120</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indent="-47625" algn="r" rtl="1">
                        <a:lnSpc>
                          <a:spcPct val="100000"/>
                        </a:lnSpc>
                        <a:spcAft>
                          <a:spcPts val="0"/>
                        </a:spcAft>
                        <a:buFont typeface="+mj-lt"/>
                        <a:buAutoNum type="arabicPeriod"/>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تهیه </a:t>
                      </a: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کلیپ، </a:t>
                      </a:r>
                      <a:r>
                        <a:rPr kumimoji="0" lang="fa-IR" sz="1100" b="0" i="0" u="none" strike="noStrike" kern="1200" cap="none" spc="0" normalizeH="0" baseline="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آماده سازی آن</a:t>
                      </a:r>
                    </a:p>
                    <a:p>
                      <a:pPr marL="47625" indent="-47625" algn="r" rtl="1">
                        <a:lnSpc>
                          <a:spcPct val="100000"/>
                        </a:lnSpc>
                        <a:spcAft>
                          <a:spcPts val="0"/>
                        </a:spcAft>
                        <a:buFont typeface="+mj-lt"/>
                        <a:buAutoNum type="arabicPeriod"/>
                      </a:pPr>
                      <a:r>
                        <a:rPr kumimoji="0" lang="fa-IR" sz="1100" b="0" i="0" u="none" strike="noStrike" kern="1200" cap="none" spc="0" normalizeH="0" baseline="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سخنرانی مدیر کل توسعه منابع انسانی و رفاه با موضوع  آنچه باید در مورد ارزشیابی کارکنان بدانیم در راستای حقوق شهروندی</a:t>
                      </a:r>
                    </a:p>
                    <a:p>
                      <a:pPr marL="47625" indent="-47625" algn="r" rtl="1">
                        <a:lnSpc>
                          <a:spcPct val="100000"/>
                        </a:lnSpc>
                        <a:spcAft>
                          <a:spcPts val="0"/>
                        </a:spcAft>
                        <a:buFont typeface="+mj-lt"/>
                        <a:buAutoNum type="arabicPeriod"/>
                      </a:pPr>
                      <a:r>
                        <a:rPr kumimoji="0" lang="fa-IR" sz="1100" b="0" i="0" u="none" strike="noStrike" kern="1200" cap="none" spc="0" normalizeH="0" baseline="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طراحی، چاپ </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 نصب پوستر </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indent="-47625" algn="r" rtl="1">
                        <a:lnSpc>
                          <a:spcPct val="100000"/>
                        </a:lnSpc>
                        <a:spcAft>
                          <a:spcPts val="0"/>
                        </a:spcAft>
                        <a:buFont typeface="+mj-lt"/>
                        <a:buAutoNum type="arabicPeriod"/>
                      </a:pP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پذیرایی</a:t>
                      </a:r>
                      <a:endPar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سه</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 </a:t>
                      </a: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میلیون ریال</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سالن خوارزمی</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بسیج</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اداره کل دیپلماسی عمومی</a:t>
                      </a:r>
                      <a:endParaRPr lang="en-US"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244551">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5</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97/2/6</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پنجشنبه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بزرگداشت مراسم روز جانباز</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برگزاری مراسم جشن با حضور رئیس سازمان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دعوت از میهمانان </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تهیه هدیه فرهنگی به میهمانان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تبلیغات محیطی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پذیرایی</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برنامه ریزی جشن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ارسال</a:t>
                      </a: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دعوت نامه برای ایثارگران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هماهنگی جهت ورود میهمانان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خرید هدیه فرهنگی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نصب بنر، استند و پوستر</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تهیه شیرینی، آبمیوه وآب معدنی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شام</a:t>
                      </a:r>
                      <a:endPar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یکصد</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 و پنجاه </a:t>
                      </a:r>
                      <a:r>
                        <a:rPr lang="fa-IR" sz="1100" b="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میلیون ریال</a:t>
                      </a:r>
                      <a:endParaRPr lang="en-US" sz="1100" b="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مجتمع فرهنگی ورزشی آفتاب</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امور ایثارگران</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امور ایثارگران</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endParaRPr lang="en-US" sz="1100" dirty="0">
                        <a:solidFill>
                          <a:schemeClr val="bg1">
                            <a:lumMod val="10000"/>
                          </a:schemeClr>
                        </a:solidFill>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868520">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6</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97/2/8</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defTabSz="342900" rtl="1" eaLnBrk="1" latinLnBrk="0" hangingPunct="1">
                        <a:lnSpc>
                          <a:spcPct val="10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ولادت حضرت علی اکبر</a:t>
                      </a:r>
                      <a:r>
                        <a:rPr lang="fa-IR" sz="1100" b="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(ع)</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 مراسم جشن</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پخش کلیپ ولادت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نصب بنر، پوستر، استند</a:t>
                      </a:r>
                    </a:p>
                    <a:p>
                      <a:pPr marL="47625" marR="71755"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rPr>
                        <a:t>پذیرایی</a:t>
                      </a:r>
                      <a:endParaRPr kumimoji="0" lang="fa-IR" sz="1100" b="0" i="0" u="none" strike="noStrike" kern="1200" cap="none" spc="0" normalizeH="0" baseline="0" dirty="0" smtClean="0">
                        <a:ln w="1905"/>
                        <a:solidFill>
                          <a:schemeClr val="bg1">
                            <a:lumMod val="10000"/>
                          </a:scheme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rPr>
                        <a:t>سه میلیون ریال</a:t>
                      </a:r>
                      <a:endParaRPr kumimoji="0" lang="en-US" sz="1100" b="0" i="0" u="none" strike="noStrike" kern="1200" cap="none" spc="0" normalizeH="0" baseline="0" noProof="0" dirty="0">
                        <a:ln w="1905"/>
                        <a:solidFill>
                          <a:srgbClr val="D8D8D8">
                            <a:lumMod val="10000"/>
                          </a:srgbClr>
                        </a:solidFill>
                        <a:effectLst>
                          <a:innerShdw blurRad="69850" dist="43180" dir="5400000">
                            <a:srgbClr val="000000">
                              <a:alpha val="65000"/>
                            </a:srgbClr>
                          </a:innerShdw>
                        </a:effectLst>
                        <a:uLnTx/>
                        <a:uFillTx/>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مسجد شهدا</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342900" rtl="1" eaLnBrk="1" fontAlgn="auto" latinLnBrk="0" hangingPunct="1">
                        <a:lnSpc>
                          <a:spcPct val="8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اداره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409700">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7</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97/2/10</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ملی خلیج فارس</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بزرگداشت روز ملی خلیج فارس</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پیام رئیس سازمان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برنامه ریزی برگزاری برنامه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دعوت از فرمانده ارشد نظامی کشور در حوزه خلیج فارس</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دعوت ازگروه موسیقی خلیج فارس</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a:t>
                      </a: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endPar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هماهنگی جهت ورود و خروج</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پذیرایی </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پانزده میلیون ریال</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سالن</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خوارزمی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 بسیج</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algn="ctr" defTabSz="342900" rtl="1" eaLnBrk="1" latinLnBrk="0" hangingPunct="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اداره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اردیبهشت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1171715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82950060"/>
              </p:ext>
            </p:extLst>
          </p:nvPr>
        </p:nvGraphicFramePr>
        <p:xfrm>
          <a:off x="144379" y="1387740"/>
          <a:ext cx="6604763" cy="8263737"/>
        </p:xfrm>
        <a:graphic>
          <a:graphicData uri="http://schemas.openxmlformats.org/drawingml/2006/table">
            <a:tbl>
              <a:tblPr rtl="1" firstRow="1" firstCol="1" bandRow="1">
                <a:effectLst>
                  <a:innerShdw blurRad="63500" dist="50800" dir="18900000">
                    <a:prstClr val="black">
                      <a:alpha val="50000"/>
                    </a:prstClr>
                  </a:innerShdw>
                </a:effectLst>
              </a:tblPr>
              <a:tblGrid>
                <a:gridCol w="369732">
                  <a:extLst>
                    <a:ext uri="{9D8B030D-6E8A-4147-A177-3AD203B41FA5}">
                      <a16:colId xmlns:a16="http://schemas.microsoft.com/office/drawing/2014/main" xmlns="" val="20000"/>
                    </a:ext>
                  </a:extLst>
                </a:gridCol>
                <a:gridCol w="472440">
                  <a:extLst>
                    <a:ext uri="{9D8B030D-6E8A-4147-A177-3AD203B41FA5}">
                      <a16:colId xmlns:a16="http://schemas.microsoft.com/office/drawing/2014/main" xmlns="" val="20001"/>
                    </a:ext>
                  </a:extLst>
                </a:gridCol>
                <a:gridCol w="360479">
                  <a:extLst>
                    <a:ext uri="{9D8B030D-6E8A-4147-A177-3AD203B41FA5}">
                      <a16:colId xmlns:a16="http://schemas.microsoft.com/office/drawing/2014/main" xmlns="" val="20002"/>
                    </a:ext>
                  </a:extLst>
                </a:gridCol>
                <a:gridCol w="594965">
                  <a:extLst>
                    <a:ext uri="{9D8B030D-6E8A-4147-A177-3AD203B41FA5}">
                      <a16:colId xmlns:a16="http://schemas.microsoft.com/office/drawing/2014/main" xmlns="" val="20003"/>
                    </a:ext>
                  </a:extLst>
                </a:gridCol>
                <a:gridCol w="1055801">
                  <a:extLst>
                    <a:ext uri="{9D8B030D-6E8A-4147-A177-3AD203B41FA5}">
                      <a16:colId xmlns:a16="http://schemas.microsoft.com/office/drawing/2014/main" xmlns="" val="20004"/>
                    </a:ext>
                  </a:extLst>
                </a:gridCol>
                <a:gridCol w="2051022">
                  <a:extLst>
                    <a:ext uri="{9D8B030D-6E8A-4147-A177-3AD203B41FA5}">
                      <a16:colId xmlns:a16="http://schemas.microsoft.com/office/drawing/2014/main" xmlns="" val="20005"/>
                    </a:ext>
                  </a:extLst>
                </a:gridCol>
                <a:gridCol w="353360">
                  <a:extLst>
                    <a:ext uri="{9D8B030D-6E8A-4147-A177-3AD203B41FA5}">
                      <a16:colId xmlns:a16="http://schemas.microsoft.com/office/drawing/2014/main" xmlns="" val="20006"/>
                    </a:ext>
                  </a:extLst>
                </a:gridCol>
                <a:gridCol w="320911">
                  <a:extLst>
                    <a:ext uri="{9D8B030D-6E8A-4147-A177-3AD203B41FA5}">
                      <a16:colId xmlns:a16="http://schemas.microsoft.com/office/drawing/2014/main" xmlns="" val="20007"/>
                    </a:ext>
                  </a:extLst>
                </a:gridCol>
                <a:gridCol w="329184">
                  <a:extLst>
                    <a:ext uri="{9D8B030D-6E8A-4147-A177-3AD203B41FA5}">
                      <a16:colId xmlns:a16="http://schemas.microsoft.com/office/drawing/2014/main" xmlns="" val="20008"/>
                    </a:ext>
                  </a:extLst>
                </a:gridCol>
                <a:gridCol w="329184">
                  <a:extLst>
                    <a:ext uri="{9D8B030D-6E8A-4147-A177-3AD203B41FA5}">
                      <a16:colId xmlns:a16="http://schemas.microsoft.com/office/drawing/2014/main" xmlns="" val="20009"/>
                    </a:ext>
                  </a:extLst>
                </a:gridCol>
                <a:gridCol w="367685">
                  <a:extLst>
                    <a:ext uri="{9D8B030D-6E8A-4147-A177-3AD203B41FA5}">
                      <a16:colId xmlns:a16="http://schemas.microsoft.com/office/drawing/2014/main" xmlns="" val="20010"/>
                    </a:ext>
                  </a:extLst>
                </a:gridCol>
              </a:tblGrid>
              <a:tr h="790917">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ردیف</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تاریخ </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71755" marR="71755" algn="ctr" rtl="1">
                        <a:lnSpc>
                          <a:spcPct val="8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روز برگزاری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عنوان مناسبت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0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فعالیت پیشنهادی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فرآیند فعالیت</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rPr>
                        <a:t>برآورد بودجه</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محل اجرا</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marL="0" marR="0" indent="0" algn="ctr" defTabSz="914400" rtl="1" eaLnBrk="1" fontAlgn="auto" latinLnBrk="0" hangingPunct="1">
                        <a:lnSpc>
                          <a:spcPct val="150000"/>
                        </a:lnSpc>
                        <a:spcBef>
                          <a:spcPts val="0"/>
                        </a:spcBef>
                        <a:spcAft>
                          <a:spcPts val="0"/>
                        </a:spcAft>
                        <a:buClrTx/>
                        <a:buSzTx/>
                        <a:buFontTx/>
                        <a:buNone/>
                        <a:tabLst/>
                        <a:defRPr/>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متولی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lvl1pPr marL="0" algn="r" defTabSz="342900" rtl="1" eaLnBrk="1" latinLnBrk="0" hangingPunct="1">
                        <a:defRPr kumimoji="0" sz="1350" kern="1200">
                          <a:solidFill>
                            <a:schemeClr val="tx1"/>
                          </a:solidFill>
                          <a:latin typeface="Calibri"/>
                          <a:ea typeface=""/>
                          <a:cs typeface=""/>
                        </a:defRPr>
                      </a:lvl1pPr>
                      <a:lvl2pPr marL="419696" algn="r" defTabSz="342900" rtl="1" eaLnBrk="1" latinLnBrk="0" hangingPunct="1">
                        <a:defRPr kumimoji="0" sz="1350" kern="1200">
                          <a:solidFill>
                            <a:schemeClr val="tx1"/>
                          </a:solidFill>
                          <a:latin typeface="Calibri"/>
                          <a:ea typeface=""/>
                          <a:cs typeface=""/>
                        </a:defRPr>
                      </a:lvl2pPr>
                      <a:lvl3pPr marL="839391" algn="r" defTabSz="342900" rtl="1" eaLnBrk="1" latinLnBrk="0" hangingPunct="1">
                        <a:defRPr kumimoji="0" sz="1350" kern="1200">
                          <a:solidFill>
                            <a:schemeClr val="tx1"/>
                          </a:solidFill>
                          <a:latin typeface="Calibri"/>
                          <a:ea typeface=""/>
                          <a:cs typeface=""/>
                        </a:defRPr>
                      </a:lvl3pPr>
                      <a:lvl4pPr marL="1259086" algn="r" defTabSz="342900" rtl="1" eaLnBrk="1" latinLnBrk="0" hangingPunct="1">
                        <a:defRPr kumimoji="0" sz="1350" kern="1200">
                          <a:solidFill>
                            <a:schemeClr val="tx1"/>
                          </a:solidFill>
                          <a:latin typeface="Calibri"/>
                          <a:ea typeface=""/>
                          <a:cs typeface=""/>
                        </a:defRPr>
                      </a:lvl4pPr>
                      <a:lvl5pPr marL="1678781" algn="r" defTabSz="342900" rtl="1" eaLnBrk="1" latinLnBrk="0" hangingPunct="1">
                        <a:defRPr kumimoji="0" sz="1350" kern="1200">
                          <a:solidFill>
                            <a:schemeClr val="tx1"/>
                          </a:solidFill>
                          <a:latin typeface="Calibri"/>
                          <a:ea typeface=""/>
                          <a:cs typeface=""/>
                        </a:defRPr>
                      </a:lvl5pPr>
                      <a:lvl6pPr marL="2098477" algn="r" defTabSz="342900" rtl="1" eaLnBrk="1" latinLnBrk="0" hangingPunct="1">
                        <a:defRPr kumimoji="0" sz="1350" kern="1200">
                          <a:solidFill>
                            <a:schemeClr val="tx1"/>
                          </a:solidFill>
                          <a:latin typeface="Calibri"/>
                          <a:ea typeface=""/>
                          <a:cs typeface=""/>
                        </a:defRPr>
                      </a:lvl6pPr>
                      <a:lvl7pPr marL="2518173" algn="r" defTabSz="342900" rtl="1" eaLnBrk="1" latinLnBrk="0" hangingPunct="1">
                        <a:defRPr kumimoji="0" sz="1350" kern="1200">
                          <a:solidFill>
                            <a:schemeClr val="tx1"/>
                          </a:solidFill>
                          <a:latin typeface="Calibri"/>
                          <a:ea typeface=""/>
                          <a:cs typeface=""/>
                        </a:defRPr>
                      </a:lvl7pPr>
                      <a:lvl8pPr marL="2937867" algn="r" defTabSz="342900" rtl="1" eaLnBrk="1" latinLnBrk="0" hangingPunct="1">
                        <a:defRPr kumimoji="0" sz="1350" kern="1200">
                          <a:solidFill>
                            <a:schemeClr val="tx1"/>
                          </a:solidFill>
                          <a:latin typeface="Calibri"/>
                          <a:ea typeface=""/>
                          <a:cs typeface=""/>
                        </a:defRPr>
                      </a:lvl8pPr>
                      <a:lvl9pPr marL="3357563" algn="r" defTabSz="342900" rtl="1" eaLnBrk="1" latinLnBrk="0" hangingPunct="1">
                        <a:defRPr kumimoji="0" sz="1350" kern="1200">
                          <a:solidFill>
                            <a:schemeClr val="tx1"/>
                          </a:solidFill>
                          <a:latin typeface="Calibri"/>
                          <a:ea typeface=""/>
                          <a:cs typeface=""/>
                        </a:defRPr>
                      </a:lvl9pPr>
                    </a:lstStyle>
                    <a:p>
                      <a:pPr algn="ctr" rtl="1">
                        <a:lnSpc>
                          <a:spcPct val="150000"/>
                        </a:lnSpc>
                        <a:spcAft>
                          <a:spcPts val="0"/>
                        </a:spcAft>
                      </a:pPr>
                      <a:r>
                        <a:rPr lang="fa-IR" sz="1200" b="1"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مجری</a:t>
                      </a:r>
                      <a:endParaRPr lang="en-US" sz="1200" b="1" cap="none" spc="0" dirty="0">
                        <a:ln w="1905"/>
                        <a:solidFill>
                          <a:schemeClr val="bg1">
                            <a:lumMod val="10000"/>
                          </a:schemeClr>
                        </a:solidFill>
                        <a:effectLst>
                          <a:innerShdw blurRad="69850" dist="43180" dir="5400000">
                            <a:srgbClr val="000000">
                              <a:alpha val="65000"/>
                            </a:srgbClr>
                          </a:innerShdw>
                        </a:effectLst>
                        <a:latin typeface="Times New Roman"/>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tc>
                  <a:txBody>
                    <a:bodyPr/>
                    <a:lstStyle/>
                    <a:p>
                      <a:pPr algn="ctr"/>
                      <a:r>
                        <a:rPr lang="fa-IR" sz="1200" b="1" dirty="0" smtClean="0">
                          <a:solidFill>
                            <a:schemeClr val="bg1">
                              <a:lumMod val="10000"/>
                            </a:schemeClr>
                          </a:solidFill>
                          <a:cs typeface="B Mitra" pitchFamily="2" charset="-78"/>
                        </a:rPr>
                        <a:t>همکار</a:t>
                      </a:r>
                      <a:endParaRPr lang="en-US" sz="1200" b="1" dirty="0">
                        <a:solidFill>
                          <a:schemeClr val="bg1">
                            <a:lumMod val="10000"/>
                          </a:schemeClr>
                        </a:solidFill>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A9DA74"/>
                    </a:solidFill>
                  </a:tcPr>
                </a:tc>
                <a:extLst>
                  <a:ext uri="{0D108BD9-81ED-4DB2-BD59-A6C34878D82A}">
                    <a16:rowId xmlns:a16="http://schemas.microsoft.com/office/drawing/2014/main" xmlns="" val="10000"/>
                  </a:ext>
                </a:extLst>
              </a:tr>
              <a:tr h="1302119">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7</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97/2/12</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l" defTabSz="342900" rtl="0" eaLnBrk="1" latinLnBrk="0" hangingPunct="1">
                        <a:defRPr sz="1350" kern="1200">
                          <a:solidFill>
                            <a:schemeClr val="tx1"/>
                          </a:solidFill>
                          <a:latin typeface="Constantia"/>
                          <a:ea typeface=""/>
                          <a:cs typeface=""/>
                        </a:defRPr>
                      </a:lvl1pPr>
                      <a:lvl2pPr marL="342900" algn="l" defTabSz="342900" rtl="0" eaLnBrk="1" latinLnBrk="0" hangingPunct="1">
                        <a:defRPr sz="1350" kern="1200">
                          <a:solidFill>
                            <a:schemeClr val="tx1"/>
                          </a:solidFill>
                          <a:latin typeface="Constantia"/>
                          <a:ea typeface=""/>
                          <a:cs typeface=""/>
                        </a:defRPr>
                      </a:lvl2pPr>
                      <a:lvl3pPr marL="685800" algn="l" defTabSz="342900" rtl="0" eaLnBrk="1" latinLnBrk="0" hangingPunct="1">
                        <a:defRPr sz="1350" kern="1200">
                          <a:solidFill>
                            <a:schemeClr val="tx1"/>
                          </a:solidFill>
                          <a:latin typeface="Constantia"/>
                          <a:ea typeface=""/>
                          <a:cs typeface=""/>
                        </a:defRPr>
                      </a:lvl3pPr>
                      <a:lvl4pPr marL="1028700" algn="l" defTabSz="342900" rtl="0" eaLnBrk="1" latinLnBrk="0" hangingPunct="1">
                        <a:defRPr sz="1350" kern="1200">
                          <a:solidFill>
                            <a:schemeClr val="tx1"/>
                          </a:solidFill>
                          <a:latin typeface="Constantia"/>
                          <a:ea typeface=""/>
                          <a:cs typeface=""/>
                        </a:defRPr>
                      </a:lvl4pPr>
                      <a:lvl5pPr marL="1371600" algn="l" defTabSz="342900" rtl="0" eaLnBrk="1" latinLnBrk="0" hangingPunct="1">
                        <a:defRPr sz="1350" kern="1200">
                          <a:solidFill>
                            <a:schemeClr val="tx1"/>
                          </a:solidFill>
                          <a:latin typeface="Constantia"/>
                          <a:ea typeface=""/>
                          <a:cs typeface=""/>
                        </a:defRPr>
                      </a:lvl5pPr>
                      <a:lvl6pPr marL="1714500" algn="l" defTabSz="342900" rtl="0" eaLnBrk="1" latinLnBrk="0" hangingPunct="1">
                        <a:defRPr sz="1350" kern="1200">
                          <a:solidFill>
                            <a:schemeClr val="tx1"/>
                          </a:solidFill>
                          <a:latin typeface="Constantia"/>
                          <a:ea typeface=""/>
                          <a:cs typeface=""/>
                        </a:defRPr>
                      </a:lvl6pPr>
                      <a:lvl7pPr marL="2057400" algn="l" defTabSz="342900" rtl="0" eaLnBrk="1" latinLnBrk="0" hangingPunct="1">
                        <a:defRPr sz="1350" kern="1200">
                          <a:solidFill>
                            <a:schemeClr val="tx1"/>
                          </a:solidFill>
                          <a:latin typeface="Constantia"/>
                          <a:ea typeface=""/>
                          <a:cs typeface=""/>
                        </a:defRPr>
                      </a:lvl7pPr>
                      <a:lvl8pPr marL="2400300" algn="l" defTabSz="342900" rtl="0" eaLnBrk="1" latinLnBrk="0" hangingPunct="1">
                        <a:defRPr sz="1350" kern="1200">
                          <a:solidFill>
                            <a:schemeClr val="tx1"/>
                          </a:solidFill>
                          <a:latin typeface="Constantia"/>
                          <a:ea typeface=""/>
                          <a:cs typeface=""/>
                        </a:defRPr>
                      </a:lvl8pPr>
                      <a:lvl9pPr marL="2743200" algn="l" defTabSz="342900" rtl="0" eaLnBrk="1" latinLnBrk="0" hangingPunct="1">
                        <a:defRPr sz="1350" kern="1200">
                          <a:solidFill>
                            <a:schemeClr val="tx1"/>
                          </a:solidFill>
                          <a:latin typeface="Constantia"/>
                          <a:ea typeface=""/>
                          <a:cs typeface=""/>
                        </a:defRPr>
                      </a:lvl9p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سه شنبه– یک</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روز قبل</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lvl1pPr marL="0" algn="r" rtl="1" eaLnBrk="1" latinLnBrk="0" hangingPunct="1">
                        <a:defRPr kumimoji="0" kern="1200">
                          <a:solidFill>
                            <a:schemeClr val="tx1"/>
                          </a:solidFill>
                          <a:latin typeface="Calibri"/>
                        </a:defRPr>
                      </a:lvl1pPr>
                      <a:lvl2pPr marL="419696" algn="r" rtl="1" eaLnBrk="1" latinLnBrk="0" hangingPunct="1">
                        <a:defRPr kumimoji="0" kern="1200">
                          <a:solidFill>
                            <a:schemeClr val="tx1"/>
                          </a:solidFill>
                          <a:latin typeface="Calibri"/>
                        </a:defRPr>
                      </a:lvl2pPr>
                      <a:lvl3pPr marL="839391" algn="r" rtl="1" eaLnBrk="1" latinLnBrk="0" hangingPunct="1">
                        <a:defRPr kumimoji="0" kern="1200">
                          <a:solidFill>
                            <a:schemeClr val="tx1"/>
                          </a:solidFill>
                          <a:latin typeface="Calibri"/>
                        </a:defRPr>
                      </a:lvl3pPr>
                      <a:lvl4pPr marL="1259086" algn="r" rtl="1" eaLnBrk="1" latinLnBrk="0" hangingPunct="1">
                        <a:defRPr kumimoji="0" kern="1200">
                          <a:solidFill>
                            <a:schemeClr val="tx1"/>
                          </a:solidFill>
                          <a:latin typeface="Calibri"/>
                        </a:defRPr>
                      </a:lvl4pPr>
                      <a:lvl5pPr marL="1678781" algn="r" rtl="1" eaLnBrk="1" latinLnBrk="0" hangingPunct="1">
                        <a:defRPr kumimoji="0" kern="1200">
                          <a:solidFill>
                            <a:schemeClr val="tx1"/>
                          </a:solidFill>
                          <a:latin typeface="Calibri"/>
                        </a:defRPr>
                      </a:lvl5pPr>
                      <a:lvl6pPr marL="2098477" algn="r" rtl="1" eaLnBrk="1" latinLnBrk="0" hangingPunct="1">
                        <a:defRPr kumimoji="0" kern="1200">
                          <a:solidFill>
                            <a:schemeClr val="tx1"/>
                          </a:solidFill>
                          <a:latin typeface="Calibri"/>
                        </a:defRPr>
                      </a:lvl6pPr>
                      <a:lvl7pPr marL="2518173" algn="r" rtl="1" eaLnBrk="1" latinLnBrk="0" hangingPunct="1">
                        <a:defRPr kumimoji="0" kern="1200">
                          <a:solidFill>
                            <a:schemeClr val="tx1"/>
                          </a:solidFill>
                          <a:latin typeface="Calibri"/>
                        </a:defRPr>
                      </a:lvl7pPr>
                      <a:lvl8pPr marL="2937867" algn="r" rtl="1" eaLnBrk="1" latinLnBrk="0" hangingPunct="1">
                        <a:defRPr kumimoji="0" kern="1200">
                          <a:solidFill>
                            <a:schemeClr val="tx1"/>
                          </a:solidFill>
                          <a:latin typeface="Calibri"/>
                        </a:defRPr>
                      </a:lvl8pPr>
                      <a:lvl9pPr marL="3357563" algn="r" rtl="1" eaLnBrk="1" latinLnBrk="0" hangingPunct="1">
                        <a:defRPr kumimoji="0" kern="1200">
                          <a:solidFill>
                            <a:schemeClr val="tx1"/>
                          </a:solidFill>
                          <a:latin typeface="Calibri"/>
                        </a:defRPr>
                      </a:lvl9pPr>
                    </a:lstStyle>
                    <a:p>
                      <a:pPr algn="ctr" rtl="1">
                        <a:lnSpc>
                          <a:spcPct val="80000"/>
                        </a:lnSpc>
                        <a:spcAft>
                          <a:spcPts val="0"/>
                        </a:spcAft>
                      </a:pPr>
                      <a:r>
                        <a:rPr lang="fa-IR" sz="1100" b="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ولادت حضرت قائم (عج) مهدی موعود- شهادت استاد مطهری-روز معلم</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مراسم جشن</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برنامه ریزی برگزای مراسم جشن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پخش کلیپ ولادت مابین نماز</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برگزاری مراسم جشن در سالن خوارزمی و مولودی خوانی در مسجد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نصب نبر، پوستر، استند آذین بندی ورودی سازمان، خیابان اصلی و مسجد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پذیرایی</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هفتاد میلیون</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ریال</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مسجد شهدا-سالن خوارزمی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اداره</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کل دیپلماسی عمومی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ستاد اقامه نماز</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1886720">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8</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97/2/20</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پنجشنبه</a:t>
                      </a:r>
                      <a:endParaRPr kumimoji="0"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2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اولین سالگرد شهادت شهید مدافع حرم </a:t>
                      </a:r>
                    </a:p>
                    <a:p>
                      <a:pPr marL="0" marR="0" lvl="0" indent="0" algn="ctr" defTabSz="342900" rtl="1" eaLnBrk="1" fontAlgn="auto" latinLnBrk="0" hangingPunct="1">
                        <a:lnSpc>
                          <a:spcPct val="80000"/>
                        </a:lnSpc>
                        <a:spcBef>
                          <a:spcPts val="0"/>
                        </a:spcBef>
                        <a:spcAft>
                          <a:spcPts val="0"/>
                        </a:spcAft>
                        <a:buClrTx/>
                        <a:buSzTx/>
                        <a:buFontTx/>
                        <a:buNone/>
                        <a:tabLst/>
                        <a:defRPr/>
                      </a:pPr>
                      <a:r>
                        <a:rPr kumimoji="0" lang="fa-IR" sz="12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Nazanin" pitchFamily="2" charset="-78"/>
                        </a:rPr>
                        <a:t>سید مصطفی صادقی</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مراسم یادبود اولین سالگرد شهید مدافع حرم سازمان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دیدار مسؤولین </a:t>
                      </a: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سازمان و پژوهشگاه با خانواده شهید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تهیه هدیه و بسته فرهنگی برای فرزندان ایشان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هماهنگی با خانواده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مشارکت در برنامه سالگرد شهید در مسجد محل</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(سطح سازمان و فضای مجازی)</a:t>
                      </a:r>
                      <a:endPar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هماهنگی جهت عکسبرداری وفیلمبرداری</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 هماهنگی سخنران و مداح</a:t>
                      </a:r>
                      <a:endPar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یکصد میلیون ریال</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منزل شهید- مسجد امام خمینی اکباتان</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شورای فرهنگی</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امور ایثارگران</a:t>
                      </a:r>
                      <a:endParaRPr lang="en-US" sz="12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b">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rPr>
                        <a:t>مرکز بسیج - اداره کل دیپلماسی عمومی</a:t>
                      </a:r>
                      <a:endParaRPr lang="en-US" sz="12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Nazanin"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2038670">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97/2/23</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یکشنبه</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اردوی یک روزه فرهنگی- تفریحی</a:t>
                      </a:r>
                    </a:p>
                    <a:p>
                      <a:pPr marL="0" marR="0"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آخر هرماه تا پایان سال</a:t>
                      </a: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اردوی یک روزه فرهنگی</a:t>
                      </a:r>
                    </a:p>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(ویژه خواهران)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برنامه ریزی جهت برگزاری اردو</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هماهنگی مکان اردو</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برآورد هزینه تقریبی هر نفر</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ثبت نام شرکت کنندگان</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برنامه ریزی اردو و پیگیری وسیله ایاب وذهاب</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هزینه های اردو از شرکت کنندگان تأمین شود.</a:t>
                      </a:r>
                      <a:endParaRPr lang="fa-IR" sz="1100" b="0" kern="1200" cap="none" spc="0" baseline="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تبلیغات محیطی  </a:t>
                      </a: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طراحی، چاپ و نصب بنر، پوستر و استند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lang="fa-IR" sz="1100" b="0" kern="1200" cap="none" spc="0" noProof="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تدارک پذیرایی (با هزینه همکاران)</a:t>
                      </a: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algn="ctr" rtl="1">
                        <a:lnSpc>
                          <a:spcPct val="80000"/>
                        </a:lnSpc>
                        <a:spcAft>
                          <a:spcPts val="0"/>
                        </a:spcAft>
                      </a:pP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تامین وسیله ایاب و ذهاب</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مکان های فرهنگی تفریحی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مرکز</a:t>
                      </a:r>
                      <a:r>
                        <a:rPr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بسیج</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a:t>
                      </a:r>
                      <a:endParaRPr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r h="2038670">
                <a:tc>
                  <a:txBody>
                    <a:bodyPr/>
                    <a:lstStyle/>
                    <a:p>
                      <a:pPr marL="0" marR="71755" algn="ctr" rtl="1" eaLnBrk="1" latinLnBrk="0" hangingPunct="1">
                        <a:lnSpc>
                          <a:spcPct val="100000"/>
                        </a:lnSpc>
                        <a:spcAft>
                          <a:spcPts val="0"/>
                        </a:spcAft>
                      </a:pP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97/2/24</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algn="ctr" rtl="1" eaLnBrk="1" latinLnBrk="0" hangingPunct="1">
                        <a:lnSpc>
                          <a:spcPct val="100000"/>
                        </a:lnSpc>
                        <a:spcAft>
                          <a:spcPts val="0"/>
                        </a:spcAft>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دوشنبه </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برگزاری دوره های آموزشی سبک زندگی</a:t>
                      </a:r>
                    </a:p>
                    <a:p>
                      <a:pPr marL="0" marR="0" lvl="0" indent="0" algn="ctr" defTabSz="342900" rtl="1" eaLnBrk="1" fontAlgn="auto" latinLnBrk="0" hangingPunct="1">
                        <a:lnSpc>
                          <a:spcPct val="100000"/>
                        </a:lnSpc>
                        <a:spcBef>
                          <a:spcPts val="0"/>
                        </a:spcBef>
                        <a:spcAft>
                          <a:spcPts val="0"/>
                        </a:spcAft>
                        <a:buClrTx/>
                        <a:buSzTx/>
                        <a:buFont typeface="Wingdings" pitchFamily="2" charset="2"/>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آخر هر ماه تا پایان سال</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mj-lt"/>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 دوره آموزشی سبک زندگی</a:t>
                      </a:r>
                      <a:endParaRPr kumimoji="0" lang="en-US"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برنامه ریزی برگزاری دوره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دعوت از همکاران جهت شرکت در همایش</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هماهنگی جهت دعوت از استاد مرتبط با موضوع</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prstClr val="black"/>
                          </a:solidFill>
                          <a:effectLst>
                            <a:innerShdw blurRad="69850" dist="43180" dir="5400000">
                              <a:srgbClr val="000000">
                                <a:alpha val="65000"/>
                              </a:srgbClr>
                            </a:innerShdw>
                          </a:effectLst>
                          <a:uLnTx/>
                          <a:uFillTx/>
                          <a:latin typeface="Arial"/>
                          <a:ea typeface="Times New Roman"/>
                          <a:cs typeface="B Mitra" pitchFamily="2" charset="-78"/>
                        </a:rPr>
                        <a:t>طراحی و آماده سازی گواهی نامه و اهدای آن </a:t>
                      </a:r>
                      <a:endPar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endParaRP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هماهنگی با مکان برگزاری دوره</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 تبلیغات محیطی طراحی،چاپ و نصب بنر، پوستر و استند</a:t>
                      </a:r>
                    </a:p>
                    <a:p>
                      <a:pPr marL="47625" marR="0" lvl="0" indent="-47625" algn="r" defTabSz="9144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Nazanin" pitchFamily="2" charset="-78"/>
                        </a:rPr>
                        <a:t>اطلاع­رسانی (اطلاعیه- پورتال - اتوماسیون)</a:t>
                      </a:r>
                    </a:p>
                    <a:p>
                      <a:pPr marL="47625" marR="0" lvl="0" indent="-47625" algn="r" defTabSz="342900" rtl="1" eaLnBrk="1" fontAlgn="auto" latinLnBrk="0" hangingPunct="1">
                        <a:lnSpc>
                          <a:spcPct val="100000"/>
                        </a:lnSpc>
                        <a:spcBef>
                          <a:spcPts val="0"/>
                        </a:spcBef>
                        <a:spcAft>
                          <a:spcPts val="0"/>
                        </a:spcAft>
                        <a:buClrTx/>
                        <a:buSzTx/>
                        <a:buFont typeface="+mj-lt"/>
                        <a:buAutoNum type="arabicPeriod"/>
                        <a:tabLst/>
                        <a:defRPr/>
                      </a:pPr>
                      <a:r>
                        <a:rPr kumimoji="0" lang="fa-IR" sz="1100" b="0" i="0" u="none" strike="noStrike" kern="1200" cap="none" spc="0" normalizeH="0" baseline="0" noProof="0" dirty="0" smtClean="0">
                          <a:ln w="1905"/>
                          <a:solidFill>
                            <a:srgbClr val="D8D8D8">
                              <a:lumMod val="10000"/>
                            </a:srgbClr>
                          </a:solidFill>
                          <a:effectLst>
                            <a:innerShdw blurRad="69850" dist="43180" dir="5400000">
                              <a:srgbClr val="000000">
                                <a:alpha val="65000"/>
                              </a:srgbClr>
                            </a:innerShdw>
                          </a:effectLst>
                          <a:uLnTx/>
                          <a:uFillTx/>
                          <a:latin typeface="Arial"/>
                          <a:ea typeface="Times New Roman"/>
                          <a:cs typeface="B Mitra" pitchFamily="2" charset="-78"/>
                        </a:rPr>
                        <a:t>پذیرایی</a:t>
                      </a:r>
                      <a:endPar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82856" marR="82856" marT="0" marB="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نود</a:t>
                      </a:r>
                      <a:r>
                        <a:rPr kumimoji="0" lang="fa-IR" sz="1100" b="0" kern="1200" cap="none" spc="0" baseline="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 میلیون ریال</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سالن دکتر حسابی- سالن خوارزمی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1AB39F">
                          <a:lumMod val="75000"/>
                        </a:srgbClr>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kern="1200" cap="none" spc="0" dirty="0" smtClean="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rPr>
                        <a:t>شورای فرهنگی</a:t>
                      </a:r>
                      <a:endParaRPr kumimoji="0" lang="en-US" sz="1100" b="0" kern="1200" cap="none" spc="0" dirty="0">
                        <a:ln w="1905"/>
                        <a:solidFill>
                          <a:schemeClr val="bg1">
                            <a:lumMod val="10000"/>
                          </a:schemeClr>
                        </a:solidFill>
                        <a:effectLst>
                          <a:innerShdw blurRad="69850" dist="43180" dir="5400000">
                            <a:srgbClr val="000000">
                              <a:alpha val="65000"/>
                            </a:srgbClr>
                          </a:innerShdw>
                        </a:effectLst>
                        <a:latin typeface="Arial"/>
                        <a:ea typeface="Times New Roman"/>
                        <a:cs typeface="B Mitra" pitchFamily="2" charset="-78"/>
                      </a:endParaRPr>
                    </a:p>
                  </a:txBody>
                  <a:tcPr marL="82856" marR="82856"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مرکز بسیج - اداره کل منابع انسانی و رفاه</a:t>
                      </a:r>
                      <a:endParaRPr kumimoji="0" lang="en-US" sz="1100" b="0" i="0" u="none" strike="noStrike" kern="1200" cap="none" spc="0" normalizeH="0" baseline="0" noProof="0" dirty="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c>
                  <a:txBody>
                    <a:bodyPr/>
                    <a:lstStyle/>
                    <a:p>
                      <a:pPr marL="0" marR="71755" lvl="0" indent="0" algn="ctr" defTabSz="914400" rtl="1" eaLnBrk="1" fontAlgn="auto" latinLnBrk="0" hangingPunct="1">
                        <a:lnSpc>
                          <a:spcPct val="100000"/>
                        </a:lnSpc>
                        <a:spcBef>
                          <a:spcPts val="0"/>
                        </a:spcBef>
                        <a:spcAft>
                          <a:spcPts val="0"/>
                        </a:spcAft>
                        <a:buClrTx/>
                        <a:buSzTx/>
                        <a:buFontTx/>
                        <a:buNone/>
                        <a:tabLst/>
                        <a:defRPr/>
                      </a:pPr>
                      <a:r>
                        <a:rPr kumimoji="0" lang="fa-IR" sz="1100" b="0" i="0" u="none" strike="noStrike" kern="1200" cap="none" spc="0" normalizeH="0" baseline="0" noProof="0" dirty="0" smtClean="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rPr>
                        <a:t>ستاد صیانت از حریم امنیت عمومی و حقوق شهروندی</a:t>
                      </a:r>
                      <a:endParaRPr kumimoji="0" lang="en-US" sz="1100" b="0" i="0" u="none" strike="noStrike" kern="1200" cap="none" spc="0" normalizeH="0" baseline="0" noProof="0" dirty="0">
                        <a:ln w="1905"/>
                        <a:solidFill>
                          <a:schemeClr val="bg1">
                            <a:lumMod val="10000"/>
                          </a:schemeClr>
                        </a:solidFill>
                        <a:effectLst>
                          <a:innerShdw blurRad="69850" dist="43180" dir="5400000">
                            <a:srgbClr val="000000">
                              <a:alpha val="65000"/>
                            </a:srgbClr>
                          </a:innerShdw>
                        </a:effectLst>
                        <a:uLnTx/>
                        <a:uFillTx/>
                        <a:latin typeface="Arial"/>
                        <a:ea typeface="Times New Roman"/>
                        <a:cs typeface="B Mitra" pitchFamily="2" charset="-78"/>
                      </a:endParaRPr>
                    </a:p>
                  </a:txBody>
                  <a:tcPr marL="68580" marR="68580" marT="0" marB="0" vert="vert270" anchor="ctr">
                    <a:lnL w="12700" cap="flat" cmpd="sng" algn="ctr">
                      <a:solidFill>
                        <a:srgbClr val="009999"/>
                      </a:solidFill>
                      <a:prstDash val="solid"/>
                      <a:round/>
                      <a:headEnd type="none" w="med" len="med"/>
                      <a:tailEnd type="none" w="med" len="med"/>
                    </a:lnL>
                    <a:lnR w="12700" cap="flat" cmpd="sng" algn="ctr">
                      <a:solidFill>
                        <a:srgbClr val="1AB39F">
                          <a:lumMod val="75000"/>
                        </a:srgbClr>
                      </a:solidFill>
                      <a:prstDash val="solid"/>
                      <a:round/>
                      <a:headEnd type="none" w="med" len="med"/>
                      <a:tailEnd type="none" w="med" len="med"/>
                    </a:lnR>
                    <a:lnT w="12700" cap="flat" cmpd="sng" algn="ctr">
                      <a:solidFill>
                        <a:srgbClr val="1AB39F">
                          <a:lumMod val="75000"/>
                        </a:srgbClr>
                      </a:solidFill>
                      <a:prstDash val="solid"/>
                      <a:round/>
                      <a:headEnd type="none" w="med" len="med"/>
                      <a:tailEnd type="none" w="med" len="med"/>
                    </a:lnT>
                    <a:lnB w="12700" cap="flat" cmpd="sng" algn="ctr">
                      <a:solidFill>
                        <a:srgbClr val="1AB39F">
                          <a:lumMod val="75000"/>
                        </a:srgbClr>
                      </a:solidFill>
                      <a:prstDash val="solid"/>
                      <a:round/>
                      <a:headEnd type="none" w="med" len="med"/>
                      <a:tailEnd type="none" w="med" len="med"/>
                    </a:lnB>
                    <a:lnTlToBr w="12700" cmpd="sng">
                      <a:noFill/>
                      <a:prstDash val="solid"/>
                    </a:lnTlToBr>
                    <a:lnBlToTr w="12700" cmpd="sng">
                      <a:noFill/>
                      <a:prstDash val="solid"/>
                    </a:lnBlToTr>
                    <a:solidFill>
                      <a:srgbClr val="F8F8D4"/>
                    </a:solidFill>
                  </a:tcPr>
                </a:tc>
              </a:tr>
            </a:tbl>
          </a:graphicData>
        </a:graphic>
      </p:graphicFrame>
      <p:sp>
        <p:nvSpPr>
          <p:cNvPr id="3" name="Oval Callout 2"/>
          <p:cNvSpPr/>
          <p:nvPr/>
        </p:nvSpPr>
        <p:spPr>
          <a:xfrm>
            <a:off x="457200" y="237744"/>
            <a:ext cx="1737360" cy="89611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b="1" cap="all" dirty="0" smtClean="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rPr>
              <a:t>اردیبهشت ماه 1397</a:t>
            </a:r>
            <a:endParaRPr lang="en-US" b="1" cap="all" dirty="0">
              <a:ln w="9000" cmpd="sng">
                <a:solidFill>
                  <a:srgbClr val="90AC97">
                    <a:shade val="50000"/>
                    <a:satMod val="120000"/>
                  </a:srgbClr>
                </a:solidFill>
                <a:prstDash val="solid"/>
              </a:ln>
              <a:solidFill>
                <a:srgbClr val="D8D8D8">
                  <a:lumMod val="10000"/>
                </a:srgbClr>
              </a:solidFill>
              <a:effectLst>
                <a:reflection blurRad="12700" stA="28000" endPos="45000" dist="1000" dir="5400000" sy="-100000" algn="bl" rotWithShape="0"/>
              </a:effectLst>
              <a:cs typeface="B Titr" pitchFamily="2" charset="-78"/>
            </a:endParaRPr>
          </a:p>
        </p:txBody>
      </p:sp>
      <p:sp>
        <p:nvSpPr>
          <p:cNvPr id="4" name="4-Point Star 3"/>
          <p:cNvSpPr/>
          <p:nvPr/>
        </p:nvSpPr>
        <p:spPr>
          <a:xfrm rot="2593712">
            <a:off x="5818139" y="-3354"/>
            <a:ext cx="932688" cy="896112"/>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5" name="4-Point Star 4"/>
          <p:cNvSpPr/>
          <p:nvPr/>
        </p:nvSpPr>
        <p:spPr>
          <a:xfrm rot="1241392">
            <a:off x="5010911" y="490015"/>
            <a:ext cx="517173" cy="448056"/>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
        <p:nvSpPr>
          <p:cNvPr id="6" name="4-Point Star 5"/>
          <p:cNvSpPr/>
          <p:nvPr/>
        </p:nvSpPr>
        <p:spPr>
          <a:xfrm rot="1994778">
            <a:off x="4342681" y="881001"/>
            <a:ext cx="385713" cy="345210"/>
          </a:xfrm>
          <a:prstGeom prst="star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D8D8D8"/>
              </a:solidFill>
            </a:endParaRPr>
          </a:p>
        </p:txBody>
      </p:sp>
    </p:spTree>
    <p:extLst>
      <p:ext uri="{BB962C8B-B14F-4D97-AF65-F5344CB8AC3E}">
        <p14:creationId xmlns:p14="http://schemas.microsoft.com/office/powerpoint/2010/main" val="1380143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Custom 4">
      <a:dk1>
        <a:srgbClr val="D8D8D8"/>
      </a:dk1>
      <a:lt1>
        <a:sysClr val="window" lastClr="FFFFFF"/>
      </a:lt1>
      <a:dk2>
        <a:srgbClr val="B7D2DE"/>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19250</TotalTime>
  <Words>2628</Words>
  <Application>Microsoft Office PowerPoint</Application>
  <PresentationFormat>A4 Paper (210x297 mm)</PresentationFormat>
  <Paragraphs>568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Thatch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test</cp:lastModifiedBy>
  <cp:revision>967</cp:revision>
  <cp:lastPrinted>2017-06-18T06:02:45Z</cp:lastPrinted>
  <dcterms:created xsi:type="dcterms:W3CDTF">2015-12-21T07:23:41Z</dcterms:created>
  <dcterms:modified xsi:type="dcterms:W3CDTF">2018-05-08T07:43:43Z</dcterms:modified>
</cp:coreProperties>
</file>