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6"/>
  </p:notesMasterIdLst>
  <p:handoutMasterIdLst>
    <p:handoutMasterId r:id="rId47"/>
  </p:handoutMasterIdLst>
  <p:sldIdLst>
    <p:sldId id="326" r:id="rId2"/>
    <p:sldId id="718" r:id="rId3"/>
    <p:sldId id="719" r:id="rId4"/>
    <p:sldId id="657" r:id="rId5"/>
    <p:sldId id="636" r:id="rId6"/>
    <p:sldId id="635" r:id="rId7"/>
    <p:sldId id="529" r:id="rId8"/>
    <p:sldId id="696" r:id="rId9"/>
    <p:sldId id="704" r:id="rId10"/>
    <p:sldId id="699" r:id="rId11"/>
    <p:sldId id="701" r:id="rId12"/>
    <p:sldId id="706" r:id="rId13"/>
    <p:sldId id="705" r:id="rId14"/>
    <p:sldId id="700" r:id="rId15"/>
    <p:sldId id="694" r:id="rId16"/>
    <p:sldId id="695" r:id="rId17"/>
    <p:sldId id="703" r:id="rId18"/>
    <p:sldId id="672" r:id="rId19"/>
    <p:sldId id="673" r:id="rId20"/>
    <p:sldId id="674" r:id="rId21"/>
    <p:sldId id="675" r:id="rId22"/>
    <p:sldId id="676" r:id="rId23"/>
    <p:sldId id="683" r:id="rId24"/>
    <p:sldId id="684" r:id="rId25"/>
    <p:sldId id="579" r:id="rId26"/>
    <p:sldId id="589" r:id="rId27"/>
    <p:sldId id="537" r:id="rId28"/>
    <p:sldId id="677" r:id="rId29"/>
    <p:sldId id="678" r:id="rId30"/>
    <p:sldId id="679" r:id="rId31"/>
    <p:sldId id="707" r:id="rId32"/>
    <p:sldId id="714" r:id="rId33"/>
    <p:sldId id="710" r:id="rId34"/>
    <p:sldId id="708" r:id="rId35"/>
    <p:sldId id="716" r:id="rId36"/>
    <p:sldId id="531" r:id="rId37"/>
    <p:sldId id="709" r:id="rId38"/>
    <p:sldId id="530" r:id="rId39"/>
    <p:sldId id="395" r:id="rId40"/>
    <p:sldId id="532" r:id="rId41"/>
    <p:sldId id="665" r:id="rId42"/>
    <p:sldId id="717" r:id="rId43"/>
    <p:sldId id="668" r:id="rId44"/>
    <p:sldId id="588" r:id="rId4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70BA"/>
    <a:srgbClr val="006DBF"/>
    <a:srgbClr val="00213A"/>
    <a:srgbClr val="004070"/>
    <a:srgbClr val="616767"/>
    <a:srgbClr val="009AD3"/>
    <a:srgbClr val="7CC9DF"/>
    <a:srgbClr val="000000"/>
    <a:srgbClr val="50A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88687" autoAdjust="0"/>
  </p:normalViewPr>
  <p:slideViewPr>
    <p:cSldViewPr snapToGrid="0">
      <p:cViewPr>
        <p:scale>
          <a:sx n="150" d="100"/>
          <a:sy n="150" d="100"/>
        </p:scale>
        <p:origin x="-3872" y="-12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81E05-9910-46F9-A2F3-1AFBCD206144}" type="datetimeFigureOut">
              <a:rPr lang="ru-RU" smtClean="0"/>
              <a:pPr/>
              <a:t>11.12.19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AC27-0B2D-4854-B46F-FDC70FA6C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8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144E-CE39-446D-BBDC-4BAB46B4C798}" type="datetimeFigureOut">
              <a:rPr lang="ru-RU" smtClean="0"/>
              <a:pPr/>
              <a:t>11.12.19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E260-E63E-4DAF-BE98-AB6CFC67E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E260-E63E-4DAF-BE98-AB6CFC67E84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1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B2941-D83F-4C6C-9F4B-268492F6C53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715E7-7822-4F19-A51F-2B543CF433C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6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B2941-D83F-4C6C-9F4B-268492F6C53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715E7-7822-4F19-A51F-2B543CF433C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6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D2012-01DC-4931-9D0A-64B67CCD297B}" type="slidenum">
              <a:rPr lang="ru-RU" smtClean="0">
                <a:cs typeface="Arial" charset="0"/>
              </a:rPr>
              <a:pPr/>
              <a:t>32</a:t>
            </a:fld>
            <a:endParaRPr lang="ru-RU" smtClean="0">
              <a:latin typeface="Times New Roman Cyr" pitchFamily="18" charset="0"/>
              <a:cs typeface="Arial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158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981709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6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5" y="1303839"/>
            <a:ext cx="4413250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9" y="1303838"/>
            <a:ext cx="4500562" cy="4896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8" y="3864970"/>
            <a:ext cx="9037637" cy="23358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452437" y="1303837"/>
            <a:ext cx="4502103" cy="256113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16"/>
          <p:cNvSpPr>
            <a:spLocks noGrp="1"/>
          </p:cNvSpPr>
          <p:nvPr>
            <p:ph sz="quarter" idx="13"/>
          </p:nvPr>
        </p:nvSpPr>
        <p:spPr>
          <a:xfrm>
            <a:off x="4954541" y="1303837"/>
            <a:ext cx="4535534" cy="25611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6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452439" y="1303837"/>
            <a:ext cx="9037636" cy="23271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16"/>
          <p:cNvSpPr>
            <a:spLocks noGrp="1"/>
          </p:cNvSpPr>
          <p:nvPr>
            <p:ph sz="quarter" idx="14"/>
          </p:nvPr>
        </p:nvSpPr>
        <p:spPr>
          <a:xfrm>
            <a:off x="452438" y="3795624"/>
            <a:ext cx="9037635" cy="2405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9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2438" y="460302"/>
            <a:ext cx="3583032" cy="433965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4953000" y="1322388"/>
            <a:ext cx="4537075" cy="4572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16"/>
          <p:cNvSpPr>
            <a:spLocks noGrp="1"/>
          </p:cNvSpPr>
          <p:nvPr>
            <p:ph sz="quarter" idx="12"/>
          </p:nvPr>
        </p:nvSpPr>
        <p:spPr>
          <a:xfrm>
            <a:off x="452437" y="1322387"/>
            <a:ext cx="4502103" cy="45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lIns="68415" tIns="34208" rIns="68415" bIns="34208"/>
          <a:lstStyle/>
          <a:p>
            <a:fld id="{5B106E36-FD25-4E2D-B0AA-010F637433A0}" type="datetimeFigureOut">
              <a:rPr lang="ru-RU" smtClean="0"/>
              <a:pPr/>
              <a:t>11.12.19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68415" tIns="34208" rIns="68415" bIns="3420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48738" y="6448434"/>
            <a:ext cx="679450" cy="3778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6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0838" y="1196975"/>
            <a:ext cx="9204325" cy="1077218"/>
          </a:xfrm>
        </p:spPr>
        <p:txBody>
          <a:bodyPr/>
          <a:lstStyle>
            <a:lvl1pPr marL="357188" indent="-357188">
              <a:buFont typeface="+mj-lt"/>
              <a:buAutoNum type="arabicPeriod"/>
              <a:defRPr>
                <a:solidFill>
                  <a:schemeClr val="tx2"/>
                </a:solidFill>
              </a:defRPr>
            </a:lvl1pPr>
            <a:lvl2pPr marL="714375" indent="-357188">
              <a:buSzPct val="75000"/>
              <a:buFont typeface="Wingdings" pitchFamily="2" charset="2"/>
              <a:buChar char="p"/>
              <a:defRPr lang="ru-RU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9500" indent="-365125">
              <a:buClr>
                <a:schemeClr val="tx2"/>
              </a:buClr>
              <a:buSzPct val="75000"/>
              <a:buFont typeface="Wingdings" panose="05000000000000000000" pitchFamily="2" charset="2"/>
              <a:buChar char=""/>
              <a:defRPr lang="ru-RU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953413" y="6201310"/>
            <a:ext cx="536662" cy="365125"/>
          </a:xfrm>
          <a:prstGeom prst="rect">
            <a:avLst/>
          </a:prstGeom>
        </p:spPr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40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50838" y="1196975"/>
            <a:ext cx="9204325" cy="11511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953413" y="6201310"/>
            <a:ext cx="536662" cy="365125"/>
          </a:xfrm>
          <a:prstGeom prst="rect">
            <a:avLst/>
          </a:prstGeom>
        </p:spPr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4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5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8" y="6305542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4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 hasCustomPrompt="1"/>
          </p:nvPr>
        </p:nvSpPr>
        <p:spPr>
          <a:xfrm>
            <a:off x="490141" y="1211263"/>
            <a:ext cx="4875609" cy="194416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/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953413" y="6201310"/>
            <a:ext cx="536662" cy="365125"/>
          </a:xfrm>
          <a:prstGeom prst="rect">
            <a:avLst/>
          </a:prstGeom>
        </p:spPr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‹#›</a:t>
            </a:fld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90141" y="4689475"/>
            <a:ext cx="4875609" cy="1511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5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913856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4972050" cy="4391025"/>
          </a:xfrm>
          <a:prstGeom prst="rect">
            <a:avLst/>
          </a:prstGeom>
          <a:solidFill>
            <a:srgbClr val="006D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981709"/>
            <a:ext cx="4341631" cy="660253"/>
          </a:xfrm>
          <a:noFill/>
        </p:spPr>
        <p:txBody>
          <a:bodyPr lIns="0"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38" y="1842355"/>
            <a:ext cx="3461235" cy="637766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5955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150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0576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421218" y="6410848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kern="1200">
                <a:solidFill>
                  <a:srgbClr val="3250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EC8D3-0A62-489F-A821-21BE1C36CA86}" type="slidenum">
              <a:rPr lang="ru-RU" smtClean="0">
                <a:solidFill>
                  <a:srgbClr val="0070BA"/>
                </a:solidFill>
              </a:rPr>
              <a:pPr/>
              <a:t>‹#›</a:t>
            </a:fld>
            <a:endParaRPr lang="ru-RU" dirty="0">
              <a:solidFill>
                <a:srgbClr val="0070BA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5076824" y="1303838"/>
            <a:ext cx="4438965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2"/>
          </p:nvPr>
        </p:nvSpPr>
        <p:spPr>
          <a:xfrm>
            <a:off x="0" y="1303837"/>
            <a:ext cx="5076823" cy="50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0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-20637" y="6513514"/>
            <a:ext cx="9801093" cy="293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ru-RU"/>
              <a:t>© НОУ ДПО «ЦИПК Росатома»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477773" y="6462714"/>
            <a:ext cx="428228" cy="3952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DB89B-AF9B-4E4A-8143-DC6159C0C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496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 hasCustomPrompt="1"/>
          </p:nvPr>
        </p:nvSpPr>
        <p:spPr>
          <a:xfrm>
            <a:off x="490141" y="1211263"/>
            <a:ext cx="4875609" cy="194416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/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953413" y="6201310"/>
            <a:ext cx="536662" cy="365125"/>
          </a:xfrm>
          <a:prstGeom prst="rect">
            <a:avLst/>
          </a:prstGeom>
        </p:spPr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‹#›</a:t>
            </a:fld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90141" y="4689475"/>
            <a:ext cx="4875609" cy="1511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438" y="2459395"/>
            <a:ext cx="4133810" cy="660253"/>
          </a:xfrm>
          <a:noFill/>
        </p:spPr>
        <p:txBody>
          <a:bodyPr anchor="b">
            <a:normAutofit/>
          </a:bodyPr>
          <a:lstStyle>
            <a:lvl1pPr algn="l">
              <a:defRPr sz="2400">
                <a:solidFill>
                  <a:srgbClr val="0070B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599" y="3320041"/>
            <a:ext cx="327125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70B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52438" y="5826034"/>
            <a:ext cx="1623497" cy="0"/>
          </a:xfrm>
          <a:prstGeom prst="line">
            <a:avLst/>
          </a:prstGeom>
          <a:ln>
            <a:solidFill>
              <a:srgbClr val="59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5399903"/>
            <a:ext cx="3400425" cy="426222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smtClean="0"/>
              <a:t>Фамилия, имя, отчество</a:t>
            </a:r>
            <a:endParaRPr lang="ru-RU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5826034"/>
            <a:ext cx="3400425" cy="374741"/>
          </a:xfrm>
        </p:spPr>
        <p:txBody>
          <a:bodyPr anchor="ctr">
            <a:normAutofit/>
          </a:bodyPr>
          <a:lstStyle>
            <a:lvl1pPr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pPr lvl="0"/>
            <a:r>
              <a:rPr lang="ru-RU" dirty="0" smtClean="0"/>
              <a:t>Должность / дата / комментарий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2278" y="6305542"/>
            <a:ext cx="484782" cy="221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70BA"/>
                </a:solidFill>
              </a:defRPr>
            </a:lvl1pPr>
          </a:lstStyle>
          <a:p>
            <a:fld id="{7F5EC8D3-0A62-489F-A821-21BE1C36CA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3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464" y="1425717"/>
            <a:ext cx="4540180" cy="13454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64" y="2987958"/>
            <a:ext cx="4540180" cy="10271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1539" y="981709"/>
            <a:ext cx="4612989" cy="6602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451539" y="1842355"/>
            <a:ext cx="3732593" cy="63776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391025"/>
            <a:ext cx="9925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 userDrawn="1"/>
        </p:nvSpPr>
        <p:spPr>
          <a:xfrm>
            <a:off x="0" y="65989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922020"/>
            <a:ext cx="990600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9056914" y="6066971"/>
            <a:ext cx="551543" cy="5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5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8839" y="1262918"/>
            <a:ext cx="4396397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262918"/>
            <a:ext cx="4537075" cy="4937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6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513" y="1262247"/>
            <a:ext cx="4501487" cy="823912"/>
          </a:xfrm>
          <a:solidFill>
            <a:schemeClr val="accent4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513" y="2213672"/>
            <a:ext cx="4501487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00" y="1262247"/>
            <a:ext cx="4264075" cy="823912"/>
          </a:xfrm>
          <a:solidFill>
            <a:srgbClr val="BBBBBB"/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6000" y="2213672"/>
            <a:ext cx="4264075" cy="3987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6200775"/>
            <a:ext cx="8501062" cy="414338"/>
          </a:xfrm>
        </p:spPr>
        <p:txBody>
          <a:bodyPr anchor="ctr">
            <a:normAutofit/>
          </a:bodyPr>
          <a:lstStyle>
            <a:lvl1pPr algn="l"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Примечания</a:t>
            </a:r>
            <a:r>
              <a:rPr lang="ru-RU" smtClean="0"/>
              <a:t>, источники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404812"/>
            <a:ext cx="9037637" cy="48945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839" y="999574"/>
            <a:ext cx="9467161" cy="45719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2154"/>
            <a:ext cx="9906000" cy="22584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9319" y="6624476"/>
            <a:ext cx="157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solidFill>
                  <a:schemeClr val="bg1"/>
                </a:solidFill>
              </a:rPr>
              <a:t>www.rosenergoatom.ru</a:t>
            </a:r>
            <a:endParaRPr lang="ru-RU" sz="10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39" y="1225899"/>
            <a:ext cx="9467161" cy="49743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70709"/>
            <a:ext cx="438839" cy="455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8135051" y="6200235"/>
            <a:ext cx="1536170" cy="419222"/>
          </a:xfrm>
          <a:prstGeom prst="rect">
            <a:avLst/>
          </a:prstGeom>
          <a:noFill/>
        </p:spPr>
        <p:txBody>
          <a:bodyPr vert="horz" lIns="182868" tIns="91434" rIns="182868" bIns="91434" rtlCol="0" anchor="ctr"/>
          <a:lstStyle/>
          <a:p>
            <a:pPr algn="r">
              <a:buClr>
                <a:srgbClr val="5F5F5F"/>
              </a:buClr>
              <a:defRPr/>
            </a:pPr>
            <a:fld id="{20C6706C-9441-4943-A35C-A5B0CF2E5464}" type="slidenum">
              <a:rPr lang="ru-RU" altLang="ru-RU" sz="1200" b="0" i="0">
                <a:solidFill>
                  <a:schemeClr val="accent4"/>
                </a:solidFill>
                <a:latin typeface="+mn-lt"/>
                <a:ea typeface="Arial Обычный" charset="0"/>
                <a:cs typeface="Arial Обычный" charset="0"/>
              </a:rPr>
              <a:pPr algn="r">
                <a:buClr>
                  <a:srgbClr val="5F5F5F"/>
                </a:buClr>
                <a:defRPr/>
              </a:pPr>
              <a:t>‹#›</a:t>
            </a:fld>
            <a:endParaRPr lang="ru-RU" altLang="ru-RU" sz="1200" b="0" i="0" dirty="0">
              <a:solidFill>
                <a:schemeClr val="accent4"/>
              </a:solidFill>
              <a:latin typeface="+mn-lt"/>
              <a:ea typeface="Arial Обычный" charset="0"/>
              <a:cs typeface="Arial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32" r:id="rId2"/>
    <p:sldLayoutId id="214748383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3" r:id="rId11"/>
    <p:sldLayoutId id="2147483754" r:id="rId12"/>
    <p:sldLayoutId id="2147483834" r:id="rId13"/>
    <p:sldLayoutId id="2147483837" r:id="rId14"/>
    <p:sldLayoutId id="2147483838" r:id="rId15"/>
    <p:sldLayoutId id="2147483840" r:id="rId16"/>
    <p:sldLayoutId id="2147483852" r:id="rId17"/>
    <p:sldLayoutId id="2147483854" r:id="rId18"/>
    <p:sldLayoutId id="2147483859" r:id="rId19"/>
    <p:sldLayoutId id="2147483865" r:id="rId20"/>
    <p:sldLayoutId id="2147483867" r:id="rId21"/>
    <p:sldLayoutId id="2147483868" r:id="rId22"/>
    <p:sldLayoutId id="2147483870" r:id="rId23"/>
    <p:sldLayoutId id="214748387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61676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1676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5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4" pos="312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3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0.jpeg"/><Relationship Id="rId3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1"/>
          <p:cNvSpPr>
            <a:spLocks noGrp="1"/>
          </p:cNvSpPr>
          <p:nvPr>
            <p:ph type="body" sz="quarter" idx="10"/>
          </p:nvPr>
        </p:nvSpPr>
        <p:spPr>
          <a:xfrm>
            <a:off x="452437" y="5164990"/>
            <a:ext cx="3728793" cy="70802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Абдуллаева Анастасия Викторовна</a:t>
            </a:r>
          </a:p>
          <a:p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начальник ЛПФО Белоярской АЭС</a:t>
            </a:r>
            <a:endParaRPr lang="ru-RU" sz="1400" dirty="0">
              <a:latin typeface="Arial" pitchFamily="34" charset="0"/>
              <a:ea typeface="Circe" charset="0"/>
              <a:cs typeface="Arial" pitchFamily="34" charset="0"/>
            </a:endParaRP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1"/>
          </p:nvPr>
        </p:nvSpPr>
        <p:spPr>
          <a:xfrm>
            <a:off x="452438" y="5826034"/>
            <a:ext cx="3400425" cy="37474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Заречный </a:t>
            </a:r>
            <a:r>
              <a:rPr lang="ru-RU" sz="1400" dirty="0">
                <a:latin typeface="Arial" pitchFamily="34" charset="0"/>
                <a:ea typeface="Circe" charset="0"/>
                <a:cs typeface="Arial" pitchFamily="34" charset="0"/>
              </a:rPr>
              <a:t>| </a:t>
            </a:r>
            <a:r>
              <a:rPr lang="ru-RU" sz="1400" dirty="0" smtClean="0">
                <a:latin typeface="Arial" pitchFamily="34" charset="0"/>
                <a:ea typeface="Circe" charset="0"/>
                <a:cs typeface="Arial" pitchFamily="34" charset="0"/>
              </a:rPr>
              <a:t>13-17 декабря 2019 года</a:t>
            </a:r>
            <a:endParaRPr lang="ru-RU" sz="1400" dirty="0">
              <a:latin typeface="Arial" pitchFamily="34" charset="0"/>
              <a:ea typeface="Circe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9310" y="0"/>
            <a:ext cx="2374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irce" charset="0"/>
                <a:cs typeface="Arial" pitchFamily="34" charset="0"/>
              </a:rPr>
              <a:t>Миссия поддержки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918" y="2589830"/>
            <a:ext cx="6197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Осознанное лидерство в вопросах обеспечения безопасности. </a:t>
            </a:r>
            <a:r>
              <a:rPr lang="ru-RU" sz="24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ЛПФО Белоярской АЭС</a:t>
            </a:r>
          </a:p>
        </p:txBody>
      </p:sp>
    </p:spTree>
    <p:extLst>
      <p:ext uri="{BB962C8B-B14F-4D97-AF65-F5344CB8AC3E}">
        <p14:creationId xmlns:p14="http://schemas.microsoft.com/office/powerpoint/2010/main" val="202553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1" y="372533"/>
            <a:ext cx="9037637" cy="645544"/>
          </a:xfrm>
        </p:spPr>
        <p:txBody>
          <a:bodyPr anchor="ctr">
            <a:no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425" y="1072446"/>
            <a:ext cx="8982507" cy="64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  <a:spcAft>
                <a:spcPts val="600"/>
              </a:spcAft>
              <a:tabLst>
                <a:tab pos="54038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Одним из инструментов, рекомендованных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мировой практики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WANO GP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ATL-08-003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 является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ринцип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CARE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(коучинговый подход)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757" y="1749740"/>
            <a:ext cx="6415510" cy="461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hallenge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бросать вызов производственным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проблемам, не позволять, чтобы нежелательное поведение осталось незамеченным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cknowledge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подтвердить перспективы и положение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собеседника, узнать его точку зрения и позицию, подтвердить в чем собеседник прав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eview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провести анализ недостатков в работе в свете ожидаемых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результатов, совместно увидеть разницу между наблюдаемым и ожидаемым поведением, объяснить как необходимо делать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xplore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исследовать варианты устранения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недостатков, согласовывать мероприятия,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позволят устранить недостатки в работе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buClr>
                <a:srgbClr val="325076"/>
              </a:buClr>
              <a:tabLst>
                <a:tab pos="540385" algn="l"/>
              </a:tabLst>
            </a:pPr>
            <a:r>
              <a:rPr lang="ru-RU" sz="16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1600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взаимоотношений является </a:t>
            </a:r>
            <a:r>
              <a:rPr lang="ru-RU" sz="16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первостепенной задачей руководителя-лидера</a:t>
            </a:r>
            <a:endParaRPr lang="en-US" sz="1600" dirty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 descr="C:\Documents and Settings\usenko\Мои документы\Мои рисунки\Организатор клипов (Microsoft)\j04326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243" y="1955800"/>
            <a:ext cx="2777066" cy="2777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52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3811" y="381000"/>
            <a:ext cx="9037637" cy="6327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207" y="1852834"/>
            <a:ext cx="6094220" cy="64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улучшения качества взаимодействия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 персоналом во время обходов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5207" y="3667937"/>
            <a:ext cx="5158596" cy="928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своевременной и качественной обратной связи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персоналу во время наблюдений за их работой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914" y="1189323"/>
            <a:ext cx="2415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Коучинговый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подход: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5698" y="2689596"/>
            <a:ext cx="3532718" cy="22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3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81001" y="389467"/>
            <a:ext cx="9050867" cy="6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ru-RU" sz="2200" b="1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 bwMode="auto">
          <a:xfrm>
            <a:off x="431800" y="2040986"/>
            <a:ext cx="9218037" cy="286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ОБРАТНАЯ </a:t>
            </a: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СВЯЗЬ помогает:</a:t>
            </a:r>
            <a:endParaRPr lang="ru-RU" altLang="ru-RU" sz="1600" b="1" dirty="0" smtClean="0">
              <a:solidFill>
                <a:srgbClr val="003399"/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прояснять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цели и задачи, стоящие перед сотрудником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обучать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персонал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изменять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ожидания, оценки и самооценки сотрудников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развивать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взаимопонимание и взаимное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доверие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з</a:t>
            </a: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акрепить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эффективную линию поведения и исключить неэффективные действия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534" y="1300410"/>
            <a:ext cx="9235344" cy="64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087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70BA"/>
                </a:solidFill>
                <a:cs typeface="Arial" charset="0"/>
              </a:rPr>
              <a:t>Под ОБРАТНОЙ СВЯЗЬЮ понимается процесс</a:t>
            </a:r>
            <a:r>
              <a:rPr lang="ru-RU" sz="1600" b="1" dirty="0">
                <a:solidFill>
                  <a:srgbClr val="0070BA"/>
                </a:solidFill>
                <a:cs typeface="Arial" charset="0"/>
              </a:rPr>
              <a:t>, посредством которого руководитель предоставляет информацию подчиненному, относительно его поведения и </a:t>
            </a:r>
            <a:r>
              <a:rPr lang="ru-RU" sz="1600" b="1" dirty="0" smtClean="0">
                <a:solidFill>
                  <a:srgbClr val="0070BA"/>
                </a:solidFill>
                <a:cs typeface="Arial" charset="0"/>
              </a:rPr>
              <a:t>результатов работы. </a:t>
            </a:r>
            <a:endParaRPr lang="ru-RU" sz="1600" b="1" dirty="0">
              <a:solidFill>
                <a:srgbClr val="0070B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9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5" y="1391269"/>
            <a:ext cx="93965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Формула эффективной обратной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связи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662" y="1814012"/>
            <a:ext cx="87695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588" lvl="0" indent="-382588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ФАКТ -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дайте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сотруднику увидеть, что он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сделал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2588" lvl="0" indent="-382588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ПОСЛЕДСТВИЯ -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покажите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ему последствия этого 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поведения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2588" lvl="0" indent="-382588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ДЕЙСТВИЯ В БУДУЩЕМ -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наметьте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вместе с ним дальнейшие действия по изменению поведения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926" y="281484"/>
            <a:ext cx="9056808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200" b="1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sz="2200" b="1" dirty="0"/>
          </a:p>
        </p:txBody>
      </p:sp>
      <p:pic>
        <p:nvPicPr>
          <p:cNvPr id="6146" name="Picture 2" descr="C:\Users\lpfopub\Desktop\картинки\IMG_8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787" y="3090334"/>
            <a:ext cx="4283473" cy="3421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54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 bwMode="auto">
          <a:xfrm rot="10800000" flipV="1">
            <a:off x="488921" y="3789138"/>
            <a:ext cx="4419444" cy="1157287"/>
          </a:xfrm>
          <a:prstGeom prst="homePlate">
            <a:avLst>
              <a:gd name="adj" fmla="val 28440"/>
            </a:avLst>
          </a:prstGeom>
          <a:noFill/>
          <a:ln w="19050">
            <a:solidFill>
              <a:srgbClr val="00407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считают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дают </a:t>
            </a: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немедленную обратную связь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работникам по результатам своих наблюдений,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сосредотачиваясь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желательном поведении</a:t>
            </a:r>
          </a:p>
        </p:txBody>
      </p:sp>
      <p:sp>
        <p:nvSpPr>
          <p:cNvPr id="40" name="Шеврон 14"/>
          <p:cNvSpPr/>
          <p:nvPr/>
        </p:nvSpPr>
        <p:spPr bwMode="auto">
          <a:xfrm rot="10800000">
            <a:off x="102928" y="3789137"/>
            <a:ext cx="721282" cy="1154909"/>
          </a:xfrm>
          <a:prstGeom prst="chevron">
            <a:avLst>
              <a:gd name="adj" fmla="val 44604"/>
            </a:avLst>
          </a:prstGeom>
          <a:solidFill>
            <a:srgbClr val="00B0F0"/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 bwMode="auto">
          <a:xfrm rot="10800000" flipV="1">
            <a:off x="481941" y="2546515"/>
            <a:ext cx="4419444" cy="1157287"/>
          </a:xfrm>
          <a:prstGeom prst="homePlate">
            <a:avLst>
              <a:gd name="adj" fmla="val 28440"/>
            </a:avLst>
          </a:prstGeom>
          <a:noFill/>
          <a:ln w="19050">
            <a:solidFill>
              <a:srgbClr val="00407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считают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стимулируют 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безопасному поведению тем, что понятно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конкретно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объясняют что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 качественная и безопасная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sz="1400" dirty="0"/>
          </a:p>
        </p:txBody>
      </p:sp>
      <p:sp>
        <p:nvSpPr>
          <p:cNvPr id="38" name="Шеврон 14"/>
          <p:cNvSpPr/>
          <p:nvPr/>
        </p:nvSpPr>
        <p:spPr bwMode="auto">
          <a:xfrm rot="10800000">
            <a:off x="90315" y="2552477"/>
            <a:ext cx="721282" cy="1157287"/>
          </a:xfrm>
          <a:prstGeom prst="chevron">
            <a:avLst>
              <a:gd name="adj" fmla="val 44604"/>
            </a:avLst>
          </a:prstGeom>
          <a:solidFill>
            <a:srgbClr val="00B0F0"/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098" y="285227"/>
            <a:ext cx="9037637" cy="701320"/>
          </a:xfrm>
        </p:spPr>
        <p:txBody>
          <a:bodyPr>
            <a:no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Лидерство в вопросах безопасности. Пути повышения качества работы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персоналом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320813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2368093" y="791266"/>
            <a:ext cx="893940" cy="1651552"/>
          </a:xfrm>
          <a:prstGeom prst="homePlate">
            <a:avLst>
              <a:gd name="adj" fmla="val 28440"/>
            </a:avLst>
          </a:prstGeom>
          <a:noFill/>
          <a:ln>
            <a:solidFill>
              <a:srgbClr val="00407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6667142" y="810204"/>
            <a:ext cx="931814" cy="1651552"/>
          </a:xfrm>
          <a:prstGeom prst="homePlate">
            <a:avLst>
              <a:gd name="adj" fmla="val 28440"/>
            </a:avLst>
          </a:prstGeom>
          <a:noFill/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1989287" y="1395594"/>
            <a:ext cx="1651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Руководители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6277965" y="1237273"/>
            <a:ext cx="16515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Специалисты, рабочие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Группа 2"/>
          <p:cNvGrpSpPr>
            <a:grpSpLocks/>
          </p:cNvGrpSpPr>
          <p:nvPr/>
        </p:nvGrpSpPr>
        <p:grpSpPr bwMode="auto">
          <a:xfrm>
            <a:off x="155174" y="2510054"/>
            <a:ext cx="4701498" cy="2009238"/>
            <a:chOff x="135680" y="2017551"/>
            <a:chExt cx="4728420" cy="1709753"/>
          </a:xfrm>
        </p:grpSpPr>
        <p:sp>
          <p:nvSpPr>
            <p:cNvPr id="19" name="Прямоугольник 25"/>
            <p:cNvSpPr>
              <a:spLocks noChangeArrowheads="1"/>
            </p:cNvSpPr>
            <p:nvPr/>
          </p:nvSpPr>
          <p:spPr bwMode="auto">
            <a:xfrm>
              <a:off x="942975" y="2017551"/>
              <a:ext cx="39211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0070BA"/>
                </a:buClr>
                <a:buSzPct val="120000"/>
              </a:pPr>
              <a:endParaRPr lang="ru-RU" altLang="ru-RU" sz="1400">
                <a:solidFill>
                  <a:schemeClr val="bg1"/>
                </a:solidFill>
                <a:latin typeface="Circe"/>
              </a:endParaRPr>
            </a:p>
          </p:txBody>
        </p:sp>
        <p:sp>
          <p:nvSpPr>
            <p:cNvPr id="22" name="TextBox 31"/>
            <p:cNvSpPr txBox="1">
              <a:spLocks noChangeArrowheads="1"/>
            </p:cNvSpPr>
            <p:nvPr/>
          </p:nvSpPr>
          <p:spPr bwMode="auto">
            <a:xfrm>
              <a:off x="135680" y="3465402"/>
              <a:ext cx="335657" cy="26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35" name="Шеврон 14"/>
          <p:cNvSpPr/>
          <p:nvPr/>
        </p:nvSpPr>
        <p:spPr bwMode="auto">
          <a:xfrm rot="5400000">
            <a:off x="2445110" y="1247547"/>
            <a:ext cx="739905" cy="1651552"/>
          </a:xfrm>
          <a:prstGeom prst="chevron">
            <a:avLst>
              <a:gd name="adj" fmla="val 44604"/>
            </a:avLst>
          </a:prstGeom>
          <a:solidFill>
            <a:srgbClr val="00B0F0"/>
          </a:solidFill>
          <a:ln>
            <a:solidFill>
              <a:srgbClr val="007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36" name="Шеврон 22"/>
          <p:cNvSpPr/>
          <p:nvPr/>
        </p:nvSpPr>
        <p:spPr bwMode="auto">
          <a:xfrm rot="16200000" flipH="1">
            <a:off x="6791657" y="1276110"/>
            <a:ext cx="682780" cy="1651551"/>
          </a:xfrm>
          <a:prstGeom prst="chevron">
            <a:avLst>
              <a:gd name="adj" fmla="val 46836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1" name="Пятиугольник 40"/>
          <p:cNvSpPr/>
          <p:nvPr/>
        </p:nvSpPr>
        <p:spPr bwMode="auto">
          <a:xfrm rot="10800000" flipH="1">
            <a:off x="4894407" y="2546514"/>
            <a:ext cx="4585954" cy="1157287"/>
          </a:xfrm>
          <a:prstGeom prst="homePlate">
            <a:avLst>
              <a:gd name="adj" fmla="val 28440"/>
            </a:avLst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42" name="Шеврон 22"/>
          <p:cNvSpPr/>
          <p:nvPr/>
        </p:nvSpPr>
        <p:spPr bwMode="auto">
          <a:xfrm rot="10800000" flipH="1">
            <a:off x="9138330" y="2552478"/>
            <a:ext cx="643723" cy="1157287"/>
          </a:xfrm>
          <a:prstGeom prst="chevron">
            <a:avLst>
              <a:gd name="adj" fmla="val 46836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3" name="Пятиугольник 42"/>
          <p:cNvSpPr/>
          <p:nvPr/>
        </p:nvSpPr>
        <p:spPr bwMode="auto">
          <a:xfrm rot="10800000" flipH="1">
            <a:off x="4908365" y="3786760"/>
            <a:ext cx="4585954" cy="1157287"/>
          </a:xfrm>
          <a:prstGeom prst="homePlate">
            <a:avLst>
              <a:gd name="adj" fmla="val 28440"/>
            </a:avLst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44" name="Шеврон 22"/>
          <p:cNvSpPr/>
          <p:nvPr/>
        </p:nvSpPr>
        <p:spPr bwMode="auto">
          <a:xfrm rot="10800000" flipH="1">
            <a:off x="9138331" y="3786760"/>
            <a:ext cx="643723" cy="1157287"/>
          </a:xfrm>
          <a:prstGeom prst="chevron">
            <a:avLst>
              <a:gd name="adj" fmla="val 46836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4407" y="2648105"/>
            <a:ext cx="4365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считают, что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всегда стимулируют работников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безопасному поведению тем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понятно и конкретно объясняют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значит качественная и безопасная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365" y="3996072"/>
            <a:ext cx="44418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считают, что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</a:t>
            </a: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всегда дают </a:t>
            </a: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немедленную обратную связь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работникам по результатам своих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471" y="5300150"/>
            <a:ext cx="91272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6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руководители, и специалисты, рабочие считают</a:t>
            </a:r>
            <a:r>
              <a:rPr lang="ru-RU" sz="1600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даже в повседневной работе, в привычных, простых для персонала задачах </a:t>
            </a:r>
            <a:r>
              <a:rPr lang="ru-RU" sz="16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</a:t>
            </a:r>
            <a:r>
              <a:rPr lang="ru-RU" sz="1600" b="1" u="sng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 </a:t>
            </a:r>
            <a:r>
              <a:rPr lang="ru-RU" sz="1600" b="1" u="sng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частый контроль</a:t>
            </a:r>
            <a:endParaRPr lang="ru-RU" sz="1600" b="1" dirty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155174" y="2977230"/>
            <a:ext cx="333746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1.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2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1885" y="2389542"/>
            <a:ext cx="53963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Влияние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как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процесс воздействия на мысли и/или поведение других людей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Основные механизмы влияния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власть, 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манипуляции, 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сотрудничество, </a:t>
            </a: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solidFill>
                  <a:srgbClr val="006DBF"/>
                </a:solidFill>
                <a:latin typeface="Arial"/>
                <a:cs typeface="Arial"/>
              </a:rPr>
              <a:t>партнерство</a:t>
            </a:r>
            <a:endParaRPr lang="ru-RU" sz="1600" dirty="0" smtClean="0">
              <a:solidFill>
                <a:srgbClr val="006DBF"/>
              </a:solidFill>
              <a:latin typeface="Arial"/>
              <a:ea typeface="Times New Roman"/>
              <a:cs typeface="Arial"/>
            </a:endParaRPr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733" y="1162369"/>
            <a:ext cx="8781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BA"/>
                </a:solidFill>
              </a:rPr>
              <a:t>На сегодняшний день одной из приоритетных задач на Белоярской АЭС является повышение вовлеченности персонала посредством улучшения взаимоотношений. Ключевой показатель, измеряющий успешную работу с персоналом, – </a:t>
            </a:r>
            <a:r>
              <a:rPr lang="ru-RU" sz="1600" b="1" dirty="0" smtClean="0">
                <a:solidFill>
                  <a:srgbClr val="0070BA"/>
                </a:solidFill>
              </a:rPr>
              <a:t>МЫ ДОВЕРЯЕМ ДРУГ ДРУГУ И ПРЕДПРИЯТИЮ. </a:t>
            </a:r>
          </a:p>
        </p:txBody>
      </p:sp>
      <p:pic>
        <p:nvPicPr>
          <p:cNvPr id="4098" name="Picture 2" descr="C:\Users\lpfopub\Desktop\картинки\IMG_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988" y="3165746"/>
            <a:ext cx="3166990" cy="2495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91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138024"/>
            <a:ext cx="9037637" cy="7562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16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3403" y="3850270"/>
            <a:ext cx="4056451" cy="226825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ПАРТНЕРСТВО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системе взаимоотношений как пребывания большую часть времени во взрослой Я-позиции, когда важно, чтобы выигрывали обе стороны 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79041" y="3862296"/>
            <a:ext cx="4056451" cy="226825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/>
                <a:cs typeface="Arial"/>
              </a:rPr>
              <a:t>ОТВЕТСТВЕННОСТЬ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/>
                <a:cs typeface="Arial"/>
              </a:rPr>
              <a:t>качество </a:t>
            </a:r>
            <a:r>
              <a:rPr lang="ru-RU" sz="1600" b="1" dirty="0">
                <a:solidFill>
                  <a:srgbClr val="0070C0"/>
                </a:solidFill>
                <a:latin typeface="Arial"/>
                <a:cs typeface="Arial"/>
              </a:rPr>
              <a:t>личности, которое выражается в готовности отвечать за свои поступки и действия, а также за их последствия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1521" y="1536491"/>
            <a:ext cx="4056451" cy="226825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/>
                <a:cs typeface="Arial"/>
              </a:rPr>
              <a:t>ОСОЗНАННОСТЬ</a:t>
            </a:r>
            <a:endParaRPr lang="ru-RU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"/>
                <a:cs typeface="Arial"/>
              </a:rPr>
              <a:t>продукт сфокусированного внимания, концентрации и ясности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268" y="1845025"/>
            <a:ext cx="4420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/>
                <a:cs typeface="Arial"/>
              </a:rPr>
              <a:t>О ключевых элементах </a:t>
            </a:r>
            <a:r>
              <a:rPr lang="ru-RU" sz="1600" b="1" dirty="0" err="1" smtClean="0">
                <a:solidFill>
                  <a:srgbClr val="C00000"/>
                </a:solidFill>
                <a:latin typeface="Arial"/>
                <a:cs typeface="Arial"/>
              </a:rPr>
              <a:t>коучинга</a:t>
            </a:r>
            <a:endParaRPr lang="ru-RU" sz="16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Про партнерство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Про осознанность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Про ответственность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79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138024"/>
            <a:ext cx="9037637" cy="7562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3403" y="3850270"/>
            <a:ext cx="4056451" cy="226825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 startAt="2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 не ориентируется в профессиональной деятельности, в таком случае возможно обучение на рабочем месте с прямыми и четкими рекомендациями и инструкциями</a:t>
            </a: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79041" y="3862296"/>
            <a:ext cx="4056451" cy="226825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3) Руководитель или сотрудник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находитится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в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нересурсном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эмоциональном состоянии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1521" y="1323109"/>
            <a:ext cx="4067170" cy="248163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AutoNum type="arabicParenR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Сотрудник не желает взаимодействовать из партнерской позиции. </a:t>
            </a:r>
          </a:p>
          <a:p>
            <a:pPr marL="457200" indent="-457200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Коучинг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возможен только если обе стороны добровольно принимают в нем участие, и каждый признает и принимает свою роль в этом процессе.</a:t>
            </a:r>
          </a:p>
          <a:p>
            <a:pPr marL="457200" indent="-457200">
              <a:buAutoNum type="arabicParenR" startAt="2"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69818" y="1177636"/>
            <a:ext cx="3858491" cy="13231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1430" cap="flat" cmpd="sng" algn="ctr">
            <a:noFill/>
            <a:prstDash val="solid"/>
          </a:ln>
          <a:effectLst/>
        </p:spPr>
        <p:txBody>
          <a:bodyPr vert="horz" lIns="360000" tIns="72000" rIns="0" bIns="0" rtlCol="0" anchor="ctr" anchorCtr="0">
            <a:no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25406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0070C0"/>
                </a:solidFill>
                <a:effectLst/>
              </a:rPr>
              <a:t>ОБ ОГРАНИЧЕНИЯХ ПРИМЕНЕНИЯ КОУЧИНГА</a:t>
            </a:r>
          </a:p>
          <a:p>
            <a:endParaRPr lang="ru-RU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9602" y="2717861"/>
            <a:ext cx="3339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Коучинг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 стоит применять если: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9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Каждому руководителю НАЧАТЬ ВАЖНО С СЕБЯ(!)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ОСОЗНАННОСТЬ</a:t>
            </a:r>
            <a:r>
              <a:rPr lang="ru-RU" sz="2400" dirty="0" smtClean="0">
                <a:solidFill>
                  <a:srgbClr val="006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роли лидера в вопросах безопасности и демонстрация правильных моделей поведения через </a:t>
            </a:r>
            <a:r>
              <a:rPr lang="ru-RU" sz="2400" dirty="0" smtClean="0">
                <a:solidFill>
                  <a:srgbClr val="006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пример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rgbClr val="006D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2595664"/>
            <a:ext cx="2556165" cy="3722017"/>
          </a:xfrm>
          <a:prstGeom prst="rect">
            <a:avLst/>
          </a:prstGeom>
          <a:noFill/>
          <a:ln w="9525">
            <a:solidFill>
              <a:schemeClr val="bg1">
                <a:lumMod val="50000"/>
                <a:alpha val="40000"/>
              </a:schemeClr>
            </a:solidFill>
            <a:miter lim="800000"/>
            <a:headEnd/>
            <a:tailEnd/>
          </a:ln>
          <a:extLst/>
        </p:spPr>
      </p:pic>
      <p:sp>
        <p:nvSpPr>
          <p:cNvPr id="8" name="Прямоугольник 7"/>
          <p:cNvSpPr/>
          <p:nvPr/>
        </p:nvSpPr>
        <p:spPr>
          <a:xfrm>
            <a:off x="543791" y="3345874"/>
            <a:ext cx="3986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400" dirty="0" smtClean="0">
                <a:solidFill>
                  <a:srgbClr val="0070C0"/>
                </a:solidFill>
              </a:rPr>
              <a:t>Обеспечение надежности человеческого фактора – процесс, требующий 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непрерывной работы и неусыпного внимания</a:t>
            </a: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31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316">
            <a:off x="7511590" y="1521607"/>
            <a:ext cx="2109748" cy="2982121"/>
          </a:xfrm>
          <a:prstGeom prst="rect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Осознанность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как основа:</a:t>
            </a:r>
          </a:p>
          <a:p>
            <a:pPr marL="268288" indent="-268288" algn="just">
              <a:lnSpc>
                <a:spcPct val="114000"/>
              </a:lnSpc>
              <a:spcBef>
                <a:spcPts val="0"/>
              </a:spcBef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268288" algn="l"/>
                <a:tab pos="444500" algn="l"/>
              </a:tabLst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принципа</a:t>
            </a:r>
            <a:r>
              <a:rPr lang="en-US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STAR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lnSpc>
                <a:spcPct val="114000"/>
              </a:lnSpc>
              <a:spcBef>
                <a:spcPts val="0"/>
              </a:spcBef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268288" algn="l"/>
                <a:tab pos="444500" algn="l"/>
              </a:tabLst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критического подхода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523">
            <a:off x="5576250" y="2251260"/>
            <a:ext cx="2316572" cy="3073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23">
            <a:off x="3213257" y="2672533"/>
            <a:ext cx="2453253" cy="3465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2558">
            <a:off x="1297082" y="3316731"/>
            <a:ext cx="2008268" cy="2833949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93631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Определения лидерства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52437" y="1281641"/>
            <a:ext cx="8928629" cy="242675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РУКОВОДИТЕЛЬ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 человек, наделенный полномочиями принимать управленческие решения и осуществлять их выполнение</a:t>
            </a:r>
          </a:p>
          <a:p>
            <a:endParaRPr lang="ru-RU" sz="1600" dirty="0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ЛИДЕРСТВО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 это использование индивидуальных способностей и компетенций при отдаче распоряжений отдельным лицам и группам лиц и для оказания влияния на их приверженность достижению основной цели безопасности и применению основополагающих принципов безопасности, за счет единства целей, ценностей и стилей поведения (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GSR Part 2)</a:t>
            </a:r>
          </a:p>
          <a:p>
            <a:endParaRPr lang="ru-RU" sz="1600" dirty="0"/>
          </a:p>
        </p:txBody>
      </p:sp>
      <p:pic>
        <p:nvPicPr>
          <p:cNvPr id="4" name="Picture 5" descr="C:\Users\lpfopub\Desktop\картинки\IMG_8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90" y="3962552"/>
            <a:ext cx="3051464" cy="2025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484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8707438" y="906463"/>
            <a:ext cx="379412" cy="249237"/>
            <a:chOff x="7586762" y="906624"/>
            <a:chExt cx="378518" cy="24873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86762" y="906624"/>
              <a:ext cx="378518" cy="248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7"/>
            <p:cNvGrpSpPr>
              <a:grpSpLocks/>
            </p:cNvGrpSpPr>
            <p:nvPr/>
          </p:nvGrpSpPr>
          <p:grpSpPr bwMode="auto">
            <a:xfrm>
              <a:off x="7665091" y="918982"/>
              <a:ext cx="221458" cy="106110"/>
              <a:chOff x="7679530" y="930978"/>
              <a:chExt cx="285750" cy="10001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7678594" y="931276"/>
                <a:ext cx="143048" cy="100047"/>
              </a:xfrm>
              <a:prstGeom prst="line">
                <a:avLst/>
              </a:prstGeom>
              <a:ln w="5715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 flipV="1">
                <a:off x="7821642" y="931276"/>
                <a:ext cx="143048" cy="100047"/>
              </a:xfrm>
              <a:prstGeom prst="line">
                <a:avLst/>
              </a:prstGeom>
              <a:ln w="5715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449263" y="1217613"/>
            <a:ext cx="51403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2016 года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Белоярской АЭС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действуют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омнаты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психофизиологической разгрузки (сенсорные комнаты) на производстве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который распространен на другие АЭС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Сенсорная комната организована с целью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 развития самоконтроля и осознанности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оказывает благоприятное влияние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минимальный период времени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 момента начала работы комнаты (ноябрь 2016 года) ее посетило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более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00 человек, </a:t>
            </a:r>
            <a:r>
              <a:rPr lang="ru-RU" altLang="ru-RU" dirty="0" smtClean="0">
                <a:solidFill>
                  <a:srgbClr val="006DBF"/>
                </a:solidFill>
                <a:latin typeface="+mn-lt"/>
                <a:cs typeface="+mn-cs"/>
              </a:rPr>
              <a:t>в том числе практически весь руководящий состав</a:t>
            </a:r>
            <a:endParaRPr lang="ru-RU" altLang="ru-RU" dirty="0">
              <a:solidFill>
                <a:srgbClr val="006DBF"/>
              </a:solidFill>
              <a:latin typeface="+mn-lt"/>
              <a:cs typeface="+mn-cs"/>
            </a:endParaRPr>
          </a:p>
        </p:txBody>
      </p:sp>
      <p:pic>
        <p:nvPicPr>
          <p:cNvPr id="1402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7613"/>
            <a:ext cx="34782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98900"/>
            <a:ext cx="348773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6" name="Номер слайда 1"/>
          <p:cNvSpPr txBox="1">
            <a:spLocks/>
          </p:cNvSpPr>
          <p:nvPr/>
        </p:nvSpPr>
        <p:spPr bwMode="auto">
          <a:xfrm>
            <a:off x="9102725" y="6305550"/>
            <a:ext cx="4841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00B8F1-93E9-481C-ABC8-E1E884A35A02}" type="slidenum">
              <a:rPr lang="ru-RU" altLang="ru-RU" sz="1000" b="1">
                <a:solidFill>
                  <a:srgbClr val="006DB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000" b="1">
              <a:solidFill>
                <a:srgbClr val="006D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94" y="3808018"/>
            <a:ext cx="9329801" cy="2757374"/>
          </a:xfrm>
          <a:prstGeom prst="rect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3695" y="21966"/>
            <a:ext cx="9329801" cy="1053969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</a:t>
            </a:r>
            <a:r>
              <a:rPr lang="ru-RU" sz="2000" b="1" dirty="0" smtClean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персоналом</a:t>
            </a:r>
          </a:p>
          <a:p>
            <a:pPr lvl="0">
              <a:defRPr/>
            </a:pPr>
            <a:endParaRPr lang="ru-RU" sz="2400" b="1" dirty="0">
              <a:solidFill>
                <a:srgbClr val="006D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95" y="3376936"/>
            <a:ext cx="93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6DBF"/>
                </a:solidFill>
              </a:defRPr>
            </a:lvl1pPr>
          </a:lstStyle>
          <a:p>
            <a:r>
              <a:rPr lang="ru-RU" sz="1800" dirty="0">
                <a:latin typeface="Arial Обычный"/>
              </a:rPr>
              <a:t>Ключевые результаты посещения комнаты психологической разгрузки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545" y="3808018"/>
            <a:ext cx="4373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Обычный"/>
              </a:rPr>
              <a:t>Улучшение самочувствия</a:t>
            </a:r>
          </a:p>
          <a:p>
            <a:pPr marL="285750" indent="-28575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Обычный"/>
              </a:rPr>
              <a:t>Повышение работоспособности</a:t>
            </a:r>
          </a:p>
          <a:p>
            <a:pPr marL="285750" indent="-28575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Обычный"/>
              </a:rPr>
              <a:t>Снятие усталости</a:t>
            </a:r>
          </a:p>
        </p:txBody>
      </p:sp>
      <p:pic>
        <p:nvPicPr>
          <p:cNvPr id="17" name="Picture 4" descr="C:\Users\lpfo7\Desktop\IMG_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7" y="1088570"/>
            <a:ext cx="2952924" cy="221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303" y="4679228"/>
            <a:ext cx="8574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56% персонала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удалось выполнить упражнение во время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осознать свои эмоциональные и телесные ощущения,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восстановить психологическое  состояние </a:t>
            </a:r>
          </a:p>
          <a:p>
            <a:pPr indent="176213"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персонала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уверены, что полученные навыки можно применить в различных жизненных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ситуациях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0898" y="995122"/>
            <a:ext cx="40782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Clr>
                <a:srgbClr val="325076"/>
              </a:buClr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Упражнения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на развитие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осознанности:</a:t>
            </a:r>
          </a:p>
          <a:p>
            <a:pPr marL="342900" indent="-342900" hangingPunct="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Сосредоточение 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предмете</a:t>
            </a:r>
          </a:p>
          <a:p>
            <a:pPr marL="342900" indent="-342900" hangingPunct="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Сосредоточение 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звуке</a:t>
            </a:r>
          </a:p>
          <a:p>
            <a:pPr marL="342900" indent="-342900" hangingPunct="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Сосредоточение на зрительном и звуковом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объектах</a:t>
            </a:r>
          </a:p>
          <a:p>
            <a:pPr marL="342900" indent="-342900" hangingPunct="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Самонаблюдение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дыхания </a:t>
            </a:r>
          </a:p>
          <a:p>
            <a:pPr marL="342900" indent="-342900" hangingPunct="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Самонаблюдение мышечного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тонуса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  <a:p>
            <a:pPr marL="342900" indent="-342900" hangingPunct="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Самонаблюдение фона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Clr>
                <a:srgbClr val="325076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2750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8707438" y="906463"/>
            <a:ext cx="379412" cy="249237"/>
            <a:chOff x="7586762" y="906624"/>
            <a:chExt cx="378518" cy="24873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86762" y="906624"/>
              <a:ext cx="378518" cy="248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7"/>
            <p:cNvGrpSpPr>
              <a:grpSpLocks/>
            </p:cNvGrpSpPr>
            <p:nvPr/>
          </p:nvGrpSpPr>
          <p:grpSpPr bwMode="auto">
            <a:xfrm>
              <a:off x="7665091" y="918982"/>
              <a:ext cx="221458" cy="106110"/>
              <a:chOff x="7679530" y="930978"/>
              <a:chExt cx="285750" cy="10001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7678594" y="931276"/>
                <a:ext cx="143048" cy="100047"/>
              </a:xfrm>
              <a:prstGeom prst="line">
                <a:avLst/>
              </a:prstGeom>
              <a:ln w="5715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 flipV="1">
                <a:off x="7821642" y="931276"/>
                <a:ext cx="143048" cy="100047"/>
              </a:xfrm>
              <a:prstGeom prst="line">
                <a:avLst/>
              </a:prstGeom>
              <a:ln w="5715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449264" y="1217613"/>
            <a:ext cx="4379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Многозадачность  - это наша реальность. Как в условиях многозадачности сохранять высокую работоспособность? Как повышать концентрацию внимания на рабочих задачах? Как справляться со стрессом в условиях бесконечного информационного потока и множества отвлекающих факторов?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из важных первых шагов – </a:t>
            </a:r>
            <a:r>
              <a:rPr lang="ru-RU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ЕЖЕДНЕВНАЯ ТРЕНИРОВКА НАВЫКА ОСОЗНАННОСТИ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296" name="Номер слайда 1"/>
          <p:cNvSpPr txBox="1">
            <a:spLocks/>
          </p:cNvSpPr>
          <p:nvPr/>
        </p:nvSpPr>
        <p:spPr bwMode="auto">
          <a:xfrm>
            <a:off x="9102725" y="6305550"/>
            <a:ext cx="4841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irce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00B8F1-93E9-481C-ABC8-E1E884A35A02}" type="slidenum">
              <a:rPr lang="ru-RU" altLang="ru-RU" sz="1000" b="1">
                <a:solidFill>
                  <a:srgbClr val="006DB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000" b="1">
              <a:solidFill>
                <a:srgbClr val="006DB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329" y="5214471"/>
            <a:ext cx="8085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Через ежедневное выполнение базовых </a:t>
            </a:r>
            <a:r>
              <a:rPr lang="ru-RU" b="1" dirty="0" smtClean="0">
                <a:solidFill>
                  <a:srgbClr val="006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упражнений важно научиться управлять фокусом внимания – осознанно направлять внимание на важное текущее дело и длительно удерживать внимание на нем ! </a:t>
            </a:r>
            <a:endParaRPr lang="ru-RU" b="1" dirty="0">
              <a:solidFill>
                <a:srgbClr val="006D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78" y="1246909"/>
            <a:ext cx="2568955" cy="385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65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500"/>
              </a:spcBef>
              <a:buNone/>
            </a:pPr>
            <a:r>
              <a:rPr lang="ru-RU" sz="2400" dirty="0" smtClean="0">
                <a:solidFill>
                  <a:srgbClr val="006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Осознанность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того, что происходит со мной и внутри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</a:t>
            </a:r>
          </a:p>
          <a:p>
            <a:pPr marL="0" indent="0" algn="just">
              <a:lnSpc>
                <a:spcPct val="114000"/>
              </a:lnSpc>
              <a:spcBef>
                <a:spcPts val="500"/>
              </a:spcBef>
              <a:buNone/>
            </a:pPr>
            <a:endParaRPr lang="ru-RU" sz="2400" dirty="0" smtClean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500"/>
              </a:spcBef>
              <a:buNone/>
            </a:pPr>
            <a:endParaRPr lang="ru-RU" sz="2400" dirty="0" smtClean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500"/>
              </a:spcBef>
              <a:buNone/>
            </a:pPr>
            <a:endParaRPr lang="ru-RU" sz="2400" dirty="0" smtClean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500"/>
              </a:spcBef>
              <a:buNone/>
            </a:pPr>
            <a:endParaRPr lang="ru-RU" sz="2400" dirty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500"/>
              </a:spcBef>
              <a:buNone/>
            </a:pPr>
            <a:endParaRPr lang="ru-RU" sz="2600" dirty="0" smtClean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и сейчас»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основное правило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осознанности </a:t>
            </a:r>
            <a:endParaRPr lang="ru-RU" sz="2000" dirty="0" smtClean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и сейчас»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значит находиться тотально, всецело в настоящем времени, в настоящем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4000"/>
              </a:lnSpc>
              <a:spcBef>
                <a:spcPts val="500"/>
              </a:spcBef>
              <a:buNone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*«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 нет, есть только сегодня» </a:t>
            </a: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Японское выражение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13" y="1785826"/>
            <a:ext cx="3338818" cy="22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1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690" y="1164891"/>
            <a:ext cx="9273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1200"/>
              </a:spcAf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Различают 2 вида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осознанности</a:t>
            </a:r>
          </a:p>
          <a:p>
            <a:pPr indent="85725" algn="just" hangingPunct="0">
              <a:buAutoNum type="arabicPeriod"/>
              <a:tabLst>
                <a:tab pos="361950" algn="l"/>
              </a:tabLs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осознанность: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 знаю, что происходит вокруг меня в данный момент времени. Я это знаю на основании наблюдения и восприятия (с помощью зрения, слуха, обоняния, осязания).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52438" y="94892"/>
            <a:ext cx="9037637" cy="107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</a:t>
            </a:r>
            <a:r>
              <a:rPr lang="ru-RU" dirty="0" smtClean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персоналом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690" y="2549887"/>
            <a:ext cx="58400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hangingPunct="0">
              <a:buAutoNum type="arabicPeriod" startAt="2"/>
              <a:tabLst>
                <a:tab pos="361950" algn="l"/>
              </a:tabLs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осознанность: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tabLst>
                <a:tab pos="361950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насколько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осознанны мои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способствуют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они моей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эффективности;</a:t>
            </a:r>
          </a:p>
          <a:p>
            <a:pPr algn="just" hangingPunct="0">
              <a:tabLst>
                <a:tab pos="36195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речь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отражает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моя речь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я хочу донести до своего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собеседника;</a:t>
            </a:r>
          </a:p>
          <a:p>
            <a:pPr indent="180975" algn="just" hangingPunct="0">
              <a:buFontTx/>
              <a:buChar char="-"/>
              <a:tabLst>
                <a:tab pos="361950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насколько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осознаю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управляю своими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эмоциями;</a:t>
            </a:r>
          </a:p>
          <a:p>
            <a:pPr indent="180975" algn="just" hangingPunct="0">
              <a:buFontTx/>
              <a:buChar char="-"/>
              <a:tabLst>
                <a:tab pos="361950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осознаю ли я, что есть мое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какой степени я управляю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реакциями;</a:t>
            </a:r>
          </a:p>
          <a:p>
            <a:pPr indent="85725" algn="just" hangingPunct="0">
              <a:buFontTx/>
              <a:buChar char="-"/>
              <a:tabLst>
                <a:tab pos="361950" algn="l"/>
              </a:tabLst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осознаю ли я свое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из-за чего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 именно так.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lpfopub\Desktop\картинки\IMG_8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219" y="2306781"/>
            <a:ext cx="3297382" cy="3297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71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38" y="192948"/>
            <a:ext cx="9037637" cy="70132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Лидерство в вопросах безопасности. Пути повышения качества работы с персоналом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750" y="2097296"/>
            <a:ext cx="5833943" cy="45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14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Автопилот» (автоматизм)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способность нашей психики выполнять часть повседневной деятельности неосознанно. Например, эмоциональные реакции, мыслительные шаблоны, двигательные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задачи.</a:t>
            </a:r>
          </a:p>
          <a:p>
            <a:pPr indent="360363" algn="just">
              <a:lnSpc>
                <a:spcPct val="114000"/>
              </a:lnSpc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>
              <a:lnSpc>
                <a:spcPct val="124000"/>
              </a:lnSpc>
            </a:pPr>
            <a:r>
              <a:rPr lang="ru-RU" sz="2000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 </a:t>
            </a:r>
            <a:r>
              <a:rPr lang="ru-RU" sz="2000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сосредоточиться на том, что происходит в настоящий момент</a:t>
            </a:r>
            <a:r>
              <a:rPr lang="ru-RU" sz="2000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360363" algn="just">
              <a:lnSpc>
                <a:spcPct val="124000"/>
              </a:lnSpc>
            </a:pPr>
            <a:r>
              <a:rPr lang="ru-RU" sz="1400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70% руководителей подтверждают, что перепрыгивают с одного дела на другое (ПРИВЫЧКА ОТВЛЕКАТЬСЯ)</a:t>
            </a:r>
            <a:endParaRPr lang="ru-RU" sz="1400" b="1" dirty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>
              <a:lnSpc>
                <a:spcPct val="114000"/>
              </a:lnSpc>
              <a:buClr>
                <a:srgbClr val="325076"/>
              </a:buClr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imag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43" y="1420917"/>
            <a:ext cx="2045907" cy="23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1112" y="4376583"/>
            <a:ext cx="283489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rgbClr val="006D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новой стратегии ума – ясный фокус внимания на конкретной задаче и полное присутствие в моменте</a:t>
            </a:r>
            <a:endParaRPr lang="ru-RU" dirty="0">
              <a:solidFill>
                <a:srgbClr val="006D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1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07" y="1458302"/>
            <a:ext cx="3554082" cy="27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9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85933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Источник: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77153" y="69011"/>
            <a:ext cx="9172683" cy="10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ru-RU" sz="2400" b="1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</a:t>
            </a:r>
            <a:r>
              <a:rPr lang="ru-RU" sz="2400" b="1" dirty="0" smtClean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персоналом</a:t>
            </a:r>
          </a:p>
          <a:p>
            <a:pPr lvl="0" algn="l"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6DBF"/>
              </a:solidFill>
              <a:uLnTx/>
              <a:uFillTx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 bwMode="auto">
          <a:xfrm>
            <a:off x="408926" y="1992412"/>
            <a:ext cx="4332039" cy="290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2400" b="1" kern="0" dirty="0" smtClean="0">
                <a:solidFill>
                  <a:srgbClr val="006DBF"/>
                </a:solidFill>
              </a:rPr>
              <a:t>Эмоциональное выгорание – это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синдром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, развивающийся на фоне хронического стресса и ведущий к истощению эмоциональных, энергетических и личностных ресурсов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человека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cs typeface="Aharoni" panose="02010803020104030203" pitchFamily="2" charset="-79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75" name="Picture 3" descr="C:\Users\lpfopub\Desktop\картинки\IMG_8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410" y="1431330"/>
            <a:ext cx="4221826" cy="402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5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38" y="192948"/>
            <a:ext cx="9037637" cy="70132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8840" y="1350852"/>
            <a:ext cx="9007165" cy="177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14000"/>
              </a:lnSpc>
              <a:buClr>
                <a:srgbClr val="325076"/>
              </a:buClr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Mindfullness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Осознанность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подход как значимый ресурс для современного лидера. Это полное перенесение внимания на настоящий момент, без какой-либо оценки самого себя или действительности</a:t>
            </a:r>
          </a:p>
        </p:txBody>
      </p:sp>
      <p:pic>
        <p:nvPicPr>
          <p:cNvPr id="2052" name="Picture 4" descr="D:\Profiles\lpfo7\AppData\Local\Microsoft\Windows\Temporary Internet Files\Content.Outlook\B0AV4EDL\imag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93" y="3196906"/>
            <a:ext cx="4220489" cy="27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3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625" y="272956"/>
            <a:ext cx="8420100" cy="641445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br>
              <a:rPr lang="ru-RU" sz="2800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626" y="2003882"/>
            <a:ext cx="5429009" cy="91942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эффективный и простой тренажер фитнесс-зала для мозга – это наше дыхание</a:t>
            </a:r>
          </a:p>
          <a:p>
            <a:pPr marL="342900" indent="-342900" algn="l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6990" y="2845545"/>
            <a:ext cx="8401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тренировок</a:t>
            </a:r>
            <a:r>
              <a:rPr lang="ru-RU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новый способ работы ума: перестроить блуждающий ум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7471" y="3856478"/>
            <a:ext cx="4789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6DBF"/>
                </a:solidFill>
              </a:rPr>
              <a:t>Для тренировки навыка осознанности:</a:t>
            </a:r>
          </a:p>
          <a:p>
            <a:r>
              <a:rPr lang="ru-RU" sz="1600" dirty="0"/>
              <a:t>Делайте паузы и наблюдайте за своим дыханием в течение дня! </a:t>
            </a:r>
          </a:p>
          <a:p>
            <a:r>
              <a:rPr lang="ru-RU" sz="1600" dirty="0"/>
              <a:t>Начните прямо сейчас! </a:t>
            </a:r>
          </a:p>
          <a:p>
            <a:endParaRPr lang="ru-RU" sz="1600" dirty="0"/>
          </a:p>
          <a:p>
            <a:r>
              <a:rPr lang="ru-RU" sz="1600" dirty="0"/>
              <a:t>Важно навык глубокого дыхания сделать </a:t>
            </a:r>
            <a:r>
              <a:rPr lang="ru-RU" sz="1600" b="1" dirty="0">
                <a:solidFill>
                  <a:srgbClr val="006DBF"/>
                </a:solidFill>
              </a:rPr>
              <a:t>ПРИВЫЧКОЙ!</a:t>
            </a:r>
            <a:r>
              <a:rPr lang="ru-RU" sz="1600" dirty="0"/>
              <a:t> </a:t>
            </a:r>
          </a:p>
          <a:p>
            <a:r>
              <a:rPr lang="ru-RU" sz="1600" dirty="0"/>
              <a:t>Когда возникнет  сложная ситуация будет уже поздно… </a:t>
            </a:r>
          </a:p>
        </p:txBody>
      </p:sp>
      <p:pic>
        <p:nvPicPr>
          <p:cNvPr id="2051" name="Picture 3" descr="C:\Users\lpfopub\Desktop\картинки\IMG_8833_для през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057" y="3482949"/>
            <a:ext cx="3393672" cy="315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14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562" y="218364"/>
            <a:ext cx="8783488" cy="723332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800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0" y="1146411"/>
            <a:ext cx="8420100" cy="777923"/>
          </a:xfrm>
        </p:spPr>
        <p:txBody>
          <a:bodyPr>
            <a:normAutofit/>
          </a:bodyPr>
          <a:lstStyle/>
          <a:p>
            <a:pPr marL="342900" indent="-342900" algn="l"/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СПОСОБ РАБОТЫ УМА: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4974" y="1766862"/>
            <a:ext cx="2080885" cy="1856556"/>
          </a:xfrm>
          <a:prstGeom prst="ellipse">
            <a:avLst/>
          </a:prstGeom>
          <a:solidFill>
            <a:srgbClr val="D4E9F3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Комфортное положение тела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49609" y="1766861"/>
            <a:ext cx="2090976" cy="17967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В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дыхание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55490" y="1724133"/>
            <a:ext cx="1950546" cy="17967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С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08591" y="3444566"/>
            <a:ext cx="1435693" cy="14015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Д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Отвлечение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50952" y="2452824"/>
            <a:ext cx="998657" cy="484632"/>
          </a:xfrm>
          <a:prstGeom prst="rightArrow">
            <a:avLst>
              <a:gd name="adj1" fmla="val 50000"/>
              <a:gd name="adj2" fmla="val 106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4"/>
            <a:endCxn id="9" idx="6"/>
          </p:cNvCxnSpPr>
          <p:nvPr/>
        </p:nvCxnSpPr>
        <p:spPr>
          <a:xfrm flipH="1">
            <a:off x="7144284" y="3520868"/>
            <a:ext cx="786479" cy="624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 flipH="1" flipV="1">
            <a:off x="5094735" y="3520868"/>
            <a:ext cx="613856" cy="624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9670" y="2431444"/>
            <a:ext cx="975820" cy="5060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43347" y="4826675"/>
            <a:ext cx="9199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ru-RU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«мышца мозга», которую можно тренировать посредством сосредоточения на дыхании.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BA"/>
                </a:solidFill>
              </a:rPr>
              <a:t>Научившись концентрироваться на дыхании</a:t>
            </a:r>
            <a:r>
              <a:rPr lang="ru-RU" dirty="0" smtClean="0"/>
              <a:t>, осознавать отвлечения, не погружаться в них, вы сможете перенести этот навык в рабочую и повседневную жизнь. </a:t>
            </a:r>
            <a:r>
              <a:rPr lang="ru-RU" b="1" dirty="0" smtClean="0">
                <a:solidFill>
                  <a:srgbClr val="0070BA"/>
                </a:solidFill>
              </a:rPr>
              <a:t>В </a:t>
            </a:r>
            <a:r>
              <a:rPr lang="ru-RU" b="1" dirty="0">
                <a:solidFill>
                  <a:srgbClr val="0070BA"/>
                </a:solidFill>
              </a:rPr>
              <a:t>реальной жизни </a:t>
            </a:r>
            <a:r>
              <a:rPr lang="ru-RU" dirty="0"/>
              <a:t>вашим объектом для концентрации может стать текущая рабочая </a:t>
            </a:r>
            <a:r>
              <a:rPr lang="ru-RU" dirty="0" smtClean="0"/>
              <a:t>задача.</a:t>
            </a:r>
            <a:r>
              <a:rPr lang="ru-RU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4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006DBF"/>
                </a:solidFill>
                <a:latin typeface="Arial"/>
                <a:cs typeface="Arial"/>
              </a:rPr>
              <a:t>«Зажигать» людей – вызывать в них готовность к действию посредством </a:t>
            </a:r>
            <a:r>
              <a:rPr lang="ru-RU" altLang="ru-RU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стимулирования, наставления и влияния на людей с целью достижения целей организации и стремления к совершенству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Перед лидером стоит сложная задача подбора инструментов влияния для </a:t>
            </a:r>
            <a:r>
              <a:rPr lang="ru-RU" sz="1600" dirty="0">
                <a:solidFill>
                  <a:srgbClr val="006DBF"/>
                </a:solidFill>
                <a:latin typeface="Arial"/>
                <a:cs typeface="Arial"/>
              </a:rPr>
              <a:t>вовлечения работников в постоянный поиск улучшений состояния безопасности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ru-RU" dirty="0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задача лидерства</a:t>
            </a:r>
          </a:p>
        </p:txBody>
      </p:sp>
      <p:pic>
        <p:nvPicPr>
          <p:cNvPr id="6" name="Picture 5" descr="imag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4" y="3583511"/>
            <a:ext cx="2181279" cy="24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02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500"/>
              </a:spcBef>
              <a:buNone/>
            </a:pPr>
            <a:endParaRPr lang="ru-RU" alt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6352" y="2604830"/>
            <a:ext cx="4054191" cy="35176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2257" y="1251633"/>
            <a:ext cx="8393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Сосредоточьте свое внимание на картинке в течение 1,5-2 минут. Отметьте насколько внимание рассеивается, теряется фокус и ясность. Осознайте отвлечение и верните свое внимание к картинке.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462136" y="1416492"/>
            <a:ext cx="7449828" cy="7386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Директивный или развивающий подход или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Зачем руководителю заниматься развитием персонала?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31</a:t>
            </a:fld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013562" y="5246620"/>
            <a:ext cx="5927565" cy="1174962"/>
          </a:xfrm>
          <a:prstGeom prst="rect">
            <a:avLst/>
          </a:prstGeom>
        </p:spPr>
        <p:txBody>
          <a:bodyPr vert="horz" lIns="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сбалансированном состоянии, позволяющем управлять своим вниманием и стрессом, руководителю-лидеру гораздо эффективнее заниматься развитием персонала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491" y="2168507"/>
            <a:ext cx="843049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parajita" pitchFamily="34" charset="0"/>
              </a:rPr>
              <a:t>Благодаря </a:t>
            </a:r>
            <a:r>
              <a:rPr lang="ru-RU" sz="2000" dirty="0" err="1" smtClean="0">
                <a:solidFill>
                  <a:srgbClr val="0070C0"/>
                </a:solidFill>
                <a:cs typeface="Aparajita" pitchFamily="34" charset="0"/>
              </a:rPr>
              <a:t>коучинговому</a:t>
            </a:r>
            <a:r>
              <a:rPr lang="ru-RU" sz="2000" dirty="0" smtClean="0">
                <a:solidFill>
                  <a:srgbClr val="0070C0"/>
                </a:solidFill>
                <a:cs typeface="Aparajita" pitchFamily="34" charset="0"/>
              </a:rPr>
              <a:t> подходу </a:t>
            </a:r>
            <a:r>
              <a:rPr lang="ru-RU" sz="2000" dirty="0" smtClean="0">
                <a:cs typeface="Aparajita" pitchFamily="34" charset="0"/>
              </a:rPr>
              <a:t>руководитель-лидер способен создать условия, при которых работник </a:t>
            </a:r>
            <a:r>
              <a:rPr lang="ru-RU" sz="2000" dirty="0" smtClean="0">
                <a:solidFill>
                  <a:srgbClr val="006DBF"/>
                </a:solidFill>
                <a:cs typeface="Aparajita" pitchFamily="34" charset="0"/>
              </a:rPr>
              <a:t>САМ </a:t>
            </a:r>
            <a:r>
              <a:rPr lang="ru-RU" sz="2000" dirty="0" smtClean="0">
                <a:cs typeface="Aparajita" pitchFamily="34" charset="0"/>
              </a:rPr>
              <a:t>захочет работать лучше  и больше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  <a:cs typeface="Aparajita" pitchFamily="34" charset="0"/>
              </a:rPr>
              <a:t> через </a:t>
            </a:r>
            <a:r>
              <a:rPr lang="ru-RU" sz="2000" dirty="0" smtClean="0">
                <a:solidFill>
                  <a:srgbClr val="006DBF"/>
                </a:solidFill>
                <a:cs typeface="Aparajita" pitchFamily="34" charset="0"/>
              </a:rPr>
              <a:t>«Я ХОЧУ!», </a:t>
            </a:r>
            <a:r>
              <a:rPr lang="ru-RU" sz="2000" dirty="0" smtClean="0">
                <a:cs typeface="Aparajita" pitchFamily="34" charset="0"/>
              </a:rPr>
              <a:t>а не «</a:t>
            </a:r>
            <a:r>
              <a:rPr lang="ru-RU" sz="2000" dirty="0">
                <a:cs typeface="Aparajita" pitchFamily="34" charset="0"/>
              </a:rPr>
              <a:t>Я ДОЛЖЕН</a:t>
            </a:r>
            <a:r>
              <a:rPr lang="ru-RU" sz="2000" dirty="0" smtClean="0">
                <a:cs typeface="Aparajita" pitchFamily="34" charset="0"/>
              </a:rPr>
              <a:t>…».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0070C0"/>
                </a:solidFill>
                <a:ea typeface="Arial" charset="0"/>
                <a:cs typeface="Aparajita" pitchFamily="34" charset="0"/>
              </a:rPr>
              <a:t>Коучинг</a:t>
            </a:r>
            <a:r>
              <a:rPr lang="ru-RU" sz="2000" dirty="0" smtClean="0">
                <a:solidFill>
                  <a:srgbClr val="0070C0"/>
                </a:solidFill>
                <a:ea typeface="Arial" charset="0"/>
                <a:cs typeface="Aparajita" pitchFamily="34" charset="0"/>
              </a:rPr>
              <a:t> </a:t>
            </a:r>
            <a:r>
              <a:rPr lang="ru-RU" sz="2000" dirty="0" smtClean="0">
                <a:ea typeface="Arial" charset="0"/>
                <a:cs typeface="Aparajita" pitchFamily="34" charset="0"/>
              </a:rPr>
              <a:t>– это модель взаимодействия, при которой руководитель повышает уровень осознанности, мотивации и ответственности, как у себя самого так и у своих подчиненных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Aparajita" pitchFamily="34" charset="0"/>
              </a:rPr>
              <a:t>Цель: совершенствование навыков взаимодействия с персоналом с учетом требований МАГАТЭ в целях поддержания моделей безопасного поведения у персонала с помощью ежедневного </a:t>
            </a:r>
            <a:r>
              <a:rPr lang="ru-RU" sz="2000" dirty="0" err="1" smtClean="0">
                <a:latin typeface="Calibri" pitchFamily="34" charset="0"/>
                <a:cs typeface="Aparajita" pitchFamily="34" charset="0"/>
              </a:rPr>
              <a:t>коучинга</a:t>
            </a:r>
            <a:r>
              <a:rPr lang="ru-RU" sz="2000" dirty="0" smtClean="0">
                <a:latin typeface="Calibri" pitchFamily="34" charset="0"/>
                <a:cs typeface="Aparajita" pitchFamily="34" charset="0"/>
              </a:rPr>
              <a:t>.</a:t>
            </a:r>
          </a:p>
          <a:p>
            <a:endParaRPr lang="ru-RU" sz="2000" dirty="0" smtClean="0">
              <a:ea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9" name="Picture 2" descr="C:\Users\vnshabanova\Desktop\Target-Free-Download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58" y="4793018"/>
            <a:ext cx="1833204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9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2432" name="Rectangle 16"/>
          <p:cNvSpPr>
            <a:spLocks noChangeArrowheads="1"/>
          </p:cNvSpPr>
          <p:nvPr/>
        </p:nvSpPr>
        <p:spPr bwMode="auto">
          <a:xfrm>
            <a:off x="4953000" y="2801938"/>
            <a:ext cx="4134379" cy="34353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1358" tIns="45680" rIns="91358" bIns="45680" anchor="ctr"/>
          <a:lstStyle/>
          <a:p>
            <a:pPr marL="450850" indent="-358775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200"/>
              <a:t>Количество</a:t>
            </a:r>
            <a:r>
              <a:rPr lang="ru-RU" sz="2200">
                <a:solidFill>
                  <a:srgbClr val="5F5F5F"/>
                </a:solidFill>
              </a:rPr>
              <a:t> </a:t>
            </a:r>
            <a:r>
              <a:rPr lang="ru-RU" sz="2200">
                <a:solidFill>
                  <a:srgbClr val="0070C0"/>
                </a:solidFill>
              </a:rPr>
              <a:t>директив</a:t>
            </a:r>
          </a:p>
          <a:p>
            <a:pPr marL="450850" indent="-358775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200"/>
              <a:t>Объем</a:t>
            </a:r>
            <a:r>
              <a:rPr lang="ru-RU" sz="2200">
                <a:solidFill>
                  <a:srgbClr val="5F5F5F"/>
                </a:solidFill>
              </a:rPr>
              <a:t> </a:t>
            </a:r>
            <a:r>
              <a:rPr lang="ru-RU" sz="2200">
                <a:solidFill>
                  <a:srgbClr val="0070C0"/>
                </a:solidFill>
              </a:rPr>
              <a:t>контроля</a:t>
            </a:r>
          </a:p>
          <a:p>
            <a:pPr marL="450850" indent="-358775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2200"/>
              <a:t>Степень вовлечения сотрудника в </a:t>
            </a:r>
            <a:r>
              <a:rPr lang="ru-RU" sz="2200">
                <a:solidFill>
                  <a:srgbClr val="0070C0"/>
                </a:solidFill>
              </a:rPr>
              <a:t>процесс </a:t>
            </a:r>
            <a:r>
              <a:rPr lang="ru-RU" sz="2200">
                <a:solidFill>
                  <a:schemeClr val="tx2"/>
                </a:solidFill>
              </a:rPr>
              <a:t>принятия решений</a:t>
            </a:r>
          </a:p>
        </p:txBody>
      </p:sp>
      <p:sp>
        <p:nvSpPr>
          <p:cNvPr id="4412430" name="Rectangle 14"/>
          <p:cNvSpPr>
            <a:spLocks noChangeArrowheads="1"/>
          </p:cNvSpPr>
          <p:nvPr/>
        </p:nvSpPr>
        <p:spPr bwMode="auto">
          <a:xfrm>
            <a:off x="815182" y="2801938"/>
            <a:ext cx="4137819" cy="34353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1358" tIns="45680" rIns="91358" bIns="45680" anchor="ctr"/>
          <a:lstStyle/>
          <a:p>
            <a:pPr marL="452022" indent="-360033">
              <a:lnSpc>
                <a:spcPct val="90000"/>
              </a:lnSpc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2200" dirty="0">
                <a:cs typeface="+mn-cs"/>
              </a:rPr>
              <a:t>Ставит</a:t>
            </a:r>
            <a:r>
              <a:rPr lang="ru-RU" sz="2200" dirty="0">
                <a:solidFill>
                  <a:srgbClr val="5F5F5F"/>
                </a:solidFill>
                <a:cs typeface="+mn-cs"/>
              </a:rPr>
              <a:t> </a:t>
            </a:r>
            <a:r>
              <a:rPr lang="ru-RU" sz="2200" dirty="0">
                <a:solidFill>
                  <a:srgbClr val="0070C0"/>
                </a:solidFill>
                <a:cs typeface="+mn-cs"/>
              </a:rPr>
              <a:t>цели</a:t>
            </a:r>
          </a:p>
          <a:p>
            <a:pPr marL="452022" indent="-360033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ru-RU" sz="2200" dirty="0">
                <a:cs typeface="+mn-cs"/>
              </a:rPr>
              <a:t>Задает</a:t>
            </a:r>
            <a:r>
              <a:rPr lang="ru-RU" sz="2200" dirty="0">
                <a:solidFill>
                  <a:srgbClr val="C80014"/>
                </a:solidFill>
                <a:cs typeface="+mn-cs"/>
              </a:rPr>
              <a:t> </a:t>
            </a:r>
            <a:r>
              <a:rPr lang="ru-RU" sz="2200" dirty="0">
                <a:solidFill>
                  <a:srgbClr val="0070C0"/>
                </a:solidFill>
                <a:cs typeface="+mn-cs"/>
              </a:rPr>
              <a:t>стандарты </a:t>
            </a:r>
            <a:r>
              <a:rPr lang="ru-RU" sz="2200" dirty="0">
                <a:cs typeface="+mn-cs"/>
              </a:rPr>
              <a:t>работы</a:t>
            </a:r>
          </a:p>
          <a:p>
            <a:pPr marL="452022" indent="-360033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ru-RU" sz="2200" dirty="0">
                <a:cs typeface="+mn-cs"/>
              </a:rPr>
              <a:t>Осуществляет</a:t>
            </a:r>
            <a:r>
              <a:rPr lang="ru-RU" sz="2200" dirty="0">
                <a:solidFill>
                  <a:srgbClr val="5F5F5F"/>
                </a:solidFill>
                <a:cs typeface="+mn-cs"/>
              </a:rPr>
              <a:t> </a:t>
            </a:r>
            <a:r>
              <a:rPr lang="ru-RU" sz="2200" dirty="0">
                <a:solidFill>
                  <a:srgbClr val="0070C0"/>
                </a:solidFill>
                <a:cs typeface="+mn-cs"/>
              </a:rPr>
              <a:t>контроль</a:t>
            </a:r>
          </a:p>
          <a:p>
            <a:pPr marL="452022" indent="-360033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ru-RU" sz="2200" dirty="0">
                <a:cs typeface="+mn-cs"/>
              </a:rPr>
              <a:t>Дает</a:t>
            </a:r>
            <a:r>
              <a:rPr lang="ru-RU" sz="2200" dirty="0">
                <a:solidFill>
                  <a:srgbClr val="5F5F5F"/>
                </a:solidFill>
                <a:cs typeface="+mn-cs"/>
              </a:rPr>
              <a:t> </a:t>
            </a:r>
            <a:r>
              <a:rPr lang="ru-RU" sz="2200" dirty="0">
                <a:solidFill>
                  <a:srgbClr val="0070C0"/>
                </a:solidFill>
                <a:cs typeface="+mn-cs"/>
              </a:rPr>
              <a:t>обратную связь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4515" y="224645"/>
            <a:ext cx="8814979" cy="8273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chemeClr val="tx1"/>
                </a:solidFill>
                <a:effectLst/>
              </a:rPr>
              <a:t>СХОДСТВА И РАЗЛИЧИЯ В ПОВЕДЕНИИ РУКОВОДИТЕЛЯ В РАЗНЫХ СТИЛЯХ</a:t>
            </a:r>
          </a:p>
        </p:txBody>
      </p:sp>
      <p:sp>
        <p:nvSpPr>
          <p:cNvPr id="4412425" name="Line 9"/>
          <p:cNvSpPr>
            <a:spLocks noChangeShapeType="1"/>
          </p:cNvSpPr>
          <p:nvPr/>
        </p:nvSpPr>
        <p:spPr bwMode="auto">
          <a:xfrm rot="5400000">
            <a:off x="-884767" y="4533901"/>
            <a:ext cx="3406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91358" tIns="45680" rIns="91358" bIns="45680" anchor="ctr"/>
          <a:lstStyle/>
          <a:p>
            <a:endParaRPr lang="ru-RU"/>
          </a:p>
        </p:txBody>
      </p:sp>
      <p:sp>
        <p:nvSpPr>
          <p:cNvPr id="4412436" name="Rectangle 20"/>
          <p:cNvSpPr>
            <a:spLocks noChangeArrowheads="1"/>
          </p:cNvSpPr>
          <p:nvPr/>
        </p:nvSpPr>
        <p:spPr bwMode="auto">
          <a:xfrm>
            <a:off x="818621" y="1198563"/>
            <a:ext cx="4055269" cy="151288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002060"/>
            </a:solidFill>
            <a:miter lim="800000"/>
            <a:headEnd/>
            <a:tailEnd/>
          </a:ln>
        </p:spPr>
        <p:txBody>
          <a:bodyPr lIns="91358" tIns="45680" rIns="91358" bIns="4568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rgbClr val="0070C0"/>
                </a:solidFill>
                <a:cs typeface="+mn-cs"/>
              </a:rPr>
              <a:t>СХОДСТВА</a:t>
            </a:r>
            <a:r>
              <a:rPr lang="ru-RU" sz="2400" dirty="0">
                <a:solidFill>
                  <a:srgbClr val="A50021"/>
                </a:solidFill>
                <a:cs typeface="+mn-cs"/>
              </a:rPr>
              <a:t> </a:t>
            </a:r>
            <a:r>
              <a:rPr lang="ru-RU" sz="2400" dirty="0">
                <a:cs typeface="+mn-cs"/>
              </a:rPr>
              <a:t>–</a:t>
            </a:r>
            <a:r>
              <a:rPr lang="ru-RU" sz="2400" dirty="0">
                <a:solidFill>
                  <a:srgbClr val="5F5F5F"/>
                </a:solidFill>
                <a:cs typeface="+mn-cs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cs typeface="+mn-cs"/>
              </a:rPr>
              <a:t>во всех стилях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cs typeface="+mn-cs"/>
              </a:rPr>
              <a:t>руководитель…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030391" y="2997201"/>
            <a:ext cx="4142978" cy="3408363"/>
            <a:chOff x="2875" y="1782"/>
            <a:chExt cx="2409" cy="2147"/>
          </a:xfrm>
        </p:grpSpPr>
        <p:sp>
          <p:nvSpPr>
            <p:cNvPr id="144395" name="Line 8"/>
            <p:cNvSpPr>
              <a:spLocks noChangeShapeType="1"/>
            </p:cNvSpPr>
            <p:nvPr/>
          </p:nvSpPr>
          <p:spPr bwMode="auto">
            <a:xfrm rot="5400000">
              <a:off x="1801" y="2856"/>
              <a:ext cx="214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396" name="Line 24"/>
            <p:cNvSpPr>
              <a:spLocks noChangeShapeType="1"/>
            </p:cNvSpPr>
            <p:nvPr/>
          </p:nvSpPr>
          <p:spPr bwMode="auto">
            <a:xfrm rot="5400000">
              <a:off x="4210" y="2856"/>
              <a:ext cx="214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032111" y="1198563"/>
            <a:ext cx="4055269" cy="151288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358" tIns="45680" rIns="91358" bIns="4568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rgbClr val="0070C0"/>
                </a:solidFill>
                <a:cs typeface="+mn-cs"/>
              </a:rPr>
              <a:t>РАЗЛИЧИЯ</a:t>
            </a:r>
            <a:r>
              <a:rPr lang="ru-RU" sz="2400" dirty="0">
                <a:solidFill>
                  <a:srgbClr val="A50021"/>
                </a:solidFill>
                <a:cs typeface="+mn-cs"/>
              </a:rPr>
              <a:t> </a:t>
            </a:r>
            <a:r>
              <a:rPr lang="ru-RU" sz="2400" dirty="0">
                <a:cs typeface="+mn-cs"/>
              </a:rPr>
              <a:t>–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cs typeface="+mn-cs"/>
              </a:rPr>
              <a:t>от стиля к стилю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>
                <a:cs typeface="+mn-cs"/>
              </a:rPr>
              <a:t>меняется…</a:t>
            </a:r>
            <a:endParaRPr lang="ru-RU" sz="2800" dirty="0"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953000" y="2781301"/>
            <a:ext cx="0" cy="35274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18621" y="2852738"/>
            <a:ext cx="0" cy="352901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009989" y="2852738"/>
            <a:ext cx="0" cy="352901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477773" y="6462714"/>
            <a:ext cx="428228" cy="395287"/>
          </a:xfrm>
        </p:spPr>
        <p:txBody>
          <a:bodyPr/>
          <a:lstStyle/>
          <a:p>
            <a:pPr>
              <a:defRPr/>
            </a:pPr>
            <a:fld id="{AD4DB89B-AF9B-4E4A-8143-DC6159C0CD3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147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1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124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12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12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2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2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124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12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12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12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2432" grpId="0" build="p" animBg="1"/>
      <p:bldP spid="4412430" grpId="0" build="p" animBg="1"/>
      <p:bldP spid="4412425" grpId="0" animBg="1"/>
      <p:bldP spid="4412436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8839" y="1"/>
            <a:ext cx="9467161" cy="127670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персоналом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sz="quarter" idx="12"/>
          </p:nvPr>
        </p:nvSpPr>
        <p:spPr bwMode="auto">
          <a:xfrm>
            <a:off x="350377" y="1303838"/>
            <a:ext cx="5895148" cy="44474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4 этапа </a:t>
            </a:r>
            <a:r>
              <a:rPr lang="ru-RU" sz="3600" dirty="0">
                <a:solidFill>
                  <a:srgbClr val="0070C0"/>
                </a:solidFill>
              </a:rPr>
              <a:t>цикла </a:t>
            </a:r>
            <a:r>
              <a:rPr lang="ru-RU" sz="3600" dirty="0" smtClean="0">
                <a:solidFill>
                  <a:srgbClr val="0070C0"/>
                </a:solidFill>
              </a:rPr>
              <a:t>управления: 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 Планирование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2. Организация (постановка целей, согласование ресурсов и т.п.)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3. Мотивация (</a:t>
            </a:r>
            <a:r>
              <a:rPr lang="ru-RU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коучинговые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инструменты)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4. Контроль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buFontTx/>
              <a:buNone/>
              <a:defRPr/>
            </a:pPr>
            <a:endParaRPr lang="ru-RU" sz="2400" b="1" dirty="0">
              <a:solidFill>
                <a:srgbClr val="00213A"/>
              </a:solidFill>
              <a:latin typeface="+mj-lt"/>
            </a:endParaRPr>
          </a:p>
          <a:p>
            <a:pPr marL="363538" indent="-363538" algn="ctr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buFontTx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Все 4 этапа основаны на </a:t>
            </a:r>
          </a:p>
          <a:p>
            <a:pPr marL="363538" indent="-363538" algn="ctr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эффективной коммуникации </a:t>
            </a:r>
          </a:p>
          <a:p>
            <a:pPr marL="363538" indent="-363538" algn="ctr">
              <a:lnSpc>
                <a:spcPct val="110000"/>
              </a:lnSpc>
              <a:spcBef>
                <a:spcPts val="1200"/>
              </a:spcBef>
              <a:buClr>
                <a:srgbClr val="00B0F0"/>
              </a:buClr>
              <a:buFontTx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с персоналом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21" descr="C:\Documents and Settings\usenko\Мои документы\Мои рисунки\Организатор клипов (Microsoft)\j043266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0" y="960354"/>
            <a:ext cx="2214323" cy="2214323"/>
          </a:xfrm>
          <a:prstGeom prst="rect">
            <a:avLst/>
          </a:prstGeom>
          <a:noFill/>
        </p:spPr>
      </p:pic>
      <p:grpSp>
        <p:nvGrpSpPr>
          <p:cNvPr id="2" name="Группа 4"/>
          <p:cNvGrpSpPr>
            <a:grpSpLocks/>
          </p:cNvGrpSpPr>
          <p:nvPr/>
        </p:nvGrpSpPr>
        <p:grpSpPr>
          <a:xfrm>
            <a:off x="6329816" y="3326522"/>
            <a:ext cx="3052713" cy="2714945"/>
            <a:chOff x="3507558" y="3312419"/>
            <a:chExt cx="4215697" cy="3324782"/>
          </a:xfrm>
        </p:grpSpPr>
        <p:sp>
          <p:nvSpPr>
            <p:cNvPr id="6" name="Прямоугольник 6"/>
            <p:cNvSpPr/>
            <p:nvPr/>
          </p:nvSpPr>
          <p:spPr>
            <a:xfrm>
              <a:off x="3510334" y="3312419"/>
              <a:ext cx="2358610" cy="1627362"/>
            </a:xfrm>
            <a:custGeom>
              <a:avLst/>
              <a:gdLst>
                <a:gd name="connsiteX0" fmla="*/ 0 w 1623844"/>
                <a:gd name="connsiteY0" fmla="*/ 0 h 1623843"/>
                <a:gd name="connsiteX1" fmla="*/ 1623844 w 1623844"/>
                <a:gd name="connsiteY1" fmla="*/ 0 h 1623843"/>
                <a:gd name="connsiteX2" fmla="*/ 1623844 w 1623844"/>
                <a:gd name="connsiteY2" fmla="*/ 1623843 h 1623843"/>
                <a:gd name="connsiteX3" fmla="*/ 0 w 1623844"/>
                <a:gd name="connsiteY3" fmla="*/ 1623843 h 1623843"/>
                <a:gd name="connsiteX4" fmla="*/ 0 w 1623844"/>
                <a:gd name="connsiteY4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9520"/>
                <a:gd name="connsiteY0" fmla="*/ 0 h 1623843"/>
                <a:gd name="connsiteX1" fmla="*/ 1623844 w 2369520"/>
                <a:gd name="connsiteY1" fmla="*/ 0 h 1623843"/>
                <a:gd name="connsiteX2" fmla="*/ 2366591 w 2369520"/>
                <a:gd name="connsiteY2" fmla="*/ 835720 h 1623843"/>
                <a:gd name="connsiteX3" fmla="*/ 1623844 w 2369520"/>
                <a:gd name="connsiteY3" fmla="*/ 1623843 h 1623843"/>
                <a:gd name="connsiteX4" fmla="*/ 0 w 2369520"/>
                <a:gd name="connsiteY4" fmla="*/ 1623843 h 1623843"/>
                <a:gd name="connsiteX5" fmla="*/ 0 w 2369520"/>
                <a:gd name="connsiteY5" fmla="*/ 0 h 1623843"/>
                <a:gd name="connsiteX0" fmla="*/ 0 w 2377413"/>
                <a:gd name="connsiteY0" fmla="*/ 0 h 1623843"/>
                <a:gd name="connsiteX1" fmla="*/ 1623844 w 2377413"/>
                <a:gd name="connsiteY1" fmla="*/ 0 h 1623843"/>
                <a:gd name="connsiteX2" fmla="*/ 2080840 w 2377413"/>
                <a:gd name="connsiteY2" fmla="*/ 521395 h 1623843"/>
                <a:gd name="connsiteX3" fmla="*/ 2366591 w 2377413"/>
                <a:gd name="connsiteY3" fmla="*/ 835720 h 1623843"/>
                <a:gd name="connsiteX4" fmla="*/ 1623844 w 2377413"/>
                <a:gd name="connsiteY4" fmla="*/ 1623843 h 1623843"/>
                <a:gd name="connsiteX5" fmla="*/ 0 w 2377413"/>
                <a:gd name="connsiteY5" fmla="*/ 1623843 h 1623843"/>
                <a:gd name="connsiteX6" fmla="*/ 0 w 2377413"/>
                <a:gd name="connsiteY6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623844 w 2366593"/>
                <a:gd name="connsiteY5" fmla="*/ 1623843 h 1623843"/>
                <a:gd name="connsiteX6" fmla="*/ 0 w 2366593"/>
                <a:gd name="connsiteY6" fmla="*/ 1623843 h 1623843"/>
                <a:gd name="connsiteX7" fmla="*/ 0 w 2366593"/>
                <a:gd name="connsiteY7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771277 w 2366593"/>
                <a:gd name="connsiteY5" fmla="*/ 911920 h 1623843"/>
                <a:gd name="connsiteX6" fmla="*/ 1623844 w 2366593"/>
                <a:gd name="connsiteY6" fmla="*/ 1623843 h 1623843"/>
                <a:gd name="connsiteX7" fmla="*/ 0 w 2366593"/>
                <a:gd name="connsiteY7" fmla="*/ 1623843 h 1623843"/>
                <a:gd name="connsiteX8" fmla="*/ 0 w 2366593"/>
                <a:gd name="connsiteY8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23844 w 2366593"/>
                <a:gd name="connsiteY7" fmla="*/ 1623843 h 1623843"/>
                <a:gd name="connsiteX8" fmla="*/ 0 w 2366593"/>
                <a:gd name="connsiteY8" fmla="*/ 1623843 h 1623843"/>
                <a:gd name="connsiteX9" fmla="*/ 0 w 2366593"/>
                <a:gd name="connsiteY9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42690 w 2366593"/>
                <a:gd name="connsiteY7" fmla="*/ 1035745 h 1623843"/>
                <a:gd name="connsiteX8" fmla="*/ 1623844 w 2366593"/>
                <a:gd name="connsiteY8" fmla="*/ 1623843 h 1623843"/>
                <a:gd name="connsiteX9" fmla="*/ 0 w 2366593"/>
                <a:gd name="connsiteY9" fmla="*/ 1623843 h 1623843"/>
                <a:gd name="connsiteX10" fmla="*/ 0 w 2366593"/>
                <a:gd name="connsiteY10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5"/>
                <a:gd name="connsiteY0" fmla="*/ 0 h 1623843"/>
                <a:gd name="connsiteX1" fmla="*/ 1623844 w 2366595"/>
                <a:gd name="connsiteY1" fmla="*/ 0 h 1623843"/>
                <a:gd name="connsiteX2" fmla="*/ 1642689 w 2366595"/>
                <a:gd name="connsiteY2" fmla="*/ 621408 h 1623843"/>
                <a:gd name="connsiteX3" fmla="*/ 1761752 w 2366595"/>
                <a:gd name="connsiteY3" fmla="*/ 702370 h 1623843"/>
                <a:gd name="connsiteX4" fmla="*/ 2080840 w 2366595"/>
                <a:gd name="connsiteY4" fmla="*/ 521395 h 1623843"/>
                <a:gd name="connsiteX5" fmla="*/ 2366591 w 2366595"/>
                <a:gd name="connsiteY5" fmla="*/ 835720 h 1623843"/>
                <a:gd name="connsiteX6" fmla="*/ 2123702 w 2366595"/>
                <a:gd name="connsiteY6" fmla="*/ 1097657 h 1623843"/>
                <a:gd name="connsiteX7" fmla="*/ 1771277 w 2366595"/>
                <a:gd name="connsiteY7" fmla="*/ 911920 h 1623843"/>
                <a:gd name="connsiteX8" fmla="*/ 1642690 w 2366595"/>
                <a:gd name="connsiteY8" fmla="*/ 1035745 h 1623843"/>
                <a:gd name="connsiteX9" fmla="*/ 1623844 w 2366595"/>
                <a:gd name="connsiteY9" fmla="*/ 1623843 h 1623843"/>
                <a:gd name="connsiteX10" fmla="*/ 0 w 2366595"/>
                <a:gd name="connsiteY10" fmla="*/ 1623843 h 1623843"/>
                <a:gd name="connsiteX11" fmla="*/ 0 w 2366595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70402"/>
                <a:gd name="connsiteY0" fmla="*/ 0 h 1623843"/>
                <a:gd name="connsiteX1" fmla="*/ 1623844 w 2370402"/>
                <a:gd name="connsiteY1" fmla="*/ 0 h 1623843"/>
                <a:gd name="connsiteX2" fmla="*/ 1642689 w 2370402"/>
                <a:gd name="connsiteY2" fmla="*/ 621408 h 1623843"/>
                <a:gd name="connsiteX3" fmla="*/ 1761752 w 2370402"/>
                <a:gd name="connsiteY3" fmla="*/ 702370 h 1623843"/>
                <a:gd name="connsiteX4" fmla="*/ 2080840 w 2370402"/>
                <a:gd name="connsiteY4" fmla="*/ 521395 h 1623843"/>
                <a:gd name="connsiteX5" fmla="*/ 2366591 w 2370402"/>
                <a:gd name="connsiteY5" fmla="*/ 835720 h 1623843"/>
                <a:gd name="connsiteX6" fmla="*/ 2123702 w 2370402"/>
                <a:gd name="connsiteY6" fmla="*/ 1097657 h 1623843"/>
                <a:gd name="connsiteX7" fmla="*/ 1771277 w 2370402"/>
                <a:gd name="connsiteY7" fmla="*/ 911920 h 1623843"/>
                <a:gd name="connsiteX8" fmla="*/ 1642690 w 2370402"/>
                <a:gd name="connsiteY8" fmla="*/ 1035745 h 1623843"/>
                <a:gd name="connsiteX9" fmla="*/ 1623844 w 2370402"/>
                <a:gd name="connsiteY9" fmla="*/ 1623843 h 1623843"/>
                <a:gd name="connsiteX10" fmla="*/ 0 w 2370402"/>
                <a:gd name="connsiteY10" fmla="*/ 1623843 h 1623843"/>
                <a:gd name="connsiteX11" fmla="*/ 0 w 2370402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028"/>
                <a:gd name="connsiteY0" fmla="*/ 0 h 1623843"/>
                <a:gd name="connsiteX1" fmla="*/ 1623844 w 2370028"/>
                <a:gd name="connsiteY1" fmla="*/ 0 h 1623843"/>
                <a:gd name="connsiteX2" fmla="*/ 1642689 w 2370028"/>
                <a:gd name="connsiteY2" fmla="*/ 621408 h 1623843"/>
                <a:gd name="connsiteX3" fmla="*/ 1761752 w 2370028"/>
                <a:gd name="connsiteY3" fmla="*/ 702370 h 1623843"/>
                <a:gd name="connsiteX4" fmla="*/ 2080840 w 2370028"/>
                <a:gd name="connsiteY4" fmla="*/ 521395 h 1623843"/>
                <a:gd name="connsiteX5" fmla="*/ 2366591 w 2370028"/>
                <a:gd name="connsiteY5" fmla="*/ 835720 h 1623843"/>
                <a:gd name="connsiteX6" fmla="*/ 2123702 w 2370028"/>
                <a:gd name="connsiteY6" fmla="*/ 1097657 h 1623843"/>
                <a:gd name="connsiteX7" fmla="*/ 1771277 w 2370028"/>
                <a:gd name="connsiteY7" fmla="*/ 911920 h 1623843"/>
                <a:gd name="connsiteX8" fmla="*/ 1642690 w 2370028"/>
                <a:gd name="connsiteY8" fmla="*/ 1035745 h 1623843"/>
                <a:gd name="connsiteX9" fmla="*/ 1623844 w 2370028"/>
                <a:gd name="connsiteY9" fmla="*/ 1623843 h 1623843"/>
                <a:gd name="connsiteX10" fmla="*/ 0 w 2370028"/>
                <a:gd name="connsiteY10" fmla="*/ 1623843 h 1623843"/>
                <a:gd name="connsiteX11" fmla="*/ 0 w 2370028"/>
                <a:gd name="connsiteY11" fmla="*/ 0 h 1623843"/>
                <a:gd name="connsiteX0" fmla="*/ 0 w 2370854"/>
                <a:gd name="connsiteY0" fmla="*/ 0 h 1623843"/>
                <a:gd name="connsiteX1" fmla="*/ 1623844 w 2370854"/>
                <a:gd name="connsiteY1" fmla="*/ 0 h 1623843"/>
                <a:gd name="connsiteX2" fmla="*/ 1642689 w 2370854"/>
                <a:gd name="connsiteY2" fmla="*/ 621408 h 1623843"/>
                <a:gd name="connsiteX3" fmla="*/ 1761752 w 2370854"/>
                <a:gd name="connsiteY3" fmla="*/ 702370 h 1623843"/>
                <a:gd name="connsiteX4" fmla="*/ 2080840 w 2370854"/>
                <a:gd name="connsiteY4" fmla="*/ 521395 h 1623843"/>
                <a:gd name="connsiteX5" fmla="*/ 2366591 w 2370854"/>
                <a:gd name="connsiteY5" fmla="*/ 835720 h 1623843"/>
                <a:gd name="connsiteX6" fmla="*/ 2123702 w 2370854"/>
                <a:gd name="connsiteY6" fmla="*/ 1097657 h 1623843"/>
                <a:gd name="connsiteX7" fmla="*/ 1771277 w 2370854"/>
                <a:gd name="connsiteY7" fmla="*/ 911920 h 1623843"/>
                <a:gd name="connsiteX8" fmla="*/ 1642690 w 2370854"/>
                <a:gd name="connsiteY8" fmla="*/ 1035745 h 1623843"/>
                <a:gd name="connsiteX9" fmla="*/ 1623844 w 2370854"/>
                <a:gd name="connsiteY9" fmla="*/ 1623843 h 1623843"/>
                <a:gd name="connsiteX10" fmla="*/ 0 w 2370854"/>
                <a:gd name="connsiteY10" fmla="*/ 1623843 h 1623843"/>
                <a:gd name="connsiteX11" fmla="*/ 0 w 2370854"/>
                <a:gd name="connsiteY11" fmla="*/ 0 h 1623843"/>
                <a:gd name="connsiteX0" fmla="*/ 0 w 2371026"/>
                <a:gd name="connsiteY0" fmla="*/ 0 h 1623843"/>
                <a:gd name="connsiteX1" fmla="*/ 1623844 w 2371026"/>
                <a:gd name="connsiteY1" fmla="*/ 0 h 1623843"/>
                <a:gd name="connsiteX2" fmla="*/ 1642689 w 2371026"/>
                <a:gd name="connsiteY2" fmla="*/ 621408 h 1623843"/>
                <a:gd name="connsiteX3" fmla="*/ 1761752 w 2371026"/>
                <a:gd name="connsiteY3" fmla="*/ 702370 h 1623843"/>
                <a:gd name="connsiteX4" fmla="*/ 2080840 w 2371026"/>
                <a:gd name="connsiteY4" fmla="*/ 521395 h 1623843"/>
                <a:gd name="connsiteX5" fmla="*/ 2366591 w 2371026"/>
                <a:gd name="connsiteY5" fmla="*/ 835720 h 1623843"/>
                <a:gd name="connsiteX6" fmla="*/ 2123702 w 2371026"/>
                <a:gd name="connsiteY6" fmla="*/ 1097657 h 1623843"/>
                <a:gd name="connsiteX7" fmla="*/ 1771277 w 2371026"/>
                <a:gd name="connsiteY7" fmla="*/ 911920 h 1623843"/>
                <a:gd name="connsiteX8" fmla="*/ 1642690 w 2371026"/>
                <a:gd name="connsiteY8" fmla="*/ 1035745 h 1623843"/>
                <a:gd name="connsiteX9" fmla="*/ 1623844 w 2371026"/>
                <a:gd name="connsiteY9" fmla="*/ 1623843 h 1623843"/>
                <a:gd name="connsiteX10" fmla="*/ 0 w 2371026"/>
                <a:gd name="connsiteY10" fmla="*/ 1623843 h 1623843"/>
                <a:gd name="connsiteX11" fmla="*/ 0 w 2371026"/>
                <a:gd name="connsiteY11" fmla="*/ 0 h 1623843"/>
                <a:gd name="connsiteX0" fmla="*/ 0 w 2367673"/>
                <a:gd name="connsiteY0" fmla="*/ 0 h 1623843"/>
                <a:gd name="connsiteX1" fmla="*/ 1623844 w 2367673"/>
                <a:gd name="connsiteY1" fmla="*/ 0 h 1623843"/>
                <a:gd name="connsiteX2" fmla="*/ 1642689 w 2367673"/>
                <a:gd name="connsiteY2" fmla="*/ 621408 h 1623843"/>
                <a:gd name="connsiteX3" fmla="*/ 1761752 w 2367673"/>
                <a:gd name="connsiteY3" fmla="*/ 702370 h 1623843"/>
                <a:gd name="connsiteX4" fmla="*/ 2080840 w 2367673"/>
                <a:gd name="connsiteY4" fmla="*/ 521395 h 1623843"/>
                <a:gd name="connsiteX5" fmla="*/ 2366591 w 2367673"/>
                <a:gd name="connsiteY5" fmla="*/ 835720 h 1623843"/>
                <a:gd name="connsiteX6" fmla="*/ 2123702 w 2367673"/>
                <a:gd name="connsiteY6" fmla="*/ 1097657 h 1623843"/>
                <a:gd name="connsiteX7" fmla="*/ 1771277 w 2367673"/>
                <a:gd name="connsiteY7" fmla="*/ 911920 h 1623843"/>
                <a:gd name="connsiteX8" fmla="*/ 1642690 w 2367673"/>
                <a:gd name="connsiteY8" fmla="*/ 1035745 h 1623843"/>
                <a:gd name="connsiteX9" fmla="*/ 1623844 w 2367673"/>
                <a:gd name="connsiteY9" fmla="*/ 1623843 h 1623843"/>
                <a:gd name="connsiteX10" fmla="*/ 0 w 2367673"/>
                <a:gd name="connsiteY10" fmla="*/ 1623843 h 1623843"/>
                <a:gd name="connsiteX11" fmla="*/ 0 w 2367673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33369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780677 w 2367465"/>
                <a:gd name="connsiteY10" fmla="*/ 892870 h 1746137"/>
                <a:gd name="connsiteX11" fmla="*/ 594940 w 2367465"/>
                <a:gd name="connsiteY11" fmla="*/ 1621532 h 1746137"/>
                <a:gd name="connsiteX12" fmla="*/ 0 w 2367465"/>
                <a:gd name="connsiteY12" fmla="*/ 1623843 h 1746137"/>
                <a:gd name="connsiteX13" fmla="*/ 0 w 2367465"/>
                <a:gd name="connsiteY13" fmla="*/ 0 h 1746137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971177 w 2367465"/>
                <a:gd name="connsiteY10" fmla="*/ 1597720 h 1746137"/>
                <a:gd name="connsiteX11" fmla="*/ 780677 w 2367465"/>
                <a:gd name="connsiteY11" fmla="*/ 892870 h 1746137"/>
                <a:gd name="connsiteX12" fmla="*/ 594940 w 2367465"/>
                <a:gd name="connsiteY12" fmla="*/ 1621532 h 1746137"/>
                <a:gd name="connsiteX13" fmla="*/ 0 w 2367465"/>
                <a:gd name="connsiteY13" fmla="*/ 1623843 h 1746137"/>
                <a:gd name="connsiteX14" fmla="*/ 0 w 2367465"/>
                <a:gd name="connsiteY14" fmla="*/ 0 h 1746137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780677 w 2367465"/>
                <a:gd name="connsiteY11" fmla="*/ 892870 h 1719541"/>
                <a:gd name="connsiteX12" fmla="*/ 709240 w 2367465"/>
                <a:gd name="connsiteY12" fmla="*/ 1454845 h 1719541"/>
                <a:gd name="connsiteX13" fmla="*/ 594940 w 2367465"/>
                <a:gd name="connsiteY13" fmla="*/ 1621532 h 1719541"/>
                <a:gd name="connsiteX14" fmla="*/ 0 w 2367465"/>
                <a:gd name="connsiteY14" fmla="*/ 1623843 h 1719541"/>
                <a:gd name="connsiteX15" fmla="*/ 0 w 2367465"/>
                <a:gd name="connsiteY15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709240 w 2367465"/>
                <a:gd name="connsiteY13" fmla="*/ 1454845 h 1719541"/>
                <a:gd name="connsiteX14" fmla="*/ 594940 w 2367465"/>
                <a:gd name="connsiteY14" fmla="*/ 1621532 h 1719541"/>
                <a:gd name="connsiteX15" fmla="*/ 0 w 2367465"/>
                <a:gd name="connsiteY15" fmla="*/ 1623843 h 1719541"/>
                <a:gd name="connsiteX16" fmla="*/ 0 w 2367465"/>
                <a:gd name="connsiteY16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528265 w 2367465"/>
                <a:gd name="connsiteY13" fmla="*/ 1169095 h 1719541"/>
                <a:gd name="connsiteX14" fmla="*/ 709240 w 2367465"/>
                <a:gd name="connsiteY14" fmla="*/ 1454845 h 1719541"/>
                <a:gd name="connsiteX15" fmla="*/ 594940 w 2367465"/>
                <a:gd name="connsiteY15" fmla="*/ 1621532 h 1719541"/>
                <a:gd name="connsiteX16" fmla="*/ 0 w 2367465"/>
                <a:gd name="connsiteY16" fmla="*/ 1623843 h 1719541"/>
                <a:gd name="connsiteX17" fmla="*/ 0 w 2367465"/>
                <a:gd name="connsiteY17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1090240 w 2367465"/>
                <a:gd name="connsiteY12" fmla="*/ 1150045 h 1719541"/>
                <a:gd name="connsiteX13" fmla="*/ 780677 w 2367465"/>
                <a:gd name="connsiteY13" fmla="*/ 892870 h 1719541"/>
                <a:gd name="connsiteX14" fmla="*/ 528265 w 2367465"/>
                <a:gd name="connsiteY14" fmla="*/ 1169095 h 1719541"/>
                <a:gd name="connsiteX15" fmla="*/ 709240 w 2367465"/>
                <a:gd name="connsiteY15" fmla="*/ 1454845 h 1719541"/>
                <a:gd name="connsiteX16" fmla="*/ 594940 w 2367465"/>
                <a:gd name="connsiteY16" fmla="*/ 1621532 h 1719541"/>
                <a:gd name="connsiteX17" fmla="*/ 0 w 2367465"/>
                <a:gd name="connsiteY17" fmla="*/ 1623843 h 1719541"/>
                <a:gd name="connsiteX18" fmla="*/ 0 w 2367465"/>
                <a:gd name="connsiteY18" fmla="*/ 0 h 1719541"/>
                <a:gd name="connsiteX0" fmla="*/ 0 w 2367465"/>
                <a:gd name="connsiteY0" fmla="*/ 0 h 1677447"/>
                <a:gd name="connsiteX1" fmla="*/ 1623844 w 2367465"/>
                <a:gd name="connsiteY1" fmla="*/ 0 h 1677447"/>
                <a:gd name="connsiteX2" fmla="*/ 1642689 w 2367465"/>
                <a:gd name="connsiteY2" fmla="*/ 621408 h 1677447"/>
                <a:gd name="connsiteX3" fmla="*/ 1761752 w 2367465"/>
                <a:gd name="connsiteY3" fmla="*/ 702370 h 1677447"/>
                <a:gd name="connsiteX4" fmla="*/ 2080840 w 2367465"/>
                <a:gd name="connsiteY4" fmla="*/ 521395 h 1677447"/>
                <a:gd name="connsiteX5" fmla="*/ 2366591 w 2367465"/>
                <a:gd name="connsiteY5" fmla="*/ 835720 h 1677447"/>
                <a:gd name="connsiteX6" fmla="*/ 2123702 w 2367465"/>
                <a:gd name="connsiteY6" fmla="*/ 1097657 h 1677447"/>
                <a:gd name="connsiteX7" fmla="*/ 1771277 w 2367465"/>
                <a:gd name="connsiteY7" fmla="*/ 911920 h 1677447"/>
                <a:gd name="connsiteX8" fmla="*/ 1642690 w 2367465"/>
                <a:gd name="connsiteY8" fmla="*/ 1035745 h 1677447"/>
                <a:gd name="connsiteX9" fmla="*/ 1628606 w 2367465"/>
                <a:gd name="connsiteY9" fmla="*/ 1619080 h 1677447"/>
                <a:gd name="connsiteX10" fmla="*/ 971177 w 2367465"/>
                <a:gd name="connsiteY10" fmla="*/ 1597720 h 1677447"/>
                <a:gd name="connsiteX11" fmla="*/ 918790 w 2367465"/>
                <a:gd name="connsiteY11" fmla="*/ 1464370 h 1677447"/>
                <a:gd name="connsiteX12" fmla="*/ 1090240 w 2367465"/>
                <a:gd name="connsiteY12" fmla="*/ 1150045 h 1677447"/>
                <a:gd name="connsiteX13" fmla="*/ 780677 w 2367465"/>
                <a:gd name="connsiteY13" fmla="*/ 892870 h 1677447"/>
                <a:gd name="connsiteX14" fmla="*/ 528265 w 2367465"/>
                <a:gd name="connsiteY14" fmla="*/ 1169095 h 1677447"/>
                <a:gd name="connsiteX15" fmla="*/ 709240 w 2367465"/>
                <a:gd name="connsiteY15" fmla="*/ 1454845 h 1677447"/>
                <a:gd name="connsiteX16" fmla="*/ 594940 w 2367465"/>
                <a:gd name="connsiteY16" fmla="*/ 1621532 h 1677447"/>
                <a:gd name="connsiteX17" fmla="*/ 0 w 2367465"/>
                <a:gd name="connsiteY17" fmla="*/ 1623843 h 1677447"/>
                <a:gd name="connsiteX18" fmla="*/ 0 w 2367465"/>
                <a:gd name="connsiteY18" fmla="*/ 0 h 1677447"/>
                <a:gd name="connsiteX0" fmla="*/ 0 w 2367465"/>
                <a:gd name="connsiteY0" fmla="*/ 0 h 1635166"/>
                <a:gd name="connsiteX1" fmla="*/ 1623844 w 2367465"/>
                <a:gd name="connsiteY1" fmla="*/ 0 h 1635166"/>
                <a:gd name="connsiteX2" fmla="*/ 1642689 w 2367465"/>
                <a:gd name="connsiteY2" fmla="*/ 621408 h 1635166"/>
                <a:gd name="connsiteX3" fmla="*/ 1761752 w 2367465"/>
                <a:gd name="connsiteY3" fmla="*/ 702370 h 1635166"/>
                <a:gd name="connsiteX4" fmla="*/ 2080840 w 2367465"/>
                <a:gd name="connsiteY4" fmla="*/ 521395 h 1635166"/>
                <a:gd name="connsiteX5" fmla="*/ 2366591 w 2367465"/>
                <a:gd name="connsiteY5" fmla="*/ 835720 h 1635166"/>
                <a:gd name="connsiteX6" fmla="*/ 2123702 w 2367465"/>
                <a:gd name="connsiteY6" fmla="*/ 1097657 h 1635166"/>
                <a:gd name="connsiteX7" fmla="*/ 1771277 w 2367465"/>
                <a:gd name="connsiteY7" fmla="*/ 911920 h 1635166"/>
                <a:gd name="connsiteX8" fmla="*/ 1642690 w 2367465"/>
                <a:gd name="connsiteY8" fmla="*/ 1035745 h 1635166"/>
                <a:gd name="connsiteX9" fmla="*/ 1628606 w 2367465"/>
                <a:gd name="connsiteY9" fmla="*/ 1619080 h 1635166"/>
                <a:gd name="connsiteX10" fmla="*/ 971177 w 2367465"/>
                <a:gd name="connsiteY10" fmla="*/ 1597720 h 1635166"/>
                <a:gd name="connsiteX11" fmla="*/ 918790 w 2367465"/>
                <a:gd name="connsiteY11" fmla="*/ 1464370 h 1635166"/>
                <a:gd name="connsiteX12" fmla="*/ 1090240 w 2367465"/>
                <a:gd name="connsiteY12" fmla="*/ 1150045 h 1635166"/>
                <a:gd name="connsiteX13" fmla="*/ 780677 w 2367465"/>
                <a:gd name="connsiteY13" fmla="*/ 892870 h 1635166"/>
                <a:gd name="connsiteX14" fmla="*/ 528265 w 2367465"/>
                <a:gd name="connsiteY14" fmla="*/ 1169095 h 1635166"/>
                <a:gd name="connsiteX15" fmla="*/ 709240 w 2367465"/>
                <a:gd name="connsiteY15" fmla="*/ 1454845 h 1635166"/>
                <a:gd name="connsiteX16" fmla="*/ 594940 w 2367465"/>
                <a:gd name="connsiteY16" fmla="*/ 1621532 h 1635166"/>
                <a:gd name="connsiteX17" fmla="*/ 0 w 2367465"/>
                <a:gd name="connsiteY17" fmla="*/ 1623843 h 1635166"/>
                <a:gd name="connsiteX18" fmla="*/ 0 w 2367465"/>
                <a:gd name="connsiteY18" fmla="*/ 0 h 163516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190"/>
                <a:gd name="connsiteY0" fmla="*/ 0 h 1627362"/>
                <a:gd name="connsiteX1" fmla="*/ 1623844 w 2367190"/>
                <a:gd name="connsiteY1" fmla="*/ 0 h 1627362"/>
                <a:gd name="connsiteX2" fmla="*/ 1642689 w 2367190"/>
                <a:gd name="connsiteY2" fmla="*/ 621408 h 1627362"/>
                <a:gd name="connsiteX3" fmla="*/ 1761752 w 2367190"/>
                <a:gd name="connsiteY3" fmla="*/ 702370 h 1627362"/>
                <a:gd name="connsiteX4" fmla="*/ 2080840 w 2367190"/>
                <a:gd name="connsiteY4" fmla="*/ 521395 h 1627362"/>
                <a:gd name="connsiteX5" fmla="*/ 2366591 w 2367190"/>
                <a:gd name="connsiteY5" fmla="*/ 835720 h 1627362"/>
                <a:gd name="connsiteX6" fmla="*/ 2123702 w 2367190"/>
                <a:gd name="connsiteY6" fmla="*/ 1097657 h 1627362"/>
                <a:gd name="connsiteX7" fmla="*/ 1771277 w 2367190"/>
                <a:gd name="connsiteY7" fmla="*/ 911920 h 1627362"/>
                <a:gd name="connsiteX8" fmla="*/ 1642690 w 2367190"/>
                <a:gd name="connsiteY8" fmla="*/ 1035745 h 1627362"/>
                <a:gd name="connsiteX9" fmla="*/ 1628606 w 2367190"/>
                <a:gd name="connsiteY9" fmla="*/ 1619080 h 1627362"/>
                <a:gd name="connsiteX10" fmla="*/ 971177 w 2367190"/>
                <a:gd name="connsiteY10" fmla="*/ 1597720 h 1627362"/>
                <a:gd name="connsiteX11" fmla="*/ 918790 w 2367190"/>
                <a:gd name="connsiteY11" fmla="*/ 1464370 h 1627362"/>
                <a:gd name="connsiteX12" fmla="*/ 1090240 w 2367190"/>
                <a:gd name="connsiteY12" fmla="*/ 1150045 h 1627362"/>
                <a:gd name="connsiteX13" fmla="*/ 780677 w 2367190"/>
                <a:gd name="connsiteY13" fmla="*/ 892870 h 1627362"/>
                <a:gd name="connsiteX14" fmla="*/ 528265 w 2367190"/>
                <a:gd name="connsiteY14" fmla="*/ 1169095 h 1627362"/>
                <a:gd name="connsiteX15" fmla="*/ 709240 w 2367190"/>
                <a:gd name="connsiteY15" fmla="*/ 1454845 h 1627362"/>
                <a:gd name="connsiteX16" fmla="*/ 594940 w 2367190"/>
                <a:gd name="connsiteY16" fmla="*/ 1621532 h 1627362"/>
                <a:gd name="connsiteX17" fmla="*/ 0 w 2367190"/>
                <a:gd name="connsiteY17" fmla="*/ 1623843 h 1627362"/>
                <a:gd name="connsiteX18" fmla="*/ 0 w 2367190"/>
                <a:gd name="connsiteY18" fmla="*/ 0 h 1627362"/>
                <a:gd name="connsiteX0" fmla="*/ 0 w 2359016"/>
                <a:gd name="connsiteY0" fmla="*/ 0 h 1627362"/>
                <a:gd name="connsiteX1" fmla="*/ 1623844 w 2359016"/>
                <a:gd name="connsiteY1" fmla="*/ 0 h 1627362"/>
                <a:gd name="connsiteX2" fmla="*/ 1642689 w 2359016"/>
                <a:gd name="connsiteY2" fmla="*/ 621408 h 1627362"/>
                <a:gd name="connsiteX3" fmla="*/ 1761752 w 2359016"/>
                <a:gd name="connsiteY3" fmla="*/ 702370 h 1627362"/>
                <a:gd name="connsiteX4" fmla="*/ 2080840 w 2359016"/>
                <a:gd name="connsiteY4" fmla="*/ 521395 h 1627362"/>
                <a:gd name="connsiteX5" fmla="*/ 2358610 w 2359016"/>
                <a:gd name="connsiteY5" fmla="*/ 810863 h 1627362"/>
                <a:gd name="connsiteX6" fmla="*/ 2123702 w 2359016"/>
                <a:gd name="connsiteY6" fmla="*/ 1097657 h 1627362"/>
                <a:gd name="connsiteX7" fmla="*/ 1771277 w 2359016"/>
                <a:gd name="connsiteY7" fmla="*/ 911920 h 1627362"/>
                <a:gd name="connsiteX8" fmla="*/ 1642690 w 2359016"/>
                <a:gd name="connsiteY8" fmla="*/ 1035745 h 1627362"/>
                <a:gd name="connsiteX9" fmla="*/ 1628606 w 2359016"/>
                <a:gd name="connsiteY9" fmla="*/ 1619080 h 1627362"/>
                <a:gd name="connsiteX10" fmla="*/ 971177 w 2359016"/>
                <a:gd name="connsiteY10" fmla="*/ 1597720 h 1627362"/>
                <a:gd name="connsiteX11" fmla="*/ 918790 w 2359016"/>
                <a:gd name="connsiteY11" fmla="*/ 1464370 h 1627362"/>
                <a:gd name="connsiteX12" fmla="*/ 1090240 w 2359016"/>
                <a:gd name="connsiteY12" fmla="*/ 1150045 h 1627362"/>
                <a:gd name="connsiteX13" fmla="*/ 780677 w 2359016"/>
                <a:gd name="connsiteY13" fmla="*/ 892870 h 1627362"/>
                <a:gd name="connsiteX14" fmla="*/ 528265 w 2359016"/>
                <a:gd name="connsiteY14" fmla="*/ 1169095 h 1627362"/>
                <a:gd name="connsiteX15" fmla="*/ 709240 w 2359016"/>
                <a:gd name="connsiteY15" fmla="*/ 1454845 h 1627362"/>
                <a:gd name="connsiteX16" fmla="*/ 594940 w 2359016"/>
                <a:gd name="connsiteY16" fmla="*/ 1621532 h 1627362"/>
                <a:gd name="connsiteX17" fmla="*/ 0 w 2359016"/>
                <a:gd name="connsiteY17" fmla="*/ 1623843 h 1627362"/>
                <a:gd name="connsiteX18" fmla="*/ 0 w 2359016"/>
                <a:gd name="connsiteY18" fmla="*/ 0 h 1627362"/>
                <a:gd name="connsiteX0" fmla="*/ 0 w 2358610"/>
                <a:gd name="connsiteY0" fmla="*/ 0 h 1627362"/>
                <a:gd name="connsiteX1" fmla="*/ 1623844 w 2358610"/>
                <a:gd name="connsiteY1" fmla="*/ 0 h 1627362"/>
                <a:gd name="connsiteX2" fmla="*/ 1642689 w 2358610"/>
                <a:gd name="connsiteY2" fmla="*/ 621408 h 1627362"/>
                <a:gd name="connsiteX3" fmla="*/ 1761752 w 2358610"/>
                <a:gd name="connsiteY3" fmla="*/ 702370 h 1627362"/>
                <a:gd name="connsiteX4" fmla="*/ 2080840 w 2358610"/>
                <a:gd name="connsiteY4" fmla="*/ 521395 h 1627362"/>
                <a:gd name="connsiteX5" fmla="*/ 2358610 w 2358610"/>
                <a:gd name="connsiteY5" fmla="*/ 810863 h 1627362"/>
                <a:gd name="connsiteX6" fmla="*/ 2123702 w 2358610"/>
                <a:gd name="connsiteY6" fmla="*/ 1097657 h 1627362"/>
                <a:gd name="connsiteX7" fmla="*/ 1771277 w 2358610"/>
                <a:gd name="connsiteY7" fmla="*/ 911920 h 1627362"/>
                <a:gd name="connsiteX8" fmla="*/ 1642690 w 2358610"/>
                <a:gd name="connsiteY8" fmla="*/ 1035745 h 1627362"/>
                <a:gd name="connsiteX9" fmla="*/ 1628606 w 2358610"/>
                <a:gd name="connsiteY9" fmla="*/ 1619080 h 1627362"/>
                <a:gd name="connsiteX10" fmla="*/ 971177 w 2358610"/>
                <a:gd name="connsiteY10" fmla="*/ 1597720 h 1627362"/>
                <a:gd name="connsiteX11" fmla="*/ 918790 w 2358610"/>
                <a:gd name="connsiteY11" fmla="*/ 1464370 h 1627362"/>
                <a:gd name="connsiteX12" fmla="*/ 1090240 w 2358610"/>
                <a:gd name="connsiteY12" fmla="*/ 1150045 h 1627362"/>
                <a:gd name="connsiteX13" fmla="*/ 780677 w 2358610"/>
                <a:gd name="connsiteY13" fmla="*/ 892870 h 1627362"/>
                <a:gd name="connsiteX14" fmla="*/ 528265 w 2358610"/>
                <a:gd name="connsiteY14" fmla="*/ 1169095 h 1627362"/>
                <a:gd name="connsiteX15" fmla="*/ 709240 w 2358610"/>
                <a:gd name="connsiteY15" fmla="*/ 1454845 h 1627362"/>
                <a:gd name="connsiteX16" fmla="*/ 594940 w 2358610"/>
                <a:gd name="connsiteY16" fmla="*/ 1621532 h 1627362"/>
                <a:gd name="connsiteX17" fmla="*/ 0 w 2358610"/>
                <a:gd name="connsiteY17" fmla="*/ 1623843 h 1627362"/>
                <a:gd name="connsiteX18" fmla="*/ 0 w 2358610"/>
                <a:gd name="connsiteY18" fmla="*/ 0 h 1627362"/>
                <a:gd name="connsiteX0" fmla="*/ 0 w 2358610"/>
                <a:gd name="connsiteY0" fmla="*/ 0 h 1627362"/>
                <a:gd name="connsiteX1" fmla="*/ 1623844 w 2358610"/>
                <a:gd name="connsiteY1" fmla="*/ 0 h 1627362"/>
                <a:gd name="connsiteX2" fmla="*/ 1642689 w 2358610"/>
                <a:gd name="connsiteY2" fmla="*/ 621408 h 1627362"/>
                <a:gd name="connsiteX3" fmla="*/ 1761752 w 2358610"/>
                <a:gd name="connsiteY3" fmla="*/ 702370 h 1627362"/>
                <a:gd name="connsiteX4" fmla="*/ 2080840 w 2358610"/>
                <a:gd name="connsiteY4" fmla="*/ 521395 h 1627362"/>
                <a:gd name="connsiteX5" fmla="*/ 2358610 w 2358610"/>
                <a:gd name="connsiteY5" fmla="*/ 810863 h 1627362"/>
                <a:gd name="connsiteX6" fmla="*/ 2123702 w 2358610"/>
                <a:gd name="connsiteY6" fmla="*/ 1097657 h 1627362"/>
                <a:gd name="connsiteX7" fmla="*/ 1771277 w 2358610"/>
                <a:gd name="connsiteY7" fmla="*/ 911920 h 1627362"/>
                <a:gd name="connsiteX8" fmla="*/ 1642690 w 2358610"/>
                <a:gd name="connsiteY8" fmla="*/ 1035745 h 1627362"/>
                <a:gd name="connsiteX9" fmla="*/ 1628606 w 2358610"/>
                <a:gd name="connsiteY9" fmla="*/ 1619080 h 1627362"/>
                <a:gd name="connsiteX10" fmla="*/ 971177 w 2358610"/>
                <a:gd name="connsiteY10" fmla="*/ 1597720 h 1627362"/>
                <a:gd name="connsiteX11" fmla="*/ 918790 w 2358610"/>
                <a:gd name="connsiteY11" fmla="*/ 1464370 h 1627362"/>
                <a:gd name="connsiteX12" fmla="*/ 1090240 w 2358610"/>
                <a:gd name="connsiteY12" fmla="*/ 1150045 h 1627362"/>
                <a:gd name="connsiteX13" fmla="*/ 780677 w 2358610"/>
                <a:gd name="connsiteY13" fmla="*/ 892870 h 1627362"/>
                <a:gd name="connsiteX14" fmla="*/ 528265 w 2358610"/>
                <a:gd name="connsiteY14" fmla="*/ 1169095 h 1627362"/>
                <a:gd name="connsiteX15" fmla="*/ 709240 w 2358610"/>
                <a:gd name="connsiteY15" fmla="*/ 1454845 h 1627362"/>
                <a:gd name="connsiteX16" fmla="*/ 594940 w 2358610"/>
                <a:gd name="connsiteY16" fmla="*/ 1621532 h 1627362"/>
                <a:gd name="connsiteX17" fmla="*/ 0 w 2358610"/>
                <a:gd name="connsiteY17" fmla="*/ 1623843 h 1627362"/>
                <a:gd name="connsiteX18" fmla="*/ 0 w 2358610"/>
                <a:gd name="connsiteY18" fmla="*/ 0 h 16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58610" h="1627362">
                  <a:moveTo>
                    <a:pt x="0" y="0"/>
                  </a:moveTo>
                  <a:lnTo>
                    <a:pt x="1623844" y="0"/>
                  </a:lnTo>
                  <a:cubicBezTo>
                    <a:pt x="1620607" y="502824"/>
                    <a:pt x="1619704" y="505140"/>
                    <a:pt x="1642689" y="621408"/>
                  </a:cubicBezTo>
                  <a:cubicBezTo>
                    <a:pt x="1660911" y="685288"/>
                    <a:pt x="1721271" y="699195"/>
                    <a:pt x="1761752" y="702370"/>
                  </a:cubicBezTo>
                  <a:cubicBezTo>
                    <a:pt x="1797340" y="719415"/>
                    <a:pt x="1893570" y="518227"/>
                    <a:pt x="2080840" y="521395"/>
                  </a:cubicBezTo>
                  <a:cubicBezTo>
                    <a:pt x="2181932" y="523105"/>
                    <a:pt x="2313060" y="579633"/>
                    <a:pt x="2358610" y="810863"/>
                  </a:cubicBezTo>
                  <a:cubicBezTo>
                    <a:pt x="2334004" y="998983"/>
                    <a:pt x="2227684" y="1063525"/>
                    <a:pt x="2123702" y="1097657"/>
                  </a:cubicBezTo>
                  <a:cubicBezTo>
                    <a:pt x="1891133" y="1117501"/>
                    <a:pt x="1832396" y="915095"/>
                    <a:pt x="1771277" y="911920"/>
                  </a:cubicBezTo>
                  <a:cubicBezTo>
                    <a:pt x="1710158" y="908745"/>
                    <a:pt x="1667262" y="917091"/>
                    <a:pt x="1642690" y="1035745"/>
                  </a:cubicBezTo>
                  <a:cubicBezTo>
                    <a:pt x="1618118" y="1154399"/>
                    <a:pt x="1635750" y="1313486"/>
                    <a:pt x="1628606" y="1619080"/>
                  </a:cubicBezTo>
                  <a:cubicBezTo>
                    <a:pt x="1407150" y="1619873"/>
                    <a:pt x="1112499" y="1647317"/>
                    <a:pt x="971177" y="1597720"/>
                  </a:cubicBezTo>
                  <a:cubicBezTo>
                    <a:pt x="887007" y="1538598"/>
                    <a:pt x="910852" y="1534221"/>
                    <a:pt x="918790" y="1464370"/>
                  </a:cubicBezTo>
                  <a:cubicBezTo>
                    <a:pt x="998165" y="1356420"/>
                    <a:pt x="1103736" y="1331020"/>
                    <a:pt x="1090240" y="1150045"/>
                  </a:cubicBezTo>
                  <a:cubicBezTo>
                    <a:pt x="1086272" y="1054795"/>
                    <a:pt x="1010070" y="875408"/>
                    <a:pt x="780677" y="892870"/>
                  </a:cubicBezTo>
                  <a:cubicBezTo>
                    <a:pt x="632246" y="910333"/>
                    <a:pt x="511596" y="1037333"/>
                    <a:pt x="528265" y="1169095"/>
                  </a:cubicBezTo>
                  <a:cubicBezTo>
                    <a:pt x="516359" y="1257996"/>
                    <a:pt x="567952" y="1358007"/>
                    <a:pt x="709240" y="1454845"/>
                  </a:cubicBezTo>
                  <a:cubicBezTo>
                    <a:pt x="721940" y="1518344"/>
                    <a:pt x="717115" y="1583842"/>
                    <a:pt x="594940" y="1621532"/>
                  </a:cubicBezTo>
                  <a:cubicBezTo>
                    <a:pt x="420377" y="1630648"/>
                    <a:pt x="471426" y="1621048"/>
                    <a:pt x="0" y="1623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8141801">
              <a:off x="5387452" y="3609935"/>
              <a:ext cx="2335803" cy="1649396"/>
            </a:xfrm>
            <a:custGeom>
              <a:avLst/>
              <a:gdLst>
                <a:gd name="connsiteX0" fmla="*/ 0 w 1623844"/>
                <a:gd name="connsiteY0" fmla="*/ 0 h 1623843"/>
                <a:gd name="connsiteX1" fmla="*/ 1623844 w 1623844"/>
                <a:gd name="connsiteY1" fmla="*/ 0 h 1623843"/>
                <a:gd name="connsiteX2" fmla="*/ 1623844 w 1623844"/>
                <a:gd name="connsiteY2" fmla="*/ 1623843 h 1623843"/>
                <a:gd name="connsiteX3" fmla="*/ 0 w 1623844"/>
                <a:gd name="connsiteY3" fmla="*/ 1623843 h 1623843"/>
                <a:gd name="connsiteX4" fmla="*/ 0 w 1623844"/>
                <a:gd name="connsiteY4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9520"/>
                <a:gd name="connsiteY0" fmla="*/ 0 h 1623843"/>
                <a:gd name="connsiteX1" fmla="*/ 1623844 w 2369520"/>
                <a:gd name="connsiteY1" fmla="*/ 0 h 1623843"/>
                <a:gd name="connsiteX2" fmla="*/ 2366591 w 2369520"/>
                <a:gd name="connsiteY2" fmla="*/ 835720 h 1623843"/>
                <a:gd name="connsiteX3" fmla="*/ 1623844 w 2369520"/>
                <a:gd name="connsiteY3" fmla="*/ 1623843 h 1623843"/>
                <a:gd name="connsiteX4" fmla="*/ 0 w 2369520"/>
                <a:gd name="connsiteY4" fmla="*/ 1623843 h 1623843"/>
                <a:gd name="connsiteX5" fmla="*/ 0 w 2369520"/>
                <a:gd name="connsiteY5" fmla="*/ 0 h 1623843"/>
                <a:gd name="connsiteX0" fmla="*/ 0 w 2377413"/>
                <a:gd name="connsiteY0" fmla="*/ 0 h 1623843"/>
                <a:gd name="connsiteX1" fmla="*/ 1623844 w 2377413"/>
                <a:gd name="connsiteY1" fmla="*/ 0 h 1623843"/>
                <a:gd name="connsiteX2" fmla="*/ 2080840 w 2377413"/>
                <a:gd name="connsiteY2" fmla="*/ 521395 h 1623843"/>
                <a:gd name="connsiteX3" fmla="*/ 2366591 w 2377413"/>
                <a:gd name="connsiteY3" fmla="*/ 835720 h 1623843"/>
                <a:gd name="connsiteX4" fmla="*/ 1623844 w 2377413"/>
                <a:gd name="connsiteY4" fmla="*/ 1623843 h 1623843"/>
                <a:gd name="connsiteX5" fmla="*/ 0 w 2377413"/>
                <a:gd name="connsiteY5" fmla="*/ 1623843 h 1623843"/>
                <a:gd name="connsiteX6" fmla="*/ 0 w 2377413"/>
                <a:gd name="connsiteY6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623844 w 2366593"/>
                <a:gd name="connsiteY5" fmla="*/ 1623843 h 1623843"/>
                <a:gd name="connsiteX6" fmla="*/ 0 w 2366593"/>
                <a:gd name="connsiteY6" fmla="*/ 1623843 h 1623843"/>
                <a:gd name="connsiteX7" fmla="*/ 0 w 2366593"/>
                <a:gd name="connsiteY7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771277 w 2366593"/>
                <a:gd name="connsiteY5" fmla="*/ 911920 h 1623843"/>
                <a:gd name="connsiteX6" fmla="*/ 1623844 w 2366593"/>
                <a:gd name="connsiteY6" fmla="*/ 1623843 h 1623843"/>
                <a:gd name="connsiteX7" fmla="*/ 0 w 2366593"/>
                <a:gd name="connsiteY7" fmla="*/ 1623843 h 1623843"/>
                <a:gd name="connsiteX8" fmla="*/ 0 w 2366593"/>
                <a:gd name="connsiteY8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23844 w 2366593"/>
                <a:gd name="connsiteY7" fmla="*/ 1623843 h 1623843"/>
                <a:gd name="connsiteX8" fmla="*/ 0 w 2366593"/>
                <a:gd name="connsiteY8" fmla="*/ 1623843 h 1623843"/>
                <a:gd name="connsiteX9" fmla="*/ 0 w 2366593"/>
                <a:gd name="connsiteY9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42690 w 2366593"/>
                <a:gd name="connsiteY7" fmla="*/ 1035745 h 1623843"/>
                <a:gd name="connsiteX8" fmla="*/ 1623844 w 2366593"/>
                <a:gd name="connsiteY8" fmla="*/ 1623843 h 1623843"/>
                <a:gd name="connsiteX9" fmla="*/ 0 w 2366593"/>
                <a:gd name="connsiteY9" fmla="*/ 1623843 h 1623843"/>
                <a:gd name="connsiteX10" fmla="*/ 0 w 2366593"/>
                <a:gd name="connsiteY10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5"/>
                <a:gd name="connsiteY0" fmla="*/ 0 h 1623843"/>
                <a:gd name="connsiteX1" fmla="*/ 1623844 w 2366595"/>
                <a:gd name="connsiteY1" fmla="*/ 0 h 1623843"/>
                <a:gd name="connsiteX2" fmla="*/ 1642689 w 2366595"/>
                <a:gd name="connsiteY2" fmla="*/ 621408 h 1623843"/>
                <a:gd name="connsiteX3" fmla="*/ 1761752 w 2366595"/>
                <a:gd name="connsiteY3" fmla="*/ 702370 h 1623843"/>
                <a:gd name="connsiteX4" fmla="*/ 2080840 w 2366595"/>
                <a:gd name="connsiteY4" fmla="*/ 521395 h 1623843"/>
                <a:gd name="connsiteX5" fmla="*/ 2366591 w 2366595"/>
                <a:gd name="connsiteY5" fmla="*/ 835720 h 1623843"/>
                <a:gd name="connsiteX6" fmla="*/ 2123702 w 2366595"/>
                <a:gd name="connsiteY6" fmla="*/ 1097657 h 1623843"/>
                <a:gd name="connsiteX7" fmla="*/ 1771277 w 2366595"/>
                <a:gd name="connsiteY7" fmla="*/ 911920 h 1623843"/>
                <a:gd name="connsiteX8" fmla="*/ 1642690 w 2366595"/>
                <a:gd name="connsiteY8" fmla="*/ 1035745 h 1623843"/>
                <a:gd name="connsiteX9" fmla="*/ 1623844 w 2366595"/>
                <a:gd name="connsiteY9" fmla="*/ 1623843 h 1623843"/>
                <a:gd name="connsiteX10" fmla="*/ 0 w 2366595"/>
                <a:gd name="connsiteY10" fmla="*/ 1623843 h 1623843"/>
                <a:gd name="connsiteX11" fmla="*/ 0 w 2366595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70402"/>
                <a:gd name="connsiteY0" fmla="*/ 0 h 1623843"/>
                <a:gd name="connsiteX1" fmla="*/ 1623844 w 2370402"/>
                <a:gd name="connsiteY1" fmla="*/ 0 h 1623843"/>
                <a:gd name="connsiteX2" fmla="*/ 1642689 w 2370402"/>
                <a:gd name="connsiteY2" fmla="*/ 621408 h 1623843"/>
                <a:gd name="connsiteX3" fmla="*/ 1761752 w 2370402"/>
                <a:gd name="connsiteY3" fmla="*/ 702370 h 1623843"/>
                <a:gd name="connsiteX4" fmla="*/ 2080840 w 2370402"/>
                <a:gd name="connsiteY4" fmla="*/ 521395 h 1623843"/>
                <a:gd name="connsiteX5" fmla="*/ 2366591 w 2370402"/>
                <a:gd name="connsiteY5" fmla="*/ 835720 h 1623843"/>
                <a:gd name="connsiteX6" fmla="*/ 2123702 w 2370402"/>
                <a:gd name="connsiteY6" fmla="*/ 1097657 h 1623843"/>
                <a:gd name="connsiteX7" fmla="*/ 1771277 w 2370402"/>
                <a:gd name="connsiteY7" fmla="*/ 911920 h 1623843"/>
                <a:gd name="connsiteX8" fmla="*/ 1642690 w 2370402"/>
                <a:gd name="connsiteY8" fmla="*/ 1035745 h 1623843"/>
                <a:gd name="connsiteX9" fmla="*/ 1623844 w 2370402"/>
                <a:gd name="connsiteY9" fmla="*/ 1623843 h 1623843"/>
                <a:gd name="connsiteX10" fmla="*/ 0 w 2370402"/>
                <a:gd name="connsiteY10" fmla="*/ 1623843 h 1623843"/>
                <a:gd name="connsiteX11" fmla="*/ 0 w 2370402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028"/>
                <a:gd name="connsiteY0" fmla="*/ 0 h 1623843"/>
                <a:gd name="connsiteX1" fmla="*/ 1623844 w 2370028"/>
                <a:gd name="connsiteY1" fmla="*/ 0 h 1623843"/>
                <a:gd name="connsiteX2" fmla="*/ 1642689 w 2370028"/>
                <a:gd name="connsiteY2" fmla="*/ 621408 h 1623843"/>
                <a:gd name="connsiteX3" fmla="*/ 1761752 w 2370028"/>
                <a:gd name="connsiteY3" fmla="*/ 702370 h 1623843"/>
                <a:gd name="connsiteX4" fmla="*/ 2080840 w 2370028"/>
                <a:gd name="connsiteY4" fmla="*/ 521395 h 1623843"/>
                <a:gd name="connsiteX5" fmla="*/ 2366591 w 2370028"/>
                <a:gd name="connsiteY5" fmla="*/ 835720 h 1623843"/>
                <a:gd name="connsiteX6" fmla="*/ 2123702 w 2370028"/>
                <a:gd name="connsiteY6" fmla="*/ 1097657 h 1623843"/>
                <a:gd name="connsiteX7" fmla="*/ 1771277 w 2370028"/>
                <a:gd name="connsiteY7" fmla="*/ 911920 h 1623843"/>
                <a:gd name="connsiteX8" fmla="*/ 1642690 w 2370028"/>
                <a:gd name="connsiteY8" fmla="*/ 1035745 h 1623843"/>
                <a:gd name="connsiteX9" fmla="*/ 1623844 w 2370028"/>
                <a:gd name="connsiteY9" fmla="*/ 1623843 h 1623843"/>
                <a:gd name="connsiteX10" fmla="*/ 0 w 2370028"/>
                <a:gd name="connsiteY10" fmla="*/ 1623843 h 1623843"/>
                <a:gd name="connsiteX11" fmla="*/ 0 w 2370028"/>
                <a:gd name="connsiteY11" fmla="*/ 0 h 1623843"/>
                <a:gd name="connsiteX0" fmla="*/ 0 w 2370854"/>
                <a:gd name="connsiteY0" fmla="*/ 0 h 1623843"/>
                <a:gd name="connsiteX1" fmla="*/ 1623844 w 2370854"/>
                <a:gd name="connsiteY1" fmla="*/ 0 h 1623843"/>
                <a:gd name="connsiteX2" fmla="*/ 1642689 w 2370854"/>
                <a:gd name="connsiteY2" fmla="*/ 621408 h 1623843"/>
                <a:gd name="connsiteX3" fmla="*/ 1761752 w 2370854"/>
                <a:gd name="connsiteY3" fmla="*/ 702370 h 1623843"/>
                <a:gd name="connsiteX4" fmla="*/ 2080840 w 2370854"/>
                <a:gd name="connsiteY4" fmla="*/ 521395 h 1623843"/>
                <a:gd name="connsiteX5" fmla="*/ 2366591 w 2370854"/>
                <a:gd name="connsiteY5" fmla="*/ 835720 h 1623843"/>
                <a:gd name="connsiteX6" fmla="*/ 2123702 w 2370854"/>
                <a:gd name="connsiteY6" fmla="*/ 1097657 h 1623843"/>
                <a:gd name="connsiteX7" fmla="*/ 1771277 w 2370854"/>
                <a:gd name="connsiteY7" fmla="*/ 911920 h 1623843"/>
                <a:gd name="connsiteX8" fmla="*/ 1642690 w 2370854"/>
                <a:gd name="connsiteY8" fmla="*/ 1035745 h 1623843"/>
                <a:gd name="connsiteX9" fmla="*/ 1623844 w 2370854"/>
                <a:gd name="connsiteY9" fmla="*/ 1623843 h 1623843"/>
                <a:gd name="connsiteX10" fmla="*/ 0 w 2370854"/>
                <a:gd name="connsiteY10" fmla="*/ 1623843 h 1623843"/>
                <a:gd name="connsiteX11" fmla="*/ 0 w 2370854"/>
                <a:gd name="connsiteY11" fmla="*/ 0 h 1623843"/>
                <a:gd name="connsiteX0" fmla="*/ 0 w 2371026"/>
                <a:gd name="connsiteY0" fmla="*/ 0 h 1623843"/>
                <a:gd name="connsiteX1" fmla="*/ 1623844 w 2371026"/>
                <a:gd name="connsiteY1" fmla="*/ 0 h 1623843"/>
                <a:gd name="connsiteX2" fmla="*/ 1642689 w 2371026"/>
                <a:gd name="connsiteY2" fmla="*/ 621408 h 1623843"/>
                <a:gd name="connsiteX3" fmla="*/ 1761752 w 2371026"/>
                <a:gd name="connsiteY3" fmla="*/ 702370 h 1623843"/>
                <a:gd name="connsiteX4" fmla="*/ 2080840 w 2371026"/>
                <a:gd name="connsiteY4" fmla="*/ 521395 h 1623843"/>
                <a:gd name="connsiteX5" fmla="*/ 2366591 w 2371026"/>
                <a:gd name="connsiteY5" fmla="*/ 835720 h 1623843"/>
                <a:gd name="connsiteX6" fmla="*/ 2123702 w 2371026"/>
                <a:gd name="connsiteY6" fmla="*/ 1097657 h 1623843"/>
                <a:gd name="connsiteX7" fmla="*/ 1771277 w 2371026"/>
                <a:gd name="connsiteY7" fmla="*/ 911920 h 1623843"/>
                <a:gd name="connsiteX8" fmla="*/ 1642690 w 2371026"/>
                <a:gd name="connsiteY8" fmla="*/ 1035745 h 1623843"/>
                <a:gd name="connsiteX9" fmla="*/ 1623844 w 2371026"/>
                <a:gd name="connsiteY9" fmla="*/ 1623843 h 1623843"/>
                <a:gd name="connsiteX10" fmla="*/ 0 w 2371026"/>
                <a:gd name="connsiteY10" fmla="*/ 1623843 h 1623843"/>
                <a:gd name="connsiteX11" fmla="*/ 0 w 2371026"/>
                <a:gd name="connsiteY11" fmla="*/ 0 h 1623843"/>
                <a:gd name="connsiteX0" fmla="*/ 0 w 2367673"/>
                <a:gd name="connsiteY0" fmla="*/ 0 h 1623843"/>
                <a:gd name="connsiteX1" fmla="*/ 1623844 w 2367673"/>
                <a:gd name="connsiteY1" fmla="*/ 0 h 1623843"/>
                <a:gd name="connsiteX2" fmla="*/ 1642689 w 2367673"/>
                <a:gd name="connsiteY2" fmla="*/ 621408 h 1623843"/>
                <a:gd name="connsiteX3" fmla="*/ 1761752 w 2367673"/>
                <a:gd name="connsiteY3" fmla="*/ 702370 h 1623843"/>
                <a:gd name="connsiteX4" fmla="*/ 2080840 w 2367673"/>
                <a:gd name="connsiteY4" fmla="*/ 521395 h 1623843"/>
                <a:gd name="connsiteX5" fmla="*/ 2366591 w 2367673"/>
                <a:gd name="connsiteY5" fmla="*/ 835720 h 1623843"/>
                <a:gd name="connsiteX6" fmla="*/ 2123702 w 2367673"/>
                <a:gd name="connsiteY6" fmla="*/ 1097657 h 1623843"/>
                <a:gd name="connsiteX7" fmla="*/ 1771277 w 2367673"/>
                <a:gd name="connsiteY7" fmla="*/ 911920 h 1623843"/>
                <a:gd name="connsiteX8" fmla="*/ 1642690 w 2367673"/>
                <a:gd name="connsiteY8" fmla="*/ 1035745 h 1623843"/>
                <a:gd name="connsiteX9" fmla="*/ 1623844 w 2367673"/>
                <a:gd name="connsiteY9" fmla="*/ 1623843 h 1623843"/>
                <a:gd name="connsiteX10" fmla="*/ 0 w 2367673"/>
                <a:gd name="connsiteY10" fmla="*/ 1623843 h 1623843"/>
                <a:gd name="connsiteX11" fmla="*/ 0 w 2367673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33369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780677 w 2367465"/>
                <a:gd name="connsiteY10" fmla="*/ 892870 h 1746137"/>
                <a:gd name="connsiteX11" fmla="*/ 594940 w 2367465"/>
                <a:gd name="connsiteY11" fmla="*/ 1621532 h 1746137"/>
                <a:gd name="connsiteX12" fmla="*/ 0 w 2367465"/>
                <a:gd name="connsiteY12" fmla="*/ 1623843 h 1746137"/>
                <a:gd name="connsiteX13" fmla="*/ 0 w 2367465"/>
                <a:gd name="connsiteY13" fmla="*/ 0 h 1746137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971177 w 2367465"/>
                <a:gd name="connsiteY10" fmla="*/ 1597720 h 1746137"/>
                <a:gd name="connsiteX11" fmla="*/ 780677 w 2367465"/>
                <a:gd name="connsiteY11" fmla="*/ 892870 h 1746137"/>
                <a:gd name="connsiteX12" fmla="*/ 594940 w 2367465"/>
                <a:gd name="connsiteY12" fmla="*/ 1621532 h 1746137"/>
                <a:gd name="connsiteX13" fmla="*/ 0 w 2367465"/>
                <a:gd name="connsiteY13" fmla="*/ 1623843 h 1746137"/>
                <a:gd name="connsiteX14" fmla="*/ 0 w 2367465"/>
                <a:gd name="connsiteY14" fmla="*/ 0 h 1746137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780677 w 2367465"/>
                <a:gd name="connsiteY11" fmla="*/ 892870 h 1719541"/>
                <a:gd name="connsiteX12" fmla="*/ 709240 w 2367465"/>
                <a:gd name="connsiteY12" fmla="*/ 1454845 h 1719541"/>
                <a:gd name="connsiteX13" fmla="*/ 594940 w 2367465"/>
                <a:gd name="connsiteY13" fmla="*/ 1621532 h 1719541"/>
                <a:gd name="connsiteX14" fmla="*/ 0 w 2367465"/>
                <a:gd name="connsiteY14" fmla="*/ 1623843 h 1719541"/>
                <a:gd name="connsiteX15" fmla="*/ 0 w 2367465"/>
                <a:gd name="connsiteY15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709240 w 2367465"/>
                <a:gd name="connsiteY13" fmla="*/ 1454845 h 1719541"/>
                <a:gd name="connsiteX14" fmla="*/ 594940 w 2367465"/>
                <a:gd name="connsiteY14" fmla="*/ 1621532 h 1719541"/>
                <a:gd name="connsiteX15" fmla="*/ 0 w 2367465"/>
                <a:gd name="connsiteY15" fmla="*/ 1623843 h 1719541"/>
                <a:gd name="connsiteX16" fmla="*/ 0 w 2367465"/>
                <a:gd name="connsiteY16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528265 w 2367465"/>
                <a:gd name="connsiteY13" fmla="*/ 1169095 h 1719541"/>
                <a:gd name="connsiteX14" fmla="*/ 709240 w 2367465"/>
                <a:gd name="connsiteY14" fmla="*/ 1454845 h 1719541"/>
                <a:gd name="connsiteX15" fmla="*/ 594940 w 2367465"/>
                <a:gd name="connsiteY15" fmla="*/ 1621532 h 1719541"/>
                <a:gd name="connsiteX16" fmla="*/ 0 w 2367465"/>
                <a:gd name="connsiteY16" fmla="*/ 1623843 h 1719541"/>
                <a:gd name="connsiteX17" fmla="*/ 0 w 2367465"/>
                <a:gd name="connsiteY17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1090240 w 2367465"/>
                <a:gd name="connsiteY12" fmla="*/ 1150045 h 1719541"/>
                <a:gd name="connsiteX13" fmla="*/ 780677 w 2367465"/>
                <a:gd name="connsiteY13" fmla="*/ 892870 h 1719541"/>
                <a:gd name="connsiteX14" fmla="*/ 528265 w 2367465"/>
                <a:gd name="connsiteY14" fmla="*/ 1169095 h 1719541"/>
                <a:gd name="connsiteX15" fmla="*/ 709240 w 2367465"/>
                <a:gd name="connsiteY15" fmla="*/ 1454845 h 1719541"/>
                <a:gd name="connsiteX16" fmla="*/ 594940 w 2367465"/>
                <a:gd name="connsiteY16" fmla="*/ 1621532 h 1719541"/>
                <a:gd name="connsiteX17" fmla="*/ 0 w 2367465"/>
                <a:gd name="connsiteY17" fmla="*/ 1623843 h 1719541"/>
                <a:gd name="connsiteX18" fmla="*/ 0 w 2367465"/>
                <a:gd name="connsiteY18" fmla="*/ 0 h 1719541"/>
                <a:gd name="connsiteX0" fmla="*/ 0 w 2367465"/>
                <a:gd name="connsiteY0" fmla="*/ 0 h 1677447"/>
                <a:gd name="connsiteX1" fmla="*/ 1623844 w 2367465"/>
                <a:gd name="connsiteY1" fmla="*/ 0 h 1677447"/>
                <a:gd name="connsiteX2" fmla="*/ 1642689 w 2367465"/>
                <a:gd name="connsiteY2" fmla="*/ 621408 h 1677447"/>
                <a:gd name="connsiteX3" fmla="*/ 1761752 w 2367465"/>
                <a:gd name="connsiteY3" fmla="*/ 702370 h 1677447"/>
                <a:gd name="connsiteX4" fmla="*/ 2080840 w 2367465"/>
                <a:gd name="connsiteY4" fmla="*/ 521395 h 1677447"/>
                <a:gd name="connsiteX5" fmla="*/ 2366591 w 2367465"/>
                <a:gd name="connsiteY5" fmla="*/ 835720 h 1677447"/>
                <a:gd name="connsiteX6" fmla="*/ 2123702 w 2367465"/>
                <a:gd name="connsiteY6" fmla="*/ 1097657 h 1677447"/>
                <a:gd name="connsiteX7" fmla="*/ 1771277 w 2367465"/>
                <a:gd name="connsiteY7" fmla="*/ 911920 h 1677447"/>
                <a:gd name="connsiteX8" fmla="*/ 1642690 w 2367465"/>
                <a:gd name="connsiteY8" fmla="*/ 1035745 h 1677447"/>
                <a:gd name="connsiteX9" fmla="*/ 1628606 w 2367465"/>
                <a:gd name="connsiteY9" fmla="*/ 1619080 h 1677447"/>
                <a:gd name="connsiteX10" fmla="*/ 971177 w 2367465"/>
                <a:gd name="connsiteY10" fmla="*/ 1597720 h 1677447"/>
                <a:gd name="connsiteX11" fmla="*/ 918790 w 2367465"/>
                <a:gd name="connsiteY11" fmla="*/ 1464370 h 1677447"/>
                <a:gd name="connsiteX12" fmla="*/ 1090240 w 2367465"/>
                <a:gd name="connsiteY12" fmla="*/ 1150045 h 1677447"/>
                <a:gd name="connsiteX13" fmla="*/ 780677 w 2367465"/>
                <a:gd name="connsiteY13" fmla="*/ 892870 h 1677447"/>
                <a:gd name="connsiteX14" fmla="*/ 528265 w 2367465"/>
                <a:gd name="connsiteY14" fmla="*/ 1169095 h 1677447"/>
                <a:gd name="connsiteX15" fmla="*/ 709240 w 2367465"/>
                <a:gd name="connsiteY15" fmla="*/ 1454845 h 1677447"/>
                <a:gd name="connsiteX16" fmla="*/ 594940 w 2367465"/>
                <a:gd name="connsiteY16" fmla="*/ 1621532 h 1677447"/>
                <a:gd name="connsiteX17" fmla="*/ 0 w 2367465"/>
                <a:gd name="connsiteY17" fmla="*/ 1623843 h 1677447"/>
                <a:gd name="connsiteX18" fmla="*/ 0 w 2367465"/>
                <a:gd name="connsiteY18" fmla="*/ 0 h 1677447"/>
                <a:gd name="connsiteX0" fmla="*/ 0 w 2367465"/>
                <a:gd name="connsiteY0" fmla="*/ 0 h 1635166"/>
                <a:gd name="connsiteX1" fmla="*/ 1623844 w 2367465"/>
                <a:gd name="connsiteY1" fmla="*/ 0 h 1635166"/>
                <a:gd name="connsiteX2" fmla="*/ 1642689 w 2367465"/>
                <a:gd name="connsiteY2" fmla="*/ 621408 h 1635166"/>
                <a:gd name="connsiteX3" fmla="*/ 1761752 w 2367465"/>
                <a:gd name="connsiteY3" fmla="*/ 702370 h 1635166"/>
                <a:gd name="connsiteX4" fmla="*/ 2080840 w 2367465"/>
                <a:gd name="connsiteY4" fmla="*/ 521395 h 1635166"/>
                <a:gd name="connsiteX5" fmla="*/ 2366591 w 2367465"/>
                <a:gd name="connsiteY5" fmla="*/ 835720 h 1635166"/>
                <a:gd name="connsiteX6" fmla="*/ 2123702 w 2367465"/>
                <a:gd name="connsiteY6" fmla="*/ 1097657 h 1635166"/>
                <a:gd name="connsiteX7" fmla="*/ 1771277 w 2367465"/>
                <a:gd name="connsiteY7" fmla="*/ 911920 h 1635166"/>
                <a:gd name="connsiteX8" fmla="*/ 1642690 w 2367465"/>
                <a:gd name="connsiteY8" fmla="*/ 1035745 h 1635166"/>
                <a:gd name="connsiteX9" fmla="*/ 1628606 w 2367465"/>
                <a:gd name="connsiteY9" fmla="*/ 1619080 h 1635166"/>
                <a:gd name="connsiteX10" fmla="*/ 971177 w 2367465"/>
                <a:gd name="connsiteY10" fmla="*/ 1597720 h 1635166"/>
                <a:gd name="connsiteX11" fmla="*/ 918790 w 2367465"/>
                <a:gd name="connsiteY11" fmla="*/ 1464370 h 1635166"/>
                <a:gd name="connsiteX12" fmla="*/ 1090240 w 2367465"/>
                <a:gd name="connsiteY12" fmla="*/ 1150045 h 1635166"/>
                <a:gd name="connsiteX13" fmla="*/ 780677 w 2367465"/>
                <a:gd name="connsiteY13" fmla="*/ 892870 h 1635166"/>
                <a:gd name="connsiteX14" fmla="*/ 528265 w 2367465"/>
                <a:gd name="connsiteY14" fmla="*/ 1169095 h 1635166"/>
                <a:gd name="connsiteX15" fmla="*/ 709240 w 2367465"/>
                <a:gd name="connsiteY15" fmla="*/ 1454845 h 1635166"/>
                <a:gd name="connsiteX16" fmla="*/ 594940 w 2367465"/>
                <a:gd name="connsiteY16" fmla="*/ 1621532 h 1635166"/>
                <a:gd name="connsiteX17" fmla="*/ 0 w 2367465"/>
                <a:gd name="connsiteY17" fmla="*/ 1623843 h 1635166"/>
                <a:gd name="connsiteX18" fmla="*/ 0 w 2367465"/>
                <a:gd name="connsiteY18" fmla="*/ 0 h 163516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30"/>
                <a:gd name="connsiteY0" fmla="*/ 0 h 1627362"/>
                <a:gd name="connsiteX1" fmla="*/ 1623844 w 2367430"/>
                <a:gd name="connsiteY1" fmla="*/ 0 h 1627362"/>
                <a:gd name="connsiteX2" fmla="*/ 1642689 w 2367430"/>
                <a:gd name="connsiteY2" fmla="*/ 621408 h 1627362"/>
                <a:gd name="connsiteX3" fmla="*/ 1761752 w 2367430"/>
                <a:gd name="connsiteY3" fmla="*/ 702370 h 1627362"/>
                <a:gd name="connsiteX4" fmla="*/ 2080840 w 2367430"/>
                <a:gd name="connsiteY4" fmla="*/ 521395 h 1627362"/>
                <a:gd name="connsiteX5" fmla="*/ 2366591 w 2367430"/>
                <a:gd name="connsiteY5" fmla="*/ 835720 h 1627362"/>
                <a:gd name="connsiteX6" fmla="*/ 2123702 w 2367430"/>
                <a:gd name="connsiteY6" fmla="*/ 1097657 h 1627362"/>
                <a:gd name="connsiteX7" fmla="*/ 1771277 w 2367430"/>
                <a:gd name="connsiteY7" fmla="*/ 911920 h 1627362"/>
                <a:gd name="connsiteX8" fmla="*/ 1642690 w 2367430"/>
                <a:gd name="connsiteY8" fmla="*/ 1035745 h 1627362"/>
                <a:gd name="connsiteX9" fmla="*/ 1628606 w 2367430"/>
                <a:gd name="connsiteY9" fmla="*/ 1619080 h 1627362"/>
                <a:gd name="connsiteX10" fmla="*/ 971177 w 2367430"/>
                <a:gd name="connsiteY10" fmla="*/ 1597720 h 1627362"/>
                <a:gd name="connsiteX11" fmla="*/ 918790 w 2367430"/>
                <a:gd name="connsiteY11" fmla="*/ 1464370 h 1627362"/>
                <a:gd name="connsiteX12" fmla="*/ 1090240 w 2367430"/>
                <a:gd name="connsiteY12" fmla="*/ 1150045 h 1627362"/>
                <a:gd name="connsiteX13" fmla="*/ 780677 w 2367430"/>
                <a:gd name="connsiteY13" fmla="*/ 892870 h 1627362"/>
                <a:gd name="connsiteX14" fmla="*/ 528265 w 2367430"/>
                <a:gd name="connsiteY14" fmla="*/ 1169095 h 1627362"/>
                <a:gd name="connsiteX15" fmla="*/ 709240 w 2367430"/>
                <a:gd name="connsiteY15" fmla="*/ 1454845 h 1627362"/>
                <a:gd name="connsiteX16" fmla="*/ 594940 w 2367430"/>
                <a:gd name="connsiteY16" fmla="*/ 1621532 h 1627362"/>
                <a:gd name="connsiteX17" fmla="*/ 0 w 2367430"/>
                <a:gd name="connsiteY17" fmla="*/ 1623843 h 1627362"/>
                <a:gd name="connsiteX18" fmla="*/ 0 w 2367430"/>
                <a:gd name="connsiteY18" fmla="*/ 0 h 1627362"/>
                <a:gd name="connsiteX0" fmla="*/ 0 w 2367429"/>
                <a:gd name="connsiteY0" fmla="*/ 0 h 1627362"/>
                <a:gd name="connsiteX1" fmla="*/ 1623844 w 2367429"/>
                <a:gd name="connsiteY1" fmla="*/ 0 h 1627362"/>
                <a:gd name="connsiteX2" fmla="*/ 1642689 w 2367429"/>
                <a:gd name="connsiteY2" fmla="*/ 621408 h 1627362"/>
                <a:gd name="connsiteX3" fmla="*/ 1761752 w 2367429"/>
                <a:gd name="connsiteY3" fmla="*/ 702370 h 1627362"/>
                <a:gd name="connsiteX4" fmla="*/ 2080840 w 2367429"/>
                <a:gd name="connsiteY4" fmla="*/ 521395 h 1627362"/>
                <a:gd name="connsiteX5" fmla="*/ 2366591 w 2367429"/>
                <a:gd name="connsiteY5" fmla="*/ 835720 h 1627362"/>
                <a:gd name="connsiteX6" fmla="*/ 2123702 w 2367429"/>
                <a:gd name="connsiteY6" fmla="*/ 1097657 h 1627362"/>
                <a:gd name="connsiteX7" fmla="*/ 1771277 w 2367429"/>
                <a:gd name="connsiteY7" fmla="*/ 911920 h 1627362"/>
                <a:gd name="connsiteX8" fmla="*/ 1642690 w 2367429"/>
                <a:gd name="connsiteY8" fmla="*/ 1035745 h 1627362"/>
                <a:gd name="connsiteX9" fmla="*/ 1628606 w 2367429"/>
                <a:gd name="connsiteY9" fmla="*/ 1619080 h 1627362"/>
                <a:gd name="connsiteX10" fmla="*/ 971177 w 2367429"/>
                <a:gd name="connsiteY10" fmla="*/ 1597720 h 1627362"/>
                <a:gd name="connsiteX11" fmla="*/ 918790 w 2367429"/>
                <a:gd name="connsiteY11" fmla="*/ 1464370 h 1627362"/>
                <a:gd name="connsiteX12" fmla="*/ 1090240 w 2367429"/>
                <a:gd name="connsiteY12" fmla="*/ 1150045 h 1627362"/>
                <a:gd name="connsiteX13" fmla="*/ 780677 w 2367429"/>
                <a:gd name="connsiteY13" fmla="*/ 892870 h 1627362"/>
                <a:gd name="connsiteX14" fmla="*/ 528265 w 2367429"/>
                <a:gd name="connsiteY14" fmla="*/ 1169095 h 1627362"/>
                <a:gd name="connsiteX15" fmla="*/ 709240 w 2367429"/>
                <a:gd name="connsiteY15" fmla="*/ 1454845 h 1627362"/>
                <a:gd name="connsiteX16" fmla="*/ 594940 w 2367429"/>
                <a:gd name="connsiteY16" fmla="*/ 1621532 h 1627362"/>
                <a:gd name="connsiteX17" fmla="*/ 0 w 2367429"/>
                <a:gd name="connsiteY17" fmla="*/ 1623843 h 1627362"/>
                <a:gd name="connsiteX18" fmla="*/ 0 w 2367429"/>
                <a:gd name="connsiteY18" fmla="*/ 0 h 1627362"/>
                <a:gd name="connsiteX0" fmla="*/ 0 w 2367429"/>
                <a:gd name="connsiteY0" fmla="*/ 0 h 1627362"/>
                <a:gd name="connsiteX1" fmla="*/ 1623844 w 2367429"/>
                <a:gd name="connsiteY1" fmla="*/ 0 h 1627362"/>
                <a:gd name="connsiteX2" fmla="*/ 1642689 w 2367429"/>
                <a:gd name="connsiteY2" fmla="*/ 621408 h 1627362"/>
                <a:gd name="connsiteX3" fmla="*/ 1761752 w 2367429"/>
                <a:gd name="connsiteY3" fmla="*/ 702370 h 1627362"/>
                <a:gd name="connsiteX4" fmla="*/ 2080840 w 2367429"/>
                <a:gd name="connsiteY4" fmla="*/ 521395 h 1627362"/>
                <a:gd name="connsiteX5" fmla="*/ 2366591 w 2367429"/>
                <a:gd name="connsiteY5" fmla="*/ 835720 h 1627362"/>
                <a:gd name="connsiteX6" fmla="*/ 2123702 w 2367429"/>
                <a:gd name="connsiteY6" fmla="*/ 1097657 h 1627362"/>
                <a:gd name="connsiteX7" fmla="*/ 1771277 w 2367429"/>
                <a:gd name="connsiteY7" fmla="*/ 911920 h 1627362"/>
                <a:gd name="connsiteX8" fmla="*/ 1642690 w 2367429"/>
                <a:gd name="connsiteY8" fmla="*/ 1035745 h 1627362"/>
                <a:gd name="connsiteX9" fmla="*/ 1628606 w 2367429"/>
                <a:gd name="connsiteY9" fmla="*/ 1619080 h 1627362"/>
                <a:gd name="connsiteX10" fmla="*/ 971177 w 2367429"/>
                <a:gd name="connsiteY10" fmla="*/ 1597720 h 1627362"/>
                <a:gd name="connsiteX11" fmla="*/ 918790 w 2367429"/>
                <a:gd name="connsiteY11" fmla="*/ 1464370 h 1627362"/>
                <a:gd name="connsiteX12" fmla="*/ 1090240 w 2367429"/>
                <a:gd name="connsiteY12" fmla="*/ 1150045 h 1627362"/>
                <a:gd name="connsiteX13" fmla="*/ 780677 w 2367429"/>
                <a:gd name="connsiteY13" fmla="*/ 892870 h 1627362"/>
                <a:gd name="connsiteX14" fmla="*/ 528265 w 2367429"/>
                <a:gd name="connsiteY14" fmla="*/ 1169095 h 1627362"/>
                <a:gd name="connsiteX15" fmla="*/ 709240 w 2367429"/>
                <a:gd name="connsiteY15" fmla="*/ 1454845 h 1627362"/>
                <a:gd name="connsiteX16" fmla="*/ 594940 w 2367429"/>
                <a:gd name="connsiteY16" fmla="*/ 1621532 h 1627362"/>
                <a:gd name="connsiteX17" fmla="*/ 0 w 2367429"/>
                <a:gd name="connsiteY17" fmla="*/ 1623843 h 1627362"/>
                <a:gd name="connsiteX18" fmla="*/ 0 w 2367429"/>
                <a:gd name="connsiteY18" fmla="*/ 0 h 16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7429" h="1627362">
                  <a:moveTo>
                    <a:pt x="0" y="0"/>
                  </a:moveTo>
                  <a:lnTo>
                    <a:pt x="1623844" y="0"/>
                  </a:lnTo>
                  <a:cubicBezTo>
                    <a:pt x="1620607" y="502824"/>
                    <a:pt x="1619704" y="505140"/>
                    <a:pt x="1642689" y="621408"/>
                  </a:cubicBezTo>
                  <a:cubicBezTo>
                    <a:pt x="1660911" y="685288"/>
                    <a:pt x="1721271" y="699195"/>
                    <a:pt x="1761752" y="702370"/>
                  </a:cubicBezTo>
                  <a:cubicBezTo>
                    <a:pt x="1831227" y="733346"/>
                    <a:pt x="1853875" y="524174"/>
                    <a:pt x="2080840" y="521395"/>
                  </a:cubicBezTo>
                  <a:cubicBezTo>
                    <a:pt x="2292569" y="518803"/>
                    <a:pt x="2376910" y="723801"/>
                    <a:pt x="2366591" y="835720"/>
                  </a:cubicBezTo>
                  <a:cubicBezTo>
                    <a:pt x="2341985" y="1023840"/>
                    <a:pt x="2227684" y="1063525"/>
                    <a:pt x="2123702" y="1097657"/>
                  </a:cubicBezTo>
                  <a:cubicBezTo>
                    <a:pt x="1891133" y="1117501"/>
                    <a:pt x="1832396" y="915095"/>
                    <a:pt x="1771277" y="911920"/>
                  </a:cubicBezTo>
                  <a:cubicBezTo>
                    <a:pt x="1710158" y="908745"/>
                    <a:pt x="1667262" y="917091"/>
                    <a:pt x="1642690" y="1035745"/>
                  </a:cubicBezTo>
                  <a:cubicBezTo>
                    <a:pt x="1618118" y="1154399"/>
                    <a:pt x="1635750" y="1313486"/>
                    <a:pt x="1628606" y="1619080"/>
                  </a:cubicBezTo>
                  <a:cubicBezTo>
                    <a:pt x="1407150" y="1619873"/>
                    <a:pt x="1112499" y="1647317"/>
                    <a:pt x="971177" y="1597720"/>
                  </a:cubicBezTo>
                  <a:cubicBezTo>
                    <a:pt x="887007" y="1538598"/>
                    <a:pt x="910852" y="1534221"/>
                    <a:pt x="918790" y="1464370"/>
                  </a:cubicBezTo>
                  <a:cubicBezTo>
                    <a:pt x="998165" y="1356420"/>
                    <a:pt x="1103736" y="1331020"/>
                    <a:pt x="1090240" y="1150045"/>
                  </a:cubicBezTo>
                  <a:cubicBezTo>
                    <a:pt x="1086272" y="1054795"/>
                    <a:pt x="1010070" y="875408"/>
                    <a:pt x="780677" y="892870"/>
                  </a:cubicBezTo>
                  <a:cubicBezTo>
                    <a:pt x="632246" y="910333"/>
                    <a:pt x="511596" y="1037333"/>
                    <a:pt x="528265" y="1169095"/>
                  </a:cubicBezTo>
                  <a:cubicBezTo>
                    <a:pt x="516359" y="1257996"/>
                    <a:pt x="567952" y="1358007"/>
                    <a:pt x="709240" y="1454845"/>
                  </a:cubicBezTo>
                  <a:cubicBezTo>
                    <a:pt x="721940" y="1518344"/>
                    <a:pt x="717115" y="1583842"/>
                    <a:pt x="594940" y="1621532"/>
                  </a:cubicBezTo>
                  <a:cubicBezTo>
                    <a:pt x="420377" y="1630648"/>
                    <a:pt x="471426" y="1621048"/>
                    <a:pt x="0" y="1623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 dirty="0"/>
            </a:p>
          </p:txBody>
        </p:sp>
        <p:sp>
          <p:nvSpPr>
            <p:cNvPr id="9" name="Прямоугольник 6"/>
            <p:cNvSpPr/>
            <p:nvPr/>
          </p:nvSpPr>
          <p:spPr>
            <a:xfrm rot="16200000">
              <a:off x="3137506" y="4566210"/>
              <a:ext cx="2367465" cy="1627362"/>
            </a:xfrm>
            <a:custGeom>
              <a:avLst/>
              <a:gdLst>
                <a:gd name="connsiteX0" fmla="*/ 0 w 1623844"/>
                <a:gd name="connsiteY0" fmla="*/ 0 h 1623843"/>
                <a:gd name="connsiteX1" fmla="*/ 1623844 w 1623844"/>
                <a:gd name="connsiteY1" fmla="*/ 0 h 1623843"/>
                <a:gd name="connsiteX2" fmla="*/ 1623844 w 1623844"/>
                <a:gd name="connsiteY2" fmla="*/ 1623843 h 1623843"/>
                <a:gd name="connsiteX3" fmla="*/ 0 w 1623844"/>
                <a:gd name="connsiteY3" fmla="*/ 1623843 h 1623843"/>
                <a:gd name="connsiteX4" fmla="*/ 0 w 1623844"/>
                <a:gd name="connsiteY4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9520"/>
                <a:gd name="connsiteY0" fmla="*/ 0 h 1623843"/>
                <a:gd name="connsiteX1" fmla="*/ 1623844 w 2369520"/>
                <a:gd name="connsiteY1" fmla="*/ 0 h 1623843"/>
                <a:gd name="connsiteX2" fmla="*/ 2366591 w 2369520"/>
                <a:gd name="connsiteY2" fmla="*/ 835720 h 1623843"/>
                <a:gd name="connsiteX3" fmla="*/ 1623844 w 2369520"/>
                <a:gd name="connsiteY3" fmla="*/ 1623843 h 1623843"/>
                <a:gd name="connsiteX4" fmla="*/ 0 w 2369520"/>
                <a:gd name="connsiteY4" fmla="*/ 1623843 h 1623843"/>
                <a:gd name="connsiteX5" fmla="*/ 0 w 2369520"/>
                <a:gd name="connsiteY5" fmla="*/ 0 h 1623843"/>
                <a:gd name="connsiteX0" fmla="*/ 0 w 2377413"/>
                <a:gd name="connsiteY0" fmla="*/ 0 h 1623843"/>
                <a:gd name="connsiteX1" fmla="*/ 1623844 w 2377413"/>
                <a:gd name="connsiteY1" fmla="*/ 0 h 1623843"/>
                <a:gd name="connsiteX2" fmla="*/ 2080840 w 2377413"/>
                <a:gd name="connsiteY2" fmla="*/ 521395 h 1623843"/>
                <a:gd name="connsiteX3" fmla="*/ 2366591 w 2377413"/>
                <a:gd name="connsiteY3" fmla="*/ 835720 h 1623843"/>
                <a:gd name="connsiteX4" fmla="*/ 1623844 w 2377413"/>
                <a:gd name="connsiteY4" fmla="*/ 1623843 h 1623843"/>
                <a:gd name="connsiteX5" fmla="*/ 0 w 2377413"/>
                <a:gd name="connsiteY5" fmla="*/ 1623843 h 1623843"/>
                <a:gd name="connsiteX6" fmla="*/ 0 w 2377413"/>
                <a:gd name="connsiteY6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623844 w 2366593"/>
                <a:gd name="connsiteY5" fmla="*/ 1623843 h 1623843"/>
                <a:gd name="connsiteX6" fmla="*/ 0 w 2366593"/>
                <a:gd name="connsiteY6" fmla="*/ 1623843 h 1623843"/>
                <a:gd name="connsiteX7" fmla="*/ 0 w 2366593"/>
                <a:gd name="connsiteY7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771277 w 2366593"/>
                <a:gd name="connsiteY5" fmla="*/ 911920 h 1623843"/>
                <a:gd name="connsiteX6" fmla="*/ 1623844 w 2366593"/>
                <a:gd name="connsiteY6" fmla="*/ 1623843 h 1623843"/>
                <a:gd name="connsiteX7" fmla="*/ 0 w 2366593"/>
                <a:gd name="connsiteY7" fmla="*/ 1623843 h 1623843"/>
                <a:gd name="connsiteX8" fmla="*/ 0 w 2366593"/>
                <a:gd name="connsiteY8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23844 w 2366593"/>
                <a:gd name="connsiteY7" fmla="*/ 1623843 h 1623843"/>
                <a:gd name="connsiteX8" fmla="*/ 0 w 2366593"/>
                <a:gd name="connsiteY8" fmla="*/ 1623843 h 1623843"/>
                <a:gd name="connsiteX9" fmla="*/ 0 w 2366593"/>
                <a:gd name="connsiteY9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42690 w 2366593"/>
                <a:gd name="connsiteY7" fmla="*/ 1035745 h 1623843"/>
                <a:gd name="connsiteX8" fmla="*/ 1623844 w 2366593"/>
                <a:gd name="connsiteY8" fmla="*/ 1623843 h 1623843"/>
                <a:gd name="connsiteX9" fmla="*/ 0 w 2366593"/>
                <a:gd name="connsiteY9" fmla="*/ 1623843 h 1623843"/>
                <a:gd name="connsiteX10" fmla="*/ 0 w 2366593"/>
                <a:gd name="connsiteY10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5"/>
                <a:gd name="connsiteY0" fmla="*/ 0 h 1623843"/>
                <a:gd name="connsiteX1" fmla="*/ 1623844 w 2366595"/>
                <a:gd name="connsiteY1" fmla="*/ 0 h 1623843"/>
                <a:gd name="connsiteX2" fmla="*/ 1642689 w 2366595"/>
                <a:gd name="connsiteY2" fmla="*/ 621408 h 1623843"/>
                <a:gd name="connsiteX3" fmla="*/ 1761752 w 2366595"/>
                <a:gd name="connsiteY3" fmla="*/ 702370 h 1623843"/>
                <a:gd name="connsiteX4" fmla="*/ 2080840 w 2366595"/>
                <a:gd name="connsiteY4" fmla="*/ 521395 h 1623843"/>
                <a:gd name="connsiteX5" fmla="*/ 2366591 w 2366595"/>
                <a:gd name="connsiteY5" fmla="*/ 835720 h 1623843"/>
                <a:gd name="connsiteX6" fmla="*/ 2123702 w 2366595"/>
                <a:gd name="connsiteY6" fmla="*/ 1097657 h 1623843"/>
                <a:gd name="connsiteX7" fmla="*/ 1771277 w 2366595"/>
                <a:gd name="connsiteY7" fmla="*/ 911920 h 1623843"/>
                <a:gd name="connsiteX8" fmla="*/ 1642690 w 2366595"/>
                <a:gd name="connsiteY8" fmla="*/ 1035745 h 1623843"/>
                <a:gd name="connsiteX9" fmla="*/ 1623844 w 2366595"/>
                <a:gd name="connsiteY9" fmla="*/ 1623843 h 1623843"/>
                <a:gd name="connsiteX10" fmla="*/ 0 w 2366595"/>
                <a:gd name="connsiteY10" fmla="*/ 1623843 h 1623843"/>
                <a:gd name="connsiteX11" fmla="*/ 0 w 2366595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70402"/>
                <a:gd name="connsiteY0" fmla="*/ 0 h 1623843"/>
                <a:gd name="connsiteX1" fmla="*/ 1623844 w 2370402"/>
                <a:gd name="connsiteY1" fmla="*/ 0 h 1623843"/>
                <a:gd name="connsiteX2" fmla="*/ 1642689 w 2370402"/>
                <a:gd name="connsiteY2" fmla="*/ 621408 h 1623843"/>
                <a:gd name="connsiteX3" fmla="*/ 1761752 w 2370402"/>
                <a:gd name="connsiteY3" fmla="*/ 702370 h 1623843"/>
                <a:gd name="connsiteX4" fmla="*/ 2080840 w 2370402"/>
                <a:gd name="connsiteY4" fmla="*/ 521395 h 1623843"/>
                <a:gd name="connsiteX5" fmla="*/ 2366591 w 2370402"/>
                <a:gd name="connsiteY5" fmla="*/ 835720 h 1623843"/>
                <a:gd name="connsiteX6" fmla="*/ 2123702 w 2370402"/>
                <a:gd name="connsiteY6" fmla="*/ 1097657 h 1623843"/>
                <a:gd name="connsiteX7" fmla="*/ 1771277 w 2370402"/>
                <a:gd name="connsiteY7" fmla="*/ 911920 h 1623843"/>
                <a:gd name="connsiteX8" fmla="*/ 1642690 w 2370402"/>
                <a:gd name="connsiteY8" fmla="*/ 1035745 h 1623843"/>
                <a:gd name="connsiteX9" fmla="*/ 1623844 w 2370402"/>
                <a:gd name="connsiteY9" fmla="*/ 1623843 h 1623843"/>
                <a:gd name="connsiteX10" fmla="*/ 0 w 2370402"/>
                <a:gd name="connsiteY10" fmla="*/ 1623843 h 1623843"/>
                <a:gd name="connsiteX11" fmla="*/ 0 w 2370402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028"/>
                <a:gd name="connsiteY0" fmla="*/ 0 h 1623843"/>
                <a:gd name="connsiteX1" fmla="*/ 1623844 w 2370028"/>
                <a:gd name="connsiteY1" fmla="*/ 0 h 1623843"/>
                <a:gd name="connsiteX2" fmla="*/ 1642689 w 2370028"/>
                <a:gd name="connsiteY2" fmla="*/ 621408 h 1623843"/>
                <a:gd name="connsiteX3" fmla="*/ 1761752 w 2370028"/>
                <a:gd name="connsiteY3" fmla="*/ 702370 h 1623843"/>
                <a:gd name="connsiteX4" fmla="*/ 2080840 w 2370028"/>
                <a:gd name="connsiteY4" fmla="*/ 521395 h 1623843"/>
                <a:gd name="connsiteX5" fmla="*/ 2366591 w 2370028"/>
                <a:gd name="connsiteY5" fmla="*/ 835720 h 1623843"/>
                <a:gd name="connsiteX6" fmla="*/ 2123702 w 2370028"/>
                <a:gd name="connsiteY6" fmla="*/ 1097657 h 1623843"/>
                <a:gd name="connsiteX7" fmla="*/ 1771277 w 2370028"/>
                <a:gd name="connsiteY7" fmla="*/ 911920 h 1623843"/>
                <a:gd name="connsiteX8" fmla="*/ 1642690 w 2370028"/>
                <a:gd name="connsiteY8" fmla="*/ 1035745 h 1623843"/>
                <a:gd name="connsiteX9" fmla="*/ 1623844 w 2370028"/>
                <a:gd name="connsiteY9" fmla="*/ 1623843 h 1623843"/>
                <a:gd name="connsiteX10" fmla="*/ 0 w 2370028"/>
                <a:gd name="connsiteY10" fmla="*/ 1623843 h 1623843"/>
                <a:gd name="connsiteX11" fmla="*/ 0 w 2370028"/>
                <a:gd name="connsiteY11" fmla="*/ 0 h 1623843"/>
                <a:gd name="connsiteX0" fmla="*/ 0 w 2370854"/>
                <a:gd name="connsiteY0" fmla="*/ 0 h 1623843"/>
                <a:gd name="connsiteX1" fmla="*/ 1623844 w 2370854"/>
                <a:gd name="connsiteY1" fmla="*/ 0 h 1623843"/>
                <a:gd name="connsiteX2" fmla="*/ 1642689 w 2370854"/>
                <a:gd name="connsiteY2" fmla="*/ 621408 h 1623843"/>
                <a:gd name="connsiteX3" fmla="*/ 1761752 w 2370854"/>
                <a:gd name="connsiteY3" fmla="*/ 702370 h 1623843"/>
                <a:gd name="connsiteX4" fmla="*/ 2080840 w 2370854"/>
                <a:gd name="connsiteY4" fmla="*/ 521395 h 1623843"/>
                <a:gd name="connsiteX5" fmla="*/ 2366591 w 2370854"/>
                <a:gd name="connsiteY5" fmla="*/ 835720 h 1623843"/>
                <a:gd name="connsiteX6" fmla="*/ 2123702 w 2370854"/>
                <a:gd name="connsiteY6" fmla="*/ 1097657 h 1623843"/>
                <a:gd name="connsiteX7" fmla="*/ 1771277 w 2370854"/>
                <a:gd name="connsiteY7" fmla="*/ 911920 h 1623843"/>
                <a:gd name="connsiteX8" fmla="*/ 1642690 w 2370854"/>
                <a:gd name="connsiteY8" fmla="*/ 1035745 h 1623843"/>
                <a:gd name="connsiteX9" fmla="*/ 1623844 w 2370854"/>
                <a:gd name="connsiteY9" fmla="*/ 1623843 h 1623843"/>
                <a:gd name="connsiteX10" fmla="*/ 0 w 2370854"/>
                <a:gd name="connsiteY10" fmla="*/ 1623843 h 1623843"/>
                <a:gd name="connsiteX11" fmla="*/ 0 w 2370854"/>
                <a:gd name="connsiteY11" fmla="*/ 0 h 1623843"/>
                <a:gd name="connsiteX0" fmla="*/ 0 w 2371026"/>
                <a:gd name="connsiteY0" fmla="*/ 0 h 1623843"/>
                <a:gd name="connsiteX1" fmla="*/ 1623844 w 2371026"/>
                <a:gd name="connsiteY1" fmla="*/ 0 h 1623843"/>
                <a:gd name="connsiteX2" fmla="*/ 1642689 w 2371026"/>
                <a:gd name="connsiteY2" fmla="*/ 621408 h 1623843"/>
                <a:gd name="connsiteX3" fmla="*/ 1761752 w 2371026"/>
                <a:gd name="connsiteY3" fmla="*/ 702370 h 1623843"/>
                <a:gd name="connsiteX4" fmla="*/ 2080840 w 2371026"/>
                <a:gd name="connsiteY4" fmla="*/ 521395 h 1623843"/>
                <a:gd name="connsiteX5" fmla="*/ 2366591 w 2371026"/>
                <a:gd name="connsiteY5" fmla="*/ 835720 h 1623843"/>
                <a:gd name="connsiteX6" fmla="*/ 2123702 w 2371026"/>
                <a:gd name="connsiteY6" fmla="*/ 1097657 h 1623843"/>
                <a:gd name="connsiteX7" fmla="*/ 1771277 w 2371026"/>
                <a:gd name="connsiteY7" fmla="*/ 911920 h 1623843"/>
                <a:gd name="connsiteX8" fmla="*/ 1642690 w 2371026"/>
                <a:gd name="connsiteY8" fmla="*/ 1035745 h 1623843"/>
                <a:gd name="connsiteX9" fmla="*/ 1623844 w 2371026"/>
                <a:gd name="connsiteY9" fmla="*/ 1623843 h 1623843"/>
                <a:gd name="connsiteX10" fmla="*/ 0 w 2371026"/>
                <a:gd name="connsiteY10" fmla="*/ 1623843 h 1623843"/>
                <a:gd name="connsiteX11" fmla="*/ 0 w 2371026"/>
                <a:gd name="connsiteY11" fmla="*/ 0 h 1623843"/>
                <a:gd name="connsiteX0" fmla="*/ 0 w 2367673"/>
                <a:gd name="connsiteY0" fmla="*/ 0 h 1623843"/>
                <a:gd name="connsiteX1" fmla="*/ 1623844 w 2367673"/>
                <a:gd name="connsiteY1" fmla="*/ 0 h 1623843"/>
                <a:gd name="connsiteX2" fmla="*/ 1642689 w 2367673"/>
                <a:gd name="connsiteY2" fmla="*/ 621408 h 1623843"/>
                <a:gd name="connsiteX3" fmla="*/ 1761752 w 2367673"/>
                <a:gd name="connsiteY3" fmla="*/ 702370 h 1623843"/>
                <a:gd name="connsiteX4" fmla="*/ 2080840 w 2367673"/>
                <a:gd name="connsiteY4" fmla="*/ 521395 h 1623843"/>
                <a:gd name="connsiteX5" fmla="*/ 2366591 w 2367673"/>
                <a:gd name="connsiteY5" fmla="*/ 835720 h 1623843"/>
                <a:gd name="connsiteX6" fmla="*/ 2123702 w 2367673"/>
                <a:gd name="connsiteY6" fmla="*/ 1097657 h 1623843"/>
                <a:gd name="connsiteX7" fmla="*/ 1771277 w 2367673"/>
                <a:gd name="connsiteY7" fmla="*/ 911920 h 1623843"/>
                <a:gd name="connsiteX8" fmla="*/ 1642690 w 2367673"/>
                <a:gd name="connsiteY8" fmla="*/ 1035745 h 1623843"/>
                <a:gd name="connsiteX9" fmla="*/ 1623844 w 2367673"/>
                <a:gd name="connsiteY9" fmla="*/ 1623843 h 1623843"/>
                <a:gd name="connsiteX10" fmla="*/ 0 w 2367673"/>
                <a:gd name="connsiteY10" fmla="*/ 1623843 h 1623843"/>
                <a:gd name="connsiteX11" fmla="*/ 0 w 2367673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33369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780677 w 2367465"/>
                <a:gd name="connsiteY10" fmla="*/ 892870 h 1746137"/>
                <a:gd name="connsiteX11" fmla="*/ 594940 w 2367465"/>
                <a:gd name="connsiteY11" fmla="*/ 1621532 h 1746137"/>
                <a:gd name="connsiteX12" fmla="*/ 0 w 2367465"/>
                <a:gd name="connsiteY12" fmla="*/ 1623843 h 1746137"/>
                <a:gd name="connsiteX13" fmla="*/ 0 w 2367465"/>
                <a:gd name="connsiteY13" fmla="*/ 0 h 1746137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971177 w 2367465"/>
                <a:gd name="connsiteY10" fmla="*/ 1597720 h 1746137"/>
                <a:gd name="connsiteX11" fmla="*/ 780677 w 2367465"/>
                <a:gd name="connsiteY11" fmla="*/ 892870 h 1746137"/>
                <a:gd name="connsiteX12" fmla="*/ 594940 w 2367465"/>
                <a:gd name="connsiteY12" fmla="*/ 1621532 h 1746137"/>
                <a:gd name="connsiteX13" fmla="*/ 0 w 2367465"/>
                <a:gd name="connsiteY13" fmla="*/ 1623843 h 1746137"/>
                <a:gd name="connsiteX14" fmla="*/ 0 w 2367465"/>
                <a:gd name="connsiteY14" fmla="*/ 0 h 1746137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780677 w 2367465"/>
                <a:gd name="connsiteY11" fmla="*/ 892870 h 1719541"/>
                <a:gd name="connsiteX12" fmla="*/ 709240 w 2367465"/>
                <a:gd name="connsiteY12" fmla="*/ 1454845 h 1719541"/>
                <a:gd name="connsiteX13" fmla="*/ 594940 w 2367465"/>
                <a:gd name="connsiteY13" fmla="*/ 1621532 h 1719541"/>
                <a:gd name="connsiteX14" fmla="*/ 0 w 2367465"/>
                <a:gd name="connsiteY14" fmla="*/ 1623843 h 1719541"/>
                <a:gd name="connsiteX15" fmla="*/ 0 w 2367465"/>
                <a:gd name="connsiteY15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709240 w 2367465"/>
                <a:gd name="connsiteY13" fmla="*/ 1454845 h 1719541"/>
                <a:gd name="connsiteX14" fmla="*/ 594940 w 2367465"/>
                <a:gd name="connsiteY14" fmla="*/ 1621532 h 1719541"/>
                <a:gd name="connsiteX15" fmla="*/ 0 w 2367465"/>
                <a:gd name="connsiteY15" fmla="*/ 1623843 h 1719541"/>
                <a:gd name="connsiteX16" fmla="*/ 0 w 2367465"/>
                <a:gd name="connsiteY16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528265 w 2367465"/>
                <a:gd name="connsiteY13" fmla="*/ 1169095 h 1719541"/>
                <a:gd name="connsiteX14" fmla="*/ 709240 w 2367465"/>
                <a:gd name="connsiteY14" fmla="*/ 1454845 h 1719541"/>
                <a:gd name="connsiteX15" fmla="*/ 594940 w 2367465"/>
                <a:gd name="connsiteY15" fmla="*/ 1621532 h 1719541"/>
                <a:gd name="connsiteX16" fmla="*/ 0 w 2367465"/>
                <a:gd name="connsiteY16" fmla="*/ 1623843 h 1719541"/>
                <a:gd name="connsiteX17" fmla="*/ 0 w 2367465"/>
                <a:gd name="connsiteY17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1090240 w 2367465"/>
                <a:gd name="connsiteY12" fmla="*/ 1150045 h 1719541"/>
                <a:gd name="connsiteX13" fmla="*/ 780677 w 2367465"/>
                <a:gd name="connsiteY13" fmla="*/ 892870 h 1719541"/>
                <a:gd name="connsiteX14" fmla="*/ 528265 w 2367465"/>
                <a:gd name="connsiteY14" fmla="*/ 1169095 h 1719541"/>
                <a:gd name="connsiteX15" fmla="*/ 709240 w 2367465"/>
                <a:gd name="connsiteY15" fmla="*/ 1454845 h 1719541"/>
                <a:gd name="connsiteX16" fmla="*/ 594940 w 2367465"/>
                <a:gd name="connsiteY16" fmla="*/ 1621532 h 1719541"/>
                <a:gd name="connsiteX17" fmla="*/ 0 w 2367465"/>
                <a:gd name="connsiteY17" fmla="*/ 1623843 h 1719541"/>
                <a:gd name="connsiteX18" fmla="*/ 0 w 2367465"/>
                <a:gd name="connsiteY18" fmla="*/ 0 h 1719541"/>
                <a:gd name="connsiteX0" fmla="*/ 0 w 2367465"/>
                <a:gd name="connsiteY0" fmla="*/ 0 h 1677447"/>
                <a:gd name="connsiteX1" fmla="*/ 1623844 w 2367465"/>
                <a:gd name="connsiteY1" fmla="*/ 0 h 1677447"/>
                <a:gd name="connsiteX2" fmla="*/ 1642689 w 2367465"/>
                <a:gd name="connsiteY2" fmla="*/ 621408 h 1677447"/>
                <a:gd name="connsiteX3" fmla="*/ 1761752 w 2367465"/>
                <a:gd name="connsiteY3" fmla="*/ 702370 h 1677447"/>
                <a:gd name="connsiteX4" fmla="*/ 2080840 w 2367465"/>
                <a:gd name="connsiteY4" fmla="*/ 521395 h 1677447"/>
                <a:gd name="connsiteX5" fmla="*/ 2366591 w 2367465"/>
                <a:gd name="connsiteY5" fmla="*/ 835720 h 1677447"/>
                <a:gd name="connsiteX6" fmla="*/ 2123702 w 2367465"/>
                <a:gd name="connsiteY6" fmla="*/ 1097657 h 1677447"/>
                <a:gd name="connsiteX7" fmla="*/ 1771277 w 2367465"/>
                <a:gd name="connsiteY7" fmla="*/ 911920 h 1677447"/>
                <a:gd name="connsiteX8" fmla="*/ 1642690 w 2367465"/>
                <a:gd name="connsiteY8" fmla="*/ 1035745 h 1677447"/>
                <a:gd name="connsiteX9" fmla="*/ 1628606 w 2367465"/>
                <a:gd name="connsiteY9" fmla="*/ 1619080 h 1677447"/>
                <a:gd name="connsiteX10" fmla="*/ 971177 w 2367465"/>
                <a:gd name="connsiteY10" fmla="*/ 1597720 h 1677447"/>
                <a:gd name="connsiteX11" fmla="*/ 918790 w 2367465"/>
                <a:gd name="connsiteY11" fmla="*/ 1464370 h 1677447"/>
                <a:gd name="connsiteX12" fmla="*/ 1090240 w 2367465"/>
                <a:gd name="connsiteY12" fmla="*/ 1150045 h 1677447"/>
                <a:gd name="connsiteX13" fmla="*/ 780677 w 2367465"/>
                <a:gd name="connsiteY13" fmla="*/ 892870 h 1677447"/>
                <a:gd name="connsiteX14" fmla="*/ 528265 w 2367465"/>
                <a:gd name="connsiteY14" fmla="*/ 1169095 h 1677447"/>
                <a:gd name="connsiteX15" fmla="*/ 709240 w 2367465"/>
                <a:gd name="connsiteY15" fmla="*/ 1454845 h 1677447"/>
                <a:gd name="connsiteX16" fmla="*/ 594940 w 2367465"/>
                <a:gd name="connsiteY16" fmla="*/ 1621532 h 1677447"/>
                <a:gd name="connsiteX17" fmla="*/ 0 w 2367465"/>
                <a:gd name="connsiteY17" fmla="*/ 1623843 h 1677447"/>
                <a:gd name="connsiteX18" fmla="*/ 0 w 2367465"/>
                <a:gd name="connsiteY18" fmla="*/ 0 h 1677447"/>
                <a:gd name="connsiteX0" fmla="*/ 0 w 2367465"/>
                <a:gd name="connsiteY0" fmla="*/ 0 h 1635166"/>
                <a:gd name="connsiteX1" fmla="*/ 1623844 w 2367465"/>
                <a:gd name="connsiteY1" fmla="*/ 0 h 1635166"/>
                <a:gd name="connsiteX2" fmla="*/ 1642689 w 2367465"/>
                <a:gd name="connsiteY2" fmla="*/ 621408 h 1635166"/>
                <a:gd name="connsiteX3" fmla="*/ 1761752 w 2367465"/>
                <a:gd name="connsiteY3" fmla="*/ 702370 h 1635166"/>
                <a:gd name="connsiteX4" fmla="*/ 2080840 w 2367465"/>
                <a:gd name="connsiteY4" fmla="*/ 521395 h 1635166"/>
                <a:gd name="connsiteX5" fmla="*/ 2366591 w 2367465"/>
                <a:gd name="connsiteY5" fmla="*/ 835720 h 1635166"/>
                <a:gd name="connsiteX6" fmla="*/ 2123702 w 2367465"/>
                <a:gd name="connsiteY6" fmla="*/ 1097657 h 1635166"/>
                <a:gd name="connsiteX7" fmla="*/ 1771277 w 2367465"/>
                <a:gd name="connsiteY7" fmla="*/ 911920 h 1635166"/>
                <a:gd name="connsiteX8" fmla="*/ 1642690 w 2367465"/>
                <a:gd name="connsiteY8" fmla="*/ 1035745 h 1635166"/>
                <a:gd name="connsiteX9" fmla="*/ 1628606 w 2367465"/>
                <a:gd name="connsiteY9" fmla="*/ 1619080 h 1635166"/>
                <a:gd name="connsiteX10" fmla="*/ 971177 w 2367465"/>
                <a:gd name="connsiteY10" fmla="*/ 1597720 h 1635166"/>
                <a:gd name="connsiteX11" fmla="*/ 918790 w 2367465"/>
                <a:gd name="connsiteY11" fmla="*/ 1464370 h 1635166"/>
                <a:gd name="connsiteX12" fmla="*/ 1090240 w 2367465"/>
                <a:gd name="connsiteY12" fmla="*/ 1150045 h 1635166"/>
                <a:gd name="connsiteX13" fmla="*/ 780677 w 2367465"/>
                <a:gd name="connsiteY13" fmla="*/ 892870 h 1635166"/>
                <a:gd name="connsiteX14" fmla="*/ 528265 w 2367465"/>
                <a:gd name="connsiteY14" fmla="*/ 1169095 h 1635166"/>
                <a:gd name="connsiteX15" fmla="*/ 709240 w 2367465"/>
                <a:gd name="connsiteY15" fmla="*/ 1454845 h 1635166"/>
                <a:gd name="connsiteX16" fmla="*/ 594940 w 2367465"/>
                <a:gd name="connsiteY16" fmla="*/ 1621532 h 1635166"/>
                <a:gd name="connsiteX17" fmla="*/ 0 w 2367465"/>
                <a:gd name="connsiteY17" fmla="*/ 1623843 h 1635166"/>
                <a:gd name="connsiteX18" fmla="*/ 0 w 2367465"/>
                <a:gd name="connsiteY18" fmla="*/ 0 h 163516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13550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7465" h="1627362">
                  <a:moveTo>
                    <a:pt x="0" y="0"/>
                  </a:moveTo>
                  <a:lnTo>
                    <a:pt x="1623844" y="0"/>
                  </a:lnTo>
                  <a:cubicBezTo>
                    <a:pt x="1620607" y="502824"/>
                    <a:pt x="1619704" y="505140"/>
                    <a:pt x="1642689" y="621408"/>
                  </a:cubicBezTo>
                  <a:cubicBezTo>
                    <a:pt x="1660911" y="685288"/>
                    <a:pt x="1721271" y="699195"/>
                    <a:pt x="1761752" y="702370"/>
                  </a:cubicBezTo>
                  <a:cubicBezTo>
                    <a:pt x="1821284" y="729357"/>
                    <a:pt x="1903039" y="526158"/>
                    <a:pt x="2080840" y="521395"/>
                  </a:cubicBezTo>
                  <a:cubicBezTo>
                    <a:pt x="2296740" y="516632"/>
                    <a:pt x="2376910" y="723801"/>
                    <a:pt x="2366591" y="835720"/>
                  </a:cubicBezTo>
                  <a:cubicBezTo>
                    <a:pt x="2341985" y="1023840"/>
                    <a:pt x="2227684" y="1063525"/>
                    <a:pt x="2123702" y="1097657"/>
                  </a:cubicBezTo>
                  <a:cubicBezTo>
                    <a:pt x="1891133" y="1117501"/>
                    <a:pt x="1832396" y="915095"/>
                    <a:pt x="1771277" y="911920"/>
                  </a:cubicBezTo>
                  <a:cubicBezTo>
                    <a:pt x="1710158" y="908745"/>
                    <a:pt x="1667262" y="917091"/>
                    <a:pt x="1642690" y="1035745"/>
                  </a:cubicBezTo>
                  <a:cubicBezTo>
                    <a:pt x="1618118" y="1154399"/>
                    <a:pt x="1635750" y="1313486"/>
                    <a:pt x="1628606" y="1619080"/>
                  </a:cubicBezTo>
                  <a:cubicBezTo>
                    <a:pt x="1407150" y="1619873"/>
                    <a:pt x="1112499" y="1647317"/>
                    <a:pt x="971177" y="1597720"/>
                  </a:cubicBezTo>
                  <a:cubicBezTo>
                    <a:pt x="887007" y="1538598"/>
                    <a:pt x="910852" y="1534221"/>
                    <a:pt x="918790" y="1464370"/>
                  </a:cubicBezTo>
                  <a:cubicBezTo>
                    <a:pt x="998165" y="1356420"/>
                    <a:pt x="1103736" y="1331020"/>
                    <a:pt x="1090240" y="1150045"/>
                  </a:cubicBezTo>
                  <a:cubicBezTo>
                    <a:pt x="1086272" y="1054795"/>
                    <a:pt x="1010070" y="875408"/>
                    <a:pt x="780677" y="892870"/>
                  </a:cubicBezTo>
                  <a:cubicBezTo>
                    <a:pt x="632246" y="910333"/>
                    <a:pt x="511596" y="1037333"/>
                    <a:pt x="528265" y="1169095"/>
                  </a:cubicBezTo>
                  <a:cubicBezTo>
                    <a:pt x="516359" y="1257996"/>
                    <a:pt x="572924" y="1322092"/>
                    <a:pt x="709240" y="1454845"/>
                  </a:cubicBezTo>
                  <a:cubicBezTo>
                    <a:pt x="687140" y="1542288"/>
                    <a:pt x="717115" y="1575860"/>
                    <a:pt x="594940" y="1613550"/>
                  </a:cubicBezTo>
                  <a:cubicBezTo>
                    <a:pt x="420377" y="1622666"/>
                    <a:pt x="471426" y="1621048"/>
                    <a:pt x="0" y="1623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 dirty="0"/>
            </a:p>
          </p:txBody>
        </p:sp>
        <p:sp>
          <p:nvSpPr>
            <p:cNvPr id="10" name="Прямоугольник 6"/>
            <p:cNvSpPr/>
            <p:nvPr/>
          </p:nvSpPr>
          <p:spPr>
            <a:xfrm rot="10800000">
              <a:off x="4549789" y="5009839"/>
              <a:ext cx="2367465" cy="1627362"/>
            </a:xfrm>
            <a:custGeom>
              <a:avLst/>
              <a:gdLst>
                <a:gd name="connsiteX0" fmla="*/ 0 w 1623844"/>
                <a:gd name="connsiteY0" fmla="*/ 0 h 1623843"/>
                <a:gd name="connsiteX1" fmla="*/ 1623844 w 1623844"/>
                <a:gd name="connsiteY1" fmla="*/ 0 h 1623843"/>
                <a:gd name="connsiteX2" fmla="*/ 1623844 w 1623844"/>
                <a:gd name="connsiteY2" fmla="*/ 1623843 h 1623843"/>
                <a:gd name="connsiteX3" fmla="*/ 0 w 1623844"/>
                <a:gd name="connsiteY3" fmla="*/ 1623843 h 1623843"/>
                <a:gd name="connsiteX4" fmla="*/ 0 w 1623844"/>
                <a:gd name="connsiteY4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6591"/>
                <a:gd name="connsiteY0" fmla="*/ 0 h 1623843"/>
                <a:gd name="connsiteX1" fmla="*/ 1623844 w 2366591"/>
                <a:gd name="connsiteY1" fmla="*/ 0 h 1623843"/>
                <a:gd name="connsiteX2" fmla="*/ 2366591 w 2366591"/>
                <a:gd name="connsiteY2" fmla="*/ 835720 h 1623843"/>
                <a:gd name="connsiteX3" fmla="*/ 1623844 w 2366591"/>
                <a:gd name="connsiteY3" fmla="*/ 1623843 h 1623843"/>
                <a:gd name="connsiteX4" fmla="*/ 0 w 2366591"/>
                <a:gd name="connsiteY4" fmla="*/ 1623843 h 1623843"/>
                <a:gd name="connsiteX5" fmla="*/ 0 w 2366591"/>
                <a:gd name="connsiteY5" fmla="*/ 0 h 1623843"/>
                <a:gd name="connsiteX0" fmla="*/ 0 w 2369520"/>
                <a:gd name="connsiteY0" fmla="*/ 0 h 1623843"/>
                <a:gd name="connsiteX1" fmla="*/ 1623844 w 2369520"/>
                <a:gd name="connsiteY1" fmla="*/ 0 h 1623843"/>
                <a:gd name="connsiteX2" fmla="*/ 2366591 w 2369520"/>
                <a:gd name="connsiteY2" fmla="*/ 835720 h 1623843"/>
                <a:gd name="connsiteX3" fmla="*/ 1623844 w 2369520"/>
                <a:gd name="connsiteY3" fmla="*/ 1623843 h 1623843"/>
                <a:gd name="connsiteX4" fmla="*/ 0 w 2369520"/>
                <a:gd name="connsiteY4" fmla="*/ 1623843 h 1623843"/>
                <a:gd name="connsiteX5" fmla="*/ 0 w 2369520"/>
                <a:gd name="connsiteY5" fmla="*/ 0 h 1623843"/>
                <a:gd name="connsiteX0" fmla="*/ 0 w 2377413"/>
                <a:gd name="connsiteY0" fmla="*/ 0 h 1623843"/>
                <a:gd name="connsiteX1" fmla="*/ 1623844 w 2377413"/>
                <a:gd name="connsiteY1" fmla="*/ 0 h 1623843"/>
                <a:gd name="connsiteX2" fmla="*/ 2080840 w 2377413"/>
                <a:gd name="connsiteY2" fmla="*/ 521395 h 1623843"/>
                <a:gd name="connsiteX3" fmla="*/ 2366591 w 2377413"/>
                <a:gd name="connsiteY3" fmla="*/ 835720 h 1623843"/>
                <a:gd name="connsiteX4" fmla="*/ 1623844 w 2377413"/>
                <a:gd name="connsiteY4" fmla="*/ 1623843 h 1623843"/>
                <a:gd name="connsiteX5" fmla="*/ 0 w 2377413"/>
                <a:gd name="connsiteY5" fmla="*/ 1623843 h 1623843"/>
                <a:gd name="connsiteX6" fmla="*/ 0 w 2377413"/>
                <a:gd name="connsiteY6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623844 w 2366593"/>
                <a:gd name="connsiteY5" fmla="*/ 1623843 h 1623843"/>
                <a:gd name="connsiteX6" fmla="*/ 0 w 2366593"/>
                <a:gd name="connsiteY6" fmla="*/ 1623843 h 1623843"/>
                <a:gd name="connsiteX7" fmla="*/ 0 w 2366593"/>
                <a:gd name="connsiteY7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2080840 w 2366593"/>
                <a:gd name="connsiteY2" fmla="*/ 521395 h 1623843"/>
                <a:gd name="connsiteX3" fmla="*/ 2366591 w 2366593"/>
                <a:gd name="connsiteY3" fmla="*/ 835720 h 1623843"/>
                <a:gd name="connsiteX4" fmla="*/ 2123702 w 2366593"/>
                <a:gd name="connsiteY4" fmla="*/ 1097657 h 1623843"/>
                <a:gd name="connsiteX5" fmla="*/ 1771277 w 2366593"/>
                <a:gd name="connsiteY5" fmla="*/ 911920 h 1623843"/>
                <a:gd name="connsiteX6" fmla="*/ 1623844 w 2366593"/>
                <a:gd name="connsiteY6" fmla="*/ 1623843 h 1623843"/>
                <a:gd name="connsiteX7" fmla="*/ 0 w 2366593"/>
                <a:gd name="connsiteY7" fmla="*/ 1623843 h 1623843"/>
                <a:gd name="connsiteX8" fmla="*/ 0 w 2366593"/>
                <a:gd name="connsiteY8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23844 w 2366593"/>
                <a:gd name="connsiteY7" fmla="*/ 1623843 h 1623843"/>
                <a:gd name="connsiteX8" fmla="*/ 0 w 2366593"/>
                <a:gd name="connsiteY8" fmla="*/ 1623843 h 1623843"/>
                <a:gd name="connsiteX9" fmla="*/ 0 w 2366593"/>
                <a:gd name="connsiteY9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761752 w 2366593"/>
                <a:gd name="connsiteY2" fmla="*/ 697607 h 1623843"/>
                <a:gd name="connsiteX3" fmla="*/ 2080840 w 2366593"/>
                <a:gd name="connsiteY3" fmla="*/ 521395 h 1623843"/>
                <a:gd name="connsiteX4" fmla="*/ 2366591 w 2366593"/>
                <a:gd name="connsiteY4" fmla="*/ 835720 h 1623843"/>
                <a:gd name="connsiteX5" fmla="*/ 2123702 w 2366593"/>
                <a:gd name="connsiteY5" fmla="*/ 1097657 h 1623843"/>
                <a:gd name="connsiteX6" fmla="*/ 1771277 w 2366593"/>
                <a:gd name="connsiteY6" fmla="*/ 911920 h 1623843"/>
                <a:gd name="connsiteX7" fmla="*/ 1642690 w 2366593"/>
                <a:gd name="connsiteY7" fmla="*/ 1035745 h 1623843"/>
                <a:gd name="connsiteX8" fmla="*/ 1623844 w 2366593"/>
                <a:gd name="connsiteY8" fmla="*/ 1623843 h 1623843"/>
                <a:gd name="connsiteX9" fmla="*/ 0 w 2366593"/>
                <a:gd name="connsiteY9" fmla="*/ 1623843 h 1623843"/>
                <a:gd name="connsiteX10" fmla="*/ 0 w 2366593"/>
                <a:gd name="connsiteY10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7452 w 2366593"/>
                <a:gd name="connsiteY2" fmla="*/ 616645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697607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3"/>
                <a:gd name="connsiteY0" fmla="*/ 0 h 1623843"/>
                <a:gd name="connsiteX1" fmla="*/ 1623844 w 2366593"/>
                <a:gd name="connsiteY1" fmla="*/ 0 h 1623843"/>
                <a:gd name="connsiteX2" fmla="*/ 1642689 w 2366593"/>
                <a:gd name="connsiteY2" fmla="*/ 621408 h 1623843"/>
                <a:gd name="connsiteX3" fmla="*/ 1761752 w 2366593"/>
                <a:gd name="connsiteY3" fmla="*/ 702370 h 1623843"/>
                <a:gd name="connsiteX4" fmla="*/ 2080840 w 2366593"/>
                <a:gd name="connsiteY4" fmla="*/ 521395 h 1623843"/>
                <a:gd name="connsiteX5" fmla="*/ 2366591 w 2366593"/>
                <a:gd name="connsiteY5" fmla="*/ 835720 h 1623843"/>
                <a:gd name="connsiteX6" fmla="*/ 2123702 w 2366593"/>
                <a:gd name="connsiteY6" fmla="*/ 1097657 h 1623843"/>
                <a:gd name="connsiteX7" fmla="*/ 1771277 w 2366593"/>
                <a:gd name="connsiteY7" fmla="*/ 911920 h 1623843"/>
                <a:gd name="connsiteX8" fmla="*/ 1642690 w 2366593"/>
                <a:gd name="connsiteY8" fmla="*/ 1035745 h 1623843"/>
                <a:gd name="connsiteX9" fmla="*/ 1623844 w 2366593"/>
                <a:gd name="connsiteY9" fmla="*/ 1623843 h 1623843"/>
                <a:gd name="connsiteX10" fmla="*/ 0 w 2366593"/>
                <a:gd name="connsiteY10" fmla="*/ 1623843 h 1623843"/>
                <a:gd name="connsiteX11" fmla="*/ 0 w 2366593"/>
                <a:gd name="connsiteY11" fmla="*/ 0 h 1623843"/>
                <a:gd name="connsiteX0" fmla="*/ 0 w 2366595"/>
                <a:gd name="connsiteY0" fmla="*/ 0 h 1623843"/>
                <a:gd name="connsiteX1" fmla="*/ 1623844 w 2366595"/>
                <a:gd name="connsiteY1" fmla="*/ 0 h 1623843"/>
                <a:gd name="connsiteX2" fmla="*/ 1642689 w 2366595"/>
                <a:gd name="connsiteY2" fmla="*/ 621408 h 1623843"/>
                <a:gd name="connsiteX3" fmla="*/ 1761752 w 2366595"/>
                <a:gd name="connsiteY3" fmla="*/ 702370 h 1623843"/>
                <a:gd name="connsiteX4" fmla="*/ 2080840 w 2366595"/>
                <a:gd name="connsiteY4" fmla="*/ 521395 h 1623843"/>
                <a:gd name="connsiteX5" fmla="*/ 2366591 w 2366595"/>
                <a:gd name="connsiteY5" fmla="*/ 835720 h 1623843"/>
                <a:gd name="connsiteX6" fmla="*/ 2123702 w 2366595"/>
                <a:gd name="connsiteY6" fmla="*/ 1097657 h 1623843"/>
                <a:gd name="connsiteX7" fmla="*/ 1771277 w 2366595"/>
                <a:gd name="connsiteY7" fmla="*/ 911920 h 1623843"/>
                <a:gd name="connsiteX8" fmla="*/ 1642690 w 2366595"/>
                <a:gd name="connsiteY8" fmla="*/ 1035745 h 1623843"/>
                <a:gd name="connsiteX9" fmla="*/ 1623844 w 2366595"/>
                <a:gd name="connsiteY9" fmla="*/ 1623843 h 1623843"/>
                <a:gd name="connsiteX10" fmla="*/ 0 w 2366595"/>
                <a:gd name="connsiteY10" fmla="*/ 1623843 h 1623843"/>
                <a:gd name="connsiteX11" fmla="*/ 0 w 2366595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69814"/>
                <a:gd name="connsiteY0" fmla="*/ 0 h 1623843"/>
                <a:gd name="connsiteX1" fmla="*/ 1623844 w 2369814"/>
                <a:gd name="connsiteY1" fmla="*/ 0 h 1623843"/>
                <a:gd name="connsiteX2" fmla="*/ 1642689 w 2369814"/>
                <a:gd name="connsiteY2" fmla="*/ 621408 h 1623843"/>
                <a:gd name="connsiteX3" fmla="*/ 1761752 w 2369814"/>
                <a:gd name="connsiteY3" fmla="*/ 702370 h 1623843"/>
                <a:gd name="connsiteX4" fmla="*/ 2080840 w 2369814"/>
                <a:gd name="connsiteY4" fmla="*/ 521395 h 1623843"/>
                <a:gd name="connsiteX5" fmla="*/ 2366591 w 2369814"/>
                <a:gd name="connsiteY5" fmla="*/ 835720 h 1623843"/>
                <a:gd name="connsiteX6" fmla="*/ 2123702 w 2369814"/>
                <a:gd name="connsiteY6" fmla="*/ 1097657 h 1623843"/>
                <a:gd name="connsiteX7" fmla="*/ 1771277 w 2369814"/>
                <a:gd name="connsiteY7" fmla="*/ 911920 h 1623843"/>
                <a:gd name="connsiteX8" fmla="*/ 1642690 w 2369814"/>
                <a:gd name="connsiteY8" fmla="*/ 1035745 h 1623843"/>
                <a:gd name="connsiteX9" fmla="*/ 1623844 w 2369814"/>
                <a:gd name="connsiteY9" fmla="*/ 1623843 h 1623843"/>
                <a:gd name="connsiteX10" fmla="*/ 0 w 2369814"/>
                <a:gd name="connsiteY10" fmla="*/ 1623843 h 1623843"/>
                <a:gd name="connsiteX11" fmla="*/ 0 w 2369814"/>
                <a:gd name="connsiteY11" fmla="*/ 0 h 1623843"/>
                <a:gd name="connsiteX0" fmla="*/ 0 w 2370402"/>
                <a:gd name="connsiteY0" fmla="*/ 0 h 1623843"/>
                <a:gd name="connsiteX1" fmla="*/ 1623844 w 2370402"/>
                <a:gd name="connsiteY1" fmla="*/ 0 h 1623843"/>
                <a:gd name="connsiteX2" fmla="*/ 1642689 w 2370402"/>
                <a:gd name="connsiteY2" fmla="*/ 621408 h 1623843"/>
                <a:gd name="connsiteX3" fmla="*/ 1761752 w 2370402"/>
                <a:gd name="connsiteY3" fmla="*/ 702370 h 1623843"/>
                <a:gd name="connsiteX4" fmla="*/ 2080840 w 2370402"/>
                <a:gd name="connsiteY4" fmla="*/ 521395 h 1623843"/>
                <a:gd name="connsiteX5" fmla="*/ 2366591 w 2370402"/>
                <a:gd name="connsiteY5" fmla="*/ 835720 h 1623843"/>
                <a:gd name="connsiteX6" fmla="*/ 2123702 w 2370402"/>
                <a:gd name="connsiteY6" fmla="*/ 1097657 h 1623843"/>
                <a:gd name="connsiteX7" fmla="*/ 1771277 w 2370402"/>
                <a:gd name="connsiteY7" fmla="*/ 911920 h 1623843"/>
                <a:gd name="connsiteX8" fmla="*/ 1642690 w 2370402"/>
                <a:gd name="connsiteY8" fmla="*/ 1035745 h 1623843"/>
                <a:gd name="connsiteX9" fmla="*/ 1623844 w 2370402"/>
                <a:gd name="connsiteY9" fmla="*/ 1623843 h 1623843"/>
                <a:gd name="connsiteX10" fmla="*/ 0 w 2370402"/>
                <a:gd name="connsiteY10" fmla="*/ 1623843 h 1623843"/>
                <a:gd name="connsiteX11" fmla="*/ 0 w 2370402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543"/>
                <a:gd name="connsiteY0" fmla="*/ 0 h 1623843"/>
                <a:gd name="connsiteX1" fmla="*/ 1623844 w 2370543"/>
                <a:gd name="connsiteY1" fmla="*/ 0 h 1623843"/>
                <a:gd name="connsiteX2" fmla="*/ 1642689 w 2370543"/>
                <a:gd name="connsiteY2" fmla="*/ 621408 h 1623843"/>
                <a:gd name="connsiteX3" fmla="*/ 1761752 w 2370543"/>
                <a:gd name="connsiteY3" fmla="*/ 702370 h 1623843"/>
                <a:gd name="connsiteX4" fmla="*/ 2080840 w 2370543"/>
                <a:gd name="connsiteY4" fmla="*/ 521395 h 1623843"/>
                <a:gd name="connsiteX5" fmla="*/ 2366591 w 2370543"/>
                <a:gd name="connsiteY5" fmla="*/ 835720 h 1623843"/>
                <a:gd name="connsiteX6" fmla="*/ 2123702 w 2370543"/>
                <a:gd name="connsiteY6" fmla="*/ 1097657 h 1623843"/>
                <a:gd name="connsiteX7" fmla="*/ 1771277 w 2370543"/>
                <a:gd name="connsiteY7" fmla="*/ 911920 h 1623843"/>
                <a:gd name="connsiteX8" fmla="*/ 1642690 w 2370543"/>
                <a:gd name="connsiteY8" fmla="*/ 1035745 h 1623843"/>
                <a:gd name="connsiteX9" fmla="*/ 1623844 w 2370543"/>
                <a:gd name="connsiteY9" fmla="*/ 1623843 h 1623843"/>
                <a:gd name="connsiteX10" fmla="*/ 0 w 2370543"/>
                <a:gd name="connsiteY10" fmla="*/ 1623843 h 1623843"/>
                <a:gd name="connsiteX11" fmla="*/ 0 w 2370543"/>
                <a:gd name="connsiteY11" fmla="*/ 0 h 1623843"/>
                <a:gd name="connsiteX0" fmla="*/ 0 w 2370028"/>
                <a:gd name="connsiteY0" fmla="*/ 0 h 1623843"/>
                <a:gd name="connsiteX1" fmla="*/ 1623844 w 2370028"/>
                <a:gd name="connsiteY1" fmla="*/ 0 h 1623843"/>
                <a:gd name="connsiteX2" fmla="*/ 1642689 w 2370028"/>
                <a:gd name="connsiteY2" fmla="*/ 621408 h 1623843"/>
                <a:gd name="connsiteX3" fmla="*/ 1761752 w 2370028"/>
                <a:gd name="connsiteY3" fmla="*/ 702370 h 1623843"/>
                <a:gd name="connsiteX4" fmla="*/ 2080840 w 2370028"/>
                <a:gd name="connsiteY4" fmla="*/ 521395 h 1623843"/>
                <a:gd name="connsiteX5" fmla="*/ 2366591 w 2370028"/>
                <a:gd name="connsiteY5" fmla="*/ 835720 h 1623843"/>
                <a:gd name="connsiteX6" fmla="*/ 2123702 w 2370028"/>
                <a:gd name="connsiteY6" fmla="*/ 1097657 h 1623843"/>
                <a:gd name="connsiteX7" fmla="*/ 1771277 w 2370028"/>
                <a:gd name="connsiteY7" fmla="*/ 911920 h 1623843"/>
                <a:gd name="connsiteX8" fmla="*/ 1642690 w 2370028"/>
                <a:gd name="connsiteY8" fmla="*/ 1035745 h 1623843"/>
                <a:gd name="connsiteX9" fmla="*/ 1623844 w 2370028"/>
                <a:gd name="connsiteY9" fmla="*/ 1623843 h 1623843"/>
                <a:gd name="connsiteX10" fmla="*/ 0 w 2370028"/>
                <a:gd name="connsiteY10" fmla="*/ 1623843 h 1623843"/>
                <a:gd name="connsiteX11" fmla="*/ 0 w 2370028"/>
                <a:gd name="connsiteY11" fmla="*/ 0 h 1623843"/>
                <a:gd name="connsiteX0" fmla="*/ 0 w 2370854"/>
                <a:gd name="connsiteY0" fmla="*/ 0 h 1623843"/>
                <a:gd name="connsiteX1" fmla="*/ 1623844 w 2370854"/>
                <a:gd name="connsiteY1" fmla="*/ 0 h 1623843"/>
                <a:gd name="connsiteX2" fmla="*/ 1642689 w 2370854"/>
                <a:gd name="connsiteY2" fmla="*/ 621408 h 1623843"/>
                <a:gd name="connsiteX3" fmla="*/ 1761752 w 2370854"/>
                <a:gd name="connsiteY3" fmla="*/ 702370 h 1623843"/>
                <a:gd name="connsiteX4" fmla="*/ 2080840 w 2370854"/>
                <a:gd name="connsiteY4" fmla="*/ 521395 h 1623843"/>
                <a:gd name="connsiteX5" fmla="*/ 2366591 w 2370854"/>
                <a:gd name="connsiteY5" fmla="*/ 835720 h 1623843"/>
                <a:gd name="connsiteX6" fmla="*/ 2123702 w 2370854"/>
                <a:gd name="connsiteY6" fmla="*/ 1097657 h 1623843"/>
                <a:gd name="connsiteX7" fmla="*/ 1771277 w 2370854"/>
                <a:gd name="connsiteY7" fmla="*/ 911920 h 1623843"/>
                <a:gd name="connsiteX8" fmla="*/ 1642690 w 2370854"/>
                <a:gd name="connsiteY8" fmla="*/ 1035745 h 1623843"/>
                <a:gd name="connsiteX9" fmla="*/ 1623844 w 2370854"/>
                <a:gd name="connsiteY9" fmla="*/ 1623843 h 1623843"/>
                <a:gd name="connsiteX10" fmla="*/ 0 w 2370854"/>
                <a:gd name="connsiteY10" fmla="*/ 1623843 h 1623843"/>
                <a:gd name="connsiteX11" fmla="*/ 0 w 2370854"/>
                <a:gd name="connsiteY11" fmla="*/ 0 h 1623843"/>
                <a:gd name="connsiteX0" fmla="*/ 0 w 2371026"/>
                <a:gd name="connsiteY0" fmla="*/ 0 h 1623843"/>
                <a:gd name="connsiteX1" fmla="*/ 1623844 w 2371026"/>
                <a:gd name="connsiteY1" fmla="*/ 0 h 1623843"/>
                <a:gd name="connsiteX2" fmla="*/ 1642689 w 2371026"/>
                <a:gd name="connsiteY2" fmla="*/ 621408 h 1623843"/>
                <a:gd name="connsiteX3" fmla="*/ 1761752 w 2371026"/>
                <a:gd name="connsiteY3" fmla="*/ 702370 h 1623843"/>
                <a:gd name="connsiteX4" fmla="*/ 2080840 w 2371026"/>
                <a:gd name="connsiteY4" fmla="*/ 521395 h 1623843"/>
                <a:gd name="connsiteX5" fmla="*/ 2366591 w 2371026"/>
                <a:gd name="connsiteY5" fmla="*/ 835720 h 1623843"/>
                <a:gd name="connsiteX6" fmla="*/ 2123702 w 2371026"/>
                <a:gd name="connsiteY6" fmla="*/ 1097657 h 1623843"/>
                <a:gd name="connsiteX7" fmla="*/ 1771277 w 2371026"/>
                <a:gd name="connsiteY7" fmla="*/ 911920 h 1623843"/>
                <a:gd name="connsiteX8" fmla="*/ 1642690 w 2371026"/>
                <a:gd name="connsiteY8" fmla="*/ 1035745 h 1623843"/>
                <a:gd name="connsiteX9" fmla="*/ 1623844 w 2371026"/>
                <a:gd name="connsiteY9" fmla="*/ 1623843 h 1623843"/>
                <a:gd name="connsiteX10" fmla="*/ 0 w 2371026"/>
                <a:gd name="connsiteY10" fmla="*/ 1623843 h 1623843"/>
                <a:gd name="connsiteX11" fmla="*/ 0 w 2371026"/>
                <a:gd name="connsiteY11" fmla="*/ 0 h 1623843"/>
                <a:gd name="connsiteX0" fmla="*/ 0 w 2367673"/>
                <a:gd name="connsiteY0" fmla="*/ 0 h 1623843"/>
                <a:gd name="connsiteX1" fmla="*/ 1623844 w 2367673"/>
                <a:gd name="connsiteY1" fmla="*/ 0 h 1623843"/>
                <a:gd name="connsiteX2" fmla="*/ 1642689 w 2367673"/>
                <a:gd name="connsiteY2" fmla="*/ 621408 h 1623843"/>
                <a:gd name="connsiteX3" fmla="*/ 1761752 w 2367673"/>
                <a:gd name="connsiteY3" fmla="*/ 702370 h 1623843"/>
                <a:gd name="connsiteX4" fmla="*/ 2080840 w 2367673"/>
                <a:gd name="connsiteY4" fmla="*/ 521395 h 1623843"/>
                <a:gd name="connsiteX5" fmla="*/ 2366591 w 2367673"/>
                <a:gd name="connsiteY5" fmla="*/ 835720 h 1623843"/>
                <a:gd name="connsiteX6" fmla="*/ 2123702 w 2367673"/>
                <a:gd name="connsiteY6" fmla="*/ 1097657 h 1623843"/>
                <a:gd name="connsiteX7" fmla="*/ 1771277 w 2367673"/>
                <a:gd name="connsiteY7" fmla="*/ 911920 h 1623843"/>
                <a:gd name="connsiteX8" fmla="*/ 1642690 w 2367673"/>
                <a:gd name="connsiteY8" fmla="*/ 1035745 h 1623843"/>
                <a:gd name="connsiteX9" fmla="*/ 1623844 w 2367673"/>
                <a:gd name="connsiteY9" fmla="*/ 1623843 h 1623843"/>
                <a:gd name="connsiteX10" fmla="*/ 0 w 2367673"/>
                <a:gd name="connsiteY10" fmla="*/ 1623843 h 1623843"/>
                <a:gd name="connsiteX11" fmla="*/ 0 w 2367673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3844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33369 w 2367465"/>
                <a:gd name="connsiteY9" fmla="*/ 1623843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0 w 2367465"/>
                <a:gd name="connsiteY10" fmla="*/ 1623843 h 1623843"/>
                <a:gd name="connsiteX11" fmla="*/ 0 w 2367465"/>
                <a:gd name="connsiteY11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623843"/>
                <a:gd name="connsiteX1" fmla="*/ 1623844 w 2367465"/>
                <a:gd name="connsiteY1" fmla="*/ 0 h 1623843"/>
                <a:gd name="connsiteX2" fmla="*/ 1642689 w 2367465"/>
                <a:gd name="connsiteY2" fmla="*/ 621408 h 1623843"/>
                <a:gd name="connsiteX3" fmla="*/ 1761752 w 2367465"/>
                <a:gd name="connsiteY3" fmla="*/ 702370 h 1623843"/>
                <a:gd name="connsiteX4" fmla="*/ 2080840 w 2367465"/>
                <a:gd name="connsiteY4" fmla="*/ 521395 h 1623843"/>
                <a:gd name="connsiteX5" fmla="*/ 2366591 w 2367465"/>
                <a:gd name="connsiteY5" fmla="*/ 835720 h 1623843"/>
                <a:gd name="connsiteX6" fmla="*/ 2123702 w 2367465"/>
                <a:gd name="connsiteY6" fmla="*/ 1097657 h 1623843"/>
                <a:gd name="connsiteX7" fmla="*/ 1771277 w 2367465"/>
                <a:gd name="connsiteY7" fmla="*/ 911920 h 1623843"/>
                <a:gd name="connsiteX8" fmla="*/ 1642690 w 2367465"/>
                <a:gd name="connsiteY8" fmla="*/ 1035745 h 1623843"/>
                <a:gd name="connsiteX9" fmla="*/ 1628606 w 2367465"/>
                <a:gd name="connsiteY9" fmla="*/ 1619080 h 1623843"/>
                <a:gd name="connsiteX10" fmla="*/ 780677 w 2367465"/>
                <a:gd name="connsiteY10" fmla="*/ 892870 h 1623843"/>
                <a:gd name="connsiteX11" fmla="*/ 0 w 2367465"/>
                <a:gd name="connsiteY11" fmla="*/ 1623843 h 1623843"/>
                <a:gd name="connsiteX12" fmla="*/ 0 w 2367465"/>
                <a:gd name="connsiteY12" fmla="*/ 0 h 1623843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780677 w 2367465"/>
                <a:gd name="connsiteY10" fmla="*/ 892870 h 1746137"/>
                <a:gd name="connsiteX11" fmla="*/ 594940 w 2367465"/>
                <a:gd name="connsiteY11" fmla="*/ 1621532 h 1746137"/>
                <a:gd name="connsiteX12" fmla="*/ 0 w 2367465"/>
                <a:gd name="connsiteY12" fmla="*/ 1623843 h 1746137"/>
                <a:gd name="connsiteX13" fmla="*/ 0 w 2367465"/>
                <a:gd name="connsiteY13" fmla="*/ 0 h 1746137"/>
                <a:gd name="connsiteX0" fmla="*/ 0 w 2367465"/>
                <a:gd name="connsiteY0" fmla="*/ 0 h 1746137"/>
                <a:gd name="connsiteX1" fmla="*/ 1623844 w 2367465"/>
                <a:gd name="connsiteY1" fmla="*/ 0 h 1746137"/>
                <a:gd name="connsiteX2" fmla="*/ 1642689 w 2367465"/>
                <a:gd name="connsiteY2" fmla="*/ 621408 h 1746137"/>
                <a:gd name="connsiteX3" fmla="*/ 1761752 w 2367465"/>
                <a:gd name="connsiteY3" fmla="*/ 702370 h 1746137"/>
                <a:gd name="connsiteX4" fmla="*/ 2080840 w 2367465"/>
                <a:gd name="connsiteY4" fmla="*/ 521395 h 1746137"/>
                <a:gd name="connsiteX5" fmla="*/ 2366591 w 2367465"/>
                <a:gd name="connsiteY5" fmla="*/ 835720 h 1746137"/>
                <a:gd name="connsiteX6" fmla="*/ 2123702 w 2367465"/>
                <a:gd name="connsiteY6" fmla="*/ 1097657 h 1746137"/>
                <a:gd name="connsiteX7" fmla="*/ 1771277 w 2367465"/>
                <a:gd name="connsiteY7" fmla="*/ 911920 h 1746137"/>
                <a:gd name="connsiteX8" fmla="*/ 1642690 w 2367465"/>
                <a:gd name="connsiteY8" fmla="*/ 1035745 h 1746137"/>
                <a:gd name="connsiteX9" fmla="*/ 1628606 w 2367465"/>
                <a:gd name="connsiteY9" fmla="*/ 1619080 h 1746137"/>
                <a:gd name="connsiteX10" fmla="*/ 971177 w 2367465"/>
                <a:gd name="connsiteY10" fmla="*/ 1597720 h 1746137"/>
                <a:gd name="connsiteX11" fmla="*/ 780677 w 2367465"/>
                <a:gd name="connsiteY11" fmla="*/ 892870 h 1746137"/>
                <a:gd name="connsiteX12" fmla="*/ 594940 w 2367465"/>
                <a:gd name="connsiteY12" fmla="*/ 1621532 h 1746137"/>
                <a:gd name="connsiteX13" fmla="*/ 0 w 2367465"/>
                <a:gd name="connsiteY13" fmla="*/ 1623843 h 1746137"/>
                <a:gd name="connsiteX14" fmla="*/ 0 w 2367465"/>
                <a:gd name="connsiteY14" fmla="*/ 0 h 1746137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780677 w 2367465"/>
                <a:gd name="connsiteY11" fmla="*/ 892870 h 1719541"/>
                <a:gd name="connsiteX12" fmla="*/ 709240 w 2367465"/>
                <a:gd name="connsiteY12" fmla="*/ 1454845 h 1719541"/>
                <a:gd name="connsiteX13" fmla="*/ 594940 w 2367465"/>
                <a:gd name="connsiteY13" fmla="*/ 1621532 h 1719541"/>
                <a:gd name="connsiteX14" fmla="*/ 0 w 2367465"/>
                <a:gd name="connsiteY14" fmla="*/ 1623843 h 1719541"/>
                <a:gd name="connsiteX15" fmla="*/ 0 w 2367465"/>
                <a:gd name="connsiteY15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709240 w 2367465"/>
                <a:gd name="connsiteY13" fmla="*/ 1454845 h 1719541"/>
                <a:gd name="connsiteX14" fmla="*/ 594940 w 2367465"/>
                <a:gd name="connsiteY14" fmla="*/ 1621532 h 1719541"/>
                <a:gd name="connsiteX15" fmla="*/ 0 w 2367465"/>
                <a:gd name="connsiteY15" fmla="*/ 1623843 h 1719541"/>
                <a:gd name="connsiteX16" fmla="*/ 0 w 2367465"/>
                <a:gd name="connsiteY16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780677 w 2367465"/>
                <a:gd name="connsiteY12" fmla="*/ 892870 h 1719541"/>
                <a:gd name="connsiteX13" fmla="*/ 528265 w 2367465"/>
                <a:gd name="connsiteY13" fmla="*/ 1169095 h 1719541"/>
                <a:gd name="connsiteX14" fmla="*/ 709240 w 2367465"/>
                <a:gd name="connsiteY14" fmla="*/ 1454845 h 1719541"/>
                <a:gd name="connsiteX15" fmla="*/ 594940 w 2367465"/>
                <a:gd name="connsiteY15" fmla="*/ 1621532 h 1719541"/>
                <a:gd name="connsiteX16" fmla="*/ 0 w 2367465"/>
                <a:gd name="connsiteY16" fmla="*/ 1623843 h 1719541"/>
                <a:gd name="connsiteX17" fmla="*/ 0 w 2367465"/>
                <a:gd name="connsiteY17" fmla="*/ 0 h 1719541"/>
                <a:gd name="connsiteX0" fmla="*/ 0 w 2367465"/>
                <a:gd name="connsiteY0" fmla="*/ 0 h 1719541"/>
                <a:gd name="connsiteX1" fmla="*/ 1623844 w 2367465"/>
                <a:gd name="connsiteY1" fmla="*/ 0 h 1719541"/>
                <a:gd name="connsiteX2" fmla="*/ 1642689 w 2367465"/>
                <a:gd name="connsiteY2" fmla="*/ 621408 h 1719541"/>
                <a:gd name="connsiteX3" fmla="*/ 1761752 w 2367465"/>
                <a:gd name="connsiteY3" fmla="*/ 702370 h 1719541"/>
                <a:gd name="connsiteX4" fmla="*/ 2080840 w 2367465"/>
                <a:gd name="connsiteY4" fmla="*/ 521395 h 1719541"/>
                <a:gd name="connsiteX5" fmla="*/ 2366591 w 2367465"/>
                <a:gd name="connsiteY5" fmla="*/ 835720 h 1719541"/>
                <a:gd name="connsiteX6" fmla="*/ 2123702 w 2367465"/>
                <a:gd name="connsiteY6" fmla="*/ 1097657 h 1719541"/>
                <a:gd name="connsiteX7" fmla="*/ 1771277 w 2367465"/>
                <a:gd name="connsiteY7" fmla="*/ 911920 h 1719541"/>
                <a:gd name="connsiteX8" fmla="*/ 1642690 w 2367465"/>
                <a:gd name="connsiteY8" fmla="*/ 1035745 h 1719541"/>
                <a:gd name="connsiteX9" fmla="*/ 1628606 w 2367465"/>
                <a:gd name="connsiteY9" fmla="*/ 1619080 h 1719541"/>
                <a:gd name="connsiteX10" fmla="*/ 971177 w 2367465"/>
                <a:gd name="connsiteY10" fmla="*/ 1597720 h 1719541"/>
                <a:gd name="connsiteX11" fmla="*/ 918790 w 2367465"/>
                <a:gd name="connsiteY11" fmla="*/ 1464370 h 1719541"/>
                <a:gd name="connsiteX12" fmla="*/ 1090240 w 2367465"/>
                <a:gd name="connsiteY12" fmla="*/ 1150045 h 1719541"/>
                <a:gd name="connsiteX13" fmla="*/ 780677 w 2367465"/>
                <a:gd name="connsiteY13" fmla="*/ 892870 h 1719541"/>
                <a:gd name="connsiteX14" fmla="*/ 528265 w 2367465"/>
                <a:gd name="connsiteY14" fmla="*/ 1169095 h 1719541"/>
                <a:gd name="connsiteX15" fmla="*/ 709240 w 2367465"/>
                <a:gd name="connsiteY15" fmla="*/ 1454845 h 1719541"/>
                <a:gd name="connsiteX16" fmla="*/ 594940 w 2367465"/>
                <a:gd name="connsiteY16" fmla="*/ 1621532 h 1719541"/>
                <a:gd name="connsiteX17" fmla="*/ 0 w 2367465"/>
                <a:gd name="connsiteY17" fmla="*/ 1623843 h 1719541"/>
                <a:gd name="connsiteX18" fmla="*/ 0 w 2367465"/>
                <a:gd name="connsiteY18" fmla="*/ 0 h 1719541"/>
                <a:gd name="connsiteX0" fmla="*/ 0 w 2367465"/>
                <a:gd name="connsiteY0" fmla="*/ 0 h 1677447"/>
                <a:gd name="connsiteX1" fmla="*/ 1623844 w 2367465"/>
                <a:gd name="connsiteY1" fmla="*/ 0 h 1677447"/>
                <a:gd name="connsiteX2" fmla="*/ 1642689 w 2367465"/>
                <a:gd name="connsiteY2" fmla="*/ 621408 h 1677447"/>
                <a:gd name="connsiteX3" fmla="*/ 1761752 w 2367465"/>
                <a:gd name="connsiteY3" fmla="*/ 702370 h 1677447"/>
                <a:gd name="connsiteX4" fmla="*/ 2080840 w 2367465"/>
                <a:gd name="connsiteY4" fmla="*/ 521395 h 1677447"/>
                <a:gd name="connsiteX5" fmla="*/ 2366591 w 2367465"/>
                <a:gd name="connsiteY5" fmla="*/ 835720 h 1677447"/>
                <a:gd name="connsiteX6" fmla="*/ 2123702 w 2367465"/>
                <a:gd name="connsiteY6" fmla="*/ 1097657 h 1677447"/>
                <a:gd name="connsiteX7" fmla="*/ 1771277 w 2367465"/>
                <a:gd name="connsiteY7" fmla="*/ 911920 h 1677447"/>
                <a:gd name="connsiteX8" fmla="*/ 1642690 w 2367465"/>
                <a:gd name="connsiteY8" fmla="*/ 1035745 h 1677447"/>
                <a:gd name="connsiteX9" fmla="*/ 1628606 w 2367465"/>
                <a:gd name="connsiteY9" fmla="*/ 1619080 h 1677447"/>
                <a:gd name="connsiteX10" fmla="*/ 971177 w 2367465"/>
                <a:gd name="connsiteY10" fmla="*/ 1597720 h 1677447"/>
                <a:gd name="connsiteX11" fmla="*/ 918790 w 2367465"/>
                <a:gd name="connsiteY11" fmla="*/ 1464370 h 1677447"/>
                <a:gd name="connsiteX12" fmla="*/ 1090240 w 2367465"/>
                <a:gd name="connsiteY12" fmla="*/ 1150045 h 1677447"/>
                <a:gd name="connsiteX13" fmla="*/ 780677 w 2367465"/>
                <a:gd name="connsiteY13" fmla="*/ 892870 h 1677447"/>
                <a:gd name="connsiteX14" fmla="*/ 528265 w 2367465"/>
                <a:gd name="connsiteY14" fmla="*/ 1169095 h 1677447"/>
                <a:gd name="connsiteX15" fmla="*/ 709240 w 2367465"/>
                <a:gd name="connsiteY15" fmla="*/ 1454845 h 1677447"/>
                <a:gd name="connsiteX16" fmla="*/ 594940 w 2367465"/>
                <a:gd name="connsiteY16" fmla="*/ 1621532 h 1677447"/>
                <a:gd name="connsiteX17" fmla="*/ 0 w 2367465"/>
                <a:gd name="connsiteY17" fmla="*/ 1623843 h 1677447"/>
                <a:gd name="connsiteX18" fmla="*/ 0 w 2367465"/>
                <a:gd name="connsiteY18" fmla="*/ 0 h 1677447"/>
                <a:gd name="connsiteX0" fmla="*/ 0 w 2367465"/>
                <a:gd name="connsiteY0" fmla="*/ 0 h 1635166"/>
                <a:gd name="connsiteX1" fmla="*/ 1623844 w 2367465"/>
                <a:gd name="connsiteY1" fmla="*/ 0 h 1635166"/>
                <a:gd name="connsiteX2" fmla="*/ 1642689 w 2367465"/>
                <a:gd name="connsiteY2" fmla="*/ 621408 h 1635166"/>
                <a:gd name="connsiteX3" fmla="*/ 1761752 w 2367465"/>
                <a:gd name="connsiteY3" fmla="*/ 702370 h 1635166"/>
                <a:gd name="connsiteX4" fmla="*/ 2080840 w 2367465"/>
                <a:gd name="connsiteY4" fmla="*/ 521395 h 1635166"/>
                <a:gd name="connsiteX5" fmla="*/ 2366591 w 2367465"/>
                <a:gd name="connsiteY5" fmla="*/ 835720 h 1635166"/>
                <a:gd name="connsiteX6" fmla="*/ 2123702 w 2367465"/>
                <a:gd name="connsiteY6" fmla="*/ 1097657 h 1635166"/>
                <a:gd name="connsiteX7" fmla="*/ 1771277 w 2367465"/>
                <a:gd name="connsiteY7" fmla="*/ 911920 h 1635166"/>
                <a:gd name="connsiteX8" fmla="*/ 1642690 w 2367465"/>
                <a:gd name="connsiteY8" fmla="*/ 1035745 h 1635166"/>
                <a:gd name="connsiteX9" fmla="*/ 1628606 w 2367465"/>
                <a:gd name="connsiteY9" fmla="*/ 1619080 h 1635166"/>
                <a:gd name="connsiteX10" fmla="*/ 971177 w 2367465"/>
                <a:gd name="connsiteY10" fmla="*/ 1597720 h 1635166"/>
                <a:gd name="connsiteX11" fmla="*/ 918790 w 2367465"/>
                <a:gd name="connsiteY11" fmla="*/ 1464370 h 1635166"/>
                <a:gd name="connsiteX12" fmla="*/ 1090240 w 2367465"/>
                <a:gd name="connsiteY12" fmla="*/ 1150045 h 1635166"/>
                <a:gd name="connsiteX13" fmla="*/ 780677 w 2367465"/>
                <a:gd name="connsiteY13" fmla="*/ 892870 h 1635166"/>
                <a:gd name="connsiteX14" fmla="*/ 528265 w 2367465"/>
                <a:gd name="connsiteY14" fmla="*/ 1169095 h 1635166"/>
                <a:gd name="connsiteX15" fmla="*/ 709240 w 2367465"/>
                <a:gd name="connsiteY15" fmla="*/ 1454845 h 1635166"/>
                <a:gd name="connsiteX16" fmla="*/ 594940 w 2367465"/>
                <a:gd name="connsiteY16" fmla="*/ 1621532 h 1635166"/>
                <a:gd name="connsiteX17" fmla="*/ 0 w 2367465"/>
                <a:gd name="connsiteY17" fmla="*/ 1623843 h 1635166"/>
                <a:gd name="connsiteX18" fmla="*/ 0 w 2367465"/>
                <a:gd name="connsiteY18" fmla="*/ 0 h 163516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34456"/>
                <a:gd name="connsiteX1" fmla="*/ 1623844 w 2367465"/>
                <a:gd name="connsiteY1" fmla="*/ 0 h 1634456"/>
                <a:gd name="connsiteX2" fmla="*/ 1642689 w 2367465"/>
                <a:gd name="connsiteY2" fmla="*/ 621408 h 1634456"/>
                <a:gd name="connsiteX3" fmla="*/ 1761752 w 2367465"/>
                <a:gd name="connsiteY3" fmla="*/ 702370 h 1634456"/>
                <a:gd name="connsiteX4" fmla="*/ 2080840 w 2367465"/>
                <a:gd name="connsiteY4" fmla="*/ 521395 h 1634456"/>
                <a:gd name="connsiteX5" fmla="*/ 2366591 w 2367465"/>
                <a:gd name="connsiteY5" fmla="*/ 835720 h 1634456"/>
                <a:gd name="connsiteX6" fmla="*/ 2123702 w 2367465"/>
                <a:gd name="connsiteY6" fmla="*/ 1097657 h 1634456"/>
                <a:gd name="connsiteX7" fmla="*/ 1771277 w 2367465"/>
                <a:gd name="connsiteY7" fmla="*/ 911920 h 1634456"/>
                <a:gd name="connsiteX8" fmla="*/ 1642690 w 2367465"/>
                <a:gd name="connsiteY8" fmla="*/ 1035745 h 1634456"/>
                <a:gd name="connsiteX9" fmla="*/ 1628606 w 2367465"/>
                <a:gd name="connsiteY9" fmla="*/ 1619080 h 1634456"/>
                <a:gd name="connsiteX10" fmla="*/ 971177 w 2367465"/>
                <a:gd name="connsiteY10" fmla="*/ 1597720 h 1634456"/>
                <a:gd name="connsiteX11" fmla="*/ 918790 w 2367465"/>
                <a:gd name="connsiteY11" fmla="*/ 1464370 h 1634456"/>
                <a:gd name="connsiteX12" fmla="*/ 1090240 w 2367465"/>
                <a:gd name="connsiteY12" fmla="*/ 1150045 h 1634456"/>
                <a:gd name="connsiteX13" fmla="*/ 780677 w 2367465"/>
                <a:gd name="connsiteY13" fmla="*/ 892870 h 1634456"/>
                <a:gd name="connsiteX14" fmla="*/ 528265 w 2367465"/>
                <a:gd name="connsiteY14" fmla="*/ 1169095 h 1634456"/>
                <a:gd name="connsiteX15" fmla="*/ 709240 w 2367465"/>
                <a:gd name="connsiteY15" fmla="*/ 1454845 h 1634456"/>
                <a:gd name="connsiteX16" fmla="*/ 594940 w 2367465"/>
                <a:gd name="connsiteY16" fmla="*/ 1621532 h 1634456"/>
                <a:gd name="connsiteX17" fmla="*/ 0 w 2367465"/>
                <a:gd name="connsiteY17" fmla="*/ 1623843 h 1634456"/>
                <a:gd name="connsiteX18" fmla="*/ 0 w 2367465"/>
                <a:gd name="connsiteY18" fmla="*/ 0 h 1634456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5562"/>
                <a:gd name="connsiteX1" fmla="*/ 1623844 w 2367465"/>
                <a:gd name="connsiteY1" fmla="*/ 0 h 1625562"/>
                <a:gd name="connsiteX2" fmla="*/ 1642689 w 2367465"/>
                <a:gd name="connsiteY2" fmla="*/ 621408 h 1625562"/>
                <a:gd name="connsiteX3" fmla="*/ 1761752 w 2367465"/>
                <a:gd name="connsiteY3" fmla="*/ 702370 h 1625562"/>
                <a:gd name="connsiteX4" fmla="*/ 2080840 w 2367465"/>
                <a:gd name="connsiteY4" fmla="*/ 521395 h 1625562"/>
                <a:gd name="connsiteX5" fmla="*/ 2366591 w 2367465"/>
                <a:gd name="connsiteY5" fmla="*/ 835720 h 1625562"/>
                <a:gd name="connsiteX6" fmla="*/ 2123702 w 2367465"/>
                <a:gd name="connsiteY6" fmla="*/ 1097657 h 1625562"/>
                <a:gd name="connsiteX7" fmla="*/ 1771277 w 2367465"/>
                <a:gd name="connsiteY7" fmla="*/ 911920 h 1625562"/>
                <a:gd name="connsiteX8" fmla="*/ 1642690 w 2367465"/>
                <a:gd name="connsiteY8" fmla="*/ 1035745 h 1625562"/>
                <a:gd name="connsiteX9" fmla="*/ 1628606 w 2367465"/>
                <a:gd name="connsiteY9" fmla="*/ 1619080 h 1625562"/>
                <a:gd name="connsiteX10" fmla="*/ 971177 w 2367465"/>
                <a:gd name="connsiteY10" fmla="*/ 1597720 h 1625562"/>
                <a:gd name="connsiteX11" fmla="*/ 918790 w 2367465"/>
                <a:gd name="connsiteY11" fmla="*/ 1464370 h 1625562"/>
                <a:gd name="connsiteX12" fmla="*/ 1090240 w 2367465"/>
                <a:gd name="connsiteY12" fmla="*/ 1150045 h 1625562"/>
                <a:gd name="connsiteX13" fmla="*/ 780677 w 2367465"/>
                <a:gd name="connsiteY13" fmla="*/ 892870 h 1625562"/>
                <a:gd name="connsiteX14" fmla="*/ 528265 w 2367465"/>
                <a:gd name="connsiteY14" fmla="*/ 1169095 h 1625562"/>
                <a:gd name="connsiteX15" fmla="*/ 709240 w 2367465"/>
                <a:gd name="connsiteY15" fmla="*/ 1454845 h 1625562"/>
                <a:gd name="connsiteX16" fmla="*/ 594940 w 2367465"/>
                <a:gd name="connsiteY16" fmla="*/ 1621532 h 1625562"/>
                <a:gd name="connsiteX17" fmla="*/ 0 w 2367465"/>
                <a:gd name="connsiteY17" fmla="*/ 1623843 h 1625562"/>
                <a:gd name="connsiteX18" fmla="*/ 0 w 2367465"/>
                <a:gd name="connsiteY18" fmla="*/ 0 h 16255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  <a:gd name="connsiteX0" fmla="*/ 0 w 2367465"/>
                <a:gd name="connsiteY0" fmla="*/ 0 h 1627362"/>
                <a:gd name="connsiteX1" fmla="*/ 1623844 w 2367465"/>
                <a:gd name="connsiteY1" fmla="*/ 0 h 1627362"/>
                <a:gd name="connsiteX2" fmla="*/ 1642689 w 2367465"/>
                <a:gd name="connsiteY2" fmla="*/ 621408 h 1627362"/>
                <a:gd name="connsiteX3" fmla="*/ 1761752 w 2367465"/>
                <a:gd name="connsiteY3" fmla="*/ 702370 h 1627362"/>
                <a:gd name="connsiteX4" fmla="*/ 2080840 w 2367465"/>
                <a:gd name="connsiteY4" fmla="*/ 521395 h 1627362"/>
                <a:gd name="connsiteX5" fmla="*/ 2366591 w 2367465"/>
                <a:gd name="connsiteY5" fmla="*/ 835720 h 1627362"/>
                <a:gd name="connsiteX6" fmla="*/ 2123702 w 2367465"/>
                <a:gd name="connsiteY6" fmla="*/ 1097657 h 1627362"/>
                <a:gd name="connsiteX7" fmla="*/ 1771277 w 2367465"/>
                <a:gd name="connsiteY7" fmla="*/ 911920 h 1627362"/>
                <a:gd name="connsiteX8" fmla="*/ 1642690 w 2367465"/>
                <a:gd name="connsiteY8" fmla="*/ 1035745 h 1627362"/>
                <a:gd name="connsiteX9" fmla="*/ 1628606 w 2367465"/>
                <a:gd name="connsiteY9" fmla="*/ 1619080 h 1627362"/>
                <a:gd name="connsiteX10" fmla="*/ 971177 w 2367465"/>
                <a:gd name="connsiteY10" fmla="*/ 1597720 h 1627362"/>
                <a:gd name="connsiteX11" fmla="*/ 918790 w 2367465"/>
                <a:gd name="connsiteY11" fmla="*/ 1464370 h 1627362"/>
                <a:gd name="connsiteX12" fmla="*/ 1090240 w 2367465"/>
                <a:gd name="connsiteY12" fmla="*/ 1150045 h 1627362"/>
                <a:gd name="connsiteX13" fmla="*/ 780677 w 2367465"/>
                <a:gd name="connsiteY13" fmla="*/ 892870 h 1627362"/>
                <a:gd name="connsiteX14" fmla="*/ 528265 w 2367465"/>
                <a:gd name="connsiteY14" fmla="*/ 1169095 h 1627362"/>
                <a:gd name="connsiteX15" fmla="*/ 709240 w 2367465"/>
                <a:gd name="connsiteY15" fmla="*/ 1454845 h 1627362"/>
                <a:gd name="connsiteX16" fmla="*/ 594940 w 2367465"/>
                <a:gd name="connsiteY16" fmla="*/ 1621532 h 1627362"/>
                <a:gd name="connsiteX17" fmla="*/ 0 w 2367465"/>
                <a:gd name="connsiteY17" fmla="*/ 1623843 h 1627362"/>
                <a:gd name="connsiteX18" fmla="*/ 0 w 2367465"/>
                <a:gd name="connsiteY18" fmla="*/ 0 h 16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7465" h="1627362">
                  <a:moveTo>
                    <a:pt x="0" y="0"/>
                  </a:moveTo>
                  <a:lnTo>
                    <a:pt x="1623844" y="0"/>
                  </a:lnTo>
                  <a:cubicBezTo>
                    <a:pt x="1620607" y="502824"/>
                    <a:pt x="1619704" y="505140"/>
                    <a:pt x="1642689" y="621408"/>
                  </a:cubicBezTo>
                  <a:cubicBezTo>
                    <a:pt x="1660911" y="685288"/>
                    <a:pt x="1721271" y="699195"/>
                    <a:pt x="1761752" y="702370"/>
                  </a:cubicBezTo>
                  <a:cubicBezTo>
                    <a:pt x="1821284" y="729357"/>
                    <a:pt x="1903039" y="526158"/>
                    <a:pt x="2080840" y="521395"/>
                  </a:cubicBezTo>
                  <a:cubicBezTo>
                    <a:pt x="2296740" y="516632"/>
                    <a:pt x="2376910" y="723801"/>
                    <a:pt x="2366591" y="835720"/>
                  </a:cubicBezTo>
                  <a:cubicBezTo>
                    <a:pt x="2341985" y="1023840"/>
                    <a:pt x="2227684" y="1063525"/>
                    <a:pt x="2123702" y="1097657"/>
                  </a:cubicBezTo>
                  <a:cubicBezTo>
                    <a:pt x="1891133" y="1117501"/>
                    <a:pt x="1832396" y="915095"/>
                    <a:pt x="1771277" y="911920"/>
                  </a:cubicBezTo>
                  <a:cubicBezTo>
                    <a:pt x="1710158" y="908745"/>
                    <a:pt x="1667262" y="917091"/>
                    <a:pt x="1642690" y="1035745"/>
                  </a:cubicBezTo>
                  <a:cubicBezTo>
                    <a:pt x="1618118" y="1154399"/>
                    <a:pt x="1635750" y="1313486"/>
                    <a:pt x="1628606" y="1619080"/>
                  </a:cubicBezTo>
                  <a:cubicBezTo>
                    <a:pt x="1407150" y="1619873"/>
                    <a:pt x="1112499" y="1647317"/>
                    <a:pt x="971177" y="1597720"/>
                  </a:cubicBezTo>
                  <a:cubicBezTo>
                    <a:pt x="887007" y="1538598"/>
                    <a:pt x="910852" y="1534221"/>
                    <a:pt x="918790" y="1464370"/>
                  </a:cubicBezTo>
                  <a:cubicBezTo>
                    <a:pt x="998165" y="1356420"/>
                    <a:pt x="1103736" y="1331020"/>
                    <a:pt x="1090240" y="1150045"/>
                  </a:cubicBezTo>
                  <a:cubicBezTo>
                    <a:pt x="1086272" y="1054795"/>
                    <a:pt x="1010070" y="875408"/>
                    <a:pt x="780677" y="892870"/>
                  </a:cubicBezTo>
                  <a:cubicBezTo>
                    <a:pt x="632246" y="910333"/>
                    <a:pt x="511596" y="1037333"/>
                    <a:pt x="528265" y="1169095"/>
                  </a:cubicBezTo>
                  <a:cubicBezTo>
                    <a:pt x="516359" y="1257996"/>
                    <a:pt x="544008" y="1323207"/>
                    <a:pt x="709240" y="1454845"/>
                  </a:cubicBezTo>
                  <a:cubicBezTo>
                    <a:pt x="733912" y="1493487"/>
                    <a:pt x="717115" y="1583842"/>
                    <a:pt x="594940" y="1621532"/>
                  </a:cubicBezTo>
                  <a:cubicBezTo>
                    <a:pt x="420377" y="1630648"/>
                    <a:pt x="471426" y="1621048"/>
                    <a:pt x="0" y="1623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4" dirty="0"/>
            </a:p>
          </p:txBody>
        </p:sp>
      </p:grpSp>
    </p:spTree>
    <p:extLst>
      <p:ext uri="{BB962C8B-B14F-4D97-AF65-F5344CB8AC3E}">
        <p14:creationId xmlns:p14="http://schemas.microsoft.com/office/powerpoint/2010/main" val="149317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462136" y="1416492"/>
            <a:ext cx="7449828" cy="7386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Результат = Потенциал – Вмешательство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                                                                     (внутренние препятствия)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34</a:t>
            </a:fld>
            <a:endParaRPr lang="ru-RU" dirty="0"/>
          </a:p>
        </p:txBody>
      </p:sp>
      <p:pic>
        <p:nvPicPr>
          <p:cNvPr id="2050" name="Picture 2" descr="C:\Коучинг\18-12-2018\c01bf378155ca33ef764e7b9f98c343d-thumb-800x45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6B"/>
              </a:clrFrom>
              <a:clrTo>
                <a:srgbClr val="FFFF6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41" y="1819091"/>
            <a:ext cx="3994030" cy="27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013562" y="4731327"/>
            <a:ext cx="7449828" cy="1787237"/>
          </a:xfrm>
          <a:prstGeom prst="rect">
            <a:avLst/>
          </a:prstGeom>
        </p:spPr>
        <p:txBody>
          <a:bodyPr vert="horz" lIns="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1676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atin typeface="Calibri" pitchFamily="34" charset="0"/>
              </a:rPr>
              <a:t>Задача руководителя-лидера - 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</a:rPr>
              <a:t>увеличивать 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</a:rPr>
              <a:t>потенциал и уменьшать 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</a:rPr>
              <a:t>вмешательство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Что со стороны руководителя может уменьшать вмешательства (внутренние препятствия) у сотрудника?</a:t>
            </a:r>
            <a:r>
              <a:rPr lang="ru-RU" sz="3600" dirty="0" smtClean="0">
                <a:ea typeface="Arial" charset="0"/>
                <a:cs typeface="Arial" charset="0"/>
              </a:rPr>
              <a:t> </a:t>
            </a:r>
          </a:p>
          <a:p>
            <a:r>
              <a:rPr lang="ru-RU" sz="3600" dirty="0" smtClean="0">
                <a:ea typeface="Arial" charset="0"/>
                <a:cs typeface="Arial" charset="0"/>
              </a:rPr>
              <a:t>Обучение новым подходам в мышлении (поиск решений и возможностей) и атмосфера доверия.</a:t>
            </a:r>
          </a:p>
          <a:p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636" y="2560514"/>
            <a:ext cx="242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Ориентация на возможности, </a:t>
            </a:r>
          </a:p>
          <a:p>
            <a:r>
              <a:rPr lang="ru-RU" dirty="0" smtClean="0"/>
              <a:t>а не на ошибки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3092" y="3605623"/>
            <a:ext cx="2289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Все, чему даем внимание, то и усиливаем.</a:t>
            </a:r>
          </a:p>
        </p:txBody>
      </p:sp>
    </p:spTree>
    <p:extLst>
      <p:ext uri="{BB962C8B-B14F-4D97-AF65-F5344CB8AC3E}">
        <p14:creationId xmlns:p14="http://schemas.microsoft.com/office/powerpoint/2010/main" val="105379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.pinimg.com/originals/2a/2e/ab/2a2eab10c95d21fe867835ddf3e6f9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002" y="4657119"/>
            <a:ext cx="4243175" cy="20522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0141" y="440668"/>
            <a:ext cx="6413076" cy="356439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Calibri" pitchFamily="34" charset="0"/>
                <a:cs typeface="Aharoni" pitchFamily="2" charset="-79"/>
              </a:rPr>
              <a:t>БАЗОВЫЕ НАВЫКИ РУКОВОДИТЕЛЯ-ЛИДЕРА:</a:t>
            </a:r>
            <a:br>
              <a:rPr lang="ru-RU" sz="2200" dirty="0" smtClean="0">
                <a:latin typeface="Calibri" pitchFamily="34" charset="0"/>
                <a:cs typeface="Aharoni" pitchFamily="2" charset="-79"/>
              </a:rPr>
            </a:br>
            <a:r>
              <a:rPr lang="ru-RU" sz="2200" dirty="0" smtClean="0">
                <a:latin typeface="Calibri" pitchFamily="34" charset="0"/>
                <a:cs typeface="Aharoni" pitchFamily="2" charset="-79"/>
              </a:rPr>
              <a:t/>
            </a:r>
            <a:br>
              <a:rPr lang="ru-RU" sz="2200" dirty="0" smtClean="0">
                <a:latin typeface="Calibri" pitchFamily="34" charset="0"/>
                <a:cs typeface="Aharoni" pitchFamily="2" charset="-79"/>
              </a:rPr>
            </a:br>
            <a:r>
              <a:rPr lang="ru-RU" sz="2200" dirty="0">
                <a:cs typeface="Aharoni" pitchFamily="2" charset="-79"/>
              </a:rPr>
              <a:t>1. Эффективные вопросы </a:t>
            </a:r>
            <a:r>
              <a:rPr lang="ru-RU" sz="2200" dirty="0">
                <a:solidFill>
                  <a:schemeClr val="tx1"/>
                </a:solidFill>
                <a:cs typeface="Aharoni" pitchFamily="2" charset="-79"/>
              </a:rPr>
              <a:t>помогают удерживать фокус внимания на процессе (на задаче)</a:t>
            </a:r>
            <a:br>
              <a:rPr lang="ru-RU" sz="2200" dirty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2200" dirty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2200" dirty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2200" dirty="0">
                <a:solidFill>
                  <a:schemeClr val="tx1"/>
                </a:solidFill>
                <a:cs typeface="Aharoni" pitchFamily="2" charset="-79"/>
              </a:rPr>
              <a:t>Результат:</a:t>
            </a:r>
            <a:br>
              <a:rPr lang="ru-RU" sz="2200" dirty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2200" dirty="0">
                <a:solidFill>
                  <a:schemeClr val="tx1"/>
                </a:solidFill>
                <a:cs typeface="Aharoni" pitchFamily="2" charset="-79"/>
              </a:rPr>
              <a:t>- Снижается уровень вмешательства</a:t>
            </a:r>
            <a:br>
              <a:rPr lang="ru-RU" sz="2200" dirty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2200" dirty="0">
                <a:solidFill>
                  <a:schemeClr val="tx1"/>
                </a:solidFill>
                <a:cs typeface="Aharoni" pitchFamily="2" charset="-79"/>
              </a:rPr>
              <a:t>- Потенциал нарастает (опыт накапливается)</a:t>
            </a:r>
            <a:r>
              <a:rPr lang="ru-RU" sz="2200" dirty="0">
                <a:cs typeface="Aharoni" pitchFamily="2" charset="-79"/>
              </a:rPr>
              <a:t/>
            </a:r>
            <a:br>
              <a:rPr lang="ru-RU" sz="2200" dirty="0">
                <a:cs typeface="Aharoni" pitchFamily="2" charset="-79"/>
              </a:rPr>
            </a:br>
            <a:r>
              <a:rPr lang="ru-RU" sz="2200" dirty="0">
                <a:cs typeface="Aharoni" pitchFamily="2" charset="-79"/>
              </a:rPr>
              <a:t/>
            </a:r>
            <a:br>
              <a:rPr lang="ru-RU" sz="2200" dirty="0">
                <a:cs typeface="Aharoni" pitchFamily="2" charset="-79"/>
              </a:rPr>
            </a:br>
            <a:r>
              <a:rPr lang="ru-RU" sz="2200" dirty="0">
                <a:cs typeface="Aharoni" pitchFamily="2" charset="-79"/>
              </a:rPr>
              <a:t>2. </a:t>
            </a:r>
            <a:r>
              <a:rPr lang="ru-RU" sz="2200" dirty="0" smtClean="0">
                <a:cs typeface="Aharoni" pitchFamily="2" charset="-79"/>
              </a:rPr>
              <a:t>Активное слушание</a:t>
            </a:r>
            <a:br>
              <a:rPr lang="ru-RU" sz="2200" dirty="0" smtClean="0">
                <a:cs typeface="Aharoni" pitchFamily="2" charset="-79"/>
              </a:rPr>
            </a:br>
            <a:r>
              <a:rPr lang="ru-RU" sz="2200" dirty="0">
                <a:solidFill>
                  <a:schemeClr val="tx1"/>
                </a:solidFill>
                <a:cs typeface="Aharoni" pitchFamily="2" charset="-79"/>
              </a:rPr>
              <a:t>Смысл коммуникации не высказаться, </a:t>
            </a:r>
            <a:r>
              <a:rPr lang="ru-RU" sz="2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2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2200" dirty="0" smtClean="0">
                <a:solidFill>
                  <a:schemeClr val="tx1"/>
                </a:solidFill>
                <a:cs typeface="Aharoni" pitchFamily="2" charset="-79"/>
              </a:rPr>
              <a:t>а </a:t>
            </a:r>
            <a:r>
              <a:rPr lang="ru-RU" sz="2200" dirty="0">
                <a:solidFill>
                  <a:schemeClr val="tx1"/>
                </a:solidFill>
                <a:cs typeface="Aharoni" pitchFamily="2" charset="-79"/>
              </a:rPr>
              <a:t>быть услышанным</a:t>
            </a:r>
            <a:r>
              <a:rPr lang="ru-RU" sz="4000" dirty="0">
                <a:latin typeface="Calibri" pitchFamily="34" charset="0"/>
              </a:rPr>
              <a:t/>
            </a:r>
            <a:br>
              <a:rPr lang="ru-RU" sz="4000" dirty="0">
                <a:latin typeface="Calibri" pitchFamily="34" charset="0"/>
              </a:rPr>
            </a:br>
            <a:r>
              <a:rPr lang="ru-RU" sz="4000" dirty="0">
                <a:latin typeface="Calibri" pitchFamily="34" charset="0"/>
              </a:rPr>
              <a:t/>
            </a:r>
            <a:br>
              <a:rPr lang="ru-RU" sz="4000" dirty="0">
                <a:latin typeface="Calibri" pitchFamily="34" charset="0"/>
              </a:rPr>
            </a:br>
            <a:endParaRPr lang="ru-RU" sz="4000" dirty="0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Эффективные и неэффективные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44551" y="4571999"/>
            <a:ext cx="7449828" cy="138022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Эффективные </a:t>
            </a:r>
            <a:r>
              <a:rPr lang="ru-RU" sz="2000" b="1" dirty="0" err="1" smtClean="0"/>
              <a:t>коучинговые</a:t>
            </a:r>
            <a:r>
              <a:rPr lang="ru-RU" sz="2000" b="1" dirty="0" smtClean="0"/>
              <a:t> вопросы усиливают </a:t>
            </a:r>
            <a:r>
              <a:rPr lang="ru-RU" sz="2000" b="1" dirty="0"/>
              <a:t>осознанность и </a:t>
            </a:r>
            <a:r>
              <a:rPr lang="ru-RU" sz="2000" b="1" dirty="0" smtClean="0"/>
              <a:t>ответственность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Осознанно исключать в рабочих диалогах наводящие, оценочные вопросы (неэффективны, так как не дают информации и понимания ситуации)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36</a:t>
            </a:fld>
            <a:endParaRPr lang="ru-RU" dirty="0"/>
          </a:p>
        </p:txBody>
      </p:sp>
      <p:pic>
        <p:nvPicPr>
          <p:cNvPr id="6" name="Picture 2" descr="C:\Коучинг\18-12-2018\ques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04" y="1124793"/>
            <a:ext cx="4279119" cy="32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6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7250" y="132285"/>
            <a:ext cx="942229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ru-RU" sz="2400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4" name="Rectangle 5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407503" y="1306803"/>
            <a:ext cx="4293285" cy="499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з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рительный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 контакт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п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оза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Georgia" panose="02040502050405020303" pitchFamily="18" charset="0"/>
              <a:ea typeface="ＭＳ Ｐゴシック" pitchFamily="34" charset="-128"/>
              <a:cs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ж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естикуляция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Georgia" panose="02040502050405020303" pitchFamily="18" charset="0"/>
              <a:ea typeface="ＭＳ Ｐゴシック" pitchFamily="34" charset="-128"/>
              <a:cs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м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имика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, выражение лица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и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спользование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pitchFamily="34" charset="-128"/>
                <a:cs typeface="Tahoma"/>
              </a:rPr>
              <a:t> пространства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Georgia" panose="02040502050405020303" pitchFamily="18" charset="0"/>
              <a:ea typeface="ＭＳ Ｐゴシック" pitchFamily="34" charset="-128"/>
              <a:cs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Georgia" panose="02040502050405020303" pitchFamily="18" charset="0"/>
              <a:cs typeface="Tahoma"/>
            </a:endParaRPr>
          </a:p>
        </p:txBody>
      </p:sp>
      <p:sp>
        <p:nvSpPr>
          <p:cNvPr id="7" name="Rectangle 6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512158" y="1202765"/>
            <a:ext cx="4167388" cy="509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cs typeface="Tahoma"/>
              </a:rPr>
              <a:t>д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инамика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 движений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cs typeface="Tahoma"/>
              </a:rPr>
              <a:t>г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ромкость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 голоса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cs typeface="Tahoma"/>
              </a:rPr>
              <a:t>т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емп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 речи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cs typeface="Tahoma"/>
              </a:rPr>
              <a:t>и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нтонации</a:t>
            </a: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Georgia" panose="02040502050405020303" pitchFamily="18" charset="0"/>
              <a:cs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r>
              <a:rPr lang="ru-RU" altLang="ru-RU" sz="3200" kern="0" dirty="0">
                <a:solidFill>
                  <a:srgbClr val="40458C"/>
                </a:solidFill>
                <a:latin typeface="Georgia" panose="02040502050405020303" pitchFamily="18" charset="0"/>
                <a:cs typeface="Tahoma"/>
              </a:rPr>
              <a:t>д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ыхание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Georgia" panose="02040502050405020303" pitchFamily="18" charset="0"/>
                <a:cs typeface="Tahoma"/>
              </a:rPr>
              <a:t>, паузы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Georgia" panose="02040502050405020303" pitchFamily="18" charset="0"/>
              <a:cs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  <a:tabLst/>
              <a:defRPr/>
            </a:pPr>
            <a:endParaRPr kumimoji="0" lang="ru-RU" alt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Georgia" panose="02040502050405020303" pitchFamily="18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812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38</a:t>
            </a:fld>
            <a:endParaRPr lang="ru-RU" dirty="0"/>
          </a:p>
        </p:txBody>
      </p:sp>
      <p:pic>
        <p:nvPicPr>
          <p:cNvPr id="4099" name="Picture 3" descr="C:\Users\vnshabanova\Desktop\grow-min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6029"/>
          <a:stretch/>
        </p:blipFill>
        <p:spPr bwMode="auto">
          <a:xfrm>
            <a:off x="1838869" y="4612889"/>
            <a:ext cx="4672768" cy="18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62086" y="754062"/>
            <a:ext cx="7233769" cy="3360737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 рабочего диалога (модель GROW)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Цель – что важно?</a:t>
            </a:r>
            <a:br>
              <a:rPr lang="ru-RU" dirty="0" smtClean="0"/>
            </a:br>
            <a:r>
              <a:rPr lang="ru-RU" dirty="0" smtClean="0"/>
              <a:t>2) Действительность – что вы имеете (реальность)?</a:t>
            </a:r>
            <a:br>
              <a:rPr lang="ru-RU" dirty="0" smtClean="0"/>
            </a:br>
            <a:r>
              <a:rPr lang="ru-RU" dirty="0" smtClean="0"/>
              <a:t>3) Варианты – как должно быть </a:t>
            </a:r>
            <a:r>
              <a:rPr lang="en-US" dirty="0" smtClean="0"/>
              <a:t>/ </a:t>
            </a:r>
            <a:r>
              <a:rPr lang="ru-RU" dirty="0" smtClean="0"/>
              <a:t>что можно сделать?</a:t>
            </a:r>
            <a:br>
              <a:rPr lang="ru-RU" dirty="0" smtClean="0"/>
            </a:br>
            <a:r>
              <a:rPr lang="ru-RU" dirty="0" smtClean="0"/>
              <a:t>4) Намерение - что и когда вы будете делать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46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</a:t>
            </a:r>
            <a:r>
              <a:rPr lang="en-US" dirty="0"/>
              <a:t>GROW </a:t>
            </a:r>
            <a:r>
              <a:rPr lang="ru-RU" dirty="0"/>
              <a:t> </a:t>
            </a:r>
            <a:r>
              <a:rPr lang="ru-RU" dirty="0" smtClean="0"/>
              <a:t>(модель РОСТ)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39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59089"/>
              </p:ext>
            </p:extLst>
          </p:nvPr>
        </p:nvGraphicFramePr>
        <p:xfrm>
          <a:off x="545510" y="1376772"/>
          <a:ext cx="8892988" cy="485459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944730"/>
                <a:gridCol w="6948258"/>
              </a:tblGrid>
              <a:tr h="129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Goal</a:t>
                      </a:r>
                      <a:r>
                        <a:rPr lang="ru-RU" sz="2000" dirty="0" smtClean="0">
                          <a:effectLst/>
                        </a:rPr>
                        <a:t> (Цель)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 </a:t>
                      </a:r>
                    </a:p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Расстановка целей (для сессии </a:t>
                      </a:r>
                      <a:r>
                        <a:rPr lang="ru-RU" sz="2000" b="0" dirty="0" err="1">
                          <a:effectLst/>
                        </a:rPr>
                        <a:t>коучинга</a:t>
                      </a:r>
                      <a:r>
                        <a:rPr lang="ru-RU" sz="2000" b="0" dirty="0">
                          <a:effectLst/>
                        </a:rPr>
                        <a:t>, а также для краткосрочной и долгосрочной перспектив деятельности)</a:t>
                      </a:r>
                      <a:endParaRPr lang="ru-RU" sz="20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</a:tr>
              <a:tr h="1296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Reality</a:t>
                      </a:r>
                      <a:r>
                        <a:rPr lang="ru-RU" sz="2000" dirty="0" smtClean="0">
                          <a:effectLst/>
                        </a:rPr>
                        <a:t> (Реальность)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Обследование </a:t>
                      </a:r>
                      <a:r>
                        <a:rPr lang="ru-RU" sz="2000" dirty="0">
                          <a:effectLst/>
                        </a:rPr>
                        <a:t>текущей ситуации для понимания действительности (реальности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</a:tr>
              <a:tr h="1037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Options</a:t>
                      </a:r>
                      <a:r>
                        <a:rPr lang="ru-RU" sz="2000" dirty="0" smtClean="0">
                          <a:effectLst/>
                        </a:rPr>
                        <a:t> (Возможности)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Список возможностей и альтернативных действий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</a:tr>
              <a:tr h="119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What to </a:t>
                      </a:r>
                      <a:r>
                        <a:rPr lang="en-US" sz="2000" dirty="0" smtClean="0">
                          <a:effectLst/>
                        </a:rPr>
                        <a:t>DO</a:t>
                      </a:r>
                      <a:r>
                        <a:rPr lang="ru-RU" sz="2000" dirty="0" smtClean="0">
                          <a:effectLst/>
                        </a:rPr>
                        <a:t> (Действия</a:t>
                      </a:r>
                      <a:r>
                        <a:rPr lang="ru-RU" sz="2000" baseline="0" dirty="0" smtClean="0">
                          <a:effectLst/>
                        </a:rPr>
                        <a:t>)</a:t>
                      </a:r>
                      <a:endParaRPr lang="ru-RU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То, что надо сделать (также определить, когда и кому), а также наличие воли к действию 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32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67419" y="1069583"/>
            <a:ext cx="6021238" cy="451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14000"/>
              </a:lnSpc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Для повышения уровня информированности об основах культуры безопасности в ЛПФО Белоярской АЭС ежегодно проводятся семинары-тренинги </a:t>
            </a:r>
            <a:r>
              <a:rPr lang="ru-RU" sz="1600" dirty="0" smtClean="0">
                <a:solidFill>
                  <a:srgbClr val="0070BA"/>
                </a:solidFill>
                <a:latin typeface="Arial"/>
                <a:cs typeface="Arial"/>
              </a:rPr>
              <a:t>по </a:t>
            </a:r>
            <a:r>
              <a:rPr lang="ru-RU" sz="1600" dirty="0">
                <a:solidFill>
                  <a:srgbClr val="0070BA"/>
                </a:solidFill>
                <a:latin typeface="Arial"/>
                <a:cs typeface="Arial"/>
              </a:rPr>
              <a:t>культуре </a:t>
            </a:r>
            <a:r>
              <a:rPr lang="ru-RU" sz="1600" dirty="0" smtClean="0">
                <a:solidFill>
                  <a:srgbClr val="0070BA"/>
                </a:solidFill>
                <a:latin typeface="Arial"/>
                <a:cs typeface="Arial"/>
              </a:rPr>
              <a:t>безопасности по тематике:</a:t>
            </a:r>
          </a:p>
          <a:p>
            <a:pPr algn="just">
              <a:lnSpc>
                <a:spcPct val="114000"/>
              </a:lnSpc>
              <a:defRPr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Лидерство и мотивация  на безопасность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Основы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саморегуляции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Эффективная обратная связь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Формирование сотрудничества между цехами по вопросам безопасности 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Инструменты предотвращения ошибок персонала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Самоконтроль при производстве работ и при проведении оперативных переговоров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Анализ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рисков и угроз для безопасности (осознанное отношение к безопасности на этапах планирования и принятия управленческих решений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 другие темы</a:t>
            </a:r>
            <a:endParaRPr lang="ru-RU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altLang="ru-RU" sz="1600" dirty="0">
              <a:solidFill>
                <a:srgbClr val="006DBF"/>
              </a:solidFill>
              <a:latin typeface="Arial"/>
              <a:cs typeface="Arial"/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61215" y="431490"/>
            <a:ext cx="9037637" cy="489455"/>
          </a:xfrm>
        </p:spPr>
        <p:txBody>
          <a:bodyPr>
            <a:no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Лидерство в вопросах безопасности. Пути повышения качества работы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персоналом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P:\Фото\2017\Обучение 26.05.2017\IMG_8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5" y="1259385"/>
            <a:ext cx="3174521" cy="222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057">
            <a:off x="6443556" y="3498131"/>
            <a:ext cx="358933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8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28497" y="1196753"/>
            <a:ext cx="9204325" cy="57861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Примеры эффективных вопросов при постановке целей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endParaRPr lang="ru-RU" sz="24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«О </a:t>
            </a:r>
            <a:r>
              <a:rPr lang="ru-RU" sz="2400" dirty="0"/>
              <a:t>чем бы вы хотели поговорить</a:t>
            </a:r>
            <a:r>
              <a:rPr lang="ru-RU" sz="2400" dirty="0" smtClean="0"/>
              <a:t>?»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«Что </a:t>
            </a:r>
            <a:r>
              <a:rPr lang="ru-RU" sz="2400" dirty="0"/>
              <a:t>для вас важно</a:t>
            </a:r>
            <a:r>
              <a:rPr lang="ru-RU" sz="2400" dirty="0" smtClean="0"/>
              <a:t>?»</a:t>
            </a:r>
            <a:endParaRPr lang="ru-RU" sz="2400" dirty="0"/>
          </a:p>
          <a:p>
            <a:pPr marL="0" lv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Примеры эффективных вопросов </a:t>
            </a:r>
            <a:r>
              <a:rPr lang="ru-RU" sz="2400" b="1" dirty="0">
                <a:solidFill>
                  <a:schemeClr val="accent4"/>
                </a:solidFill>
              </a:rPr>
              <a:t>о реальности</a:t>
            </a:r>
          </a:p>
          <a:p>
            <a:pPr marL="0" lvl="0" indent="0">
              <a:buNone/>
            </a:pPr>
            <a:r>
              <a:rPr lang="ru-RU" sz="2400" i="1" dirty="0"/>
              <a:t>«Чего Вы хотели достичь?»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 smtClean="0"/>
              <a:t>«</a:t>
            </a:r>
            <a:r>
              <a:rPr lang="ru-RU" sz="2400" dirty="0"/>
              <a:t>Что стоит за этим</a:t>
            </a:r>
            <a:r>
              <a:rPr lang="ru-RU" sz="2400" dirty="0" smtClean="0"/>
              <a:t>?»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«Что </a:t>
            </a:r>
            <a:r>
              <a:rPr lang="ru-RU" sz="2400" dirty="0"/>
              <a:t>бы это могло для вас значить</a:t>
            </a:r>
            <a:r>
              <a:rPr lang="ru-RU" sz="2400" dirty="0" smtClean="0"/>
              <a:t>?»</a:t>
            </a:r>
            <a:endParaRPr lang="ru-RU" sz="2400" dirty="0"/>
          </a:p>
          <a:p>
            <a:pPr marL="0" lvl="0" indent="0">
              <a:buNone/>
            </a:pPr>
            <a:r>
              <a:rPr lang="ru-RU" sz="2400" i="1" dirty="0"/>
              <a:t>«Каков был эффект от предпринятых действий?»</a:t>
            </a:r>
            <a:endParaRPr lang="ru-RU" sz="2400" dirty="0"/>
          </a:p>
          <a:p>
            <a:pPr marL="0" lvl="0" indent="0">
              <a:buNone/>
            </a:pPr>
            <a:r>
              <a:rPr lang="ru-RU" sz="2400" i="1" dirty="0"/>
              <a:t>«В связи с чем эффект таков?»</a:t>
            </a:r>
            <a:endParaRPr lang="ru-RU" sz="2400" dirty="0"/>
          </a:p>
          <a:p>
            <a:pPr marL="0" lvl="0" indent="0">
              <a:buNone/>
            </a:pPr>
            <a:r>
              <a:rPr lang="ru-RU" sz="2400" i="1" dirty="0"/>
              <a:t>«Какой другой опыт у Вас был в этой области?»</a:t>
            </a:r>
            <a:endParaRPr lang="ru-RU" sz="2400" dirty="0"/>
          </a:p>
          <a:p>
            <a:pPr lvl="0">
              <a:buFont typeface="Wingdings" pitchFamily="2" charset="2"/>
              <a:buChar char="§"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64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</a:t>
            </a:r>
            <a:r>
              <a:rPr lang="ru-RU" dirty="0" smtClean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персоналом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28497" y="1196753"/>
            <a:ext cx="9204325" cy="5786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Примеры эффективных вопросов о возможностях (рисках)</a:t>
            </a:r>
            <a:r>
              <a:rPr lang="en-US" sz="2400" b="1" dirty="0" smtClean="0">
                <a:solidFill>
                  <a:schemeClr val="accent4"/>
                </a:solidFill>
              </a:rPr>
              <a:t>: </a:t>
            </a:r>
            <a:endParaRPr lang="ru-RU" sz="24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i="1" dirty="0"/>
              <a:t>Какие препятствия Вы можете встретить на пути</a:t>
            </a:r>
            <a:r>
              <a:rPr lang="ru-RU" sz="2400" i="1" dirty="0" smtClean="0"/>
              <a:t>?»</a:t>
            </a:r>
          </a:p>
          <a:p>
            <a:pPr marL="0" indent="0">
              <a:buNone/>
            </a:pPr>
            <a:r>
              <a:rPr lang="ru-RU" sz="2400" i="1" dirty="0" smtClean="0"/>
              <a:t>«Какие варианты решения есть?» </a:t>
            </a:r>
          </a:p>
          <a:p>
            <a:pPr marL="0" indent="0">
              <a:buNone/>
            </a:pPr>
            <a:r>
              <a:rPr lang="ru-RU" sz="2400" i="1" dirty="0" smtClean="0"/>
              <a:t>«Что еще? Еще?»</a:t>
            </a:r>
          </a:p>
          <a:p>
            <a:pPr marL="0" indent="0">
              <a:buNone/>
            </a:pPr>
            <a:r>
              <a:rPr lang="ru-RU" sz="2400" i="1" dirty="0" smtClean="0"/>
              <a:t>«Что может помешать?»</a:t>
            </a:r>
          </a:p>
          <a:p>
            <a:pPr marL="0" indent="0">
              <a:buNone/>
            </a:pPr>
            <a:r>
              <a:rPr lang="ru-RU" sz="2400" i="1" dirty="0" smtClean="0"/>
              <a:t>«Как можно избежать этих рисков?» </a:t>
            </a:r>
            <a:endParaRPr lang="ru-RU" sz="2400" i="1" dirty="0"/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accent4"/>
                </a:solidFill>
              </a:rPr>
              <a:t>Примеры эффективных вопросов по согласованию конкретных действий:</a:t>
            </a:r>
          </a:p>
          <a:p>
            <a:pPr marL="0" lvl="0" indent="0">
              <a:buNone/>
            </a:pPr>
            <a:r>
              <a:rPr lang="ru-RU" sz="2400" i="1" dirty="0" smtClean="0"/>
              <a:t>«Что </a:t>
            </a:r>
            <a:r>
              <a:rPr lang="ru-RU" sz="2400" i="1" dirty="0"/>
              <a:t>Вы предполагаете делать</a:t>
            </a:r>
            <a:r>
              <a:rPr lang="ru-RU" sz="2400" i="1" dirty="0" smtClean="0"/>
              <a:t>?»</a:t>
            </a:r>
            <a:endParaRPr lang="ru-RU" sz="2400" i="1" dirty="0"/>
          </a:p>
          <a:p>
            <a:pPr marL="0" lvl="0" indent="0">
              <a:buNone/>
            </a:pPr>
            <a:r>
              <a:rPr lang="ru-RU" sz="2400" i="1" dirty="0" smtClean="0"/>
              <a:t>«Когда </a:t>
            </a:r>
            <a:r>
              <a:rPr lang="ru-RU" sz="2400" i="1" dirty="0"/>
              <a:t>Вы намереваетесь это сделать</a:t>
            </a:r>
            <a:r>
              <a:rPr lang="ru-RU" sz="2400" i="1" dirty="0" smtClean="0"/>
              <a:t>?» </a:t>
            </a:r>
            <a:endParaRPr lang="ru-RU" sz="2400" i="1" dirty="0"/>
          </a:p>
          <a:p>
            <a:pPr marL="0" lvl="0" indent="0">
              <a:buNone/>
            </a:pPr>
            <a:r>
              <a:rPr lang="ru-RU" sz="2400" i="1" dirty="0" smtClean="0"/>
              <a:t>«Позволит </a:t>
            </a:r>
            <a:r>
              <a:rPr lang="ru-RU" sz="2400" i="1" dirty="0"/>
              <a:t>ли Вам это действие приблизиться к цели</a:t>
            </a:r>
            <a:r>
              <a:rPr lang="ru-RU" sz="2400" i="1" dirty="0" smtClean="0"/>
              <a:t>?» </a:t>
            </a:r>
            <a:endParaRPr lang="ru-RU" sz="2400" i="1" dirty="0"/>
          </a:p>
          <a:p>
            <a:pPr marL="0" lvl="0" indent="0">
              <a:buNone/>
            </a:pPr>
            <a:r>
              <a:rPr lang="ru-RU" sz="2400" i="1" dirty="0" smtClean="0"/>
              <a:t>«Какая </a:t>
            </a:r>
            <a:r>
              <a:rPr lang="ru-RU" sz="2400" i="1" dirty="0"/>
              <a:t>поддержка Вам нужна</a:t>
            </a:r>
            <a:r>
              <a:rPr lang="ru-RU" sz="2400" i="1" dirty="0" smtClean="0"/>
              <a:t>?» </a:t>
            </a:r>
            <a:endParaRPr lang="ru-RU" sz="2400" i="1" dirty="0"/>
          </a:p>
          <a:p>
            <a:pPr marL="0" lvl="0" indent="0">
              <a:buNone/>
            </a:pPr>
            <a:r>
              <a:rPr lang="ru-RU" sz="2400" i="1" dirty="0" smtClean="0"/>
              <a:t>«Какие </a:t>
            </a:r>
            <a:r>
              <a:rPr lang="ru-RU" sz="2400" i="1" dirty="0"/>
              <a:t>другие соображения у Вас есть</a:t>
            </a:r>
            <a:r>
              <a:rPr lang="ru-RU" sz="2400" i="1" dirty="0" smtClean="0"/>
              <a:t>?» </a:t>
            </a:r>
            <a:endParaRPr lang="ru-RU" sz="2400" i="1" dirty="0"/>
          </a:p>
          <a:p>
            <a:pPr marL="0" lvl="0" indent="0">
              <a:buNone/>
            </a:pPr>
            <a:r>
              <a:rPr lang="ru-RU" sz="2400" i="1" dirty="0" smtClean="0"/>
              <a:t>«Оцените </a:t>
            </a:r>
            <a:r>
              <a:rPr lang="ru-RU" sz="2400" i="1" dirty="0"/>
              <a:t>по шкале от 1 до 10 степень Вашей уверенности в том, что Вы выполните согласованные </a:t>
            </a:r>
            <a:r>
              <a:rPr lang="ru-RU" sz="2400" i="1" dirty="0" smtClean="0"/>
              <a:t>действия»</a:t>
            </a:r>
            <a:endParaRPr lang="ru-RU" sz="2400" i="1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93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60" y="187184"/>
            <a:ext cx="9023348" cy="5429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C1EE29D-1EA1-48ED-9B5D-BFC4AC156D0A}" type="slidenum">
              <a:rPr lang="ru-RU" smtClean="0"/>
              <a:pPr algn="ctr"/>
              <a:t>42</a:t>
            </a:fld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67502" y="1088740"/>
            <a:ext cx="92043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defTabSz="844083">
              <a:spcAft>
                <a:spcPts val="554"/>
              </a:spcAft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Экспресс-беседа – как </a:t>
            </a:r>
            <a:r>
              <a:rPr lang="ru-RU" b="1" dirty="0" smtClean="0">
                <a:solidFill>
                  <a:schemeClr val="accent4"/>
                </a:solidFill>
              </a:rPr>
              <a:t>повысить уровень ответственности за задачу у сотрудника и подключить его потенциал к решению подобного рода задач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96518"/>
              </p:ext>
            </p:extLst>
          </p:nvPr>
        </p:nvGraphicFramePr>
        <p:xfrm>
          <a:off x="506506" y="1813655"/>
          <a:ext cx="8619958" cy="405532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04156"/>
                <a:gridCol w="7215802"/>
              </a:tblGrid>
              <a:tr h="4632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  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</a:rPr>
                        <a:t>Цель</a:t>
                      </a:r>
                      <a:endParaRPr lang="ru-RU" sz="1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чем вопрос?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Что в этой задаче может быть оптимальным результатом?</a:t>
                      </a:r>
                      <a:endParaRPr lang="ru-RU" sz="1600" b="0" i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</a:tr>
              <a:tr h="927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</a:rPr>
                        <a:t>Реальность</a:t>
                      </a:r>
                      <a:endParaRPr lang="ru-RU" sz="1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1600" b="0" baseline="0" dirty="0" smtClean="0">
                          <a:effectLst/>
                          <a:latin typeface="Calibri" pitchFamily="34" charset="0"/>
                        </a:rPr>
                        <a:t>Что уже есть </a:t>
                      </a:r>
                      <a:r>
                        <a:rPr lang="en-US" sz="1600" b="0" baseline="0" dirty="0" smtClean="0"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lang="ru-RU" sz="1600" b="0" baseline="0" dirty="0" smtClean="0">
                          <a:effectLst/>
                          <a:latin typeface="Calibri" pitchFamily="34" charset="0"/>
                        </a:rPr>
                        <a:t> сделано?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baseline="0" dirty="0" smtClean="0">
                          <a:effectLst/>
                          <a:latin typeface="Calibri" pitchFamily="34" charset="0"/>
                        </a:rPr>
                        <a:t> Что еще необходимо сделать?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baseline="0" dirty="0" smtClean="0">
                          <a:effectLst/>
                          <a:latin typeface="Calibri" pitchFamily="34" charset="0"/>
                        </a:rPr>
                        <a:t> В чем сложность?</a:t>
                      </a:r>
                      <a:endParaRPr lang="ru-RU" sz="1600" b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</a:tr>
              <a:tr h="1665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</a:rPr>
                        <a:t>Возможности</a:t>
                      </a:r>
                      <a:endParaRPr lang="ru-RU" sz="1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Какие варианты решений ты видишь сейчас? А ещё? А ещё?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(от 3 вариантов)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Что из твоих идей наиболее подходит?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Что здесь зависит от тебя?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Предложить свои варианты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Что думаешь об этом?</a:t>
                      </a:r>
                    </a:p>
                  </a:txBody>
                  <a:tcPr marL="12886" marR="12886" marT="0" marB="0"/>
                </a:tc>
              </a:tr>
              <a:tr h="703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</a:rPr>
                        <a:t>Шаги</a:t>
                      </a:r>
                      <a:endParaRPr lang="ru-RU" sz="1400" b="1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Что ты можешь сделать от себя, чтобы задача была выполнена оптимально и в срок?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Когда, где, с кем это сделаешь?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Какая поддержка от меня тебе может понадобиться?</a:t>
                      </a:r>
                      <a:endParaRPr lang="ru-RU" sz="1600" b="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2886" marR="12886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02" y="5934671"/>
            <a:ext cx="8658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Результат: Происходит передача ответственности за задачу </a:t>
            </a:r>
            <a:r>
              <a:rPr lang="ru-RU" sz="1600" b="1" dirty="0" err="1" smtClean="0"/>
              <a:t>непо</a:t>
            </a:r>
            <a:r>
              <a:rPr lang="ru-RU" sz="1600" b="1" dirty="0" smtClean="0"/>
              <a:t>-</a:t>
            </a:r>
          </a:p>
          <a:p>
            <a:r>
              <a:rPr lang="ru-RU" sz="1600" b="1" dirty="0" err="1" smtClean="0"/>
              <a:t>средственно</a:t>
            </a:r>
            <a:r>
              <a:rPr lang="ru-RU" sz="1600" b="1" dirty="0" smtClean="0"/>
              <a:t> сотруднику, решаются те вопросы, которые не могли</a:t>
            </a:r>
          </a:p>
          <a:p>
            <a:r>
              <a:rPr lang="ru-RU" sz="1600" b="1" dirty="0" smtClean="0"/>
              <a:t>быть решены без участия руководителя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6191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77422"/>
            <a:ext cx="8420100" cy="79156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635251" y="1221992"/>
            <a:ext cx="5758132" cy="29101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81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7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6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5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44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35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12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анкеты (самооценка):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ожидания______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Перечислите ключевые элементы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коучинга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3  базовых навыка руководителя способствуют активному внедрению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коучинговых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инструментов в ежедневную практику работы с персоналом?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Готовность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применять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коучинг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ежедневной работе 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персоналом (в баллах от 1 до 10).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отметка меньше 10: укажите, чего не хватает «на десятку», чтобы применить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коучинг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своей деятельности?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Сколько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времени мне еще необходимо, чтобы активно использовать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коучинг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своей повседневной работе с персоналом? Что я сделаю сразу после тренинга?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vnshabanova\Desktop\Checklis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/>
          <a:stretch/>
        </p:blipFill>
        <p:spPr bwMode="auto">
          <a:xfrm>
            <a:off x="412929" y="3326904"/>
            <a:ext cx="2596995" cy="21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3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77422"/>
            <a:ext cx="8420100" cy="79156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DBF"/>
                </a:solidFill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71268" y="1187356"/>
            <a:ext cx="8298611" cy="1322931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90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81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7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6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5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44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35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12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развития навыка применения </a:t>
            </a:r>
            <a:r>
              <a:rPr lang="ru-RU" sz="2400" dirty="0" err="1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коучинговых</a:t>
            </a:r>
            <a:r>
              <a:rPr lang="ru-RU" sz="24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инструментов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(умения слушать, формулировать открытые эффективные вопросы, находиться в партнерстве):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3307" y="2605177"/>
            <a:ext cx="3717266" cy="17526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– Не умею Не осознаю</a:t>
            </a:r>
          </a:p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– Не умею Осознаю</a:t>
            </a:r>
          </a:p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– Умею Осознаю</a:t>
            </a:r>
          </a:p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 – Умею Не осознаю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6728" y="4108553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жидаемые результаты: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доверия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коммуникаций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Двухсторонняя эффективная обратная 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несоответствий в работе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мотивации и повышение личной эффективности</a:t>
            </a:r>
          </a:p>
          <a:p>
            <a:endParaRPr lang="ru-RU" b="1" dirty="0">
              <a:solidFill>
                <a:srgbClr val="0070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lpfopub\Desktop\картинки\IMG_8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2126673"/>
            <a:ext cx="2994660" cy="2248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8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200">
            <a:off x="7383096" y="4420605"/>
            <a:ext cx="2257166" cy="1688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41">
            <a:off x="7787780" y="2139818"/>
            <a:ext cx="1447800" cy="1952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30" y="2114822"/>
            <a:ext cx="1447800" cy="1952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803">
            <a:off x="2130484" y="2418762"/>
            <a:ext cx="1985726" cy="13947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38" y="430211"/>
            <a:ext cx="9037637" cy="489455"/>
          </a:xfrm>
        </p:spPr>
        <p:txBody>
          <a:bodyPr anchor="ctr">
            <a:no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Лидерство в вопросах безопасности. Пути повышения качества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dirty="0">
                <a:latin typeface="Arial" pitchFamily="34" charset="0"/>
                <a:cs typeface="Arial" pitchFamily="34" charset="0"/>
              </a:rPr>
              <a:t>с персоналом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693" y="1061965"/>
            <a:ext cx="923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реализуются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разработке, обновлению и внедрению информационных и наглядных материалов </a:t>
            </a:r>
            <a:r>
              <a:rPr lang="ru-RU" sz="1600" dirty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культуре </a:t>
            </a:r>
            <a:r>
              <a:rPr lang="ru-RU" sz="16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lang="en-US" sz="1600" dirty="0" smtClean="0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для повышения уровня информированности, в целях применения в работе основ культуры безопасности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681">
            <a:off x="310150" y="2351201"/>
            <a:ext cx="2208150" cy="15448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163">
            <a:off x="5871553" y="2224484"/>
            <a:ext cx="1457325" cy="194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564">
            <a:off x="5916894" y="4657525"/>
            <a:ext cx="2321905" cy="1759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Описание: F:\IMG_20160923_095606.jpg"/>
          <p:cNvPicPr/>
          <p:nvPr/>
        </p:nvPicPr>
        <p:blipFill>
          <a:blip r:embed="rId9" cstate="print"/>
          <a:srcRect l="10872" t="19498" r="15744" b="24780"/>
          <a:stretch>
            <a:fillRect/>
          </a:stretch>
        </p:blipFill>
        <p:spPr bwMode="auto">
          <a:xfrm>
            <a:off x="578567" y="4120211"/>
            <a:ext cx="5230812" cy="20970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4151" y="2303475"/>
            <a:ext cx="1214437" cy="1719262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71844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18" y="1072154"/>
            <a:ext cx="2295876" cy="32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38" y="430211"/>
            <a:ext cx="9037637" cy="489455"/>
          </a:xfrm>
        </p:spPr>
        <p:txBody>
          <a:bodyPr anchor="ctr">
            <a:no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Лидерство в вопросах безопасности. Пути повышения качества работы с персоналом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1" y="1135935"/>
            <a:ext cx="6588492" cy="471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325076"/>
              </a:buCl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Методы (инструменты) предотвращения ошибок персонала на Белоярской АЭС </a:t>
            </a:r>
            <a:r>
              <a:rPr lang="ru-RU" sz="1600" dirty="0" smtClean="0">
                <a:solidFill>
                  <a:srgbClr val="0070BA"/>
                </a:solidFill>
                <a:latin typeface="Arial"/>
                <a:cs typeface="Arial"/>
              </a:rPr>
              <a:t>в</a:t>
            </a:r>
            <a:r>
              <a:rPr lang="ru-RU" altLang="ru-RU" sz="1600" dirty="0" smtClean="0">
                <a:solidFill>
                  <a:srgbClr val="0070BA"/>
                </a:solidFill>
                <a:latin typeface="Arial"/>
                <a:cs typeface="Arial"/>
              </a:rPr>
              <a:t>ключены в ожидания руководства от персонала. 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rgbClr val="325076"/>
              </a:buCl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Разработан Сборник критериев оценки эффективности разработан на основе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Методических рекомендаций 1.3.2.09.1178-2016 «Проведение индивидуальной самооценки»</a:t>
            </a:r>
          </a:p>
          <a:p>
            <a:pPr marL="0" indent="0" algn="just">
              <a:buNone/>
              <a:tabLst>
                <a:tab pos="358775" algn="l"/>
              </a:tabLst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По специально разработанным критериям ежегодно проводится анализ освоения и применения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инструментов человеческого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фактора:</a:t>
            </a: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28600" lvl="1">
              <a:lnSpc>
                <a:spcPct val="114000"/>
              </a:lnSpc>
              <a:buClr>
                <a:srgbClr val="325076"/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Контроль действий, самоконтроль</a:t>
            </a:r>
          </a:p>
          <a:p>
            <a:pPr marL="228600" lvl="1">
              <a:lnSpc>
                <a:spcPct val="114000"/>
              </a:lnSpc>
              <a:buClr>
                <a:srgbClr val="325076"/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Использование опыта эксплуатации</a:t>
            </a:r>
          </a:p>
          <a:p>
            <a:pPr marL="228600" lvl="1">
              <a:lnSpc>
                <a:spcPct val="114000"/>
              </a:lnSpc>
              <a:buClr>
                <a:srgbClr val="325076"/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Правильное пользование и приверженность инструкциям</a:t>
            </a:r>
          </a:p>
          <a:p>
            <a:pPr marL="228600" lvl="1">
              <a:lnSpc>
                <a:spcPct val="114000"/>
              </a:lnSpc>
              <a:buClr>
                <a:srgbClr val="325076"/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Критический подход</a:t>
            </a:r>
          </a:p>
          <a:p>
            <a:pPr marL="228600" lvl="1">
              <a:lnSpc>
                <a:spcPct val="114000"/>
              </a:lnSpc>
              <a:buClr>
                <a:srgbClr val="325076"/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Четкая коммуникация (эффективная передача информации)</a:t>
            </a:r>
          </a:p>
          <a:p>
            <a:pPr marL="228600" lvl="1">
              <a:lnSpc>
                <a:spcPct val="114000"/>
              </a:lnSpc>
              <a:buClr>
                <a:srgbClr val="325076"/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Инструктажи</a:t>
            </a:r>
          </a:p>
          <a:p>
            <a:pPr marL="0" lvl="1" indent="0">
              <a:lnSpc>
                <a:spcPct val="114000"/>
              </a:lnSpc>
              <a:buClr>
                <a:srgbClr val="325076"/>
              </a:buClr>
              <a:buNone/>
            </a:pPr>
            <a:endParaRPr lang="ru-RU" alt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lpfo4.BNPP\Desktop\ФОТО для плаката\IMG_34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80" y="3655106"/>
            <a:ext cx="2527539" cy="25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8733" y="5206350"/>
            <a:ext cx="6214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hangingPunct="0"/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По результатам анализа руководителям рекомендовано продолжить </a:t>
            </a:r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контроль </a:t>
            </a:r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применения </a:t>
            </a:r>
            <a:r>
              <a:rPr lang="ru-RU" sz="1400" dirty="0">
                <a:solidFill>
                  <a:srgbClr val="0070C0"/>
                </a:solidFill>
                <a:latin typeface="Arial"/>
                <a:cs typeface="Arial"/>
              </a:rPr>
              <a:t>персоналом методов предотвращения ошибок, при снижениях направлять персонал в пункты психофизиологической разгрузки для обучения методам самоконтроля и осознанности</a:t>
            </a:r>
            <a:r>
              <a:rPr lang="ru-RU" sz="1400" dirty="0" smtClean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lang="ru-RU" sz="1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22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38" y="372533"/>
            <a:ext cx="8886296" cy="618067"/>
          </a:xfrm>
        </p:spPr>
        <p:txBody>
          <a:bodyPr anchor="ctr">
            <a:no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Осознанное лидерство в вопросах обеспечения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безопасности. Пути повышения качества работы с персоналом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38840" y="1191492"/>
            <a:ext cx="9007164" cy="550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6430" y="1056083"/>
            <a:ext cx="9463178" cy="1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14000"/>
              </a:lnSpc>
              <a:buClr>
                <a:srgbClr val="325076"/>
              </a:buClr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высокую степень информированности остаются проблемные вопросы в работе с персоналом, требующие внимания со стороны руководителей – лидеров.</a:t>
            </a:r>
          </a:p>
          <a:p>
            <a:pPr indent="361950">
              <a:lnSpc>
                <a:spcPct val="114000"/>
              </a:lnSpc>
              <a:buClr>
                <a:srgbClr val="325076"/>
              </a:buClr>
            </a:pP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каких еще мероприятий можно усилить мотивацию персонала на безопасное поведение? </a:t>
            </a:r>
          </a:p>
        </p:txBody>
      </p:sp>
      <p:pic>
        <p:nvPicPr>
          <p:cNvPr id="1029" name="Picture 5" descr="P:\Семинары, учебы\2016\КБ Мельницкая\фото\IMG_3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3014" y="2885517"/>
            <a:ext cx="3687758" cy="276582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Семинары, учебы\2016\КБ Мельницкая\фото\IMG_3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8" y="2421467"/>
            <a:ext cx="4921543" cy="369115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2532"/>
            <a:ext cx="9448800" cy="637077"/>
          </a:xfrm>
        </p:spPr>
        <p:txBody>
          <a:bodyPr>
            <a:no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604" y="1040133"/>
            <a:ext cx="8817649" cy="1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Важным шагом в развитии осознанного лидерства стало решение руководства станции о внедрении на Белоярской АЭС положительной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WANO GP ATL-08-003 «Инструменты обеспечения качества работы персонала для руководителей верхнего и среднего уровня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898" y="2306576"/>
            <a:ext cx="8927552" cy="1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0"/>
              </a:spcAft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2019 год </a:t>
            </a:r>
            <a:r>
              <a:rPr lang="ru-RU" sz="1600" b="1" dirty="0" smtClean="0">
                <a:solidFill>
                  <a:srgbClr val="0070B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проведено</a:t>
            </a:r>
            <a:r>
              <a:rPr lang="ru-RU" sz="1600" dirty="0" smtClean="0">
                <a:solidFill>
                  <a:srgbClr val="0070B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B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обучение</a:t>
            </a:r>
            <a:r>
              <a:rPr lang="ru-RU" sz="1600" dirty="0">
                <a:solidFill>
                  <a:srgbClr val="0070B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руководителей на тему «Инструменты обеспечения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качества работы персонала» </a:t>
            </a:r>
          </a:p>
          <a:p>
            <a:pPr marL="285750" indent="-285750" algn="just">
              <a:lnSpc>
                <a:spcPct val="114000"/>
              </a:lnSpc>
              <a:spcAft>
                <a:spcPts val="0"/>
              </a:spcAft>
              <a:buClr>
                <a:srgbClr val="325076"/>
              </a:buClr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разработан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удобства восприятия и применения в работе </a:t>
            </a:r>
            <a:r>
              <a:rPr lang="ru-RU" sz="1600" b="1" dirty="0" smtClean="0">
                <a:solidFill>
                  <a:srgbClr val="0070B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блокнот-памятка</a:t>
            </a:r>
            <a:r>
              <a:rPr lang="ru-RU" sz="1600" dirty="0" smtClean="0">
                <a:solidFill>
                  <a:srgbClr val="0070B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руководителей «Лидерство в вопросах безопасности»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57">
            <a:off x="7965991" y="4428160"/>
            <a:ext cx="1203013" cy="1698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02">
            <a:off x="6885314" y="4360368"/>
            <a:ext cx="1198696" cy="1698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98" y="4346514"/>
            <a:ext cx="1205909" cy="1698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881">
            <a:off x="5050596" y="4397382"/>
            <a:ext cx="1196140" cy="1687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830">
            <a:off x="4117538" y="4459548"/>
            <a:ext cx="1204459" cy="1698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67145" y="4502727"/>
            <a:ext cx="3574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0070BA"/>
                </a:solidFill>
              </a:rPr>
              <a:t>Путь руководителя-лидера – путь непрерывного совершенствования и соединения со своими внутренними ресурсами.</a:t>
            </a:r>
            <a:endParaRPr lang="ru-RU" sz="1600" dirty="0">
              <a:solidFill>
                <a:srgbClr val="007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8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66" y="1299331"/>
            <a:ext cx="3249152" cy="444854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520" y="1530537"/>
            <a:ext cx="5529532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38" marR="111760" indent="-20638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  <a:cs typeface="Arial"/>
              </a:rPr>
              <a:t>Положительная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практика WANO GP ATL-08-003 раскрывает </a:t>
            </a:r>
            <a:r>
              <a:rPr lang="ru-RU" sz="1600" b="1" dirty="0" smtClean="0">
                <a:solidFill>
                  <a:srgbClr val="0070C0"/>
                </a:solidFill>
                <a:latin typeface="Arial"/>
                <a:cs typeface="Arial"/>
              </a:rPr>
              <a:t>четыре производственные задачи</a:t>
            </a:r>
            <a:r>
              <a:rPr lang="ru-RU" sz="1600" b="1" dirty="0" smtClean="0">
                <a:latin typeface="Arial"/>
                <a:cs typeface="Arial"/>
              </a:rPr>
              <a:t>:</a:t>
            </a:r>
          </a:p>
          <a:p>
            <a:pPr marL="21590" marR="111760" indent="269875" algn="just">
              <a:lnSpc>
                <a:spcPct val="150000"/>
              </a:lnSpc>
            </a:pPr>
            <a:endParaRPr lang="ru-RU" sz="1600" dirty="0" smtClean="0">
              <a:solidFill>
                <a:srgbClr val="006DBF"/>
              </a:solidFill>
              <a:latin typeface="Arial"/>
              <a:ea typeface="Times New Roman"/>
              <a:cs typeface="Arial"/>
            </a:endParaRPr>
          </a:p>
          <a:p>
            <a:pPr marL="21590" marR="111760" indent="269875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Решите</a:t>
            </a:r>
            <a:r>
              <a:rPr lang="ru-RU" sz="1600" dirty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, чего вы    хотите.</a:t>
            </a:r>
          </a:p>
          <a:p>
            <a:pPr marL="21590" marR="111760" indent="269875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Скажите </a:t>
            </a:r>
            <a:r>
              <a:rPr lang="ru-RU" sz="1600" dirty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людям, чего вы </a:t>
            </a:r>
            <a:r>
              <a:rPr lang="ru-RU" sz="1600" dirty="0" smtClean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хотите.</a:t>
            </a:r>
          </a:p>
          <a:p>
            <a:pPr marL="21590" marR="111760" indent="269875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Узнайте</a:t>
            </a:r>
            <a:r>
              <a:rPr lang="ru-RU" sz="1600" dirty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, получаете ли вы то, чего </a:t>
            </a:r>
            <a:r>
              <a:rPr lang="ru-RU" sz="1600" dirty="0" smtClean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хотите.</a:t>
            </a:r>
          </a:p>
          <a:p>
            <a:pPr marL="21590" marR="111760" indent="269875" algn="just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Корректируйте</a:t>
            </a:r>
            <a:r>
              <a:rPr lang="ru-RU" sz="1600" dirty="0">
                <a:solidFill>
                  <a:srgbClr val="006DBF"/>
                </a:solidFill>
                <a:latin typeface="Arial"/>
                <a:ea typeface="Times New Roman"/>
                <a:cs typeface="Arial"/>
              </a:rPr>
              <a:t>, чтобы получить то, чего хотите. </a:t>
            </a:r>
            <a:endParaRPr lang="ru-RU" sz="1600" dirty="0">
              <a:solidFill>
                <a:srgbClr val="006DBF"/>
              </a:solidFill>
              <a:latin typeface="Arial"/>
              <a:cs typeface="Arial"/>
            </a:endParaRPr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452438" y="372534"/>
            <a:ext cx="9037637" cy="62333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Осознанное лидерство в вопросах обеспечения безопасности. Пути повышения качества работы с персоналом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26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u6ATX5JUW7c7BzDsLSig"/>
</p:tagLst>
</file>

<file path=ppt/theme/theme1.xml><?xml version="1.0" encoding="utf-8"?>
<a:theme xmlns:a="http://schemas.openxmlformats.org/drawingml/2006/main" name="for_preza">
  <a:themeElements>
    <a:clrScheme name="Другая 1">
      <a:dk1>
        <a:sysClr val="windowText" lastClr="000000"/>
      </a:dk1>
      <a:lt1>
        <a:srgbClr val="FFFFFF"/>
      </a:lt1>
      <a:dk2>
        <a:srgbClr val="325076"/>
      </a:dk2>
      <a:lt2>
        <a:srgbClr val="FFFFFF"/>
      </a:lt2>
      <a:accent1>
        <a:srgbClr val="00B050"/>
      </a:accent1>
      <a:accent2>
        <a:srgbClr val="00B0F0"/>
      </a:accent2>
      <a:accent3>
        <a:srgbClr val="639ECA"/>
      </a:accent3>
      <a:accent4>
        <a:srgbClr val="0070C0"/>
      </a:accent4>
      <a:accent5>
        <a:srgbClr val="FFC000"/>
      </a:accent5>
      <a:accent6>
        <a:srgbClr val="996633"/>
      </a:accent6>
      <a:hlink>
        <a:srgbClr val="F2F2F2"/>
      </a:hlink>
      <a:folHlink>
        <a:srgbClr val="7F7F7F"/>
      </a:folHlink>
    </a:clrScheme>
    <a:fontScheme name="Другая 2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_А4_,без лого — копия" id="{FCAFF0C2-B6DF-474B-AE95-D3787A10BD98}" vid="{71E6C09B-1356-454C-B33D-85A54AADC18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RA_shablon_2017</Template>
  <TotalTime>3764</TotalTime>
  <Words>3040</Words>
  <Application>Microsoft Macintosh PowerPoint</Application>
  <PresentationFormat>Лист A4 (210x297 мм)</PresentationFormat>
  <Paragraphs>362</Paragraphs>
  <Slides>44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for_preza</vt:lpstr>
      <vt:lpstr>Презентация PowerPoint</vt:lpstr>
      <vt:lpstr>Определения лидерства</vt:lpstr>
      <vt:lpstr>Основная задача лидерства</vt:lpstr>
      <vt:lpstr>Лидерство в вопросах безопасности. Пути повышения качества работы с персоналом</vt:lpstr>
      <vt:lpstr>Лидерство в вопросах безопасности. Пути повышения качества работы с персоналом</vt:lpstr>
      <vt:lpstr>Лидерство в вопросах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Презентация PowerPoint</vt:lpstr>
      <vt:lpstr>Презентация PowerPoint</vt:lpstr>
      <vt:lpstr>Лидерство в вопросах безопасности. Пути повышения качества работы с персоналом 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Презентация PowerPoint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Презентация PowerPoint</vt:lpstr>
      <vt:lpstr>Лидерство в вопросах безопасности. Пути повышения качества работы с персоналом</vt:lpstr>
      <vt:lpstr>Презентация PowerPoint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 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СХОДСТВА И РАЗЛИЧИЯ В ПОВЕДЕНИИ РУКОВОДИТЕЛЯ В РАЗНЫХ СТИЛЯХ</vt:lpstr>
      <vt:lpstr>Осознанное лидерство в вопросах обеспечения безопасности. Пути повышения качества работы с персоналом </vt:lpstr>
      <vt:lpstr>Осознанное лидерство в вопросах обеспечения безопасности. Пути повышения качества работы с персоналом</vt:lpstr>
      <vt:lpstr>БАЗОВЫЕ НАВЫКИ РУКОВОДИТЕЛЯ-ЛИДЕРА:  1. Эффективные вопросы помогают удерживать фокус внимания на процессе (на задаче)  Результат: - Снижается уровень вмешательства - Потенциал нарастает (опыт накапливается)  2. Активное слушание Смысл коммуникации не высказаться,  а быть услышанным  </vt:lpstr>
      <vt:lpstr>Эффективные и неэффективные вопросы</vt:lpstr>
      <vt:lpstr>Презентация PowerPoint</vt:lpstr>
      <vt:lpstr>Модель рабочего диалога (модель GROW)  1) Цель – что важно? 2) Действительность – что вы имеете (реальность)? 3) Варианты – как должно быть / что можно сделать? 4) Намерение - что и когда вы будете делать </vt:lpstr>
      <vt:lpstr>Модель GROW  (модель РОСТ)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  <vt:lpstr>Осознанное лидерство в вопросах обеспечения безопасности. Пути повышения качества работы с персоналом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</dc:title>
  <dc:creator>пользователь Microsoft Office</dc:creator>
  <cp:lastModifiedBy>Елена</cp:lastModifiedBy>
  <cp:revision>241</cp:revision>
  <cp:lastPrinted>2019-11-22T13:23:30Z</cp:lastPrinted>
  <dcterms:created xsi:type="dcterms:W3CDTF">2017-04-20T21:00:35Z</dcterms:created>
  <dcterms:modified xsi:type="dcterms:W3CDTF">2019-12-11T04:25:55Z</dcterms:modified>
</cp:coreProperties>
</file>