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20"/>
  </p:notesMasterIdLst>
  <p:handoutMasterIdLst>
    <p:handoutMasterId r:id="rId21"/>
  </p:handoutMasterIdLst>
  <p:sldIdLst>
    <p:sldId id="259" r:id="rId2"/>
    <p:sldId id="270" r:id="rId3"/>
    <p:sldId id="271" r:id="rId4"/>
    <p:sldId id="272" r:id="rId5"/>
    <p:sldId id="273" r:id="rId6"/>
    <p:sldId id="257" r:id="rId7"/>
    <p:sldId id="269" r:id="rId8"/>
    <p:sldId id="261" r:id="rId9"/>
    <p:sldId id="274" r:id="rId10"/>
    <p:sldId id="260" r:id="rId11"/>
    <p:sldId id="266" r:id="rId12"/>
    <p:sldId id="275" r:id="rId13"/>
    <p:sldId id="262" r:id="rId14"/>
    <p:sldId id="263" r:id="rId15"/>
    <p:sldId id="268" r:id="rId16"/>
    <p:sldId id="265" r:id="rId17"/>
    <p:sldId id="267" r:id="rId18"/>
    <p:sldId id="258" r:id="rId19"/>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61"/>
      </p:cViewPr>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8DBB9-FF4D-4FDA-AD34-27FA86519578}" type="datetime1">
              <a:rPr lang="zh-CN" altLang="en-US" smtClean="0"/>
              <a:t>2022/4/6</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1CCE20-FD2F-40C5-ABE3-3369F20AA0E6}" type="datetime1">
              <a:rPr lang="zh-CN" altLang="en-US" smtClean="0"/>
              <a:t>2022/4/6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t>单击此处编辑母版文本样式</a:t>
            </a:r>
            <a:endParaRPr lang="en-US"/>
          </a:p>
          <a:p>
            <a:pPr lvl="1" rtl="0"/>
            <a:r>
              <a:rPr lang="zh-cn"/>
              <a:t>第二级</a:t>
            </a:r>
          </a:p>
          <a:p>
            <a:pPr lvl="2" rtl="0"/>
            <a:r>
              <a:rPr lang="zh-cn"/>
              <a:t>第三级</a:t>
            </a:r>
          </a:p>
          <a:p>
            <a:pPr lvl="3" rtl="0"/>
            <a:r>
              <a:rPr lang="zh-cn"/>
              <a:t>第四级</a:t>
            </a:r>
          </a:p>
          <a:p>
            <a:pPr lvl="4" rtl="0"/>
            <a:r>
              <a:rPr lang="zh-cn"/>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zh-CN" altLang="en-US"/>
              <a:t>单击此处编辑母版标题样式</a:t>
            </a:r>
            <a:endParaRPr lang="en-US" dirty="0"/>
          </a:p>
        </p:txBody>
      </p:sp>
      <p:sp>
        <p:nvSpPr>
          <p:cNvPr id="3" name="副标题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zh-CN" altLang="en-US"/>
              <a:t>单击此处编辑母版副标题样式</a:t>
            </a:r>
            <a:endParaRPr lang="en-US" dirty="0"/>
          </a:p>
        </p:txBody>
      </p:sp>
      <p:cxnSp>
        <p:nvCxnSpPr>
          <p:cNvPr id="9" name="直接连接符​​(S)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期占位符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E203234F-2943-4AD6-8E73-34C216403FC9}" type="datetime1">
              <a:rPr lang="zh-CN" altLang="en-US" smtClean="0"/>
              <a:t>2022/4/6</a:t>
            </a:fld>
            <a:endParaRPr lang="en-US" dirty="0"/>
          </a:p>
        </p:txBody>
      </p:sp>
      <p:sp>
        <p:nvSpPr>
          <p:cNvPr id="5" name="页脚占位符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en-US" dirty="0"/>
          </a:p>
        </p:txBody>
      </p:sp>
      <p:sp>
        <p:nvSpPr>
          <p:cNvPr id="6" name="灯片编号占位符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6818B044-5115-4C63-8F06-0D627F0729F0}" type="datetime1">
              <a:rPr lang="zh-CN" altLang="en-US" smtClean="0"/>
              <a:t>2022/4/6</a:t>
            </a:fld>
            <a:endParaRPr lang="en-US" dirty="0"/>
          </a:p>
        </p:txBody>
      </p:sp>
      <p:sp>
        <p:nvSpPr>
          <p:cNvPr id="8" name="页脚占位符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标题与文本">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垂直标题 1"/>
          <p:cNvSpPr>
            <a:spLocks noGrp="1"/>
          </p:cNvSpPr>
          <p:nvPr>
            <p:ph type="title" orient="vert"/>
          </p:nvPr>
        </p:nvSpPr>
        <p:spPr>
          <a:xfrm>
            <a:off x="8724900" y="412302"/>
            <a:ext cx="2628900" cy="5759898"/>
          </a:xfrm>
        </p:spPr>
        <p:txBody>
          <a:bodyPr vert="eaVert" rtlCol="0"/>
          <a:lstStyle/>
          <a:p>
            <a:pPr rtl="0"/>
            <a:r>
              <a:rPr lang="zh-CN" altLang="en-US"/>
              <a:t>单击此处编辑母版标题样式</a:t>
            </a:r>
            <a:endParaRPr lang="en-US" dirty="0"/>
          </a:p>
        </p:txBody>
      </p:sp>
      <p:sp>
        <p:nvSpPr>
          <p:cNvPr id="3" name="垂直文本占位符 2"/>
          <p:cNvSpPr>
            <a:spLocks noGrp="1"/>
          </p:cNvSpPr>
          <p:nvPr>
            <p:ph type="body" orient="vert" idx="1"/>
          </p:nvPr>
        </p:nvSpPr>
        <p:spPr>
          <a:xfrm>
            <a:off x="838200" y="412302"/>
            <a:ext cx="7734300" cy="5759898"/>
          </a:xfrm>
        </p:spPr>
        <p:txBody>
          <a:bodyPr vert="eaVert" lIns="45720" tIns="0" rIns="45720" bIns="0"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C0E476C3-78BD-40CB-9C6F-0D41DD7E1D50}" type="datetime1">
              <a:rPr lang="zh-CN" altLang="en-US" smtClean="0"/>
              <a:t>2022/4/6</a:t>
            </a:fld>
            <a:endParaRPr lang="en-US" dirty="0"/>
          </a:p>
        </p:txBody>
      </p:sp>
      <p:sp>
        <p:nvSpPr>
          <p:cNvPr id="8" name="页脚占位符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endParaRPr lang="en-US" dirty="0"/>
          </a:p>
        </p:txBody>
      </p:sp>
      <p:sp>
        <p:nvSpPr>
          <p:cNvPr id="10" name="灯片编号占位符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3" name="内容占位符 2"/>
          <p:cNvSpPr>
            <a:spLocks noGrp="1"/>
          </p:cNvSpPr>
          <p:nvPr>
            <p:ph idx="1"/>
          </p:nvPr>
        </p:nvSpPr>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7" name="日期占位符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A24A4C0A-F292-41BE-9CD1-530467B1B9F8}" type="datetime1">
              <a:rPr lang="zh-CN" altLang="en-US" smtClean="0"/>
              <a:t>2022/4/6</a:t>
            </a:fld>
            <a:endParaRPr lang="en-US" dirty="0"/>
          </a:p>
        </p:txBody>
      </p:sp>
      <p:sp>
        <p:nvSpPr>
          <p:cNvPr id="8" name="页脚占位符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en-US" dirty="0"/>
          </a:p>
        </p:txBody>
      </p:sp>
      <p:sp>
        <p:nvSpPr>
          <p:cNvPr id="9" name="灯片编号占位符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a:t>单击此处编辑母版文本样式</a:t>
            </a:r>
          </a:p>
        </p:txBody>
      </p:sp>
      <p:cxnSp>
        <p:nvCxnSpPr>
          <p:cNvPr id="9" name="直接连接符​​(S)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C31630FC-7090-4D1C-93D5-113C82941F4E}" type="datetime1">
              <a:rPr lang="zh-CN" altLang="en-US" smtClean="0"/>
              <a:t>2022/4/6</a:t>
            </a:fld>
            <a:endParaRPr lang="en-US" dirty="0"/>
          </a:p>
        </p:txBody>
      </p:sp>
      <p:sp>
        <p:nvSpPr>
          <p:cNvPr id="8" name="页脚占位符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en-US" dirty="0"/>
          </a:p>
        </p:txBody>
      </p:sp>
      <p:sp>
        <p:nvSpPr>
          <p:cNvPr id="11" name="灯片编号占位符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内容占位符 2"/>
          <p:cNvSpPr>
            <a:spLocks noGrp="1"/>
          </p:cNvSpPr>
          <p:nvPr>
            <p:ph sz="half" idx="1"/>
          </p:nvPr>
        </p:nvSpPr>
        <p:spPr>
          <a:xfrm>
            <a:off x="1097280" y="2120900"/>
            <a:ext cx="4639736" cy="3748193"/>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内容占位符 3"/>
          <p:cNvSpPr>
            <a:spLocks noGrp="1"/>
          </p:cNvSpPr>
          <p:nvPr>
            <p:ph sz="half" idx="2"/>
          </p:nvPr>
        </p:nvSpPr>
        <p:spPr>
          <a:xfrm>
            <a:off x="6515944" y="2120900"/>
            <a:ext cx="4639736" cy="3748194"/>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81EDFCFC-F8E9-4049-95DD-C79391CC7BFF}" type="datetime1">
              <a:rPr lang="zh-CN" altLang="en-US" smtClean="0"/>
              <a:t>2022/4/6</a:t>
            </a:fld>
            <a:endParaRPr lang="en-US" dirty="0"/>
          </a:p>
        </p:txBody>
      </p:sp>
      <p:sp>
        <p:nvSpPr>
          <p:cNvPr id="9" name="页脚占位符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en-US" dirty="0"/>
          </a:p>
        </p:txBody>
      </p:sp>
      <p:sp>
        <p:nvSpPr>
          <p:cNvPr id="10" name="幻灯片编号占位符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标题 9"/>
          <p:cNvSpPr>
            <a:spLocks noGrp="1"/>
          </p:cNvSpPr>
          <p:nvPr>
            <p:ph type="title"/>
          </p:nvPr>
        </p:nvSpPr>
        <p:spPr>
          <a:xfrm>
            <a:off x="1097280" y="286603"/>
            <a:ext cx="10058400" cy="1450757"/>
          </a:xfrm>
        </p:spPr>
        <p:txBody>
          <a:bodyPr rtlCol="0"/>
          <a:lstStyle/>
          <a:p>
            <a:pPr rtl="0"/>
            <a:r>
              <a:rPr lang="zh-CN" altLang="en-US"/>
              <a:t>单击此处编辑母版标题样式</a:t>
            </a:r>
            <a:endParaRPr lang="en-US" dirty="0"/>
          </a:p>
        </p:txBody>
      </p:sp>
      <p:sp>
        <p:nvSpPr>
          <p:cNvPr id="3" name="文本占位符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4" name="内容占位符 3"/>
          <p:cNvSpPr>
            <a:spLocks noGrp="1"/>
          </p:cNvSpPr>
          <p:nvPr>
            <p:ph sz="half" idx="2"/>
          </p:nvPr>
        </p:nvSpPr>
        <p:spPr>
          <a:xfrm>
            <a:off x="1097280" y="2958274"/>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5" name="文本占位符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a:t>单击此处编辑母版文本样式</a:t>
            </a:r>
          </a:p>
        </p:txBody>
      </p:sp>
      <p:sp>
        <p:nvSpPr>
          <p:cNvPr id="6" name="内容占位符 5"/>
          <p:cNvSpPr>
            <a:spLocks noGrp="1"/>
          </p:cNvSpPr>
          <p:nvPr>
            <p:ph sz="quarter" idx="4"/>
          </p:nvPr>
        </p:nvSpPr>
        <p:spPr>
          <a:xfrm>
            <a:off x="6515944" y="2958273"/>
            <a:ext cx="4639736" cy="2910821"/>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2" name="日期占位符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EFBE5E81-E012-42C1-892B-1E2892457684}" type="datetime1">
              <a:rPr lang="zh-CN" altLang="en-US" smtClean="0"/>
              <a:t>2022/4/6</a:t>
            </a:fld>
            <a:endParaRPr lang="en-US" dirty="0"/>
          </a:p>
        </p:txBody>
      </p:sp>
      <p:sp>
        <p:nvSpPr>
          <p:cNvPr id="11" name="页脚占位符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en-US" dirty="0"/>
          </a:p>
        </p:txBody>
      </p:sp>
      <p:sp>
        <p:nvSpPr>
          <p:cNvPr id="12" name="灯片编号占位符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a:t>单击此处编辑母版标题样式</a:t>
            </a:r>
            <a:endParaRPr lang="en-US" dirty="0"/>
          </a:p>
        </p:txBody>
      </p:sp>
      <p:sp>
        <p:nvSpPr>
          <p:cNvPr id="6" name="日期占位符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DA05DBCF-E3D4-4FC7-9203-C0C05B2BAA55}" type="datetime1">
              <a:rPr lang="zh-CN" altLang="en-US" smtClean="0"/>
              <a:t>2022/4/6</a:t>
            </a:fld>
            <a:endParaRPr lang="en-US" dirty="0"/>
          </a:p>
        </p:txBody>
      </p:sp>
      <p:sp>
        <p:nvSpPr>
          <p:cNvPr id="7" name="页脚占位符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en-US" dirty="0"/>
          </a:p>
        </p:txBody>
      </p:sp>
      <p:sp>
        <p:nvSpPr>
          <p:cNvPr id="8" name="灯片编号占位符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期占位符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4910A522-F0F5-43AE-870D-B1652467F5E7}" type="datetime1">
              <a:rPr lang="zh-CN" altLang="en-US" smtClean="0"/>
              <a:t>2022/4/6</a:t>
            </a:fld>
            <a:endParaRPr lang="en-US" dirty="0"/>
          </a:p>
        </p:txBody>
      </p:sp>
      <p:sp>
        <p:nvSpPr>
          <p:cNvPr id="3" name="页脚占位符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en-US" dirty="0"/>
          </a:p>
        </p:txBody>
      </p:sp>
      <p:sp>
        <p:nvSpPr>
          <p:cNvPr id="4" name="灯片编号占位符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带标题的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zh-CN" altLang="en-US"/>
              <a:t>单击此处编辑母版标题样式</a:t>
            </a:r>
            <a:endParaRPr lang="en-US" dirty="0"/>
          </a:p>
        </p:txBody>
      </p:sp>
      <p:sp>
        <p:nvSpPr>
          <p:cNvPr id="3" name="内容占位符 2"/>
          <p:cNvSpPr>
            <a:spLocks noGrp="1"/>
          </p:cNvSpPr>
          <p:nvPr>
            <p:ph idx="1"/>
          </p:nvPr>
        </p:nvSpPr>
        <p:spPr>
          <a:xfrm>
            <a:off x="5458984" y="812799"/>
            <a:ext cx="5928344" cy="5294757"/>
          </a:xfrm>
        </p:spPr>
        <p:txBody>
          <a:bodyPr rtlCol="0"/>
          <a:lstStyle/>
          <a:p>
            <a:pPr lvl="0" rtl="0"/>
            <a:r>
              <a:rPr lang="zh-CN" altLang="en-US"/>
              <a:t>单击此处编辑母版文本样式</a:t>
            </a:r>
          </a:p>
          <a:p>
            <a:pPr lvl="1" rtl="0"/>
            <a:r>
              <a:rPr lang="zh-CN" altLang="en-US"/>
              <a:t>二级</a:t>
            </a:r>
          </a:p>
          <a:p>
            <a:pPr lvl="2" rtl="0"/>
            <a:r>
              <a:rPr lang="zh-CN" altLang="en-US"/>
              <a:t>三级</a:t>
            </a:r>
          </a:p>
          <a:p>
            <a:pPr lvl="3" rtl="0"/>
            <a:r>
              <a:rPr lang="zh-CN" altLang="en-US"/>
              <a:t>四级</a:t>
            </a:r>
          </a:p>
          <a:p>
            <a:pPr lvl="4" rtl="0"/>
            <a:r>
              <a:rPr lang="zh-CN" altLang="en-US"/>
              <a:t>五级</a:t>
            </a:r>
            <a:endParaRPr lang="en-US" dirty="0"/>
          </a:p>
        </p:txBody>
      </p:sp>
      <p:sp>
        <p:nvSpPr>
          <p:cNvPr id="4" name="文本占位符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a:xfrm>
            <a:off x="643464" y="6446520"/>
            <a:ext cx="3517568" cy="365125"/>
          </a:xfrm>
        </p:spPr>
        <p:txBody>
          <a:bodyPr rtlCol="0"/>
          <a:lstStyle>
            <a:lvl1pPr algn="l">
              <a:defRPr/>
            </a:lvl1pPr>
          </a:lstStyle>
          <a:p>
            <a:pPr rtl="0"/>
            <a:fld id="{4571CF06-CFCF-4651-AD58-EA72AF9A9AA5}" type="datetime1">
              <a:rPr lang="zh-CN" altLang="en-US" smtClean="0"/>
              <a:t>2022/4/6</a:t>
            </a:fld>
            <a:endParaRPr lang="en-US" dirty="0"/>
          </a:p>
        </p:txBody>
      </p:sp>
      <p:sp>
        <p:nvSpPr>
          <p:cNvPr id="6" name="页脚占位符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en-US" dirty="0"/>
          </a:p>
        </p:txBody>
      </p:sp>
      <p:sp>
        <p:nvSpPr>
          <p:cNvPr id="7" name="幻灯片编号占位符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带标题的图片">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图片占位符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a:t>单击图标添加图片</a:t>
            </a:r>
            <a:endParaRPr lang="en-US" dirty="0"/>
          </a:p>
        </p:txBody>
      </p:sp>
      <p:sp>
        <p:nvSpPr>
          <p:cNvPr id="2" name="标题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zh-CN" altLang="en-US"/>
              <a:t>单击此处编辑母版标题样式</a:t>
            </a:r>
            <a:endParaRPr lang="en-US" dirty="0"/>
          </a:p>
        </p:txBody>
      </p:sp>
      <p:sp>
        <p:nvSpPr>
          <p:cNvPr id="4" name="文本占位符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a:t>单击此处编辑母版文本样式</a:t>
            </a:r>
          </a:p>
        </p:txBody>
      </p:sp>
      <p:sp>
        <p:nvSpPr>
          <p:cNvPr id="5" name="日期占位符 4"/>
          <p:cNvSpPr>
            <a:spLocks noGrp="1"/>
          </p:cNvSpPr>
          <p:nvPr>
            <p:ph type="dt" sz="half" idx="10"/>
          </p:nvPr>
        </p:nvSpPr>
        <p:spPr/>
        <p:txBody>
          <a:bodyPr rtlCol="0"/>
          <a:lstStyle>
            <a:lvl1pPr>
              <a:defRPr/>
            </a:lvl1pPr>
          </a:lstStyle>
          <a:p>
            <a:pPr rtl="0"/>
            <a:fld id="{A78803E1-1726-4879-80E3-452B390141DD}" type="datetime1">
              <a:rPr lang="zh-CN" altLang="en-US" smtClean="0"/>
              <a:t>2022/4/6</a:t>
            </a:fld>
            <a:endParaRPr lang="en-US" dirty="0"/>
          </a:p>
        </p:txBody>
      </p:sp>
      <p:sp>
        <p:nvSpPr>
          <p:cNvPr id="6" name="页脚占位符 5"/>
          <p:cNvSpPr>
            <a:spLocks noGrp="1"/>
          </p:cNvSpPr>
          <p:nvPr>
            <p:ph type="ftr" sz="quarter" idx="11"/>
          </p:nvPr>
        </p:nvSpPr>
        <p:spPr>
          <a:xfrm>
            <a:off x="1097279" y="6446838"/>
            <a:ext cx="6818262" cy="365125"/>
          </a:xfrm>
        </p:spPr>
        <p:txBody>
          <a:bodyPr rtlCol="0"/>
          <a:lstStyle/>
          <a:p>
            <a:pPr algn="l" rtl="0"/>
            <a:endParaRPr lang="en-US" dirty="0"/>
          </a:p>
        </p:txBody>
      </p:sp>
      <p:sp>
        <p:nvSpPr>
          <p:cNvPr id="7" name="灯片编号占位符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占位符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zh-cn" dirty="0"/>
              <a:t>单击此处编辑母版标题样式</a:t>
            </a:r>
            <a:endParaRPr lang="en-US" dirty="0"/>
          </a:p>
        </p:txBody>
      </p:sp>
      <p:sp>
        <p:nvSpPr>
          <p:cNvPr id="3" name="文本占位符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lang="en-US" dirty="0"/>
          </a:p>
        </p:txBody>
      </p:sp>
      <p:sp>
        <p:nvSpPr>
          <p:cNvPr id="4" name="日期占位符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latin typeface="Microsoft YaHei UI" panose="020B0503020204020204" pitchFamily="34" charset="-122"/>
                <a:ea typeface="Microsoft YaHei UI" panose="020B0503020204020204" pitchFamily="34" charset="-122"/>
              </a:defRPr>
            </a:lvl1pPr>
          </a:lstStyle>
          <a:p>
            <a:fld id="{4ECCA8BC-1B61-46E2-9581-00FC2FDA063C}" type="datetime1">
              <a:rPr lang="zh-CN" altLang="en-US" smtClean="0"/>
              <a:t>2022/4/6</a:t>
            </a:fld>
            <a:endParaRPr lang="en-US" dirty="0"/>
          </a:p>
        </p:txBody>
      </p:sp>
      <p:sp>
        <p:nvSpPr>
          <p:cNvPr id="5" name="页脚占位符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幻灯片编号占位符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latin typeface="Microsoft YaHei UI" panose="020B0503020204020204" pitchFamily="34" charset="-122"/>
                <a:ea typeface="Microsoft YaHei UI" panose="020B0503020204020204" pitchFamily="34" charset="-122"/>
              </a:defRPr>
            </a:lvl1pPr>
          </a:lstStyle>
          <a:p>
            <a:fld id="{3A98EE3D-8CD1-4C3F-BD1C-C98C9596463C}" type="slidenum">
              <a:rPr lang="en-US" smtClean="0"/>
              <a:pPr/>
              <a:t>‹#›</a:t>
            </a:fld>
            <a:endParaRPr lang="en-US" dirty="0"/>
          </a:p>
        </p:txBody>
      </p:sp>
      <p:cxnSp>
        <p:nvCxnSpPr>
          <p:cNvPr id="10" name="直接连接符​​(S)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新宋体" panose="02010609030101010101" pitchFamily="49" charset="-122"/>
          <a:ea typeface="新宋体" panose="02010609030101010101" pitchFamily="49" charset="-122"/>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zsss.ay123.net/9796.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b="1"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Welcome  </a:t>
            </a:r>
            <a:br>
              <a:rPr lang="zh-CN" altLang="zh-CN" sz="4800" kern="100" dirty="0">
                <a:latin typeface="Times New Roman" panose="02020603050405020304" pitchFamily="18" charset="0"/>
                <a:ea typeface="宋体" panose="02010600030101010101" pitchFamily="2" charset="-122"/>
              </a:rPr>
            </a:b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normAutofit/>
          </a:bodyPr>
          <a:lstStyle/>
          <a:p>
            <a:pPr algn="l"/>
            <a:r>
              <a:rPr lang="en-US" altLang="zh-CN" sz="2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06</a:t>
            </a:r>
            <a:r>
              <a:rPr lang="en-US" altLang="zh-CN"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April 2021</a:t>
            </a:r>
            <a:endParaRPr lang="zh-CN" altLang="zh-CN" sz="2800" kern="100" dirty="0">
              <a:effectLst/>
              <a:latin typeface="Times New Roman" panose="02020603050405020304" pitchFamily="18" charset="0"/>
              <a:ea typeface="宋体" panose="02010600030101010101" pitchFamily="2" charset="-122"/>
            </a:endParaRPr>
          </a:p>
          <a:p>
            <a:pPr algn="l"/>
            <a:r>
              <a:rPr lang="en-US" altLang="zh-CN"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zh-CN" altLang="zh-CN" sz="2800" kern="100" dirty="0">
              <a:effectLst/>
              <a:latin typeface="Times New Roman" panose="02020603050405020304" pitchFamily="18" charset="0"/>
              <a:ea typeface="宋体" panose="02010600030101010101" pitchFamily="2" charset="-122"/>
            </a:endParaRPr>
          </a:p>
          <a:p>
            <a:pPr algn="l"/>
            <a:r>
              <a:rPr lang="en-US" altLang="zh-CN" sz="2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CPI sub-committee meeting</a:t>
            </a:r>
            <a:endParaRPr lang="zh-CN" altLang="zh-CN" sz="2800" kern="100" dirty="0">
              <a:effectLst/>
              <a:latin typeface="Times New Roman" panose="02020603050405020304" pitchFamily="18" charset="0"/>
              <a:ea typeface="宋体" panose="02010600030101010101" pitchFamily="2" charset="-122"/>
            </a:endParaRPr>
          </a:p>
          <a:p>
            <a:pPr algn="l"/>
            <a:r>
              <a:rPr lang="en-US" altLang="zh-CN" sz="2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800" kern="100" dirty="0">
              <a:effectLst/>
              <a:latin typeface="Times New Roman" panose="02020603050405020304" pitchFamily="18" charset="0"/>
              <a:ea typeface="宋体" panose="02010600030101010101" pitchFamily="2" charset="-122"/>
            </a:endParaRPr>
          </a:p>
          <a:p>
            <a:r>
              <a:rPr lang="en-US" altLang="zh-CN" sz="2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06</a:t>
            </a:r>
            <a:r>
              <a:rPr lang="en-US" altLang="zh-CN" sz="2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April 2021</a:t>
            </a:r>
            <a:r>
              <a:rPr lang="en-US" altLang="zh-CN" sz="28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,11:30-12:30 UTC/GMT</a:t>
            </a:r>
            <a:endParaRPr lang="zh-CN" altLang="en-US" sz="2800"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108570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79" y="286603"/>
            <a:ext cx="10479369" cy="1450757"/>
          </a:xfrm>
        </p:spPr>
        <p:txBody>
          <a:bodyPr/>
          <a:lstStyle/>
          <a:p>
            <a:r>
              <a:rPr lang="en-GB" altLang="zh-CN" sz="4800" dirty="0"/>
              <a:t>Expectations for CPI sub-committee</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normAutofit/>
          </a:bodyPr>
          <a:lstStyle/>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What’s the goal- to improve the current CPI methodology and remedy its perceived shortcomings.</a:t>
            </a:r>
          </a:p>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When we get this goal?</a:t>
            </a:r>
          </a:p>
          <a:p>
            <a:pPr marL="631825" indent="-457200">
              <a:buClr>
                <a:schemeClr val="bg1">
                  <a:lumMod val="75000"/>
                </a:schemeClr>
              </a:buClr>
              <a:buSzPct val="100000"/>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Who - who will do it and who can do it?</a:t>
            </a:r>
          </a:p>
          <a:p>
            <a:pPr marL="631825" indent="-457200">
              <a:buClr>
                <a:schemeClr val="bg1">
                  <a:lumMod val="75000"/>
                </a:schemeClr>
              </a:buClr>
              <a:buFont typeface="Wingdings" panose="05000000000000000000" pitchFamily="2" charset="2"/>
              <a:buChar char="Ø"/>
            </a:pPr>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How - how to organize the team in an effective </a:t>
            </a:r>
            <a:r>
              <a:rPr lang="en-US" altLang="zh-CN" sz="2800" dirty="0">
                <a:latin typeface="Calibri" panose="020F0502020204030204" pitchFamily="34" charset="0"/>
                <a:ea typeface="宋体" panose="02010600030101010101" pitchFamily="2" charset="-122"/>
                <a:cs typeface="Times New Roman" panose="02020603050405020304" pitchFamily="18" charset="0"/>
              </a:rPr>
              <a:t>way? How do we make that team work SMART?</a:t>
            </a:r>
            <a:endParaRPr lang="en-US"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1543335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pPr marL="174625">
              <a:buClr>
                <a:schemeClr val="bg1">
                  <a:lumMod val="75000"/>
                </a:schemeClr>
              </a:buClr>
              <a:buSzPct val="100000"/>
            </a:pPr>
            <a:r>
              <a:rPr lang="en-US" altLang="zh-CN" sz="4800" dirty="0"/>
              <a:t>Quick look ahead</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pic>
        <p:nvPicPr>
          <p:cNvPr id="17" name="内容占位符 16">
            <a:extLst>
              <a:ext uri="{FF2B5EF4-FFF2-40B4-BE49-F238E27FC236}">
                <a16:creationId xmlns:a16="http://schemas.microsoft.com/office/drawing/2014/main" id="{BAC926A9-32AE-447D-84E0-B35B5110A71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2249" y="1921230"/>
            <a:ext cx="5888921" cy="3947758"/>
          </a:xfrm>
        </p:spPr>
      </p:pic>
    </p:spTree>
    <p:extLst>
      <p:ext uri="{BB962C8B-B14F-4D97-AF65-F5344CB8AC3E}">
        <p14:creationId xmlns:p14="http://schemas.microsoft.com/office/powerpoint/2010/main" val="3168669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b="1" kern="100" dirty="0">
                <a:effectLst/>
                <a:latin typeface="Times New Roman" panose="02020603050405020304" pitchFamily="18" charset="0"/>
                <a:ea typeface="宋体" panose="02010600030101010101" pitchFamily="2" charset="-122"/>
              </a:rPr>
              <a:t>INPO solution</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2108202"/>
            <a:ext cx="10058400" cy="3464462"/>
          </a:xfrm>
        </p:spPr>
        <p:txBody>
          <a:bodyPr>
            <a:noAutofit/>
          </a:bodyPr>
          <a:lstStyle/>
          <a:p>
            <a:pPr algn="l"/>
            <a:r>
              <a:rPr lang="en-US" altLang="zh-CN" sz="2400" kern="100" dirty="0">
                <a:effectLst/>
                <a:latin typeface="Times New Roman" panose="02020603050405020304" pitchFamily="18" charset="0"/>
                <a:ea typeface="宋体" panose="02010600030101010101" pitchFamily="2" charset="-122"/>
              </a:rPr>
              <a:t>In addition to the WANO PII index (Method 4), INPO creates an INPO PII index to more accurately measure performance of the INPO fleet.</a:t>
            </a:r>
            <a:endParaRPr lang="zh-CN" altLang="zh-CN" sz="2400" kern="100" dirty="0">
              <a:effectLst/>
              <a:latin typeface="Times New Roman" panose="02020603050405020304" pitchFamily="18" charset="0"/>
              <a:ea typeface="宋体" panose="02010600030101010101" pitchFamily="2" charset="-122"/>
            </a:endParaRPr>
          </a:p>
          <a:p>
            <a:pPr algn="l">
              <a:spcAft>
                <a:spcPts val="840"/>
              </a:spcAft>
            </a:pPr>
            <a:r>
              <a:rPr lang="en-US" altLang="zh-CN" sz="2400" kern="100" dirty="0">
                <a:effectLst/>
                <a:latin typeface="Times New Roman" panose="02020603050405020304" pitchFamily="18" charset="0"/>
                <a:ea typeface="宋体" panose="02010600030101010101" pitchFamily="2" charset="-122"/>
              </a:rPr>
              <a:t>WANO PI data and additional PI data available from the INPO (US) members is included in the INPO PII index. </a:t>
            </a:r>
            <a:endParaRPr lang="zh-CN" altLang="zh-CN" sz="2400" kern="100" dirty="0">
              <a:effectLst/>
              <a:latin typeface="Times New Roman" panose="02020603050405020304" pitchFamily="18" charset="0"/>
              <a:ea typeface="宋体" panose="02010600030101010101" pitchFamily="2" charset="-122"/>
            </a:endParaRPr>
          </a:p>
          <a:p>
            <a:pPr algn="l"/>
            <a:r>
              <a:rPr lang="en-US" altLang="zh-CN" sz="2400" b="1" kern="100" dirty="0">
                <a:effectLst/>
                <a:latin typeface="Times New Roman" panose="02020603050405020304" pitchFamily="18" charset="0"/>
                <a:ea typeface="宋体" panose="02010600030101010101" pitchFamily="2" charset="-122"/>
              </a:rPr>
              <a:t>The INPO PII is usually revised and adjusted every 5 years. INPO 2025 PII is current version.</a:t>
            </a:r>
            <a:r>
              <a:rPr lang="en-US" altLang="zh-CN" sz="2400" kern="100" dirty="0">
                <a:effectLst/>
                <a:latin typeface="Times New Roman" panose="02020603050405020304" pitchFamily="18" charset="0"/>
                <a:ea typeface="宋体" panose="02010600030101010101" pitchFamily="2" charset="-122"/>
              </a:rPr>
              <a:t> </a:t>
            </a:r>
            <a:endParaRPr lang="zh-CN" altLang="zh-CN" sz="2400" kern="100" dirty="0">
              <a:effectLst/>
              <a:latin typeface="Times New Roman" panose="02020603050405020304" pitchFamily="18" charset="0"/>
              <a:ea typeface="宋体" panose="02010600030101010101" pitchFamily="2" charset="-122"/>
            </a:endParaRPr>
          </a:p>
          <a:p>
            <a:pPr algn="l"/>
            <a:r>
              <a:rPr lang="en-US" altLang="zh-CN" sz="2400" kern="100" dirty="0">
                <a:effectLst/>
                <a:latin typeface="Times New Roman" panose="02020603050405020304" pitchFamily="18" charset="0"/>
                <a:ea typeface="宋体" panose="02010600030101010101" pitchFamily="2" charset="-122"/>
              </a:rPr>
              <a:t>INPO Performance models have been developed such as PPI (plant performance index) and Neural PPI to more accurately measure performance of the INPO fleet.</a:t>
            </a:r>
            <a:endParaRPr lang="zh-CN" altLang="zh-CN" sz="2400" kern="100" dirty="0">
              <a:effectLst/>
              <a:latin typeface="Times New Roman" panose="02020603050405020304" pitchFamily="18" charset="0"/>
              <a:ea typeface="宋体" panose="02010600030101010101" pitchFamily="2" charset="-122"/>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420600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What</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1995577"/>
            <a:ext cx="10058400" cy="4249948"/>
          </a:xfrm>
        </p:spPr>
        <p:txBody>
          <a:bodyPr>
            <a:normAutofit lnSpcReduction="10000"/>
          </a:bodyPr>
          <a:lstStyle/>
          <a:p>
            <a:pPr marL="631825" indent="-457200">
              <a:buClr>
                <a:schemeClr val="bg1">
                  <a:lumMod val="75000"/>
                </a:schemeClr>
              </a:buClr>
              <a:buSzPct val="100000"/>
              <a:buFont typeface="Wingdings" panose="05000000000000000000" pitchFamily="2" charset="2"/>
              <a:buChar char="Ø"/>
            </a:pPr>
            <a:r>
              <a:rPr lang="en-US" altLang="zh-CN" sz="2000" dirty="0"/>
              <a:t>Either to develop proposals for modifying and improving the current calculation models for this indicator, </a:t>
            </a:r>
          </a:p>
          <a:p>
            <a:pPr marL="631825" indent="-457200">
              <a:buClr>
                <a:schemeClr val="bg1">
                  <a:lumMod val="75000"/>
                </a:schemeClr>
              </a:buClr>
              <a:buSzPct val="100000"/>
              <a:buFont typeface="Wingdings" panose="05000000000000000000" pitchFamily="2" charset="2"/>
              <a:buChar char="Ø"/>
            </a:pPr>
            <a:r>
              <a:rPr lang="en-US" altLang="zh-CN" sz="2000" dirty="0"/>
              <a:t>Or, </a:t>
            </a:r>
            <a:r>
              <a:rPr lang="en-US" altLang="zh-CN" sz="2000" b="1" dirty="0"/>
              <a:t>to propose alternatives that would better reflect industry performance</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S: Most members (units) are now using an alternative CPI than WANO CPI.</a:t>
            </a:r>
          </a:p>
          <a:p>
            <a:pPr marL="924433" lvl="1" indent="-457200">
              <a:buClr>
                <a:schemeClr val="bg1">
                  <a:lumMod val="75000"/>
                </a:schemeClr>
              </a:buClr>
              <a:buSzPct val="100000"/>
              <a:buFont typeface="Wingdings" panose="05000000000000000000" pitchFamily="2" charset="2"/>
              <a:buChar char="Ø"/>
            </a:pPr>
            <a:r>
              <a:rPr lang="en-US" altLang="zh-CN" sz="1800" dirty="0"/>
              <a:t>W: Few people in the plant know the 'Know-why' of the current model and threshold setting for calculating current WANO CPI indicator. A black box!</a:t>
            </a:r>
          </a:p>
          <a:p>
            <a:pPr marL="924433" lvl="1" indent="-457200">
              <a:buClr>
                <a:schemeClr val="bg1">
                  <a:lumMod val="75000"/>
                </a:schemeClr>
              </a:buClr>
              <a:buSzPct val="100000"/>
              <a:buFont typeface="Wingdings" panose="05000000000000000000" pitchFamily="2" charset="2"/>
              <a:buChar char="Ø"/>
            </a:pPr>
            <a:r>
              <a:rPr lang="en-US" altLang="zh-CN" sz="1800" dirty="0"/>
              <a:t>O: Yes, I believe that we can do it by the global plant members together.</a:t>
            </a:r>
          </a:p>
          <a:p>
            <a:pPr marL="924433" lvl="1" indent="-457200">
              <a:buClr>
                <a:schemeClr val="bg1">
                  <a:lumMod val="75000"/>
                </a:schemeClr>
              </a:buClr>
              <a:buSzPct val="100000"/>
              <a:buFont typeface="Wingdings" panose="05000000000000000000" pitchFamily="2" charset="2"/>
              <a:buChar char="Ø"/>
            </a:pPr>
            <a:r>
              <a:rPr lang="en-US" altLang="zh-CN" sz="1800" dirty="0"/>
              <a:t>T: What a great pity! INPO is no longer doing (free) sharing for the version of CPI it is using and adapting it to be suitable for global WANO member bench-marking as before.</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892677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When</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lstStyle/>
          <a:p>
            <a:pPr marL="174625" indent="0">
              <a:buClr>
                <a:schemeClr val="bg1">
                  <a:lumMod val="75000"/>
                </a:schemeClr>
              </a:buClr>
              <a:buSzPct val="100000"/>
              <a:buNone/>
            </a:pPr>
            <a:r>
              <a:rPr lang="en-US" altLang="zh-CN" sz="2000" dirty="0"/>
              <a:t>Why do we need to improve the format and methodology of the current CPI indicator, and what do we need to focus on for WANO in the coming years, in addition to the various requests we have encountered from our members over the last few years?</a:t>
            </a:r>
          </a:p>
          <a:p>
            <a:pPr marL="631825" indent="-457200">
              <a:buClr>
                <a:schemeClr val="bg1">
                  <a:lumMod val="75000"/>
                </a:schemeClr>
              </a:buClr>
              <a:buSzPct val="100000"/>
              <a:buFont typeface="Wingdings" panose="05000000000000000000" pitchFamily="2" charset="2"/>
              <a:buChar char="Ø"/>
            </a:pPr>
            <a:r>
              <a:rPr lang="en-US" altLang="zh-CN" sz="2000" dirty="0"/>
              <a:t>Action for Excellence, WANO 2030 Goal</a:t>
            </a:r>
          </a:p>
          <a:p>
            <a:pPr marL="631825" indent="-457200">
              <a:buClr>
                <a:schemeClr val="bg1">
                  <a:lumMod val="75000"/>
                </a:schemeClr>
              </a:buClr>
              <a:buSzPct val="100000"/>
              <a:buFont typeface="Wingdings" panose="05000000000000000000" pitchFamily="2" charset="2"/>
              <a:buChar char="Ø"/>
            </a:pPr>
            <a:r>
              <a:rPr lang="en-US" altLang="zh-CN" sz="2000" dirty="0"/>
              <a:t>e-PM 2025</a:t>
            </a:r>
          </a:p>
          <a:p>
            <a:pPr marL="174625" indent="0">
              <a:buClr>
                <a:schemeClr val="bg1">
                  <a:lumMod val="75000"/>
                </a:schemeClr>
              </a:buClr>
              <a:buSzPct val="100000"/>
              <a:buNone/>
            </a:pPr>
            <a:r>
              <a:rPr lang="en-US" altLang="zh-CN" sz="1800" b="0" i="0" dirty="0">
                <a:solidFill>
                  <a:srgbClr val="000000"/>
                </a:solidFill>
                <a:effectLst/>
                <a:latin typeface="Times New Roman" panose="02020603050405020304" pitchFamily="18" charset="0"/>
              </a:rPr>
              <a:t> </a:t>
            </a:r>
            <a:r>
              <a:rPr lang="en-US" altLang="zh-CN" sz="2000" dirty="0"/>
              <a:t> </a:t>
            </a:r>
            <a:r>
              <a:rPr lang="en-US" altLang="zh-CN" sz="1800" b="0" i="0" dirty="0">
                <a:solidFill>
                  <a:srgbClr val="000000"/>
                </a:solidFill>
                <a:effectLst/>
                <a:latin typeface="Times New Roman" panose="02020603050405020304" pitchFamily="18" charset="0"/>
              </a:rPr>
              <a:t> </a:t>
            </a:r>
            <a:r>
              <a:rPr lang="en-US" altLang="zh-CN" sz="2000" dirty="0"/>
              <a:t>Evolution in CPI or overall change in CPI</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305977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602A3E-529A-4668-A6A9-56C8A955D147}"/>
              </a:ext>
            </a:extLst>
          </p:cNvPr>
          <p:cNvSpPr>
            <a:spLocks noGrp="1"/>
          </p:cNvSpPr>
          <p:nvPr>
            <p:ph type="title"/>
          </p:nvPr>
        </p:nvSpPr>
        <p:spPr/>
        <p:txBody>
          <a:bodyPr/>
          <a:lstStyle/>
          <a:p>
            <a:r>
              <a:rPr lang="en-US" altLang="zh-CN" dirty="0"/>
              <a:t>The current WANO CPI </a:t>
            </a:r>
            <a:endParaRPr lang="zh-CN" altLang="en-US" dirty="0"/>
          </a:p>
        </p:txBody>
      </p:sp>
      <p:sp>
        <p:nvSpPr>
          <p:cNvPr id="3" name="内容占位符 2">
            <a:extLst>
              <a:ext uri="{FF2B5EF4-FFF2-40B4-BE49-F238E27FC236}">
                <a16:creationId xmlns:a16="http://schemas.microsoft.com/office/drawing/2014/main" id="{03779124-7E1A-4B6F-B19B-FA71A98A0045}"/>
              </a:ext>
            </a:extLst>
          </p:cNvPr>
          <p:cNvSpPr>
            <a:spLocks noGrp="1"/>
          </p:cNvSpPr>
          <p:nvPr>
            <p:ph idx="1"/>
          </p:nvPr>
        </p:nvSpPr>
        <p:spPr/>
        <p:txBody>
          <a:bodyPr>
            <a:normAutofit fontScale="92500" lnSpcReduction="10000"/>
          </a:bodyPr>
          <a:lstStyle/>
          <a:p>
            <a:r>
              <a:rPr lang="en-US" altLang="zh-CN" b="0" i="0" dirty="0">
                <a:solidFill>
                  <a:srgbClr val="000000"/>
                </a:solidFill>
                <a:effectLst/>
                <a:latin typeface="宋体" panose="02010600030101010101" pitchFamily="2" charset="-122"/>
                <a:ea typeface="宋体" panose="02010600030101010101" pitchFamily="2" charset="-122"/>
              </a:rPr>
              <a:t>The WANO Performance Indicator Manual shows the CPIs used by WANO members worldwide, of which </a:t>
            </a:r>
            <a:r>
              <a:rPr lang="en-US" altLang="zh-CN" b="1" i="0" dirty="0">
                <a:solidFill>
                  <a:srgbClr val="000000"/>
                </a:solidFill>
                <a:effectLst/>
                <a:latin typeface="宋体" panose="02010600030101010101" pitchFamily="2" charset="-122"/>
                <a:ea typeface="宋体" panose="02010600030101010101" pitchFamily="2" charset="-122"/>
              </a:rPr>
              <a:t>there are 13 groups, 6 groups for PWR and 4 groups for PHWR.</a:t>
            </a:r>
            <a:r>
              <a:rPr lang="en-US" altLang="zh-CN" b="0" i="0" dirty="0">
                <a:solidFill>
                  <a:srgbClr val="000000"/>
                </a:solidFill>
                <a:effectLst/>
                <a:latin typeface="宋体" panose="02010600030101010101" pitchFamily="2" charset="-122"/>
                <a:ea typeface="宋体" panose="02010600030101010101" pitchFamily="2" charset="-122"/>
              </a:rPr>
              <a:t> So how can we imagine all the WANO members discussing the WANO CPIs in several meetings and trying to find a common solution for all these CPIs. </a:t>
            </a:r>
          </a:p>
          <a:p>
            <a:r>
              <a:rPr lang="en-US" altLang="zh-CN" dirty="0">
                <a:solidFill>
                  <a:srgbClr val="000000"/>
                </a:solidFill>
                <a:latin typeface="宋体" panose="02010600030101010101" pitchFamily="2" charset="-122"/>
                <a:ea typeface="宋体" panose="02010600030101010101" pitchFamily="2" charset="-122"/>
              </a:rPr>
              <a:t>There are a few examples:</a:t>
            </a:r>
          </a:p>
          <a:p>
            <a:r>
              <a:rPr lang="en-US" altLang="zh-CN" dirty="0">
                <a:solidFill>
                  <a:srgbClr val="000000"/>
                </a:solidFill>
                <a:latin typeface="宋体" panose="02010600030101010101" pitchFamily="2" charset="-122"/>
                <a:ea typeface="宋体" panose="02010600030101010101" pitchFamily="2" charset="-122"/>
              </a:rPr>
              <a:t>One WANO member in China uses condenser oxygen to calculate WANO CPI, however, with deaerator</a:t>
            </a:r>
            <a:r>
              <a:rPr lang="en-US" altLang="zh-CN">
                <a:solidFill>
                  <a:srgbClr val="000000"/>
                </a:solidFill>
                <a:latin typeface="宋体" panose="02010600030101010101" pitchFamily="2" charset="-122"/>
                <a:ea typeface="宋体" panose="02010600030101010101" pitchFamily="2" charset="-122"/>
              </a:rPr>
              <a:t>, this </a:t>
            </a:r>
            <a:r>
              <a:rPr lang="en-US" altLang="zh-CN" dirty="0">
                <a:solidFill>
                  <a:srgbClr val="000000"/>
                </a:solidFill>
                <a:latin typeface="宋体" panose="02010600030101010101" pitchFamily="2" charset="-122"/>
                <a:ea typeface="宋体" panose="02010600030101010101" pitchFamily="2" charset="-122"/>
              </a:rPr>
              <a:t>should control the oxygen in the main feed water to protect the steam generator. And industry experience has proven that a not too low oxygen will benefit the FAC challenge at the condenser site in the secondary circuit.</a:t>
            </a:r>
          </a:p>
          <a:p>
            <a:r>
              <a:rPr lang="en-US" altLang="zh-CN" dirty="0">
                <a:solidFill>
                  <a:srgbClr val="000000"/>
                </a:solidFill>
                <a:latin typeface="宋体" panose="02010600030101010101" pitchFamily="2" charset="-122"/>
                <a:ea typeface="宋体" panose="02010600030101010101" pitchFamily="2" charset="-122"/>
              </a:rPr>
              <a:t>For the same reactor type, M310 units in CGN and EDF belong to different CPI PWR groups due to history CPI reason.</a:t>
            </a:r>
          </a:p>
          <a:p>
            <a:endParaRPr lang="zh-CN" altLang="en-US" dirty="0"/>
          </a:p>
        </p:txBody>
      </p:sp>
      <p:sp>
        <p:nvSpPr>
          <p:cNvPr id="4" name="日期占位符 3">
            <a:extLst>
              <a:ext uri="{FF2B5EF4-FFF2-40B4-BE49-F238E27FC236}">
                <a16:creationId xmlns:a16="http://schemas.microsoft.com/office/drawing/2014/main" id="{A59E2A62-3F3D-4366-B9DB-EE944534E616}"/>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145631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Who</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2018581"/>
            <a:ext cx="10467867" cy="4215442"/>
          </a:xfrm>
        </p:spPr>
        <p:txBody>
          <a:bodyPr>
            <a:normAutofit fontScale="85000" lnSpcReduction="10000"/>
          </a:bodyPr>
          <a:lstStyle/>
          <a:p>
            <a:pPr marL="631825" indent="-457200">
              <a:buClr>
                <a:schemeClr val="bg1">
                  <a:lumMod val="75000"/>
                </a:schemeClr>
              </a:buClr>
              <a:buFont typeface="Wingdings" panose="05000000000000000000" pitchFamily="2" charset="2"/>
              <a:buChar char="Ø"/>
            </a:pPr>
            <a:r>
              <a:rPr lang="en-US" altLang="zh-CN" sz="2000" dirty="0"/>
              <a:t>WANO CPI is an engineering design and not a purely chemistry issue. It has been designed by engineers in the field of engineering who are responsible for material reliability. In the current WANO CPI calculation model, there are multiple subgroups even within the </a:t>
            </a:r>
            <a:r>
              <a:rPr lang="en-US" altLang="zh-CN" sz="2000" dirty="0" err="1"/>
              <a:t>Pressurised</a:t>
            </a:r>
            <a:r>
              <a:rPr lang="en-US" altLang="zh-CN" sz="2000" dirty="0"/>
              <a:t> Water Reactors Group.</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S: CPI is about long-term equipment reliability, something that most senior plant managers agree on.</a:t>
            </a:r>
          </a:p>
          <a:p>
            <a:pPr marL="924433" lvl="1" indent="-457200">
              <a:buClr>
                <a:schemeClr val="bg1">
                  <a:lumMod val="75000"/>
                </a:schemeClr>
              </a:buClr>
              <a:buSzPct val="100000"/>
              <a:buFont typeface="Wingdings" panose="05000000000000000000" pitchFamily="2" charset="2"/>
              <a:buChar char="Ø"/>
            </a:pPr>
            <a:r>
              <a:rPr lang="en-US" altLang="zh-CN" sz="1800" dirty="0"/>
              <a:t>W: Most of the CPI Sub-committee members are CY managers who may generally lack  an in-depth technical understanding of WANO CPI. In addition, no chemist in WPC, lots of chemists in WMC or WTC or Chemists in LO?</a:t>
            </a:r>
          </a:p>
          <a:p>
            <a:pPr marL="924433" lvl="1" indent="-457200">
              <a:buClr>
                <a:schemeClr val="bg1">
                  <a:lumMod val="75000"/>
                </a:schemeClr>
              </a:buClr>
              <a:buSzPct val="100000"/>
              <a:buFont typeface="Wingdings" panose="05000000000000000000" pitchFamily="2" charset="2"/>
              <a:buChar char="Ø"/>
            </a:pPr>
            <a:r>
              <a:rPr lang="en-US" altLang="zh-CN" sz="1800" dirty="0"/>
              <a:t>O: INPO knows all the knowledge and skills of the new CPIs and CPI Sub-committee has an INPO representative on the team. As I know, EDF and CGN also developed similar their own new CPI as the CEI in INPO.</a:t>
            </a:r>
          </a:p>
          <a:p>
            <a:pPr marL="924433" lvl="1" indent="-457200">
              <a:buClr>
                <a:schemeClr val="bg1">
                  <a:lumMod val="75000"/>
                </a:schemeClr>
              </a:buClr>
              <a:buSzPct val="100000"/>
              <a:buFont typeface="Wingdings" panose="05000000000000000000" pitchFamily="2" charset="2"/>
              <a:buChar char="Ø"/>
            </a:pPr>
            <a:r>
              <a:rPr lang="en-US" altLang="zh-CN" sz="1800" dirty="0"/>
              <a:t>T: Currently WANO's CPI is an engineering black box and the industry need to spend millions of Euros researching how to develop a new CPI. Most importantly, collecting data from members in a confidential manner to test the new CPI is critical to the development of the new CPI.</a:t>
            </a: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1164770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How</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1989827"/>
            <a:ext cx="10058400" cy="4192438"/>
          </a:xfrm>
        </p:spPr>
        <p:txBody>
          <a:bodyPr>
            <a:normAutofit lnSpcReduction="10000"/>
          </a:bodyPr>
          <a:lstStyle/>
          <a:p>
            <a:pPr marL="631825" indent="-457200">
              <a:buClr>
                <a:schemeClr val="bg1">
                  <a:lumMod val="75000"/>
                </a:schemeClr>
              </a:buClr>
              <a:buSzPct val="100000"/>
              <a:buFont typeface="Wingdings" panose="05000000000000000000" pitchFamily="2" charset="2"/>
              <a:buChar char="Ø"/>
            </a:pPr>
            <a:r>
              <a:rPr lang="en-US" altLang="zh-CN" sz="2000" dirty="0"/>
              <a:t>Team work, the CPI sub-committee team.</a:t>
            </a:r>
          </a:p>
          <a:p>
            <a:pPr marL="631825" indent="-457200">
              <a:buClr>
                <a:schemeClr val="bg1">
                  <a:lumMod val="75000"/>
                </a:schemeClr>
              </a:buClr>
              <a:buSzPct val="100000"/>
              <a:buFont typeface="Wingdings" panose="05000000000000000000" pitchFamily="2" charset="2"/>
              <a:buChar char="Ø"/>
            </a:pPr>
            <a:r>
              <a:rPr lang="en-US" altLang="zh-CN" sz="2000" dirty="0"/>
              <a:t>Team Rules - </a:t>
            </a:r>
            <a:r>
              <a:rPr lang="en-US" altLang="zh-CN" sz="2000" b="1" dirty="0"/>
              <a:t>Make decisions </a:t>
            </a:r>
            <a:r>
              <a:rPr lang="en-US" altLang="zh-CN" sz="2000" dirty="0"/>
              <a:t>in a timely manner to obtain an outcome that is acceptable to the majority of members.</a:t>
            </a:r>
          </a:p>
          <a:p>
            <a:pPr marL="631825" indent="-457200">
              <a:buClr>
                <a:schemeClr val="bg1">
                  <a:lumMod val="75000"/>
                </a:schemeClr>
              </a:buClr>
              <a:buSzPct val="100000"/>
              <a:buFont typeface="Wingdings" panose="05000000000000000000" pitchFamily="2" charset="2"/>
              <a:buChar char="Ø"/>
            </a:pPr>
            <a:r>
              <a:rPr lang="en-US" altLang="zh-CN" sz="2000" dirty="0"/>
              <a:t>SWOT</a:t>
            </a:r>
          </a:p>
          <a:p>
            <a:pPr marL="924433" lvl="1" indent="-457200">
              <a:buClr>
                <a:schemeClr val="bg1">
                  <a:lumMod val="75000"/>
                </a:schemeClr>
              </a:buClr>
              <a:buSzPct val="100000"/>
              <a:buFont typeface="Wingdings" panose="05000000000000000000" pitchFamily="2" charset="2"/>
              <a:buChar char="Ø"/>
            </a:pPr>
            <a:r>
              <a:rPr lang="en-US" altLang="zh-CN" sz="1800" dirty="0"/>
              <a:t>W: CPI Sub-committee members works in a 24 hour time zone.</a:t>
            </a:r>
          </a:p>
          <a:p>
            <a:pPr marL="924433" lvl="1" indent="-457200">
              <a:buClr>
                <a:schemeClr val="bg1">
                  <a:lumMod val="75000"/>
                </a:schemeClr>
              </a:buClr>
              <a:buSzPct val="100000"/>
              <a:buFont typeface="Wingdings" panose="05000000000000000000" pitchFamily="2" charset="2"/>
              <a:buChar char="Ø"/>
            </a:pPr>
            <a:r>
              <a:rPr lang="en-US" altLang="zh-CN" sz="1800" dirty="0"/>
              <a:t>S:  Targets was set by the WANO CEO and supported by the Global CNOs.</a:t>
            </a:r>
          </a:p>
          <a:p>
            <a:pPr marL="924433" lvl="1" indent="-457200">
              <a:buClr>
                <a:schemeClr val="bg1">
                  <a:lumMod val="75000"/>
                </a:schemeClr>
              </a:buClr>
              <a:buSzPct val="100000"/>
              <a:buFont typeface="Wingdings" panose="05000000000000000000" pitchFamily="2" charset="2"/>
              <a:buChar char="Ø"/>
            </a:pPr>
            <a:r>
              <a:rPr lang="en-US" altLang="zh-CN" sz="1800" dirty="0"/>
              <a:t>T:  Some CY managers are hesitant to change the current WANO CPI because it can provide them with a satisfied benchmark result that </a:t>
            </a:r>
            <a:r>
              <a:rPr lang="en-US" altLang="zh-CN" sz="1800" b="1" dirty="0"/>
              <a:t>the majority units are the best in the world </a:t>
            </a:r>
            <a:r>
              <a:rPr lang="en-US" altLang="zh-CN" sz="1800" dirty="0"/>
              <a:t>(Approximately seventy percent of the units in the world, 2016-2018).</a:t>
            </a:r>
          </a:p>
          <a:p>
            <a:pPr marL="924433" lvl="1" indent="-457200">
              <a:buClr>
                <a:schemeClr val="bg1">
                  <a:lumMod val="75000"/>
                </a:schemeClr>
              </a:buClr>
              <a:buSzPct val="100000"/>
              <a:buFont typeface="Wingdings" panose="05000000000000000000" pitchFamily="2" charset="2"/>
              <a:buChar char="Ø"/>
            </a:pPr>
            <a:r>
              <a:rPr lang="en-US" altLang="zh-CN" sz="1800" dirty="0"/>
              <a:t>O: A state-of-the-art WANO CPI will help global plant members on their journey towards excellence and contribute to their long-term equipment reliability. Even if it is challenging again and needs further work to achieve excellence performance.</a:t>
            </a:r>
            <a:endParaRPr lang="zh-CN" altLang="en-US"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80296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长方形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rtlCol="0" anchor="ctr">
            <a:normAutofit/>
          </a:bodyPr>
          <a:lstStyle/>
          <a:p>
            <a:pPr lvl="0" rtl="0"/>
            <a:r>
              <a:rPr lang="en-US" altLang="zh-CN" sz="4800" i="1" dirty="0">
                <a:solidFill>
                  <a:srgbClr val="FFFFFF"/>
                </a:solidFill>
              </a:rPr>
              <a:t>THANK YOU FOR LISTENING</a:t>
            </a:r>
            <a:endParaRPr lang="zh-cn" sz="4800" i="1" dirty="0">
              <a:solidFill>
                <a:srgbClr val="FFFFFF"/>
              </a:solidFill>
            </a:endParaRPr>
          </a:p>
        </p:txBody>
      </p:sp>
      <p:sp>
        <p:nvSpPr>
          <p:cNvPr id="49" name="长方形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7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80" y="678611"/>
            <a:ext cx="8650569" cy="943155"/>
          </a:xfrm>
        </p:spPr>
        <p:txBody>
          <a:bodyPr>
            <a:normAutofit/>
          </a:bodyPr>
          <a:lstStyle/>
          <a:p>
            <a:r>
              <a:rPr lang="en-US" altLang="zh-CN" sz="4400" b="1" kern="100" dirty="0">
                <a:latin typeface="Times New Roman" panose="02020603050405020304" pitchFamily="18" charset="0"/>
                <a:ea typeface="宋体" panose="02010600030101010101" pitchFamily="2" charset="-122"/>
              </a:rPr>
              <a:t>Virtual Meeting Protocols</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1814903"/>
            <a:ext cx="10577135" cy="4258093"/>
          </a:xfrm>
        </p:spPr>
        <p:txBody>
          <a:bodyPr>
            <a:normAutofit fontScale="25000" lnSpcReduction="20000"/>
          </a:bodyPr>
          <a:lstStyle/>
          <a:p>
            <a:pPr algn="l"/>
            <a:r>
              <a:rPr lang="en-US" altLang="zh-C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zh-CN" sz="9600" kern="100" dirty="0">
                <a:effectLst/>
                <a:latin typeface="Times New Roman" panose="02020603050405020304" pitchFamily="18" charset="0"/>
                <a:ea typeface="宋体" panose="02010600030101010101" pitchFamily="2" charset="-122"/>
              </a:rPr>
              <a:t>Please stay on </a:t>
            </a:r>
            <a:r>
              <a:rPr lang="en-US" altLang="zh-CN" sz="9600" b="1" kern="100" dirty="0">
                <a:effectLst/>
                <a:latin typeface="Calibri" panose="020F0502020204030204" pitchFamily="34" charset="0"/>
                <a:ea typeface="Calibri" panose="020F0502020204030204" pitchFamily="34" charset="0"/>
                <a:cs typeface="Times New Roman" panose="02020603050405020304" pitchFamily="18" charset="0"/>
              </a:rPr>
              <a:t>mute,</a:t>
            </a:r>
            <a:r>
              <a:rPr lang="en-US" altLang="zh-CN" sz="96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background noise can interrupt audio for</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all participants.</a:t>
            </a:r>
            <a:endParaRPr lang="zh-CN" altLang="zh-CN" sz="9600" kern="100" dirty="0">
              <a:effectLst/>
              <a:latin typeface="Times New Roman" panose="02020603050405020304" pitchFamily="18" charset="0"/>
              <a:ea typeface="宋体" panose="02010600030101010101" pitchFamily="2" charset="-122"/>
            </a:endParaRPr>
          </a:p>
          <a:p>
            <a:pPr algn="l"/>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If you have a</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comment </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please use the ‘</a:t>
            </a:r>
            <a:r>
              <a:rPr lang="en-US" altLang="zh-CN" sz="9600" b="1" kern="100" dirty="0">
                <a:effectLst/>
                <a:latin typeface="Calibri" panose="020F0502020204030204" pitchFamily="34" charset="0"/>
                <a:ea typeface="Calibri" panose="020F0502020204030204" pitchFamily="34" charset="0"/>
                <a:cs typeface="Times New Roman" panose="02020603050405020304" pitchFamily="18" charset="0"/>
              </a:rPr>
              <a:t>hand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 Don’t</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forget to</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click the ‘hand’ again to put it down once</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you are</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finished.</a:t>
            </a:r>
            <a:endParaRPr lang="zh-CN" altLang="zh-CN" sz="9600" kern="100" dirty="0">
              <a:effectLst/>
              <a:latin typeface="Times New Roman" panose="02020603050405020304" pitchFamily="18" charset="0"/>
              <a:ea typeface="宋体" panose="02010600030101010101" pitchFamily="2" charset="-122"/>
            </a:endParaRPr>
          </a:p>
          <a:p>
            <a:pPr algn="l"/>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We encourage use of the</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b="1" kern="100" dirty="0">
                <a:effectLst/>
                <a:latin typeface="Calibri" panose="020F0502020204030204" pitchFamily="34" charset="0"/>
                <a:ea typeface="Calibri" panose="020F0502020204030204" pitchFamily="34" charset="0"/>
                <a:cs typeface="Times New Roman" panose="02020603050405020304" pitchFamily="18" charset="0"/>
              </a:rPr>
              <a:t>chat</a:t>
            </a:r>
            <a:r>
              <a:rPr lang="en-US" altLang="zh-CN" sz="96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function for your questions or comments.</a:t>
            </a:r>
            <a:endParaRPr lang="zh-CN" altLang="zh-CN" sz="9600" kern="100" dirty="0">
              <a:effectLst/>
              <a:latin typeface="Times New Roman" panose="02020603050405020304" pitchFamily="18" charset="0"/>
              <a:ea typeface="宋体" panose="02010600030101010101" pitchFamily="2" charset="-122"/>
            </a:endParaRPr>
          </a:p>
          <a:p>
            <a:pPr algn="l"/>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zh-CN" altLang="zh-CN" sz="9600" kern="100" dirty="0">
              <a:effectLst/>
              <a:latin typeface="Times New Roman" panose="02020603050405020304" pitchFamily="18" charset="0"/>
              <a:ea typeface="宋体" panose="02010600030101010101" pitchFamily="2" charset="-122"/>
            </a:endParaRPr>
          </a:p>
          <a:p>
            <a:pPr algn="l">
              <a:spcAft>
                <a:spcPts val="3605"/>
              </a:spcAft>
            </a:pP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Please</a:t>
            </a:r>
            <a:r>
              <a:rPr lang="en-US" altLang="zh-CN" sz="9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9600" b="1" kern="100" dirty="0">
                <a:effectLst/>
                <a:latin typeface="Calibri" panose="020F0502020204030204" pitchFamily="34" charset="0"/>
                <a:ea typeface="Calibri" panose="020F0502020204030204" pitchFamily="34" charset="0"/>
                <a:cs typeface="Times New Roman" panose="02020603050405020304" pitchFamily="18" charset="0"/>
              </a:rPr>
              <a:t>speak slowly and clearly. </a:t>
            </a:r>
            <a:endParaRPr lang="zh-CN" altLang="zh-CN" sz="9600" kern="100" dirty="0">
              <a:effectLst/>
              <a:latin typeface="Times New Roman" panose="02020603050405020304" pitchFamily="18" charset="0"/>
              <a:ea typeface="宋体" panose="02010600030101010101" pitchFamily="2" charset="-122"/>
            </a:endParaRPr>
          </a:p>
          <a:p>
            <a:pPr algn="l"/>
            <a:r>
              <a:rPr lang="en-US" altLang="zh-CN" sz="9600" b="1" kern="100" dirty="0">
                <a:effectLst/>
                <a:latin typeface="Calibri" panose="020F0502020204030204" pitchFamily="34" charset="0"/>
                <a:ea typeface="Calibri" panose="020F0502020204030204" pitchFamily="34" charset="0"/>
                <a:cs typeface="Times New Roman" panose="02020603050405020304" pitchFamily="18" charset="0"/>
              </a:rPr>
              <a:t>Keep your camera turned on </a:t>
            </a:r>
            <a:r>
              <a:rPr lang="en-US" altLang="zh-CN" sz="9600" kern="100" dirty="0">
                <a:effectLst/>
                <a:latin typeface="Calibri" panose="020F0502020204030204" pitchFamily="34" charset="0"/>
                <a:ea typeface="Calibri" panose="020F0502020204030204" pitchFamily="34" charset="0"/>
                <a:cs typeface="Times New Roman" panose="02020603050405020304" pitchFamily="18" charset="0"/>
              </a:rPr>
              <a:t>when possible, and especially when speaking. We want to see your lovely faces! </a:t>
            </a:r>
            <a:r>
              <a:rPr lang="en-US" altLang="zh-CN" sz="9600" kern="100" dirty="0">
                <a:effectLst/>
                <a:latin typeface="Wingdings" panose="05000000000000000000" pitchFamily="2" charset="2"/>
                <a:ea typeface="Wingdings" panose="05000000000000000000" pitchFamily="2" charset="2"/>
              </a:rPr>
              <a:t>J</a:t>
            </a:r>
            <a:endParaRPr lang="zh-CN" altLang="zh-CN" sz="9600" kern="100" dirty="0">
              <a:effectLst/>
              <a:latin typeface="Times New Roman" panose="02020603050405020304" pitchFamily="18" charset="0"/>
              <a:ea typeface="宋体" panose="02010600030101010101" pitchFamily="2" charset="-122"/>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3252246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80" y="678611"/>
            <a:ext cx="8650569" cy="943155"/>
          </a:xfrm>
        </p:spPr>
        <p:txBody>
          <a:bodyPr>
            <a:normAutofit/>
          </a:bodyPr>
          <a:lstStyle/>
          <a:p>
            <a:r>
              <a:rPr lang="en-US" altLang="zh-CN" sz="4400" b="1" kern="100" dirty="0">
                <a:latin typeface="Times New Roman" panose="02020603050405020304" pitchFamily="18" charset="0"/>
                <a:ea typeface="宋体" panose="02010600030101010101" pitchFamily="2" charset="-122"/>
              </a:rPr>
              <a:t>Virtual Meeting Protocols</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1814903"/>
            <a:ext cx="10577135" cy="4258093"/>
          </a:xfrm>
        </p:spPr>
        <p:txBody>
          <a:bodyPr>
            <a:normAutofit/>
          </a:bodyPr>
          <a:lstStyle/>
          <a:p>
            <a:pPr algn="l"/>
            <a:r>
              <a:rPr lang="en-US" altLang="zh-C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zh-CN" altLang="zh-CN" sz="9600" kern="100" dirty="0">
              <a:effectLst/>
              <a:latin typeface="Times New Roman" panose="02020603050405020304" pitchFamily="18" charset="0"/>
              <a:ea typeface="宋体" panose="02010600030101010101" pitchFamily="2" charset="-122"/>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pic>
        <p:nvPicPr>
          <p:cNvPr id="5" name="图片 4">
            <a:extLst>
              <a:ext uri="{FF2B5EF4-FFF2-40B4-BE49-F238E27FC236}">
                <a16:creationId xmlns:a16="http://schemas.microsoft.com/office/drawing/2014/main" id="{6363F028-4D5D-436D-B08E-B9E333444A95}"/>
              </a:ext>
            </a:extLst>
          </p:cNvPr>
          <p:cNvPicPr>
            <a:picLocks noChangeAspect="1"/>
          </p:cNvPicPr>
          <p:nvPr/>
        </p:nvPicPr>
        <p:blipFill>
          <a:blip r:embed="rId2"/>
          <a:stretch>
            <a:fillRect/>
          </a:stretch>
        </p:blipFill>
        <p:spPr>
          <a:xfrm>
            <a:off x="2243227" y="1996027"/>
            <a:ext cx="4991100" cy="3038475"/>
          </a:xfrm>
          <a:prstGeom prst="rect">
            <a:avLst/>
          </a:prstGeom>
          <a:noFill/>
          <a:ln>
            <a:noFill/>
          </a:ln>
        </p:spPr>
      </p:pic>
    </p:spTree>
    <p:extLst>
      <p:ext uri="{BB962C8B-B14F-4D97-AF65-F5344CB8AC3E}">
        <p14:creationId xmlns:p14="http://schemas.microsoft.com/office/powerpoint/2010/main" val="207249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80" y="678611"/>
            <a:ext cx="8650569" cy="943155"/>
          </a:xfrm>
        </p:spPr>
        <p:txBody>
          <a:bodyPr>
            <a:normAutofit/>
          </a:bodyPr>
          <a:lstStyle/>
          <a:p>
            <a:r>
              <a:rPr lang="en-US" altLang="zh-CN" sz="3200" b="1" kern="100" dirty="0">
                <a:effectLst/>
                <a:latin typeface="Times New Roman" panose="02020603050405020304" pitchFamily="18" charset="0"/>
                <a:ea typeface="宋体" panose="02010600030101010101" pitchFamily="2" charset="-122"/>
              </a:rPr>
              <a:t>Questions &amp; Answers </a:t>
            </a:r>
            <a:endParaRPr lang="zh-CN" altLang="en-US" sz="3200"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1814903"/>
            <a:ext cx="10577135" cy="4258093"/>
          </a:xfrm>
        </p:spPr>
        <p:txBody>
          <a:bodyPr>
            <a:normAutofit/>
          </a:bodyPr>
          <a:lstStyle/>
          <a:p>
            <a:pPr algn="l"/>
            <a:r>
              <a:rPr lang="en-US" altLang="zh-C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zh-CN" altLang="zh-CN" sz="9600" kern="100" dirty="0">
              <a:effectLst/>
              <a:latin typeface="Times New Roman" panose="02020603050405020304" pitchFamily="18" charset="0"/>
              <a:ea typeface="宋体" panose="02010600030101010101" pitchFamily="2" charset="-122"/>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
        <p:nvSpPr>
          <p:cNvPr id="9" name="内容占位符 2">
            <a:extLst>
              <a:ext uri="{FF2B5EF4-FFF2-40B4-BE49-F238E27FC236}">
                <a16:creationId xmlns:a16="http://schemas.microsoft.com/office/drawing/2014/main" id="{778F059A-918F-4015-AA3A-26680E02E476}"/>
              </a:ext>
            </a:extLst>
          </p:cNvPr>
          <p:cNvSpPr txBox="1">
            <a:spLocks/>
          </p:cNvSpPr>
          <p:nvPr/>
        </p:nvSpPr>
        <p:spPr>
          <a:xfrm>
            <a:off x="1249679" y="1967304"/>
            <a:ext cx="10577135" cy="247242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icrosoft YaHei UI" panose="020B0503020204020204" pitchFamily="34" charset="-122"/>
                <a:ea typeface="Microsoft YaHei UI" panose="020B0503020204020204" pitchFamily="34" charset="-122"/>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zh-CN" sz="2800" kern="100" dirty="0">
                <a:effectLst/>
                <a:latin typeface="Times New Roman" panose="02020603050405020304" pitchFamily="18" charset="0"/>
                <a:ea typeface="宋体" panose="02010600030101010101" pitchFamily="2" charset="-122"/>
              </a:rPr>
              <a:t>There should be time for questions after each presentation. Raise your hand to ask a question or submit in the chat.</a:t>
            </a:r>
          </a:p>
          <a:p>
            <a:r>
              <a:rPr lang="en-US" altLang="zh-CN" sz="2800" kern="100" dirty="0">
                <a:effectLst/>
                <a:latin typeface="Times New Roman" panose="02020603050405020304" pitchFamily="18" charset="0"/>
                <a:ea typeface="宋体" panose="02010600030101010101" pitchFamily="2" charset="-122"/>
              </a:rPr>
              <a:t>If time constraints leave questions unanswered, they will be followed up via email.</a:t>
            </a:r>
            <a:endParaRPr lang="zh-CN" altLang="zh-CN" sz="2800" kern="100" dirty="0">
              <a:effectLst/>
              <a:latin typeface="Times New Roman" panose="02020603050405020304" pitchFamily="18" charset="0"/>
              <a:ea typeface="宋体" panose="02010600030101010101" pitchFamily="2" charset="-122"/>
            </a:endParaRPr>
          </a:p>
          <a:p>
            <a:pPr marL="0" indent="0">
              <a:buNone/>
            </a:pPr>
            <a:endParaRPr lang="zh-CN" altLang="zh-CN" sz="9600" kern="100" dirty="0">
              <a:latin typeface="Times New Roman" panose="02020603050405020304" pitchFamily="18" charset="0"/>
              <a:ea typeface="宋体" panose="02010600030101010101" pitchFamily="2" charset="-122"/>
            </a:endParaRPr>
          </a:p>
        </p:txBody>
      </p:sp>
      <p:pic>
        <p:nvPicPr>
          <p:cNvPr id="13" name="图片 12">
            <a:extLst>
              <a:ext uri="{FF2B5EF4-FFF2-40B4-BE49-F238E27FC236}">
                <a16:creationId xmlns:a16="http://schemas.microsoft.com/office/drawing/2014/main" id="{F4420984-4274-4649-BEC7-607C7764A3B1}"/>
              </a:ext>
            </a:extLst>
          </p:cNvPr>
          <p:cNvPicPr>
            <a:picLocks noChangeAspect="1"/>
          </p:cNvPicPr>
          <p:nvPr/>
        </p:nvPicPr>
        <p:blipFill>
          <a:blip r:embed="rId2"/>
          <a:stretch>
            <a:fillRect/>
          </a:stretch>
        </p:blipFill>
        <p:spPr>
          <a:xfrm>
            <a:off x="2299621" y="4885427"/>
            <a:ext cx="4238625" cy="609600"/>
          </a:xfrm>
          <a:prstGeom prst="rect">
            <a:avLst/>
          </a:prstGeom>
          <a:noFill/>
          <a:ln>
            <a:noFill/>
          </a:ln>
        </p:spPr>
      </p:pic>
    </p:spTree>
    <p:extLst>
      <p:ext uri="{BB962C8B-B14F-4D97-AF65-F5344CB8AC3E}">
        <p14:creationId xmlns:p14="http://schemas.microsoft.com/office/powerpoint/2010/main" val="345060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097280" y="678611"/>
            <a:ext cx="8650569" cy="943155"/>
          </a:xfrm>
        </p:spPr>
        <p:txBody>
          <a:bodyPr>
            <a:normAutofit/>
          </a:bodyPr>
          <a:lstStyle/>
          <a:p>
            <a:r>
              <a:rPr lang="en-US" altLang="zh-CN" sz="3200" b="1" kern="100" dirty="0">
                <a:effectLst/>
                <a:latin typeface="Times New Roman" panose="02020603050405020304" pitchFamily="18" charset="0"/>
                <a:ea typeface="宋体" panose="02010600030101010101" pitchFamily="2" charset="-122"/>
              </a:rPr>
              <a:t>Meeting Agenda:</a:t>
            </a:r>
            <a:endParaRPr lang="zh-CN" altLang="en-US" sz="3200"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79" y="1814903"/>
            <a:ext cx="10577135" cy="4258093"/>
          </a:xfrm>
        </p:spPr>
        <p:txBody>
          <a:bodyPr>
            <a:normAutofit/>
          </a:bodyPr>
          <a:lstStyle/>
          <a:p>
            <a:pPr algn="l"/>
            <a:r>
              <a:rPr lang="en-US" altLang="zh-C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zh-CN" altLang="zh-CN" sz="9600" kern="100" dirty="0">
              <a:effectLst/>
              <a:latin typeface="Times New Roman" panose="02020603050405020304" pitchFamily="18" charset="0"/>
              <a:ea typeface="宋体" panose="02010600030101010101" pitchFamily="2" charset="-122"/>
            </a:endParaRPr>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graphicFrame>
        <p:nvGraphicFramePr>
          <p:cNvPr id="5" name="表格 4">
            <a:extLst>
              <a:ext uri="{FF2B5EF4-FFF2-40B4-BE49-F238E27FC236}">
                <a16:creationId xmlns:a16="http://schemas.microsoft.com/office/drawing/2014/main" id="{58C6F870-9AD4-4BC9-B09F-E0A8D7F30ADA}"/>
              </a:ext>
            </a:extLst>
          </p:cNvPr>
          <p:cNvGraphicFramePr>
            <a:graphicFrameLocks noGrp="1"/>
          </p:cNvGraphicFramePr>
          <p:nvPr>
            <p:extLst>
              <p:ext uri="{D42A27DB-BD31-4B8C-83A1-F6EECF244321}">
                <p14:modId xmlns:p14="http://schemas.microsoft.com/office/powerpoint/2010/main" val="973063590"/>
              </p:ext>
            </p:extLst>
          </p:nvPr>
        </p:nvGraphicFramePr>
        <p:xfrm>
          <a:off x="1097278" y="2053688"/>
          <a:ext cx="9950283" cy="3630340"/>
        </p:xfrm>
        <a:graphic>
          <a:graphicData uri="http://schemas.openxmlformats.org/drawingml/2006/table">
            <a:tbl>
              <a:tblPr firstRow="1" firstCol="1" bandRow="1">
                <a:tableStyleId>{5C22544A-7EE6-4342-B048-85BDC9FD1C3A}</a:tableStyleId>
              </a:tblPr>
              <a:tblGrid>
                <a:gridCol w="3316761">
                  <a:extLst>
                    <a:ext uri="{9D8B030D-6E8A-4147-A177-3AD203B41FA5}">
                      <a16:colId xmlns:a16="http://schemas.microsoft.com/office/drawing/2014/main" val="1117005225"/>
                    </a:ext>
                  </a:extLst>
                </a:gridCol>
                <a:gridCol w="3316761">
                  <a:extLst>
                    <a:ext uri="{9D8B030D-6E8A-4147-A177-3AD203B41FA5}">
                      <a16:colId xmlns:a16="http://schemas.microsoft.com/office/drawing/2014/main" val="2292715840"/>
                    </a:ext>
                  </a:extLst>
                </a:gridCol>
                <a:gridCol w="3316761">
                  <a:extLst>
                    <a:ext uri="{9D8B030D-6E8A-4147-A177-3AD203B41FA5}">
                      <a16:colId xmlns:a16="http://schemas.microsoft.com/office/drawing/2014/main" val="886151730"/>
                    </a:ext>
                  </a:extLst>
                </a:gridCol>
              </a:tblGrid>
              <a:tr h="518620">
                <a:tc gridSpan="3">
                  <a:txBody>
                    <a:bodyPr/>
                    <a:lstStyle/>
                    <a:p>
                      <a:pPr algn="l"/>
                      <a:r>
                        <a:rPr lang="en-US" sz="2400" kern="100">
                          <a:effectLst/>
                        </a:rPr>
                        <a:t>Meeting Agenda:     Time UTC/GMT</a:t>
                      </a:r>
                      <a:endParaRPr lang="zh-CN" sz="1050" kern="1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5200337"/>
                  </a:ext>
                </a:extLst>
              </a:tr>
              <a:tr h="777930">
                <a:tc>
                  <a:txBody>
                    <a:bodyPr/>
                    <a:lstStyle/>
                    <a:p>
                      <a:pPr algn="l"/>
                      <a:r>
                        <a:rPr lang="en-US" sz="1800" kern="100">
                          <a:effectLst/>
                        </a:rPr>
                        <a:t>11:30</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Meeting Welcome</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Yu ZHANG, Sub-committee Lead</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459333441"/>
                  </a:ext>
                </a:extLst>
              </a:tr>
              <a:tr h="388965">
                <a:tc>
                  <a:txBody>
                    <a:bodyPr/>
                    <a:lstStyle/>
                    <a:p>
                      <a:pPr algn="l"/>
                      <a:r>
                        <a:rPr lang="en-US" sz="1800" kern="100">
                          <a:effectLst/>
                        </a:rPr>
                        <a:t>11:35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YU presentation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Yu ZHANG</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4070102537"/>
                  </a:ext>
                </a:extLst>
              </a:tr>
              <a:tr h="777930">
                <a:tc>
                  <a:txBody>
                    <a:bodyPr/>
                    <a:lstStyle/>
                    <a:p>
                      <a:pPr algn="l"/>
                      <a:r>
                        <a:rPr lang="en-US" sz="1800" kern="100" dirty="0">
                          <a:effectLst/>
                        </a:rPr>
                        <a:t>11:50</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EDF to present its own chemistry indicator « IPC »</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GRESSIER Frederic</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1102837529"/>
                  </a:ext>
                </a:extLst>
              </a:tr>
              <a:tr h="777930">
                <a:tc>
                  <a:txBody>
                    <a:bodyPr/>
                    <a:lstStyle/>
                    <a:p>
                      <a:pPr algn="l"/>
                      <a:r>
                        <a:rPr lang="en-US" sz="1800" kern="100">
                          <a:effectLst/>
                        </a:rPr>
                        <a:t>12:05</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Interactive Session: Q&amp;A / Networking</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l"/>
                      <a:r>
                        <a:rPr lang="en-US" sz="1800" kern="100">
                          <a:effectLst/>
                        </a:rPr>
                        <a:t>All Members</a:t>
                      </a:r>
                      <a:endParaRPr lang="zh-CN" sz="1050" kern="100">
                        <a:effectLst/>
                        <a:latin typeface="Times New Roman" panose="02020603050405020304" pitchFamily="18" charset="0"/>
                        <a:ea typeface="宋体" panose="02010600030101010101" pitchFamily="2" charset="-122"/>
                      </a:endParaRPr>
                    </a:p>
                  </a:txBody>
                  <a:tcPr marL="68580" marR="68580" marT="0" marB="0"/>
                </a:tc>
                <a:extLst>
                  <a:ext uri="{0D108BD9-81ED-4DB2-BD59-A6C34878D82A}">
                    <a16:rowId xmlns:a16="http://schemas.microsoft.com/office/drawing/2014/main" val="2593768247"/>
                  </a:ext>
                </a:extLst>
              </a:tr>
              <a:tr h="388965">
                <a:tc>
                  <a:txBody>
                    <a:bodyPr/>
                    <a:lstStyle/>
                    <a:p>
                      <a:pPr algn="l"/>
                      <a:r>
                        <a:rPr lang="en-US" sz="1800" kern="100">
                          <a:effectLst/>
                        </a:rPr>
                        <a:t>12:30</a:t>
                      </a:r>
                      <a:endParaRPr lang="zh-CN" sz="1050" kern="100">
                        <a:effectLst/>
                        <a:latin typeface="Times New Roman" panose="02020603050405020304" pitchFamily="18" charset="0"/>
                        <a:ea typeface="宋体" panose="02010600030101010101" pitchFamily="2" charset="-122"/>
                      </a:endParaRPr>
                    </a:p>
                  </a:txBody>
                  <a:tcPr marL="68580" marR="68580" marT="0" marB="0"/>
                </a:tc>
                <a:tc gridSpan="2">
                  <a:txBody>
                    <a:bodyPr/>
                    <a:lstStyle/>
                    <a:p>
                      <a:pPr algn="l"/>
                      <a:r>
                        <a:rPr lang="en-US" sz="1800" kern="100" dirty="0">
                          <a:effectLst/>
                        </a:rPr>
                        <a:t>Adjourn</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zh-CN" altLang="en-US"/>
                    </a:p>
                  </a:txBody>
                  <a:tcPr/>
                </a:tc>
                <a:extLst>
                  <a:ext uri="{0D108BD9-81ED-4DB2-BD59-A6C34878D82A}">
                    <a16:rowId xmlns:a16="http://schemas.microsoft.com/office/drawing/2014/main" val="767601367"/>
                  </a:ext>
                </a:extLst>
              </a:tr>
            </a:tbl>
          </a:graphicData>
        </a:graphic>
      </p:graphicFrame>
    </p:spTree>
    <p:extLst>
      <p:ext uri="{BB962C8B-B14F-4D97-AF65-F5344CB8AC3E}">
        <p14:creationId xmlns:p14="http://schemas.microsoft.com/office/powerpoint/2010/main" val="333009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长方形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标题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rtlCol="0">
            <a:normAutofit/>
          </a:bodyPr>
          <a:lstStyle/>
          <a:p>
            <a:pPr rtl="0"/>
            <a:r>
              <a:rPr lang="en-US" altLang="zh-CN" sz="4000" b="1" i="0" dirty="0">
                <a:solidFill>
                  <a:srgbClr val="222222"/>
                </a:solidFill>
                <a:effectLst/>
                <a:latin typeface="Lantinghei SC"/>
              </a:rPr>
              <a:t>PI I-WG: CPI Sub-committee Lead Introduction</a:t>
            </a:r>
            <a:endParaRPr lang="zh-cn" sz="4000" dirty="0"/>
          </a:p>
        </p:txBody>
      </p:sp>
      <p:pic>
        <p:nvPicPr>
          <p:cNvPr id="5" name="图片 4" descr="一张显示了建筑物、坐姿、长凳和侧边的图片&#10;&#10;说明自动生成">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直接连接符​​(S)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dirty="0"/>
              <a:t>Contents</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p:txBody>
          <a:bodyPr/>
          <a:lstStyle/>
          <a:p>
            <a:pPr marL="631825" indent="-457200">
              <a:buClr>
                <a:schemeClr val="bg1">
                  <a:lumMod val="75000"/>
                </a:schemeClr>
              </a:buClr>
              <a:buSzPct val="100000"/>
              <a:buFont typeface="Wingdings" panose="05000000000000000000" pitchFamily="2" charset="2"/>
              <a:buChar char="Ø"/>
            </a:pPr>
            <a:r>
              <a:rPr lang="en-US" altLang="zh-CN" sz="3200" dirty="0"/>
              <a:t>Review </a:t>
            </a:r>
          </a:p>
          <a:p>
            <a:pPr marL="631825" indent="-457200">
              <a:buClr>
                <a:schemeClr val="bg1">
                  <a:lumMod val="75000"/>
                </a:schemeClr>
              </a:buClr>
              <a:buSzPct val="100000"/>
              <a:buFont typeface="Wingdings" panose="05000000000000000000" pitchFamily="2" charset="2"/>
              <a:buChar char="Ø"/>
            </a:pPr>
            <a:r>
              <a:rPr lang="en-US" altLang="zh-CN" sz="3200" dirty="0"/>
              <a:t>Expectations</a:t>
            </a:r>
          </a:p>
          <a:p>
            <a:pPr marL="631825" indent="-457200">
              <a:buClr>
                <a:schemeClr val="bg1">
                  <a:lumMod val="75000"/>
                </a:schemeClr>
              </a:buClr>
              <a:buSzPct val="100000"/>
              <a:buFont typeface="Wingdings" panose="05000000000000000000" pitchFamily="2" charset="2"/>
              <a:buChar char="Ø"/>
            </a:pPr>
            <a:r>
              <a:rPr lang="en-US" altLang="zh-CN" sz="3200" dirty="0"/>
              <a:t>Quick look ahead</a:t>
            </a:r>
          </a:p>
          <a:p>
            <a:pPr marL="631825" indent="-457200">
              <a:buClr>
                <a:schemeClr val="bg1">
                  <a:lumMod val="75000"/>
                </a:schemeClr>
              </a:buClr>
              <a:buSzPct val="100000"/>
              <a:buFont typeface="Wingdings" panose="05000000000000000000" pitchFamily="2" charset="2"/>
              <a:buChar char="Ø"/>
            </a:pPr>
            <a:r>
              <a:rPr lang="en-US" altLang="zh-CN" sz="3200" dirty="0"/>
              <a:t>Questions ? Issues ?</a:t>
            </a:r>
          </a:p>
          <a:p>
            <a:endParaRPr lang="zh-CN" altLang="en-US"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729893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a:xfrm>
            <a:off x="1166291" y="460076"/>
            <a:ext cx="10058400" cy="996432"/>
          </a:xfrm>
        </p:spPr>
        <p:txBody>
          <a:bodyPr/>
          <a:lstStyle/>
          <a:p>
            <a:r>
              <a:rPr lang="en-US" altLang="zh-CN" sz="4800" dirty="0"/>
              <a:t>Review</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166291" y="1883914"/>
            <a:ext cx="10058399" cy="3760891"/>
          </a:xfrm>
        </p:spPr>
        <p:txBody>
          <a:bodyPr>
            <a:noAutofit/>
          </a:bodyPr>
          <a:lstStyle/>
          <a:p>
            <a:r>
              <a:rPr lang="en-US" altLang="zh-CN" sz="2400" dirty="0"/>
              <a:t>Over the past years, WANO has often received comments on the current format &amp; methodology of the CPI indicators- Incomplete, Inconsistent, Not fully applicable to specific station circumstances … </a:t>
            </a:r>
          </a:p>
          <a:p>
            <a:r>
              <a:rPr lang="en-US" altLang="zh-CN" sz="2400" dirty="0"/>
              <a:t>Objective of this new Subcommittees To identify and evaluate the current issues confronting the CPI indicators If at all possible, to summaries and review some of the work that has been already done in the past. Either to </a:t>
            </a:r>
            <a:r>
              <a:rPr lang="en-US" altLang="zh-CN" sz="2400" b="1" dirty="0"/>
              <a:t>develop proposals for modifying and improving the current calculation models for this indicator</a:t>
            </a:r>
            <a:r>
              <a:rPr lang="en-US" altLang="zh-CN" sz="2400" dirty="0"/>
              <a:t>, or if appropriate, to </a:t>
            </a:r>
            <a:r>
              <a:rPr lang="en-US" altLang="zh-CN" sz="2400" b="1" dirty="0"/>
              <a:t>propose alternatives that would better reflect industry performance</a:t>
            </a:r>
            <a:r>
              <a:rPr lang="en-US" altLang="zh-CN" sz="2400" dirty="0"/>
              <a:t>.</a:t>
            </a:r>
            <a:endParaRPr lang="zh-CN" altLang="en-US" sz="2400"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251266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6513E7-9D73-4DB6-A447-138275EECF89}"/>
              </a:ext>
            </a:extLst>
          </p:cNvPr>
          <p:cNvSpPr>
            <a:spLocks noGrp="1"/>
          </p:cNvSpPr>
          <p:nvPr>
            <p:ph type="title"/>
          </p:nvPr>
        </p:nvSpPr>
        <p:spPr/>
        <p:txBody>
          <a:bodyPr/>
          <a:lstStyle/>
          <a:p>
            <a:r>
              <a:rPr lang="en-US" altLang="zh-CN" sz="4800" b="1" kern="100" dirty="0">
                <a:effectLst/>
                <a:latin typeface="Times New Roman" panose="02020603050405020304" pitchFamily="18" charset="0"/>
                <a:ea typeface="宋体" panose="02010600030101010101" pitchFamily="2" charset="-122"/>
              </a:rPr>
              <a:t>Performance Indicator I-WG Virtual Meeting in 2021</a:t>
            </a:r>
            <a:endParaRPr lang="zh-CN" altLang="en-US" dirty="0"/>
          </a:p>
        </p:txBody>
      </p:sp>
      <p:sp>
        <p:nvSpPr>
          <p:cNvPr id="3" name="内容占位符 2">
            <a:extLst>
              <a:ext uri="{FF2B5EF4-FFF2-40B4-BE49-F238E27FC236}">
                <a16:creationId xmlns:a16="http://schemas.microsoft.com/office/drawing/2014/main" id="{7FCF5BB1-CAD6-45FF-9FC3-80565BF569B2}"/>
              </a:ext>
            </a:extLst>
          </p:cNvPr>
          <p:cNvSpPr>
            <a:spLocks noGrp="1"/>
          </p:cNvSpPr>
          <p:nvPr>
            <p:ph idx="1"/>
          </p:nvPr>
        </p:nvSpPr>
        <p:spPr>
          <a:xfrm>
            <a:off x="1097280" y="2108202"/>
            <a:ext cx="10058400" cy="2423542"/>
          </a:xfrm>
        </p:spPr>
        <p:txBody>
          <a:bodyPr>
            <a:noAutofit/>
          </a:bodyPr>
          <a:lstStyle/>
          <a:p>
            <a:pPr algn="l"/>
            <a:r>
              <a:rPr lang="en-US" altLang="zh-CN" sz="1800" b="1" kern="100" dirty="0">
                <a:effectLst/>
                <a:latin typeface="Times New Roman" panose="02020603050405020304" pitchFamily="18" charset="0"/>
                <a:ea typeface="宋体" panose="02010600030101010101" pitchFamily="2" charset="-122"/>
              </a:rPr>
              <a:t>Performance Indicator I-WG Virtual Meeting on April 2021</a:t>
            </a:r>
            <a:r>
              <a:rPr lang="en-US" altLang="zh-CN" sz="1800" b="1" kern="100" dirty="0">
                <a:latin typeface="Times New Roman" panose="02020603050405020304" pitchFamily="18" charset="0"/>
                <a:ea typeface="宋体" panose="02010600030101010101" pitchFamily="2" charset="-122"/>
              </a:rPr>
              <a:t> and October 2021</a:t>
            </a:r>
            <a:endParaRPr lang="zh-CN" altLang="zh-CN" sz="1800" kern="100" dirty="0">
              <a:effectLst/>
              <a:latin typeface="Times New Roman" panose="02020603050405020304" pitchFamily="18" charset="0"/>
              <a:ea typeface="宋体" panose="02010600030101010101" pitchFamily="2" charset="-122"/>
            </a:endParaRPr>
          </a:p>
          <a:p>
            <a:pPr algn="l"/>
            <a:r>
              <a:rPr lang="en-US" altLang="zh-CN" sz="1800" b="1" kern="100" dirty="0">
                <a:effectLst/>
                <a:latin typeface="Times New Roman" panose="02020603050405020304" pitchFamily="18" charset="0"/>
                <a:ea typeface="宋体" panose="02010600030101010101" pitchFamily="2" charset="-122"/>
              </a:rPr>
              <a:t>Current Situation </a:t>
            </a:r>
            <a:r>
              <a:rPr lang="en-US" altLang="zh-CN" sz="1800" b="1" kern="100" dirty="0">
                <a:effectLst/>
                <a:latin typeface="Calibri" panose="020F0502020204030204" pitchFamily="34" charset="0"/>
                <a:ea typeface="Calibri" panose="020F0502020204030204" pitchFamily="34" charset="0"/>
                <a:cs typeface="Times New Roman" panose="02020603050405020304" pitchFamily="18" charset="0"/>
              </a:rPr>
              <a:t>–Issues to be noted</a:t>
            </a:r>
            <a:endParaRPr lang="zh-CN" altLang="zh-CN" sz="1800" kern="100" dirty="0">
              <a:effectLst/>
              <a:latin typeface="Times New Roman" panose="02020603050405020304" pitchFamily="18" charset="0"/>
              <a:ea typeface="宋体" panose="02010600030101010101" pitchFamily="2" charset="-122"/>
            </a:endParaRPr>
          </a:p>
          <a:p>
            <a:pPr algn="l"/>
            <a:r>
              <a:rPr lang="en-US" altLang="zh-CN" sz="1800" kern="100" dirty="0">
                <a:effectLst/>
                <a:latin typeface="Times New Roman" panose="02020603050405020304" pitchFamily="18" charset="0"/>
                <a:ea typeface="宋体" panose="02010600030101010101" pitchFamily="2" charset="-122"/>
              </a:rPr>
              <a:t>Many members have expressed their concerns regarding the current Fuel (FRI) and Chemistry (CPI) models in the existing PI DB application. In particular the Chemistry model might be obsolete and needs to be revised, but this revision has also been postponed until the new PI DB application will become available.</a:t>
            </a:r>
            <a:endParaRPr lang="zh-CN" altLang="zh-CN" sz="1800" kern="100" dirty="0">
              <a:effectLst/>
              <a:latin typeface="Times New Roman" panose="02020603050405020304" pitchFamily="18" charset="0"/>
              <a:ea typeface="宋体" panose="02010600030101010101" pitchFamily="2" charset="-122"/>
            </a:endParaRPr>
          </a:p>
          <a:p>
            <a:pPr marL="0" indent="0" algn="l">
              <a:buNone/>
            </a:pPr>
            <a:endParaRPr lang="zh-CN" altLang="zh-CN" sz="1800" kern="100" dirty="0">
              <a:effectLst/>
              <a:latin typeface="Times New Roman" panose="02020603050405020304" pitchFamily="18" charset="0"/>
              <a:ea typeface="宋体" panose="02010600030101010101" pitchFamily="2" charset="-122"/>
            </a:endParaRPr>
          </a:p>
          <a:p>
            <a:r>
              <a:rPr lang="en-US" altLang="zh-CN" sz="1800" kern="100" dirty="0">
                <a:effectLst/>
                <a:latin typeface="Times New Roman" panose="02020603050405020304" pitchFamily="18" charset="0"/>
                <a:ea typeface="宋体" panose="02010600030101010101" pitchFamily="2" charset="-122"/>
              </a:rPr>
              <a:t>Meanwhile, it is proposed to </a:t>
            </a:r>
            <a:r>
              <a:rPr lang="en-US" altLang="zh-CN" sz="1800" i="1" kern="100" dirty="0">
                <a:effectLst/>
                <a:latin typeface="Calibri" panose="020F0502020204030204" pitchFamily="34" charset="0"/>
                <a:ea typeface="Calibri" panose="020F0502020204030204" pitchFamily="34" charset="0"/>
                <a:cs typeface="Times New Roman" panose="02020603050405020304" pitchFamily="18" charset="0"/>
              </a:rPr>
              <a:t>initiate a new PI IWG Chemistry (CPI) subcommittee </a:t>
            </a:r>
            <a:r>
              <a:rPr lang="en-US" altLang="zh-CN" sz="1800" kern="100" dirty="0">
                <a:effectLst/>
                <a:latin typeface="Calibri" panose="020F0502020204030204" pitchFamily="34" charset="0"/>
                <a:ea typeface="Calibri" panose="020F0502020204030204" pitchFamily="34" charset="0"/>
                <a:cs typeface="Times New Roman" panose="02020603050405020304" pitchFamily="18" charset="0"/>
              </a:rPr>
              <a:t>to prepare such an update of the current CPI, to ensure current member concerns get incorporated.</a:t>
            </a:r>
            <a:endParaRPr lang="en-US" altLang="zh-CN" sz="1800" dirty="0"/>
          </a:p>
        </p:txBody>
      </p:sp>
      <p:sp>
        <p:nvSpPr>
          <p:cNvPr id="4" name="日期占位符 3">
            <a:extLst>
              <a:ext uri="{FF2B5EF4-FFF2-40B4-BE49-F238E27FC236}">
                <a16:creationId xmlns:a16="http://schemas.microsoft.com/office/drawing/2014/main" id="{AF253192-00F2-4365-9FFD-F9F1DF5F1C60}"/>
              </a:ext>
            </a:extLst>
          </p:cNvPr>
          <p:cNvSpPr>
            <a:spLocks noGrp="1"/>
          </p:cNvSpPr>
          <p:nvPr>
            <p:ph type="dt" sz="half" idx="10"/>
          </p:nvPr>
        </p:nvSpPr>
        <p:spPr/>
        <p:txBody>
          <a:bodyPr/>
          <a:lstStyle/>
          <a:p>
            <a:pPr rtl="0"/>
            <a:fld id="{A24A4C0A-F292-41BE-9CD1-530467B1B9F8}" type="datetime1">
              <a:rPr lang="zh-CN" altLang="en-US" smtClean="0"/>
              <a:t>2022/4/6</a:t>
            </a:fld>
            <a:endParaRPr lang="en-US" dirty="0"/>
          </a:p>
        </p:txBody>
      </p:sp>
    </p:spTree>
    <p:extLst>
      <p:ext uri="{BB962C8B-B14F-4D97-AF65-F5344CB8AC3E}">
        <p14:creationId xmlns:p14="http://schemas.microsoft.com/office/powerpoint/2010/main" val="2474006881"/>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1798650_TF56160789.potx" id="{3F1A5A69-5FBD-4BC0-A5BD-1C78ACF4E2B8}" vid="{F8855046-FD5E-4BF4-A180-69AC9E1877E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{2F0FC5CA-E836-4CBD-A692-51DB6FCC0275}tf56160789_win32</Template>
  <TotalTime>359</TotalTime>
  <Words>1323</Words>
  <Application>Microsoft Office PowerPoint</Application>
  <PresentationFormat>宽屏</PresentationFormat>
  <Paragraphs>112</Paragraphs>
  <Slides>18</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Lantinghei SC</vt:lpstr>
      <vt:lpstr>Microsoft YaHei UI</vt:lpstr>
      <vt:lpstr>宋体</vt:lpstr>
      <vt:lpstr>新宋体</vt:lpstr>
      <vt:lpstr>Arial</vt:lpstr>
      <vt:lpstr>Calibri</vt:lpstr>
      <vt:lpstr>Franklin Gothic Book</vt:lpstr>
      <vt:lpstr>Times New Roman</vt:lpstr>
      <vt:lpstr>Wingdings</vt:lpstr>
      <vt:lpstr>1_RetrospectVTI</vt:lpstr>
      <vt:lpstr>Welcome   </vt:lpstr>
      <vt:lpstr>Virtual Meeting Protocols</vt:lpstr>
      <vt:lpstr>Virtual Meeting Protocols</vt:lpstr>
      <vt:lpstr>Questions &amp; Answers </vt:lpstr>
      <vt:lpstr>Meeting Agenda:</vt:lpstr>
      <vt:lpstr>PI I-WG: CPI Sub-committee Lead Introduction</vt:lpstr>
      <vt:lpstr>Contents</vt:lpstr>
      <vt:lpstr>Review</vt:lpstr>
      <vt:lpstr>Performance Indicator I-WG Virtual Meeting in 2021</vt:lpstr>
      <vt:lpstr>Expectations for CPI sub-committee</vt:lpstr>
      <vt:lpstr>Quick look ahead</vt:lpstr>
      <vt:lpstr>INPO solution</vt:lpstr>
      <vt:lpstr>What</vt:lpstr>
      <vt:lpstr>When</vt:lpstr>
      <vt:lpstr>The current WANO CPI </vt:lpstr>
      <vt:lpstr>Who</vt:lpstr>
      <vt:lpstr>How</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zhang yu</dc:creator>
  <cp:lastModifiedBy>zhang yu</cp:lastModifiedBy>
  <cp:revision>21</cp:revision>
  <dcterms:created xsi:type="dcterms:W3CDTF">2022-01-24T07:20:22Z</dcterms:created>
  <dcterms:modified xsi:type="dcterms:W3CDTF">2022-04-06T11:23:55Z</dcterms:modified>
</cp:coreProperties>
</file>