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30"/>
  </p:notesMasterIdLst>
  <p:handoutMasterIdLst>
    <p:handoutMasterId r:id="rId31"/>
  </p:handoutMasterIdLst>
  <p:sldIdLst>
    <p:sldId id="276" r:id="rId2"/>
    <p:sldId id="312" r:id="rId3"/>
    <p:sldId id="315" r:id="rId4"/>
    <p:sldId id="394" r:id="rId5"/>
    <p:sldId id="364" r:id="rId6"/>
    <p:sldId id="412" r:id="rId7"/>
    <p:sldId id="413" r:id="rId8"/>
    <p:sldId id="414" r:id="rId9"/>
    <p:sldId id="415" r:id="rId10"/>
    <p:sldId id="398" r:id="rId11"/>
    <p:sldId id="399" r:id="rId12"/>
    <p:sldId id="400" r:id="rId13"/>
    <p:sldId id="401" r:id="rId14"/>
    <p:sldId id="402" r:id="rId15"/>
    <p:sldId id="403" r:id="rId16"/>
    <p:sldId id="404" r:id="rId17"/>
    <p:sldId id="405" r:id="rId18"/>
    <p:sldId id="406" r:id="rId19"/>
    <p:sldId id="407" r:id="rId20"/>
    <p:sldId id="416" r:id="rId21"/>
    <p:sldId id="417" r:id="rId22"/>
    <p:sldId id="408" r:id="rId23"/>
    <p:sldId id="409" r:id="rId24"/>
    <p:sldId id="410" r:id="rId25"/>
    <p:sldId id="411" r:id="rId26"/>
    <p:sldId id="397" r:id="rId27"/>
    <p:sldId id="374" r:id="rId28"/>
    <p:sldId id="288" r:id="rId2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D499C"/>
    <a:srgbClr val="0D4C99"/>
    <a:srgbClr val="00355F"/>
    <a:srgbClr val="00B3DC"/>
    <a:srgbClr val="E99347"/>
    <a:srgbClr val="152225"/>
    <a:srgbClr val="102E50"/>
    <a:srgbClr val="1A4B7F"/>
    <a:srgbClr val="294046"/>
    <a:srgbClr val="242F5F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11" autoAdjust="0"/>
    <p:restoredTop sz="94687" autoAdjust="0"/>
  </p:normalViewPr>
  <p:slideViewPr>
    <p:cSldViewPr snapToGrid="0">
      <p:cViewPr varScale="1">
        <p:scale>
          <a:sx n="68" d="100"/>
          <a:sy n="68" d="100"/>
        </p:scale>
        <p:origin x="1626" y="60"/>
      </p:cViewPr>
      <p:guideLst>
        <p:guide orient="horz" pos="214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DCE4C-9DF6-4613-895B-1C42EDC0CA5C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1156D-CB3F-4C3B-B7AC-F0771338D9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363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79C97-F0C3-4425-BBC4-D863BA7157CB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5A1C8-55F9-423E-A89D-EDAF9AB7E1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843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7486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425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4468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Governance”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The company defines approaches and implements the needed processes, </a:t>
            </a: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programmes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, </a:t>
            </a: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organisational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 structures and policies in order to establish high standards for the operation, maintenance and </a:t>
            </a: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organisational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 support of the nuclear station. </a:t>
            </a:r>
            <a:endParaRPr lang="ru-RU" sz="2400" kern="1200" dirty="0" smtClean="0">
              <a:solidFill>
                <a:srgbClr val="0D499C"/>
              </a:solidFill>
              <a:highlight>
                <a:srgbClr val="FFFF00"/>
              </a:highlight>
              <a:latin typeface="+mn-lt"/>
              <a:ea typeface="Calibri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company performs in accordance with the adopted governance model.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Early signs of performance decline are identified, the company develops corporate response.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Governance”:</a:t>
            </a: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Corporate governance is establishing processes, seeking compliance with those through defining roles and responsibilities, and taking agreed decisions aimed at meeting the established standards.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company establishes the required standardization.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purpose of problems identification and addressing improvement, roles and responsibilities for taking decisions are defined for every subdivision at NPP.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Decision taking process is in compliance with corporate policy and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purpose of performance improvement, there are self-assessments conducted, corrective actions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implemented.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third “Focus area” in “Corporate Governance”:</a:t>
            </a:r>
            <a:endParaRPr lang="en-US" dirty="0" smtClean="0"/>
          </a:p>
          <a:p>
            <a:pPr marL="342900" indent="-342900" algn="l" defTabSz="914400" rtl="0" eaLnBrk="1" latinLnBrk="0" hangingPunct="1">
              <a:buFont typeface="Wingdings" panose="05000000000000000000" pitchFamily="2" charset="2"/>
              <a:buChar char="§"/>
            </a:pP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Organisation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 maintain implementation of processes and programs at NPPs and timely introduces corrections in case off sinking effectiveness.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Strategic goals are defined, comprehensive indicators and ambitious target values are set for the purpose of continuous improvement.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objectives and expectations are timely corrected.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Organisation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defines the limits of acceptable risks, procedures are available for risk management.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1586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4009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9104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1195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0083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7713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Governance”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The company defines approaches and implements the needed processes, </a:t>
            </a: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programmes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, </a:t>
            </a: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organisational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 structures and policies in order to establish high standards for the operation, maintenance and </a:t>
            </a: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organisational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 support of the nuclear station. </a:t>
            </a:r>
            <a:endParaRPr lang="ru-RU" sz="2400" kern="1200" dirty="0" smtClean="0">
              <a:solidFill>
                <a:srgbClr val="0D499C"/>
              </a:solidFill>
              <a:highlight>
                <a:srgbClr val="FFFF00"/>
              </a:highlight>
              <a:latin typeface="+mn-lt"/>
              <a:ea typeface="Calibri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company performs in accordance with the adopted governance model.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Early signs of performance decline are identified, the company develops corporate response.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Governance”:</a:t>
            </a: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Corporate governance is establishing processes, seeking compliance with those through defining roles and responsibilities, and taking agreed decisions aimed at meeting the established standards.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company establishes the required standardization.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purpose of problems identification and addressing improvement, roles and responsibilities for taking decisions are defined for every subdivision at NPP.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Decision taking process is in compliance with corporate policy and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purpose of performance improvement, there are self-assessments conducted, corrective actions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implemented.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third “Focus area” in “Corporate Governance”:</a:t>
            </a:r>
            <a:endParaRPr lang="en-US" dirty="0" smtClean="0"/>
          </a:p>
          <a:p>
            <a:pPr marL="342900" indent="-342900" algn="l" defTabSz="914400" rtl="0" eaLnBrk="1" latinLnBrk="0" hangingPunct="1">
              <a:buFont typeface="Wingdings" panose="05000000000000000000" pitchFamily="2" charset="2"/>
              <a:buChar char="§"/>
            </a:pP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Organisation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 maintain implementation of processes and programs at NPPs and timely introduces corrections in case off sinking effectiveness.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Strategic goals are defined, comprehensive indicators and ambitious target values are set for the purpose of continuous improvement.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objectives and expectations are timely corrected.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Organisation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defines the limits of acceptable risks, procedures are available for risk management.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1578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319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Governance”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The company defines approaches and implements the needed processes, </a:t>
            </a: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programmes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, </a:t>
            </a: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organisational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 structures and policies in order to establish high standards for the operation, maintenance and </a:t>
            </a: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organisational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 support of the nuclear station. </a:t>
            </a:r>
            <a:endParaRPr lang="ru-RU" sz="2400" kern="1200" dirty="0" smtClean="0">
              <a:solidFill>
                <a:srgbClr val="0D499C"/>
              </a:solidFill>
              <a:highlight>
                <a:srgbClr val="FFFF00"/>
              </a:highlight>
              <a:latin typeface="+mn-lt"/>
              <a:ea typeface="Calibri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company performs in accordance with the adopted governance model.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Early signs of performance decline are identified, the company develops corporate response.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Governance”:</a:t>
            </a: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Corporate governance is establishing processes, seeking compliance with those through defining roles and responsibilities, and taking agreed decisions aimed at meeting the established standards.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company establishes the required standardization.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purpose of problems identification and addressing improvement, roles and responsibilities for taking decisions are defined for every subdivision at NPP.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Decision taking process is in compliance with corporate policy and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purpose of performance improvement, there are self-assessments conducted, corrective actions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implemented.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third “Focus area” in “Corporate Governance”:</a:t>
            </a:r>
            <a:endParaRPr lang="en-US" dirty="0" smtClean="0"/>
          </a:p>
          <a:p>
            <a:pPr marL="342900" indent="-342900" algn="l" defTabSz="914400" rtl="0" eaLnBrk="1" latinLnBrk="0" hangingPunct="1">
              <a:buFont typeface="Wingdings" panose="05000000000000000000" pitchFamily="2" charset="2"/>
              <a:buChar char="§"/>
            </a:pP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Organisation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 maintain implementation of processes and programs at NPPs and timely introduces corrections in case off sinking effectiveness.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Strategic goals are defined, comprehensive indicators and ambitious target values are set for the purpose of continuous improvement.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objectives and expectations are timely corrected.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Organisation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defines the limits of acceptable risks, procedures are available for risk management.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0993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1004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775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004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840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449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747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736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Governance”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The company defines approaches and implements the needed processes, </a:t>
            </a: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programmes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, </a:t>
            </a: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organisational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 structures and policies in order to establish high standards for the operation, maintenance and </a:t>
            </a: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organisational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 support of the nuclear station. </a:t>
            </a:r>
            <a:endParaRPr lang="ru-RU" sz="2400" kern="1200" dirty="0" smtClean="0">
              <a:solidFill>
                <a:srgbClr val="0D499C"/>
              </a:solidFill>
              <a:highlight>
                <a:srgbClr val="FFFF00"/>
              </a:highlight>
              <a:latin typeface="+mn-lt"/>
              <a:ea typeface="Calibri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company performs in accordance with the adopted governance model.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Early signs of performance decline are identified, the company develops corporate response.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Governance”:</a:t>
            </a: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Corporate governance is establishing processes, seeking compliance with those through defining roles and responsibilities, and taking agreed decisions aimed at meeting the established standards.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company establishes the required standardization.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purpose of problems identification and addressing improvement, roles and responsibilities for taking decisions are defined for every subdivision at NPP.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Decision taking process is in compliance with corporate policy and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purpose of performance improvement, there are self-assessments conducted, corrective actions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implemented.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third “Focus area” in “Corporate Governance”:</a:t>
            </a:r>
            <a:endParaRPr lang="en-US" dirty="0" smtClean="0"/>
          </a:p>
          <a:p>
            <a:pPr marL="342900" indent="-342900" algn="l" defTabSz="914400" rtl="0" eaLnBrk="1" latinLnBrk="0" hangingPunct="1">
              <a:buFont typeface="Wingdings" panose="05000000000000000000" pitchFamily="2" charset="2"/>
              <a:buChar char="§"/>
            </a:pP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Organisation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 maintain implementation of processes and programs at NPPs and timely introduces corrections in case off sinking effectiveness.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Strategic goals are defined, comprehensive indicators and ambitious target values are set for the purpose of continuous improvement.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objectives and expectations are timely corrected.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Organisation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defines the limits of acceptable risks, procedures are available for risk management.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0455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604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wano.info" TargetMode="External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4.emf"/><Relationship Id="rId4" Type="http://schemas.openxmlformats.org/officeDocument/2006/relationships/hyperlink" Target="http://members.wano.org/" TargetMode="Externa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980" y="1140332"/>
            <a:ext cx="5501640" cy="419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89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59267" y="-67733"/>
            <a:ext cx="9279467" cy="6993466"/>
          </a:xfrm>
          <a:prstGeom prst="rect">
            <a:avLst/>
          </a:prstGeom>
          <a:solidFill>
            <a:srgbClr val="00355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980" y="1148523"/>
            <a:ext cx="5501640" cy="419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8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566543F6-203B-B64E-84F0-05F0F76CD6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643A0-662E-964E-ACC6-28958D12F7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1"/>
          <p:cNvSpPr>
            <a:spLocks noGrp="1"/>
          </p:cNvSpPr>
          <p:nvPr>
            <p:ph idx="4294967295"/>
          </p:nvPr>
        </p:nvSpPr>
        <p:spPr>
          <a:xfrm>
            <a:off x="2285999" y="1680063"/>
            <a:ext cx="6379699" cy="4544892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 smtClean="0"/>
              <a:t>Click to edit Master text styles</a:t>
            </a:r>
          </a:p>
          <a:p>
            <a:pPr marL="0" lvl="1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 smtClean="0"/>
              <a:t>Second level</a:t>
            </a:r>
          </a:p>
          <a:p>
            <a:pPr marL="0" lvl="2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 smtClean="0"/>
              <a:t>Third level</a:t>
            </a:r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471267" y="209551"/>
            <a:ext cx="7125069" cy="9597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FF9C7E-AF8D-4046-ACFC-179B9DBDE3AA}"/>
              </a:ext>
            </a:extLst>
          </p:cNvPr>
          <p:cNvSpPr txBox="1"/>
          <p:nvPr userDrawn="1"/>
        </p:nvSpPr>
        <p:spPr>
          <a:xfrm>
            <a:off x="2285999" y="5264628"/>
            <a:ext cx="6388663" cy="62966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100" b="1" spc="300" dirty="0">
                <a:solidFill>
                  <a:srgbClr val="00355F"/>
                </a:solidFill>
                <a:latin typeface="+mj-lt"/>
              </a:rPr>
              <a:t>DISTRIBUTION CLASSIFICATION</a:t>
            </a:r>
            <a:r>
              <a:rPr lang="en-US" sz="1100" spc="300" dirty="0">
                <a:solidFill>
                  <a:srgbClr val="00355F"/>
                </a:solidFill>
                <a:latin typeface="+mj-lt"/>
              </a:rPr>
              <a:t>:</a:t>
            </a:r>
            <a:br>
              <a:rPr lang="en-US" sz="1100" spc="300" dirty="0">
                <a:solidFill>
                  <a:srgbClr val="00355F"/>
                </a:solidFill>
                <a:latin typeface="+mj-lt"/>
              </a:rPr>
            </a:br>
            <a:r>
              <a:rPr lang="en-US" sz="1100" spc="300" dirty="0">
                <a:solidFill>
                  <a:srgbClr val="00355F"/>
                </a:solidFill>
                <a:latin typeface="+mj-lt"/>
              </a:rPr>
              <a:t>[OPEN/GENERAL/LIMITED/RESTRICTED]</a:t>
            </a:r>
          </a:p>
        </p:txBody>
      </p:sp>
    </p:spTree>
    <p:extLst>
      <p:ext uri="{BB962C8B-B14F-4D97-AF65-F5344CB8AC3E}">
        <p14:creationId xmlns:p14="http://schemas.microsoft.com/office/powerpoint/2010/main" val="428907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461CBB9-B9D1-2441-9496-593A633E0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862CB6A7-90EE-4049-BC2C-BAECB8681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6867" y="1647316"/>
            <a:ext cx="6516154" cy="492493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68BA4052-5CAD-9E4F-9568-E2ADEF8C1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D8FBD3C-B900-C64A-9FB9-125694A613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7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A6196FE8-B6D9-584C-B71C-E1F8AA7B2D6E}"/>
              </a:ext>
            </a:extLst>
          </p:cNvPr>
          <p:cNvSpPr txBox="1">
            <a:spLocks/>
          </p:cNvSpPr>
          <p:nvPr userDrawn="1"/>
        </p:nvSpPr>
        <p:spPr>
          <a:xfrm>
            <a:off x="2338352" y="1532908"/>
            <a:ext cx="6289118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kern="1200" spc="300">
                <a:solidFill>
                  <a:srgbClr val="00355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YOU FOR LISTENING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A0AAE0-273D-C447-A84C-069F93913794}"/>
              </a:ext>
            </a:extLst>
          </p:cNvPr>
          <p:cNvCxnSpPr>
            <a:cxnSpLocks/>
          </p:cNvCxnSpPr>
          <p:nvPr userDrawn="1"/>
        </p:nvCxnSpPr>
        <p:spPr>
          <a:xfrm>
            <a:off x="2338351" y="2385988"/>
            <a:ext cx="6289118" cy="0"/>
          </a:xfrm>
          <a:prstGeom prst="line">
            <a:avLst/>
          </a:prstGeom>
          <a:ln w="12700" cap="sq">
            <a:solidFill>
              <a:srgbClr val="00B3D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89D7F819-5424-0849-B572-55E21EFDB80D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47634B-C7C3-B440-A4CD-605578E3DD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1F65C27E-E666-904B-B68D-6AA77548B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414D27F8-3053-AE4E-92F9-41335606BA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B293773-E496-8F4A-BA86-5F33DB419D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34"/>
          <a:stretch/>
        </p:blipFill>
        <p:spPr>
          <a:xfrm>
            <a:off x="-97971" y="2317670"/>
            <a:ext cx="2073353" cy="3850294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CA0828F-7379-7942-9F76-920C1A67486B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E6CD3F8-0A32-4F42-B19B-B23A5495CD0A}"/>
              </a:ext>
            </a:extLst>
          </p:cNvPr>
          <p:cNvGrpSpPr/>
          <p:nvPr userDrawn="1"/>
        </p:nvGrpSpPr>
        <p:grpSpPr>
          <a:xfrm>
            <a:off x="2314075" y="3230977"/>
            <a:ext cx="6289118" cy="1156740"/>
            <a:chOff x="2314075" y="3230977"/>
            <a:chExt cx="6289118" cy="1156740"/>
          </a:xfrm>
        </p:grpSpPr>
        <p:sp>
          <p:nvSpPr>
            <p:cNvPr id="13" name="Title 1">
              <a:extLst>
                <a:ext uri="{FF2B5EF4-FFF2-40B4-BE49-F238E27FC236}">
                  <a16:creationId xmlns:a16="http://schemas.microsoft.com/office/drawing/2014/main" id="{60089013-E93A-4E44-8524-3F636F68482B}"/>
                </a:ext>
              </a:extLst>
            </p:cNvPr>
            <p:cNvSpPr txBox="1">
              <a:spLocks/>
            </p:cNvSpPr>
            <p:nvPr/>
          </p:nvSpPr>
          <p:spPr>
            <a:xfrm>
              <a:off x="2314075" y="3243660"/>
              <a:ext cx="6289118" cy="1144057"/>
            </a:xfrm>
            <a:prstGeom prst="rect">
              <a:avLst/>
            </a:prstGeom>
          </p:spPr>
          <p:txBody>
            <a:bodyPr lIns="0" tIns="0" rIns="0" bIns="0" anchor="t">
              <a:no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2400" b="0" kern="1200" cap="none" spc="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Public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WANO Members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D4E5154-1913-D64A-9D74-19847AB8C668}"/>
                </a:ext>
              </a:extLst>
            </p:cNvPr>
            <p:cNvSpPr txBox="1"/>
            <p:nvPr/>
          </p:nvSpPr>
          <p:spPr>
            <a:xfrm>
              <a:off x="3212538" y="3230977"/>
              <a:ext cx="3795165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400" dirty="0">
                  <a:hlinkClick r:id="rId3"/>
                </a:rPr>
                <a:t>wano.info</a:t>
              </a:r>
              <a:endParaRPr lang="en-US" sz="24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739BBE0-5C74-5949-A800-BDAC74B85C57}"/>
                </a:ext>
              </a:extLst>
            </p:cNvPr>
            <p:cNvSpPr txBox="1"/>
            <p:nvPr/>
          </p:nvSpPr>
          <p:spPr>
            <a:xfrm>
              <a:off x="4547724" y="3602847"/>
              <a:ext cx="3795165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400" dirty="0">
                  <a:hlinkClick r:id="rId4"/>
                </a:rPr>
                <a:t>members.wano.org</a:t>
              </a:r>
              <a:endParaRPr lang="en-US" sz="2400" dirty="0"/>
            </a:p>
          </p:txBody>
        </p:sp>
      </p:grp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E12CD371-0EE5-0142-AF51-99B42A7EF1B2}"/>
              </a:ext>
            </a:extLst>
          </p:cNvPr>
          <p:cNvSpPr txBox="1">
            <a:spLocks/>
          </p:cNvSpPr>
          <p:nvPr userDrawn="1"/>
        </p:nvSpPr>
        <p:spPr>
          <a:xfrm>
            <a:off x="2319453" y="2720844"/>
            <a:ext cx="6346245" cy="319722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95000"/>
              <a:buFontTx/>
              <a:buBlip>
                <a:blip r:embed="rId5"/>
              </a:buBlip>
              <a:defRPr lang="en-US" sz="25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7700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5"/>
              </a:buBlip>
              <a:defRPr lang="en-US" sz="1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8063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5"/>
              </a:buBlip>
              <a:defRPr lang="en-US" sz="1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80000" indent="-3600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q"/>
              <a:defRPr lang="en-US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100"/>
              </a:spcAft>
              <a:buNone/>
            </a:pPr>
            <a:r>
              <a:rPr lang="en-GB" sz="2200" b="1" spc="300" dirty="0">
                <a:solidFill>
                  <a:srgbClr val="00B3DC"/>
                </a:solidFill>
              </a:rPr>
              <a:t>FOR MORE INFORMATION PLEASE VISIT</a:t>
            </a:r>
            <a:endParaRPr lang="en-GB" spc="300" dirty="0">
              <a:solidFill>
                <a:srgbClr val="00B3DC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593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C97171C-F98A-A248-A605-336424B068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44"/>
          <a:stretch/>
        </p:blipFill>
        <p:spPr>
          <a:xfrm>
            <a:off x="-120770" y="2317670"/>
            <a:ext cx="2096152" cy="3850294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408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6631F2-1636-8A4C-B3A2-2DBCF7F3D24C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6DBBBB-AF78-0344-99BC-5FBA894207A3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57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6631F2-1636-8A4C-B3A2-2DBCF7F3D24C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6DBBBB-AF78-0344-99BC-5FBA894207A3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>
            <a:cxnSpLocks/>
          </p:cNvCxnSpPr>
          <p:nvPr userDrawn="1"/>
        </p:nvCxnSpPr>
        <p:spPr>
          <a:xfrm>
            <a:off x="467669" y="1196752"/>
            <a:ext cx="6633077" cy="0"/>
          </a:xfrm>
          <a:prstGeom prst="line">
            <a:avLst/>
          </a:prstGeom>
          <a:ln w="12700" cap="sq">
            <a:solidFill>
              <a:srgbClr val="0035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67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8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71401A9-7F83-1841-984A-D491EB8D18BF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F326036-AFC7-1F4D-A46F-DE6C7A573986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HERE TO EDIT MASTER TEXT STYLE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86613" y="316239"/>
            <a:ext cx="1620000" cy="41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Straight Connector 8"/>
          <p:cNvCxnSpPr>
            <a:cxnSpLocks/>
          </p:cNvCxnSpPr>
          <p:nvPr userDrawn="1"/>
        </p:nvCxnSpPr>
        <p:spPr>
          <a:xfrm>
            <a:off x="467669" y="1196752"/>
            <a:ext cx="6633077" cy="0"/>
          </a:xfrm>
          <a:prstGeom prst="line">
            <a:avLst/>
          </a:prstGeom>
          <a:ln w="12700" cap="sq">
            <a:solidFill>
              <a:srgbClr val="0035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2156867" y="1647316"/>
            <a:ext cx="6516154" cy="492493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US" dirty="0" smtClean="0"/>
              <a:t>level</a:t>
            </a:r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A56098D-1748-C14A-98DB-F6FD4C6E49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25"/>
          <a:stretch/>
        </p:blipFill>
        <p:spPr>
          <a:xfrm>
            <a:off x="-51758" y="2317670"/>
            <a:ext cx="2027140" cy="385029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7B5B982-D2F0-6E43-BF79-1602805A5127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159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37" r:id="rId2"/>
    <p:sldLayoutId id="2147483726" r:id="rId3"/>
    <p:sldLayoutId id="2147483672" r:id="rId4"/>
    <p:sldLayoutId id="2147483736" r:id="rId5"/>
    <p:sldLayoutId id="2147483739" r:id="rId6"/>
    <p:sldLayoutId id="2147483743" r:id="rId7"/>
    <p:sldLayoutId id="2147483745" r:id="rId8"/>
    <p:sldLayoutId id="2147483744" r:id="rId9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400" b="1" kern="1200" spc="300">
          <a:solidFill>
            <a:srgbClr val="00355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95000"/>
        <a:buFontTx/>
        <a:buBlip>
          <a:blip r:embed="rId14"/>
        </a:buBlip>
        <a:defRPr lang="en-US" sz="25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47700" indent="-28575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100000"/>
        <a:buFontTx/>
        <a:buBlip>
          <a:blip r:embed="rId14"/>
        </a:buBlip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08063" indent="-28575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100000"/>
        <a:buFontTx/>
        <a:buBlip>
          <a:blip r:embed="rId14"/>
        </a:buBlip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720000" indent="0" algn="l" defTabSz="457200" rtl="0" eaLnBrk="1" latinLnBrk="0" hangingPunct="1">
        <a:spcBef>
          <a:spcPts val="300"/>
        </a:spcBef>
        <a:spcAft>
          <a:spcPts val="300"/>
        </a:spcAft>
        <a:buClr>
          <a:srgbClr val="00B3DC"/>
        </a:buClr>
        <a:buSzPct val="100000"/>
        <a:buFont typeface="Courier New" panose="02070309020205020404" pitchFamily="49" charset="0"/>
        <a:buNone/>
        <a:defRPr lang="en-US" sz="16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694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306973"/>
            <a:ext cx="8260327" cy="5023489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Производственная задача</a:t>
            </a:r>
            <a:endParaRPr lang="ru-RU" sz="2400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Корпоративное управление обеспечивает необходимую организационную структуру, политику, процессы и программы, позволяющие устанавливать и претворять в жизнь высокие стандарты эксплуатации, техобслуживания и организационной поддержки атомных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электростанций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b="1" dirty="0" smtClean="0"/>
              <a:t>Сильная сторона</a:t>
            </a:r>
            <a:r>
              <a:rPr lang="en-US" sz="2400" b="1" dirty="0" smtClean="0"/>
              <a:t> </a:t>
            </a:r>
            <a:r>
              <a:rPr lang="en-US" sz="2400" b="1" dirty="0" smtClean="0"/>
              <a:t>CO.</a:t>
            </a:r>
            <a:r>
              <a:rPr lang="ru-RU" sz="2400" b="1" dirty="0" smtClean="0"/>
              <a:t>2</a:t>
            </a:r>
            <a:r>
              <a:rPr lang="en-US" sz="2400" b="1" dirty="0" smtClean="0"/>
              <a:t>-1</a:t>
            </a:r>
            <a:endParaRPr lang="ru-RU" sz="2400" dirty="0" smtClean="0"/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rgbClr val="FF0000"/>
                </a:solidFill>
              </a:rPr>
              <a:t>…. </a:t>
            </a:r>
            <a:r>
              <a:rPr lang="ru-RU" sz="2000" dirty="0" smtClean="0"/>
              <a:t>…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КОРПОРАТИВНОЕ </a:t>
            </a:r>
            <a:r>
              <a:rPr lang="ru-RU" dirty="0" smtClean="0"/>
              <a:t>УПРАВЛЕНИЕ </a:t>
            </a:r>
            <a:r>
              <a:rPr lang="ru-RU" dirty="0"/>
              <a:t>(</a:t>
            </a:r>
            <a:r>
              <a:rPr lang="ru-RU" dirty="0" smtClean="0"/>
              <a:t>CO.2)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8405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287274"/>
            <a:ext cx="8260327" cy="5043188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Примеры </a:t>
            </a:r>
            <a:r>
              <a:rPr lang="ru-RU" sz="2400" b="1" dirty="0"/>
              <a:t>и подтверждающие детали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000" dirty="0" smtClean="0"/>
              <a:t>…</a:t>
            </a:r>
            <a:endParaRPr lang="en-US" sz="2000" dirty="0" smtClean="0"/>
          </a:p>
          <a:p>
            <a:pPr algn="just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000" dirty="0" smtClean="0"/>
              <a:t>…</a:t>
            </a:r>
            <a:endParaRPr lang="en-US" sz="2000" dirty="0" smtClean="0"/>
          </a:p>
          <a:p>
            <a:pPr algn="just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000" dirty="0" smtClean="0"/>
              <a:t>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СИЛЬНАЯ СТОРОНА</a:t>
            </a:r>
            <a:r>
              <a:rPr lang="en-US" dirty="0" smtClean="0"/>
              <a:t> </a:t>
            </a:r>
            <a:r>
              <a:rPr lang="en-US" dirty="0" smtClean="0"/>
              <a:t>CO.</a:t>
            </a:r>
            <a:r>
              <a:rPr lang="ru-RU" dirty="0" smtClean="0"/>
              <a:t>2</a:t>
            </a:r>
            <a:r>
              <a:rPr lang="en-US" dirty="0" smtClean="0"/>
              <a:t>-1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19289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336431"/>
            <a:ext cx="8260327" cy="493776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b="1" dirty="0" smtClean="0"/>
              <a:t>ОДУ</a:t>
            </a:r>
            <a:r>
              <a:rPr lang="en-US" sz="2400" b="1" dirty="0" smtClean="0"/>
              <a:t> </a:t>
            </a:r>
            <a:r>
              <a:rPr lang="en-US" sz="2400" b="1" dirty="0" smtClean="0"/>
              <a:t>CO.</a:t>
            </a:r>
            <a:r>
              <a:rPr lang="ru-RU" sz="2400" b="1" dirty="0" smtClean="0"/>
              <a:t>2</a:t>
            </a:r>
            <a:r>
              <a:rPr lang="en-US" sz="2400" b="1" dirty="0" smtClean="0"/>
              <a:t>-1</a:t>
            </a:r>
            <a:endParaRPr lang="ru-RU" sz="2400" b="1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rgbClr val="FF0000"/>
                </a:solidFill>
              </a:rPr>
              <a:t>... </a:t>
            </a:r>
            <a:r>
              <a:rPr lang="ru-RU" dirty="0" smtClean="0"/>
              <a:t>…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КОРПОРАТИВНОЕ УПРАВЛЕНИЕ</a:t>
            </a:r>
            <a:r>
              <a:rPr lang="en-GB" dirty="0" smtClean="0"/>
              <a:t> (</a:t>
            </a:r>
            <a:r>
              <a:rPr lang="en-GB" dirty="0"/>
              <a:t>CO.2)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81432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287274"/>
            <a:ext cx="8260327" cy="5043188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Подтверждающие </a:t>
            </a:r>
            <a:r>
              <a:rPr lang="ru-RU" sz="2400" b="1" dirty="0"/>
              <a:t>факты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dirty="0" smtClean="0"/>
              <a:t>…</a:t>
            </a:r>
            <a:endParaRPr lang="en-US" sz="2400" dirty="0" smtClean="0"/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dirty="0" smtClean="0"/>
              <a:t>…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ОДУ</a:t>
            </a:r>
            <a:r>
              <a:rPr lang="en-US" dirty="0" smtClean="0"/>
              <a:t> CO.2-1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91712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287274"/>
            <a:ext cx="8260327" cy="5043188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Причины и способствующие факторы</a:t>
            </a:r>
            <a:endParaRPr lang="ru-RU" sz="2400" b="1" dirty="0"/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dirty="0" smtClean="0"/>
              <a:t>…</a:t>
            </a:r>
            <a:endParaRPr lang="en-US" sz="2400" dirty="0" smtClean="0"/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dirty="0" smtClean="0"/>
              <a:t>…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ОДУ</a:t>
            </a:r>
            <a:r>
              <a:rPr lang="en-US" dirty="0" smtClean="0"/>
              <a:t> CO.2-1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49548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287274"/>
            <a:ext cx="8260327" cy="5043188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Текущее </a:t>
            </a:r>
            <a:r>
              <a:rPr lang="ru-RU" sz="2400" b="1" dirty="0"/>
              <a:t>состояние и перспективы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dirty="0" smtClean="0"/>
              <a:t>…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ОДУ</a:t>
            </a:r>
            <a:r>
              <a:rPr lang="en-US" dirty="0" smtClean="0"/>
              <a:t> CO.2-1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13198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336431"/>
            <a:ext cx="8260327" cy="4952074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Производственная задача</a:t>
            </a:r>
            <a:endParaRPr lang="ru-RU" sz="2400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sz="2000" i="1" dirty="0">
                <a:solidFill>
                  <a:schemeClr val="accent1">
                    <a:lumMod val="75000"/>
                  </a:schemeClr>
                </a:solidFill>
              </a:rPr>
              <a:t>Корпоративное руководство обеспечивает надзор и мониторинг для повышения безопасности и надежности и для незамедлительного реагирования на любые признаки ухудшения производственной деятельности. Вопросы безопасности и надежности станции находятся на постоянном контроле посредством таких механизмов, как оценка, мониторинг производственных показателей и периодические совещания </a:t>
            </a: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  <a:t>руководителей</a:t>
            </a:r>
            <a:endParaRPr lang="ru-RU" sz="2000" i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b="1" dirty="0" smtClean="0"/>
              <a:t>ОДУ</a:t>
            </a:r>
            <a:r>
              <a:rPr lang="en-US" sz="2400" b="1" dirty="0" smtClean="0"/>
              <a:t> CO.3-1</a:t>
            </a:r>
            <a:endParaRPr lang="ru-RU" sz="2400" b="1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rgbClr val="FF0000"/>
                </a:solidFill>
              </a:rPr>
              <a:t>… </a:t>
            </a:r>
            <a:r>
              <a:rPr lang="ru-RU" dirty="0" smtClean="0"/>
              <a:t>…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dirty="0" smtClean="0"/>
              <a:t>КОРПОРАТИВНЫЙ НАДЗОР И МОНИТОРИНГ (CO.3</a:t>
            </a:r>
            <a:r>
              <a:rPr lang="en-GB" sz="2200" dirty="0" smtClean="0"/>
              <a:t>)</a:t>
            </a:r>
            <a:endParaRPr lang="en-GB" sz="220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94993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287274"/>
            <a:ext cx="8260327" cy="5043188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Подтверждающие </a:t>
            </a:r>
            <a:r>
              <a:rPr lang="ru-RU" sz="2400" b="1" dirty="0"/>
              <a:t>факты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dirty="0" smtClean="0"/>
              <a:t>…</a:t>
            </a:r>
            <a:endParaRPr lang="en-US" sz="2400" dirty="0" smtClean="0"/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dirty="0" smtClean="0"/>
              <a:t>…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ОДУ</a:t>
            </a:r>
            <a:r>
              <a:rPr lang="en-US" dirty="0" smtClean="0"/>
              <a:t> CO.</a:t>
            </a:r>
            <a:r>
              <a:rPr lang="ru-RU" dirty="0" smtClean="0"/>
              <a:t>3</a:t>
            </a:r>
            <a:r>
              <a:rPr lang="en-US" dirty="0" smtClean="0"/>
              <a:t>-1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36527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287274"/>
            <a:ext cx="8260327" cy="5043188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Причины и способствующие факторы</a:t>
            </a:r>
            <a:endParaRPr lang="ru-RU" sz="2400" b="1" dirty="0"/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dirty="0" smtClean="0"/>
              <a:t>…</a:t>
            </a:r>
            <a:endParaRPr lang="en-US" sz="2400" dirty="0" smtClean="0"/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dirty="0" smtClean="0"/>
              <a:t>…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ОДУ</a:t>
            </a:r>
            <a:r>
              <a:rPr lang="en-US" dirty="0" smtClean="0"/>
              <a:t> CO.</a:t>
            </a:r>
            <a:r>
              <a:rPr lang="ru-RU" dirty="0" smtClean="0"/>
              <a:t>3</a:t>
            </a:r>
            <a:r>
              <a:rPr lang="en-US" dirty="0" smtClean="0"/>
              <a:t>-1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4384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287274"/>
            <a:ext cx="8260327" cy="5043188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Текущее </a:t>
            </a:r>
            <a:r>
              <a:rPr lang="ru-RU" sz="2400" b="1" dirty="0"/>
              <a:t>состояние и перспективы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dirty="0" smtClean="0"/>
              <a:t>…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ОДУ</a:t>
            </a:r>
            <a:r>
              <a:rPr lang="en-US" dirty="0" smtClean="0"/>
              <a:t> CO.</a:t>
            </a:r>
            <a:r>
              <a:rPr lang="ru-RU" dirty="0" smtClean="0"/>
              <a:t>3</a:t>
            </a:r>
            <a:r>
              <a:rPr lang="en-US" dirty="0" smtClean="0"/>
              <a:t>-1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25481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Корпоративная партнерская проверка ВАО АЭС – МЦ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6867" y="1975105"/>
            <a:ext cx="6516154" cy="4008232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/>
              <a:t>АО </a:t>
            </a:r>
            <a:r>
              <a:rPr lang="ru-RU" sz="2800" b="1" dirty="0" smtClean="0"/>
              <a:t>«АТОМТЕХЭНЕРГО»</a:t>
            </a:r>
            <a:endParaRPr lang="en-GB" sz="2800" b="1" dirty="0"/>
          </a:p>
          <a:p>
            <a:pPr marL="0" indent="0">
              <a:spcBef>
                <a:spcPts val="0"/>
              </a:spcBef>
              <a:spcAft>
                <a:spcPts val="2100"/>
              </a:spcAft>
              <a:buNone/>
            </a:pPr>
            <a:endParaRPr lang="en-GB" sz="2800" b="1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smtClean="0"/>
              <a:t>Заключительное совещание</a:t>
            </a:r>
            <a:endParaRPr lang="en-GB" b="1" dirty="0"/>
          </a:p>
          <a:p>
            <a:pPr marL="0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ru-RU" b="1" dirty="0" smtClean="0"/>
              <a:t>19 ноября, 2021</a:t>
            </a:r>
            <a:endParaRPr lang="en-GB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FF9C7E-AF8D-4046-ACFC-179B9DBDE3AA}"/>
              </a:ext>
            </a:extLst>
          </p:cNvPr>
          <p:cNvSpPr txBox="1"/>
          <p:nvPr/>
        </p:nvSpPr>
        <p:spPr>
          <a:xfrm>
            <a:off x="6817178" y="6055159"/>
            <a:ext cx="2228851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100" b="1" spc="300" dirty="0" smtClean="0">
                <a:solidFill>
                  <a:srgbClr val="00355F"/>
                </a:solidFill>
                <a:latin typeface="+mj-lt"/>
              </a:rPr>
              <a:t>GENERAL</a:t>
            </a:r>
            <a:r>
              <a:rPr lang="ru-RU" sz="1100" b="1" spc="300" dirty="0" smtClean="0">
                <a:solidFill>
                  <a:srgbClr val="00355F"/>
                </a:solidFill>
                <a:latin typeface="+mj-lt"/>
              </a:rPr>
              <a:t> </a:t>
            </a:r>
            <a:r>
              <a:rPr lang="en-US" sz="1100" b="1" spc="300" dirty="0" smtClean="0">
                <a:solidFill>
                  <a:srgbClr val="00355F"/>
                </a:solidFill>
                <a:latin typeface="+mj-lt"/>
              </a:rPr>
              <a:t>DISTRIBUTION</a:t>
            </a:r>
            <a:endParaRPr lang="en-US" sz="1100" spc="300" dirty="0">
              <a:solidFill>
                <a:srgbClr val="00355F"/>
              </a:solidFill>
              <a:latin typeface="+mj-lt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18643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306973"/>
            <a:ext cx="8260327" cy="5023489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Производственная задача</a:t>
            </a:r>
            <a:endParaRPr lang="ru-RU" sz="2400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Руководители и персонал компании оказывают поддержку атомным электростанциям путем предоставления ресурсов и услуг организациям, которые выполняют работы, связанные с безопасной и надежной эксплуатацией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АЭС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b="1" dirty="0" smtClean="0"/>
              <a:t>Сильная сторона</a:t>
            </a:r>
            <a:r>
              <a:rPr lang="en-US" sz="2400" b="1" dirty="0" smtClean="0"/>
              <a:t> </a:t>
            </a:r>
            <a:r>
              <a:rPr lang="en-US" sz="2400" b="1" dirty="0" smtClean="0"/>
              <a:t>CO.</a:t>
            </a:r>
            <a:r>
              <a:rPr lang="ru-RU" sz="2400" b="1" dirty="0" smtClean="0"/>
              <a:t>5</a:t>
            </a:r>
            <a:r>
              <a:rPr lang="en-US" sz="2400" b="1" dirty="0" smtClean="0"/>
              <a:t>-1</a:t>
            </a:r>
            <a:endParaRPr lang="ru-RU" sz="2400" dirty="0" smtClean="0"/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rgbClr val="FF0000"/>
                </a:solidFill>
              </a:rPr>
              <a:t>…. </a:t>
            </a:r>
            <a:r>
              <a:rPr lang="ru-RU" sz="2000" dirty="0" smtClean="0"/>
              <a:t>…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КОРПОРАТИВНАЯ ПОДДЕРЖКА </a:t>
            </a:r>
            <a:r>
              <a:rPr lang="ru-RU" dirty="0"/>
              <a:t>(</a:t>
            </a:r>
            <a:r>
              <a:rPr lang="ru-RU" dirty="0" smtClean="0"/>
              <a:t>CO.5)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64521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287274"/>
            <a:ext cx="8260327" cy="5043188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Примеры </a:t>
            </a:r>
            <a:r>
              <a:rPr lang="ru-RU" sz="2400" b="1" dirty="0"/>
              <a:t>и подтверждающие детали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000" dirty="0" smtClean="0"/>
              <a:t>…</a:t>
            </a:r>
            <a:endParaRPr lang="en-US" sz="2000" dirty="0" smtClean="0"/>
          </a:p>
          <a:p>
            <a:pPr algn="just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000" dirty="0" smtClean="0"/>
              <a:t>…</a:t>
            </a:r>
            <a:endParaRPr lang="en-US" sz="2000" dirty="0" smtClean="0"/>
          </a:p>
          <a:p>
            <a:pPr algn="just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000" dirty="0" smtClean="0"/>
              <a:t>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СИЛЬНАЯ СТОРОНА</a:t>
            </a:r>
            <a:r>
              <a:rPr lang="en-US" dirty="0" smtClean="0"/>
              <a:t> </a:t>
            </a:r>
            <a:r>
              <a:rPr lang="en-US" dirty="0" smtClean="0"/>
              <a:t>CO.</a:t>
            </a:r>
            <a:r>
              <a:rPr lang="ru-RU" dirty="0" smtClean="0"/>
              <a:t>5</a:t>
            </a:r>
            <a:r>
              <a:rPr lang="en-US" dirty="0" smtClean="0"/>
              <a:t>-1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54930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336431"/>
            <a:ext cx="8260327" cy="4952074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Производственная задача</a:t>
            </a:r>
            <a:endParaRPr lang="ru-RU" sz="2400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sz="2000" i="1" dirty="0">
                <a:solidFill>
                  <a:schemeClr val="accent1">
                    <a:lumMod val="75000"/>
                  </a:schemeClr>
                </a:solidFill>
              </a:rPr>
              <a:t>Корпоративные руководители, в сотрудничестве с персоналом кадровой службы и линейными руководителями, прогнозируют кадровые потребности атомных станций и вместе с линейными руководителями принимают меры по набору и сохранению персонала, обладающего необходимым уровнем знаний, умений и навыков для обеспечения безопасной, надежной и устойчивой эксплуатации атомных станций и эффективного реагирования на чрезвычайные </a:t>
            </a: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  <a:t>ситуации</a:t>
            </a:r>
            <a:endParaRPr lang="ru-RU" sz="2000" i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b="1" dirty="0" smtClean="0"/>
              <a:t>ОДУ</a:t>
            </a:r>
            <a:r>
              <a:rPr lang="en-US" sz="2400" b="1" dirty="0" smtClean="0"/>
              <a:t> CO.</a:t>
            </a:r>
            <a:r>
              <a:rPr lang="ru-RU" sz="2400" b="1" dirty="0" smtClean="0"/>
              <a:t>6</a:t>
            </a:r>
            <a:r>
              <a:rPr lang="en-US" sz="2400" b="1" dirty="0" smtClean="0"/>
              <a:t>-1</a:t>
            </a:r>
            <a:endParaRPr lang="ru-RU" sz="2400" b="1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rgbClr val="FF0000"/>
                </a:solidFill>
              </a:rPr>
              <a:t>… </a:t>
            </a:r>
            <a:r>
              <a:rPr lang="ru-RU" dirty="0" smtClean="0"/>
              <a:t>…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900" dirty="0"/>
              <a:t>КОРПОРАТИВНОЕ УПРАВЛЕНИЕ ЧЕЛОВЕЧЕСКИМИ РЕСУРСАМИ И РАЗВИТИЕ ЛИДЕРОВ (CO.6)</a:t>
            </a:r>
            <a:endParaRPr lang="en-GB" sz="190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95227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287274"/>
            <a:ext cx="8260327" cy="5043188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Подтверждающие </a:t>
            </a:r>
            <a:r>
              <a:rPr lang="ru-RU" sz="2400" b="1" dirty="0"/>
              <a:t>факты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dirty="0" smtClean="0"/>
              <a:t>…</a:t>
            </a:r>
            <a:endParaRPr lang="en-US" sz="2400" dirty="0" smtClean="0"/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dirty="0" smtClean="0"/>
              <a:t>…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ОДУ</a:t>
            </a:r>
            <a:r>
              <a:rPr lang="en-US" dirty="0" smtClean="0"/>
              <a:t> CO.</a:t>
            </a:r>
            <a:r>
              <a:rPr lang="ru-RU" dirty="0" smtClean="0"/>
              <a:t>6</a:t>
            </a:r>
            <a:r>
              <a:rPr lang="en-US" dirty="0" smtClean="0"/>
              <a:t>-1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36591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287274"/>
            <a:ext cx="8260327" cy="5043188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Причины и способствующие факторы</a:t>
            </a:r>
            <a:endParaRPr lang="ru-RU" sz="2400" b="1" dirty="0"/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dirty="0" smtClean="0"/>
              <a:t>…</a:t>
            </a:r>
            <a:endParaRPr lang="en-US" sz="2400" dirty="0" smtClean="0"/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dirty="0" smtClean="0"/>
              <a:t>…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ОДУ</a:t>
            </a:r>
            <a:r>
              <a:rPr lang="en-US" dirty="0" smtClean="0"/>
              <a:t> CO.</a:t>
            </a:r>
            <a:r>
              <a:rPr lang="ru-RU" dirty="0" smtClean="0"/>
              <a:t>6</a:t>
            </a:r>
            <a:r>
              <a:rPr lang="en-US" dirty="0" smtClean="0"/>
              <a:t>-1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39347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287274"/>
            <a:ext cx="8260327" cy="5043188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Текущее </a:t>
            </a:r>
            <a:r>
              <a:rPr lang="ru-RU" sz="2400" b="1" dirty="0"/>
              <a:t>состояние и перспективы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dirty="0" smtClean="0"/>
              <a:t>…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ОДУ</a:t>
            </a:r>
            <a:r>
              <a:rPr lang="en-US" dirty="0" smtClean="0"/>
              <a:t> CO.</a:t>
            </a:r>
            <a:r>
              <a:rPr lang="ru-RU" dirty="0" smtClean="0"/>
              <a:t>6</a:t>
            </a:r>
            <a:r>
              <a:rPr lang="en-US" dirty="0" smtClean="0"/>
              <a:t>-1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02006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512335"/>
            <a:ext cx="8260327" cy="4607113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GB" sz="2600" b="1" dirty="0">
                <a:solidFill>
                  <a:srgbClr val="0070C0"/>
                </a:solidFill>
                <a:sym typeface="Wingdings 2" panose="05020102010507070707" pitchFamily="18" charset="2"/>
              </a:rPr>
              <a:t> </a:t>
            </a:r>
            <a:r>
              <a:rPr lang="ru-RU" sz="2600" b="1" dirty="0" smtClean="0">
                <a:solidFill>
                  <a:srgbClr val="FF0000"/>
                </a:solidFill>
              </a:rPr>
              <a:t>Координационное совещание </a:t>
            </a:r>
            <a:r>
              <a:rPr lang="en-US" sz="2600" dirty="0" smtClean="0"/>
              <a:t>(</a:t>
            </a:r>
            <a:r>
              <a:rPr lang="ru-RU" sz="2600" dirty="0" smtClean="0"/>
              <a:t>15.03.19</a:t>
            </a:r>
            <a:r>
              <a:rPr lang="en-US" sz="2600" dirty="0" smtClean="0"/>
              <a:t>)</a:t>
            </a:r>
            <a:endParaRPr lang="ru-RU" sz="2600" dirty="0"/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GB" sz="2600" b="1" dirty="0">
                <a:solidFill>
                  <a:srgbClr val="0070C0"/>
                </a:solidFill>
                <a:sym typeface="Wingdings 2" panose="05020102010507070707" pitchFamily="18" charset="2"/>
              </a:rPr>
              <a:t> </a:t>
            </a:r>
            <a:r>
              <a:rPr lang="ru-RU" sz="2600" b="1" dirty="0" smtClean="0">
                <a:solidFill>
                  <a:srgbClr val="FF0000"/>
                </a:solidFill>
              </a:rPr>
              <a:t>Обучающий семинар по подготовке к КПП </a:t>
            </a:r>
            <a:r>
              <a:rPr lang="en-US" sz="2600" dirty="0" smtClean="0"/>
              <a:t>(</a:t>
            </a:r>
            <a:r>
              <a:rPr lang="ru-RU" sz="2600" dirty="0" smtClean="0"/>
              <a:t>6.06.19</a:t>
            </a:r>
            <a:r>
              <a:rPr lang="en-US" sz="2600" dirty="0" smtClean="0"/>
              <a:t>)</a:t>
            </a:r>
            <a:endParaRPr lang="ru-RU" sz="2600" dirty="0"/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GB" sz="2600" b="1" dirty="0">
                <a:solidFill>
                  <a:srgbClr val="0070C0"/>
                </a:solidFill>
                <a:sym typeface="Wingdings 2" panose="05020102010507070707" pitchFamily="18" charset="2"/>
              </a:rPr>
              <a:t> </a:t>
            </a:r>
            <a:r>
              <a:rPr lang="ru-RU" sz="2600" b="1" dirty="0" smtClean="0">
                <a:solidFill>
                  <a:srgbClr val="FF0000"/>
                </a:solidFill>
              </a:rPr>
              <a:t>Пре-визит</a:t>
            </a:r>
            <a:r>
              <a:rPr lang="ru-RU" sz="2600" dirty="0" smtClean="0"/>
              <a:t> </a:t>
            </a:r>
            <a:r>
              <a:rPr lang="ru-RU" sz="2600" dirty="0"/>
              <a:t>в </a:t>
            </a:r>
            <a:r>
              <a:rPr lang="ru-RU" sz="2600" dirty="0" smtClean="0"/>
              <a:t>АУП и </a:t>
            </a:r>
            <a:r>
              <a:rPr lang="ru-RU" sz="2600" dirty="0" err="1" smtClean="0"/>
              <a:t>Балаковский</a:t>
            </a:r>
            <a:r>
              <a:rPr lang="ru-RU" sz="2600" dirty="0" smtClean="0"/>
              <a:t> филиал АТЭ </a:t>
            </a:r>
            <a:r>
              <a:rPr lang="en-US" sz="2600" dirty="0" smtClean="0"/>
              <a:t>(</a:t>
            </a:r>
            <a:r>
              <a:rPr lang="ru-RU" sz="2600" dirty="0" smtClean="0"/>
              <a:t>2</a:t>
            </a:r>
            <a:r>
              <a:rPr lang="en-US" sz="2600" dirty="0" smtClean="0"/>
              <a:t>-</a:t>
            </a:r>
            <a:r>
              <a:rPr lang="ru-RU" sz="2600" dirty="0" smtClean="0"/>
              <a:t>6.12.19</a:t>
            </a:r>
            <a:r>
              <a:rPr lang="en-US" sz="2600" dirty="0" smtClean="0"/>
              <a:t>)</a:t>
            </a:r>
            <a:endParaRPr lang="ru-RU" sz="2600" dirty="0"/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GB" sz="2600" b="1" dirty="0">
                <a:solidFill>
                  <a:srgbClr val="0070C0"/>
                </a:solidFill>
                <a:sym typeface="Wingdings 2" panose="05020102010507070707" pitchFamily="18" charset="2"/>
              </a:rPr>
              <a:t> </a:t>
            </a:r>
            <a:r>
              <a:rPr lang="ru-RU" sz="2600" b="1" dirty="0" smtClean="0">
                <a:solidFill>
                  <a:srgbClr val="FF0000"/>
                </a:solidFill>
              </a:rPr>
              <a:t>Рабочие встречи, совещания по организации КПП</a:t>
            </a:r>
            <a:r>
              <a:rPr lang="ru-RU" sz="2600" dirty="0" smtClean="0"/>
              <a:t> (14.09.20, 30.03.21, 13.05.21)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en-GB" sz="2600" b="1" dirty="0">
                <a:solidFill>
                  <a:srgbClr val="0070C0"/>
                </a:solidFill>
                <a:sym typeface="Wingdings 2" panose="05020102010507070707" pitchFamily="18" charset="2"/>
              </a:rPr>
              <a:t> </a:t>
            </a:r>
            <a:r>
              <a:rPr lang="ru-RU" sz="2600" b="1" dirty="0" smtClean="0">
                <a:solidFill>
                  <a:srgbClr val="FF0000"/>
                </a:solidFill>
              </a:rPr>
              <a:t>Подготовительное </a:t>
            </a:r>
            <a:r>
              <a:rPr lang="ru-RU" sz="2600" b="1" dirty="0">
                <a:solidFill>
                  <a:srgbClr val="FF0000"/>
                </a:solidFill>
              </a:rPr>
              <a:t>совещание команды КПП </a:t>
            </a:r>
            <a:r>
              <a:rPr lang="ru-RU" sz="2600" dirty="0" smtClean="0"/>
              <a:t>(ВКС, 21.10.21)</a:t>
            </a:r>
            <a:endParaRPr lang="ru-RU" sz="2600" dirty="0"/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en-GB" sz="2600" b="1" dirty="0">
                <a:solidFill>
                  <a:srgbClr val="0070C0"/>
                </a:solidFill>
                <a:sym typeface="Wingdings 2" panose="05020102010507070707" pitchFamily="18" charset="2"/>
              </a:rPr>
              <a:t> </a:t>
            </a:r>
            <a:r>
              <a:rPr lang="ru-RU" sz="2600" b="1" dirty="0" smtClean="0">
                <a:solidFill>
                  <a:srgbClr val="FF0000"/>
                </a:solidFill>
              </a:rPr>
              <a:t>КПП </a:t>
            </a:r>
            <a:r>
              <a:rPr lang="ru-RU" sz="2600" dirty="0" smtClean="0"/>
              <a:t>(8-19.11.21)</a:t>
            </a:r>
            <a:endParaRPr lang="ru-RU" sz="2600" dirty="0"/>
          </a:p>
          <a:p>
            <a:pPr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2600" b="1" dirty="0" smtClean="0">
                <a:solidFill>
                  <a:srgbClr val="FF0000"/>
                </a:solidFill>
              </a:rPr>
              <a:t>Заключительное </a:t>
            </a:r>
            <a:r>
              <a:rPr lang="ru-RU" sz="2600" b="1" dirty="0">
                <a:solidFill>
                  <a:srgbClr val="FF0000"/>
                </a:solidFill>
              </a:rPr>
              <a:t>совещание</a:t>
            </a:r>
            <a:r>
              <a:rPr lang="ru-RU" sz="2600" dirty="0"/>
              <a:t>, передача отчета КПП </a:t>
            </a:r>
            <a:r>
              <a:rPr lang="ru-RU" sz="2600" dirty="0" smtClean="0"/>
              <a:t>(февраль-2022)</a:t>
            </a:r>
            <a:endParaRPr lang="ru-RU" sz="2600" dirty="0"/>
          </a:p>
          <a:p>
            <a:pPr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2600" b="1" dirty="0">
                <a:solidFill>
                  <a:srgbClr val="FF0000"/>
                </a:solidFill>
              </a:rPr>
              <a:t>Повторная </a:t>
            </a:r>
            <a:r>
              <a:rPr lang="ru-RU" sz="2600" b="1" dirty="0" smtClean="0">
                <a:solidFill>
                  <a:srgbClr val="FF0000"/>
                </a:solidFill>
              </a:rPr>
              <a:t>КПП</a:t>
            </a:r>
            <a:r>
              <a:rPr lang="ru-RU" sz="2600" dirty="0" smtClean="0"/>
              <a:t> (2024 </a:t>
            </a:r>
            <a:r>
              <a:rPr lang="ru-RU" sz="2600" dirty="0"/>
              <a:t>г</a:t>
            </a:r>
            <a:r>
              <a:rPr lang="ru-RU" sz="2600" dirty="0" smtClean="0"/>
              <a:t>.)</a:t>
            </a:r>
            <a:endParaRPr lang="ru-RU" sz="2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7669" y="309259"/>
            <a:ext cx="6834831" cy="853080"/>
          </a:xfrm>
        </p:spPr>
        <p:txBody>
          <a:bodyPr/>
          <a:lstStyle/>
          <a:p>
            <a:r>
              <a:rPr lang="ru-RU" dirty="0" smtClean="0"/>
              <a:t>Этапы КПП АО «</a:t>
            </a:r>
            <a:r>
              <a:rPr lang="ru-RU" dirty="0" err="1" smtClean="0"/>
              <a:t>Атомтехэнерго</a:t>
            </a:r>
            <a:r>
              <a:rPr lang="ru-RU" dirty="0" smtClean="0"/>
              <a:t>»</a:t>
            </a:r>
            <a:endParaRPr lang="en-GB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71664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КПП АО «АТОМТЕХЭНЕРГО»</a:t>
            </a:r>
            <a:endParaRPr lang="en-GB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251" y="1276641"/>
            <a:ext cx="7737232" cy="5158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B7D7B-A4FD-BE41-9019-87B397CFB1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6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Миссия ВАО АЭС</a:t>
            </a:r>
            <a:endParaRPr lang="en-GB" sz="320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412694" y="1987548"/>
            <a:ext cx="8260327" cy="32481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95000"/>
              <a:buFontTx/>
              <a:buBlip>
                <a:blip r:embed="rId2"/>
              </a:buBlip>
              <a:defRPr lang="en-US"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7700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2"/>
              </a:buBlip>
              <a:defRPr lang="en-US"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8063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2"/>
              </a:buBlip>
              <a:defRPr lang="en-US"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20000" indent="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0B3DC"/>
              </a:buClr>
              <a:buSzPct val="100000"/>
              <a:buFont typeface="Courier New" panose="02070309020205020404" pitchFamily="49" charset="0"/>
              <a:buNone/>
              <a:defRPr lang="en-US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ru-RU" sz="3200" dirty="0" smtClean="0"/>
              <a:t>Максимально повышать </a:t>
            </a:r>
            <a:r>
              <a:rPr lang="ru-RU" sz="3200" dirty="0" smtClean="0">
                <a:solidFill>
                  <a:srgbClr val="FF0000"/>
                </a:solidFill>
              </a:rPr>
              <a:t>безопасность и надежность </a:t>
            </a:r>
            <a:r>
              <a:rPr lang="ru-RU" sz="3200" dirty="0" smtClean="0"/>
              <a:t>АЭС во всем мире, прилагая совместные усилия для </a:t>
            </a:r>
            <a:r>
              <a:rPr lang="ru-RU" sz="3200" dirty="0" smtClean="0">
                <a:solidFill>
                  <a:srgbClr val="0070C0"/>
                </a:solidFill>
              </a:rPr>
              <a:t>оценки, сравнения с лучшими достижениями и совершенствования эксплуатации </a:t>
            </a:r>
            <a:r>
              <a:rPr lang="ru-RU" sz="3200" dirty="0" smtClean="0"/>
              <a:t>посредством </a:t>
            </a:r>
            <a:r>
              <a:rPr lang="ru-RU" sz="3200" dirty="0" smtClean="0">
                <a:solidFill>
                  <a:srgbClr val="00B050"/>
                </a:solidFill>
              </a:rPr>
              <a:t>взаимной поддержки, обмена информацией и использования положительного опыта</a:t>
            </a:r>
            <a:endParaRPr lang="ru-RU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51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Команда КПП</a:t>
            </a:r>
            <a:endParaRPr lang="en-GB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626864"/>
              </p:ext>
            </p:extLst>
          </p:nvPr>
        </p:nvGraphicFramePr>
        <p:xfrm>
          <a:off x="139337" y="1352104"/>
          <a:ext cx="8865325" cy="4964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969">
                  <a:extLst>
                    <a:ext uri="{9D8B030D-6E8A-4147-A177-3AD203B41FA5}">
                      <a16:colId xmlns:a16="http://schemas.microsoft.com/office/drawing/2014/main" val="3840359230"/>
                    </a:ext>
                  </a:extLst>
                </a:gridCol>
                <a:gridCol w="3821025">
                  <a:extLst>
                    <a:ext uri="{9D8B030D-6E8A-4147-A177-3AD203B41FA5}">
                      <a16:colId xmlns:a16="http://schemas.microsoft.com/office/drawing/2014/main" val="2799639987"/>
                    </a:ext>
                  </a:extLst>
                </a:gridCol>
                <a:gridCol w="4502331">
                  <a:extLst>
                    <a:ext uri="{9D8B030D-6E8A-4147-A177-3AD203B41FA5}">
                      <a16:colId xmlns:a16="http://schemas.microsoft.com/office/drawing/2014/main" val="667552262"/>
                    </a:ext>
                  </a:extLst>
                </a:gridCol>
              </a:tblGrid>
              <a:tr h="31301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Name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Position, Company, Country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523369"/>
                  </a:ext>
                </a:extLst>
              </a:tr>
              <a:tr h="39463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1.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D499C"/>
                          </a:solidFill>
                          <a:latin typeface="+mn-lt"/>
                        </a:rPr>
                        <a:t>SHISHKIN Sergey</a:t>
                      </a:r>
                      <a:r>
                        <a:rPr lang="en-US" sz="1800" dirty="0" smtClean="0">
                          <a:latin typeface="+mn-lt"/>
                        </a:rPr>
                        <a:t>,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dirty="0" smtClean="0">
                          <a:latin typeface="+mn-lt"/>
                        </a:rPr>
                        <a:t>CPR TL</a:t>
                      </a:r>
                      <a:r>
                        <a:rPr lang="ru-RU" sz="1800" dirty="0" smtClean="0">
                          <a:latin typeface="+mn-l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CPR Project Manager, WANO MC, Russia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492025"/>
                  </a:ext>
                </a:extLst>
              </a:tr>
              <a:tr h="37982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2.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D499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CORVEC Gaëtan</a:t>
                      </a:r>
                      <a:r>
                        <a:rPr lang="en-US" sz="1800" dirty="0" smtClean="0">
                          <a:latin typeface="+mn-lt"/>
                        </a:rPr>
                        <a:t>, Expert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 Assessment Director, WANO PC, France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856302"/>
                  </a:ext>
                </a:extLst>
              </a:tr>
              <a:tr h="39389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3.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D499C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HADNAGY Lajos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dirty="0" smtClean="0">
                          <a:latin typeface="+mn-lt"/>
                        </a:rPr>
                        <a:t>Expert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Representative on Paks NPP, WANO MC, Hungary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33123"/>
                  </a:ext>
                </a:extLst>
              </a:tr>
              <a:tr h="34862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4.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rgbClr val="0D499C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SHARANOV Sergey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dirty="0" smtClean="0">
                          <a:latin typeface="+mn-lt"/>
                        </a:rPr>
                        <a:t>Expert</a:t>
                      </a:r>
                      <a:endParaRPr lang="ru-RU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Chief Technologist of the Department for Operational Readiness of New NPPs,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Rosenergoatom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Concern JSC, Russia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139021"/>
                  </a:ext>
                </a:extLst>
              </a:tr>
              <a:tr h="35297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5.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rgbClr val="0D499C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TARUSHKO Alexey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dirty="0" smtClean="0">
                          <a:latin typeface="+mn-lt"/>
                        </a:rPr>
                        <a:t>Expert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Head of the Technical Inspection Department, Belarusian NPP, Belarus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046045"/>
                  </a:ext>
                </a:extLst>
              </a:tr>
              <a:tr h="33120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6.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D499C"/>
                          </a:solidFill>
                          <a:latin typeface="+mn-lt"/>
                        </a:rPr>
                        <a:t>FALLER Sergey</a:t>
                      </a:r>
                      <a:r>
                        <a:rPr lang="en-US" sz="1800" dirty="0" smtClean="0">
                          <a:latin typeface="+mn-lt"/>
                        </a:rPr>
                        <a:t>, Coordinator</a:t>
                      </a:r>
                      <a:endParaRPr lang="ru-RU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Advisor, WANO MC, Russia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922833"/>
                  </a:ext>
                </a:extLst>
              </a:tr>
              <a:tr h="41265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7.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rgbClr val="0D499C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ROMANOV Evgeniy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Host Peer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Chief Inspector,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Atomtechenergo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JSC, Russia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895837"/>
                  </a:ext>
                </a:extLst>
              </a:tr>
              <a:tr h="47026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8.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rgbClr val="0D499C"/>
                          </a:solidFill>
                          <a:latin typeface="+mn-lt"/>
                          <a:ea typeface="+mn-ea"/>
                          <a:cs typeface="+mn-cs"/>
                        </a:rPr>
                        <a:t>DERAKHSHANDEH Hossein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dirty="0" smtClean="0">
                          <a:latin typeface="+mn-lt"/>
                        </a:rPr>
                        <a:t>Industry Adviser</a:t>
                      </a:r>
                      <a:endParaRPr lang="ru-RU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Deputy Managing Director for Technical and Engineering, NPPD, Iran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313440"/>
                  </a:ext>
                </a:extLst>
              </a:tr>
              <a:tr h="47026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9.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rgbClr val="0D499C"/>
                          </a:solidFill>
                          <a:latin typeface="+mn-lt"/>
                          <a:ea typeface="+mn-ea"/>
                          <a:cs typeface="+mn-cs"/>
                        </a:rPr>
                        <a:t>KIRICHENKO Anatoly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Exit Representative</a:t>
                      </a:r>
                      <a:endParaRPr lang="ru-RU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First Deputy Director, WANO MC, Russia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032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64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420090"/>
            <a:ext cx="8260327" cy="488372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600" dirty="0" smtClean="0"/>
              <a:t>КПП основана на оценке деятельности компании в сравнении с ПЗКВ</a:t>
            </a:r>
            <a:r>
              <a:rPr lang="en-US" sz="2600" dirty="0" smtClean="0"/>
              <a:t> 2019-1</a:t>
            </a:r>
            <a:r>
              <a:rPr lang="ru-RU" sz="2600" dirty="0" smtClean="0"/>
              <a:t>, раздел 7 «</a:t>
            </a:r>
            <a:r>
              <a:rPr lang="ru-RU" sz="2600" smtClean="0"/>
              <a:t>Корпоративные области»:</a:t>
            </a:r>
            <a:endParaRPr lang="ru-RU" sz="2600" dirty="0" smtClean="0"/>
          </a:p>
          <a:p>
            <a:pPr marL="712788" lvl="2" indent="-3492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95000"/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0D499C"/>
                </a:solidFill>
              </a:rPr>
              <a:t>Лидерство</a:t>
            </a:r>
            <a:r>
              <a:rPr lang="en-GB" sz="2400" dirty="0">
                <a:solidFill>
                  <a:srgbClr val="0D499C"/>
                </a:solidFill>
              </a:rPr>
              <a:t> (</a:t>
            </a:r>
            <a:r>
              <a:rPr lang="en-GB" sz="2400" b="1" dirty="0">
                <a:solidFill>
                  <a:srgbClr val="FF0000"/>
                </a:solidFill>
              </a:rPr>
              <a:t>CO.1</a:t>
            </a:r>
            <a:r>
              <a:rPr lang="en-GB" sz="2400" dirty="0">
                <a:solidFill>
                  <a:srgbClr val="0D499C"/>
                </a:solidFill>
              </a:rPr>
              <a:t>)</a:t>
            </a:r>
            <a:endParaRPr lang="ru-RU" sz="2400" dirty="0">
              <a:solidFill>
                <a:srgbClr val="0D499C"/>
              </a:solidFill>
            </a:endParaRPr>
          </a:p>
          <a:p>
            <a:pPr marL="712788" lvl="2" indent="-3492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95000"/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0D499C"/>
                </a:solidFill>
              </a:rPr>
              <a:t>Управление (</a:t>
            </a:r>
            <a:r>
              <a:rPr lang="en-GB" sz="2400" b="1" dirty="0">
                <a:solidFill>
                  <a:srgbClr val="FF0000"/>
                </a:solidFill>
              </a:rPr>
              <a:t>CO.2</a:t>
            </a:r>
            <a:r>
              <a:rPr lang="ru-RU" sz="2400" dirty="0">
                <a:solidFill>
                  <a:srgbClr val="0D499C"/>
                </a:solidFill>
              </a:rPr>
              <a:t>)</a:t>
            </a:r>
          </a:p>
          <a:p>
            <a:pPr marL="712788" lvl="2" indent="-3492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95000"/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0D499C"/>
                </a:solidFill>
              </a:rPr>
              <a:t>Надзор и мониторинг (</a:t>
            </a:r>
            <a:r>
              <a:rPr lang="en-US" sz="2400" b="1" dirty="0">
                <a:solidFill>
                  <a:srgbClr val="FF0000"/>
                </a:solidFill>
              </a:rPr>
              <a:t>CO</a:t>
            </a:r>
            <a:r>
              <a:rPr lang="ru-RU" sz="2400" b="1" dirty="0">
                <a:solidFill>
                  <a:srgbClr val="FF0000"/>
                </a:solidFill>
              </a:rPr>
              <a:t>.3</a:t>
            </a:r>
            <a:r>
              <a:rPr lang="ru-RU" sz="2400" dirty="0">
                <a:solidFill>
                  <a:srgbClr val="0D499C"/>
                </a:solidFill>
              </a:rPr>
              <a:t>)</a:t>
            </a:r>
          </a:p>
          <a:p>
            <a:pPr marL="712788" lvl="2" indent="-3492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95000"/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0D499C"/>
                </a:solidFill>
              </a:rPr>
              <a:t>Независимый надзор (</a:t>
            </a:r>
            <a:r>
              <a:rPr lang="en-GB" sz="2400" b="1" dirty="0">
                <a:solidFill>
                  <a:srgbClr val="FF0000"/>
                </a:solidFill>
              </a:rPr>
              <a:t>CO.4</a:t>
            </a:r>
            <a:r>
              <a:rPr lang="en-GB" sz="2400" dirty="0">
                <a:solidFill>
                  <a:srgbClr val="0D499C"/>
                </a:solidFill>
              </a:rPr>
              <a:t>)</a:t>
            </a:r>
            <a:endParaRPr lang="ru-RU" sz="2400" dirty="0">
              <a:solidFill>
                <a:srgbClr val="0D499C"/>
              </a:solidFill>
            </a:endParaRPr>
          </a:p>
          <a:p>
            <a:pPr marL="712788" lvl="2" indent="-3492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95000"/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0D499C"/>
                </a:solidFill>
              </a:rPr>
              <a:t>Поддержка </a:t>
            </a:r>
            <a:r>
              <a:rPr lang="ru-RU" sz="2400" dirty="0" smtClean="0">
                <a:solidFill>
                  <a:srgbClr val="0D499C"/>
                </a:solidFill>
              </a:rPr>
              <a:t>(</a:t>
            </a:r>
            <a:r>
              <a:rPr lang="en-US" sz="2400" b="1" dirty="0">
                <a:solidFill>
                  <a:srgbClr val="FF0000"/>
                </a:solidFill>
              </a:rPr>
              <a:t>CO</a:t>
            </a:r>
            <a:r>
              <a:rPr lang="ru-RU" sz="2400" b="1" dirty="0">
                <a:solidFill>
                  <a:srgbClr val="FF0000"/>
                </a:solidFill>
              </a:rPr>
              <a:t>.5</a:t>
            </a:r>
            <a:r>
              <a:rPr lang="ru-RU" sz="2400" dirty="0">
                <a:solidFill>
                  <a:srgbClr val="0D499C"/>
                </a:solidFill>
              </a:rPr>
              <a:t>)</a:t>
            </a:r>
          </a:p>
          <a:p>
            <a:pPr marL="712788" lvl="2" indent="-3492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95000"/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D499C"/>
                </a:solidFill>
              </a:rPr>
              <a:t>Управление человеческими ресурсами и развитие лидеров </a:t>
            </a:r>
            <a:r>
              <a:rPr lang="ru-RU" sz="2400" dirty="0">
                <a:solidFill>
                  <a:srgbClr val="0D499C"/>
                </a:solidFill>
              </a:rPr>
              <a:t>(</a:t>
            </a:r>
            <a:r>
              <a:rPr lang="en-GB" sz="2400" b="1" dirty="0">
                <a:solidFill>
                  <a:srgbClr val="FF0000"/>
                </a:solidFill>
              </a:rPr>
              <a:t>CO.6</a:t>
            </a:r>
            <a:r>
              <a:rPr lang="en-GB" sz="2400" dirty="0">
                <a:solidFill>
                  <a:srgbClr val="0D499C"/>
                </a:solidFill>
              </a:rPr>
              <a:t>)</a:t>
            </a:r>
            <a:endParaRPr lang="ru-RU" sz="2400" dirty="0">
              <a:solidFill>
                <a:srgbClr val="0D499C"/>
              </a:solidFill>
            </a:endParaRPr>
          </a:p>
          <a:p>
            <a:pPr marL="712788" lvl="2" indent="-34925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95000"/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0D499C"/>
                </a:solidFill>
              </a:rPr>
              <a:t>Коммуникация (</a:t>
            </a:r>
            <a:r>
              <a:rPr lang="en-GB" sz="2400" b="1" dirty="0">
                <a:solidFill>
                  <a:srgbClr val="FF0000"/>
                </a:solidFill>
              </a:rPr>
              <a:t>CO.7</a:t>
            </a:r>
            <a:r>
              <a:rPr lang="en-GB" sz="2400" dirty="0" smtClean="0">
                <a:solidFill>
                  <a:srgbClr val="0D499C"/>
                </a:solidFill>
              </a:rPr>
              <a:t>)</a:t>
            </a:r>
            <a:endParaRPr lang="ru-RU" sz="2400" dirty="0" smtClean="0">
              <a:solidFill>
                <a:srgbClr val="0D499C"/>
              </a:solidFill>
            </a:endParaRPr>
          </a:p>
          <a:p>
            <a:pPr marL="649288" lvl="2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95000"/>
              <a:buFont typeface="Wingdings" panose="05000000000000000000" pitchFamily="2" charset="2"/>
              <a:buChar char="v"/>
            </a:pPr>
            <a:r>
              <a:rPr lang="ru-RU" sz="2000" dirty="0" smtClean="0"/>
              <a:t>Выводы КПП базируются на </a:t>
            </a:r>
            <a:r>
              <a:rPr lang="ru-RU" sz="2000" dirty="0"/>
              <a:t>передовом опыте работы, а не на минимально приемлемых стандартах или требованиях, и не свидетельствуют о неудовлетворительной деятельности компании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Фокус </a:t>
            </a:r>
            <a:r>
              <a:rPr lang="ru-RU" sz="2800" dirty="0"/>
              <a:t>на оценке характерных корпоративных функций</a:t>
            </a:r>
            <a:endParaRPr lang="en-GB" sz="28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70944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234827"/>
            <a:ext cx="8260327" cy="4923692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Производственная задача</a:t>
            </a:r>
            <a:endParaRPr lang="ru-RU" sz="2400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Корпоративная организация осуществляет стратегическое руководство и выполняет лидерскую функцию в управлении деятельностью атомных станций с целью непрерывного совершенствования и поддержания высокого уровня безопасной и надежной эксплуатации и реагирования на чрезвычайные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ситуаци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и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b="1" dirty="0" smtClean="0"/>
              <a:t>ОДУ</a:t>
            </a:r>
            <a:r>
              <a:rPr lang="en-US" sz="2400" b="1" dirty="0" smtClean="0"/>
              <a:t> </a:t>
            </a:r>
            <a:r>
              <a:rPr lang="en-US" sz="2400" b="1" dirty="0" smtClean="0"/>
              <a:t>CO.</a:t>
            </a:r>
            <a:r>
              <a:rPr lang="ru-RU" sz="2400" b="1" dirty="0" smtClean="0"/>
              <a:t>1</a:t>
            </a:r>
            <a:r>
              <a:rPr lang="en-US" sz="2400" b="1" dirty="0" smtClean="0"/>
              <a:t>-1</a:t>
            </a:r>
            <a:endParaRPr lang="ru-RU" sz="2400" b="1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rgbClr val="FF0000"/>
                </a:solidFill>
              </a:rPr>
              <a:t>... </a:t>
            </a:r>
            <a:r>
              <a:rPr lang="ru-RU" dirty="0" smtClean="0"/>
              <a:t>…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КОРПОРАТИВНОЕ </a:t>
            </a:r>
            <a:r>
              <a:rPr lang="ru-RU" dirty="0" smtClean="0"/>
              <a:t>ЛИДЕРСТВО</a:t>
            </a:r>
            <a:r>
              <a:rPr lang="en-GB" dirty="0" smtClean="0"/>
              <a:t> </a:t>
            </a:r>
            <a:r>
              <a:rPr lang="en-GB" dirty="0" smtClean="0"/>
              <a:t>(</a:t>
            </a:r>
            <a:r>
              <a:rPr lang="en-GB" dirty="0" smtClean="0"/>
              <a:t>CO.</a:t>
            </a:r>
            <a:r>
              <a:rPr lang="ru-RU" dirty="0" smtClean="0"/>
              <a:t>1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17659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287274"/>
            <a:ext cx="8260327" cy="5043188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Подтверждающие </a:t>
            </a:r>
            <a:r>
              <a:rPr lang="ru-RU" sz="2400" b="1" dirty="0"/>
              <a:t>факты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dirty="0" smtClean="0"/>
              <a:t>…</a:t>
            </a:r>
            <a:endParaRPr lang="en-US" sz="2400" dirty="0" smtClean="0"/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dirty="0" smtClean="0"/>
              <a:t>…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ОДУ</a:t>
            </a:r>
            <a:r>
              <a:rPr lang="en-US" dirty="0" smtClean="0"/>
              <a:t> </a:t>
            </a:r>
            <a:r>
              <a:rPr lang="en-US" dirty="0" smtClean="0"/>
              <a:t>CO.</a:t>
            </a:r>
            <a:r>
              <a:rPr lang="ru-RU" dirty="0" smtClean="0"/>
              <a:t>1</a:t>
            </a:r>
            <a:r>
              <a:rPr lang="en-US" dirty="0" smtClean="0"/>
              <a:t>-1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51636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287274"/>
            <a:ext cx="8260327" cy="5043188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Причины и способствующие факторы</a:t>
            </a:r>
            <a:endParaRPr lang="ru-RU" sz="2400" b="1" dirty="0"/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dirty="0" smtClean="0"/>
              <a:t>…</a:t>
            </a:r>
            <a:endParaRPr lang="en-US" sz="2400" dirty="0" smtClean="0"/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dirty="0" smtClean="0"/>
              <a:t>…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ОДУ</a:t>
            </a:r>
            <a:r>
              <a:rPr lang="en-US" dirty="0" smtClean="0"/>
              <a:t> </a:t>
            </a:r>
            <a:r>
              <a:rPr lang="en-US" dirty="0" smtClean="0"/>
              <a:t>CO.</a:t>
            </a:r>
            <a:r>
              <a:rPr lang="ru-RU" dirty="0" smtClean="0"/>
              <a:t>1</a:t>
            </a:r>
            <a:r>
              <a:rPr lang="en-US" dirty="0" smtClean="0"/>
              <a:t>-1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65455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287274"/>
            <a:ext cx="8260327" cy="5043188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Текущее </a:t>
            </a:r>
            <a:r>
              <a:rPr lang="ru-RU" sz="2400" b="1" dirty="0"/>
              <a:t>состояние и перспективы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dirty="0" smtClean="0"/>
              <a:t>…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ОДУ</a:t>
            </a:r>
            <a:r>
              <a:rPr lang="en-US" dirty="0" smtClean="0"/>
              <a:t> </a:t>
            </a:r>
            <a:r>
              <a:rPr lang="en-US" dirty="0" smtClean="0"/>
              <a:t>CO.</a:t>
            </a:r>
            <a:r>
              <a:rPr lang="ru-RU" dirty="0" smtClean="0"/>
              <a:t>1</a:t>
            </a:r>
            <a:r>
              <a:rPr lang="en-US" dirty="0" smtClean="0"/>
              <a:t>-1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4876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ganisation/General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ANO General Template.potx" id="{CAD2E357-8557-4C18-A9F8-36E4F60BA22A}" vid="{0C213D64-FFA4-440D-9B71-27C77CA391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WANO General Template</Template>
  <TotalTime>4662</TotalTime>
  <Words>4307</Words>
  <Application>Microsoft Office PowerPoint</Application>
  <PresentationFormat>Экран (4:3)</PresentationFormat>
  <Paragraphs>470</Paragraphs>
  <Slides>28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Arial</vt:lpstr>
      <vt:lpstr>Calibri</vt:lpstr>
      <vt:lpstr>Courier New</vt:lpstr>
      <vt:lpstr>Times New Roman</vt:lpstr>
      <vt:lpstr>Wingdings</vt:lpstr>
      <vt:lpstr>Wingdings 2</vt:lpstr>
      <vt:lpstr>Organisation/General Theme</vt:lpstr>
      <vt:lpstr>Презентация PowerPoint</vt:lpstr>
      <vt:lpstr>Корпоративная партнерская проверка ВАО АЭС – МЦ</vt:lpstr>
      <vt:lpstr>Миссия ВАО АЭС</vt:lpstr>
      <vt:lpstr>Команда КПП</vt:lpstr>
      <vt:lpstr>Фокус на оценке характерных корпоративных функций</vt:lpstr>
      <vt:lpstr>КОРПОРАТИВНОЕ ЛИДЕРСТВО (CO.1)</vt:lpstr>
      <vt:lpstr>ОДУ CO.1-1</vt:lpstr>
      <vt:lpstr>ОДУ CO.1-1</vt:lpstr>
      <vt:lpstr>ОДУ CO.1-1</vt:lpstr>
      <vt:lpstr>КОРПОРАТИВНОЕ УПРАВЛЕНИЕ (CO.2)</vt:lpstr>
      <vt:lpstr>СИЛЬНАЯ СТОРОНА CO.2-1</vt:lpstr>
      <vt:lpstr>КОРПОРАТИВНОЕ УПРАВЛЕНИЕ (CO.2)</vt:lpstr>
      <vt:lpstr>ОДУ CO.2-1</vt:lpstr>
      <vt:lpstr>ОДУ CO.2-1</vt:lpstr>
      <vt:lpstr>ОДУ CO.2-1</vt:lpstr>
      <vt:lpstr>КОРПОРАТИВНЫЙ НАДЗОР И МОНИТОРИНГ (CO.3)</vt:lpstr>
      <vt:lpstr>ОДУ CO.3-1</vt:lpstr>
      <vt:lpstr>ОДУ CO.3-1</vt:lpstr>
      <vt:lpstr>ОДУ CO.3-1</vt:lpstr>
      <vt:lpstr>КОРПОРАТИВНАЯ ПОДДЕРЖКА (CO.5)</vt:lpstr>
      <vt:lpstr>СИЛЬНАЯ СТОРОНА CO.5-1</vt:lpstr>
      <vt:lpstr>КОРПОРАТИВНОЕ УПРАВЛЕНИЕ ЧЕЛОВЕЧЕСКИМИ РЕСУРСАМИ И РАЗВИТИЕ ЛИДЕРОВ (CO.6)</vt:lpstr>
      <vt:lpstr>ОДУ CO.6-1</vt:lpstr>
      <vt:lpstr>ОДУ CO.6-1</vt:lpstr>
      <vt:lpstr>ОДУ CO.6-1</vt:lpstr>
      <vt:lpstr>Этапы КПП АО «Атомтехэнерго»</vt:lpstr>
      <vt:lpstr>КПП АО «АТОМТЕХЭНЕРГО»</vt:lpstr>
      <vt:lpstr>Презентация PowerPoint</vt:lpstr>
    </vt:vector>
  </TitlesOfParts>
  <Company>WANO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Bailey</dc:creator>
  <cp:lastModifiedBy>Фаллер Сергей Викторович</cp:lastModifiedBy>
  <cp:revision>309</cp:revision>
  <cp:lastPrinted>2018-05-01T11:48:37Z</cp:lastPrinted>
  <dcterms:created xsi:type="dcterms:W3CDTF">2018-10-17T12:31:40Z</dcterms:created>
  <dcterms:modified xsi:type="dcterms:W3CDTF">2021-11-18T06:20:30Z</dcterms:modified>
</cp:coreProperties>
</file>