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0" r:id="rId4"/>
    <p:sldId id="272" r:id="rId5"/>
    <p:sldId id="274" r:id="rId6"/>
    <p:sldId id="261" r:id="rId7"/>
    <p:sldId id="275" r:id="rId8"/>
    <p:sldId id="271" r:id="rId9"/>
    <p:sldId id="276" r:id="rId10"/>
    <p:sldId id="277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zari , Samira" initials="M,S" lastIdx="2" clrIdx="0"/>
  <p:cmAuthor id="1" name="Rahnama" initials="R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dgvdsvds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DBABB-CC8A-4CD1-9FC3-499DA5F7BB37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542FC-37B7-4401-8E45-D7FA51D67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r>
              <a:rPr lang="en-US" dirty="0" err="1" smtClean="0"/>
              <a:t>dgvdsvds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D4D85-CF82-4432-8FC9-2F99A50C141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2AD8C-DD5A-4592-A4BA-FE98C8242E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err="1" smtClean="0"/>
              <a:t>dgvdsvds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dgvdsvds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dgvdsvds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dgvdsvds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dgvdsvds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dgvdsvds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dgvdsvds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dgvdsvds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dgvdsvds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AD8C-DD5A-4592-A4BA-FE98C8242E8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dgvdsvds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8824-23E5-45EC-8BAC-E06BAA025F18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E0480-2565-433A-9375-27DFB98B3B17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2684-EA77-4BAB-BCA5-59D82860D006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B9F8B-6468-430F-A03D-381AF1627E35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F94A1-29BC-4EF7-B894-1DF2568BEFD3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8CE6-0007-4F36-8CBC-7129EA8D623C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DA88-97AE-4082-9C22-3DBB45CE88B5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5F83-CD05-488F-BD04-73E70DE2C266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54FBB-6C8A-41A6-8766-7A316EC87DD9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982E0-831D-4256-ACA7-759602C6327F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43C7A-EE43-4E69-BE0A-9E271D4EB5EF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BF21-20D6-4981-8B9D-D54AC042ABA7}" type="datetime1">
              <a:rPr lang="en-US" smtClean="0"/>
              <a:pPr/>
              <a:t>2/26/2014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11429-1C3F-4B67-99BF-AB439F07FE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286248" y="428604"/>
            <a:ext cx="4572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N</a:t>
            </a:r>
            <a:r>
              <a:rPr lang="en-US" dirty="0" smtClean="0"/>
              <a:t>uclear </a:t>
            </a:r>
            <a:r>
              <a:rPr lang="en-US" sz="2000" b="1" dirty="0" smtClean="0"/>
              <a:t>P</a:t>
            </a:r>
            <a:r>
              <a:rPr lang="en-US" dirty="0" smtClean="0"/>
              <a:t>ower </a:t>
            </a:r>
            <a:r>
              <a:rPr lang="en-US" sz="2000" b="1" dirty="0" smtClean="0"/>
              <a:t>P</a:t>
            </a:r>
            <a:r>
              <a:rPr lang="en-US" dirty="0" smtClean="0"/>
              <a:t>roduction &amp; </a:t>
            </a:r>
            <a:r>
              <a:rPr lang="en-US" sz="2000" b="1" dirty="0" smtClean="0"/>
              <a:t>D</a:t>
            </a:r>
            <a:r>
              <a:rPr lang="en-US" dirty="0" smtClean="0"/>
              <a:t>evelopment Co.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86578" y="1857364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Feb, 2014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8" descr="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2214554"/>
            <a:ext cx="8358246" cy="4572032"/>
          </a:xfrm>
          <a:prstGeom prst="rect">
            <a:avLst/>
          </a:prstGeom>
        </p:spPr>
      </p:pic>
      <p:sp>
        <p:nvSpPr>
          <p:cNvPr id="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71472" y="714356"/>
            <a:ext cx="8143932" cy="1071570"/>
          </a:xfrm>
        </p:spPr>
        <p:txBody>
          <a:bodyPr>
            <a:normAutofit/>
          </a:bodyPr>
          <a:lstStyle/>
          <a:p>
            <a:pPr algn="l">
              <a:lnSpc>
                <a:spcPct val="75000"/>
              </a:lnSpc>
            </a:pPr>
            <a:r>
              <a:rPr lang="en-US" sz="3000" b="1" dirty="0" smtClean="0">
                <a:solidFill>
                  <a:srgbClr val="006600"/>
                </a:solidFill>
              </a:rPr>
              <a:t>National’s and NPPD’s Plan for Nuclear Power </a:t>
            </a:r>
            <a:r>
              <a:rPr lang="en-US" sz="3000" b="1" dirty="0" smtClean="0">
                <a:solidFill>
                  <a:srgbClr val="006600"/>
                </a:solidFill>
              </a:rPr>
              <a:t>Development </a:t>
            </a:r>
            <a:r>
              <a:rPr lang="en-US" sz="3000" b="1" dirty="0" smtClean="0">
                <a:solidFill>
                  <a:srgbClr val="006600"/>
                </a:solidFill>
              </a:rPr>
              <a:t>for the period of five years</a:t>
            </a:r>
            <a:endParaRPr lang="en-US" sz="3000" b="1" dirty="0">
              <a:solidFill>
                <a:srgbClr val="0066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42910" y="1643050"/>
            <a:ext cx="6521378" cy="642942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2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M. Ahmadian</a:t>
            </a:r>
            <a:endParaRPr lang="en-US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lnSpc>
                <a:spcPct val="80000"/>
              </a:lnSpc>
            </a:pPr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Vice President of AEOI and  NPPD Managing Director</a:t>
            </a:r>
            <a:endParaRPr lang="bg-BG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11429-1C3F-4B67-99BF-AB439F07FE0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2844" y="772392"/>
            <a:ext cx="8715436" cy="3396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ctr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v"/>
              <a:tabLst>
                <a:tab pos="273050" algn="l"/>
              </a:tabLst>
            </a:pPr>
            <a:r>
              <a:rPr lang="en-US" sz="2600" b="1" dirty="0" smtClean="0">
                <a:solidFill>
                  <a:srgbClr val="0070C0"/>
                </a:solidFill>
              </a:rPr>
              <a:t>Challenges that impacted the implementation of some work plan activities in 2013 (cont)</a:t>
            </a:r>
          </a:p>
          <a:p>
            <a:r>
              <a:rPr lang="en-US" b="1" dirty="0" smtClean="0"/>
              <a:t>3.       SV/FS:</a:t>
            </a:r>
          </a:p>
          <a:p>
            <a:r>
              <a:rPr lang="en-US" b="1" dirty="0" smtClean="0"/>
              <a:t>·         Timely submission through official channels of all necessary documents/nomination forms with special attention to completion of requested information, </a:t>
            </a:r>
            <a:r>
              <a:rPr lang="en-US" b="1" dirty="0" err="1" smtClean="0"/>
              <a:t>e,g</a:t>
            </a:r>
            <a:r>
              <a:rPr lang="en-US" b="1" dirty="0" smtClean="0"/>
              <a:t>. needs, expectations, scope, specific issues of interest, potential host organizations, etc.</a:t>
            </a:r>
          </a:p>
          <a:p>
            <a:r>
              <a:rPr lang="en-US" b="1" dirty="0" smtClean="0"/>
              <a:t>·         Regular feed-back on the status and progress and any needs for adjustments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        Following up and take necessary measures to select proper host country (</a:t>
            </a:r>
            <a:r>
              <a:rPr lang="en-US" b="1" dirty="0" err="1" smtClean="0"/>
              <a:t>ies</a:t>
            </a:r>
            <a:r>
              <a:rPr lang="en-US" b="1" dirty="0" smtClean="0"/>
              <a:t>) to prevent  of delay in implementation of  SV/FS    </a:t>
            </a:r>
          </a:p>
          <a:p>
            <a:pPr marL="355600" indent="-355600" algn="ctr">
              <a:buClr>
                <a:schemeClr val="tx1">
                  <a:lumMod val="50000"/>
                  <a:lumOff val="50000"/>
                </a:schemeClr>
              </a:buClr>
              <a:tabLst>
                <a:tab pos="273050" algn="l"/>
              </a:tabLst>
            </a:pPr>
            <a:endParaRPr lang="en-US" b="1" dirty="0" smtClean="0"/>
          </a:p>
          <a:p>
            <a:pPr marL="355600" lvl="3" algn="just">
              <a:lnSpc>
                <a:spcPct val="85000"/>
              </a:lnSpc>
              <a:buClr>
                <a:schemeClr val="tx1"/>
              </a:buClr>
              <a:buSzPct val="80000"/>
            </a:pPr>
            <a:endParaRPr lang="en-US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643702" y="357166"/>
            <a:ext cx="2133600" cy="365125"/>
          </a:xfrm>
        </p:spPr>
        <p:txBody>
          <a:bodyPr/>
          <a:lstStyle/>
          <a:p>
            <a:fld id="{3E311429-1C3F-4B67-99BF-AB439F07FE00}" type="slidenum">
              <a:rPr lang="en-US" sz="1600" b="1" smtClean="0"/>
              <a:pPr/>
              <a:t>10</a:t>
            </a:fld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5720" y="1268413"/>
            <a:ext cx="8643998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Tx/>
              <a:buFont typeface="Wingdings 3" pitchFamily="18" charset="2"/>
              <a:buChar char="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CACAC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  <a:buFont typeface="Wingdings" pitchFamily="2" charset="2"/>
              <a:buChar char="v"/>
            </a:pPr>
            <a:r>
              <a:rPr lang="en-US" sz="2200" b="1" dirty="0" smtClean="0">
                <a:solidFill>
                  <a:schemeClr val="tx2"/>
                </a:solidFill>
              </a:rPr>
              <a:t>Long-term View for National Nuclear Power </a:t>
            </a:r>
            <a:r>
              <a:rPr lang="en-US" sz="2200" b="1" dirty="0" smtClean="0">
                <a:solidFill>
                  <a:schemeClr val="tx2"/>
                </a:solidFill>
              </a:rPr>
              <a:t>Development</a:t>
            </a: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200" b="1" dirty="0" smtClean="0">
                <a:solidFill>
                  <a:schemeClr val="tx2"/>
                </a:solidFill>
              </a:rPr>
              <a:t>(up to 2030) 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  <a:buFont typeface="Wingdings" pitchFamily="2" charset="2"/>
              <a:buChar char="v"/>
            </a:pPr>
            <a:endParaRPr lang="en-US" sz="2200" b="1" dirty="0" smtClean="0">
              <a:solidFill>
                <a:schemeClr val="tx2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  <a:buFont typeface="Wingdings" pitchFamily="2" charset="2"/>
              <a:buChar char="v"/>
            </a:pPr>
            <a:r>
              <a:rPr lang="en-US" sz="2200" b="1" dirty="0" smtClean="0">
                <a:solidFill>
                  <a:schemeClr val="tx2"/>
                </a:solidFill>
              </a:rPr>
              <a:t>Objectives in the State’s 5</a:t>
            </a:r>
            <a:r>
              <a:rPr lang="en-US" sz="2200" b="1" baseline="30000" dirty="0" smtClean="0">
                <a:solidFill>
                  <a:schemeClr val="tx2"/>
                </a:solidFill>
              </a:rPr>
              <a:t>th</a:t>
            </a:r>
            <a:r>
              <a:rPr lang="en-US" sz="2200" b="1" dirty="0" smtClean="0">
                <a:solidFill>
                  <a:schemeClr val="tx2"/>
                </a:solidFill>
              </a:rPr>
              <a:t> development plan </a:t>
            </a:r>
            <a:r>
              <a:rPr lang="en-US" sz="2200" b="1" dirty="0" smtClean="0">
                <a:solidFill>
                  <a:schemeClr val="tx2"/>
                </a:solidFill>
              </a:rPr>
              <a:t>(Mid- term Planning )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  <a:buFont typeface="Wingdings" pitchFamily="2" charset="2"/>
              <a:buChar char="v"/>
            </a:pPr>
            <a:endParaRPr lang="en-US" sz="2200" dirty="0" smtClean="0">
              <a:solidFill>
                <a:schemeClr val="tx2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  <a:buFont typeface="Wingdings" pitchFamily="2" charset="2"/>
              <a:buChar char="v"/>
            </a:pPr>
            <a:r>
              <a:rPr lang="en-US" sz="2200" b="1" dirty="0" smtClean="0">
                <a:solidFill>
                  <a:schemeClr val="tx2"/>
                </a:solidFill>
              </a:rPr>
              <a:t>Expectations and needed further assistance from the IAEA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Tx/>
              <a:buFont typeface="Wingdings 3" pitchFamily="18" charset="2"/>
              <a:buChar char="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Tx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CACAC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Clr>
                <a:schemeClr val="bg1">
                  <a:lumMod val="65000"/>
                </a:schemeClr>
              </a:buClr>
              <a:buFont typeface="Wingdings 3" pitchFamily="18" charset="2"/>
              <a:buChar char=""/>
            </a:pPr>
            <a:endParaRPr kumimoji="0" lang="en-AU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00100" y="1000108"/>
            <a:ext cx="11353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 dirty="0" smtClean="0"/>
              <a:t>Contents</a:t>
            </a:r>
            <a:endParaRPr lang="en-US" sz="2000" b="1" u="sng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643702" y="357166"/>
            <a:ext cx="2133600" cy="365125"/>
          </a:xfrm>
        </p:spPr>
        <p:txBody>
          <a:bodyPr/>
          <a:lstStyle/>
          <a:p>
            <a:fld id="{3E311429-1C3F-4B67-99BF-AB439F07FE00}" type="slidenum">
              <a:rPr lang="en-US" sz="1600" b="1" smtClean="0"/>
              <a:pPr/>
              <a:t>2</a:t>
            </a:fld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57158" y="1000108"/>
            <a:ext cx="835824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47650" algn="ctr">
              <a:lnSpc>
                <a:spcPct val="9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</a:pPr>
            <a:r>
              <a:rPr lang="en-US" sz="2600" b="1" dirty="0" smtClean="0">
                <a:solidFill>
                  <a:srgbClr val="0070C0"/>
                </a:solidFill>
              </a:rPr>
              <a:t>Long-term View for National Nuclear Power Development </a:t>
            </a:r>
          </a:p>
          <a:p>
            <a:pPr marL="342900" indent="-247650" algn="ctr">
              <a:lnSpc>
                <a:spcPct val="9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</a:pPr>
            <a:endParaRPr lang="en-US" sz="2200" b="1" dirty="0" smtClean="0">
              <a:solidFill>
                <a:srgbClr val="FF0000"/>
              </a:solidFill>
            </a:endParaRPr>
          </a:p>
          <a:p>
            <a:pPr marL="273050" lvl="0" indent="-273050" algn="just">
              <a:lnSpc>
                <a:spcPct val="85000"/>
              </a:lnSpc>
              <a:spcAft>
                <a:spcPts val="12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800" b="1" dirty="0" smtClean="0"/>
              <a:t>Diversification of production methods and upgrading energy security,</a:t>
            </a:r>
          </a:p>
          <a:p>
            <a:pPr marL="273050" indent="-273050" algn="just">
              <a:lnSpc>
                <a:spcPct val="85000"/>
              </a:lnSpc>
              <a:spcAft>
                <a:spcPts val="12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800" b="1" dirty="0" smtClean="0"/>
              <a:t>Sustainable development and global common responsibility,</a:t>
            </a:r>
          </a:p>
          <a:p>
            <a:pPr marL="273050" lvl="0" indent="-273050" algn="just">
              <a:lnSpc>
                <a:spcPct val="85000"/>
              </a:lnSpc>
              <a:spcAft>
                <a:spcPts val="12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800" b="1" dirty="0" smtClean="0"/>
              <a:t>Gaining the technologies for establishment and development of nuclear power plants,</a:t>
            </a:r>
          </a:p>
          <a:p>
            <a:pPr marL="273050" indent="-273050" algn="just">
              <a:lnSpc>
                <a:spcPct val="85000"/>
              </a:lnSpc>
              <a:spcAft>
                <a:spcPts val="12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800" b="1" dirty="0" smtClean="0"/>
              <a:t>A reasonable share of nuclear power generation in the total power generation of the country,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643702" y="357166"/>
            <a:ext cx="2133600" cy="365125"/>
          </a:xfrm>
        </p:spPr>
        <p:txBody>
          <a:bodyPr/>
          <a:lstStyle/>
          <a:p>
            <a:fld id="{3E311429-1C3F-4B67-99BF-AB439F07FE00}" type="slidenum">
              <a:rPr lang="en-US" sz="1600" b="1" smtClean="0"/>
              <a:pPr/>
              <a:t>3</a:t>
            </a:fld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57158" y="1000108"/>
            <a:ext cx="8358246" cy="458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47650" algn="ctr">
              <a:lnSpc>
                <a:spcPct val="9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</a:pPr>
            <a:r>
              <a:rPr lang="en-US" sz="2600" b="1" dirty="0" smtClean="0">
                <a:solidFill>
                  <a:srgbClr val="0070C0"/>
                </a:solidFill>
              </a:rPr>
              <a:t>Long-term View for National Nuclear Power Development </a:t>
            </a:r>
          </a:p>
          <a:p>
            <a:pPr marL="342900" indent="-247650" algn="ctr">
              <a:lnSpc>
                <a:spcPct val="90000"/>
              </a:lnSpc>
              <a:spcBef>
                <a:spcPct val="20000"/>
              </a:spcBef>
              <a:buClr>
                <a:schemeClr val="bg1">
                  <a:lumMod val="65000"/>
                </a:schemeClr>
              </a:buClr>
            </a:pPr>
            <a:endParaRPr lang="en-US" sz="2200" b="1" dirty="0" smtClean="0">
              <a:solidFill>
                <a:srgbClr val="FF0000"/>
              </a:solidFill>
            </a:endParaRPr>
          </a:p>
          <a:p>
            <a:pPr marL="273050" indent="-273050" algn="just">
              <a:lnSpc>
                <a:spcPct val="85000"/>
              </a:lnSpc>
              <a:spcAft>
                <a:spcPts val="18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800" b="1" dirty="0" smtClean="0"/>
              <a:t>The council of Nuclear Energy of Iran has decided that the Iranian nuclear power generation capacity should reach 8000 - 10000 MW by the year 2030,</a:t>
            </a:r>
          </a:p>
          <a:p>
            <a:pPr marL="273050" indent="-273050" algn="just">
              <a:lnSpc>
                <a:spcPct val="85000"/>
              </a:lnSpc>
              <a:spcAft>
                <a:spcPts val="18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800" b="1" dirty="0" smtClean="0"/>
              <a:t>On the basis of 2005 law that has been ratified by Iranian Parliament, total nuclear electricity generation capacity has been set to 20,000MW for the coming three decades,</a:t>
            </a:r>
          </a:p>
          <a:p>
            <a:pPr marL="273050" indent="-273050" algn="just">
              <a:lnSpc>
                <a:spcPct val="85000"/>
              </a:lnSpc>
              <a:spcAft>
                <a:spcPts val="18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800" b="1" dirty="0" smtClean="0"/>
              <a:t>To produce electricity from nuclear power plants, Pressurized Water Reactors(PWR) will be developed.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643702" y="357166"/>
            <a:ext cx="2133600" cy="365125"/>
          </a:xfrm>
        </p:spPr>
        <p:txBody>
          <a:bodyPr/>
          <a:lstStyle/>
          <a:p>
            <a:fld id="{3E311429-1C3F-4B67-99BF-AB439F07FE00}" type="slidenum">
              <a:rPr lang="en-US" sz="1600" b="1" smtClean="0"/>
              <a:pPr/>
              <a:t>4</a:t>
            </a:fld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643702" y="357166"/>
            <a:ext cx="2133600" cy="365125"/>
          </a:xfrm>
        </p:spPr>
        <p:txBody>
          <a:bodyPr/>
          <a:lstStyle/>
          <a:p>
            <a:fld id="{3E311429-1C3F-4B67-99BF-AB439F07FE00}" type="slidenum">
              <a:rPr lang="en-US" sz="1600" b="1" smtClean="0"/>
              <a:pPr/>
              <a:t>5</a:t>
            </a:fld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428596" y="1071547"/>
            <a:ext cx="8501122" cy="5521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v"/>
            </a:pPr>
            <a:r>
              <a:rPr lang="en-US" sz="2200" b="1" dirty="0" smtClean="0">
                <a:solidFill>
                  <a:schemeClr val="tx2"/>
                </a:solidFill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</a:rPr>
              <a:t>Objectives in the State’s 5th development plan </a:t>
            </a:r>
            <a:r>
              <a:rPr lang="en-US" sz="2400" b="1" dirty="0" smtClean="0">
                <a:solidFill>
                  <a:srgbClr val="0070C0"/>
                </a:solidFill>
              </a:rPr>
              <a:t>(up to 2016) </a:t>
            </a:r>
            <a:endParaRPr lang="en-US" sz="2600" b="1" dirty="0" smtClean="0">
              <a:solidFill>
                <a:srgbClr val="0070C0"/>
              </a:solidFill>
            </a:endParaRPr>
          </a:p>
          <a:p>
            <a:pPr algn="just"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400" b="1" dirty="0" smtClean="0">
                <a:solidFill>
                  <a:srgbClr val="0070C0"/>
                </a:solidFill>
              </a:rPr>
              <a:t>     (Mid–term Plan for Nuclear Power Development</a:t>
            </a:r>
            <a:r>
              <a:rPr lang="en-US" sz="2600" b="1" dirty="0" smtClean="0">
                <a:solidFill>
                  <a:srgbClr val="0070C0"/>
                </a:solidFill>
              </a:rPr>
              <a:t>)</a:t>
            </a:r>
          </a:p>
          <a:p>
            <a:pPr algn="just"/>
            <a:endParaRPr lang="en-US" sz="1600" b="1" dirty="0" smtClean="0">
              <a:solidFill>
                <a:schemeClr val="tx2"/>
              </a:solidFill>
            </a:endParaRPr>
          </a:p>
          <a:p>
            <a:pPr marL="273050" indent="-273050" algn="just">
              <a:lnSpc>
                <a:spcPct val="85000"/>
              </a:lnSpc>
              <a:spcAft>
                <a:spcPts val="12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400" b="1" dirty="0" smtClean="0"/>
              <a:t>Safe and Reliable Operation of Bushehr Nuclear Power Plant – Unit1,</a:t>
            </a:r>
          </a:p>
          <a:p>
            <a:pPr marL="273050" indent="-273050" algn="just">
              <a:lnSpc>
                <a:spcPct val="85000"/>
              </a:lnSpc>
              <a:spcAft>
                <a:spcPts val="12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400" b="1" dirty="0" smtClean="0"/>
              <a:t>Design and construction of Darkhowin Medium sized nuclear power </a:t>
            </a:r>
            <a:r>
              <a:rPr lang="en-US" sz="2400" b="1" dirty="0" smtClean="0"/>
              <a:t>with PWR </a:t>
            </a:r>
            <a:r>
              <a:rPr lang="en-US" sz="2400" b="1" dirty="0" smtClean="0"/>
              <a:t>plant using capacities of Iranian companies,</a:t>
            </a:r>
          </a:p>
          <a:p>
            <a:pPr marL="273050" indent="-273050" algn="just">
              <a:lnSpc>
                <a:spcPct val="85000"/>
              </a:lnSpc>
              <a:spcAft>
                <a:spcPts val="12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400" b="1" dirty="0" smtClean="0"/>
              <a:t>Implementation of detailed studies, taking possession of and preparing the sites for construction of  new nuclear power plants,</a:t>
            </a:r>
          </a:p>
          <a:p>
            <a:pPr marL="273050" indent="-273050" algn="just">
              <a:lnSpc>
                <a:spcPct val="85000"/>
              </a:lnSpc>
              <a:spcAft>
                <a:spcPts val="12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400" b="1" dirty="0" smtClean="0"/>
              <a:t>Starting the activities for construction of 5000 MW of nuclear power plants including 2 new large scale (PWR) at </a:t>
            </a:r>
            <a:r>
              <a:rPr lang="en-US" sz="2400" b="1" dirty="0" err="1" smtClean="0"/>
              <a:t>Bushehr</a:t>
            </a:r>
            <a:r>
              <a:rPr lang="en-US" sz="2400" b="1" dirty="0" smtClean="0"/>
              <a:t> site.</a:t>
            </a:r>
          </a:p>
          <a:p>
            <a:pPr marL="273050" indent="-273050" algn="just">
              <a:lnSpc>
                <a:spcPct val="85000"/>
              </a:lnSpc>
              <a:spcAft>
                <a:spcPts val="12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sz="2400" b="1" dirty="0" smtClean="0"/>
              <a:t>Training of expert manpower in the field of nuclear science and technologies in line with national plan for the NPP development.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79512" y="836712"/>
            <a:ext cx="8715436" cy="5526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 algn="ctr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</a:rPr>
              <a:t>Updated NPPD, nuclear power development plan for  2 new large scale PWR units of Bushehr site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400" b="1" u="sng" dirty="0" smtClean="0"/>
              <a:t>Main tasks and milestones:</a:t>
            </a:r>
          </a:p>
          <a:p>
            <a:pPr marL="273050" indent="-273050">
              <a:lnSpc>
                <a:spcPct val="8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b="1" dirty="0" smtClean="0"/>
              <a:t>Signature of on intergovernmental agreement                                               by March 2014</a:t>
            </a:r>
          </a:p>
          <a:p>
            <a:pPr marL="273050" indent="-273050">
              <a:lnSpc>
                <a:spcPct val="8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b="1" dirty="0" smtClean="0"/>
              <a:t>Completion of the updated NPPD organization structure and change process</a:t>
            </a:r>
          </a:p>
          <a:p>
            <a:pPr marL="273050" indent="-273050">
              <a:lnSpc>
                <a:spcPct val="7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b="1" dirty="0" smtClean="0"/>
              <a:t>Preparation for signature of the contract, including:</a:t>
            </a:r>
          </a:p>
          <a:p>
            <a:pPr marL="730250" lvl="1" indent="-273050">
              <a:lnSpc>
                <a:spcPct val="75000"/>
              </a:lnSpc>
              <a:spcAft>
                <a:spcPts val="900"/>
              </a:spcAft>
              <a:buFontTx/>
              <a:buChar char="-"/>
            </a:pPr>
            <a:r>
              <a:rPr lang="en-US" b="1" dirty="0" smtClean="0"/>
              <a:t>Final selection of reactor technology, type and size</a:t>
            </a:r>
            <a:br>
              <a:rPr lang="en-US" b="1" dirty="0" smtClean="0"/>
            </a:br>
            <a:r>
              <a:rPr lang="en-US" b="1" dirty="0" smtClean="0"/>
              <a:t>Finalization of the draft of turn-key contract;</a:t>
            </a:r>
          </a:p>
          <a:p>
            <a:pPr marL="730250" lvl="1" indent="-273050">
              <a:lnSpc>
                <a:spcPct val="75000"/>
              </a:lnSpc>
              <a:spcAft>
                <a:spcPts val="900"/>
              </a:spcAft>
              <a:buFontTx/>
              <a:buChar char="-"/>
            </a:pPr>
            <a:r>
              <a:rPr lang="en-US" b="1" dirty="0" smtClean="0"/>
              <a:t>The contract signing and effectiveness</a:t>
            </a:r>
            <a:r>
              <a:rPr lang="en-US" b="1" dirty="0" smtClean="0"/>
              <a:t>                                                      </a:t>
            </a:r>
            <a:r>
              <a:rPr lang="en-US" b="1" dirty="0" smtClean="0"/>
              <a:t>by Sept. 2014</a:t>
            </a:r>
          </a:p>
          <a:p>
            <a:pPr marL="273050" indent="-273050">
              <a:lnSpc>
                <a:spcPct val="7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b="1" dirty="0" smtClean="0"/>
              <a:t>Review of chosen design (PSAR) to meet latest international safety standards, and site specific issues</a:t>
            </a:r>
          </a:p>
          <a:p>
            <a:pPr marL="273050" indent="-273050">
              <a:lnSpc>
                <a:spcPct val="7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b="1" dirty="0" smtClean="0"/>
              <a:t> Finalization of Environmental Report with updated site specific data and  analysis</a:t>
            </a:r>
          </a:p>
          <a:p>
            <a:pPr marL="273050" indent="-273050">
              <a:lnSpc>
                <a:spcPct val="7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b="1" dirty="0" smtClean="0"/>
              <a:t>Application for necessary permits/licenses (site, design, construction),</a:t>
            </a:r>
          </a:p>
          <a:p>
            <a:pPr marL="273050" indent="-273050">
              <a:lnSpc>
                <a:spcPct val="7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b="1" dirty="0" err="1" smtClean="0"/>
              <a:t>Programmes</a:t>
            </a:r>
            <a:r>
              <a:rPr lang="en-US" b="1" dirty="0" smtClean="0"/>
              <a:t> for national participation, Human Resource Development , Technical Support</a:t>
            </a:r>
          </a:p>
          <a:p>
            <a:pPr marL="273050" indent="-273050">
              <a:lnSpc>
                <a:spcPct val="7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b="1" dirty="0" smtClean="0"/>
              <a:t>First Concrete                                                                                                            by </a:t>
            </a:r>
            <a:r>
              <a:rPr lang="en-US" b="1" dirty="0" smtClean="0"/>
              <a:t>2016</a:t>
            </a:r>
          </a:p>
          <a:p>
            <a:pPr marL="273050" indent="-273050">
              <a:lnSpc>
                <a:spcPct val="7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b="1" dirty="0" smtClean="0"/>
              <a:t>Expected Commissioning                                                           Unit1 -  2022     Unit2 – 2024.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643702" y="357166"/>
            <a:ext cx="2133600" cy="365125"/>
          </a:xfrm>
        </p:spPr>
        <p:txBody>
          <a:bodyPr/>
          <a:lstStyle/>
          <a:p>
            <a:fld id="{3E311429-1C3F-4B67-99BF-AB439F07FE00}" type="slidenum">
              <a:rPr lang="en-US" sz="1600" b="1" smtClean="0"/>
              <a:pPr/>
              <a:t>6</a:t>
            </a:fld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79512" y="836712"/>
            <a:ext cx="8715436" cy="4381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0850" indent="-450850" algn="ctr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</a:rPr>
              <a:t>Updated NPPD, nuclear power development plan for  2 new large scale PWR units at </a:t>
            </a:r>
            <a:r>
              <a:rPr lang="en-US" sz="2400" b="1" dirty="0" err="1" smtClean="0">
                <a:solidFill>
                  <a:srgbClr val="0070C0"/>
                </a:solidFill>
              </a:rPr>
              <a:t>Bushehr</a:t>
            </a:r>
            <a:r>
              <a:rPr lang="en-US" sz="2400" b="1" dirty="0" smtClean="0">
                <a:solidFill>
                  <a:srgbClr val="0070C0"/>
                </a:solidFill>
              </a:rPr>
              <a:t> site (cont)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n-US" sz="2400" b="1" u="sng" dirty="0" smtClean="0">
              <a:solidFill>
                <a:srgbClr val="C00000"/>
              </a:solidFill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2400" b="1" u="sng" dirty="0" smtClean="0"/>
              <a:t>Main assumptions and risks:</a:t>
            </a:r>
          </a:p>
          <a:p>
            <a:pPr marL="273050" indent="-273050">
              <a:lnSpc>
                <a:spcPct val="8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b="1" dirty="0" smtClean="0"/>
              <a:t>Some potential limitations beyond the complete control of NPPD:</a:t>
            </a:r>
          </a:p>
          <a:p>
            <a:pPr marL="730250" lvl="1" indent="-273050">
              <a:lnSpc>
                <a:spcPct val="8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b="1" dirty="0" smtClean="0"/>
              <a:t>timely availability of potential supplier/s in tender process</a:t>
            </a:r>
          </a:p>
          <a:p>
            <a:pPr marL="730250" lvl="1" indent="-273050">
              <a:lnSpc>
                <a:spcPct val="8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b="1" dirty="0" smtClean="0"/>
              <a:t>change in the international environment</a:t>
            </a:r>
          </a:p>
          <a:p>
            <a:pPr marL="730250" lvl="1" indent="-273050">
              <a:lnSpc>
                <a:spcPct val="8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en-US" b="1" dirty="0" smtClean="0"/>
              <a:t>pace of economic reform</a:t>
            </a:r>
          </a:p>
          <a:p>
            <a:pPr marL="273050" indent="-273050">
              <a:lnSpc>
                <a:spcPct val="8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b="1" dirty="0" smtClean="0"/>
              <a:t>Risk management – all necessary measures will be considered and timely implemented in order to:</a:t>
            </a:r>
          </a:p>
          <a:p>
            <a:pPr marL="730250" lvl="1" indent="-273050">
              <a:lnSpc>
                <a:spcPct val="8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b="1" dirty="0" smtClean="0"/>
              <a:t>monitor, analyze and address potential risks</a:t>
            </a:r>
          </a:p>
          <a:p>
            <a:pPr marL="730250" lvl="1" indent="-273050">
              <a:lnSpc>
                <a:spcPct val="85000"/>
              </a:lnSpc>
              <a:spcAft>
                <a:spcPts val="90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b="1" dirty="0" smtClean="0"/>
              <a:t>take necessary mitigation measures to overcome negative impact on project implementation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643702" y="357166"/>
            <a:ext cx="2133600" cy="365125"/>
          </a:xfrm>
        </p:spPr>
        <p:txBody>
          <a:bodyPr/>
          <a:lstStyle/>
          <a:p>
            <a:fld id="{3E311429-1C3F-4B67-99BF-AB439F07FE00}" type="slidenum">
              <a:rPr lang="en-US" sz="1600" b="1" smtClean="0"/>
              <a:pPr/>
              <a:t>7</a:t>
            </a:fld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2844" y="772392"/>
            <a:ext cx="8715436" cy="647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ctr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v"/>
              <a:tabLst>
                <a:tab pos="273050" algn="l"/>
              </a:tabLst>
            </a:pPr>
            <a:r>
              <a:rPr lang="en-US" sz="2600" b="1" dirty="0" smtClean="0">
                <a:solidFill>
                  <a:srgbClr val="0070C0"/>
                </a:solidFill>
              </a:rPr>
              <a:t>Expectations and needed further assistance from the IAEA in successful planning and construction of 2 new large scale PWR units at </a:t>
            </a:r>
            <a:r>
              <a:rPr lang="en-US" sz="2600" b="1" dirty="0" err="1" smtClean="0">
                <a:solidFill>
                  <a:srgbClr val="0070C0"/>
                </a:solidFill>
              </a:rPr>
              <a:t>Bushehr</a:t>
            </a:r>
            <a:r>
              <a:rPr lang="en-US" sz="2600" b="1" dirty="0" smtClean="0">
                <a:solidFill>
                  <a:srgbClr val="0070C0"/>
                </a:solidFill>
              </a:rPr>
              <a:t> site</a:t>
            </a:r>
            <a:endParaRPr lang="en-US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73050" indent="-273050" algn="just">
              <a:buClr>
                <a:schemeClr val="bg1">
                  <a:lumMod val="75000"/>
                </a:schemeClr>
              </a:buClr>
              <a:buFont typeface="Wingdings 3" pitchFamily="18" charset="2"/>
              <a:buChar char=""/>
            </a:pPr>
            <a:r>
              <a:rPr lang="en-US" b="1" dirty="0" smtClean="0"/>
              <a:t>Further strengthening owner’s capabilities by focus mainly on:</a:t>
            </a:r>
          </a:p>
          <a:p>
            <a:pPr marL="1077913" lvl="1" indent="-273050" algn="just">
              <a:lnSpc>
                <a:spcPct val="85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SzPct val="118000"/>
              <a:buFont typeface="Calibri" pitchFamily="34" charset="0"/>
              <a:buChar char="•"/>
            </a:pPr>
            <a:r>
              <a:rPr lang="en-US" b="1" dirty="0" smtClean="0"/>
              <a:t>Safe and reliable utilization of NPPs,</a:t>
            </a:r>
          </a:p>
          <a:p>
            <a:pPr marL="1077913" lvl="1" indent="-273050" algn="just">
              <a:lnSpc>
                <a:spcPct val="85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SzPct val="118000"/>
              <a:buFont typeface="Calibri" pitchFamily="34" charset="0"/>
              <a:buChar char="•"/>
            </a:pPr>
            <a:r>
              <a:rPr lang="en-US" b="1" dirty="0" smtClean="0"/>
              <a:t>Safety aspects in performing independent reviews of preliminary safety analysis, site specific seismic safety and environmental impacts, based on the latest international safety  standards and practices.</a:t>
            </a:r>
          </a:p>
          <a:p>
            <a:pPr marL="1077913" lvl="1" indent="-273050" algn="just">
              <a:lnSpc>
                <a:spcPct val="85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SzPct val="118000"/>
              <a:buFont typeface="Calibri" pitchFamily="34" charset="0"/>
              <a:buChar char="•"/>
            </a:pPr>
            <a:r>
              <a:rPr lang="en-US" b="1" dirty="0" smtClean="0"/>
              <a:t>Safety aspects of assessment and improvement of domestic industries capabilities and competencies for participation in construction activities</a:t>
            </a:r>
          </a:p>
          <a:p>
            <a:pPr marL="1077913" lvl="1" indent="-273050" algn="just">
              <a:lnSpc>
                <a:spcPct val="85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SzPct val="118000"/>
              <a:buFont typeface="Calibri" pitchFamily="34" charset="0"/>
              <a:buChar char="•"/>
            </a:pPr>
            <a:r>
              <a:rPr lang="en-US" b="1" dirty="0" smtClean="0"/>
              <a:t>HRD and WFP </a:t>
            </a:r>
            <a:r>
              <a:rPr lang="en-US" b="1" dirty="0" err="1" smtClean="0"/>
              <a:t>programmes</a:t>
            </a:r>
            <a:r>
              <a:rPr lang="en-US" b="1" dirty="0" smtClean="0"/>
              <a:t> review and implementation for: </a:t>
            </a:r>
          </a:p>
          <a:p>
            <a:pPr marL="1535113" lvl="2" indent="-273050" algn="just">
              <a:lnSpc>
                <a:spcPct val="85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SzPct val="118000"/>
              <a:buFont typeface="Wingdings" pitchFamily="2" charset="2"/>
              <a:buChar char="ü"/>
            </a:pPr>
            <a:r>
              <a:rPr lang="en-US" b="1" dirty="0" smtClean="0"/>
              <a:t>different stages of NPP project </a:t>
            </a:r>
          </a:p>
          <a:p>
            <a:pPr marL="1706563" lvl="3" indent="-273050" algn="just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Pct val="60000"/>
              <a:buFont typeface="Wingdings" pitchFamily="2" charset="2"/>
              <a:buChar char="ü"/>
            </a:pPr>
            <a:r>
              <a:rPr lang="en-US" b="1" dirty="0" smtClean="0"/>
              <a:t>nuclear technology, radiation safety, nuclear security and safety culture;</a:t>
            </a:r>
          </a:p>
          <a:p>
            <a:pPr marL="1706563" lvl="3" indent="-273050" algn="just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Pct val="60000"/>
              <a:buFont typeface="Wingdings" pitchFamily="2" charset="2"/>
              <a:buChar char="ü"/>
            </a:pPr>
            <a:r>
              <a:rPr lang="en-US" b="1" dirty="0" smtClean="0"/>
              <a:t> specific technical support issues; </a:t>
            </a:r>
          </a:p>
          <a:p>
            <a:pPr marL="1706563" lvl="3" indent="-273050" algn="just">
              <a:lnSpc>
                <a:spcPct val="85000"/>
              </a:lnSpc>
              <a:spcAft>
                <a:spcPts val="600"/>
              </a:spcAft>
              <a:buClr>
                <a:schemeClr val="tx1"/>
              </a:buClr>
              <a:buSzPct val="60000"/>
              <a:buFont typeface="Wingdings" pitchFamily="2" charset="2"/>
              <a:buChar char="ü"/>
            </a:pPr>
            <a:r>
              <a:rPr lang="en-US" b="1" dirty="0" smtClean="0"/>
              <a:t>radioactive waste management.</a:t>
            </a:r>
          </a:p>
          <a:p>
            <a:pPr marL="355600" lvl="3" algn="just">
              <a:lnSpc>
                <a:spcPct val="85000"/>
              </a:lnSpc>
              <a:buClr>
                <a:schemeClr val="tx1"/>
              </a:buClr>
              <a:buSzPct val="80000"/>
            </a:pPr>
            <a:r>
              <a:rPr lang="en-US" b="1" dirty="0" smtClean="0"/>
              <a:t>Note</a:t>
            </a:r>
            <a:r>
              <a:rPr lang="en-US" dirty="0" smtClean="0"/>
              <a:t>:  </a:t>
            </a:r>
          </a:p>
          <a:p>
            <a:pPr marL="812800" lvl="4" algn="just">
              <a:lnSpc>
                <a:spcPct val="85000"/>
              </a:lnSpc>
              <a:buClr>
                <a:schemeClr val="tx1"/>
              </a:buClr>
              <a:buSzPct val="80000"/>
              <a:buFont typeface="Wingdings" pitchFamily="2" charset="2"/>
              <a:buChar char="§"/>
            </a:pPr>
            <a:r>
              <a:rPr lang="en-US" b="1" dirty="0" smtClean="0"/>
              <a:t> Follow-up and building on the assistance provided under ongoing IRA/2/011 by the end of 2015</a:t>
            </a:r>
          </a:p>
          <a:p>
            <a:pPr marL="812800" lvl="4" algn="just">
              <a:lnSpc>
                <a:spcPct val="85000"/>
              </a:lnSpc>
              <a:buClr>
                <a:schemeClr val="tx1"/>
              </a:buClr>
              <a:buSzPct val="80000"/>
              <a:buFont typeface="Wingdings" pitchFamily="2" charset="2"/>
              <a:buChar char="§"/>
            </a:pPr>
            <a:r>
              <a:rPr lang="en-US" b="1" dirty="0" smtClean="0"/>
              <a:t>growing difficulties in participation of qualified external experts in project field missions in Iran</a:t>
            </a:r>
          </a:p>
          <a:p>
            <a:pPr marL="355600" lvl="3" algn="just">
              <a:lnSpc>
                <a:spcPct val="85000"/>
              </a:lnSpc>
              <a:buClr>
                <a:schemeClr val="tx1"/>
              </a:buClr>
              <a:buSzPct val="80000"/>
            </a:pPr>
            <a:endParaRPr lang="en-US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643702" y="357166"/>
            <a:ext cx="2133600" cy="365125"/>
          </a:xfrm>
        </p:spPr>
        <p:txBody>
          <a:bodyPr/>
          <a:lstStyle/>
          <a:p>
            <a:fld id="{3E311429-1C3F-4B67-99BF-AB439F07FE00}" type="slidenum">
              <a:rPr lang="en-US" sz="1600" b="1" smtClean="0"/>
              <a:pPr/>
              <a:t>8</a:t>
            </a:fld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95254"/>
            <a:ext cx="1408702" cy="69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571472" y="785794"/>
            <a:ext cx="8215370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2844" y="772392"/>
            <a:ext cx="871543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ctr"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v"/>
              <a:tabLst>
                <a:tab pos="273050" algn="l"/>
              </a:tabLst>
            </a:pPr>
            <a:r>
              <a:rPr lang="en-US" sz="2600" b="1" dirty="0" smtClean="0">
                <a:solidFill>
                  <a:srgbClr val="0070C0"/>
                </a:solidFill>
              </a:rPr>
              <a:t>Challenges that impacted the implementation of some work plan activities in 2013</a:t>
            </a:r>
          </a:p>
          <a:p>
            <a:r>
              <a:rPr lang="en-US" b="1" dirty="0" smtClean="0"/>
              <a:t>1. For effective planning and implementation  of activities:</a:t>
            </a:r>
          </a:p>
          <a:p>
            <a:r>
              <a:rPr lang="en-US" b="1" dirty="0" smtClean="0"/>
              <a:t>·         Timely submission of expectations, specific issues of interest, agenda, presentations, documents for review/consideration, list of participants, etc.</a:t>
            </a:r>
          </a:p>
          <a:p>
            <a:r>
              <a:rPr lang="en-US" b="1" dirty="0" smtClean="0"/>
              <a:t>·         Date and venue of events – preferably for the whole year, including IAEA proposals and NPPD timely confirmation or alternatives taking into account holiday periods, other important events, etc.</a:t>
            </a:r>
          </a:p>
          <a:p>
            <a:r>
              <a:rPr lang="en-US" b="1" dirty="0" smtClean="0"/>
              <a:t>·         Timely submissions through official channels of nomination forms of national experts for participation in events outside Iran with sufficient number and alternative candidates in order to avoid late withdrawals.</a:t>
            </a:r>
          </a:p>
          <a:p>
            <a:r>
              <a:rPr lang="en-US" b="1" dirty="0" smtClean="0"/>
              <a:t>·         Considering  alternative International experts in order to avoid last minute withdrawals/cancellations</a:t>
            </a:r>
          </a:p>
          <a:p>
            <a:r>
              <a:rPr lang="en-US" b="1" dirty="0" smtClean="0"/>
              <a:t>2.       Visas for International experts(IEX) and National experts (NEX):</a:t>
            </a:r>
          </a:p>
          <a:p>
            <a:r>
              <a:rPr lang="en-US" b="1" dirty="0" smtClean="0"/>
              <a:t>·         For IEX – timely submission of necessary data (IAEA) and timely submission visa support letters (NPPD) to respective Embassy/Consulate in MS capitals or Vienna, including necessary arrangements trough MFA of Iran</a:t>
            </a:r>
          </a:p>
          <a:p>
            <a:r>
              <a:rPr lang="en-US" b="1" dirty="0" smtClean="0"/>
              <a:t>·         For NEX – timely submission of necessary data (NPPD) and timely submission of visa support letters (IAEA)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643702" y="357166"/>
            <a:ext cx="2133600" cy="365125"/>
          </a:xfrm>
        </p:spPr>
        <p:txBody>
          <a:bodyPr/>
          <a:lstStyle/>
          <a:p>
            <a:fld id="{3E311429-1C3F-4B67-99BF-AB439F07FE00}" type="slidenum">
              <a:rPr lang="en-US" sz="1600" b="1" smtClean="0"/>
              <a:pPr/>
              <a:t>9</a:t>
            </a:fld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680</Words>
  <Application>Microsoft Office PowerPoint</Application>
  <PresentationFormat>On-screen Show (4:3)</PresentationFormat>
  <Paragraphs>112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National’s and NPPD’s Plan for Nuclear Power Development for the period of five years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… </dc:title>
  <dc:creator>Niyazi</dc:creator>
  <cp:lastModifiedBy>Rahnama</cp:lastModifiedBy>
  <cp:revision>190</cp:revision>
  <dcterms:created xsi:type="dcterms:W3CDTF">2010-03-06T10:27:28Z</dcterms:created>
  <dcterms:modified xsi:type="dcterms:W3CDTF">2014-02-26T12:16:21Z</dcterms:modified>
</cp:coreProperties>
</file>