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414" r:id="rId6"/>
    <p:sldId id="392" r:id="rId7"/>
    <p:sldId id="393" r:id="rId8"/>
    <p:sldId id="394" r:id="rId9"/>
    <p:sldId id="395" r:id="rId10"/>
    <p:sldId id="368" r:id="rId11"/>
    <p:sldId id="369" r:id="rId12"/>
    <p:sldId id="374" r:id="rId13"/>
    <p:sldId id="405" r:id="rId14"/>
    <p:sldId id="411" r:id="rId15"/>
    <p:sldId id="375" r:id="rId16"/>
    <p:sldId id="376" r:id="rId17"/>
    <p:sldId id="377" r:id="rId18"/>
  </p:sldIdLst>
  <p:sldSz cx="9144000" cy="6858000" type="screen4x3"/>
  <p:notesSz cx="6724650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9" autoAdjust="0"/>
    <p:restoredTop sz="94857" autoAdjust="0"/>
  </p:normalViewPr>
  <p:slideViewPr>
    <p:cSldViewPr>
      <p:cViewPr>
        <p:scale>
          <a:sx n="90" d="100"/>
          <a:sy n="90" d="100"/>
        </p:scale>
        <p:origin x="-2202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87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58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077"/>
        <p:guide pos="21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iniNik\New%20folder\2018%20&#1570;&#1606;&#1575;&#1604;&#1740;&#1586;-&#1056;&#1077;&#1074;-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iniNik\New%20folder\2018%20&#1570;&#1606;&#1575;&#1604;&#1740;&#1586;-&#1056;&#1077;&#1074;-2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iniNik\New%20folder\2018%20&#1570;&#1606;&#1575;&#1604;&#1740;&#1586;-&#1056;&#1077;&#1074;-2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miniNik\New%20folder\2018%20&#1570;&#1606;&#1575;&#1604;&#1740;&#1586;-&#1056;&#1077;&#1074;-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Sheet1!$I$1</c:f>
              <c:strCache>
                <c:ptCount val="1"/>
                <c:pt idx="0">
                  <c:v>تحویل به شبکه</c:v>
                </c:pt>
              </c:strCache>
            </c:strRef>
          </c:tx>
          <c:invertIfNegative val="0"/>
          <c:cat>
            <c:strRef>
              <c:f>Sheet1!$H$2:$H$8</c:f>
              <c:strCache>
                <c:ptCount val="7"/>
                <c:pt idx="0">
                  <c:v>سال 90</c:v>
                </c:pt>
                <c:pt idx="1">
                  <c:v>سال 91</c:v>
                </c:pt>
                <c:pt idx="2">
                  <c:v>سال 92</c:v>
                </c:pt>
                <c:pt idx="3">
                  <c:v>سال 93</c:v>
                </c:pt>
                <c:pt idx="4">
                  <c:v>سال 94</c:v>
                </c:pt>
                <c:pt idx="5">
                  <c:v>سال 95</c:v>
                </c:pt>
                <c:pt idx="6">
                  <c:v>سال 96</c:v>
                </c:pt>
              </c:strCache>
            </c:strRef>
          </c:cat>
          <c:val>
            <c:numRef>
              <c:f>Sheet1!$I$2:$I$8</c:f>
              <c:numCache>
                <c:formatCode>General</c:formatCode>
                <c:ptCount val="7"/>
                <c:pt idx="0">
                  <c:v>316</c:v>
                </c:pt>
                <c:pt idx="1">
                  <c:v>1646</c:v>
                </c:pt>
                <c:pt idx="2">
                  <c:v>4148</c:v>
                </c:pt>
                <c:pt idx="3">
                  <c:v>4009</c:v>
                </c:pt>
                <c:pt idx="4">
                  <c:v>2638</c:v>
                </c:pt>
                <c:pt idx="5">
                  <c:v>6023</c:v>
                </c:pt>
                <c:pt idx="6">
                  <c:v>6808</c:v>
                </c:pt>
              </c:numCache>
            </c:numRef>
          </c:val>
        </c:ser>
        <c:ser>
          <c:idx val="1"/>
          <c:order val="1"/>
          <c:tx>
            <c:strRef>
              <c:f>Sheet1!$J$1</c:f>
              <c:strCache>
                <c:ptCount val="1"/>
                <c:pt idx="0">
                  <c:v>تولید کل</c:v>
                </c:pt>
              </c:strCache>
            </c:strRef>
          </c:tx>
          <c:invertIfNegative val="0"/>
          <c:cat>
            <c:strRef>
              <c:f>Sheet1!$H$2:$H$8</c:f>
              <c:strCache>
                <c:ptCount val="7"/>
                <c:pt idx="0">
                  <c:v>سال 90</c:v>
                </c:pt>
                <c:pt idx="1">
                  <c:v>سال 91</c:v>
                </c:pt>
                <c:pt idx="2">
                  <c:v>سال 92</c:v>
                </c:pt>
                <c:pt idx="3">
                  <c:v>سال 93</c:v>
                </c:pt>
                <c:pt idx="4">
                  <c:v>سال 94</c:v>
                </c:pt>
                <c:pt idx="5">
                  <c:v>سال 95</c:v>
                </c:pt>
                <c:pt idx="6">
                  <c:v>سال 96</c:v>
                </c:pt>
              </c:strCache>
            </c:strRef>
          </c:cat>
          <c:val>
            <c:numRef>
              <c:f>Sheet1!$J$2:$J$8</c:f>
              <c:numCache>
                <c:formatCode>General</c:formatCode>
                <c:ptCount val="7"/>
                <c:pt idx="0">
                  <c:v>345</c:v>
                </c:pt>
                <c:pt idx="1">
                  <c:v>1850</c:v>
                </c:pt>
                <c:pt idx="2">
                  <c:v>4546</c:v>
                </c:pt>
                <c:pt idx="3">
                  <c:v>4472</c:v>
                </c:pt>
                <c:pt idx="4">
                  <c:v>2914</c:v>
                </c:pt>
                <c:pt idx="5">
                  <c:v>6620</c:v>
                </c:pt>
                <c:pt idx="6">
                  <c:v>7450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0045184"/>
        <c:axId val="100046720"/>
        <c:axId val="0"/>
      </c:bar3DChart>
      <c:catAx>
        <c:axId val="10004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0046720"/>
        <c:crosses val="autoZero"/>
        <c:auto val="1"/>
        <c:lblAlgn val="ctr"/>
        <c:lblOffset val="100"/>
        <c:noMultiLvlLbl val="0"/>
      </c:catAx>
      <c:valAx>
        <c:axId val="1000467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fa-IR" sz="1800"/>
                  <a:t>میلیون کیلووات ساعت</a:t>
                </a:r>
                <a:endParaRPr lang="en-US" sz="1800"/>
              </a:p>
            </c:rich>
          </c:tx>
          <c:layout/>
          <c:overlay val="0"/>
          <c:spPr>
            <a:solidFill>
              <a:schemeClr val="accent3">
                <a:lumMod val="40000"/>
                <a:lumOff val="60000"/>
              </a:schemeClr>
            </a:solidFill>
          </c:spPr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0004518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>
          <a:cs typeface="B Nazanin" pitchFamily="2" charset="-78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fa-IR" dirty="0"/>
              <a:t>نمودار تجمعی و دوره ای کاهش انتشار انواع گازهای آلاینده زیست محیطی ناشی از تولید برق در نیروگاه اتمی بوشهر  </a:t>
            </a:r>
            <a:r>
              <a:rPr lang="fa-IR" dirty="0" smtClean="0"/>
              <a:t>(هزار تن)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Sheet1!$N$1</c:f>
              <c:strCache>
                <c:ptCount val="1"/>
                <c:pt idx="0">
                  <c:v>دوره ای</c:v>
                </c:pt>
              </c:strCache>
            </c:strRef>
          </c:tx>
          <c:invertIfNegative val="0"/>
          <c:cat>
            <c:strRef>
              <c:f>Sheet1!$H$2:$H$8</c:f>
              <c:strCache>
                <c:ptCount val="7"/>
                <c:pt idx="0">
                  <c:v>سال 90</c:v>
                </c:pt>
                <c:pt idx="1">
                  <c:v>سال 91</c:v>
                </c:pt>
                <c:pt idx="2">
                  <c:v>سال 92</c:v>
                </c:pt>
                <c:pt idx="3">
                  <c:v>سال 93</c:v>
                </c:pt>
                <c:pt idx="4">
                  <c:v>سال 94</c:v>
                </c:pt>
                <c:pt idx="5">
                  <c:v>سال 95</c:v>
                </c:pt>
                <c:pt idx="6">
                  <c:v>سال 96</c:v>
                </c:pt>
              </c:strCache>
            </c:strRef>
          </c:cat>
          <c:val>
            <c:numRef>
              <c:f>Sheet1!$N$2:$N$8</c:f>
              <c:numCache>
                <c:formatCode>General</c:formatCode>
                <c:ptCount val="7"/>
                <c:pt idx="0">
                  <c:v>316</c:v>
                </c:pt>
                <c:pt idx="1">
                  <c:v>1707</c:v>
                </c:pt>
                <c:pt idx="2">
                  <c:v>4194</c:v>
                </c:pt>
                <c:pt idx="3">
                  <c:v>4124</c:v>
                </c:pt>
                <c:pt idx="4">
                  <c:v>2686</c:v>
                </c:pt>
                <c:pt idx="5">
                  <c:v>6103</c:v>
                </c:pt>
                <c:pt idx="6">
                  <c:v>6868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543872"/>
        <c:axId val="100545664"/>
      </c:barChart>
      <c:lineChart>
        <c:grouping val="standard"/>
        <c:varyColors val="0"/>
        <c:ser>
          <c:idx val="1"/>
          <c:order val="1"/>
          <c:tx>
            <c:strRef>
              <c:f>Sheet1!$O$1</c:f>
              <c:strCache>
                <c:ptCount val="1"/>
                <c:pt idx="0">
                  <c:v>تجمعی</c:v>
                </c:pt>
              </c:strCache>
            </c:strRef>
          </c:tx>
          <c:marker>
            <c:symbol val="square"/>
            <c:size val="9"/>
          </c:marker>
          <c:cat>
            <c:strRef>
              <c:f>Sheet1!$H$2:$H$8</c:f>
              <c:strCache>
                <c:ptCount val="7"/>
                <c:pt idx="0">
                  <c:v>سال 90</c:v>
                </c:pt>
                <c:pt idx="1">
                  <c:v>سال 91</c:v>
                </c:pt>
                <c:pt idx="2">
                  <c:v>سال 92</c:v>
                </c:pt>
                <c:pt idx="3">
                  <c:v>سال 93</c:v>
                </c:pt>
                <c:pt idx="4">
                  <c:v>سال 94</c:v>
                </c:pt>
                <c:pt idx="5">
                  <c:v>سال 95</c:v>
                </c:pt>
                <c:pt idx="6">
                  <c:v>سال 96</c:v>
                </c:pt>
              </c:strCache>
            </c:strRef>
          </c:cat>
          <c:val>
            <c:numRef>
              <c:f>Sheet1!$O$2:$O$8</c:f>
              <c:numCache>
                <c:formatCode>General</c:formatCode>
                <c:ptCount val="7"/>
                <c:pt idx="0">
                  <c:v>316</c:v>
                </c:pt>
                <c:pt idx="1">
                  <c:v>2023</c:v>
                </c:pt>
                <c:pt idx="2">
                  <c:v>6217</c:v>
                </c:pt>
                <c:pt idx="3">
                  <c:v>10341</c:v>
                </c:pt>
                <c:pt idx="4">
                  <c:v>13027</c:v>
                </c:pt>
                <c:pt idx="5">
                  <c:v>19130</c:v>
                </c:pt>
                <c:pt idx="6">
                  <c:v>25998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548992"/>
        <c:axId val="100547200"/>
      </c:lineChart>
      <c:catAx>
        <c:axId val="1005438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00545664"/>
        <c:crosses val="autoZero"/>
        <c:auto val="1"/>
        <c:lblAlgn val="ctr"/>
        <c:lblOffset val="100"/>
        <c:noMultiLvlLbl val="0"/>
      </c:catAx>
      <c:valAx>
        <c:axId val="1005456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00543872"/>
        <c:crosses val="autoZero"/>
        <c:crossBetween val="between"/>
      </c:valAx>
      <c:valAx>
        <c:axId val="10054720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00548992"/>
        <c:crosses val="max"/>
        <c:crossBetween val="between"/>
      </c:valAx>
      <c:catAx>
        <c:axId val="100548992"/>
        <c:scaling>
          <c:orientation val="minMax"/>
        </c:scaling>
        <c:delete val="1"/>
        <c:axPos val="b"/>
        <c:majorTickMark val="out"/>
        <c:minorTickMark val="none"/>
        <c:tickLblPos val="nextTo"/>
        <c:crossAx val="100547200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>
          <a:cs typeface="B Nazanin" pitchFamily="2" charset="-78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 rtl="1">
              <a:defRPr/>
            </a:pPr>
            <a:r>
              <a:rPr lang="fa-IR" dirty="0"/>
              <a:t>نمودار تجمعی و دوره ای صرفه جویی در مصرف معادل سوخت های فصیلی ناشی از تولید برق در نیروگاه اتمی بوشهر (</a:t>
            </a:r>
            <a:r>
              <a:rPr lang="fa-IR" b="1" u="sng" dirty="0" smtClean="0"/>
              <a:t>برحسب</a:t>
            </a:r>
            <a:r>
              <a:rPr lang="en-US" b="1" u="sng" dirty="0" smtClean="0"/>
              <a:t> </a:t>
            </a:r>
            <a:r>
              <a:rPr lang="fa-IR" b="1" u="sng" dirty="0" smtClean="0"/>
              <a:t>میلیون بشکه </a:t>
            </a:r>
            <a:r>
              <a:rPr lang="fa-IR" b="1" u="sng" dirty="0"/>
              <a:t>معادل نفت خام</a:t>
            </a:r>
            <a:r>
              <a:rPr lang="fa-IR" dirty="0"/>
              <a:t>)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Sheet1!$L$1</c:f>
              <c:strCache>
                <c:ptCount val="1"/>
                <c:pt idx="0">
                  <c:v>دوره ای</c:v>
                </c:pt>
              </c:strCache>
            </c:strRef>
          </c:tx>
          <c:invertIfNegative val="0"/>
          <c:cat>
            <c:strRef>
              <c:f>Sheet1!$H$2:$H$8</c:f>
              <c:strCache>
                <c:ptCount val="7"/>
                <c:pt idx="0">
                  <c:v>سال 90</c:v>
                </c:pt>
                <c:pt idx="1">
                  <c:v>سال 91</c:v>
                </c:pt>
                <c:pt idx="2">
                  <c:v>سال 92</c:v>
                </c:pt>
                <c:pt idx="3">
                  <c:v>سال 93</c:v>
                </c:pt>
                <c:pt idx="4">
                  <c:v>سال 94</c:v>
                </c:pt>
                <c:pt idx="5">
                  <c:v>سال 95</c:v>
                </c:pt>
                <c:pt idx="6">
                  <c:v>سال 96</c:v>
                </c:pt>
              </c:strCache>
            </c:strRef>
          </c:cat>
          <c:val>
            <c:numRef>
              <c:f>Sheet1!$L$2:$L$8</c:f>
              <c:numCache>
                <c:formatCode>General</c:formatCode>
                <c:ptCount val="7"/>
                <c:pt idx="0">
                  <c:v>0.5</c:v>
                </c:pt>
                <c:pt idx="1">
                  <c:v>2.9</c:v>
                </c:pt>
                <c:pt idx="2">
                  <c:v>7.2</c:v>
                </c:pt>
                <c:pt idx="3">
                  <c:v>7.1</c:v>
                </c:pt>
                <c:pt idx="4">
                  <c:v>4.5999999999999996</c:v>
                </c:pt>
                <c:pt idx="5">
                  <c:v>10.5</c:v>
                </c:pt>
                <c:pt idx="6">
                  <c:v>11.8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79360"/>
        <c:axId val="100480896"/>
      </c:barChart>
      <c:lineChart>
        <c:grouping val="standard"/>
        <c:varyColors val="0"/>
        <c:ser>
          <c:idx val="1"/>
          <c:order val="1"/>
          <c:tx>
            <c:strRef>
              <c:f>Sheet1!$M$1</c:f>
              <c:strCache>
                <c:ptCount val="1"/>
                <c:pt idx="0">
                  <c:v>تجمعی</c:v>
                </c:pt>
              </c:strCache>
            </c:strRef>
          </c:tx>
          <c:marker>
            <c:symbol val="square"/>
            <c:size val="9"/>
          </c:marker>
          <c:cat>
            <c:strRef>
              <c:f>Sheet1!$H$2:$H$8</c:f>
              <c:strCache>
                <c:ptCount val="7"/>
                <c:pt idx="0">
                  <c:v>سال 90</c:v>
                </c:pt>
                <c:pt idx="1">
                  <c:v>سال 91</c:v>
                </c:pt>
                <c:pt idx="2">
                  <c:v>سال 92</c:v>
                </c:pt>
                <c:pt idx="3">
                  <c:v>سال 93</c:v>
                </c:pt>
                <c:pt idx="4">
                  <c:v>سال 94</c:v>
                </c:pt>
                <c:pt idx="5">
                  <c:v>سال 95</c:v>
                </c:pt>
                <c:pt idx="6">
                  <c:v>سال 96</c:v>
                </c:pt>
              </c:strCache>
            </c:strRef>
          </c:cat>
          <c:val>
            <c:numRef>
              <c:f>Sheet1!$M$2:$M$8</c:f>
              <c:numCache>
                <c:formatCode>General</c:formatCode>
                <c:ptCount val="7"/>
                <c:pt idx="0">
                  <c:v>0.5</c:v>
                </c:pt>
                <c:pt idx="1">
                  <c:v>3.4</c:v>
                </c:pt>
                <c:pt idx="2">
                  <c:v>10.6</c:v>
                </c:pt>
                <c:pt idx="3">
                  <c:v>17.7</c:v>
                </c:pt>
                <c:pt idx="4">
                  <c:v>22.299999999999997</c:v>
                </c:pt>
                <c:pt idx="5">
                  <c:v>32.799999999999997</c:v>
                </c:pt>
                <c:pt idx="6">
                  <c:v>44.599999999999994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84224"/>
        <c:axId val="100482432"/>
      </c:lineChart>
      <c:catAx>
        <c:axId val="1004793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0480896"/>
        <c:crosses val="autoZero"/>
        <c:auto val="1"/>
        <c:lblAlgn val="ctr"/>
        <c:lblOffset val="100"/>
        <c:noMultiLvlLbl val="0"/>
      </c:catAx>
      <c:valAx>
        <c:axId val="1004808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00479360"/>
        <c:crosses val="autoZero"/>
        <c:crossBetween val="between"/>
      </c:valAx>
      <c:valAx>
        <c:axId val="10048243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00484224"/>
        <c:crosses val="max"/>
        <c:crossBetween val="between"/>
      </c:valAx>
      <c:catAx>
        <c:axId val="100484224"/>
        <c:scaling>
          <c:orientation val="minMax"/>
        </c:scaling>
        <c:delete val="1"/>
        <c:axPos val="b"/>
        <c:majorTickMark val="out"/>
        <c:minorTickMark val="none"/>
        <c:tickLblPos val="nextTo"/>
        <c:crossAx val="10048243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b="1">
          <a:cs typeface="B Nazanin" pitchFamily="2" charset="-78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5341036915840067E-2"/>
                  <c:y val="-2.2269958674890539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cs typeface="B Mitra" pitchFamily="2" charset="-78"/>
                      </a:defRPr>
                    </a:pPr>
                    <a:r>
                      <a:rPr lang="fa-IR" sz="1400" dirty="0">
                        <a:solidFill>
                          <a:schemeClr val="tx1"/>
                        </a:solidFill>
                      </a:rPr>
                      <a:t>تعمیر اساسی
18%</a:t>
                    </a:r>
                    <a:endParaRPr lang="fa-IR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5660173160173159E-2"/>
                  <c:y val="-0.19071527767179941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cs typeface="B Mitra" pitchFamily="2" charset="-78"/>
                      </a:defRPr>
                    </a:pPr>
                    <a:r>
                      <a:rPr lang="fa-IR" sz="1400" dirty="0">
                        <a:solidFill>
                          <a:schemeClr val="tx1"/>
                        </a:solidFill>
                      </a:rPr>
                      <a:t>تعمیر جزئی
18%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122004635784163E-2"/>
                  <c:y val="1.7326798637635758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cs typeface="B Mitra" pitchFamily="2" charset="-78"/>
                      </a:defRPr>
                    </a:pPr>
                    <a:r>
                      <a:rPr lang="fa-IR" sz="1400" dirty="0">
                        <a:solidFill>
                          <a:schemeClr val="tx1"/>
                        </a:solidFill>
                      </a:rPr>
                      <a:t>سرویس فنی
24%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9080171796707232E-2"/>
                  <c:y val="0.17714971770779689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cs typeface="B Mitra" pitchFamily="2" charset="-78"/>
                      </a:defRPr>
                    </a:pPr>
                    <a:r>
                      <a:rPr lang="fa-IR" sz="1400" dirty="0">
                        <a:solidFill>
                          <a:schemeClr val="tx1"/>
                        </a:solidFill>
                      </a:rPr>
                      <a:t>بازرسی فنی، کنترل فلز و خطوط جوش
20%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fa-IR" sz="1400" dirty="0"/>
                      <a:t>رفع عیوب و سایر
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60613875570381E-2"/>
                  <c:y val="-4.8607077188398198E-2"/>
                </c:manualLayout>
              </c:layout>
              <c:tx>
                <c:rich>
                  <a:bodyPr/>
                  <a:lstStyle/>
                  <a:p>
                    <a:r>
                      <a:rPr lang="fa-IR" sz="1400" dirty="0"/>
                      <a:t>تمیز کاری
12%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cs typeface="B Mitra" pitchFamily="2" charset="-78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Sheet1!$AY$48:$BD$48</c:f>
              <c:strCache>
                <c:ptCount val="6"/>
                <c:pt idx="0">
                  <c:v>تعمیر اساسی</c:v>
                </c:pt>
                <c:pt idx="1">
                  <c:v>تعمیر جزئی</c:v>
                </c:pt>
                <c:pt idx="2">
                  <c:v>سرویس فنی</c:v>
                </c:pt>
                <c:pt idx="3">
                  <c:v>بازرسی فنی، کنترل فلز و خطوط جوش</c:v>
                </c:pt>
                <c:pt idx="4">
                  <c:v>رفع عیوب و سایر</c:v>
                </c:pt>
                <c:pt idx="5">
                  <c:v>تمیز کاری</c:v>
                </c:pt>
              </c:strCache>
            </c:strRef>
          </c:cat>
          <c:val>
            <c:numRef>
              <c:f>Sheet1!$AY$49:$BD$49</c:f>
              <c:numCache>
                <c:formatCode>General</c:formatCode>
                <c:ptCount val="6"/>
                <c:pt idx="0">
                  <c:v>107</c:v>
                </c:pt>
                <c:pt idx="1">
                  <c:v>107</c:v>
                </c:pt>
                <c:pt idx="2">
                  <c:v>145</c:v>
                </c:pt>
                <c:pt idx="3">
                  <c:v>119</c:v>
                </c:pt>
                <c:pt idx="4">
                  <c:v>46</c:v>
                </c:pt>
                <c:pt idx="5">
                  <c:v>76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1"/>
          <c:dPt>
            <c:idx val="1"/>
            <c:bubble3D val="0"/>
            <c:explosion val="37"/>
          </c:dPt>
          <c:dLbls>
            <c:dLbl>
              <c:idx val="0"/>
              <c:layout>
                <c:manualLayout>
                  <c:x val="5.8590640368983003E-2"/>
                  <c:y val="9.8372062934287789E-3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  <a:cs typeface="B Mitra" pitchFamily="2" charset="-78"/>
                      </a:defRPr>
                    </a:pPr>
                    <a:r>
                      <a:rPr lang="fa-IR" sz="1600" dirty="0">
                        <a:solidFill>
                          <a:schemeClr val="tx1"/>
                        </a:solidFill>
                      </a:rPr>
                      <a:t>تعمیر اساسی و تعویض
18%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9253497439033715"/>
                  <c:y val="-0.16176821385741608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cs typeface="B Mitra" pitchFamily="2" charset="-78"/>
                      </a:defRPr>
                    </a:pPr>
                    <a:r>
                      <a:rPr lang="fa-IR" sz="1600" dirty="0">
                        <a:solidFill>
                          <a:schemeClr val="tx1"/>
                        </a:solidFill>
                      </a:rPr>
                      <a:t>تعمیر جزئی
66%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9107611548556434E-2"/>
                  <c:y val="6.0049600273116802E-2"/>
                </c:manualLayout>
              </c:layout>
              <c:tx>
                <c:rich>
                  <a:bodyPr/>
                  <a:lstStyle/>
                  <a:p>
                    <a:r>
                      <a:rPr lang="fa-IR" sz="1400" dirty="0"/>
                      <a:t>سرویس فنی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1400" b="1">
                        <a:cs typeface="B Mitra" pitchFamily="2" charset="-78"/>
                      </a:defRPr>
                    </a:pPr>
                    <a:r>
                      <a:rPr lang="fa-IR" sz="1400" dirty="0"/>
                      <a:t>بازرسی فنی، کنترل فلز و خطوط جوش
4%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8684415054914255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200" b="1">
                        <a:solidFill>
                          <a:schemeClr val="bg1"/>
                        </a:solidFill>
                        <a:cs typeface="B Mitra" pitchFamily="2" charset="-78"/>
                      </a:defRPr>
                    </a:pPr>
                    <a:r>
                      <a:rPr lang="fa-IR" sz="1400" dirty="0">
                        <a:solidFill>
                          <a:schemeClr val="tx1"/>
                        </a:solidFill>
                      </a:rPr>
                      <a:t>رفع عیوب
7%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100" b="1">
                    <a:cs typeface="B Mitra" pitchFamily="2" charset="-78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Sheet1!$AM$48:$AR$48</c:f>
              <c:strCache>
                <c:ptCount val="6"/>
                <c:pt idx="0">
                  <c:v>تعمیر اساسی و تعویض</c:v>
                </c:pt>
                <c:pt idx="1">
                  <c:v>تعمیر جزئی</c:v>
                </c:pt>
                <c:pt idx="2">
                  <c:v>سرویس فنی</c:v>
                </c:pt>
                <c:pt idx="3">
                  <c:v>بازرسی فنی، کنترل فلز و خطوط جوش</c:v>
                </c:pt>
                <c:pt idx="4">
                  <c:v>رفع عیوب</c:v>
                </c:pt>
                <c:pt idx="5">
                  <c:v>تمیز کاری</c:v>
                </c:pt>
              </c:strCache>
            </c:strRef>
          </c:cat>
          <c:val>
            <c:numRef>
              <c:f>Sheet1!$AM$50:$AR$50</c:f>
              <c:numCache>
                <c:formatCode>0%</c:formatCode>
                <c:ptCount val="6"/>
                <c:pt idx="0">
                  <c:v>0.18412698412698414</c:v>
                </c:pt>
                <c:pt idx="1">
                  <c:v>0.6603174603174603</c:v>
                </c:pt>
                <c:pt idx="2">
                  <c:v>4.4444444444444446E-2</c:v>
                </c:pt>
                <c:pt idx="3">
                  <c:v>3.8095238095238099E-2</c:v>
                </c:pt>
                <c:pt idx="4">
                  <c:v>7.301587301587302E-2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714285714285715E-2"/>
          <c:y val="0.16435181191022361"/>
          <c:w val="0.83571428571428574"/>
          <c:h val="0.8070988123119441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2.2488892013498313E-2"/>
                  <c:y val="1.6666662292214621E-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tx1"/>
                      </a:solidFill>
                      <a:cs typeface="B Mitra" pitchFamily="2" charset="-78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0126687289088865E-2"/>
                  <c:y val="8.5244422572178478E-3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cs typeface="B Mitra" pitchFamily="2" charset="-78"/>
                      </a:defRPr>
                    </a:pPr>
                    <a:r>
                      <a:rPr lang="fa-IR" dirty="0">
                        <a:solidFill>
                          <a:schemeClr val="tx1"/>
                        </a:solidFill>
                      </a:rPr>
                      <a:t>تعمیر جزئی
35%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798263498312711E-2"/>
                  <c:y val="9.0546806649168851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cs typeface="B Mitra" pitchFamily="2" charset="-78"/>
                      </a:defRPr>
                    </a:pPr>
                    <a:r>
                      <a:rPr lang="fa-IR" dirty="0">
                        <a:solidFill>
                          <a:schemeClr val="tx1"/>
                        </a:solidFill>
                      </a:rPr>
                      <a:t>سرویس فنی
35%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0922525309336334E-2"/>
                  <c:y val="3.333332458442924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 b="1">
                    <a:cs typeface="B Mitra" pitchFamily="2" charset="-78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Sheet1!$AM$36:$AR$36</c:f>
              <c:strCache>
                <c:ptCount val="6"/>
                <c:pt idx="0">
                  <c:v>تعمیر اساسی</c:v>
                </c:pt>
                <c:pt idx="1">
                  <c:v>تعمیر جزئی</c:v>
                </c:pt>
                <c:pt idx="2">
                  <c:v>سرویس فنی</c:v>
                </c:pt>
                <c:pt idx="3">
                  <c:v>بازرسی فنی، کنترل فلز و خطوط جوش</c:v>
                </c:pt>
                <c:pt idx="4">
                  <c:v>رفع عیوب و سایر</c:v>
                </c:pt>
                <c:pt idx="5">
                  <c:v>تمیز کاری</c:v>
                </c:pt>
              </c:strCache>
            </c:strRef>
          </c:cat>
          <c:val>
            <c:numRef>
              <c:f>Sheet1!$AM$38:$AR$38</c:f>
              <c:numCache>
                <c:formatCode>0%</c:formatCode>
                <c:ptCount val="6"/>
                <c:pt idx="0">
                  <c:v>0.16701656169815721</c:v>
                </c:pt>
                <c:pt idx="1">
                  <c:v>0.35082808490786099</c:v>
                </c:pt>
                <c:pt idx="2">
                  <c:v>0.35012829484487989</c:v>
                </c:pt>
                <c:pt idx="3">
                  <c:v>6.9279216235129462E-2</c:v>
                </c:pt>
                <c:pt idx="4">
                  <c:v>6.2747842313972471E-2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88712"/>
          </a:xfrm>
          <a:prstGeom prst="rect">
            <a:avLst/>
          </a:prstGeom>
        </p:spPr>
        <p:txBody>
          <a:bodyPr vert="horz" lIns="110445" tIns="55223" rIns="110445" bIns="55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9078" y="0"/>
            <a:ext cx="2914015" cy="488712"/>
          </a:xfrm>
          <a:prstGeom prst="rect">
            <a:avLst/>
          </a:prstGeom>
        </p:spPr>
        <p:txBody>
          <a:bodyPr vert="horz" lIns="110445" tIns="55223" rIns="110445" bIns="552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C39977C-F412-4F85-9C39-CE9703C0F0D3}" type="datetimeFigureOut">
              <a:rPr lang="en-US"/>
              <a:pPr>
                <a:defRPr/>
              </a:pPr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3830"/>
            <a:ext cx="2914015" cy="488712"/>
          </a:xfrm>
          <a:prstGeom prst="rect">
            <a:avLst/>
          </a:prstGeom>
        </p:spPr>
        <p:txBody>
          <a:bodyPr vert="horz" lIns="110445" tIns="55223" rIns="110445" bIns="55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9078" y="9283830"/>
            <a:ext cx="2914015" cy="488712"/>
          </a:xfrm>
          <a:prstGeom prst="rect">
            <a:avLst/>
          </a:prstGeom>
        </p:spPr>
        <p:txBody>
          <a:bodyPr vert="horz" lIns="110445" tIns="55223" rIns="110445" bIns="552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D9381BF-7334-4F6B-945B-E818518F6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2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88712"/>
          </a:xfrm>
          <a:prstGeom prst="rect">
            <a:avLst/>
          </a:prstGeom>
        </p:spPr>
        <p:txBody>
          <a:bodyPr vert="horz" lIns="97095" tIns="48546" rIns="97095" bIns="485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8" y="0"/>
            <a:ext cx="2914015" cy="488712"/>
          </a:xfrm>
          <a:prstGeom prst="rect">
            <a:avLst/>
          </a:prstGeom>
        </p:spPr>
        <p:txBody>
          <a:bodyPr vert="horz" lIns="97095" tIns="48546" rIns="97095" bIns="485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E9F6EE5-9FA4-4006-B3F9-7F7E56338EC7}" type="datetimeFigureOut">
              <a:rPr lang="en-US"/>
              <a:pPr>
                <a:defRPr/>
              </a:pPr>
              <a:t>5/9/2018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095" tIns="48546" rIns="97095" bIns="485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4461"/>
            <a:ext cx="5379720" cy="4396711"/>
          </a:xfrm>
          <a:prstGeom prst="rect">
            <a:avLst/>
          </a:prstGeom>
        </p:spPr>
        <p:txBody>
          <a:bodyPr vert="horz" lIns="97095" tIns="48546" rIns="97095" bIns="4854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2134"/>
            <a:ext cx="2914015" cy="490408"/>
          </a:xfrm>
          <a:prstGeom prst="rect">
            <a:avLst/>
          </a:prstGeom>
        </p:spPr>
        <p:txBody>
          <a:bodyPr vert="horz" lIns="97095" tIns="48546" rIns="97095" bIns="485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8" y="9282134"/>
            <a:ext cx="2914015" cy="490408"/>
          </a:xfrm>
          <a:prstGeom prst="rect">
            <a:avLst/>
          </a:prstGeom>
        </p:spPr>
        <p:txBody>
          <a:bodyPr vert="horz" lIns="97095" tIns="48546" rIns="97095" bIns="485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A04AE39-77B1-4054-9191-657A2E115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194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955675" y="1397000"/>
            <a:ext cx="8480425" cy="63611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8889" indent="-30341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13675" indent="-242736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9145" indent="-242736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84616" indent="-242736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70086" indent="-24273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55556" indent="-24273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41027" indent="-24273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26498" indent="-24273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39CBA5-F084-4A65-AC06-EF46A922501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" y="6477000"/>
            <a:ext cx="838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6A6EA-5442-4475-BA37-AEC2A10AF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3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D6B97-A387-4D0A-8151-218E20CCA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1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47116-EFFE-4E14-98C7-01331857B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4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457200" y="6400800"/>
            <a:ext cx="28956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fa-IR" dirty="0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76200" y="6492875"/>
            <a:ext cx="838200" cy="365125"/>
          </a:xfrm>
        </p:spPr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3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14BE9-21AF-44CF-8A60-B19F57BDD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7BA16-A5FB-4C28-9422-9EDD983EF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4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984A-F2C9-4C31-B637-FCF90942A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2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92876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792DE-A9EC-4C2D-8631-07410033BF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87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2D6F-798B-437B-80B9-0EE4737DBB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3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0D73-8928-4C04-8F6A-1CC18FD46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0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01DDA-B5AC-4954-B8C5-CE6D133BD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1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B Mitra" pitchFamily="2" charset="-78"/>
              </a:defRPr>
            </a:lvl1pPr>
          </a:lstStyle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356351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1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43608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101" name="Picture 4" descr="00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1"/>
            <a:ext cx="91440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5" descr="BNPP_LOGO2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30175"/>
            <a:ext cx="1162050" cy="4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677" y="554039"/>
            <a:ext cx="639763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43608" y="2133601"/>
            <a:ext cx="4724787" cy="19811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Mitra" pitchFamily="2" charset="-78"/>
              </a:rPr>
              <a:t>نیروگاه اتمی بوشهر</a:t>
            </a:r>
          </a:p>
          <a:p>
            <a:pPr algn="ctr"/>
            <a:r>
              <a:rPr lang="fa-IR" sz="32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Mitra" pitchFamily="2" charset="-78"/>
              </a:rPr>
              <a:t>فروردین97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Mitr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9200" y="5486400"/>
            <a:ext cx="4191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itchFamily="2" charset="-78"/>
              </a:rPr>
              <a:t>مدیریت برنامه ریزی و سازماندهی نت</a:t>
            </a:r>
            <a:endParaRPr lang="en-US" sz="2000" b="1" dirty="0">
              <a:cs typeface="B Nazanin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10200" y="376535"/>
            <a:ext cx="24384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Mitra" pitchFamily="2" charset="-78"/>
              </a:rPr>
              <a:t>زمان بندی توقف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2888" y="2743200"/>
            <a:ext cx="7754596" cy="2667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defRPr/>
            </a:pPr>
            <a:r>
              <a:rPr lang="fa-IR" sz="2000" b="1" dirty="0" smtClean="0">
                <a:cs typeface="B Mitra" pitchFamily="2" charset="-78"/>
              </a:rPr>
              <a:t>توقف و خنک سازی واحد و انجام تست های لازم</a:t>
            </a:r>
            <a:r>
              <a:rPr lang="ar-SA" sz="2000" b="1" dirty="0" smtClean="0">
                <a:cs typeface="B Mitra" pitchFamily="2" charset="-78"/>
              </a:rPr>
              <a:t>.</a:t>
            </a:r>
            <a:r>
              <a:rPr lang="fa-IR" sz="2000" b="1" dirty="0" smtClean="0">
                <a:cs typeface="B Mitra" pitchFamily="2" charset="-78"/>
              </a:rPr>
              <a:t>                              4 روز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fa-IR" sz="2000" b="1" dirty="0" smtClean="0">
                <a:cs typeface="B Mitra" pitchFamily="2" charset="-78"/>
              </a:rPr>
              <a:t>انجام تعویض سوخت،بازرسی و تعمیرات نیمه اساسی .                    48 روز </a:t>
            </a:r>
            <a:endParaRPr lang="en-US" sz="2000" b="1" dirty="0" smtClean="0">
              <a:cs typeface="B Mitra" pitchFamily="2" charset="-78"/>
            </a:endParaRPr>
          </a:p>
          <a:p>
            <a:pPr algn="just" rtl="1">
              <a:lnSpc>
                <a:spcPct val="150000"/>
              </a:lnSpc>
              <a:defRPr/>
            </a:pPr>
            <a:r>
              <a:rPr lang="fa-IR" sz="2000" b="1" dirty="0" smtClean="0">
                <a:cs typeface="B Mitra" pitchFamily="2" charset="-78"/>
              </a:rPr>
              <a:t>زمان لازم برای انجام بازرسی های ویژه                                            18 روز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fa-IR" sz="2000" b="1" dirty="0" smtClean="0">
                <a:cs typeface="B Mitra" pitchFamily="2" charset="-78"/>
              </a:rPr>
              <a:t>راه اندازی واحد و تست های جامع کلیه سیستم ها .                             8 روز</a:t>
            </a:r>
            <a:endParaRPr lang="en-US" sz="2000" dirty="0" smtClean="0">
              <a:cs typeface="B Mitra" pitchFamily="2" charset="-7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92888" y="1606402"/>
            <a:ext cx="7765312" cy="685800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fa-I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B Mitra" pitchFamily="2" charset="-78"/>
              </a:rPr>
              <a:t>شروع توقف در 22 بهمن ماه سال 1396 به مدت 60 روز برنامه ریزی شد.</a:t>
            </a:r>
            <a:endParaRPr lang="en-US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176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2057400"/>
            <a:ext cx="69342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Mitra" pitchFamily="2" charset="-78"/>
              </a:rPr>
              <a:t>انجام بازرسی های لازم وتعمیرات نیمه اساسی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576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213865"/>
              </p:ext>
            </p:extLst>
          </p:nvPr>
        </p:nvGraphicFramePr>
        <p:xfrm>
          <a:off x="1676400" y="1074641"/>
          <a:ext cx="5867400" cy="4390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376535"/>
            <a:ext cx="73914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Mitra" pitchFamily="2" charset="-78"/>
              </a:rPr>
              <a:t>فعالیت های برنامه ریزی شده – مخازن ،مبدلهای حرارتی و فیلتر ها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5257800"/>
            <a:ext cx="8610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700" b="1" dirty="0" smtClean="0">
                <a:solidFill>
                  <a:schemeClr val="tx1"/>
                </a:solidFill>
                <a:cs typeface="B Mitra" pitchFamily="2" charset="-78"/>
              </a:rPr>
              <a:t>طبق برنامه ریزی های انجام شده بر روی 481 تجهیز پوسته ای طی این توقف  فعالیت تعمیرات انجام خواهد گرفت </a:t>
            </a:r>
            <a:endParaRPr lang="en-US" sz="1700" b="1" dirty="0">
              <a:solidFill>
                <a:schemeClr val="tx1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908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270059"/>
              </p:ext>
            </p:extLst>
          </p:nvPr>
        </p:nvGraphicFramePr>
        <p:xfrm>
          <a:off x="685800" y="1066800"/>
          <a:ext cx="7848600" cy="4598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67000" y="376535"/>
            <a:ext cx="51816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Mitra" pitchFamily="2" charset="-78"/>
              </a:rPr>
              <a:t>فعالیت های برنامه ریزی شده – تجهیزات دوار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5257800"/>
            <a:ext cx="876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Mitra" pitchFamily="2" charset="-78"/>
              </a:rPr>
              <a:t>طبق برنامه ریزی های انجام شده بر روی 303  تجهیز دوار طی این توقف  فعالیت تعمیرات انجام خواهد گرفت  </a:t>
            </a:r>
            <a:endParaRPr lang="en-US" b="1" dirty="0">
              <a:solidFill>
                <a:schemeClr val="tx1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562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7314623"/>
              </p:ext>
            </p:extLst>
          </p:nvPr>
        </p:nvGraphicFramePr>
        <p:xfrm>
          <a:off x="71253" y="874816"/>
          <a:ext cx="4805548" cy="4403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772185"/>
              </p:ext>
            </p:extLst>
          </p:nvPr>
        </p:nvGraphicFramePr>
        <p:xfrm>
          <a:off x="838200" y="1066800"/>
          <a:ext cx="7112000" cy="411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05200" y="376535"/>
            <a:ext cx="43434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Mitra" pitchFamily="2" charset="-78"/>
              </a:rPr>
              <a:t>فعالیت های برنامه ریزی شده – ولو ها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5257800"/>
            <a:ext cx="830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b="1" dirty="0" smtClean="0">
                <a:solidFill>
                  <a:schemeClr val="tx1"/>
                </a:solidFill>
                <a:cs typeface="B Mitra" pitchFamily="2" charset="-78"/>
              </a:rPr>
              <a:t>طبق برنامه ریزی های انجام شده بر روی 3990 ولو طی این توقف  فعالیت تعمیرات انجام خواهد گرفت  </a:t>
            </a:r>
            <a:endParaRPr lang="en-US" b="1" dirty="0">
              <a:solidFill>
                <a:schemeClr val="tx1"/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3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2057400"/>
            <a:ext cx="69342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Mitra" pitchFamily="2" charset="-78"/>
              </a:rPr>
              <a:t>وضعیت تولید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29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08984"/>
              </p:ext>
            </p:extLst>
          </p:nvPr>
        </p:nvGraphicFramePr>
        <p:xfrm>
          <a:off x="1371600" y="2057400"/>
          <a:ext cx="6477000" cy="259080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611398"/>
                <a:gridCol w="2655761"/>
                <a:gridCol w="3209841"/>
              </a:tblGrid>
              <a:tr h="647700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600" b="1" u="none" strike="noStrike" dirty="0">
                          <a:effectLst/>
                          <a:cs typeface="B Nazanin" pitchFamily="2" charset="-78"/>
                        </a:rPr>
                        <a:t>سال</a:t>
                      </a:r>
                      <a:endParaRPr lang="fa-IR" sz="1600" b="1" i="0" u="none" strike="noStrike" dirty="0">
                        <a:solidFill>
                          <a:srgbClr val="FFFFFF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600" b="1" u="none" strike="noStrike" dirty="0">
                          <a:effectLst/>
                          <a:cs typeface="B Nazanin" pitchFamily="2" charset="-78"/>
                        </a:rPr>
                        <a:t>تولید </a:t>
                      </a:r>
                      <a:r>
                        <a:rPr lang="fa-IR" sz="1600" b="1" u="none" strike="noStrike" dirty="0" smtClean="0">
                          <a:effectLst/>
                          <a:cs typeface="B Nazanin" pitchFamily="2" charset="-78"/>
                        </a:rPr>
                        <a:t>کل</a:t>
                      </a:r>
                      <a:r>
                        <a:rPr lang="en-US" sz="1600" b="1" u="none" strike="noStrike" dirty="0" smtClean="0">
                          <a:effectLst/>
                          <a:cs typeface="B Nazanin" pitchFamily="2" charset="-78"/>
                        </a:rPr>
                        <a:t/>
                      </a:r>
                      <a:br>
                        <a:rPr lang="en-US" sz="1600" b="1" u="none" strike="noStrike" dirty="0" smtClean="0">
                          <a:effectLst/>
                          <a:cs typeface="B Nazanin" pitchFamily="2" charset="-78"/>
                        </a:rPr>
                      </a:br>
                      <a:r>
                        <a:rPr lang="fa-IR" sz="1400" b="1" u="none" strike="noStrike" dirty="0" smtClean="0">
                          <a:effectLst/>
                          <a:cs typeface="B Nazanin" pitchFamily="2" charset="-78"/>
                        </a:rPr>
                        <a:t>(</a:t>
                      </a:r>
                      <a:r>
                        <a:rPr lang="fa-IR" sz="1400" b="1" u="none" strike="noStrike" dirty="0">
                          <a:effectLst/>
                          <a:cs typeface="B Nazanin" pitchFamily="2" charset="-78"/>
                        </a:rPr>
                        <a:t>میلیون کیلووات ساعت)</a:t>
                      </a:r>
                      <a:endParaRPr lang="fa-IR" sz="1600" b="1" i="0" u="none" strike="noStrike" dirty="0">
                        <a:solidFill>
                          <a:srgbClr val="FFFFFF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600" b="1" u="none" strike="noStrike" dirty="0">
                          <a:effectLst/>
                          <a:cs typeface="B Nazanin" pitchFamily="2" charset="-78"/>
                        </a:rPr>
                        <a:t>تحویل به شبکه </a:t>
                      </a:r>
                      <a:r>
                        <a:rPr lang="en-US" sz="1600" b="1" u="none" strike="noStrike" dirty="0" smtClean="0">
                          <a:effectLst/>
                          <a:cs typeface="B Nazanin" pitchFamily="2" charset="-78"/>
                        </a:rPr>
                        <a:t/>
                      </a:r>
                      <a:br>
                        <a:rPr lang="en-US" sz="1600" b="1" u="none" strike="noStrike" dirty="0" smtClean="0">
                          <a:effectLst/>
                          <a:cs typeface="B Nazanin" pitchFamily="2" charset="-78"/>
                        </a:rPr>
                      </a:br>
                      <a:r>
                        <a:rPr lang="fa-IR" sz="1400" b="1" u="none" strike="noStrike" dirty="0" smtClean="0">
                          <a:effectLst/>
                          <a:cs typeface="B Nazanin" pitchFamily="2" charset="-78"/>
                        </a:rPr>
                        <a:t>(</a:t>
                      </a:r>
                      <a:r>
                        <a:rPr lang="fa-IR" sz="1400" b="1" u="none" strike="noStrike" dirty="0">
                          <a:effectLst/>
                          <a:cs typeface="B Nazanin" pitchFamily="2" charset="-78"/>
                        </a:rPr>
                        <a:t>میلیون کیلووات ساعت)</a:t>
                      </a:r>
                      <a:endParaRPr lang="fa-IR" sz="1400" b="1" i="0" u="none" strike="noStrike" dirty="0">
                        <a:solidFill>
                          <a:srgbClr val="FFFFFF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6477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cs typeface="B Nazanin" pitchFamily="2" charset="-78"/>
                        </a:rPr>
                        <a:t>90-95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cs typeface="B Nazanin" pitchFamily="2" charset="-78"/>
                        </a:rPr>
                        <a:t>20746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cs typeface="B Nazanin" pitchFamily="2" charset="-78"/>
                        </a:rPr>
                        <a:t>18779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6477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>
                          <a:effectLst/>
                          <a:cs typeface="B Nazanin" pitchFamily="2" charset="-78"/>
                        </a:rPr>
                        <a:t>1396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cs typeface="B Nazanin" pitchFamily="2" charset="-78"/>
                        </a:rPr>
                        <a:t>7450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cs typeface="B Nazanin" pitchFamily="2" charset="-78"/>
                        </a:rPr>
                        <a:t>6808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  <a:tr h="647700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600" b="1" u="none" strike="noStrike">
                          <a:effectLst/>
                          <a:cs typeface="B Nazanin" pitchFamily="2" charset="-78"/>
                        </a:rPr>
                        <a:t>مجموع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>
                          <a:effectLst/>
                          <a:cs typeface="B Nazanin" pitchFamily="2" charset="-78"/>
                        </a:rPr>
                        <a:t>28197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effectLst/>
                          <a:cs typeface="B Nazanin" pitchFamily="2" charset="-78"/>
                        </a:rPr>
                        <a:t>25587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itchFamily="2" charset="-7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121920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تولید کل و تحویل به شبکه برق واحد اول نیروگاه اتمی بوشهر از سال 1390 تا پایان سال 1396</a:t>
            </a:r>
            <a:endParaRPr lang="en-US" sz="2000" b="1" dirty="0">
              <a:cs typeface="B Nazanin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381000"/>
            <a:ext cx="46482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Mitra" pitchFamily="2" charset="-78"/>
              </a:rPr>
              <a:t>تاریخچه تولید نیروگاه اتمی بوشهر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64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500140"/>
              </p:ext>
            </p:extLst>
          </p:nvPr>
        </p:nvGraphicFramePr>
        <p:xfrm>
          <a:off x="152400" y="1143000"/>
          <a:ext cx="8914857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2514600" y="381000"/>
            <a:ext cx="54102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B Nazanin" pitchFamily="2" charset="-78"/>
              </a:defRPr>
            </a:pPr>
            <a:r>
              <a:rPr lang="fa-IR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تولید کل و تحویل به شبکه نیروگاه اتمی بوشهر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730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044311"/>
              </p:ext>
            </p:extLst>
          </p:nvPr>
        </p:nvGraphicFramePr>
        <p:xfrm>
          <a:off x="76200" y="865658"/>
          <a:ext cx="9039758" cy="5154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3886200" y="381000"/>
            <a:ext cx="40386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B Nazanin" pitchFamily="2" charset="-78"/>
              </a:defRPr>
            </a:pP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میزان عدم انتشارآلاینده ها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071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36568"/>
              </p:ext>
            </p:extLst>
          </p:nvPr>
        </p:nvGraphicFramePr>
        <p:xfrm>
          <a:off x="0" y="949440"/>
          <a:ext cx="9068107" cy="4917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3200400" y="381000"/>
            <a:ext cx="47244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B Nazanin" pitchFamily="2" charset="-78"/>
              </a:defRPr>
            </a:pP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صرفه جویی در مصرف سوخت های فسیلی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920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3" y="1052736"/>
            <a:ext cx="9059647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899592" y="4987068"/>
            <a:ext cx="1409933" cy="1008112"/>
          </a:xfrm>
          <a:prstGeom prst="wedgeRectCallout">
            <a:avLst>
              <a:gd name="adj1" fmla="val -32603"/>
              <a:gd name="adj2" fmla="val -150836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100" dirty="0">
                <a:solidFill>
                  <a:schemeClr val="tx1"/>
                </a:solidFill>
                <a:cs typeface="B Titr" pitchFamily="2" charset="-78"/>
              </a:rPr>
              <a:t>تعميرات نيمه اساسي وتعويض سوخت</a:t>
            </a:r>
          </a:p>
          <a:p>
            <a:pPr algn="ctr"/>
            <a:r>
              <a:rPr lang="fa-IR" sz="1100" dirty="0">
                <a:solidFill>
                  <a:schemeClr val="tx1"/>
                </a:solidFill>
                <a:cs typeface="B Titr" pitchFamily="2" charset="-78"/>
              </a:rPr>
              <a:t>ادامه خاموشي واحد به درخواست شبكه برق سراسري</a:t>
            </a:r>
            <a:endParaRPr lang="en-US" sz="11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1897511" y="2132856"/>
            <a:ext cx="1028495" cy="936104"/>
          </a:xfrm>
          <a:prstGeom prst="wedgeRectCallout">
            <a:avLst>
              <a:gd name="adj1" fmla="val -49283"/>
              <a:gd name="adj2" fmla="val 14325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100" dirty="0" smtClean="0">
                <a:solidFill>
                  <a:schemeClr val="tx1"/>
                </a:solidFill>
                <a:cs typeface="B Titr" pitchFamily="2" charset="-78"/>
              </a:rPr>
              <a:t>كاهش قدرت بدليل تعويض سنسور </a:t>
            </a:r>
            <a:r>
              <a:rPr lang="en-US" sz="1100" dirty="0" smtClean="0">
                <a:solidFill>
                  <a:schemeClr val="tx1"/>
                </a:solidFill>
                <a:cs typeface="B Titr" pitchFamily="2" charset="-78"/>
              </a:rPr>
              <a:t>RCP-4</a:t>
            </a:r>
            <a:endParaRPr lang="en-US" sz="11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5364088" y="4685154"/>
            <a:ext cx="1404642" cy="1404156"/>
          </a:xfrm>
          <a:prstGeom prst="wedgeRectCallout">
            <a:avLst>
              <a:gd name="adj1" fmla="val -41672"/>
              <a:gd name="adj2" fmla="val -103063"/>
            </a:avLst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Low" rtl="1">
              <a:buFont typeface="Wingdings" pitchFamily="2" charset="2"/>
              <a:buChar char="§"/>
            </a:pPr>
            <a:r>
              <a:rPr lang="fa-IR" sz="1100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قطع واحد از شبكه برق سراسري بدليل كاهش سطح مولد بخار شماره 2 (ده ساعت و نيم)</a:t>
            </a:r>
          </a:p>
          <a:p>
            <a:pPr marL="171450" indent="-171450" algn="justLow" rtl="1">
              <a:buFont typeface="Wingdings" pitchFamily="2" charset="2"/>
              <a:buChar char="§"/>
            </a:pPr>
            <a:endParaRPr lang="fa-IR" sz="1100" dirty="0" smtClean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  <a:p>
            <a:pPr marL="171450" indent="-171450" algn="justLow" rtl="1">
              <a:buFont typeface="Wingdings" pitchFamily="2" charset="2"/>
              <a:buChar char="§"/>
            </a:pPr>
            <a:r>
              <a:rPr lang="fa-IR" sz="1100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تميز كاري فيلتر </a:t>
            </a:r>
            <a:r>
              <a:rPr lang="en-US" sz="1100" dirty="0" smtClean="0">
                <a:solidFill>
                  <a:schemeClr val="accent6">
                    <a:lumMod val="75000"/>
                  </a:schemeClr>
                </a:solidFill>
                <a:cs typeface="B Titr" pitchFamily="2" charset="-78"/>
              </a:rPr>
              <a:t>VB20</a:t>
            </a:r>
            <a:endParaRPr lang="en-US" sz="1100" dirty="0">
              <a:solidFill>
                <a:schemeClr val="accent6">
                  <a:lumMod val="75000"/>
                </a:schemeClr>
              </a:solidFill>
              <a:cs typeface="B Titr" pitchFamily="2" charset="-78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7915584" y="1700808"/>
            <a:ext cx="1048904" cy="711328"/>
          </a:xfrm>
          <a:prstGeom prst="wedgeRect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100" dirty="0" smtClean="0">
                <a:solidFill>
                  <a:schemeClr val="tx1"/>
                </a:solidFill>
                <a:cs typeface="B Titr" pitchFamily="2" charset="-78"/>
              </a:rPr>
              <a:t>شروع تعميرات نيمه اساس و تعويض سوخت سالانه</a:t>
            </a:r>
            <a:endParaRPr lang="en-US" sz="11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08285" y="445314"/>
            <a:ext cx="506193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انرژي الكتريكي توليدي و تحويلي برحسب 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MWh</a:t>
            </a:r>
            <a:r>
              <a:rPr lang="fa-I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itchFamily="2" charset="-78"/>
              </a:rPr>
              <a:t>  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6948264" y="4869159"/>
            <a:ext cx="2016225" cy="1150135"/>
          </a:xfrm>
          <a:prstGeom prst="wedgeEllipseCallout">
            <a:avLst>
              <a:gd name="adj1" fmla="val 38893"/>
              <a:gd name="adj2" fmla="val -127779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100" dirty="0" smtClean="0">
                <a:solidFill>
                  <a:schemeClr val="tx1"/>
                </a:solidFill>
                <a:cs typeface="B Titr" pitchFamily="2" charset="-78"/>
              </a:rPr>
              <a:t>توليد انرژي الكتريكي سالانه برابر با 7/45 ميليارد كيلووات ساعت و تحويل 6/81 ميليارد كيلووات ساعت به شبكه برق سراسري</a:t>
            </a:r>
            <a:endParaRPr lang="en-US" sz="11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716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2304" y="1196752"/>
            <a:ext cx="711859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ضريب بار</a:t>
            </a: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(Load Factor)</a:t>
            </a:r>
            <a:r>
              <a:rPr lang="fa-IR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 ماهانه: نسبت انرژي الكتريكي توليدي به انرژي الكتريكي نامي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76872"/>
            <a:ext cx="7924800" cy="321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289253" y="381000"/>
            <a:ext cx="262632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Mitra" pitchFamily="2" charset="-78"/>
              </a:rPr>
              <a:t>ضریب بار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03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smtClean="0"/>
              <a:t>مدیریت برنامه ریزی و سازماندهی نت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AFE71-209D-4118-9645-FA5F40F6D3D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19200" y="2057400"/>
            <a:ext cx="6934200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Mitra" pitchFamily="2" charset="-78"/>
              </a:rPr>
              <a:t>توقف واحد برای تعویض سوخت و انجام بازرسی های لازم وتعمیرات نیمه اساسی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875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سند" ma:contentTypeID="0x01010084907BEA0B1F6047AE374B8F086F3551" ma:contentTypeVersion="0" ma:contentTypeDescription="ایجاد سند جدید." ma:contentTypeScope="" ma:versionID="982cf80723534ab09cfa2f64c7fe4260">
  <xsd:schema xmlns:xsd="http://www.w3.org/2001/XMLSchema" xmlns:p="http://schemas.microsoft.com/office/2006/metadata/properties" targetNamespace="http://schemas.microsoft.com/office/2006/metadata/properties" ma:root="true" ma:fieldsID="8fb7de621ff258ac5c348782d9b1b5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ا" ma:readOnly="true"/>
        <xsd:element ref="dc:title" minOccurs="0" maxOccurs="1" ma:index="4" ma:displayName="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81FAC8-D2CF-4476-882C-4254803EEC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9B1E5E4-6740-4C99-8A30-891DFA3D23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7C6E91-77AF-4D92-86D3-93D15F88107B}">
  <ds:schemaRefs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9716</TotalTime>
  <Words>531</Words>
  <Application>Microsoft Office PowerPoint</Application>
  <PresentationFormat>On-screen Show (4:3)</PresentationFormat>
  <Paragraphs>91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Last ststus of first unit</dc:subject>
  <dc:creator>E_Haghnegahdar</dc:creator>
  <cp:keywords>BNPP</cp:keywords>
  <cp:lastModifiedBy>Movahedirad, Mahmood</cp:lastModifiedBy>
  <cp:revision>909</cp:revision>
  <cp:lastPrinted>2018-03-06T15:02:21Z</cp:lastPrinted>
  <dcterms:created xsi:type="dcterms:W3CDTF">2012-10-13T08:27:19Z</dcterms:created>
  <dcterms:modified xsi:type="dcterms:W3CDTF">2018-05-09T11:11:24Z</dcterms:modified>
</cp:coreProperties>
</file>