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32" r:id="rId2"/>
    <p:sldId id="333" r:id="rId3"/>
    <p:sldId id="334" r:id="rId4"/>
    <p:sldId id="349" r:id="rId5"/>
    <p:sldId id="338" r:id="rId6"/>
    <p:sldId id="288" r:id="rId7"/>
    <p:sldId id="315" r:id="rId8"/>
    <p:sldId id="291" r:id="rId9"/>
    <p:sldId id="292" r:id="rId10"/>
    <p:sldId id="293" r:id="rId11"/>
    <p:sldId id="294" r:id="rId12"/>
    <p:sldId id="316" r:id="rId13"/>
    <p:sldId id="317" r:id="rId14"/>
    <p:sldId id="319" r:id="rId15"/>
    <p:sldId id="320" r:id="rId16"/>
    <p:sldId id="322" r:id="rId17"/>
    <p:sldId id="324" r:id="rId18"/>
    <p:sldId id="323" r:id="rId19"/>
    <p:sldId id="325" r:id="rId20"/>
    <p:sldId id="326" r:id="rId21"/>
    <p:sldId id="327" r:id="rId22"/>
    <p:sldId id="328" r:id="rId23"/>
    <p:sldId id="329" r:id="rId24"/>
    <p:sldId id="331" r:id="rId25"/>
    <p:sldId id="330" r:id="rId26"/>
    <p:sldId id="337" r:id="rId27"/>
    <p:sldId id="336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3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лементьев Евгений Викторович (Klementev Evgeny)" initials="КЕВ(E" lastIdx="1" clrIdx="0">
    <p:extLst>
      <p:ext uri="{19B8F6BF-5375-455C-9EA6-DF929625EA0E}">
        <p15:presenceInfo xmlns:p15="http://schemas.microsoft.com/office/powerpoint/2012/main" userId="S-1-5-21-3662056255-3166799534-1325206865-1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3193" autoAdjust="0"/>
  </p:normalViewPr>
  <p:slideViewPr>
    <p:cSldViewPr snapToGrid="0">
      <p:cViewPr varScale="1">
        <p:scale>
          <a:sx n="73" d="100"/>
          <a:sy n="73" d="100"/>
        </p:scale>
        <p:origin x="172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0681-1B68-4E48-8EDB-97C9C058175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8C4C-CC4B-4581-8DA9-53F70111C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0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поиска будут</a:t>
            </a:r>
            <a:r>
              <a:rPr lang="ru-RU" baseline="0" dirty="0" smtClean="0"/>
              <a:t> показаны ниже, под фильтрами. </a:t>
            </a:r>
          </a:p>
          <a:p>
            <a:r>
              <a:rPr lang="ru-RU" baseline="0" dirty="0" smtClean="0"/>
              <a:t>Белые карточки, которые отмечены как потенциальные факты, выделены в списке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BAD2-1022-4051-B23B-30AE4A6F6D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59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Следующий раздел – Отчеты о наблюдениях.</a:t>
            </a:r>
          </a:p>
          <a:p>
            <a:r>
              <a:rPr lang="ru-RU" dirty="0" smtClean="0"/>
              <a:t>Этот раздел эксперты</a:t>
            </a:r>
            <a:r>
              <a:rPr lang="ru-RU" baseline="0" dirty="0" smtClean="0"/>
              <a:t> ПП будут использовать для создания, редактирования и поиска отчетов о наблюдениях команды.</a:t>
            </a:r>
          </a:p>
          <a:p>
            <a:r>
              <a:rPr lang="ru-RU" dirty="0" smtClean="0"/>
              <a:t>Рассмотрим процесс создания и редактирования отчета о наблюдении.</a:t>
            </a:r>
          </a:p>
          <a:p>
            <a:r>
              <a:rPr lang="ru-RU" dirty="0" smtClean="0"/>
              <a:t>Чтобы создать</a:t>
            </a:r>
            <a:r>
              <a:rPr lang="ru-RU" baseline="0" dirty="0" smtClean="0"/>
              <a:t> отчет о наблюдении, войдите в соответствующий раздел и нажмите кнопку «Создать отчет» в левой части экрана.</a:t>
            </a:r>
          </a:p>
          <a:p>
            <a:r>
              <a:rPr lang="ru-RU" dirty="0" smtClean="0"/>
              <a:t>В правой части экрана отобразится форма с текущей</a:t>
            </a:r>
            <a:r>
              <a:rPr lang="ru-RU" baseline="0" dirty="0" smtClean="0"/>
              <a:t> датой, списком областей и текстовыми полями для названия отчета и описания объема наблюдения. При выборе своей области проверки автоматически будет создан буквенно-цифровой номер отчета, включающий название области, порядковый номер отчета и инициалы эксперта.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1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Заполните название отчета (название наблюдения или интервью)</a:t>
            </a:r>
            <a:r>
              <a:rPr lang="en-US" baseline="0" dirty="0" smtClean="0"/>
              <a:t>,</a:t>
            </a:r>
            <a:r>
              <a:rPr lang="ru-RU" baseline="0" dirty="0" smtClean="0"/>
              <a:t> описание отчета (описание объема наблюдения или интервью)</a:t>
            </a:r>
            <a:r>
              <a:rPr lang="en-US" baseline="0" dirty="0" smtClean="0"/>
              <a:t> </a:t>
            </a:r>
            <a:r>
              <a:rPr lang="ru-RU" baseline="0" dirty="0" smtClean="0"/>
              <a:t>и нажмите на кнопку «Сохранить». Не упоминайте имен и названия АЭС.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63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Отчет переходит в статус «Редактирование» и появляется возможность добавлять факты, присваивая им соответствующие теги. В качестве тегов используйте, пожалуйста, названия производственных задач из ПЗКВ, к которым, по Вашему мнению, относится факт.</a:t>
            </a:r>
          </a:p>
          <a:p>
            <a:r>
              <a:rPr lang="ru-RU" baseline="0" dirty="0" smtClean="0"/>
              <a:t>Например, </a:t>
            </a:r>
            <a:r>
              <a:rPr lang="en-US" baseline="0" dirty="0" smtClean="0"/>
              <a:t>MA.1, OP.1, EN.2, SC.1. </a:t>
            </a:r>
            <a:r>
              <a:rPr lang="ru-RU" baseline="0" dirty="0" smtClean="0"/>
              <a:t>Разрешается добавлять несколько тегов на один факт. В дальнейшем, можно будет сортировать факты по тегам (или производственным задачам).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ВАЖНО!!! Процесс написания факта заканчивается после нажатия клавиши «Сохранить». Если кнопку не нажать, то изменения не будут сохранены!</a:t>
            </a:r>
            <a:endParaRPr lang="ru-RU" dirty="0" smtClean="0"/>
          </a:p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66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Факты вводятся один за другим по одному. Вы можете приступить к добавлению следующего факта в этом же окне после записи очередного факта.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9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Закончив добавление всех фактов, измените статус отчета с «Редактирование» на «На отправке». Отчет автоматически будет синхронизирован с общей базой данных, если ваша программа находится или будет находиться в режиме «ОНЛАЙН». Для обеспечения связи рекомендуется по возможности синхронизировать отчеты в рабочем офисе, где установлен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</a:t>
            </a:r>
            <a:r>
              <a:rPr lang="ru-RU" baseline="0" dirty="0" smtClean="0"/>
              <a:t>роутер.</a:t>
            </a:r>
            <a:endParaRPr lang="en-US" baseline="0" dirty="0" smtClean="0"/>
          </a:p>
          <a:p>
            <a:r>
              <a:rPr lang="ru-RU" baseline="0" dirty="0" smtClean="0"/>
              <a:t>Если система не смогла синхронизироваться, то она будет производить попытки это сделать каждые 30 секунд. </a:t>
            </a:r>
            <a:endParaRPr lang="en-US" baseline="0" dirty="0" smtClean="0"/>
          </a:p>
          <a:p>
            <a:r>
              <a:rPr lang="ru-RU" baseline="0" dirty="0" smtClean="0"/>
              <a:t>В верхнем правом углу экрана ПАКП4 имеется кнопка принудительной синхронизации. Она имеет зелёный цвет при нахождении в зоне действия сети</a:t>
            </a:r>
            <a:r>
              <a:rPr lang="en-US" baseline="0" dirty="0" smtClean="0"/>
              <a:t>,</a:t>
            </a:r>
            <a:r>
              <a:rPr lang="ru-RU" baseline="0" dirty="0" smtClean="0"/>
              <a:t> и серый</a:t>
            </a:r>
            <a:r>
              <a:rPr lang="en-US" baseline="0" dirty="0" smtClean="0"/>
              <a:t>,</a:t>
            </a:r>
            <a:r>
              <a:rPr lang="ru-RU" baseline="0" dirty="0" smtClean="0"/>
              <a:t> когда синхронизация невозможна.</a:t>
            </a:r>
            <a:endParaRPr lang="en-US" baseline="0" dirty="0" smtClean="0"/>
          </a:p>
          <a:p>
            <a:r>
              <a:rPr lang="ru-RU" baseline="0" dirty="0" smtClean="0"/>
              <a:t>Внимание! После изменения статуса, вы не сможете редактировать отчет, пока координатор не изменит статус отчета на «На доработку».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70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Свой отчет можно экспортировать в </a:t>
            </a:r>
            <a:r>
              <a:rPr lang="en-US" baseline="0" dirty="0" smtClean="0"/>
              <a:t>PDF </a:t>
            </a:r>
            <a:r>
              <a:rPr lang="ru-RU" baseline="0" dirty="0" smtClean="0"/>
              <a:t>или </a:t>
            </a:r>
            <a:r>
              <a:rPr lang="en-US" baseline="0" dirty="0" smtClean="0"/>
              <a:t>DOC </a:t>
            </a:r>
            <a:r>
              <a:rPr lang="ru-RU" baseline="0" dirty="0" smtClean="0"/>
              <a:t>файл и распечатать, чтобы на следующий день представить партнеру от АЭС для согласования.</a:t>
            </a:r>
            <a:r>
              <a:rPr lang="en-US" baseline="0" dirty="0" smtClean="0"/>
              <a:t> </a:t>
            </a:r>
            <a:r>
              <a:rPr lang="ru-RU" baseline="0" dirty="0" smtClean="0"/>
              <a:t>В</a:t>
            </a:r>
            <a:r>
              <a:rPr lang="ru-RU" dirty="0" smtClean="0"/>
              <a:t>нимание: </a:t>
            </a:r>
            <a:r>
              <a:rPr lang="ru-RU" b="0" dirty="0" smtClean="0">
                <a:solidFill>
                  <a:srgbClr val="FF0000"/>
                </a:solidFill>
              </a:rPr>
              <a:t>выгрузить отчет в </a:t>
            </a:r>
            <a:r>
              <a:rPr lang="en-US" b="0" dirty="0" smtClean="0">
                <a:solidFill>
                  <a:srgbClr val="FF0000"/>
                </a:solidFill>
              </a:rPr>
              <a:t>PDF</a:t>
            </a:r>
            <a:r>
              <a:rPr lang="ru-RU" b="0" dirty="0" smtClean="0">
                <a:solidFill>
                  <a:srgbClr val="FF0000"/>
                </a:solidFill>
              </a:rPr>
              <a:t> или</a:t>
            </a:r>
            <a:r>
              <a:rPr lang="ru-RU" b="0" baseline="0" dirty="0" smtClean="0">
                <a:solidFill>
                  <a:srgbClr val="FF0000"/>
                </a:solidFill>
              </a:rPr>
              <a:t> </a:t>
            </a:r>
            <a:r>
              <a:rPr lang="en-US" b="0" baseline="0" dirty="0" smtClean="0">
                <a:solidFill>
                  <a:srgbClr val="FF0000"/>
                </a:solidFill>
              </a:rPr>
              <a:t>DOC </a:t>
            </a:r>
            <a:r>
              <a:rPr lang="ru-RU" b="0" baseline="0" dirty="0" smtClean="0">
                <a:solidFill>
                  <a:srgbClr val="FF0000"/>
                </a:solidFill>
              </a:rPr>
              <a:t>файл </a:t>
            </a:r>
            <a:r>
              <a:rPr lang="ru-RU" b="0" dirty="0" smtClean="0">
                <a:solidFill>
                  <a:srgbClr val="FF0000"/>
                </a:solidFill>
              </a:rPr>
              <a:t>вы сможете только после получения статуса «Проверка»!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15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Получив Ваш отчет, координатор либо даст комментарии к фактам и отправит отчет Вам на доработку, либо примет Ваш отчет.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22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Получив свой отчет от координатора с присвоенным статусом «На доработку», прочитайте комментарии Координатора и постарайтесь принять их во внимание при доработке фактов. Нажмите на «Редактировать», откорректируйте факт. Е</a:t>
            </a:r>
            <a:r>
              <a:rPr lang="ru-RU" dirty="0" smtClean="0"/>
              <a:t>сли факт согласован</a:t>
            </a:r>
            <a:r>
              <a:rPr lang="ru-RU" baseline="0" dirty="0" smtClean="0"/>
              <a:t> с партнером от АЭС, пожалуйста, поставьте галочку «Согласовано».</a:t>
            </a:r>
            <a:endParaRPr lang="ru-RU" dirty="0" smtClean="0"/>
          </a:p>
          <a:p>
            <a:r>
              <a:rPr lang="ru-RU" baseline="0" dirty="0" smtClean="0"/>
              <a:t>Сохраните факт и снова присвойте статус отчета «На отправку».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2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</a:t>
            </a:r>
            <a:r>
              <a:rPr lang="ru-RU" baseline="0" dirty="0" smtClean="0"/>
              <a:t> выставления статуса «Принято» со стороны координатора, ваш отчет уходит на проверку и согласование руководителю команды.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Руководитель команды может утвердить отчет или внести свои комментарии и отправить отчет на доработку, как и координатор. </a:t>
            </a:r>
            <a:r>
              <a:rPr lang="ru-RU" dirty="0" smtClean="0"/>
              <a:t>После</a:t>
            </a:r>
            <a:r>
              <a:rPr lang="ru-RU" baseline="0" dirty="0" smtClean="0"/>
              <a:t> выставления статуса «Утвержден» для внесения правок уже нет возможности, поэтому согласовывайте факты и будьте внимательны при внесении корректировок.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9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Добрый</a:t>
            </a:r>
            <a:r>
              <a:rPr lang="ru-RU" baseline="0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день, уважаемые слушатели!</a:t>
            </a:r>
            <a:endParaRPr lang="en-US" baseline="0" dirty="0" smtClean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ru-RU" baseline="0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Тема нашего занятия: «</a:t>
            </a:r>
            <a:r>
              <a:rPr lang="ru-RU" altLang="ru-RU" sz="1200" dirty="0" smtClean="0"/>
              <a:t>Работа с программным комплексом ПАКП4</a:t>
            </a:r>
            <a:r>
              <a:rPr lang="ru-RU" baseline="0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Даная презентация содержит инструкцию</a:t>
            </a:r>
            <a:r>
              <a:rPr lang="ru-RU" baseline="0" dirty="0" smtClean="0"/>
              <a:t> по работе члена команды Партнерской проверки ВАО АЭС (далее - пользователя) в программно-аппаратном комплексе поддержки проведения партнёрских проверок (сокращённо ПАКП4). </a:t>
            </a:r>
          </a:p>
          <a:p>
            <a:endParaRPr lang="ru-RU" alt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5A1C8-55F9-423E-A89D-EDAF9AB7E1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423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подготовки к разработке ОДУ команде необходимо ознакомится</a:t>
            </a:r>
            <a:r>
              <a:rPr lang="ru-RU" baseline="0" dirty="0" smtClean="0"/>
              <a:t> со всеми фактами. Это можно сделать на вкладке «Все факты».</a:t>
            </a:r>
          </a:p>
          <a:p>
            <a:r>
              <a:rPr lang="ru-RU" baseline="0" dirty="0" smtClean="0"/>
              <a:t>Здесь также можно отсортировать факты, в том числе и по тегам. При этом будьте внимательны, не всегда фактам присвоены теги, поэтому в любом случае при подготовке к разработке ОДУ Вам придется прочитать все факты команды.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открывшейся области вы можете использовать различные</a:t>
            </a:r>
            <a:r>
              <a:rPr lang="ru-RU" baseline="0" dirty="0" smtClean="0"/>
              <a:t> фильтры. Если фильтр не выбран по умолчанию будет выполнен поиск по отчетам со статусом «Принято» и «Утверждено»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sz="1200" dirty="0" smtClean="0"/>
              <a:t>После получения списка фактов мы можем с ним ознакомится и пометить интересные для себя факты как «Избранное» (для проведения упражнения «Желтые наклейки»</a:t>
            </a:r>
            <a:r>
              <a:rPr lang="en-US" sz="1200" dirty="0" smtClean="0"/>
              <a:t>)</a:t>
            </a:r>
            <a:r>
              <a:rPr lang="ru-RU" sz="1200" dirty="0" smtClean="0"/>
              <a:t>. Для этого нажмите на звездочку</a:t>
            </a:r>
            <a:r>
              <a:rPr lang="ru-RU" sz="1200" baseline="0" dirty="0" smtClean="0"/>
              <a:t> рядом с названием факта.</a:t>
            </a:r>
            <a:endParaRPr lang="ru-RU" sz="1200" dirty="0" smtClean="0"/>
          </a:p>
          <a:p>
            <a:r>
              <a:rPr lang="ru-RU" sz="1200" dirty="0" smtClean="0"/>
              <a:t>«Избранное» это специальный</a:t>
            </a:r>
            <a:r>
              <a:rPr lang="ru-RU" sz="1200" baseline="0" dirty="0" smtClean="0"/>
              <a:t> отчет с </a:t>
            </a:r>
            <a:r>
              <a:rPr lang="ru-RU" sz="1200" dirty="0" smtClean="0"/>
              <a:t>Вашей личной выборкой фактов, для дальнейшей работы в подготовке к ОДУ. Этот</a:t>
            </a:r>
            <a:r>
              <a:rPr lang="ru-RU" sz="1200" baseline="0" dirty="0" smtClean="0"/>
              <a:t> отчет </a:t>
            </a:r>
            <a:r>
              <a:rPr lang="ru-RU" sz="1200" dirty="0" smtClean="0"/>
              <a:t>внедрен в программу для контроля использования экспертами «чужих» фактов на этапе создания ОДУ. Помечайте факты, которые могут Вам пригодится при создании ОДУ, помещая их в «Избранное».</a:t>
            </a:r>
          </a:p>
          <a:p>
            <a:r>
              <a:rPr lang="ru-RU" sz="1200" dirty="0" smtClean="0"/>
              <a:t>Посмотреть отчет</a:t>
            </a:r>
            <a:r>
              <a:rPr lang="ru-RU" sz="1200" baseline="0" dirty="0" smtClean="0"/>
              <a:t> «И</a:t>
            </a:r>
            <a:r>
              <a:rPr lang="ru-RU" sz="1200" dirty="0" smtClean="0"/>
              <a:t>збранное» также можно в</a:t>
            </a:r>
            <a:r>
              <a:rPr lang="ru-RU" sz="1200" baseline="0" dirty="0" smtClean="0"/>
              <a:t> «Мои отчеты»/«Избранное».</a:t>
            </a: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37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создания ОДУ переходим в раздел «ОДУ» и выбираем производственную задачу, в которой определена ОДУ. Автоматически будет создано наименование ОДУ (например,</a:t>
            </a:r>
            <a:r>
              <a:rPr lang="ru-RU" baseline="0" dirty="0" smtClean="0"/>
              <a:t> </a:t>
            </a:r>
            <a:r>
              <a:rPr lang="en-US" dirty="0" smtClean="0"/>
              <a:t>MA.1-1) </a:t>
            </a:r>
            <a:r>
              <a:rPr lang="ru-RU" dirty="0" smtClean="0"/>
              <a:t>и высвечена формулировка производственной задачи.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Нажмите кнопку «Создать</a:t>
            </a:r>
            <a:r>
              <a:rPr lang="ru-RU" baseline="0" dirty="0" smtClean="0"/>
              <a:t> ОДУ».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82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 необходимо внести фамилию</a:t>
            </a:r>
            <a:r>
              <a:rPr lang="ru-RU" baseline="0" dirty="0" smtClean="0"/>
              <a:t> автора (или авторов) ОДУ</a:t>
            </a:r>
            <a:r>
              <a:rPr lang="en-US" baseline="0" dirty="0" smtClean="0"/>
              <a:t>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42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Выбрать</a:t>
            </a:r>
            <a:r>
              <a:rPr lang="ru-RU" baseline="0" dirty="0" smtClean="0"/>
              <a:t> интересующий отчет с фактами (обычно, это отчет «Избранное», но может быть и любой другой отчет) и перетащить нужные факты в область экрана «Подтверждающие факты» слева.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 выбранный нами факт был выбран еще кем-то, то мы увидим предупреждающую надпись. На данном этапе это не важно,</a:t>
            </a:r>
            <a:r>
              <a:rPr lang="ru-RU" baseline="0" dirty="0" smtClean="0"/>
              <a:t> но в последствии нужно будет решить, в какой области для улучшения спорный факт лучше всего найдёт свое место.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Порядок фактов в левой области можно менять, перетаскивая их мышкой. Сверху должны находиться самые сильные факты.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49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</a:t>
            </a:r>
            <a:r>
              <a:rPr lang="ru-RU" baseline="0" dirty="0" smtClean="0"/>
              <a:t> запишите текст формулировки проекта 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47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у Вас и у Ваших партнеров от АЭС готовы причины и способствующие факторы, а также текущее состояние и перспектива,</a:t>
            </a:r>
            <a:r>
              <a:rPr lang="ru-RU" baseline="0" dirty="0" smtClean="0"/>
              <a:t> пожалуйста, заполните и эти разделы области для улучшения. Далее нажмите кнопку «Сохранить».</a:t>
            </a:r>
          </a:p>
          <a:p>
            <a:r>
              <a:rPr lang="ru-RU" baseline="0" dirty="0" smtClean="0"/>
              <a:t>Ваша ОДУ все еще в статусе «Редактирование». Переведите статус ОДУ на «На отправке» и ждите комментариев координатора или руководителя команды, как и в случае с отчетами о наблюдениях. Повторите процесс редактирования и отправки ОДУ координаторам и руководителю команды пока ОДУ не перейдет в статус «Принято» и далее в «Утвержден».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83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заключение подытожим полученную</a:t>
            </a:r>
            <a:r>
              <a:rPr lang="ru-RU" baseline="0" dirty="0" smtClean="0"/>
              <a:t> во время занятия информацию:</a:t>
            </a:r>
          </a:p>
          <a:p>
            <a:r>
              <a:rPr lang="ru-RU" dirty="0" smtClean="0"/>
              <a:t>ПАКП4 это программно-аппаратный комплекс поддержки проведения партнёрских проверок предназначенный для автоматизации, упрощения работы членов команды ПП, анализа данных и поддержания конфиденциальности данных полученных во время ПП.</a:t>
            </a:r>
          </a:p>
          <a:p>
            <a:r>
              <a:rPr lang="ru-RU" dirty="0" smtClean="0"/>
              <a:t>Для входа в систему необходимо получить учётные данные (пароль) у координатора ПП.</a:t>
            </a:r>
          </a:p>
          <a:p>
            <a:r>
              <a:rPr lang="ru-RU" sz="1200" dirty="0" smtClean="0"/>
              <a:t>В программном обеспечении ведется обработка данных для формирования следующих продуктов: Отчет «Белые карточки», Отчеты о наблюдениях и проекты Областей для улучшения.</a:t>
            </a:r>
          </a:p>
          <a:p>
            <a:r>
              <a:rPr lang="ru-RU" sz="1200" dirty="0" smtClean="0"/>
              <a:t>В программе существует возможность ознакомления с фактами всех членов команды, а так же их использования во время формирования проектов ОДУ.</a:t>
            </a: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08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sz="2800" dirty="0" smtClean="0"/>
              <a:t>завершении этого занятия пользователь обучен теоретическим</a:t>
            </a:r>
            <a:r>
              <a:rPr lang="ru-RU" sz="2800" baseline="0" dirty="0" smtClean="0"/>
              <a:t> основам работы в программной оболочке ПАКП4 и</a:t>
            </a:r>
            <a:r>
              <a:rPr lang="ru-RU" sz="2800" dirty="0" smtClean="0"/>
              <a:t>:</a:t>
            </a:r>
          </a:p>
          <a:p>
            <a:pPr marL="801300" lvl="1" indent="-343414">
              <a:buFont typeface="Arial" panose="020B0604020202020204" pitchFamily="34" charset="0"/>
              <a:buChar char="•"/>
            </a:pPr>
            <a:r>
              <a:rPr lang="ru-RU" sz="2400" dirty="0" smtClean="0"/>
              <a:t>Будет способен ориентироваться в составе и режимах работы ПАКП4</a:t>
            </a:r>
          </a:p>
          <a:p>
            <a:pPr marL="801300" lvl="1" indent="-343414">
              <a:buFont typeface="Arial" panose="020B0604020202020204" pitchFamily="34" charset="0"/>
              <a:buChar char="•"/>
            </a:pPr>
            <a:r>
              <a:rPr lang="ru-RU" sz="2200" dirty="0" smtClean="0"/>
              <a:t>Ознакомлен с интерфейсом программного обеспечения</a:t>
            </a:r>
          </a:p>
          <a:p>
            <a:pPr marL="801300" lvl="1" indent="-343414">
              <a:buFont typeface="Arial" panose="020B0604020202020204" pitchFamily="34" charset="0"/>
              <a:buChar char="•"/>
            </a:pPr>
            <a:r>
              <a:rPr lang="ru-RU" sz="2200" dirty="0" smtClean="0"/>
              <a:t>Понимает алгоритм </a:t>
            </a:r>
            <a:r>
              <a:rPr lang="ru-RU" sz="2200" baseline="0" dirty="0" smtClean="0"/>
              <a:t>работы с «Белыми карточками», отчетами о наблюдениях и проектами ОДУ</a:t>
            </a:r>
            <a:endParaRPr lang="ru-RU" sz="2200" dirty="0" smtClean="0"/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35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Ответ: 3</a:t>
            </a: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1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Ответ: 1, 2, 4</a:t>
            </a: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7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Темы данного занятия являются:</a:t>
            </a:r>
          </a:p>
          <a:p>
            <a:r>
              <a:rPr lang="ru-RU" dirty="0" smtClean="0"/>
              <a:t>Состав и режим работы ПАКП4</a:t>
            </a:r>
          </a:p>
          <a:p>
            <a:r>
              <a:rPr lang="ru-RU" dirty="0" smtClean="0"/>
              <a:t>Ознакомление с интерфейсом</a:t>
            </a:r>
            <a:r>
              <a:rPr lang="ru-RU" baseline="0" dirty="0" smtClean="0"/>
              <a:t> программы</a:t>
            </a:r>
          </a:p>
          <a:p>
            <a:r>
              <a:rPr lang="ru-RU" baseline="0" dirty="0" smtClean="0"/>
              <a:t>Алгоритм работы с «Белыми карточками», отчетами о наблюдениях и проектами ОДУ</a:t>
            </a:r>
            <a:endParaRPr lang="ru-RU" dirty="0" smtClean="0"/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83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Ответ: 1</a:t>
            </a: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63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Ответ: 2</a:t>
            </a: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652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Ответ: 2</a:t>
            </a: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20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Ответ: 3</a:t>
            </a: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93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Ответ: 2</a:t>
            </a: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1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Ответ: 1</a:t>
            </a: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58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94638B-A62E-4556-89CD-24326B148952}" type="slidenum">
              <a:rPr lang="ru-RU" altLang="ru-RU" sz="1000" smtClean="0"/>
              <a:pPr>
                <a:spcBef>
                  <a:spcPct val="0"/>
                </a:spcBef>
              </a:pPr>
              <a:t>36</a:t>
            </a:fld>
            <a:endParaRPr lang="ru-RU" altLang="ru-RU" sz="10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2000" dirty="0" smtClean="0">
              <a:latin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7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</a:t>
            </a:r>
            <a:r>
              <a:rPr lang="ru-RU" baseline="0" dirty="0" smtClean="0"/>
              <a:t> ввода пароля открывается рабочее окно программного обеспечения. </a:t>
            </a:r>
          </a:p>
          <a:p>
            <a:r>
              <a:rPr lang="ru-RU" baseline="0" dirty="0" smtClean="0"/>
              <a:t>В рабочем окне сверху вы видите панель вкладок «Белые карточки», «Отчеты о наблюдении», «ОДУ» (Области для улучшения) и «ППСПД» (Предложения по совершенствованию производственной деятельности). Справа на панели вкладок отображается фамилия эксперта от чьего имени выполнен вход в программу.</a:t>
            </a:r>
          </a:p>
          <a:p>
            <a:r>
              <a:rPr lang="ru-RU" baseline="0" dirty="0" smtClean="0"/>
              <a:t>Рабочее окно по умолчанию открывается во вкладке «Отчеты о наблюдении», где слева отображаются все отчеты написанные экспертом. О формировании отчетов о наблюдении мы поговорим немного позже. Однако хотелось бы сразу пояснить цветовое дифференциацию статуса отчетов. (переход на следующий слайд)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35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упрощения взаимодействия между координатором, руководителем команды и экспертами в области согласования отчетов в системе предусмотрены так называемые статусы отчетов. Обратите внимание на рисунок, представленный на слайде. Каждому статусу отчета соответствует индивидуальный элемент графического интерфейса – значок. </a:t>
            </a:r>
          </a:p>
          <a:p>
            <a:r>
              <a:rPr lang="ru-RU" baseline="0" dirty="0" smtClean="0"/>
              <a:t>1. Статус «Редактирование» выставляется автоматически системой при создании отчета.</a:t>
            </a:r>
          </a:p>
          <a:p>
            <a:r>
              <a:rPr lang="ru-RU" baseline="0" dirty="0" smtClean="0"/>
              <a:t>2. Статус «На отправке» выставляется пользователем при окончании работы над отчетом и отправке его на проверку координатору.</a:t>
            </a:r>
          </a:p>
          <a:p>
            <a:r>
              <a:rPr lang="ru-RU" baseline="0" dirty="0" smtClean="0"/>
              <a:t>3. Статус «На доработку» выставляется координатором когда необходимо внести изменения в отчет.</a:t>
            </a:r>
          </a:p>
          <a:p>
            <a:r>
              <a:rPr lang="ru-RU" baseline="0" dirty="0" smtClean="0"/>
              <a:t>4. Статус «На проверке» выставляется системой автоматически после синхронизации программы с сервером.</a:t>
            </a:r>
          </a:p>
          <a:p>
            <a:r>
              <a:rPr lang="ru-RU" baseline="0" dirty="0" smtClean="0"/>
              <a:t>5. Статус «Отклонен» выставляется координатором или руководителем команды. Означает отклонение всего отчета.</a:t>
            </a:r>
          </a:p>
          <a:p>
            <a:r>
              <a:rPr lang="ru-RU" baseline="0" dirty="0" smtClean="0"/>
              <a:t>6. Статус «Принято» выставляется координатором. Означает принятие отчета в текущем виде и передача отчета на согласование руководителю команды. </a:t>
            </a:r>
          </a:p>
          <a:p>
            <a:r>
              <a:rPr lang="ru-RU" baseline="0" dirty="0" smtClean="0"/>
              <a:t>7. Статус «Утвержден» выставляется руководителем команды и означает полное принятие отчета.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2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работы эксперта партнерской проверки в ПАКП4 предусмотрены три основных раздела: </a:t>
            </a:r>
          </a:p>
          <a:p>
            <a:pPr marL="228600" indent="-228600">
              <a:buAutoNum type="arabicParenR"/>
            </a:pPr>
            <a:r>
              <a:rPr lang="ru-RU" dirty="0" smtClean="0"/>
              <a:t>Белые</a:t>
            </a:r>
            <a:r>
              <a:rPr lang="ru-RU" baseline="0" dirty="0" smtClean="0"/>
              <a:t> карточки</a:t>
            </a:r>
            <a:r>
              <a:rPr lang="ru-RU" dirty="0" smtClean="0"/>
              <a:t>.</a:t>
            </a:r>
          </a:p>
          <a:p>
            <a:pPr marL="228600" indent="-228600">
              <a:buAutoNum type="arabicParenR"/>
            </a:pPr>
            <a:r>
              <a:rPr lang="ru-RU" dirty="0" smtClean="0"/>
              <a:t>Отчеты о</a:t>
            </a:r>
            <a:r>
              <a:rPr lang="ru-RU" baseline="0" dirty="0" smtClean="0"/>
              <a:t> наблюдении.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ОДУ.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Рассмотрим раздел «Белые карточки».</a:t>
            </a:r>
          </a:p>
          <a:p>
            <a:r>
              <a:rPr lang="ru-RU" dirty="0" smtClean="0"/>
              <a:t>Данный раздел применяется для внесения членами</a:t>
            </a:r>
            <a:r>
              <a:rPr lang="ru-RU" baseline="0" dirty="0" smtClean="0"/>
              <a:t> команды ПП </a:t>
            </a:r>
            <a:r>
              <a:rPr lang="ru-RU" dirty="0" smtClean="0"/>
              <a:t>информации по обнаруженным недостаткам во время первого обхода станции (обхода</a:t>
            </a:r>
            <a:r>
              <a:rPr lang="ru-RU" baseline="0" dirty="0" smtClean="0"/>
              <a:t> по «Белым карточкам»), а именно:</a:t>
            </a:r>
          </a:p>
          <a:p>
            <a:r>
              <a:rPr lang="ru-RU" baseline="0" dirty="0" smtClean="0"/>
              <a:t>Номер блока,</a:t>
            </a:r>
          </a:p>
          <a:p>
            <a:r>
              <a:rPr lang="ru-RU" baseline="0" dirty="0" smtClean="0"/>
              <a:t>Номер здания,</a:t>
            </a:r>
          </a:p>
          <a:p>
            <a:r>
              <a:rPr lang="ru-RU" baseline="0" dirty="0" smtClean="0"/>
              <a:t>Отметку,</a:t>
            </a:r>
          </a:p>
          <a:p>
            <a:r>
              <a:rPr lang="ru-RU" baseline="0" dirty="0" smtClean="0"/>
              <a:t>Область проверки,</a:t>
            </a:r>
          </a:p>
          <a:p>
            <a:r>
              <a:rPr lang="ru-RU" baseline="0" dirty="0" smtClean="0"/>
              <a:t>Категория/подкатегорию недостатка,</a:t>
            </a:r>
          </a:p>
          <a:p>
            <a:r>
              <a:rPr lang="ru-RU" baseline="0" dirty="0" smtClean="0"/>
              <a:t>Отметку о потенциальном факте,</a:t>
            </a:r>
          </a:p>
          <a:p>
            <a:r>
              <a:rPr lang="ru-RU" baseline="0" dirty="0" smtClean="0"/>
              <a:t>Описание самого недостатка.</a:t>
            </a:r>
          </a:p>
          <a:p>
            <a:r>
              <a:rPr lang="ru-RU" baseline="0" dirty="0" smtClean="0"/>
              <a:t>Кроме этого в этом разделе можно увидеть информацию по всем белым карточкам, собранным командой партнерской проверки или индивидуально. Имеется возможность редактирования информации, если замечена неточность. Также можно вывести информацию в файл текстового редактора или редактора таблиц.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один недостаток заполняется одна белая карточка.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8C4C-CC4B-4581-8DA9-53F70111CC6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левой</a:t>
            </a:r>
            <a:r>
              <a:rPr lang="ru-RU" baseline="0" dirty="0" smtClean="0"/>
              <a:t> части экрана вы можете увидеть папки «Все белые карточки» и папки с именами экспертов ПП. При нажатии на папки вы увидите таблицу со статистикой по белым карточкам для всей команды либо индивидуально по каждому эксперту.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BAD2-1022-4051-B23B-30AE4A6F6DA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5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Ниже</a:t>
            </a:r>
            <a:r>
              <a:rPr lang="ru-RU" baseline="0" dirty="0" smtClean="0"/>
              <a:t> сводной таблицы статистики вы увидите блок фильтров поиска. </a:t>
            </a:r>
          </a:p>
          <a:p>
            <a:r>
              <a:rPr lang="ru-RU" baseline="0" dirty="0" smtClean="0"/>
              <a:t>Здесь вы сможете выбрать фильтры по блокам, областям, категории, эксперту или потенциальным фактам.</a:t>
            </a:r>
          </a:p>
          <a:p>
            <a:r>
              <a:rPr lang="ru-RU" baseline="0" dirty="0" smtClean="0"/>
              <a:t>Если фильтр не применяется то будут показаны все белые карточки команды.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BAD2-1022-4051-B23B-30AE4A6F6DA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6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hyperlink" Target="http://members.wano.org/" TargetMode="External"/><Relationship Id="rId4" Type="http://schemas.openxmlformats.org/officeDocument/2006/relationships/hyperlink" Target="wano.info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8EF85-9652-B849-9557-51351E043A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494" y="2123276"/>
            <a:ext cx="3538138" cy="22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8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B1F1-6697-4B51-A746-1F28CDEEB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8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0A0E2-EC1D-5349-99BA-8889B83BDE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B9400F-7FCB-E343-8AC9-D4F7A6C99E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494" y="2123276"/>
            <a:ext cx="3538138" cy="22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7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6543F6-203B-B64E-84F0-05F0F76CD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70" y="6465537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643A0-662E-964E-ACC6-28958D12F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4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DD12B1F1-6697-4B51-A746-1F28CDEEB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2285999" y="1680063"/>
            <a:ext cx="6379699" cy="4544892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575"/>
              </a:spcAft>
              <a:buNone/>
            </a:pPr>
            <a:r>
              <a:rPr lang="ru-RU" sz="1500" smtClean="0"/>
              <a:t>Образец текста</a:t>
            </a:r>
          </a:p>
          <a:p>
            <a:pPr marL="0" lvl="1" indent="0">
              <a:spcBef>
                <a:spcPts val="0"/>
              </a:spcBef>
              <a:spcAft>
                <a:spcPts val="1575"/>
              </a:spcAft>
              <a:buNone/>
            </a:pPr>
            <a:r>
              <a:rPr lang="ru-RU" sz="1500" smtClean="0"/>
              <a:t>Второй уровень</a:t>
            </a:r>
          </a:p>
          <a:p>
            <a:pPr marL="0" lvl="2" indent="0">
              <a:spcBef>
                <a:spcPts val="0"/>
              </a:spcBef>
              <a:spcAft>
                <a:spcPts val="1575"/>
              </a:spcAft>
              <a:buNone/>
            </a:pPr>
            <a:r>
              <a:rPr lang="ru-RU" sz="1500" smtClean="0"/>
              <a:t>Третий уровень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71268" y="209551"/>
            <a:ext cx="7125069" cy="9597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F9C7E-AF8D-4046-ACFC-179B9DBDE3AA}"/>
              </a:ext>
            </a:extLst>
          </p:cNvPr>
          <p:cNvSpPr txBox="1"/>
          <p:nvPr/>
        </p:nvSpPr>
        <p:spPr>
          <a:xfrm>
            <a:off x="2286000" y="5325543"/>
            <a:ext cx="6388663" cy="5078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825" b="1" spc="225" dirty="0">
                <a:solidFill>
                  <a:srgbClr val="00355F"/>
                </a:solidFill>
                <a:latin typeface="+mj-lt"/>
              </a:rPr>
              <a:t>DISTRIBUTION CLASSIFICATION</a:t>
            </a:r>
            <a:r>
              <a:rPr lang="en-US" sz="825" spc="225" dirty="0">
                <a:solidFill>
                  <a:srgbClr val="00355F"/>
                </a:solidFill>
                <a:latin typeface="+mj-lt"/>
              </a:rPr>
              <a:t>:</a:t>
            </a:r>
            <a:br>
              <a:rPr lang="en-US" sz="825" spc="225" dirty="0">
                <a:solidFill>
                  <a:srgbClr val="00355F"/>
                </a:solidFill>
                <a:latin typeface="+mj-lt"/>
              </a:rPr>
            </a:br>
            <a:r>
              <a:rPr lang="en-US" sz="825" spc="225" dirty="0">
                <a:solidFill>
                  <a:srgbClr val="00355F"/>
                </a:solidFill>
                <a:latin typeface="+mj-lt"/>
              </a:rPr>
              <a:t>[OPEN/GENERAL/LIMITED/RESTRICTED]</a:t>
            </a:r>
          </a:p>
        </p:txBody>
      </p:sp>
    </p:spTree>
    <p:extLst>
      <p:ext uri="{BB962C8B-B14F-4D97-AF65-F5344CB8AC3E}">
        <p14:creationId xmlns:p14="http://schemas.microsoft.com/office/powerpoint/2010/main" val="11420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461CBB9-B9D1-2441-9496-593A633E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0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2CB6A7-90EE-4049-BC2C-BAECB868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868" y="1647316"/>
            <a:ext cx="6516154" cy="49249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8BA4052-5CAD-9E4F-9568-E2ADEF8C1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70" y="6465537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8FBD3C-B900-C64A-9FB9-125694A61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4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DD12B1F1-6697-4B51-A746-1F28CDEEB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9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6196FE8-B6D9-584C-B71C-E1F8AA7B2D6E}"/>
              </a:ext>
            </a:extLst>
          </p:cNvPr>
          <p:cNvSpPr txBox="1">
            <a:spLocks/>
          </p:cNvSpPr>
          <p:nvPr/>
        </p:nvSpPr>
        <p:spPr>
          <a:xfrm>
            <a:off x="2338353" y="1532908"/>
            <a:ext cx="6289118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spc="300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THANK YOU FOR LISTENING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A0AAE0-273D-C447-A84C-069F93913794}"/>
              </a:ext>
            </a:extLst>
          </p:cNvPr>
          <p:cNvCxnSpPr>
            <a:cxnSpLocks/>
          </p:cNvCxnSpPr>
          <p:nvPr/>
        </p:nvCxnSpPr>
        <p:spPr>
          <a:xfrm>
            <a:off x="2338351" y="2385988"/>
            <a:ext cx="6289118" cy="0"/>
          </a:xfrm>
          <a:prstGeom prst="line">
            <a:avLst/>
          </a:prstGeom>
          <a:ln w="12700" cap="sq">
            <a:solidFill>
              <a:srgbClr val="00B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7F819-5424-0849-B572-55E21EFDB80D}"/>
              </a:ext>
            </a:extLst>
          </p:cNvPr>
          <p:cNvSpPr/>
          <p:nvPr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47634B-C7C3-B440-A4CD-605578E3DD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7" y="6365492"/>
            <a:ext cx="727385" cy="600644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F65C27E-E666-904B-B68D-6AA77548B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70" y="6465537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4D27F8-3053-AE4E-92F9-41335606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4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DD12B1F1-6697-4B51-A746-1F28CDEEB8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D9B2E7-87DC-6C47-96A5-44AC9A706A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99" y="439938"/>
            <a:ext cx="1195422" cy="7568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293773-E496-8F4A-BA86-5F33DB419D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87359" y="2317670"/>
            <a:ext cx="4662741" cy="38502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A0828F-7379-7942-9F76-920C1A67486B}"/>
              </a:ext>
            </a:extLst>
          </p:cNvPr>
          <p:cNvSpPr/>
          <p:nvPr/>
        </p:nvSpPr>
        <p:spPr>
          <a:xfrm>
            <a:off x="7920548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6CD3F8-0A32-4F42-B19B-B23A5495CD0A}"/>
              </a:ext>
            </a:extLst>
          </p:cNvPr>
          <p:cNvGrpSpPr/>
          <p:nvPr/>
        </p:nvGrpSpPr>
        <p:grpSpPr>
          <a:xfrm>
            <a:off x="2314075" y="3230977"/>
            <a:ext cx="6289118" cy="1156740"/>
            <a:chOff x="2314075" y="3230977"/>
            <a:chExt cx="6289118" cy="1156740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60089013-E93A-4E44-8524-3F636F68482B}"/>
                </a:ext>
              </a:extLst>
            </p:cNvPr>
            <p:cNvSpPr txBox="1">
              <a:spLocks/>
            </p:cNvSpPr>
            <p:nvPr/>
          </p:nvSpPr>
          <p:spPr>
            <a:xfrm>
              <a:off x="2314075" y="3243660"/>
              <a:ext cx="6289118" cy="1144057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0" kern="1200" cap="none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</a:t>
              </a:r>
              <a:r>
                <a:rPr lang="en-US" sz="1800" dirty="0"/>
                <a:t/>
              </a:r>
              <a:br>
                <a:rPr lang="en-US" sz="1800" dirty="0"/>
              </a:b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WANO Members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4E5154-1913-D64A-9D74-19847AB8C668}"/>
                </a:ext>
              </a:extLst>
            </p:cNvPr>
            <p:cNvSpPr txBox="1"/>
            <p:nvPr/>
          </p:nvSpPr>
          <p:spPr>
            <a:xfrm>
              <a:off x="3212538" y="3230977"/>
              <a:ext cx="37951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>
                  <a:hlinkClick r:id="rId4"/>
                </a:rPr>
                <a:t>wano.info</a:t>
              </a:r>
              <a:endParaRPr lang="en-US" sz="1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39BBE0-5C74-5949-A800-BDAC74B85C57}"/>
                </a:ext>
              </a:extLst>
            </p:cNvPr>
            <p:cNvSpPr txBox="1"/>
            <p:nvPr/>
          </p:nvSpPr>
          <p:spPr>
            <a:xfrm>
              <a:off x="4547724" y="3602847"/>
              <a:ext cx="37951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>
                  <a:hlinkClick r:id="rId5"/>
                </a:rPr>
                <a:t>members.wano.org</a:t>
              </a:r>
              <a:endParaRPr lang="en-US" sz="1800" dirty="0"/>
            </a:p>
          </p:txBody>
        </p:sp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12CD371-0EE5-0142-AF51-99B42A7EF1B2}"/>
              </a:ext>
            </a:extLst>
          </p:cNvPr>
          <p:cNvSpPr txBox="1">
            <a:spLocks/>
          </p:cNvSpPr>
          <p:nvPr/>
        </p:nvSpPr>
        <p:spPr>
          <a:xfrm>
            <a:off x="2319454" y="2720844"/>
            <a:ext cx="6346245" cy="3197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Tx/>
              <a:buBlip>
                <a:blip r:embed="rId6"/>
              </a:buBlip>
              <a:defRPr lang="en-US" sz="25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6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6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75"/>
              </a:spcAft>
              <a:buNone/>
            </a:pPr>
            <a:r>
              <a:rPr lang="en-GB" sz="1650" b="1" spc="225" dirty="0">
                <a:solidFill>
                  <a:srgbClr val="00B3DC"/>
                </a:solidFill>
              </a:rPr>
              <a:t>FOR MORE INFORMATION PLEASE VISIT</a:t>
            </a:r>
            <a:endParaRPr lang="en-GB" sz="1875" spc="225" dirty="0">
              <a:solidFill>
                <a:srgbClr val="00B3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5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4AFF88-63A3-914F-9CAB-1AFEC8A230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99" y="439938"/>
            <a:ext cx="1195422" cy="756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7171C-F98A-A248-A605-336424B06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5044"/>
          <a:stretch/>
        </p:blipFill>
        <p:spPr>
          <a:xfrm>
            <a:off x="-120770" y="2317670"/>
            <a:ext cx="2096152" cy="3850294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7670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8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4AFF88-63A3-914F-9CAB-1AFEC8A230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99" y="439938"/>
            <a:ext cx="1195422" cy="7568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5" y="1647318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631F2-1636-8A4C-B3A2-2DBCF7F3D24C}"/>
              </a:ext>
            </a:extLst>
          </p:cNvPr>
          <p:cNvSpPr/>
          <p:nvPr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7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70" y="6465537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4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DD12B1F1-6697-4B51-A746-1F28CDEEB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DBBBB-AF78-0344-99BC-5FBA894207A3}"/>
              </a:ext>
            </a:extLst>
          </p:cNvPr>
          <p:cNvSpPr/>
          <p:nvPr/>
        </p:nvSpPr>
        <p:spPr>
          <a:xfrm>
            <a:off x="7920548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70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4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4AFF88-63A3-914F-9CAB-1AFEC8A230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99" y="439938"/>
            <a:ext cx="1195422" cy="7568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5" y="1647318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631F2-1636-8A4C-B3A2-2DBCF7F3D24C}"/>
              </a:ext>
            </a:extLst>
          </p:cNvPr>
          <p:cNvSpPr/>
          <p:nvPr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7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70" y="6465537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4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DD12B1F1-6697-4B51-A746-1F28CDEEB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DBBBB-AF78-0344-99BC-5FBA894207A3}"/>
              </a:ext>
            </a:extLst>
          </p:cNvPr>
          <p:cNvSpPr/>
          <p:nvPr/>
        </p:nvSpPr>
        <p:spPr>
          <a:xfrm>
            <a:off x="7920548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70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67670" y="1196752"/>
            <a:ext cx="6633077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4AFF88-63A3-914F-9CAB-1AFEC8A230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99" y="439938"/>
            <a:ext cx="1195422" cy="7568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5" y="1647318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7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70" y="6465537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4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DD12B1F1-6697-4B51-A746-1F28CDEEB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4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1401A9-7F83-1841-984A-D491EB8D18BF}"/>
              </a:ext>
            </a:extLst>
          </p:cNvPr>
          <p:cNvSpPr/>
          <p:nvPr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326036-AFC7-1F4D-A46F-DE6C7A57398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7" y="6365492"/>
            <a:ext cx="727385" cy="6006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670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7670" y="6465537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0547" y="6457444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DD12B1F1-6697-4B51-A746-1F28CDEEB8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67670" y="1196752"/>
            <a:ext cx="6633077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156868" y="1647316"/>
            <a:ext cx="6516154" cy="49249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D265D-E737-494C-8BB7-600F89EE676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99" y="439938"/>
            <a:ext cx="1195422" cy="756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56098D-1748-C14A-98DB-F6FD4C6E496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l="56525"/>
          <a:stretch/>
        </p:blipFill>
        <p:spPr>
          <a:xfrm>
            <a:off x="-51758" y="2317670"/>
            <a:ext cx="2027140" cy="3850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B5B982-D2F0-6E43-BF79-1602805A5127}"/>
              </a:ext>
            </a:extLst>
          </p:cNvPr>
          <p:cNvSpPr/>
          <p:nvPr/>
        </p:nvSpPr>
        <p:spPr>
          <a:xfrm>
            <a:off x="7920548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572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 spc="225">
          <a:solidFill>
            <a:srgbClr val="00355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ts val="225"/>
        </a:spcBef>
        <a:spcAft>
          <a:spcPts val="225"/>
        </a:spcAft>
        <a:buClr>
          <a:srgbClr val="0D499C"/>
        </a:buClr>
        <a:buSzPct val="95000"/>
        <a:buFontTx/>
        <a:buBlip>
          <a:blip r:embed="rId15"/>
        </a:buBlip>
        <a:defRPr lang="en-US" sz="1875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85775" indent="-214313" algn="l" defTabSz="342900" rtl="0" eaLnBrk="1" latinLnBrk="0" hangingPunct="1">
        <a:spcBef>
          <a:spcPts val="225"/>
        </a:spcBef>
        <a:spcAft>
          <a:spcPts val="225"/>
        </a:spcAft>
        <a:buClr>
          <a:srgbClr val="0D499C"/>
        </a:buClr>
        <a:buSzPct val="100000"/>
        <a:buFontTx/>
        <a:buBlip>
          <a:blip r:embed="rId15"/>
        </a:buBlip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56047" indent="-214313" algn="l" defTabSz="342900" rtl="0" eaLnBrk="1" latinLnBrk="0" hangingPunct="1">
        <a:spcBef>
          <a:spcPts val="225"/>
        </a:spcBef>
        <a:spcAft>
          <a:spcPts val="225"/>
        </a:spcAft>
        <a:buClr>
          <a:srgbClr val="0D499C"/>
        </a:buClr>
        <a:buSzPct val="100000"/>
        <a:buFontTx/>
        <a:buBlip>
          <a:blip r:embed="rId15"/>
        </a:buBlip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40000" indent="0" algn="l" defTabSz="342900" rtl="0" eaLnBrk="1" latinLnBrk="0" hangingPunct="1">
        <a:spcBef>
          <a:spcPts val="225"/>
        </a:spcBef>
        <a:spcAft>
          <a:spcPts val="225"/>
        </a:spcAft>
        <a:buClr>
          <a:srgbClr val="00B3DC"/>
        </a:buClr>
        <a:buSzPct val="100000"/>
        <a:buFont typeface="Courier New" panose="02070309020205020404" pitchFamily="49" charset="0"/>
        <a:buNone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4.emf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3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5794" y="1541368"/>
            <a:ext cx="7195002" cy="406622"/>
          </a:xfrm>
        </p:spPr>
        <p:txBody>
          <a:bodyPr>
            <a:noAutofit/>
          </a:bodyPr>
          <a:lstStyle/>
          <a:p>
            <a:pPr marL="447675" indent="-447675"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800" dirty="0"/>
              <a:t>Результаты </a:t>
            </a:r>
            <a:r>
              <a:rPr lang="ru-RU" sz="2800" dirty="0" smtClean="0"/>
              <a:t>поиска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467669" y="356616"/>
            <a:ext cx="6633077" cy="723659"/>
          </a:xfrm>
        </p:spPr>
        <p:txBody>
          <a:bodyPr/>
          <a:lstStyle/>
          <a:p>
            <a:r>
              <a:rPr lang="ru-RU" sz="3200" dirty="0"/>
              <a:t>БЕЛЫЕ КАРТОЧКИ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2452083"/>
            <a:ext cx="8320536" cy="2886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10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784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ОТЧЕТЫ О НАБЛЮДЕНИЯХ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1910348"/>
            <a:ext cx="5229362" cy="306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70" y="2521930"/>
            <a:ext cx="2020303" cy="2412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716" y="2521930"/>
            <a:ext cx="6098629" cy="2320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11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299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ОТЧЕТЫ О НАБЛЮДЕНИЯХ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1910348"/>
            <a:ext cx="5229362" cy="306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70" y="2521930"/>
            <a:ext cx="2020303" cy="2412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1484" y="2521930"/>
            <a:ext cx="5991094" cy="2597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12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983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ОТЧЕТЫ О НАБЛЮДЕНИЯХ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94" y="1898473"/>
            <a:ext cx="5229362" cy="306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795" y="2510055"/>
            <a:ext cx="2020303" cy="2412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1551" y="2385985"/>
            <a:ext cx="4804045" cy="3198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13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2011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ОТЧЕТЫ О НАБЛЮДЕНИЯХ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1910348"/>
            <a:ext cx="5229362" cy="306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70" y="2521930"/>
            <a:ext cx="2020303" cy="2412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4013" y="2521930"/>
            <a:ext cx="6171971" cy="2591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14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1635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ОТЧЕТЫ О НАБЛЮДЕНИЯХ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70" y="1910348"/>
            <a:ext cx="5229362" cy="306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8008" y="2397859"/>
            <a:ext cx="4680891" cy="3024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15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670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906" y="2758455"/>
            <a:ext cx="4510886" cy="2494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ОТЧЕТЫ О НАБЛЮДЕНИЯХ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69" y="1910348"/>
            <a:ext cx="5229362" cy="306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670" y="3450137"/>
            <a:ext cx="3562580" cy="92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16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675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ОТЧЕТЫ О НАБЛЮДЕНИЯХ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94" y="1910347"/>
            <a:ext cx="5229362" cy="306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5377" y="2397859"/>
            <a:ext cx="4061022" cy="3064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17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1081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ОТЧЕТЫ О НАБЛЮДЕНИЯХ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1910348"/>
            <a:ext cx="5229362" cy="306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324" y="2440252"/>
            <a:ext cx="5626390" cy="3203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0527" y="2440252"/>
            <a:ext cx="6193981" cy="1676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2884118" y="2927764"/>
            <a:ext cx="5852786" cy="597530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18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762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ОТЧЕТЫ О НАБЛЮДЕНИЯХ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1898472"/>
            <a:ext cx="5229362" cy="306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4184" y="2385984"/>
            <a:ext cx="5341113" cy="320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19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0609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58569" y="2168099"/>
            <a:ext cx="5309725" cy="30768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1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1F497D"/>
                </a:solidFill>
              </a:rPr>
              <a:t>РАБОТА С ПРОГРАММНЫМ КОМПЛЕКСОМ ПАКП4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024" y="328460"/>
            <a:ext cx="6143620" cy="719826"/>
          </a:xfrm>
        </p:spPr>
        <p:txBody>
          <a:bodyPr/>
          <a:lstStyle/>
          <a:p>
            <a:r>
              <a:rPr lang="ru-RU" sz="2400" dirty="0"/>
              <a:t>МОСКОВСКИЙ ЦЕНТР ВАО АЭС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F9C7E-AF8D-4046-ACFC-179B9DBDE3AA}"/>
              </a:ext>
            </a:extLst>
          </p:cNvPr>
          <p:cNvSpPr txBox="1"/>
          <p:nvPr/>
        </p:nvSpPr>
        <p:spPr>
          <a:xfrm>
            <a:off x="2258569" y="5624096"/>
            <a:ext cx="5024670" cy="5078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825" b="1" spc="225" dirty="0">
                <a:solidFill>
                  <a:srgbClr val="00355F"/>
                </a:solidFill>
                <a:latin typeface="Calibri" panose="020F0502020204030204"/>
              </a:rPr>
              <a:t>КЛАССИФИКАЦИЯ РАСПРОСТРАНЕНИЯ</a:t>
            </a:r>
            <a:r>
              <a:rPr lang="en-US" sz="825" spc="225" dirty="0">
                <a:solidFill>
                  <a:srgbClr val="00355F"/>
                </a:solidFill>
                <a:latin typeface="Calibri" panose="020F0502020204030204"/>
              </a:rPr>
              <a:t>:</a:t>
            </a:r>
            <a:br>
              <a:rPr lang="en-US" sz="825" spc="225" dirty="0">
                <a:solidFill>
                  <a:srgbClr val="00355F"/>
                </a:solidFill>
                <a:latin typeface="Calibri" panose="020F0502020204030204"/>
              </a:rPr>
            </a:br>
            <a:r>
              <a:rPr lang="ru-RU" sz="825" spc="225" dirty="0">
                <a:solidFill>
                  <a:srgbClr val="00355F"/>
                </a:solidFill>
                <a:latin typeface="Calibri" panose="020F0502020204030204"/>
              </a:rPr>
              <a:t>ОБЩЕЕ</a:t>
            </a:r>
            <a:endParaRPr lang="en-US" sz="825" spc="225" dirty="0">
              <a:solidFill>
                <a:srgbClr val="00355F"/>
              </a:solidFill>
              <a:latin typeface="Calibri" panose="020F0502020204030204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0547" y="6457444"/>
            <a:ext cx="752474" cy="400557"/>
          </a:xfrm>
        </p:spPr>
        <p:txBody>
          <a:bodyPr/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98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ВСЕ ФАКТЫ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94" y="2094416"/>
            <a:ext cx="5328750" cy="2912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795" y="1459364"/>
            <a:ext cx="5200786" cy="273511"/>
          </a:xfrm>
          <a:prstGeom prst="rect">
            <a:avLst/>
          </a:prstGeom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5961412" y="1448790"/>
            <a:ext cx="3040083" cy="39307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Tx/>
              <a:buBlip>
                <a:blip r:embed="rId5"/>
              </a:buBlip>
              <a:defRPr lang="en-US" sz="25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5"/>
              </a:buBlip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5"/>
              </a:buBlip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B3DC"/>
              </a:buClr>
              <a:buSzPct val="100000"/>
              <a:buFont typeface="Courier New" panose="02070309020205020404" pitchFamily="49" charset="0"/>
              <a:buNone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000" b="1" dirty="0"/>
              <a:t>Фильтры:</a:t>
            </a:r>
          </a:p>
          <a:p>
            <a:pPr marL="450850" indent="-450850">
              <a:buClr>
                <a:schemeClr val="tx1">
                  <a:lumMod val="65000"/>
                  <a:lumOff val="35000"/>
                </a:schemeClr>
              </a:buClr>
              <a:buFontTx/>
              <a:buAutoNum type="arabicPeriod"/>
            </a:pPr>
            <a:r>
              <a:rPr lang="ru-RU" sz="1900" dirty="0"/>
              <a:t>По </a:t>
            </a:r>
            <a:r>
              <a:rPr lang="ru-RU" sz="1900" dirty="0" smtClean="0"/>
              <a:t>области.</a:t>
            </a:r>
            <a:endParaRPr lang="ru-RU" sz="1900" dirty="0"/>
          </a:p>
          <a:p>
            <a:pPr marL="450850" indent="-450850">
              <a:buClr>
                <a:schemeClr val="tx1">
                  <a:lumMod val="65000"/>
                  <a:lumOff val="35000"/>
                </a:schemeClr>
              </a:buClr>
              <a:buFontTx/>
              <a:buAutoNum type="arabicPeriod"/>
            </a:pPr>
            <a:r>
              <a:rPr lang="ru-RU" sz="1900" dirty="0"/>
              <a:t>По </a:t>
            </a:r>
            <a:r>
              <a:rPr lang="ru-RU" sz="1900" dirty="0" smtClean="0"/>
              <a:t>эксперту.</a:t>
            </a:r>
            <a:endParaRPr lang="ru-RU" sz="1900" dirty="0"/>
          </a:p>
          <a:p>
            <a:pPr marL="450850" indent="-450850">
              <a:buClr>
                <a:schemeClr val="tx1">
                  <a:lumMod val="65000"/>
                  <a:lumOff val="35000"/>
                </a:schemeClr>
              </a:buClr>
              <a:buFontTx/>
              <a:buAutoNum type="arabicPeriod"/>
            </a:pPr>
            <a:r>
              <a:rPr lang="ru-RU" sz="1900" dirty="0"/>
              <a:t>По </a:t>
            </a:r>
            <a:r>
              <a:rPr lang="ru-RU" sz="1900" dirty="0" smtClean="0"/>
              <a:t>отчету.</a:t>
            </a:r>
            <a:endParaRPr lang="ru-RU" sz="1900" dirty="0"/>
          </a:p>
          <a:p>
            <a:pPr marL="450850" indent="-450850">
              <a:buClr>
                <a:schemeClr val="tx1">
                  <a:lumMod val="65000"/>
                  <a:lumOff val="35000"/>
                </a:schemeClr>
              </a:buClr>
              <a:buFontTx/>
              <a:buAutoNum type="arabicPeriod"/>
            </a:pPr>
            <a:r>
              <a:rPr lang="ru-RU" sz="1900" dirty="0"/>
              <a:t>По тексту или ключевым </a:t>
            </a:r>
            <a:r>
              <a:rPr lang="ru-RU" sz="1900" dirty="0" smtClean="0"/>
              <a:t>словам.</a:t>
            </a:r>
            <a:endParaRPr lang="ru-RU" sz="1900" dirty="0"/>
          </a:p>
          <a:p>
            <a:pPr marL="450850" indent="-450850">
              <a:buClr>
                <a:schemeClr val="tx1">
                  <a:lumMod val="65000"/>
                  <a:lumOff val="35000"/>
                </a:schemeClr>
              </a:buClr>
              <a:buFontTx/>
              <a:buAutoNum type="arabicPeriod"/>
            </a:pPr>
            <a:r>
              <a:rPr lang="ru-RU" sz="1900" dirty="0"/>
              <a:t>По </a:t>
            </a:r>
            <a:r>
              <a:rPr lang="ru-RU" sz="1900" dirty="0" smtClean="0"/>
              <a:t>тегу.</a:t>
            </a:r>
            <a:endParaRPr lang="ru-RU" sz="1900" dirty="0"/>
          </a:p>
          <a:p>
            <a:pPr marL="450850" indent="-450850">
              <a:buClr>
                <a:schemeClr val="tx1">
                  <a:lumMod val="65000"/>
                  <a:lumOff val="35000"/>
                </a:schemeClr>
              </a:buClr>
              <a:buFontTx/>
              <a:buAutoNum type="arabicPeriod"/>
            </a:pPr>
            <a:r>
              <a:rPr lang="ru-RU" sz="1900" dirty="0"/>
              <a:t>По </a:t>
            </a:r>
            <a:r>
              <a:rPr lang="ru-RU" sz="1900" dirty="0" smtClean="0"/>
              <a:t>дате.</a:t>
            </a:r>
            <a:endParaRPr lang="ru-RU" sz="1900" dirty="0"/>
          </a:p>
          <a:p>
            <a:pPr marL="450850" indent="-450850">
              <a:buClr>
                <a:schemeClr val="tx1">
                  <a:lumMod val="65000"/>
                  <a:lumOff val="35000"/>
                </a:schemeClr>
              </a:buClr>
              <a:buFontTx/>
              <a:buAutoNum type="arabicPeriod"/>
            </a:pPr>
            <a:r>
              <a:rPr lang="ru-RU" sz="1900" dirty="0"/>
              <a:t>По </a:t>
            </a:r>
            <a:r>
              <a:rPr lang="ru-RU" sz="1900" dirty="0" smtClean="0"/>
              <a:t>статусу.</a:t>
            </a:r>
            <a:endParaRPr lang="ru-RU" sz="1900" dirty="0"/>
          </a:p>
          <a:p>
            <a:pPr marL="450850" indent="-450850">
              <a:buClr>
                <a:schemeClr val="tx1">
                  <a:lumMod val="65000"/>
                  <a:lumOff val="35000"/>
                </a:schemeClr>
              </a:buClr>
              <a:buFontTx/>
              <a:buAutoNum type="arabicPeriod"/>
            </a:pPr>
            <a:r>
              <a:rPr lang="ru-RU" sz="1900" dirty="0"/>
              <a:t>Применить или </a:t>
            </a:r>
            <a:r>
              <a:rPr lang="ru-RU" sz="1900" dirty="0" smtClean="0"/>
              <a:t>сбросить.</a:t>
            </a:r>
            <a:endParaRPr lang="ru-RU" sz="1900" dirty="0"/>
          </a:p>
        </p:txBody>
      </p:sp>
      <p:sp>
        <p:nvSpPr>
          <p:cNvPr id="8" name="TextBox 7"/>
          <p:cNvSpPr txBox="1"/>
          <p:nvPr/>
        </p:nvSpPr>
        <p:spPr>
          <a:xfrm>
            <a:off x="437745" y="2327921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745" y="253406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745" y="274021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745" y="292296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745" y="306146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745" y="321311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756" y="3360221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873" y="3595354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8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8150" y="3937389"/>
            <a:ext cx="1304038" cy="391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1228800" y="4132994"/>
            <a:ext cx="1184564" cy="14049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20</a:t>
            </a:fld>
            <a:endParaRPr lang="ru-RU" sz="1200"/>
          </a:p>
        </p:txBody>
      </p:sp>
      <p:sp>
        <p:nvSpPr>
          <p:cNvPr id="19" name="Прямоугольник 18"/>
          <p:cNvSpPr/>
          <p:nvPr/>
        </p:nvSpPr>
        <p:spPr>
          <a:xfrm>
            <a:off x="356260" y="5568031"/>
            <a:ext cx="8538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Вы не выбрали фильтры, а нажали сразу «применить», то будут показаны все факты с выбранным статусом отчета.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1879156"/>
            <a:ext cx="5188539" cy="2816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705" y="2310981"/>
            <a:ext cx="7875099" cy="3172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21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0005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ОДУ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1879156"/>
            <a:ext cx="5188539" cy="281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469" y="2310981"/>
            <a:ext cx="6265640" cy="3268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22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964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ОДУ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1879156"/>
            <a:ext cx="5188539" cy="281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69" y="2522827"/>
            <a:ext cx="8270136" cy="2702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23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06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ОДУ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1879156"/>
            <a:ext cx="5188539" cy="281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70" y="2882398"/>
            <a:ext cx="8165895" cy="1592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24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3162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ОДУ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9" y="1879156"/>
            <a:ext cx="5188539" cy="281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70" y="2522982"/>
            <a:ext cx="5788630" cy="26575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6684" y="2837234"/>
            <a:ext cx="1665357" cy="19799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25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907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70" y="1380744"/>
            <a:ext cx="8205352" cy="4798633"/>
          </a:xfrm>
        </p:spPr>
        <p:txBody>
          <a:bodyPr>
            <a:normAutofit fontScale="92500"/>
          </a:bodyPr>
          <a:lstStyle/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400" dirty="0"/>
              <a:t>ПАКП4 </a:t>
            </a:r>
            <a:r>
              <a:rPr lang="en-US" sz="2400" dirty="0" smtClean="0"/>
              <a:t>– </a:t>
            </a:r>
            <a:r>
              <a:rPr lang="ru-RU" sz="2400" dirty="0" smtClean="0"/>
              <a:t>это </a:t>
            </a:r>
            <a:r>
              <a:rPr lang="ru-RU" sz="2400" dirty="0"/>
              <a:t>программно-аппаратный комплекс поддержки проведения партнёрских </a:t>
            </a:r>
            <a:r>
              <a:rPr lang="ru-RU" sz="2400" dirty="0" smtClean="0"/>
              <a:t>проверок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/>
              <a:t>предназначенный для автоматизации, упрощения работы членов команды ПП, анализа данных и поддержания конфиденциальности </a:t>
            </a:r>
            <a:r>
              <a:rPr lang="ru-RU" sz="2400" dirty="0" smtClean="0"/>
              <a:t>данных.</a:t>
            </a:r>
            <a:endParaRPr lang="ru-RU" sz="2400" dirty="0"/>
          </a:p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400" dirty="0"/>
              <a:t>Для входа в систему необходимо получить учётные данные (пароль) у координатора ПП.</a:t>
            </a:r>
          </a:p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400" dirty="0"/>
              <a:t>В программном обеспечении ведется обработка данных для формирования следующих продуктов: Отчет «Белые карточки», Отчеты о наблюдениях и проекты Областей для улучшения.</a:t>
            </a:r>
          </a:p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400" dirty="0"/>
              <a:t>В программе существует возможность ознакомления с фактами всех членов команды, а так же их использования во время формирования проектов ОДУ.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ЗАКЛЮЧЕНИЕ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26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40774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70" y="1341912"/>
            <a:ext cx="8205351" cy="4517425"/>
          </a:xfrm>
        </p:spPr>
        <p:txBody>
          <a:bodyPr/>
          <a:lstStyle/>
          <a:p>
            <a:pPr marL="447675" indent="-447675" algn="just"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800" dirty="0"/>
              <a:t>Описать состав и режимы работы ПАКП4.</a:t>
            </a:r>
          </a:p>
          <a:p>
            <a:pPr marL="447675" indent="-447675" algn="just"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800" dirty="0" smtClean="0"/>
              <a:t>Ознакомить </a:t>
            </a:r>
            <a:r>
              <a:rPr lang="ru-RU" sz="2800" dirty="0"/>
              <a:t>с интерфейсом программного </a:t>
            </a:r>
            <a:r>
              <a:rPr lang="ru-RU" sz="2800" dirty="0" smtClean="0"/>
              <a:t>обеспечения.</a:t>
            </a:r>
            <a:endParaRPr lang="ru-RU" sz="2800" dirty="0"/>
          </a:p>
          <a:p>
            <a:pPr marL="447675" indent="-447675" algn="just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800" dirty="0"/>
              <a:t>Описать алгоритм </a:t>
            </a:r>
            <a:r>
              <a:rPr lang="ru-RU" sz="2800" dirty="0" smtClean="0"/>
              <a:t>работы с</a:t>
            </a:r>
            <a:r>
              <a:rPr lang="ru-RU" sz="2800" dirty="0"/>
              <a:t>:</a:t>
            </a:r>
          </a:p>
          <a:p>
            <a:pPr marL="1252538" lvl="1" indent="-447675" algn="just">
              <a:buClr>
                <a:schemeClr val="tx1">
                  <a:lumMod val="65000"/>
                  <a:lumOff val="35000"/>
                </a:schemeClr>
              </a:buClr>
              <a:buSzPct val="95000"/>
              <a:buFont typeface="Calibri" panose="020F0502020204030204" pitchFamily="34" charset="0"/>
              <a:buChar char="−"/>
            </a:pPr>
            <a:r>
              <a:rPr lang="ru-RU" sz="2800" dirty="0"/>
              <a:t>б</a:t>
            </a:r>
            <a:r>
              <a:rPr lang="ru-RU" sz="2800" dirty="0" smtClean="0"/>
              <a:t>елыми карточками</a:t>
            </a:r>
            <a:r>
              <a:rPr lang="en-US" sz="2800" dirty="0" smtClean="0"/>
              <a:t>;</a:t>
            </a:r>
            <a:endParaRPr lang="ru-RU" sz="2800" dirty="0"/>
          </a:p>
          <a:p>
            <a:pPr marL="1252538" lvl="1" indent="-447675" algn="just">
              <a:buClr>
                <a:schemeClr val="tx1">
                  <a:lumMod val="65000"/>
                  <a:lumOff val="35000"/>
                </a:schemeClr>
              </a:buClr>
              <a:buSzPct val="95000"/>
              <a:buFont typeface="Calibri" panose="020F0502020204030204" pitchFamily="34" charset="0"/>
              <a:buChar char="−"/>
            </a:pPr>
            <a:r>
              <a:rPr lang="ru-RU" sz="2800" dirty="0" smtClean="0"/>
              <a:t>отчетами </a:t>
            </a:r>
            <a:r>
              <a:rPr lang="ru-RU" sz="2800" dirty="0"/>
              <a:t>о </a:t>
            </a:r>
            <a:r>
              <a:rPr lang="ru-RU" sz="2800" dirty="0" smtClean="0"/>
              <a:t>наблюдениях</a:t>
            </a:r>
            <a:r>
              <a:rPr lang="en-US" sz="2800" dirty="0"/>
              <a:t>;</a:t>
            </a:r>
            <a:endParaRPr lang="ru-RU" sz="2800" dirty="0"/>
          </a:p>
          <a:p>
            <a:pPr marL="1252538" lvl="1" indent="-447675" algn="just">
              <a:buClr>
                <a:schemeClr val="tx1">
                  <a:lumMod val="65000"/>
                  <a:lumOff val="35000"/>
                </a:schemeClr>
              </a:buClr>
              <a:buSzPct val="95000"/>
              <a:buFont typeface="Calibri" panose="020F0502020204030204" pitchFamily="34" charset="0"/>
              <a:buChar char="−"/>
            </a:pPr>
            <a:r>
              <a:rPr lang="ru-RU" sz="2800" dirty="0" smtClean="0"/>
              <a:t>проектами </a:t>
            </a:r>
            <a:r>
              <a:rPr lang="ru-RU" sz="2800" dirty="0"/>
              <a:t>ОДУ.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ОБЗОР ЦЕЛЕЙ ОБУЧЕНИЯ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27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27467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70" y="1341912"/>
            <a:ext cx="8205351" cy="4517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20.1.1. </a:t>
            </a:r>
            <a:r>
              <a:rPr lang="ru-RU" sz="2800" b="1" dirty="0"/>
              <a:t>Выберите правильный ответ:</a:t>
            </a:r>
          </a:p>
          <a:p>
            <a:pPr marL="0" indent="0">
              <a:buNone/>
            </a:pPr>
            <a:r>
              <a:rPr lang="ru-RU" sz="2800" dirty="0" smtClean="0"/>
              <a:t>В чём состоит отличие </a:t>
            </a:r>
            <a:r>
              <a:rPr lang="ru-RU" sz="2800" dirty="0"/>
              <a:t>ОНЛАЙН и </a:t>
            </a:r>
            <a:r>
              <a:rPr lang="ru-RU" sz="2800" dirty="0" smtClean="0"/>
              <a:t>ОФФЛАЙН режимов работы ПАКП4?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Нет отличий.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В ОФФЛАЙН режиме невозможно вносить данные в систему ПАКП4.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В </a:t>
            </a:r>
            <a:r>
              <a:rPr lang="ru-RU" sz="2800" dirty="0" smtClean="0"/>
              <a:t>ОФФЛАЙН режиме пользователи </a:t>
            </a:r>
            <a:r>
              <a:rPr lang="ru-RU" sz="2800" dirty="0"/>
              <a:t>могут работать в системе как обычно с единственным ограничением – отсутствует возможность синхронизации данных на персональном ноутбуке с общей базой данных.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КОНТРОЛЬНЫЕ ВОПРОСЫ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28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5191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70" y="1341912"/>
            <a:ext cx="8205351" cy="4517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20.2.1. Выберите </a:t>
            </a:r>
            <a:r>
              <a:rPr lang="ru-RU" sz="2800" b="1" dirty="0"/>
              <a:t>варианты ответов, являющиеся ответами на вопрос:</a:t>
            </a:r>
          </a:p>
          <a:p>
            <a:pPr marL="0" indent="0">
              <a:buNone/>
            </a:pPr>
            <a:r>
              <a:rPr lang="ru-RU" sz="2800" dirty="0" smtClean="0"/>
              <a:t>Какие разделы в </a:t>
            </a:r>
            <a:r>
              <a:rPr lang="ru-RU" sz="2800" dirty="0"/>
              <a:t>ПАКП4 предусмотрены </a:t>
            </a:r>
            <a:r>
              <a:rPr lang="ru-RU" sz="2800" dirty="0" smtClean="0"/>
              <a:t>для работы эксперта </a:t>
            </a:r>
            <a:r>
              <a:rPr lang="ru-RU" sz="2800" dirty="0"/>
              <a:t>партнерской </a:t>
            </a:r>
            <a:r>
              <a:rPr lang="ru-RU" sz="2800" dirty="0" smtClean="0"/>
              <a:t>проверки?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Отчеты о наблюдении.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ОДУ.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Отчет ПП.</a:t>
            </a:r>
          </a:p>
          <a:p>
            <a:pPr marL="514350" indent="-514350">
              <a:buAutoNum type="arabicPeriod"/>
            </a:pPr>
            <a:r>
              <a:rPr lang="ru-RU" sz="2800" dirty="0"/>
              <a:t>Белые </a:t>
            </a:r>
            <a:r>
              <a:rPr lang="ru-RU" sz="2800" dirty="0" smtClean="0"/>
              <a:t>карточки.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Ежедневные отчёты для совещаний команды.</a:t>
            </a:r>
            <a:endParaRPr lang="ru-RU" sz="2800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КОНТРОЛЬНЫЕ ВОПРОСЫ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29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1063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670" y="1409574"/>
            <a:ext cx="8260327" cy="4532059"/>
          </a:xfrm>
        </p:spPr>
        <p:txBody>
          <a:bodyPr/>
          <a:lstStyle/>
          <a:p>
            <a:pPr marL="447675" indent="-447675"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800" dirty="0" smtClean="0"/>
              <a:t>Состав и режим работы ПАКП4</a:t>
            </a:r>
          </a:p>
          <a:p>
            <a:pPr marL="447675" indent="-447675"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800" dirty="0" smtClean="0"/>
              <a:t>Ознакомление с интерфейсом программы</a:t>
            </a:r>
          </a:p>
          <a:p>
            <a:pPr marL="447675" indent="-447675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800" dirty="0" smtClean="0"/>
              <a:t>Алгоритм работы с:</a:t>
            </a:r>
          </a:p>
          <a:p>
            <a:pPr marL="1435100" lvl="1" indent="-447675"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−"/>
            </a:pPr>
            <a:r>
              <a:rPr lang="ru-RU" sz="2800" dirty="0" smtClean="0"/>
              <a:t>белыми карточками</a:t>
            </a:r>
            <a:r>
              <a:rPr lang="en-US" sz="2800" dirty="0" smtClean="0"/>
              <a:t>;</a:t>
            </a:r>
            <a:endParaRPr lang="ru-RU" sz="2800" dirty="0"/>
          </a:p>
          <a:p>
            <a:pPr marL="1435100" lvl="1" indent="-447675"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−"/>
            </a:pPr>
            <a:r>
              <a:rPr lang="ru-RU" sz="2800" dirty="0" smtClean="0"/>
              <a:t>отчетами </a:t>
            </a:r>
            <a:r>
              <a:rPr lang="ru-RU" sz="2800" dirty="0"/>
              <a:t>о </a:t>
            </a:r>
            <a:r>
              <a:rPr lang="ru-RU" sz="2800" dirty="0" smtClean="0"/>
              <a:t>наблюдениях</a:t>
            </a:r>
            <a:r>
              <a:rPr lang="en-US" sz="2800" dirty="0" smtClean="0"/>
              <a:t>;</a:t>
            </a:r>
            <a:endParaRPr lang="ru-RU" sz="2800" dirty="0"/>
          </a:p>
          <a:p>
            <a:pPr marL="1435100" lvl="1" indent="-447675"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−"/>
            </a:pPr>
            <a:r>
              <a:rPr lang="ru-RU" sz="2800" dirty="0" smtClean="0"/>
              <a:t>проектами ОДУ.</a:t>
            </a:r>
            <a:endParaRPr lang="ru-RU" sz="28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ТЕМЫ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424255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70" y="1341912"/>
            <a:ext cx="8205351" cy="451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20.3.1. </a:t>
            </a:r>
            <a:r>
              <a:rPr lang="ru-RU" sz="2800" b="1" dirty="0"/>
              <a:t>Выберите правильный ответ:</a:t>
            </a:r>
          </a:p>
          <a:p>
            <a:pPr marL="0" indent="0">
              <a:buNone/>
            </a:pPr>
            <a:r>
              <a:rPr lang="ru-RU" sz="2800" dirty="0" smtClean="0"/>
              <a:t>Что произойдёт, если не применять фильтр поиска по разделу белые карточки?</a:t>
            </a:r>
          </a:p>
          <a:p>
            <a:pPr marL="0" indent="0">
              <a:buNone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Будут </a:t>
            </a:r>
            <a:r>
              <a:rPr lang="ru-RU" sz="2800" dirty="0"/>
              <a:t>показаны все белые карточки команды.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Будут случайным образом сгенерированы данные по областям или категориям или эксперту </a:t>
            </a:r>
            <a:r>
              <a:rPr lang="ru-RU" sz="2800" dirty="0"/>
              <a:t>или потенциальным фактам.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КОНТРОЛЬНЫЕ ВОПРОСЫ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30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78417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70" y="1341912"/>
            <a:ext cx="8205351" cy="451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20.3.2. </a:t>
            </a:r>
            <a:r>
              <a:rPr lang="ru-RU" sz="2800" b="1" dirty="0"/>
              <a:t>Выберите правильный ответ:</a:t>
            </a:r>
          </a:p>
          <a:p>
            <a:pPr marL="0" indent="0">
              <a:buNone/>
            </a:pPr>
            <a:r>
              <a:rPr lang="ru-RU" sz="2800" dirty="0" smtClean="0"/>
              <a:t>Нужно ли вносить данные «вручную» по названию области, инициалам для составления отчёта по наблюдениям? </a:t>
            </a:r>
          </a:p>
          <a:p>
            <a:pPr marL="0" indent="0">
              <a:buNone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Да. Эти данные нужно внести «вручную».</a:t>
            </a:r>
            <a:endParaRPr lang="ru-RU" sz="2800" dirty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Нет. ПАКП4 сгенерирует </a:t>
            </a:r>
            <a:r>
              <a:rPr lang="ru-RU" sz="2800" dirty="0"/>
              <a:t>буквенно-цифровой номер отчета, включающий название области, порядковый номер отчета и инициалы эксперта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КОНТРОЛЬНЫЕ ВОПРОСЫ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31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80779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70" y="1341912"/>
            <a:ext cx="8205351" cy="451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20.3.3. </a:t>
            </a:r>
            <a:r>
              <a:rPr lang="ru-RU" sz="2800" b="1" dirty="0"/>
              <a:t>Выберите правильный ответ:</a:t>
            </a:r>
          </a:p>
          <a:p>
            <a:pPr marL="0" indent="0">
              <a:buNone/>
            </a:pPr>
            <a:r>
              <a:rPr lang="ru-RU" sz="2800" dirty="0" smtClean="0"/>
              <a:t>Что следует использовать в качестве тегов в отчётах о наблюдениях? </a:t>
            </a:r>
          </a:p>
          <a:p>
            <a:pPr marL="0" indent="0">
              <a:buNone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Ключевые слова. Например: «недостаток», «эксплуатация», «ремонт».</a:t>
            </a:r>
            <a:endParaRPr lang="ru-RU" sz="2800" dirty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Названия </a:t>
            </a:r>
            <a:r>
              <a:rPr lang="ru-RU" sz="2800" dirty="0"/>
              <a:t>производственных задач из ПЗКВ. </a:t>
            </a:r>
            <a:r>
              <a:rPr lang="ru-RU" sz="2800" dirty="0" smtClean="0"/>
              <a:t>Например:</a:t>
            </a:r>
            <a:r>
              <a:rPr lang="en-GB" sz="2800" dirty="0" smtClean="0"/>
              <a:t>OP.1</a:t>
            </a:r>
            <a:r>
              <a:rPr lang="en-GB" sz="2800" dirty="0"/>
              <a:t>, </a:t>
            </a:r>
            <a:r>
              <a:rPr lang="en-GB" sz="2800" dirty="0" smtClean="0"/>
              <a:t>EN.2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КОНТРОЛЬНЫЕ ВОПРОСЫ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32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038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70" y="1341912"/>
            <a:ext cx="8205351" cy="451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20.3.4. </a:t>
            </a:r>
            <a:r>
              <a:rPr lang="ru-RU" sz="2800" b="1" dirty="0"/>
              <a:t>Выберите правильный ответ:</a:t>
            </a:r>
          </a:p>
          <a:p>
            <a:pPr marL="0" indent="0">
              <a:buNone/>
            </a:pPr>
            <a:r>
              <a:rPr lang="ru-RU" sz="2800" dirty="0" smtClean="0"/>
              <a:t>Чем заканчивается процесс </a:t>
            </a:r>
            <a:r>
              <a:rPr lang="ru-RU" sz="2800" dirty="0"/>
              <a:t>написания </a:t>
            </a:r>
            <a:r>
              <a:rPr lang="ru-RU" sz="2800" dirty="0" smtClean="0"/>
              <a:t>факта?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Добавлением следующего факта.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Синхронизацией с сервером.</a:t>
            </a:r>
            <a:endParaRPr lang="ru-RU" sz="2800" dirty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Нажатием </a:t>
            </a:r>
            <a:r>
              <a:rPr lang="ru-RU" sz="2800" dirty="0"/>
              <a:t>клавиши «Сохранить</a:t>
            </a:r>
            <a:r>
              <a:rPr lang="ru-RU" sz="2800" dirty="0" smtClean="0"/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КОНТРОЛЬНЫЕ ВОПРОСЫ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33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66517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70" y="1341912"/>
            <a:ext cx="8205351" cy="451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20.3.5. </a:t>
            </a:r>
            <a:r>
              <a:rPr lang="ru-RU" sz="2800" b="1" dirty="0"/>
              <a:t>Выберите правильный ответ:</a:t>
            </a:r>
          </a:p>
          <a:p>
            <a:pPr marL="0" indent="0">
              <a:buNone/>
            </a:pPr>
            <a:r>
              <a:rPr lang="ru-RU" sz="2800" dirty="0" smtClean="0"/>
              <a:t>Может ли эксперт </a:t>
            </a:r>
            <a:r>
              <a:rPr lang="ru-RU" sz="2800" dirty="0"/>
              <a:t>редактировать </a:t>
            </a:r>
            <a:r>
              <a:rPr lang="ru-RU" sz="2800" dirty="0" smtClean="0"/>
              <a:t>отчет о наблюдениях после </a:t>
            </a:r>
            <a:r>
              <a:rPr lang="ru-RU" sz="2800" dirty="0"/>
              <a:t>изменения </a:t>
            </a:r>
            <a:r>
              <a:rPr lang="ru-RU" sz="2800" dirty="0" smtClean="0"/>
              <a:t>статуса на «На отправке»?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Да, может. Изменение статуса не влияет на возможность редактирования отчётов.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Нет. Это не возможно</a:t>
            </a:r>
            <a:r>
              <a:rPr lang="ru-RU" sz="2800" dirty="0"/>
              <a:t>, пока координатор не изменит статус отчета на «На доработку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КОНТРОЛЬНЫЕ ВОПРОСЫ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34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63481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70" y="1341912"/>
            <a:ext cx="8205351" cy="451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20.3.6. </a:t>
            </a:r>
            <a:r>
              <a:rPr lang="ru-RU" sz="2800" b="1" dirty="0"/>
              <a:t>Выберите правильный ответ:</a:t>
            </a:r>
          </a:p>
          <a:p>
            <a:pPr marL="0" indent="0">
              <a:buNone/>
            </a:pPr>
            <a:r>
              <a:rPr lang="ru-RU" sz="2800" dirty="0" smtClean="0"/>
              <a:t>Когда эксперт может выгрузить </a:t>
            </a:r>
            <a:r>
              <a:rPr lang="ru-RU" sz="2800" dirty="0"/>
              <a:t>отчет в PDF или DOC </a:t>
            </a:r>
            <a:r>
              <a:rPr lang="ru-RU" sz="2800" dirty="0" smtClean="0"/>
              <a:t>файл? </a:t>
            </a:r>
          </a:p>
          <a:p>
            <a:pPr marL="0" indent="0">
              <a:buNone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После </a:t>
            </a:r>
            <a:r>
              <a:rPr lang="ru-RU" sz="2800" dirty="0"/>
              <a:t>получения статуса «Проверка</a:t>
            </a:r>
            <a:r>
              <a:rPr lang="ru-RU" sz="2800" dirty="0" smtClean="0"/>
              <a:t>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После </a:t>
            </a:r>
            <a:r>
              <a:rPr lang="ru-RU" sz="2800" dirty="0"/>
              <a:t>получения статуса </a:t>
            </a:r>
            <a:r>
              <a:rPr lang="ru-RU" sz="2800" dirty="0" smtClean="0"/>
              <a:t>«</a:t>
            </a:r>
            <a:r>
              <a:rPr lang="ru-RU" sz="2800" dirty="0"/>
              <a:t>На доработку</a:t>
            </a:r>
            <a:r>
              <a:rPr lang="ru-RU" sz="2800" dirty="0" smtClean="0"/>
              <a:t>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После синхронизации с сервером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КОНТРОЛЬНЫЕ ВОПРОСЫ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35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54816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01755" y="2402006"/>
            <a:ext cx="6530323" cy="1055826"/>
          </a:xfrm>
        </p:spPr>
        <p:txBody>
          <a:bodyPr>
            <a:noAutofit/>
          </a:bodyPr>
          <a:lstStyle/>
          <a:p>
            <a:pPr algn="ctr" eaLnBrk="1" hangingPunct="1">
              <a:buFont typeface="Monotype Sorts" pitchFamily="2" charset="2"/>
              <a:buNone/>
            </a:pPr>
            <a:endParaRPr lang="en-US" altLang="zh-CN" sz="2000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ru-RU" altLang="zh-CN" sz="3200" b="1" spc="300" dirty="0">
                <a:solidFill>
                  <a:srgbClr val="00355F"/>
                </a:solidFill>
                <a:latin typeface="+mj-lt"/>
                <a:ea typeface="+mj-ea"/>
                <a:cs typeface="+mj-cs"/>
              </a:rPr>
              <a:t>Спасибо за внимание</a:t>
            </a:r>
            <a:r>
              <a:rPr lang="ru-RU" altLang="zh-CN" sz="3200" b="1" spc="300" dirty="0" smtClean="0">
                <a:solidFill>
                  <a:srgbClr val="00355F"/>
                </a:solidFill>
                <a:latin typeface="+mj-lt"/>
                <a:ea typeface="+mj-ea"/>
                <a:cs typeface="+mj-cs"/>
              </a:rPr>
              <a:t>!</a:t>
            </a:r>
            <a:endParaRPr lang="ru-RU" altLang="zh-CN" sz="3200" b="1" spc="300" dirty="0">
              <a:solidFill>
                <a:srgbClr val="0035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2" name="Номер слайда 1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2BA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2BA"/>
              </a:buClr>
              <a:buSzPct val="75000"/>
              <a:buFont typeface="Wingdings 3" panose="05040102010807070707" pitchFamily="18" charset="2"/>
              <a:buChar char="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2BA"/>
              </a:buClr>
              <a:buSzPct val="75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2BA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BA"/>
              </a:buClr>
              <a:buSzPct val="75000"/>
              <a:buFont typeface="Wingdings" panose="05000000000000000000" pitchFamily="2" charset="2"/>
              <a:buChar char="ð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90C273-0B0C-468B-BDC8-B298B267B62C}" type="slidenum">
              <a:rPr lang="ru-RU" altLang="zh-CN" sz="1200" smtClean="0">
                <a:solidFill>
                  <a:srgbClr val="00B3DC"/>
                </a:solidFill>
                <a:latin typeface="+mn-lt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ru-RU" altLang="zh-CN" sz="1200" dirty="0" smtClean="0">
              <a:solidFill>
                <a:srgbClr val="00B3DC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01754" y="4462818"/>
            <a:ext cx="6796585" cy="1876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Tx/>
              <a:buBlip>
                <a:blip r:embed="rId3"/>
              </a:buBlip>
              <a:defRPr lang="en-US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3"/>
              </a:buBlip>
              <a:defRPr lang="en-US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3"/>
              </a:buBlip>
              <a:defRPr lang="en-US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B3DC"/>
              </a:buClr>
              <a:buSzPct val="100000"/>
              <a:buFont typeface="Courier New" panose="02070309020205020404" pitchFamily="49" charset="0"/>
              <a:buNone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zh-CN" sz="1600" b="1" spc="300" dirty="0" smtClean="0">
                <a:solidFill>
                  <a:srgbClr val="00B0F0"/>
                </a:solidFill>
                <a:ea typeface="+mj-ea"/>
                <a:cs typeface="+mj-cs"/>
              </a:rPr>
              <a:t>Для получения дополнительной информации, приглашаем Вас посетить наши сайты в интернете: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u="sng" spc="300" dirty="0" smtClean="0">
                <a:solidFill>
                  <a:srgbClr val="00355F"/>
                </a:solidFill>
                <a:ea typeface="+mj-ea"/>
                <a:cs typeface="+mj-cs"/>
              </a:rPr>
              <a:t>wano.info</a:t>
            </a:r>
            <a:r>
              <a:rPr lang="ru-RU" altLang="zh-CN" sz="1600" b="1" spc="300" dirty="0" smtClean="0">
                <a:solidFill>
                  <a:srgbClr val="00355F"/>
                </a:solidFill>
                <a:ea typeface="+mj-ea"/>
                <a:cs typeface="+mj-cs"/>
              </a:rPr>
              <a:t> </a:t>
            </a:r>
            <a:r>
              <a:rPr lang="ru-RU" altLang="zh-CN" sz="1600" b="1" spc="300" dirty="0" smtClean="0">
                <a:solidFill>
                  <a:srgbClr val="00355F"/>
                </a:solidFill>
              </a:rPr>
              <a:t>(открытый </a:t>
            </a:r>
            <a:r>
              <a:rPr lang="ru-RU" altLang="zh-CN" sz="1600" b="1" spc="300" dirty="0">
                <a:solidFill>
                  <a:srgbClr val="00355F"/>
                </a:solidFill>
              </a:rPr>
              <a:t>сайт)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600" b="1" u="sng" spc="300" dirty="0" smtClean="0">
                <a:solidFill>
                  <a:srgbClr val="00355F"/>
                </a:solidFill>
                <a:ea typeface="+mj-ea"/>
                <a:cs typeface="+mj-cs"/>
              </a:rPr>
              <a:t>members.wano.org</a:t>
            </a:r>
            <a:r>
              <a:rPr lang="ru-RU" altLang="zh-CN" sz="1600" b="1" spc="300" dirty="0" smtClean="0">
                <a:solidFill>
                  <a:srgbClr val="00355F"/>
                </a:solidFill>
                <a:ea typeface="+mj-ea"/>
                <a:cs typeface="+mj-cs"/>
              </a:rPr>
              <a:t> (закрытый сайт)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u="sng" spc="300" dirty="0" smtClean="0">
                <a:solidFill>
                  <a:srgbClr val="00355F"/>
                </a:solidFill>
                <a:ea typeface="+mj-ea"/>
                <a:cs typeface="+mj-cs"/>
              </a:rPr>
              <a:t>new.wanomc.ru</a:t>
            </a:r>
            <a:r>
              <a:rPr lang="ru-RU" altLang="zh-CN" sz="1600" b="1" spc="300" dirty="0" smtClean="0">
                <a:solidFill>
                  <a:srgbClr val="00355F"/>
                </a:solidFill>
                <a:ea typeface="+mj-ea"/>
                <a:cs typeface="+mj-cs"/>
              </a:rPr>
              <a:t> </a:t>
            </a:r>
            <a:endParaRPr lang="ru-RU" altLang="zh-CN" sz="1600" b="1" spc="300" dirty="0">
              <a:solidFill>
                <a:srgbClr val="00355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7250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569" y="2766951"/>
            <a:ext cx="3743225" cy="34231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ВХОД В ПРОГРАММУ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67670" y="1500941"/>
            <a:ext cx="7853370" cy="4143647"/>
          </a:xfrm>
        </p:spPr>
        <p:txBody>
          <a:bodyPr>
            <a:noAutofit/>
          </a:bodyPr>
          <a:lstStyle/>
          <a:p>
            <a:pPr marL="447675" indent="-447675" algn="just"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800" dirty="0" smtClean="0"/>
              <a:t>Открываем браузер (</a:t>
            </a:r>
            <a:r>
              <a:rPr lang="en-US" sz="2800" dirty="0" smtClean="0"/>
              <a:t>Chrome\Edge)</a:t>
            </a:r>
            <a:endParaRPr lang="ru-RU" sz="2800" dirty="0"/>
          </a:p>
          <a:p>
            <a:pPr marL="447675" indent="-447675" algn="just"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800" dirty="0" smtClean="0"/>
              <a:t>Введите адрес сайта </a:t>
            </a:r>
            <a:r>
              <a:rPr lang="en-US" sz="2800" b="1" dirty="0" smtClean="0"/>
              <a:t>CPR.WANOMC.RU</a:t>
            </a:r>
            <a:endParaRPr lang="ru-RU" sz="2800" b="1" dirty="0" smtClean="0"/>
          </a:p>
          <a:p>
            <a:pPr marL="447675" indent="-447675" algn="just"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800" dirty="0" smtClean="0"/>
              <a:t>Введите </a:t>
            </a:r>
            <a:r>
              <a:rPr lang="ru-RU" sz="2800" dirty="0"/>
              <a:t>имя (Логин</a:t>
            </a:r>
            <a:r>
              <a:rPr lang="ru-RU" sz="2800" dirty="0" smtClean="0"/>
              <a:t>).</a:t>
            </a:r>
            <a:endParaRPr lang="ru-RU" sz="2800" dirty="0"/>
          </a:p>
          <a:p>
            <a:pPr marL="447675" indent="-447675" algn="just"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800" dirty="0"/>
              <a:t>Введите </a:t>
            </a:r>
            <a:r>
              <a:rPr lang="ru-RU" sz="2800" dirty="0" smtClean="0"/>
              <a:t>пароль.</a:t>
            </a:r>
            <a:endParaRPr lang="ru-RU" sz="2800" dirty="0"/>
          </a:p>
          <a:p>
            <a:pPr marL="447675" indent="-447675" algn="just"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800" dirty="0"/>
              <a:t>Нажмите «</a:t>
            </a:r>
            <a:r>
              <a:rPr lang="ru-RU" sz="2800" dirty="0" smtClean="0"/>
              <a:t>Войти».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7711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670" y="219456"/>
            <a:ext cx="7188724" cy="886013"/>
          </a:xfrm>
        </p:spPr>
        <p:txBody>
          <a:bodyPr/>
          <a:lstStyle/>
          <a:p>
            <a:r>
              <a:rPr lang="ru-RU" sz="3200" dirty="0"/>
              <a:t>ВИД РАБОЧЕГО ОКНА ПРОГАММЫ ПАКП4</a:t>
            </a:r>
            <a:endParaRPr lang="en-GB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4149" y="1937671"/>
            <a:ext cx="6417362" cy="339923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847764" y="2052930"/>
            <a:ext cx="941696" cy="2763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Овал 7"/>
          <p:cNvSpPr/>
          <p:nvPr/>
        </p:nvSpPr>
        <p:spPr>
          <a:xfrm>
            <a:off x="1064526" y="1929023"/>
            <a:ext cx="2999096" cy="4692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Овал 9"/>
          <p:cNvSpPr/>
          <p:nvPr/>
        </p:nvSpPr>
        <p:spPr>
          <a:xfrm>
            <a:off x="1263316" y="2925238"/>
            <a:ext cx="1386038" cy="6641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0844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1606" y="1446485"/>
            <a:ext cx="2261090" cy="3228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СТАТУСЫ ОТЧЕТОВ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467670" y="1307592"/>
            <a:ext cx="6059254" cy="463600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ru-RU" sz="2400" dirty="0"/>
              <a:t>В программе имеется 7 статусов отчетов:</a:t>
            </a:r>
          </a:p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000" b="1" dirty="0" smtClean="0"/>
              <a:t>Редактирование</a:t>
            </a:r>
            <a:r>
              <a:rPr lang="ru-RU" sz="2000" dirty="0" smtClean="0"/>
              <a:t> – ваш основной статус при создании отчета.</a:t>
            </a:r>
          </a:p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000" b="1" dirty="0" smtClean="0"/>
              <a:t>Отправка</a:t>
            </a:r>
            <a:r>
              <a:rPr lang="ru-RU" sz="2000" dirty="0" smtClean="0"/>
              <a:t> – когда вы отправили отчет на согласование координатору (или </a:t>
            </a:r>
            <a:r>
              <a:rPr lang="en-US" sz="2000" dirty="0" smtClean="0"/>
              <a:t>TL)</a:t>
            </a:r>
            <a:r>
              <a:rPr lang="ru-RU" sz="2000" dirty="0" smtClean="0"/>
              <a:t>.</a:t>
            </a:r>
          </a:p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000" b="1" dirty="0" smtClean="0"/>
              <a:t>Доработка</a:t>
            </a:r>
            <a:r>
              <a:rPr lang="ru-RU" sz="2000" dirty="0" smtClean="0"/>
              <a:t> – когда вам вернули отчет на доработку.</a:t>
            </a:r>
          </a:p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000" b="1" dirty="0" smtClean="0"/>
              <a:t>Проверка</a:t>
            </a:r>
            <a:r>
              <a:rPr lang="ru-RU" sz="2000" dirty="0" smtClean="0"/>
              <a:t> – отчет принят на проверку (ожидайте).</a:t>
            </a:r>
          </a:p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000" b="1" dirty="0" smtClean="0"/>
              <a:t>Отклонен</a:t>
            </a:r>
            <a:r>
              <a:rPr lang="ru-RU" sz="2000" dirty="0" smtClean="0"/>
              <a:t> </a:t>
            </a:r>
            <a:r>
              <a:rPr lang="ru-RU" sz="2000" dirty="0" smtClean="0"/>
              <a:t>– ваш отчет </a:t>
            </a:r>
            <a:r>
              <a:rPr lang="ru-RU" sz="2000" dirty="0" smtClean="0"/>
              <a:t>отклонен.</a:t>
            </a:r>
            <a:endParaRPr lang="ru-RU" sz="2000" dirty="0" smtClean="0"/>
          </a:p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000" b="1" dirty="0" smtClean="0"/>
              <a:t>Принят</a:t>
            </a:r>
            <a:r>
              <a:rPr lang="ru-RU" sz="2000" dirty="0" smtClean="0"/>
              <a:t> – ваш отчет принят координатором и рассматривается руководителем команды.</a:t>
            </a:r>
          </a:p>
          <a:p>
            <a:pPr marL="447675" indent="-447675" algn="just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ru-RU" sz="2000" b="1" dirty="0" smtClean="0"/>
              <a:t>Утвержден</a:t>
            </a:r>
            <a:r>
              <a:rPr lang="ru-RU" sz="2000" dirty="0" smtClean="0"/>
              <a:t> – руководитель команды утвердил факт.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066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125" y="2228511"/>
            <a:ext cx="5190681" cy="3408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БЕЛЫЕ КАРТОЧКИ </a:t>
            </a:r>
            <a:r>
              <a:rPr lang="ru-RU" sz="2800" dirty="0"/>
              <a:t>	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3312" y="1854249"/>
            <a:ext cx="5184457" cy="306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2061" y="2264137"/>
            <a:ext cx="1742893" cy="1127478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758290" y="4501243"/>
            <a:ext cx="253094" cy="187779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Овал 18"/>
          <p:cNvSpPr/>
          <p:nvPr/>
        </p:nvSpPr>
        <p:spPr>
          <a:xfrm>
            <a:off x="2947430" y="2611432"/>
            <a:ext cx="401412" cy="188920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Овал 19"/>
          <p:cNvSpPr/>
          <p:nvPr/>
        </p:nvSpPr>
        <p:spPr>
          <a:xfrm>
            <a:off x="2928380" y="2850074"/>
            <a:ext cx="589190" cy="236027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Овал 20"/>
          <p:cNvSpPr/>
          <p:nvPr/>
        </p:nvSpPr>
        <p:spPr>
          <a:xfrm>
            <a:off x="3540702" y="2850074"/>
            <a:ext cx="542927" cy="236027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Овал 21"/>
          <p:cNvSpPr/>
          <p:nvPr/>
        </p:nvSpPr>
        <p:spPr>
          <a:xfrm>
            <a:off x="3987016" y="2580002"/>
            <a:ext cx="755198" cy="220349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Овал 22"/>
          <p:cNvSpPr/>
          <p:nvPr/>
        </p:nvSpPr>
        <p:spPr>
          <a:xfrm>
            <a:off x="6566930" y="2850074"/>
            <a:ext cx="1206955" cy="236027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Овал 23"/>
          <p:cNvSpPr/>
          <p:nvPr/>
        </p:nvSpPr>
        <p:spPr>
          <a:xfrm>
            <a:off x="5315073" y="2572163"/>
            <a:ext cx="1139458" cy="236027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Овал 24"/>
          <p:cNvSpPr/>
          <p:nvPr/>
        </p:nvSpPr>
        <p:spPr>
          <a:xfrm>
            <a:off x="2801834" y="3119962"/>
            <a:ext cx="1139458" cy="236027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Овал 25"/>
          <p:cNvSpPr/>
          <p:nvPr/>
        </p:nvSpPr>
        <p:spPr>
          <a:xfrm>
            <a:off x="6593732" y="3874618"/>
            <a:ext cx="1262687" cy="280708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2422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БЕЛЫЕ КАРТОЧКИ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1780" y="1903603"/>
            <a:ext cx="3208967" cy="3668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70" y="1903603"/>
            <a:ext cx="2144008" cy="1386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467670" y="2491896"/>
            <a:ext cx="1655492" cy="375781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Овал 8"/>
          <p:cNvSpPr/>
          <p:nvPr/>
        </p:nvSpPr>
        <p:spPr>
          <a:xfrm>
            <a:off x="3739020" y="1815492"/>
            <a:ext cx="1766169" cy="421682"/>
          </a:xfrm>
          <a:prstGeom prst="ellipse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8586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694" y="1555668"/>
            <a:ext cx="8260327" cy="4395109"/>
          </a:xfrm>
        </p:spPr>
        <p:txBody>
          <a:bodyPr>
            <a:normAutofit/>
          </a:bodyPr>
          <a:lstStyle/>
          <a:p>
            <a:pPr marL="447675" indent="-447675">
              <a:buClr>
                <a:schemeClr val="tx1">
                  <a:lumMod val="65000"/>
                  <a:lumOff val="35000"/>
                </a:schemeClr>
              </a:buClr>
              <a:buFont typeface="Calibri" panose="020F0502020204030204" pitchFamily="34" charset="0"/>
              <a:buChar char="•"/>
            </a:pPr>
            <a:r>
              <a:rPr lang="ru-RU" sz="2800" dirty="0"/>
              <a:t>Набор фильтров поиска по белым </a:t>
            </a:r>
            <a:r>
              <a:rPr lang="ru-RU" sz="2800" dirty="0" smtClean="0"/>
              <a:t>карточкам</a:t>
            </a:r>
            <a:r>
              <a:rPr lang="en-US" sz="2800" dirty="0" smtClean="0"/>
              <a:t>:</a:t>
            </a:r>
            <a:endParaRPr lang="ru-RU" sz="2800" dirty="0"/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7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БЕЛЫЕ КАРТОЧКИ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694" y="2724812"/>
            <a:ext cx="8260328" cy="2483633"/>
          </a:xfrm>
          <a:prstGeom prst="rect">
            <a:avLst/>
          </a:prstGeom>
          <a:ln w="3175">
            <a:solidFill>
              <a:schemeClr val="tx1">
                <a:alpha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2B1F1-6697-4B51-A746-1F28CDEEB812}" type="slidenum">
              <a:rPr lang="ru-RU" sz="1200" smtClean="0"/>
              <a:pPr/>
              <a:t>9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47995317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 WAN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 WANO" id="{C50E3D28-B235-478C-88E9-D20267450AE0}" vid="{60F5D20D-4C21-47C9-B294-77FB93B371B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 WANO</Template>
  <TotalTime>2409</TotalTime>
  <Words>2584</Words>
  <Application>Microsoft Office PowerPoint</Application>
  <PresentationFormat>Экран (4:3)</PresentationFormat>
  <Paragraphs>303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宋体</vt:lpstr>
      <vt:lpstr>Arial</vt:lpstr>
      <vt:lpstr>Arial Cyr</vt:lpstr>
      <vt:lpstr>Calibri</vt:lpstr>
      <vt:lpstr>Courier New</vt:lpstr>
      <vt:lpstr>Monotype Sorts</vt:lpstr>
      <vt:lpstr>Times New Roman Cyr</vt:lpstr>
      <vt:lpstr>Presentation1 WANO</vt:lpstr>
      <vt:lpstr>Презентация PowerPoint</vt:lpstr>
      <vt:lpstr>МОСКОВСКИЙ ЦЕНТР ВАО АЭС</vt:lpstr>
      <vt:lpstr>ТЕМЫ</vt:lpstr>
      <vt:lpstr>ВХОД В ПРОГРАММУ</vt:lpstr>
      <vt:lpstr>ВИД РАБОЧЕГО ОКНА ПРОГАММЫ ПАКП4</vt:lpstr>
      <vt:lpstr>СТАТУСЫ ОТЧЕТОВ</vt:lpstr>
      <vt:lpstr>БЕЛЫЕ КАРТОЧКИ  </vt:lpstr>
      <vt:lpstr>БЕЛЫЕ КАРТОЧКИ</vt:lpstr>
      <vt:lpstr>БЕЛЫЕ КАРТОЧКИ</vt:lpstr>
      <vt:lpstr>БЕЛЫЕ КАРТОЧКИ</vt:lpstr>
      <vt:lpstr>ОТЧЕТЫ О НАБЛЮДЕНИЯХ</vt:lpstr>
      <vt:lpstr>ОТЧЕТЫ О НАБЛЮДЕНИЯХ</vt:lpstr>
      <vt:lpstr>ОТЧЕТЫ О НАБЛЮДЕНИЯХ</vt:lpstr>
      <vt:lpstr>ОТЧЕТЫ О НАБЛЮДЕНИЯХ</vt:lpstr>
      <vt:lpstr>ОТЧЕТЫ О НАБЛЮДЕНИЯХ</vt:lpstr>
      <vt:lpstr>ОТЧЕТЫ О НАБЛЮДЕНИЯХ</vt:lpstr>
      <vt:lpstr>ОТЧЕТЫ О НАБЛЮДЕНИЯХ</vt:lpstr>
      <vt:lpstr>ОТЧЕТЫ О НАБЛЮДЕНИЯХ</vt:lpstr>
      <vt:lpstr>ОТЧЕТЫ О НАБЛЮДЕНИЯХ</vt:lpstr>
      <vt:lpstr>ВСЕ ФАКТЫ</vt:lpstr>
      <vt:lpstr>ОДУ</vt:lpstr>
      <vt:lpstr>ОДУ</vt:lpstr>
      <vt:lpstr>ОДУ</vt:lpstr>
      <vt:lpstr>ОДУ</vt:lpstr>
      <vt:lpstr>ОДУ</vt:lpstr>
      <vt:lpstr>ЗАКЛЮЧЕНИЕ</vt:lpstr>
      <vt:lpstr>ОБЗОР ЦЕЛЕЙ ОБУЧЕНИЯ</vt:lpstr>
      <vt:lpstr>КОНТРОЛЬНЫЕ ВОПРОСЫ</vt:lpstr>
      <vt:lpstr>КОНТРОЛЬНЫЕ ВОПРОСЫ</vt:lpstr>
      <vt:lpstr>КОНТРОЛЬНЫЕ ВОПРОСЫ</vt:lpstr>
      <vt:lpstr>КОНТРОЛЬНЫЕ ВОПРОСЫ</vt:lpstr>
      <vt:lpstr>КОНТРОЛЬНЫЕ ВОПРОСЫ</vt:lpstr>
      <vt:lpstr>КОНТРОЛЬНЫЕ ВОПРОСЫ</vt:lpstr>
      <vt:lpstr>КОНТРОЛЬНЫЕ ВОПРОСЫ</vt:lpstr>
      <vt:lpstr>КОНТРОЛЬНЫЕ ВОПРОСЫ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ПАКП4</dc:title>
  <dc:creator>Данилов Алексей Алексеевич (Alexey Danilov)</dc:creator>
  <cp:lastModifiedBy>Данилов Алексей Алексеевич (Alexey Danilov)</cp:lastModifiedBy>
  <cp:revision>188</cp:revision>
  <dcterms:created xsi:type="dcterms:W3CDTF">2019-03-12T07:29:55Z</dcterms:created>
  <dcterms:modified xsi:type="dcterms:W3CDTF">2022-10-04T07:59:34Z</dcterms:modified>
</cp:coreProperties>
</file>