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theme/theme8.xml" ContentType="application/vnd.openxmlformats-officedocument.theme+xml"/>
  <Override PartName="/ppt/theme/theme9.xml" ContentType="application/vnd.openxmlformats-officedocument.them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1"/>
    <p:sldMasterId id="2147483721" r:id="rId2"/>
    <p:sldMasterId id="2147483689" r:id="rId3"/>
    <p:sldMasterId id="2147483694" r:id="rId4"/>
    <p:sldMasterId id="2147483699" r:id="rId5"/>
    <p:sldMasterId id="2147483704" r:id="rId6"/>
    <p:sldMasterId id="2147483709" r:id="rId7"/>
    <p:sldMasterId id="2147483714" r:id="rId8"/>
  </p:sldMasterIdLst>
  <p:notesMasterIdLst>
    <p:notesMasterId r:id="rId25"/>
  </p:notesMasterIdLst>
  <p:handoutMasterIdLst>
    <p:handoutMasterId r:id="rId26"/>
  </p:handoutMasterIdLst>
  <p:sldIdLst>
    <p:sldId id="263" r:id="rId9"/>
    <p:sldId id="331" r:id="rId10"/>
    <p:sldId id="353" r:id="rId11"/>
    <p:sldId id="316" r:id="rId12"/>
    <p:sldId id="365" r:id="rId13"/>
    <p:sldId id="336" r:id="rId14"/>
    <p:sldId id="368" r:id="rId15"/>
    <p:sldId id="337" r:id="rId16"/>
    <p:sldId id="347" r:id="rId17"/>
    <p:sldId id="379" r:id="rId18"/>
    <p:sldId id="344" r:id="rId19"/>
    <p:sldId id="374" r:id="rId20"/>
    <p:sldId id="352" r:id="rId21"/>
    <p:sldId id="381" r:id="rId22"/>
    <p:sldId id="310" r:id="rId23"/>
    <p:sldId id="313" r:id="rId24"/>
  </p:sldIdLst>
  <p:sldSz cx="9144000" cy="6858000" type="screen4x3"/>
  <p:notesSz cx="6810375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CC"/>
    <a:srgbClr val="C5FFFF"/>
    <a:srgbClr val="E31B43"/>
    <a:srgbClr val="E1EBF7"/>
    <a:srgbClr val="EFEFFF"/>
    <a:srgbClr val="CCCCFF"/>
    <a:srgbClr val="FFCCFF"/>
    <a:srgbClr val="57203D"/>
    <a:srgbClr val="1A4B7F"/>
    <a:srgbClr val="4C903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956" autoAdjust="0"/>
    <p:restoredTop sz="87071" autoAdjust="0"/>
  </p:normalViewPr>
  <p:slideViewPr>
    <p:cSldViewPr snapToGrid="0">
      <p:cViewPr>
        <p:scale>
          <a:sx n="100" d="100"/>
          <a:sy n="100" d="100"/>
        </p:scale>
        <p:origin x="-1986" y="-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905" cy="497683"/>
          </a:xfrm>
          <a:prstGeom prst="rect">
            <a:avLst/>
          </a:prstGeom>
        </p:spPr>
        <p:txBody>
          <a:bodyPr vert="horz" lIns="91595" tIns="45798" rIns="91595" bIns="4579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880" y="0"/>
            <a:ext cx="2951905" cy="497683"/>
          </a:xfrm>
          <a:prstGeom prst="rect">
            <a:avLst/>
          </a:prstGeom>
        </p:spPr>
        <p:txBody>
          <a:bodyPr vert="horz" lIns="91595" tIns="45798" rIns="91595" bIns="45798" rtlCol="0"/>
          <a:lstStyle>
            <a:lvl1pPr algn="r">
              <a:defRPr sz="1200"/>
            </a:lvl1pPr>
          </a:lstStyle>
          <a:p>
            <a:fld id="{32EB52F2-7561-4E86-A283-E01C84DA47BB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241"/>
            <a:ext cx="2951905" cy="497682"/>
          </a:xfrm>
          <a:prstGeom prst="rect">
            <a:avLst/>
          </a:prstGeom>
        </p:spPr>
        <p:txBody>
          <a:bodyPr vert="horz" lIns="91595" tIns="45798" rIns="91595" bIns="4579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880" y="9443241"/>
            <a:ext cx="2951905" cy="497682"/>
          </a:xfrm>
          <a:prstGeom prst="rect">
            <a:avLst/>
          </a:prstGeom>
        </p:spPr>
        <p:txBody>
          <a:bodyPr vert="horz" lIns="91595" tIns="45798" rIns="91595" bIns="45798" rtlCol="0" anchor="b"/>
          <a:lstStyle>
            <a:lvl1pPr algn="r">
              <a:defRPr sz="1200"/>
            </a:lvl1pPr>
          </a:lstStyle>
          <a:p>
            <a:fld id="{9466F2E2-7E47-4C66-947B-E2AC70DD7A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905" cy="497683"/>
          </a:xfrm>
          <a:prstGeom prst="rect">
            <a:avLst/>
          </a:prstGeom>
        </p:spPr>
        <p:txBody>
          <a:bodyPr vert="horz" lIns="91595" tIns="45798" rIns="91595" bIns="4579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880" y="0"/>
            <a:ext cx="2951905" cy="497683"/>
          </a:xfrm>
          <a:prstGeom prst="rect">
            <a:avLst/>
          </a:prstGeom>
        </p:spPr>
        <p:txBody>
          <a:bodyPr vert="horz" lIns="91595" tIns="45798" rIns="91595" bIns="45798" rtlCol="0"/>
          <a:lstStyle>
            <a:lvl1pPr algn="r">
              <a:defRPr sz="1200"/>
            </a:lvl1pPr>
          </a:lstStyle>
          <a:p>
            <a:fld id="{87D7DC1C-0C5F-4D2A-8DC1-D7CEF08A9848}" type="datetimeFigureOut">
              <a:rPr lang="en-GB" smtClean="0"/>
              <a:pPr/>
              <a:t>13/04/2015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95" tIns="45798" rIns="91595" bIns="4579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22416"/>
            <a:ext cx="5448936" cy="4474369"/>
          </a:xfrm>
          <a:prstGeom prst="rect">
            <a:avLst/>
          </a:prstGeom>
        </p:spPr>
        <p:txBody>
          <a:bodyPr vert="horz" lIns="91595" tIns="45798" rIns="91595" bIns="4579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241"/>
            <a:ext cx="2951905" cy="497682"/>
          </a:xfrm>
          <a:prstGeom prst="rect">
            <a:avLst/>
          </a:prstGeom>
        </p:spPr>
        <p:txBody>
          <a:bodyPr vert="horz" lIns="91595" tIns="45798" rIns="91595" bIns="4579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880" y="9443241"/>
            <a:ext cx="2951905" cy="497682"/>
          </a:xfrm>
          <a:prstGeom prst="rect">
            <a:avLst/>
          </a:prstGeom>
        </p:spPr>
        <p:txBody>
          <a:bodyPr vert="horz" lIns="91595" tIns="45798" rIns="91595" bIns="45798" rtlCol="0" anchor="b"/>
          <a:lstStyle>
            <a:lvl1pPr algn="r">
              <a:defRPr sz="1200"/>
            </a:lvl1pPr>
          </a:lstStyle>
          <a:p>
            <a:fld id="{68B8FF4F-D90F-4138-8892-0D78C0C61D5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00709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8FF4F-D90F-4138-8892-0D78C0C61D5A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015514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 предпоследнему пункту: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корректировка Уставного документа, усовершенствования оценки по областям проверки, использование производственных показателей.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8FF4F-D90F-4138-8892-0D78C0C61D5A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EF18513-A6B3-49CF-930E-0704A32DA66E}" type="slidenum">
              <a:rPr lang="ru-RU" smtClean="0"/>
              <a:pPr/>
              <a:t>15</a:t>
            </a:fld>
            <a:endParaRPr lang="ru-RU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Миссии технической поддержки (МТП) входят в программу ВАО АЭС «Техническая поддержка и обмен».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9000" y="3284984"/>
            <a:ext cx="7221472" cy="1362075"/>
          </a:xfrm>
        </p:spPr>
        <p:txBody>
          <a:bodyPr anchor="t">
            <a:normAutofit/>
          </a:bodyPr>
          <a:lstStyle>
            <a:lvl1pPr algn="l">
              <a:defRPr sz="24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1602000" y="2286000"/>
            <a:ext cx="7221472" cy="892800"/>
          </a:xfrm>
        </p:spPr>
        <p:txBody>
          <a:bodyPr anchor="b">
            <a:noAutofit/>
          </a:bodyPr>
          <a:lstStyle>
            <a:lvl1pPr marL="0" indent="0">
              <a:buNone/>
              <a:defRPr sz="520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3224602"/>
            <a:ext cx="9144000" cy="0"/>
          </a:xfrm>
          <a:prstGeom prst="line">
            <a:avLst/>
          </a:prstGeom>
          <a:ln w="6350">
            <a:solidFill>
              <a:srgbClr val="E1EBF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8907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pening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733800"/>
            <a:ext cx="9144000" cy="342900"/>
          </a:xfrm>
          <a:prstGeom prst="rect">
            <a:avLst/>
          </a:prstGeom>
          <a:solidFill>
            <a:schemeClr val="bg1">
              <a:alpha val="35000"/>
            </a:schemeClr>
          </a:solidFill>
          <a:ln w="63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/>
              <a:t>	</a:t>
            </a:r>
            <a:endParaRPr lang="en-GB" sz="1300" spc="200" dirty="0"/>
          </a:p>
        </p:txBody>
      </p:sp>
      <p:sp>
        <p:nvSpPr>
          <p:cNvPr id="3" name="Rectangle 2"/>
          <p:cNvSpPr/>
          <p:nvPr userDrawn="1"/>
        </p:nvSpPr>
        <p:spPr>
          <a:xfrm>
            <a:off x="2647950" y="3759056"/>
            <a:ext cx="4572000" cy="2923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300" spc="240" dirty="0" smtClean="0">
                <a:solidFill>
                  <a:schemeClr val="bg1"/>
                </a:solidFill>
              </a:rPr>
              <a:t>WORLD</a:t>
            </a:r>
            <a:r>
              <a:rPr lang="en-GB" sz="1300" spc="240" baseline="0" dirty="0" smtClean="0">
                <a:solidFill>
                  <a:schemeClr val="bg1"/>
                </a:solidFill>
              </a:rPr>
              <a:t> ASSOCIATION OF NUCLEAR OPERATORS</a:t>
            </a:r>
            <a:endParaRPr lang="en-GB" sz="1300" spc="240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3733800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0" y="4076700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9700" y="2667341"/>
            <a:ext cx="4500000" cy="1013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08388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9000" y="3284984"/>
            <a:ext cx="7221472" cy="1362075"/>
          </a:xfrm>
        </p:spPr>
        <p:txBody>
          <a:bodyPr anchor="t">
            <a:normAutofit/>
          </a:bodyPr>
          <a:lstStyle>
            <a:lvl1pPr algn="l">
              <a:defRPr sz="2400" b="0" cap="none"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1602000" y="2286000"/>
            <a:ext cx="7221472" cy="892800"/>
          </a:xfrm>
        </p:spPr>
        <p:txBody>
          <a:bodyPr anchor="b">
            <a:noAutofit/>
          </a:bodyPr>
          <a:lstStyle>
            <a:lvl1pPr marL="0" indent="0">
              <a:buNone/>
              <a:defRPr sz="520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3224602"/>
            <a:ext cx="9144000" cy="0"/>
          </a:xfrm>
          <a:prstGeom prst="line">
            <a:avLst/>
          </a:prstGeom>
          <a:ln w="63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25336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E84E1E"/>
              </a:buClr>
              <a:defRPr lang="en-GB" dirty="0" smtClean="0"/>
            </a:lvl1pPr>
            <a:lvl2pPr>
              <a:defRPr/>
            </a:lvl2pPr>
            <a:lvl3pPr>
              <a:buClr>
                <a:srgbClr val="E84E1E"/>
              </a:buClr>
              <a:defRPr lang="en-GB" dirty="0" smtClean="0"/>
            </a:lvl3pPr>
            <a:lvl4pPr>
              <a:buClr>
                <a:srgbClr val="E84E1E"/>
              </a:buClr>
              <a:defRPr lang="en-GB" dirty="0" smtClean="0"/>
            </a:lvl4pPr>
          </a:lstStyle>
          <a:p>
            <a:pPr lvl="0">
              <a:buClr>
                <a:srgbClr val="E84E1E"/>
              </a:buClr>
            </a:pPr>
            <a:r>
              <a:rPr lang="en-GB" dirty="0" smtClean="0"/>
              <a:t>Click to edit Master text styles</a:t>
            </a:r>
          </a:p>
          <a:p>
            <a:pPr lvl="1">
              <a:buClr>
                <a:srgbClr val="E84E1E"/>
              </a:buClr>
            </a:pPr>
            <a:r>
              <a:rPr lang="en-GB" dirty="0" smtClean="0"/>
              <a:t>Second level</a:t>
            </a:r>
          </a:p>
          <a:p>
            <a:pPr lvl="2">
              <a:buClr>
                <a:srgbClr val="E84E1E"/>
              </a:buClr>
            </a:pPr>
            <a:r>
              <a:rPr lang="en-GB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917202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85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pening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733800"/>
            <a:ext cx="9144000" cy="342900"/>
          </a:xfrm>
          <a:prstGeom prst="rect">
            <a:avLst/>
          </a:prstGeom>
          <a:solidFill>
            <a:schemeClr val="bg1">
              <a:alpha val="35000"/>
            </a:schemeClr>
          </a:solidFill>
          <a:ln w="63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/>
              <a:t>	</a:t>
            </a:r>
            <a:endParaRPr lang="en-GB" sz="1300" spc="200" dirty="0"/>
          </a:p>
        </p:txBody>
      </p:sp>
      <p:sp>
        <p:nvSpPr>
          <p:cNvPr id="3" name="Rectangle 2"/>
          <p:cNvSpPr/>
          <p:nvPr userDrawn="1"/>
        </p:nvSpPr>
        <p:spPr>
          <a:xfrm>
            <a:off x="2647950" y="3759056"/>
            <a:ext cx="4572000" cy="2923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300" spc="240" dirty="0" smtClean="0">
                <a:solidFill>
                  <a:schemeClr val="bg1"/>
                </a:solidFill>
              </a:rPr>
              <a:t>WORLD</a:t>
            </a:r>
            <a:r>
              <a:rPr lang="en-GB" sz="1300" spc="240" baseline="0" dirty="0" smtClean="0">
                <a:solidFill>
                  <a:schemeClr val="bg1"/>
                </a:solidFill>
              </a:rPr>
              <a:t> ASSOCIATION OF NUCLEAR OPERATORS</a:t>
            </a:r>
            <a:endParaRPr lang="en-GB" sz="1300" spc="240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3733800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0" y="4076700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9700" y="2667341"/>
            <a:ext cx="4500000" cy="1013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19089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9000" y="3284984"/>
            <a:ext cx="7221472" cy="1362075"/>
          </a:xfrm>
        </p:spPr>
        <p:txBody>
          <a:bodyPr anchor="t">
            <a:normAutofit/>
          </a:bodyPr>
          <a:lstStyle>
            <a:lvl1pPr algn="l">
              <a:defRPr sz="2400" b="0" cap="none"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1602000" y="2286000"/>
            <a:ext cx="7221472" cy="892800"/>
          </a:xfrm>
        </p:spPr>
        <p:txBody>
          <a:bodyPr anchor="b">
            <a:noAutofit/>
          </a:bodyPr>
          <a:lstStyle>
            <a:lvl1pPr marL="0" indent="0">
              <a:buNone/>
              <a:defRPr sz="520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3224602"/>
            <a:ext cx="9144000" cy="0"/>
          </a:xfrm>
          <a:prstGeom prst="line">
            <a:avLst/>
          </a:prstGeom>
          <a:ln w="6350">
            <a:solidFill>
              <a:srgbClr val="FF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8287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E31B43"/>
              </a:buClr>
              <a:defRPr lang="en-GB" dirty="0" smtClean="0"/>
            </a:lvl1pPr>
            <a:lvl2pPr>
              <a:buClr>
                <a:srgbClr val="E31B43"/>
              </a:buClr>
              <a:defRPr/>
            </a:lvl2pPr>
            <a:lvl3pPr>
              <a:buClr>
                <a:srgbClr val="E31B43"/>
              </a:buClr>
              <a:defRPr lang="en-GB" dirty="0" smtClean="0"/>
            </a:lvl3pPr>
            <a:lvl4pPr>
              <a:buClr>
                <a:srgbClr val="E31B43"/>
              </a:buClr>
              <a:defRPr lang="en-GB" dirty="0" smtClean="0"/>
            </a:lvl4pPr>
          </a:lstStyle>
          <a:p>
            <a:pPr lvl="0">
              <a:buClr>
                <a:srgbClr val="E31B43"/>
              </a:buClr>
            </a:pPr>
            <a:r>
              <a:rPr lang="en-GB" dirty="0" smtClean="0"/>
              <a:t>Click to edit Master text styles</a:t>
            </a:r>
          </a:p>
          <a:p>
            <a:pPr lvl="1">
              <a:buClr>
                <a:srgbClr val="E31B43"/>
              </a:buClr>
            </a:pPr>
            <a:r>
              <a:rPr lang="en-GB" dirty="0" smtClean="0"/>
              <a:t>Second level</a:t>
            </a:r>
          </a:p>
          <a:p>
            <a:pPr lvl="2">
              <a:buClr>
                <a:srgbClr val="E31B43"/>
              </a:buClr>
            </a:pPr>
            <a:r>
              <a:rPr lang="en-GB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088755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9386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pening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733800"/>
            <a:ext cx="9144000" cy="342900"/>
          </a:xfrm>
          <a:prstGeom prst="rect">
            <a:avLst/>
          </a:prstGeom>
          <a:solidFill>
            <a:schemeClr val="bg1">
              <a:alpha val="35000"/>
            </a:schemeClr>
          </a:solidFill>
          <a:ln w="63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/>
              <a:t>	</a:t>
            </a:r>
            <a:endParaRPr lang="en-GB" sz="1300" spc="200" dirty="0"/>
          </a:p>
        </p:txBody>
      </p:sp>
      <p:sp>
        <p:nvSpPr>
          <p:cNvPr id="3" name="Rectangle 2"/>
          <p:cNvSpPr/>
          <p:nvPr userDrawn="1"/>
        </p:nvSpPr>
        <p:spPr>
          <a:xfrm>
            <a:off x="2647950" y="3759056"/>
            <a:ext cx="4572000" cy="2923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300" spc="240" dirty="0" smtClean="0">
                <a:solidFill>
                  <a:schemeClr val="bg1"/>
                </a:solidFill>
              </a:rPr>
              <a:t>WORLD</a:t>
            </a:r>
            <a:r>
              <a:rPr lang="en-GB" sz="1300" spc="240" baseline="0" dirty="0" smtClean="0">
                <a:solidFill>
                  <a:schemeClr val="bg1"/>
                </a:solidFill>
              </a:rPr>
              <a:t> ASSOCIATION OF NUCLEAR OPERATORS</a:t>
            </a:r>
            <a:endParaRPr lang="en-GB" sz="1300" spc="240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3733800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0" y="4076700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9700" y="2667341"/>
            <a:ext cx="4500000" cy="1013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58814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9000" y="3284984"/>
            <a:ext cx="7221472" cy="1362075"/>
          </a:xfrm>
        </p:spPr>
        <p:txBody>
          <a:bodyPr anchor="t">
            <a:normAutofit/>
          </a:bodyPr>
          <a:lstStyle>
            <a:lvl1pPr algn="l">
              <a:defRPr sz="2400" b="0" cap="none"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1602000" y="2286000"/>
            <a:ext cx="7221472" cy="892800"/>
          </a:xfrm>
        </p:spPr>
        <p:txBody>
          <a:bodyPr anchor="b">
            <a:noAutofit/>
          </a:bodyPr>
          <a:lstStyle>
            <a:lvl1pPr marL="0" indent="0">
              <a:buNone/>
              <a:defRPr sz="520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3224602"/>
            <a:ext cx="9144000" cy="0"/>
          </a:xfrm>
          <a:prstGeom prst="line">
            <a:avLst/>
          </a:prstGeom>
          <a:ln w="6350">
            <a:solidFill>
              <a:srgbClr val="FFFF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67766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12718F"/>
              </a:buClr>
              <a:defRPr lang="en-GB" dirty="0" smtClean="0"/>
            </a:lvl1pPr>
            <a:lvl2pPr>
              <a:defRPr baseline="0"/>
            </a:lvl2pPr>
            <a:lvl3pPr>
              <a:buClr>
                <a:srgbClr val="12718F"/>
              </a:buClr>
              <a:defRPr lang="en-GB" baseline="0" dirty="0" smtClean="0"/>
            </a:lvl3pPr>
            <a:lvl4pPr>
              <a:buClr>
                <a:srgbClr val="12718F"/>
              </a:buClr>
              <a:defRPr lang="en-GB" dirty="0" smtClean="0"/>
            </a:lvl4pPr>
          </a:lstStyle>
          <a:p>
            <a:pPr lvl="0">
              <a:buClr>
                <a:srgbClr val="12718F"/>
              </a:buClr>
            </a:pPr>
            <a:r>
              <a:rPr lang="en-US" smtClean="0"/>
              <a:t>Click to edit Master text styles</a:t>
            </a:r>
          </a:p>
          <a:p>
            <a:pPr lvl="1">
              <a:buClr>
                <a:srgbClr val="12718F"/>
              </a:buClr>
            </a:pPr>
            <a:r>
              <a:rPr lang="en-US" smtClean="0"/>
              <a:t>Second level</a:t>
            </a:r>
          </a:p>
          <a:p>
            <a:pPr lvl="2">
              <a:buClr>
                <a:srgbClr val="12718F"/>
              </a:buClr>
            </a:pPr>
            <a:r>
              <a:rPr lang="en-US" smtClean="0"/>
              <a:t>Third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199" y="6543674"/>
            <a:ext cx="2371725" cy="31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AE3295A-E41E-4873-99E6-2EDB23C46AB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26677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GB" dirty="0" smtClean="0"/>
            </a:lvl1pPr>
            <a:lvl2pPr>
              <a:defRPr/>
            </a:lvl2pPr>
            <a:lvl3pPr>
              <a:defRPr lang="en-GB" dirty="0" smtClean="0"/>
            </a:lvl3pPr>
            <a:lvl4pPr>
              <a:defRPr lang="en-GB" dirty="0" smtClean="0"/>
            </a:lvl4pPr>
          </a:lstStyle>
          <a:p>
            <a:pPr lvl="0">
              <a:buClr>
                <a:srgbClr val="F1921E"/>
              </a:buClr>
            </a:pPr>
            <a:r>
              <a:rPr lang="en-GB" dirty="0" smtClean="0"/>
              <a:t>Click to edit Master text styles</a:t>
            </a:r>
          </a:p>
          <a:p>
            <a:pPr lvl="1">
              <a:buClr>
                <a:srgbClr val="F1921E"/>
              </a:buClr>
            </a:pPr>
            <a:r>
              <a:rPr lang="en-GB" dirty="0" smtClean="0"/>
              <a:t>Second level</a:t>
            </a:r>
          </a:p>
          <a:p>
            <a:pPr lvl="2">
              <a:buClr>
                <a:srgbClr val="F1921E"/>
              </a:buClr>
            </a:pPr>
            <a:r>
              <a:rPr lang="en-GB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899454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232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pening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733800"/>
            <a:ext cx="9144000" cy="342900"/>
          </a:xfrm>
          <a:prstGeom prst="rect">
            <a:avLst/>
          </a:prstGeom>
          <a:solidFill>
            <a:schemeClr val="bg1">
              <a:alpha val="35000"/>
            </a:schemeClr>
          </a:solidFill>
          <a:ln w="63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/>
              <a:t>	</a:t>
            </a:r>
            <a:endParaRPr lang="en-GB" sz="1300" spc="200" dirty="0"/>
          </a:p>
        </p:txBody>
      </p:sp>
      <p:sp>
        <p:nvSpPr>
          <p:cNvPr id="3" name="Rectangle 2"/>
          <p:cNvSpPr/>
          <p:nvPr userDrawn="1"/>
        </p:nvSpPr>
        <p:spPr>
          <a:xfrm>
            <a:off x="2647950" y="3759056"/>
            <a:ext cx="4572000" cy="2923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300" spc="240" dirty="0" smtClean="0">
                <a:solidFill>
                  <a:schemeClr val="bg1"/>
                </a:solidFill>
              </a:rPr>
              <a:t>WORLD</a:t>
            </a:r>
            <a:r>
              <a:rPr lang="en-GB" sz="1300" spc="240" baseline="0" dirty="0" smtClean="0">
                <a:solidFill>
                  <a:schemeClr val="bg1"/>
                </a:solidFill>
              </a:rPr>
              <a:t> ASSOCIATION OF NUCLEAR OPERATORS</a:t>
            </a:r>
            <a:endParaRPr lang="en-GB" sz="1300" spc="240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3733800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0" y="4076700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9700" y="2667341"/>
            <a:ext cx="4500000" cy="1013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731640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9000" y="3284984"/>
            <a:ext cx="7221472" cy="1362075"/>
          </a:xfrm>
        </p:spPr>
        <p:txBody>
          <a:bodyPr anchor="t">
            <a:normAutofit/>
          </a:bodyPr>
          <a:lstStyle>
            <a:lvl1pPr algn="l">
              <a:defRPr sz="2400" b="0" cap="none"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1602000" y="2286000"/>
            <a:ext cx="7221472" cy="892800"/>
          </a:xfrm>
        </p:spPr>
        <p:txBody>
          <a:bodyPr anchor="b">
            <a:noAutofit/>
          </a:bodyPr>
          <a:lstStyle>
            <a:lvl1pPr marL="0" indent="0">
              <a:buNone/>
              <a:defRPr sz="520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3224602"/>
            <a:ext cx="9144000" cy="0"/>
          </a:xfrm>
          <a:prstGeom prst="line">
            <a:avLst/>
          </a:prstGeom>
          <a:ln w="6350">
            <a:solidFill>
              <a:srgbClr val="EFE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054861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57203D"/>
              </a:buClr>
              <a:defRPr lang="en-GB" dirty="0" smtClean="0"/>
            </a:lvl1pPr>
            <a:lvl2pPr>
              <a:defRPr baseline="0"/>
            </a:lvl2pPr>
            <a:lvl3pPr>
              <a:buClr>
                <a:srgbClr val="57203D"/>
              </a:buClr>
              <a:defRPr lang="en-GB" dirty="0" smtClean="0"/>
            </a:lvl3pPr>
            <a:lvl4pPr>
              <a:buClr>
                <a:srgbClr val="57203D"/>
              </a:buClr>
              <a:defRPr lang="en-GB" dirty="0" smtClean="0"/>
            </a:lvl4pPr>
          </a:lstStyle>
          <a:p>
            <a:pPr lvl="0">
              <a:buClr>
                <a:srgbClr val="57203D"/>
              </a:buClr>
            </a:pPr>
            <a:r>
              <a:rPr lang="en-GB" dirty="0" smtClean="0"/>
              <a:t>Click to edit Master text styles</a:t>
            </a:r>
          </a:p>
          <a:p>
            <a:pPr lvl="1">
              <a:buClr>
                <a:srgbClr val="57203D"/>
              </a:buClr>
            </a:pPr>
            <a:r>
              <a:rPr lang="en-GB" dirty="0" smtClean="0"/>
              <a:t>Second level</a:t>
            </a:r>
          </a:p>
          <a:p>
            <a:pPr lvl="2">
              <a:buClr>
                <a:srgbClr val="57203D"/>
              </a:buClr>
            </a:pPr>
            <a:r>
              <a:rPr lang="en-GB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185950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76413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pening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733800"/>
            <a:ext cx="9144000" cy="342900"/>
          </a:xfrm>
          <a:prstGeom prst="rect">
            <a:avLst/>
          </a:prstGeom>
          <a:solidFill>
            <a:schemeClr val="bg1">
              <a:alpha val="35000"/>
            </a:schemeClr>
          </a:solidFill>
          <a:ln w="63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/>
              <a:t>	</a:t>
            </a:r>
            <a:endParaRPr lang="en-GB" sz="1300" spc="200" dirty="0"/>
          </a:p>
        </p:txBody>
      </p:sp>
      <p:sp>
        <p:nvSpPr>
          <p:cNvPr id="3" name="Rectangle 2"/>
          <p:cNvSpPr/>
          <p:nvPr userDrawn="1"/>
        </p:nvSpPr>
        <p:spPr>
          <a:xfrm>
            <a:off x="2647950" y="3759056"/>
            <a:ext cx="4572000" cy="2923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300" spc="240" dirty="0" smtClean="0">
                <a:solidFill>
                  <a:schemeClr val="bg1"/>
                </a:solidFill>
              </a:rPr>
              <a:t>WORLD</a:t>
            </a:r>
            <a:r>
              <a:rPr lang="en-GB" sz="1300" spc="240" baseline="0" dirty="0" smtClean="0">
                <a:solidFill>
                  <a:schemeClr val="bg1"/>
                </a:solidFill>
              </a:rPr>
              <a:t> ASSOCIATION OF NUCLEAR OPERATORS</a:t>
            </a:r>
            <a:endParaRPr lang="en-GB" sz="1300" spc="240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3733800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0" y="4076700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9700" y="2667341"/>
            <a:ext cx="4500000" cy="1013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425175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9000" y="3284984"/>
            <a:ext cx="7221472" cy="1362075"/>
          </a:xfrm>
        </p:spPr>
        <p:txBody>
          <a:bodyPr anchor="t">
            <a:normAutofit/>
          </a:bodyPr>
          <a:lstStyle>
            <a:lvl1pPr algn="l">
              <a:defRPr sz="2400" b="0" cap="none"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1602000" y="2286000"/>
            <a:ext cx="7221472" cy="892800"/>
          </a:xfrm>
        </p:spPr>
        <p:txBody>
          <a:bodyPr anchor="b">
            <a:noAutofit/>
          </a:bodyPr>
          <a:lstStyle>
            <a:lvl1pPr marL="0" indent="0">
              <a:buNone/>
              <a:defRPr sz="520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3224602"/>
            <a:ext cx="9144000" cy="0"/>
          </a:xfrm>
          <a:prstGeom prst="line">
            <a:avLst/>
          </a:prstGeom>
          <a:ln w="6350">
            <a:solidFill>
              <a:srgbClr val="C5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095582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294046"/>
              </a:buClr>
              <a:defRPr lang="en-GB" dirty="0" smtClean="0"/>
            </a:lvl1pPr>
            <a:lvl2pPr marL="720000" indent="-360000">
              <a:buSzPct val="100000"/>
              <a:defRPr baseline="0"/>
            </a:lvl2pPr>
            <a:lvl3pPr marL="1080000" indent="-360000">
              <a:buClr>
                <a:srgbClr val="294046"/>
              </a:buClr>
              <a:defRPr lang="en-GB" sz="1600" dirty="0" smtClean="0"/>
            </a:lvl3pPr>
            <a:lvl4pPr>
              <a:buClr>
                <a:srgbClr val="294046"/>
              </a:buClr>
              <a:defRPr lang="en-GB" dirty="0" smtClean="0"/>
            </a:lvl4pPr>
          </a:lstStyle>
          <a:p>
            <a:pPr lvl="0">
              <a:buClr>
                <a:srgbClr val="294046"/>
              </a:buClr>
            </a:pPr>
            <a:r>
              <a:rPr lang="en-GB" dirty="0" smtClean="0"/>
              <a:t>Click to edit Master text styles</a:t>
            </a:r>
          </a:p>
          <a:p>
            <a:pPr lvl="1">
              <a:buClr>
                <a:srgbClr val="294046"/>
              </a:buClr>
            </a:pPr>
            <a:r>
              <a:rPr lang="en-GB" dirty="0" smtClean="0"/>
              <a:t>Second level</a:t>
            </a:r>
          </a:p>
          <a:p>
            <a:pPr lvl="2">
              <a:buClr>
                <a:srgbClr val="294046"/>
              </a:buClr>
            </a:pPr>
            <a:r>
              <a:rPr lang="en-GB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203503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70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199" y="6543674"/>
            <a:ext cx="2371725" cy="31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AE3295A-E41E-4873-99E6-2EDB23C46AB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212224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pening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733800"/>
            <a:ext cx="9144000" cy="342900"/>
          </a:xfrm>
          <a:prstGeom prst="rect">
            <a:avLst/>
          </a:prstGeom>
          <a:solidFill>
            <a:schemeClr val="bg1">
              <a:alpha val="35000"/>
            </a:schemeClr>
          </a:solidFill>
          <a:ln w="63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/>
              <a:t>	</a:t>
            </a:r>
            <a:endParaRPr lang="en-GB" sz="1300" spc="200" dirty="0"/>
          </a:p>
        </p:txBody>
      </p:sp>
      <p:sp>
        <p:nvSpPr>
          <p:cNvPr id="3" name="Rectangle 2"/>
          <p:cNvSpPr/>
          <p:nvPr userDrawn="1"/>
        </p:nvSpPr>
        <p:spPr>
          <a:xfrm>
            <a:off x="2647950" y="3759056"/>
            <a:ext cx="4572000" cy="2923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300" spc="240" dirty="0" smtClean="0">
                <a:solidFill>
                  <a:schemeClr val="bg1"/>
                </a:solidFill>
              </a:rPr>
              <a:t>WORLD</a:t>
            </a:r>
            <a:r>
              <a:rPr lang="en-GB" sz="1300" spc="240" baseline="0" dirty="0" smtClean="0">
                <a:solidFill>
                  <a:schemeClr val="bg1"/>
                </a:solidFill>
              </a:rPr>
              <a:t> ASSOCIATION OF NUCLEAR OPERATORS</a:t>
            </a:r>
            <a:endParaRPr lang="en-GB" sz="1300" spc="240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3733800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0" y="4076700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9700" y="2667341"/>
            <a:ext cx="4500000" cy="1013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222074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9000" y="3284984"/>
            <a:ext cx="7221472" cy="1362075"/>
          </a:xfrm>
        </p:spPr>
        <p:txBody>
          <a:bodyPr anchor="t">
            <a:normAutofit/>
          </a:bodyPr>
          <a:lstStyle>
            <a:lvl1pPr algn="l">
              <a:defRPr sz="2400" b="0" cap="none"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1602000" y="2286000"/>
            <a:ext cx="7221472" cy="892800"/>
          </a:xfrm>
        </p:spPr>
        <p:txBody>
          <a:bodyPr anchor="b">
            <a:noAutofit/>
          </a:bodyPr>
          <a:lstStyle>
            <a:lvl1pPr marL="0" indent="0">
              <a:buNone/>
              <a:defRPr sz="520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3224602"/>
            <a:ext cx="9144000" cy="0"/>
          </a:xfrm>
          <a:prstGeom prst="line">
            <a:avLst/>
          </a:prstGeom>
          <a:ln w="63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362395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GB" dirty="0" smtClean="0"/>
            </a:lvl1pPr>
            <a:lvl2pPr>
              <a:buClr>
                <a:srgbClr val="1A4B7F"/>
              </a:buClr>
              <a:defRPr/>
            </a:lvl2pPr>
            <a:lvl3pPr>
              <a:defRPr lang="en-GB" dirty="0" smtClean="0"/>
            </a:lvl3pPr>
            <a:lvl4pPr>
              <a:defRPr lang="en-GB" dirty="0" smtClean="0"/>
            </a:lvl4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91639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16018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pening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733800"/>
            <a:ext cx="9144000" cy="342900"/>
          </a:xfrm>
          <a:prstGeom prst="rect">
            <a:avLst/>
          </a:prstGeom>
          <a:solidFill>
            <a:schemeClr val="bg1">
              <a:alpha val="35000"/>
            </a:schemeClr>
          </a:solidFill>
          <a:ln w="63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/>
              <a:t>	</a:t>
            </a:r>
            <a:endParaRPr lang="en-GB" sz="1300" spc="200" dirty="0"/>
          </a:p>
        </p:txBody>
      </p:sp>
      <p:sp>
        <p:nvSpPr>
          <p:cNvPr id="3" name="Rectangle 2"/>
          <p:cNvSpPr/>
          <p:nvPr userDrawn="1"/>
        </p:nvSpPr>
        <p:spPr>
          <a:xfrm>
            <a:off x="2647950" y="3759056"/>
            <a:ext cx="4572000" cy="2923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300" spc="240" dirty="0" smtClean="0">
                <a:solidFill>
                  <a:schemeClr val="bg1"/>
                </a:solidFill>
              </a:rPr>
              <a:t>WORLD</a:t>
            </a:r>
            <a:r>
              <a:rPr lang="en-GB" sz="1300" spc="240" baseline="0" dirty="0" smtClean="0">
                <a:solidFill>
                  <a:schemeClr val="bg1"/>
                </a:solidFill>
              </a:rPr>
              <a:t> ASSOCIATION OF NUCLEAR OPERATORS</a:t>
            </a:r>
            <a:endParaRPr lang="en-GB" sz="1300" spc="240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3733800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0" y="4076700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9700" y="2667341"/>
            <a:ext cx="4500000" cy="1013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82759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pening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733800"/>
            <a:ext cx="9144000" cy="342900"/>
          </a:xfrm>
          <a:prstGeom prst="rect">
            <a:avLst/>
          </a:prstGeom>
          <a:solidFill>
            <a:schemeClr val="bg1">
              <a:alpha val="35000"/>
            </a:schemeClr>
          </a:solidFill>
          <a:ln w="63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/>
              <a:t>	</a:t>
            </a:r>
            <a:endParaRPr lang="en-GB" sz="1300" spc="20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2647950" y="3759056"/>
            <a:ext cx="4572000" cy="2923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300" spc="240" dirty="0" smtClean="0">
                <a:solidFill>
                  <a:schemeClr val="bg1"/>
                </a:solidFill>
              </a:rPr>
              <a:t>WORLD</a:t>
            </a:r>
            <a:r>
              <a:rPr lang="en-GB" sz="1300" spc="240" baseline="0" dirty="0" smtClean="0">
                <a:solidFill>
                  <a:schemeClr val="bg1"/>
                </a:solidFill>
              </a:rPr>
              <a:t> ASSOCIATION OF NUCLEAR OPERATORS</a:t>
            </a:r>
            <a:endParaRPr lang="en-GB" sz="1300" spc="240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3733800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0" y="4076700"/>
            <a:ext cx="9144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9700" y="2667341"/>
            <a:ext cx="4500000" cy="1013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4489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rrowheads="1"/>
          </p:cNvSpPr>
          <p:nvPr userDrawn="1"/>
        </p:nvSpPr>
        <p:spPr bwMode="auto">
          <a:xfrm flipH="1" flipV="1">
            <a:off x="0" y="0"/>
            <a:ext cx="9144000" cy="6019800"/>
          </a:xfrm>
          <a:prstGeom prst="flowChartManualInput">
            <a:avLst/>
          </a:prstGeom>
          <a:solidFill>
            <a:srgbClr val="0052B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5" name="Line 10"/>
          <p:cNvSpPr>
            <a:spLocks noChangeShapeType="1"/>
          </p:cNvSpPr>
          <p:nvPr userDrawn="1"/>
        </p:nvSpPr>
        <p:spPr bwMode="auto">
          <a:xfrm>
            <a:off x="304800" y="3429000"/>
            <a:ext cx="7772400" cy="0"/>
          </a:xfrm>
          <a:prstGeom prst="line">
            <a:avLst/>
          </a:prstGeom>
          <a:noFill/>
          <a:ln w="50800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pic>
        <p:nvPicPr>
          <p:cNvPr id="6" name="Picture 11" descr="PMS293_T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5181600"/>
            <a:ext cx="2514600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04800" y="195897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581400"/>
            <a:ext cx="6400800" cy="1524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>
                <a:solidFill>
                  <a:srgbClr val="FF6600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59B33-4CFB-48A6-945A-DFA6E47D7D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9000" y="3284984"/>
            <a:ext cx="7221472" cy="1362075"/>
          </a:xfrm>
        </p:spPr>
        <p:txBody>
          <a:bodyPr anchor="t">
            <a:normAutofit/>
          </a:bodyPr>
          <a:lstStyle>
            <a:lvl1pPr algn="l">
              <a:defRPr sz="2400" b="0" cap="none"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1602000" y="2286000"/>
            <a:ext cx="7221472" cy="892800"/>
          </a:xfrm>
        </p:spPr>
        <p:txBody>
          <a:bodyPr anchor="b">
            <a:noAutofit/>
          </a:bodyPr>
          <a:lstStyle>
            <a:lvl1pPr marL="0" indent="0">
              <a:buNone/>
              <a:defRPr sz="520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3224602"/>
            <a:ext cx="9144000" cy="0"/>
          </a:xfrm>
          <a:prstGeom prst="line">
            <a:avLst/>
          </a:prstGeom>
          <a:ln w="635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1406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</p:spPr>
        <p:txBody>
          <a:bodyPr/>
          <a:lstStyle>
            <a:lvl1pPr>
              <a:buClr>
                <a:srgbClr val="498934"/>
              </a:buClr>
              <a:defRPr>
                <a:solidFill>
                  <a:schemeClr val="tx1"/>
                </a:solidFill>
              </a:defRPr>
            </a:lvl1pPr>
            <a:lvl2pPr marL="720000" indent="-360000">
              <a:buClr>
                <a:srgbClr val="498934"/>
              </a:buClr>
              <a:buSzPct val="100000"/>
              <a:buFont typeface="Wingdings" pitchFamily="2" charset="2"/>
              <a:buChar char="q"/>
              <a:defRPr/>
            </a:lvl2pPr>
            <a:lvl3pPr>
              <a:buClr>
                <a:srgbClr val="498934"/>
              </a:buClr>
              <a:defRPr/>
            </a:lvl3pPr>
            <a:lvl4pPr>
              <a:buClr>
                <a:srgbClr val="498934"/>
              </a:buClr>
              <a:buSzPct val="100000"/>
              <a:defRPr baseline="0"/>
            </a:lvl4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199" y="6543674"/>
            <a:ext cx="2371725" cy="31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AE3295A-E41E-4873-99E6-2EDB23C46AB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334475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199" y="6543674"/>
            <a:ext cx="2371725" cy="31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AE3295A-E41E-4873-99E6-2EDB23C46AB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50210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5.jpe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7.jpe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30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9.jpe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6026" y="764704"/>
            <a:ext cx="860645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26" y="1412776"/>
            <a:ext cx="860645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rgbClr val="12718F"/>
              </a:buClr>
            </a:pPr>
            <a:r>
              <a:rPr lang="en-US" dirty="0" smtClean="0"/>
              <a:t>Click to edit Master text styles</a:t>
            </a:r>
          </a:p>
          <a:p>
            <a:pPr lvl="1">
              <a:buClr>
                <a:srgbClr val="12718F"/>
              </a:buClr>
            </a:pPr>
            <a:r>
              <a:rPr lang="en-US" dirty="0" smtClean="0"/>
              <a:t>Second Level</a:t>
            </a:r>
          </a:p>
          <a:p>
            <a:pPr lvl="2">
              <a:buClr>
                <a:srgbClr val="12718F"/>
              </a:buClr>
            </a:pPr>
            <a:r>
              <a:rPr lang="en-US" dirty="0" smtClean="0"/>
              <a:t>Third Level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6613" y="316239"/>
            <a:ext cx="1620000" cy="41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7186613" y="730239"/>
            <a:ext cx="1620000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199" y="6543674"/>
            <a:ext cx="2371725" cy="31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AE3295A-E41E-4873-99E6-2EDB23C46AB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116159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672" r:id="rId2"/>
    <p:sldLayoutId id="2147483673" r:id="rId3"/>
    <p:sldLayoutId id="2147483688" r:id="rId4"/>
    <p:sldLayoutId id="2147483727" r:id="rId5"/>
    <p:sldLayoutId id="2147483728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5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36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498934"/>
        </a:buClr>
        <a:buSzPct val="100000"/>
        <a:buFont typeface="Wingdings" pitchFamily="2" charset="2"/>
        <a:buChar char="q"/>
        <a:defRPr lang="en-US" sz="25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58775" algn="l" defTabSz="457200" rtl="0" eaLnBrk="1" latinLnBrk="0" hangingPunct="1">
        <a:spcBef>
          <a:spcPts val="300"/>
        </a:spcBef>
        <a:spcAft>
          <a:spcPts val="300"/>
        </a:spcAft>
        <a:buClr>
          <a:srgbClr val="4A7EBB"/>
        </a:buClr>
        <a:buSzPct val="100000"/>
        <a:buFont typeface="Wingdings" pitchFamily="2" charset="2"/>
        <a:buChar char="q"/>
        <a:defRPr lang="en-US" sz="18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81088" indent="-358775" algn="l" defTabSz="457200" rtl="0" eaLnBrk="1" latinLnBrk="0" hangingPunct="1">
        <a:spcBef>
          <a:spcPts val="300"/>
        </a:spcBef>
        <a:spcAft>
          <a:spcPts val="300"/>
        </a:spcAft>
        <a:buClr>
          <a:srgbClr val="498934"/>
        </a:buClr>
        <a:buSzPct val="100000"/>
        <a:buFont typeface="Wingdings" pitchFamily="2" charset="2"/>
        <a:buChar char="q"/>
        <a:defRPr lang="en-US" sz="18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498934"/>
        </a:buClr>
        <a:buSzPct val="100000"/>
        <a:buFont typeface="Wingdings" pitchFamily="2" charset="2"/>
        <a:buChar char="q"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6026" y="764704"/>
            <a:ext cx="860645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26" y="1412776"/>
            <a:ext cx="860645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6613" y="316239"/>
            <a:ext cx="1620000" cy="41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7186613" y="730239"/>
            <a:ext cx="1620000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199" y="6543674"/>
            <a:ext cx="2371725" cy="31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AE3295A-E41E-4873-99E6-2EDB23C46AB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287883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5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36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498934"/>
        </a:buClr>
        <a:buSzPct val="100000"/>
        <a:buFont typeface="Wingdings" pitchFamily="2" charset="2"/>
        <a:buChar char="q"/>
        <a:defRPr lang="en-US" sz="25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58775" algn="l" defTabSz="457200" rtl="0" eaLnBrk="1" latinLnBrk="0" hangingPunct="1">
        <a:spcBef>
          <a:spcPts val="300"/>
        </a:spcBef>
        <a:spcAft>
          <a:spcPts val="300"/>
        </a:spcAft>
        <a:buClr>
          <a:srgbClr val="498934"/>
        </a:buClr>
        <a:buSzPct val="100000"/>
        <a:buFont typeface="Wingdings" pitchFamily="2" charset="2"/>
        <a:buChar char="q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498934"/>
        </a:buClr>
        <a:buSzPct val="100000"/>
        <a:buFont typeface="Wingdings" pitchFamily="2" charset="2"/>
        <a:buChar char="q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498934"/>
        </a:buClr>
        <a:buSzPct val="100000"/>
        <a:buFont typeface="Wingdings" pitchFamily="2" charset="2"/>
        <a:buChar char="q"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6026" y="764704"/>
            <a:ext cx="860645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26" y="1412776"/>
            <a:ext cx="860645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rgbClr val="E84E1E"/>
              </a:buClr>
            </a:pPr>
            <a:r>
              <a:rPr lang="en-US" dirty="0" smtClean="0"/>
              <a:t>Click to edit Master text styles</a:t>
            </a:r>
          </a:p>
          <a:p>
            <a:pPr lvl="1">
              <a:buClr>
                <a:srgbClr val="E84E1E"/>
              </a:buClr>
            </a:pPr>
            <a:r>
              <a:rPr lang="en-US" dirty="0" smtClean="0"/>
              <a:t>Second level</a:t>
            </a:r>
          </a:p>
          <a:p>
            <a:pPr lvl="2">
              <a:buClr>
                <a:srgbClr val="E84E1E"/>
              </a:buClr>
            </a:pPr>
            <a:r>
              <a:rPr lang="en-US" dirty="0" smtClean="0"/>
              <a:t>Third level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6613" y="316239"/>
            <a:ext cx="1620000" cy="41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7186613" y="730239"/>
            <a:ext cx="1620000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80346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5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36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E84E1E"/>
        </a:buClr>
        <a:buSzPct val="100000"/>
        <a:buFont typeface="Wingdings" pitchFamily="2" charset="2"/>
        <a:buChar char="q"/>
        <a:defRPr lang="en-US" sz="25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58775" algn="l" defTabSz="457200" rtl="0" eaLnBrk="1" latinLnBrk="0" hangingPunct="1">
        <a:spcBef>
          <a:spcPts val="300"/>
        </a:spcBef>
        <a:spcAft>
          <a:spcPts val="300"/>
        </a:spcAft>
        <a:buClr>
          <a:srgbClr val="E84E1E"/>
        </a:buClr>
        <a:buSzPct val="100000"/>
        <a:buFont typeface="Wingdings" pitchFamily="2" charset="2"/>
        <a:buChar char="q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E84E1E"/>
        </a:buClr>
        <a:buSzPct val="100000"/>
        <a:buFont typeface="Wingdings" pitchFamily="2" charset="2"/>
        <a:buChar char="q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E84E1E"/>
        </a:buClr>
        <a:buSzPct val="100000"/>
        <a:buFont typeface="Wingdings" pitchFamily="2" charset="2"/>
        <a:buChar char="q"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6026" y="764704"/>
            <a:ext cx="860645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26" y="1412776"/>
            <a:ext cx="860645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rgbClr val="E31B43"/>
              </a:buClr>
            </a:pPr>
            <a:r>
              <a:rPr lang="en-US" dirty="0" smtClean="0"/>
              <a:t>Click to edit Master text styles</a:t>
            </a:r>
          </a:p>
          <a:p>
            <a:pPr lvl="1">
              <a:buClr>
                <a:srgbClr val="E31B43"/>
              </a:buClr>
            </a:pPr>
            <a:r>
              <a:rPr lang="en-US" dirty="0" smtClean="0"/>
              <a:t>Second level</a:t>
            </a:r>
          </a:p>
          <a:p>
            <a:pPr lvl="2">
              <a:buClr>
                <a:srgbClr val="E31B43"/>
              </a:buClr>
            </a:pPr>
            <a:r>
              <a:rPr lang="en-US" dirty="0" smtClean="0"/>
              <a:t>Third level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6613" y="316239"/>
            <a:ext cx="1620000" cy="41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7186613" y="730239"/>
            <a:ext cx="1620000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29405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5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36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E31B43"/>
        </a:buClr>
        <a:buSzPct val="100000"/>
        <a:buFont typeface="Wingdings" pitchFamily="2" charset="2"/>
        <a:buChar char="q"/>
        <a:defRPr lang="en-US" sz="25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58775" algn="l" defTabSz="457200" rtl="0" eaLnBrk="1" latinLnBrk="0" hangingPunct="1">
        <a:spcBef>
          <a:spcPts val="300"/>
        </a:spcBef>
        <a:spcAft>
          <a:spcPts val="300"/>
        </a:spcAft>
        <a:buClr>
          <a:srgbClr val="E31B43"/>
        </a:buClr>
        <a:buSzPct val="100000"/>
        <a:buFont typeface="Wingdings" pitchFamily="2" charset="2"/>
        <a:buChar char="q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E31B43"/>
        </a:buClr>
        <a:buSzPct val="100000"/>
        <a:buFont typeface="Wingdings" pitchFamily="2" charset="2"/>
        <a:buChar char="q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E31B43"/>
        </a:buClr>
        <a:buSzPct val="100000"/>
        <a:buFont typeface="Wingdings" pitchFamily="2" charset="2"/>
        <a:buChar char="q"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6026" y="764704"/>
            <a:ext cx="860645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26" y="1412776"/>
            <a:ext cx="860645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rgbClr val="F1921E"/>
              </a:buClr>
            </a:pPr>
            <a:r>
              <a:rPr lang="en-US" dirty="0" smtClean="0"/>
              <a:t>Click to edit Master text styles</a:t>
            </a:r>
          </a:p>
          <a:p>
            <a:pPr lvl="1">
              <a:buClr>
                <a:srgbClr val="F1921E"/>
              </a:buClr>
            </a:pPr>
            <a:r>
              <a:rPr lang="en-US" dirty="0" smtClean="0"/>
              <a:t>Second level</a:t>
            </a:r>
          </a:p>
          <a:p>
            <a:pPr lvl="2">
              <a:buClr>
                <a:srgbClr val="F1921E"/>
              </a:buClr>
            </a:pPr>
            <a:r>
              <a:rPr lang="en-US" dirty="0" smtClean="0"/>
              <a:t>Third level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6613" y="316239"/>
            <a:ext cx="1620000" cy="41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7186613" y="730239"/>
            <a:ext cx="1620000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55647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5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36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F1921E"/>
        </a:buClr>
        <a:buSzPct val="100000"/>
        <a:buFont typeface="Wingdings" pitchFamily="2" charset="2"/>
        <a:buChar char="q"/>
        <a:defRPr lang="en-US" sz="25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58775" algn="l" defTabSz="457200" rtl="0" eaLnBrk="1" latinLnBrk="0" hangingPunct="1">
        <a:spcBef>
          <a:spcPts val="300"/>
        </a:spcBef>
        <a:spcAft>
          <a:spcPts val="300"/>
        </a:spcAft>
        <a:buClr>
          <a:srgbClr val="F1921E"/>
        </a:buClr>
        <a:buSzPct val="100000"/>
        <a:buFont typeface="Wingdings" pitchFamily="2" charset="2"/>
        <a:buChar char="q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F1921E"/>
        </a:buClr>
        <a:buSzPct val="100000"/>
        <a:buFont typeface="Wingdings" pitchFamily="2" charset="2"/>
        <a:buChar char="q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F1921E"/>
        </a:buClr>
        <a:buSzPct val="100000"/>
        <a:buFont typeface="Wingdings" pitchFamily="2" charset="2"/>
        <a:buChar char="q"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6026" y="764704"/>
            <a:ext cx="860645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26" y="1412776"/>
            <a:ext cx="860645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rgbClr val="57203D"/>
              </a:buClr>
            </a:pPr>
            <a:r>
              <a:rPr lang="en-US" dirty="0" smtClean="0"/>
              <a:t>Click to edit Master text styles</a:t>
            </a:r>
          </a:p>
          <a:p>
            <a:pPr lvl="1">
              <a:buClr>
                <a:srgbClr val="57203D"/>
              </a:buClr>
            </a:pPr>
            <a:r>
              <a:rPr lang="en-US" dirty="0" smtClean="0"/>
              <a:t>Second level</a:t>
            </a:r>
          </a:p>
          <a:p>
            <a:pPr lvl="2">
              <a:buClr>
                <a:srgbClr val="57203D"/>
              </a:buClr>
            </a:pPr>
            <a:r>
              <a:rPr lang="en-US" dirty="0" smtClean="0"/>
              <a:t>Third level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6613" y="316239"/>
            <a:ext cx="1620000" cy="41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7186613" y="730239"/>
            <a:ext cx="1620000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57828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5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36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57203D"/>
        </a:buClr>
        <a:buSzPct val="100000"/>
        <a:buFont typeface="Wingdings" pitchFamily="2" charset="2"/>
        <a:buChar char="q"/>
        <a:defRPr lang="en-US" sz="25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58775" algn="l" defTabSz="457200" rtl="0" eaLnBrk="1" latinLnBrk="0" hangingPunct="1">
        <a:spcBef>
          <a:spcPts val="300"/>
        </a:spcBef>
        <a:spcAft>
          <a:spcPts val="300"/>
        </a:spcAft>
        <a:buClr>
          <a:srgbClr val="57203D"/>
        </a:buClr>
        <a:buSzPct val="100000"/>
        <a:buFont typeface="Wingdings" pitchFamily="2" charset="2"/>
        <a:buChar char="q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57203D"/>
        </a:buClr>
        <a:buSzPct val="100000"/>
        <a:buFont typeface="Wingdings" pitchFamily="2" charset="2"/>
        <a:buChar char="q"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720000" indent="0" algn="l" defTabSz="457200" rtl="0" eaLnBrk="1" latinLnBrk="0" hangingPunct="1">
        <a:spcBef>
          <a:spcPts val="300"/>
        </a:spcBef>
        <a:spcAft>
          <a:spcPts val="300"/>
        </a:spcAft>
        <a:buClr>
          <a:srgbClr val="57203D"/>
        </a:buClr>
        <a:buSzPct val="100000"/>
        <a:buFont typeface="Wingdings" pitchFamily="2" charset="2"/>
        <a:buNone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6026" y="764704"/>
            <a:ext cx="860645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26" y="1412776"/>
            <a:ext cx="860645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rgbClr val="294046"/>
              </a:buClr>
            </a:pPr>
            <a:r>
              <a:rPr lang="en-US" dirty="0" smtClean="0"/>
              <a:t>Click to edit Master text styles</a:t>
            </a:r>
          </a:p>
          <a:p>
            <a:pPr lvl="1">
              <a:buClr>
                <a:srgbClr val="294046"/>
              </a:buClr>
            </a:pPr>
            <a:r>
              <a:rPr lang="en-US" dirty="0" smtClean="0"/>
              <a:t>Second level</a:t>
            </a:r>
          </a:p>
          <a:p>
            <a:pPr lvl="2">
              <a:buClr>
                <a:srgbClr val="294046"/>
              </a:buClr>
            </a:pPr>
            <a:r>
              <a:rPr lang="en-US" dirty="0" smtClean="0"/>
              <a:t>Third level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6613" y="316239"/>
            <a:ext cx="1620000" cy="41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7186613" y="730239"/>
            <a:ext cx="1620000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79744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5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36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294046"/>
        </a:buClr>
        <a:buSzPct val="100000"/>
        <a:buFont typeface="Wingdings" pitchFamily="2" charset="2"/>
        <a:buChar char="q"/>
        <a:defRPr lang="en-US" sz="25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58775" algn="l" defTabSz="457200" rtl="0" eaLnBrk="1" latinLnBrk="0" hangingPunct="1">
        <a:spcBef>
          <a:spcPts val="300"/>
        </a:spcBef>
        <a:spcAft>
          <a:spcPts val="300"/>
        </a:spcAft>
        <a:buClr>
          <a:srgbClr val="294046"/>
        </a:buClr>
        <a:buSzPct val="100000"/>
        <a:buFont typeface="Wingdings" pitchFamily="2" charset="2"/>
        <a:buChar char="q"/>
        <a:defRPr lang="en-US" sz="18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294046"/>
        </a:buClr>
        <a:buSzPct val="100000"/>
        <a:buFont typeface="Wingdings" pitchFamily="2" charset="2"/>
        <a:buChar char="q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294046"/>
        </a:buClr>
        <a:buSzPct val="100000"/>
        <a:buFont typeface="Wingdings" pitchFamily="2" charset="2"/>
        <a:buChar char="q"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6026" y="764704"/>
            <a:ext cx="860645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26" y="1412776"/>
            <a:ext cx="860645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rgbClr val="1A4B7F"/>
              </a:buClr>
            </a:pPr>
            <a:r>
              <a:rPr lang="en-US" dirty="0" smtClean="0"/>
              <a:t>Click to edit Master text styles</a:t>
            </a:r>
          </a:p>
          <a:p>
            <a:pPr lvl="1">
              <a:buClr>
                <a:srgbClr val="1A4B7F"/>
              </a:buClr>
            </a:pPr>
            <a:r>
              <a:rPr lang="en-US" dirty="0" smtClean="0"/>
              <a:t>Second level</a:t>
            </a:r>
          </a:p>
          <a:p>
            <a:pPr lvl="2">
              <a:buClr>
                <a:srgbClr val="1A4B7F"/>
              </a:buClr>
            </a:pPr>
            <a:r>
              <a:rPr lang="en-US" dirty="0" smtClean="0"/>
              <a:t>Third level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6613" y="316239"/>
            <a:ext cx="1620000" cy="41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7186613" y="730239"/>
            <a:ext cx="1620000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84691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5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36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1A4B7F"/>
        </a:buClr>
        <a:buSzPct val="100000"/>
        <a:buFont typeface="Wingdings" pitchFamily="2" charset="2"/>
        <a:buChar char="q"/>
        <a:defRPr lang="en-US" sz="25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1A4B7F"/>
        </a:buClr>
        <a:buSzPct val="100000"/>
        <a:buFont typeface="Wingdings" pitchFamily="2" charset="2"/>
        <a:buChar char="q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81088" indent="-358775" algn="l" defTabSz="457200" rtl="0" eaLnBrk="1" latinLnBrk="0" hangingPunct="1">
        <a:spcBef>
          <a:spcPts val="300"/>
        </a:spcBef>
        <a:spcAft>
          <a:spcPts val="300"/>
        </a:spcAft>
        <a:buClr>
          <a:srgbClr val="1A4B7F"/>
        </a:buClr>
        <a:buSzPct val="100000"/>
        <a:buFont typeface="Wingdings" pitchFamily="2" charset="2"/>
        <a:buChar char="q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1A4B7F"/>
        </a:buClr>
        <a:buSzPct val="100000"/>
        <a:buFont typeface="Wingdings" pitchFamily="2" charset="2"/>
        <a:buChar char="q"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/>
              <a:t>Сергей Выборнов</a:t>
            </a:r>
            <a:br>
              <a:rPr lang="ru-RU" sz="1800" dirty="0" smtClean="0"/>
            </a:br>
            <a:r>
              <a:rPr lang="ru-RU" sz="1800" dirty="0" smtClean="0"/>
              <a:t>Заместитель директора ВАО АЭС-МЦ</a:t>
            </a:r>
            <a:br>
              <a:rPr lang="ru-RU" sz="1800" dirty="0" smtClean="0"/>
            </a:br>
            <a:r>
              <a:rPr lang="en-US" sz="1800" dirty="0" smtClean="0"/>
              <a:t>Sergey Vybornov</a:t>
            </a:r>
            <a:br>
              <a:rPr lang="en-US" sz="1800" dirty="0" smtClean="0"/>
            </a:br>
            <a:r>
              <a:rPr lang="en-US" sz="1800" dirty="0" smtClean="0"/>
              <a:t>WANO-MC Deputy Director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Венгрия</a:t>
            </a:r>
            <a:br>
              <a:rPr lang="ru-RU" sz="1800" dirty="0" smtClean="0"/>
            </a:br>
            <a:r>
              <a:rPr lang="ru-RU" sz="1800" dirty="0" smtClean="0"/>
              <a:t>2</a:t>
            </a:r>
            <a:r>
              <a:rPr lang="en-US" sz="1800" dirty="0" smtClean="0"/>
              <a:t>1</a:t>
            </a:r>
            <a:r>
              <a:rPr lang="ru-RU" sz="1800" dirty="0" smtClean="0"/>
              <a:t> апреля 2015</a:t>
            </a:r>
            <a:br>
              <a:rPr lang="ru-RU" sz="1800" dirty="0" smtClean="0"/>
            </a:br>
            <a:r>
              <a:rPr lang="en-US" sz="1800" dirty="0" smtClean="0"/>
              <a:t>Hungary</a:t>
            </a:r>
            <a:br>
              <a:rPr lang="en-US" sz="1800" dirty="0" smtClean="0"/>
            </a:br>
            <a:r>
              <a:rPr lang="en-US" sz="1800" dirty="0" smtClean="0"/>
              <a:t>April 21, 2015</a:t>
            </a:r>
            <a:endParaRPr lang="en-GB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4400" dirty="0" smtClean="0"/>
          </a:p>
          <a:p>
            <a:r>
              <a:rPr lang="ru-RU" sz="4400" dirty="0" smtClean="0"/>
              <a:t>Проведение оценки </a:t>
            </a:r>
            <a:endParaRPr sz="4400" smtClean="0"/>
          </a:p>
          <a:p>
            <a:r>
              <a:rPr lang="ru-RU" sz="4400" dirty="0" smtClean="0"/>
              <a:t>ВАО АЭС</a:t>
            </a:r>
          </a:p>
          <a:p>
            <a:r>
              <a:rPr lang="en-US" sz="4400" dirty="0" smtClean="0"/>
              <a:t>Conduct of </a:t>
            </a:r>
          </a:p>
          <a:p>
            <a:r>
              <a:rPr lang="en-US" sz="4400" dirty="0" smtClean="0"/>
              <a:t>WANO Assessment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xmlns="" val="7290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2852"/>
            <a:ext cx="7211144" cy="73353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/>
              <a:t>WANO Assessment </a:t>
            </a:r>
            <a:r>
              <a:rPr lang="en-US" sz="2800" b="1" dirty="0" smtClean="0"/>
              <a:t>Process</a:t>
            </a:r>
            <a:endParaRPr lang="en-GB" sz="2800" b="1" dirty="0"/>
          </a:p>
        </p:txBody>
      </p:sp>
      <p:grpSp>
        <p:nvGrpSpPr>
          <p:cNvPr id="3" name="Группа 6"/>
          <p:cNvGrpSpPr/>
          <p:nvPr/>
        </p:nvGrpSpPr>
        <p:grpSpPr>
          <a:xfrm>
            <a:off x="170822" y="1577270"/>
            <a:ext cx="8768237" cy="4556070"/>
            <a:chOff x="30146" y="1527029"/>
            <a:chExt cx="8768237" cy="4556070"/>
          </a:xfrm>
        </p:grpSpPr>
        <p:sp>
          <p:nvSpPr>
            <p:cNvPr id="8" name="Полилиния 7"/>
            <p:cNvSpPr/>
            <p:nvPr/>
          </p:nvSpPr>
          <p:spPr>
            <a:xfrm>
              <a:off x="30146" y="1557173"/>
              <a:ext cx="1783252" cy="1069951"/>
            </a:xfrm>
            <a:custGeom>
              <a:avLst/>
              <a:gdLst>
                <a:gd name="connsiteX0" fmla="*/ 0 w 1783252"/>
                <a:gd name="connsiteY0" fmla="*/ 106995 h 1069951"/>
                <a:gd name="connsiteX1" fmla="*/ 31338 w 1783252"/>
                <a:gd name="connsiteY1" fmla="*/ 31338 h 1069951"/>
                <a:gd name="connsiteX2" fmla="*/ 106995 w 1783252"/>
                <a:gd name="connsiteY2" fmla="*/ 0 h 1069951"/>
                <a:gd name="connsiteX3" fmla="*/ 1676257 w 1783252"/>
                <a:gd name="connsiteY3" fmla="*/ 0 h 1069951"/>
                <a:gd name="connsiteX4" fmla="*/ 1751914 w 1783252"/>
                <a:gd name="connsiteY4" fmla="*/ 31338 h 1069951"/>
                <a:gd name="connsiteX5" fmla="*/ 1783252 w 1783252"/>
                <a:gd name="connsiteY5" fmla="*/ 106995 h 1069951"/>
                <a:gd name="connsiteX6" fmla="*/ 1783252 w 1783252"/>
                <a:gd name="connsiteY6" fmla="*/ 962956 h 1069951"/>
                <a:gd name="connsiteX7" fmla="*/ 1751914 w 1783252"/>
                <a:gd name="connsiteY7" fmla="*/ 1038613 h 1069951"/>
                <a:gd name="connsiteX8" fmla="*/ 1676257 w 1783252"/>
                <a:gd name="connsiteY8" fmla="*/ 1069951 h 1069951"/>
                <a:gd name="connsiteX9" fmla="*/ 106995 w 1783252"/>
                <a:gd name="connsiteY9" fmla="*/ 1069951 h 1069951"/>
                <a:gd name="connsiteX10" fmla="*/ 31338 w 1783252"/>
                <a:gd name="connsiteY10" fmla="*/ 1038613 h 1069951"/>
                <a:gd name="connsiteX11" fmla="*/ 0 w 1783252"/>
                <a:gd name="connsiteY11" fmla="*/ 962956 h 1069951"/>
                <a:gd name="connsiteX12" fmla="*/ 0 w 1783252"/>
                <a:gd name="connsiteY12" fmla="*/ 106995 h 1069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83252" h="1069951">
                  <a:moveTo>
                    <a:pt x="0" y="106995"/>
                  </a:moveTo>
                  <a:cubicBezTo>
                    <a:pt x="0" y="78618"/>
                    <a:pt x="11273" y="51404"/>
                    <a:pt x="31338" y="31338"/>
                  </a:cubicBezTo>
                  <a:cubicBezTo>
                    <a:pt x="51403" y="11273"/>
                    <a:pt x="78618" y="0"/>
                    <a:pt x="106995" y="0"/>
                  </a:cubicBezTo>
                  <a:lnTo>
                    <a:pt x="1676257" y="0"/>
                  </a:lnTo>
                  <a:cubicBezTo>
                    <a:pt x="1704634" y="0"/>
                    <a:pt x="1731848" y="11273"/>
                    <a:pt x="1751914" y="31338"/>
                  </a:cubicBezTo>
                  <a:cubicBezTo>
                    <a:pt x="1771979" y="51403"/>
                    <a:pt x="1783252" y="78618"/>
                    <a:pt x="1783252" y="106995"/>
                  </a:cubicBezTo>
                  <a:lnTo>
                    <a:pt x="1783252" y="962956"/>
                  </a:lnTo>
                  <a:cubicBezTo>
                    <a:pt x="1783252" y="991333"/>
                    <a:pt x="1771979" y="1018547"/>
                    <a:pt x="1751914" y="1038613"/>
                  </a:cubicBezTo>
                  <a:cubicBezTo>
                    <a:pt x="1731849" y="1058678"/>
                    <a:pt x="1704634" y="1069951"/>
                    <a:pt x="1676257" y="1069951"/>
                  </a:cubicBezTo>
                  <a:lnTo>
                    <a:pt x="106995" y="1069951"/>
                  </a:lnTo>
                  <a:cubicBezTo>
                    <a:pt x="78618" y="1069951"/>
                    <a:pt x="51404" y="1058678"/>
                    <a:pt x="31338" y="1038613"/>
                  </a:cubicBezTo>
                  <a:cubicBezTo>
                    <a:pt x="11273" y="1018548"/>
                    <a:pt x="0" y="991333"/>
                    <a:pt x="0" y="962956"/>
                  </a:cubicBezTo>
                  <a:lnTo>
                    <a:pt x="0" y="106995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005F67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4678" tIns="84678" rIns="84678" bIns="84678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kern="1200" dirty="0">
                  <a:solidFill>
                    <a:srgbClr val="002060"/>
                  </a:solidFill>
                </a:rPr>
                <a:t>Peer review of NPP &amp; PR report drafted </a:t>
              </a: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1922385" y="1850928"/>
              <a:ext cx="378049" cy="442246"/>
            </a:xfrm>
            <a:custGeom>
              <a:avLst/>
              <a:gdLst>
                <a:gd name="connsiteX0" fmla="*/ 0 w 378049"/>
                <a:gd name="connsiteY0" fmla="*/ 88449 h 442246"/>
                <a:gd name="connsiteX1" fmla="*/ 189025 w 378049"/>
                <a:gd name="connsiteY1" fmla="*/ 88449 h 442246"/>
                <a:gd name="connsiteX2" fmla="*/ 189025 w 378049"/>
                <a:gd name="connsiteY2" fmla="*/ 0 h 442246"/>
                <a:gd name="connsiteX3" fmla="*/ 378049 w 378049"/>
                <a:gd name="connsiteY3" fmla="*/ 221123 h 442246"/>
                <a:gd name="connsiteX4" fmla="*/ 189025 w 378049"/>
                <a:gd name="connsiteY4" fmla="*/ 442246 h 442246"/>
                <a:gd name="connsiteX5" fmla="*/ 189025 w 378049"/>
                <a:gd name="connsiteY5" fmla="*/ 353797 h 442246"/>
                <a:gd name="connsiteX6" fmla="*/ 0 w 378049"/>
                <a:gd name="connsiteY6" fmla="*/ 353797 h 442246"/>
                <a:gd name="connsiteX7" fmla="*/ 0 w 378049"/>
                <a:gd name="connsiteY7" fmla="*/ 88449 h 442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8049" h="442246">
                  <a:moveTo>
                    <a:pt x="0" y="88449"/>
                  </a:moveTo>
                  <a:lnTo>
                    <a:pt x="189025" y="88449"/>
                  </a:lnTo>
                  <a:lnTo>
                    <a:pt x="189025" y="0"/>
                  </a:lnTo>
                  <a:lnTo>
                    <a:pt x="378049" y="221123"/>
                  </a:lnTo>
                  <a:lnTo>
                    <a:pt x="189025" y="442246"/>
                  </a:lnTo>
                  <a:lnTo>
                    <a:pt x="189025" y="353797"/>
                  </a:lnTo>
                  <a:lnTo>
                    <a:pt x="0" y="353797"/>
                  </a:lnTo>
                  <a:lnTo>
                    <a:pt x="0" y="88449"/>
                  </a:lnTo>
                  <a:close/>
                </a:path>
              </a:pathLst>
            </a:custGeom>
            <a:solidFill>
              <a:srgbClr val="005F67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88449" rIns="113415" bIns="88449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100" kern="1200" dirty="0">
                <a:solidFill>
                  <a:srgbClr val="002060"/>
                </a:solidFill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2348132" y="1537078"/>
              <a:ext cx="1783252" cy="1069951"/>
            </a:xfrm>
            <a:custGeom>
              <a:avLst/>
              <a:gdLst>
                <a:gd name="connsiteX0" fmla="*/ 0 w 1783252"/>
                <a:gd name="connsiteY0" fmla="*/ 106995 h 1069951"/>
                <a:gd name="connsiteX1" fmla="*/ 31338 w 1783252"/>
                <a:gd name="connsiteY1" fmla="*/ 31338 h 1069951"/>
                <a:gd name="connsiteX2" fmla="*/ 106995 w 1783252"/>
                <a:gd name="connsiteY2" fmla="*/ 0 h 1069951"/>
                <a:gd name="connsiteX3" fmla="*/ 1676257 w 1783252"/>
                <a:gd name="connsiteY3" fmla="*/ 0 h 1069951"/>
                <a:gd name="connsiteX4" fmla="*/ 1751914 w 1783252"/>
                <a:gd name="connsiteY4" fmla="*/ 31338 h 1069951"/>
                <a:gd name="connsiteX5" fmla="*/ 1783252 w 1783252"/>
                <a:gd name="connsiteY5" fmla="*/ 106995 h 1069951"/>
                <a:gd name="connsiteX6" fmla="*/ 1783252 w 1783252"/>
                <a:gd name="connsiteY6" fmla="*/ 962956 h 1069951"/>
                <a:gd name="connsiteX7" fmla="*/ 1751914 w 1783252"/>
                <a:gd name="connsiteY7" fmla="*/ 1038613 h 1069951"/>
                <a:gd name="connsiteX8" fmla="*/ 1676257 w 1783252"/>
                <a:gd name="connsiteY8" fmla="*/ 1069951 h 1069951"/>
                <a:gd name="connsiteX9" fmla="*/ 106995 w 1783252"/>
                <a:gd name="connsiteY9" fmla="*/ 1069951 h 1069951"/>
                <a:gd name="connsiteX10" fmla="*/ 31338 w 1783252"/>
                <a:gd name="connsiteY10" fmla="*/ 1038613 h 1069951"/>
                <a:gd name="connsiteX11" fmla="*/ 0 w 1783252"/>
                <a:gd name="connsiteY11" fmla="*/ 962956 h 1069951"/>
                <a:gd name="connsiteX12" fmla="*/ 0 w 1783252"/>
                <a:gd name="connsiteY12" fmla="*/ 106995 h 1069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83252" h="1069951">
                  <a:moveTo>
                    <a:pt x="0" y="106995"/>
                  </a:moveTo>
                  <a:cubicBezTo>
                    <a:pt x="0" y="78618"/>
                    <a:pt x="11273" y="51404"/>
                    <a:pt x="31338" y="31338"/>
                  </a:cubicBezTo>
                  <a:cubicBezTo>
                    <a:pt x="51403" y="11273"/>
                    <a:pt x="78618" y="0"/>
                    <a:pt x="106995" y="0"/>
                  </a:cubicBezTo>
                  <a:lnTo>
                    <a:pt x="1676257" y="0"/>
                  </a:lnTo>
                  <a:cubicBezTo>
                    <a:pt x="1704634" y="0"/>
                    <a:pt x="1731848" y="11273"/>
                    <a:pt x="1751914" y="31338"/>
                  </a:cubicBezTo>
                  <a:cubicBezTo>
                    <a:pt x="1771979" y="51403"/>
                    <a:pt x="1783252" y="78618"/>
                    <a:pt x="1783252" y="106995"/>
                  </a:cubicBezTo>
                  <a:lnTo>
                    <a:pt x="1783252" y="962956"/>
                  </a:lnTo>
                  <a:cubicBezTo>
                    <a:pt x="1783252" y="991333"/>
                    <a:pt x="1771979" y="1018547"/>
                    <a:pt x="1751914" y="1038613"/>
                  </a:cubicBezTo>
                  <a:cubicBezTo>
                    <a:pt x="1731849" y="1058678"/>
                    <a:pt x="1704634" y="1069951"/>
                    <a:pt x="1676257" y="1069951"/>
                  </a:cubicBezTo>
                  <a:lnTo>
                    <a:pt x="106995" y="1069951"/>
                  </a:lnTo>
                  <a:cubicBezTo>
                    <a:pt x="78618" y="1069951"/>
                    <a:pt x="51404" y="1058678"/>
                    <a:pt x="31338" y="1038613"/>
                  </a:cubicBezTo>
                  <a:cubicBezTo>
                    <a:pt x="11273" y="1018548"/>
                    <a:pt x="0" y="991333"/>
                    <a:pt x="0" y="962956"/>
                  </a:cubicBezTo>
                  <a:lnTo>
                    <a:pt x="0" y="106995"/>
                  </a:lnTo>
                  <a:close/>
                </a:path>
              </a:pathLst>
            </a:custGeom>
            <a:solidFill>
              <a:schemeClr val="accent3"/>
            </a:solidFill>
            <a:ln>
              <a:solidFill>
                <a:srgbClr val="005F67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4678" tIns="84678" rIns="84678" bIns="84678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kern="1200" dirty="0">
                  <a:solidFill>
                    <a:srgbClr val="002060"/>
                  </a:solidFill>
                </a:rPr>
                <a:t>Lead Area reviewer present info to </a:t>
              </a:r>
              <a:r>
                <a:rPr lang="en-GB" sz="1400" b="1" kern="1200" dirty="0">
                  <a:solidFill>
                    <a:srgbClr val="002060"/>
                  </a:solidFill>
                </a:rPr>
                <a:t>Area Assessment Committee</a:t>
              </a: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4217973" y="1850929"/>
              <a:ext cx="378049" cy="442246"/>
            </a:xfrm>
            <a:custGeom>
              <a:avLst/>
              <a:gdLst>
                <a:gd name="connsiteX0" fmla="*/ 0 w 378049"/>
                <a:gd name="connsiteY0" fmla="*/ 88449 h 442246"/>
                <a:gd name="connsiteX1" fmla="*/ 189025 w 378049"/>
                <a:gd name="connsiteY1" fmla="*/ 88449 h 442246"/>
                <a:gd name="connsiteX2" fmla="*/ 189025 w 378049"/>
                <a:gd name="connsiteY2" fmla="*/ 0 h 442246"/>
                <a:gd name="connsiteX3" fmla="*/ 378049 w 378049"/>
                <a:gd name="connsiteY3" fmla="*/ 221123 h 442246"/>
                <a:gd name="connsiteX4" fmla="*/ 189025 w 378049"/>
                <a:gd name="connsiteY4" fmla="*/ 442246 h 442246"/>
                <a:gd name="connsiteX5" fmla="*/ 189025 w 378049"/>
                <a:gd name="connsiteY5" fmla="*/ 353797 h 442246"/>
                <a:gd name="connsiteX6" fmla="*/ 0 w 378049"/>
                <a:gd name="connsiteY6" fmla="*/ 353797 h 442246"/>
                <a:gd name="connsiteX7" fmla="*/ 0 w 378049"/>
                <a:gd name="connsiteY7" fmla="*/ 88449 h 442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8049" h="442246">
                  <a:moveTo>
                    <a:pt x="0" y="88449"/>
                  </a:moveTo>
                  <a:lnTo>
                    <a:pt x="189025" y="88449"/>
                  </a:lnTo>
                  <a:lnTo>
                    <a:pt x="189025" y="0"/>
                  </a:lnTo>
                  <a:lnTo>
                    <a:pt x="378049" y="221123"/>
                  </a:lnTo>
                  <a:lnTo>
                    <a:pt x="189025" y="442246"/>
                  </a:lnTo>
                  <a:lnTo>
                    <a:pt x="189025" y="353797"/>
                  </a:lnTo>
                  <a:lnTo>
                    <a:pt x="0" y="353797"/>
                  </a:lnTo>
                  <a:lnTo>
                    <a:pt x="0" y="88449"/>
                  </a:lnTo>
                  <a:close/>
                </a:path>
              </a:pathLst>
            </a:custGeom>
            <a:solidFill>
              <a:srgbClr val="005F67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88449" rIns="113415" bIns="88449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100" kern="1200" dirty="0">
                <a:solidFill>
                  <a:srgbClr val="002060"/>
                </a:solidFill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4673865" y="1527029"/>
              <a:ext cx="1783252" cy="1204030"/>
            </a:xfrm>
            <a:custGeom>
              <a:avLst/>
              <a:gdLst>
                <a:gd name="connsiteX0" fmla="*/ 0 w 1783252"/>
                <a:gd name="connsiteY0" fmla="*/ 106995 h 1069951"/>
                <a:gd name="connsiteX1" fmla="*/ 31338 w 1783252"/>
                <a:gd name="connsiteY1" fmla="*/ 31338 h 1069951"/>
                <a:gd name="connsiteX2" fmla="*/ 106995 w 1783252"/>
                <a:gd name="connsiteY2" fmla="*/ 0 h 1069951"/>
                <a:gd name="connsiteX3" fmla="*/ 1676257 w 1783252"/>
                <a:gd name="connsiteY3" fmla="*/ 0 h 1069951"/>
                <a:gd name="connsiteX4" fmla="*/ 1751914 w 1783252"/>
                <a:gd name="connsiteY4" fmla="*/ 31338 h 1069951"/>
                <a:gd name="connsiteX5" fmla="*/ 1783252 w 1783252"/>
                <a:gd name="connsiteY5" fmla="*/ 106995 h 1069951"/>
                <a:gd name="connsiteX6" fmla="*/ 1783252 w 1783252"/>
                <a:gd name="connsiteY6" fmla="*/ 962956 h 1069951"/>
                <a:gd name="connsiteX7" fmla="*/ 1751914 w 1783252"/>
                <a:gd name="connsiteY7" fmla="*/ 1038613 h 1069951"/>
                <a:gd name="connsiteX8" fmla="*/ 1676257 w 1783252"/>
                <a:gd name="connsiteY8" fmla="*/ 1069951 h 1069951"/>
                <a:gd name="connsiteX9" fmla="*/ 106995 w 1783252"/>
                <a:gd name="connsiteY9" fmla="*/ 1069951 h 1069951"/>
                <a:gd name="connsiteX10" fmla="*/ 31338 w 1783252"/>
                <a:gd name="connsiteY10" fmla="*/ 1038613 h 1069951"/>
                <a:gd name="connsiteX11" fmla="*/ 0 w 1783252"/>
                <a:gd name="connsiteY11" fmla="*/ 962956 h 1069951"/>
                <a:gd name="connsiteX12" fmla="*/ 0 w 1783252"/>
                <a:gd name="connsiteY12" fmla="*/ 106995 h 1069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83252" h="1069951">
                  <a:moveTo>
                    <a:pt x="0" y="106995"/>
                  </a:moveTo>
                  <a:cubicBezTo>
                    <a:pt x="0" y="78618"/>
                    <a:pt x="11273" y="51404"/>
                    <a:pt x="31338" y="31338"/>
                  </a:cubicBezTo>
                  <a:cubicBezTo>
                    <a:pt x="51403" y="11273"/>
                    <a:pt x="78618" y="0"/>
                    <a:pt x="106995" y="0"/>
                  </a:cubicBezTo>
                  <a:lnTo>
                    <a:pt x="1676257" y="0"/>
                  </a:lnTo>
                  <a:cubicBezTo>
                    <a:pt x="1704634" y="0"/>
                    <a:pt x="1731848" y="11273"/>
                    <a:pt x="1751914" y="31338"/>
                  </a:cubicBezTo>
                  <a:cubicBezTo>
                    <a:pt x="1771979" y="51403"/>
                    <a:pt x="1783252" y="78618"/>
                    <a:pt x="1783252" y="106995"/>
                  </a:cubicBezTo>
                  <a:lnTo>
                    <a:pt x="1783252" y="962956"/>
                  </a:lnTo>
                  <a:cubicBezTo>
                    <a:pt x="1783252" y="991333"/>
                    <a:pt x="1771979" y="1018547"/>
                    <a:pt x="1751914" y="1038613"/>
                  </a:cubicBezTo>
                  <a:cubicBezTo>
                    <a:pt x="1731849" y="1058678"/>
                    <a:pt x="1704634" y="1069951"/>
                    <a:pt x="1676257" y="1069951"/>
                  </a:cubicBezTo>
                  <a:lnTo>
                    <a:pt x="106995" y="1069951"/>
                  </a:lnTo>
                  <a:cubicBezTo>
                    <a:pt x="78618" y="1069951"/>
                    <a:pt x="51404" y="1058678"/>
                    <a:pt x="31338" y="1038613"/>
                  </a:cubicBezTo>
                  <a:cubicBezTo>
                    <a:pt x="11273" y="1018548"/>
                    <a:pt x="0" y="991333"/>
                    <a:pt x="0" y="962956"/>
                  </a:cubicBezTo>
                  <a:lnTo>
                    <a:pt x="0" y="106995"/>
                  </a:lnTo>
                  <a:close/>
                </a:path>
              </a:pathLst>
            </a:custGeom>
            <a:solidFill>
              <a:schemeClr val="accent3"/>
            </a:solidFill>
            <a:ln>
              <a:solidFill>
                <a:srgbClr val="005F67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4678" tIns="84678" rIns="84678" bIns="84678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1" kern="1200" dirty="0">
                  <a:solidFill>
                    <a:srgbClr val="002060"/>
                  </a:solidFill>
                </a:rPr>
                <a:t>Area Assessment </a:t>
              </a:r>
              <a:r>
                <a:rPr lang="en-GB" sz="1400" b="1" kern="1200" dirty="0" smtClean="0">
                  <a:solidFill>
                    <a:srgbClr val="002060"/>
                  </a:solidFill>
                </a:rPr>
                <a:t>Committee</a:t>
              </a:r>
              <a:r>
                <a:rPr lang="en-GB" sz="1400" kern="1200" dirty="0" smtClean="0">
                  <a:solidFill>
                    <a:srgbClr val="002060"/>
                  </a:solidFill>
                </a:rPr>
                <a:t> evaluates each reviewed area and reports </a:t>
              </a:r>
              <a:r>
                <a:rPr lang="en-US" sz="1400" dirty="0" smtClean="0">
                  <a:solidFill>
                    <a:srgbClr val="002060"/>
                  </a:solidFill>
                </a:rPr>
                <a:t>WA Committee</a:t>
              </a:r>
              <a:r>
                <a:rPr lang="en-GB" sz="1400" kern="1200" dirty="0" smtClean="0">
                  <a:solidFill>
                    <a:srgbClr val="002060"/>
                  </a:solidFill>
                </a:rPr>
                <a:t> </a:t>
              </a:r>
              <a:r>
                <a:rPr lang="en-GB" sz="1400" kern="1200" dirty="0">
                  <a:solidFill>
                    <a:srgbClr val="002060"/>
                  </a:solidFill>
                </a:rPr>
                <a:t>of </a:t>
              </a:r>
              <a:r>
                <a:rPr lang="en-GB" sz="1400" kern="1200" dirty="0" smtClean="0">
                  <a:solidFill>
                    <a:srgbClr val="002060"/>
                  </a:solidFill>
                </a:rPr>
                <a:t>score (1,2,3,4,5)</a:t>
              </a:r>
              <a:endParaRPr lang="en-GB" sz="1400" kern="1200" dirty="0">
                <a:solidFill>
                  <a:srgbClr val="002060"/>
                </a:solidFill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5323747" y="2799436"/>
              <a:ext cx="442247" cy="378050"/>
            </a:xfrm>
            <a:custGeom>
              <a:avLst/>
              <a:gdLst>
                <a:gd name="connsiteX0" fmla="*/ 0 w 378049"/>
                <a:gd name="connsiteY0" fmla="*/ 88449 h 442246"/>
                <a:gd name="connsiteX1" fmla="*/ 189025 w 378049"/>
                <a:gd name="connsiteY1" fmla="*/ 88449 h 442246"/>
                <a:gd name="connsiteX2" fmla="*/ 189025 w 378049"/>
                <a:gd name="connsiteY2" fmla="*/ 0 h 442246"/>
                <a:gd name="connsiteX3" fmla="*/ 378049 w 378049"/>
                <a:gd name="connsiteY3" fmla="*/ 221123 h 442246"/>
                <a:gd name="connsiteX4" fmla="*/ 189025 w 378049"/>
                <a:gd name="connsiteY4" fmla="*/ 442246 h 442246"/>
                <a:gd name="connsiteX5" fmla="*/ 189025 w 378049"/>
                <a:gd name="connsiteY5" fmla="*/ 353797 h 442246"/>
                <a:gd name="connsiteX6" fmla="*/ 0 w 378049"/>
                <a:gd name="connsiteY6" fmla="*/ 353797 h 442246"/>
                <a:gd name="connsiteX7" fmla="*/ 0 w 378049"/>
                <a:gd name="connsiteY7" fmla="*/ 88449 h 442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8049" h="442246">
                  <a:moveTo>
                    <a:pt x="302439" y="1"/>
                  </a:moveTo>
                  <a:lnTo>
                    <a:pt x="302439" y="221124"/>
                  </a:lnTo>
                  <a:lnTo>
                    <a:pt x="378049" y="221124"/>
                  </a:lnTo>
                  <a:lnTo>
                    <a:pt x="189025" y="442245"/>
                  </a:lnTo>
                  <a:lnTo>
                    <a:pt x="0" y="221124"/>
                  </a:lnTo>
                  <a:lnTo>
                    <a:pt x="75610" y="221124"/>
                  </a:lnTo>
                  <a:lnTo>
                    <a:pt x="75610" y="1"/>
                  </a:lnTo>
                  <a:lnTo>
                    <a:pt x="302439" y="1"/>
                  </a:lnTo>
                  <a:close/>
                </a:path>
              </a:pathLst>
            </a:custGeom>
            <a:solidFill>
              <a:srgbClr val="005F67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450" tIns="1" rIns="88449" bIns="11341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100" kern="1200" dirty="0">
                <a:solidFill>
                  <a:srgbClr val="002060"/>
                </a:solidFill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7015131" y="3229895"/>
              <a:ext cx="1783252" cy="1069951"/>
            </a:xfrm>
            <a:custGeom>
              <a:avLst/>
              <a:gdLst>
                <a:gd name="connsiteX0" fmla="*/ 0 w 1783252"/>
                <a:gd name="connsiteY0" fmla="*/ 106995 h 1069951"/>
                <a:gd name="connsiteX1" fmla="*/ 31338 w 1783252"/>
                <a:gd name="connsiteY1" fmla="*/ 31338 h 1069951"/>
                <a:gd name="connsiteX2" fmla="*/ 106995 w 1783252"/>
                <a:gd name="connsiteY2" fmla="*/ 0 h 1069951"/>
                <a:gd name="connsiteX3" fmla="*/ 1676257 w 1783252"/>
                <a:gd name="connsiteY3" fmla="*/ 0 h 1069951"/>
                <a:gd name="connsiteX4" fmla="*/ 1751914 w 1783252"/>
                <a:gd name="connsiteY4" fmla="*/ 31338 h 1069951"/>
                <a:gd name="connsiteX5" fmla="*/ 1783252 w 1783252"/>
                <a:gd name="connsiteY5" fmla="*/ 106995 h 1069951"/>
                <a:gd name="connsiteX6" fmla="*/ 1783252 w 1783252"/>
                <a:gd name="connsiteY6" fmla="*/ 962956 h 1069951"/>
                <a:gd name="connsiteX7" fmla="*/ 1751914 w 1783252"/>
                <a:gd name="connsiteY7" fmla="*/ 1038613 h 1069951"/>
                <a:gd name="connsiteX8" fmla="*/ 1676257 w 1783252"/>
                <a:gd name="connsiteY8" fmla="*/ 1069951 h 1069951"/>
                <a:gd name="connsiteX9" fmla="*/ 106995 w 1783252"/>
                <a:gd name="connsiteY9" fmla="*/ 1069951 h 1069951"/>
                <a:gd name="connsiteX10" fmla="*/ 31338 w 1783252"/>
                <a:gd name="connsiteY10" fmla="*/ 1038613 h 1069951"/>
                <a:gd name="connsiteX11" fmla="*/ 0 w 1783252"/>
                <a:gd name="connsiteY11" fmla="*/ 962956 h 1069951"/>
                <a:gd name="connsiteX12" fmla="*/ 0 w 1783252"/>
                <a:gd name="connsiteY12" fmla="*/ 106995 h 1069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83252" h="1069951">
                  <a:moveTo>
                    <a:pt x="0" y="106995"/>
                  </a:moveTo>
                  <a:cubicBezTo>
                    <a:pt x="0" y="78618"/>
                    <a:pt x="11273" y="51404"/>
                    <a:pt x="31338" y="31338"/>
                  </a:cubicBezTo>
                  <a:cubicBezTo>
                    <a:pt x="51403" y="11273"/>
                    <a:pt x="78618" y="0"/>
                    <a:pt x="106995" y="0"/>
                  </a:cubicBezTo>
                  <a:lnTo>
                    <a:pt x="1676257" y="0"/>
                  </a:lnTo>
                  <a:cubicBezTo>
                    <a:pt x="1704634" y="0"/>
                    <a:pt x="1731848" y="11273"/>
                    <a:pt x="1751914" y="31338"/>
                  </a:cubicBezTo>
                  <a:cubicBezTo>
                    <a:pt x="1771979" y="51403"/>
                    <a:pt x="1783252" y="78618"/>
                    <a:pt x="1783252" y="106995"/>
                  </a:cubicBezTo>
                  <a:lnTo>
                    <a:pt x="1783252" y="962956"/>
                  </a:lnTo>
                  <a:cubicBezTo>
                    <a:pt x="1783252" y="991333"/>
                    <a:pt x="1771979" y="1018547"/>
                    <a:pt x="1751914" y="1038613"/>
                  </a:cubicBezTo>
                  <a:cubicBezTo>
                    <a:pt x="1731849" y="1058678"/>
                    <a:pt x="1704634" y="1069951"/>
                    <a:pt x="1676257" y="1069951"/>
                  </a:cubicBezTo>
                  <a:lnTo>
                    <a:pt x="106995" y="1069951"/>
                  </a:lnTo>
                  <a:cubicBezTo>
                    <a:pt x="78618" y="1069951"/>
                    <a:pt x="51404" y="1058678"/>
                    <a:pt x="31338" y="1038613"/>
                  </a:cubicBezTo>
                  <a:cubicBezTo>
                    <a:pt x="11273" y="1018548"/>
                    <a:pt x="0" y="991333"/>
                    <a:pt x="0" y="962956"/>
                  </a:cubicBezTo>
                  <a:lnTo>
                    <a:pt x="0" y="106995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005F67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4678" tIns="84678" rIns="84678" bIns="84678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kern="1200" dirty="0">
                  <a:solidFill>
                    <a:srgbClr val="002060"/>
                  </a:solidFill>
                </a:rPr>
                <a:t>Team Leader presents PR report to WANO Assessment committee</a:t>
              </a: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6510300" y="3563842"/>
              <a:ext cx="378049" cy="442247"/>
            </a:xfrm>
            <a:custGeom>
              <a:avLst/>
              <a:gdLst>
                <a:gd name="connsiteX0" fmla="*/ 0 w 378049"/>
                <a:gd name="connsiteY0" fmla="*/ 88449 h 442246"/>
                <a:gd name="connsiteX1" fmla="*/ 189025 w 378049"/>
                <a:gd name="connsiteY1" fmla="*/ 88449 h 442246"/>
                <a:gd name="connsiteX2" fmla="*/ 189025 w 378049"/>
                <a:gd name="connsiteY2" fmla="*/ 0 h 442246"/>
                <a:gd name="connsiteX3" fmla="*/ 378049 w 378049"/>
                <a:gd name="connsiteY3" fmla="*/ 221123 h 442246"/>
                <a:gd name="connsiteX4" fmla="*/ 189025 w 378049"/>
                <a:gd name="connsiteY4" fmla="*/ 442246 h 442246"/>
                <a:gd name="connsiteX5" fmla="*/ 189025 w 378049"/>
                <a:gd name="connsiteY5" fmla="*/ 353797 h 442246"/>
                <a:gd name="connsiteX6" fmla="*/ 0 w 378049"/>
                <a:gd name="connsiteY6" fmla="*/ 353797 h 442246"/>
                <a:gd name="connsiteX7" fmla="*/ 0 w 378049"/>
                <a:gd name="connsiteY7" fmla="*/ 88449 h 442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8049" h="442246">
                  <a:moveTo>
                    <a:pt x="378049" y="353797"/>
                  </a:moveTo>
                  <a:lnTo>
                    <a:pt x="189024" y="353797"/>
                  </a:lnTo>
                  <a:lnTo>
                    <a:pt x="189024" y="442246"/>
                  </a:lnTo>
                  <a:lnTo>
                    <a:pt x="0" y="221123"/>
                  </a:lnTo>
                  <a:lnTo>
                    <a:pt x="189024" y="0"/>
                  </a:lnTo>
                  <a:lnTo>
                    <a:pt x="189024" y="88449"/>
                  </a:lnTo>
                  <a:lnTo>
                    <a:pt x="378049" y="88449"/>
                  </a:lnTo>
                  <a:lnTo>
                    <a:pt x="378049" y="353797"/>
                  </a:lnTo>
                  <a:close/>
                </a:path>
              </a:pathLst>
            </a:custGeom>
            <a:solidFill>
              <a:srgbClr val="005F67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415" tIns="88450" rIns="0" bIns="88449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100" kern="1200" dirty="0">
                <a:solidFill>
                  <a:srgbClr val="002060"/>
                </a:solidFill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4659217" y="3229896"/>
              <a:ext cx="1783252" cy="1069951"/>
            </a:xfrm>
            <a:custGeom>
              <a:avLst/>
              <a:gdLst>
                <a:gd name="connsiteX0" fmla="*/ 0 w 1783252"/>
                <a:gd name="connsiteY0" fmla="*/ 106995 h 1069951"/>
                <a:gd name="connsiteX1" fmla="*/ 31338 w 1783252"/>
                <a:gd name="connsiteY1" fmla="*/ 31338 h 1069951"/>
                <a:gd name="connsiteX2" fmla="*/ 106995 w 1783252"/>
                <a:gd name="connsiteY2" fmla="*/ 0 h 1069951"/>
                <a:gd name="connsiteX3" fmla="*/ 1676257 w 1783252"/>
                <a:gd name="connsiteY3" fmla="*/ 0 h 1069951"/>
                <a:gd name="connsiteX4" fmla="*/ 1751914 w 1783252"/>
                <a:gd name="connsiteY4" fmla="*/ 31338 h 1069951"/>
                <a:gd name="connsiteX5" fmla="*/ 1783252 w 1783252"/>
                <a:gd name="connsiteY5" fmla="*/ 106995 h 1069951"/>
                <a:gd name="connsiteX6" fmla="*/ 1783252 w 1783252"/>
                <a:gd name="connsiteY6" fmla="*/ 962956 h 1069951"/>
                <a:gd name="connsiteX7" fmla="*/ 1751914 w 1783252"/>
                <a:gd name="connsiteY7" fmla="*/ 1038613 h 1069951"/>
                <a:gd name="connsiteX8" fmla="*/ 1676257 w 1783252"/>
                <a:gd name="connsiteY8" fmla="*/ 1069951 h 1069951"/>
                <a:gd name="connsiteX9" fmla="*/ 106995 w 1783252"/>
                <a:gd name="connsiteY9" fmla="*/ 1069951 h 1069951"/>
                <a:gd name="connsiteX10" fmla="*/ 31338 w 1783252"/>
                <a:gd name="connsiteY10" fmla="*/ 1038613 h 1069951"/>
                <a:gd name="connsiteX11" fmla="*/ 0 w 1783252"/>
                <a:gd name="connsiteY11" fmla="*/ 962956 h 1069951"/>
                <a:gd name="connsiteX12" fmla="*/ 0 w 1783252"/>
                <a:gd name="connsiteY12" fmla="*/ 106995 h 1069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83252" h="1069951">
                  <a:moveTo>
                    <a:pt x="0" y="106995"/>
                  </a:moveTo>
                  <a:cubicBezTo>
                    <a:pt x="0" y="78618"/>
                    <a:pt x="11273" y="51404"/>
                    <a:pt x="31338" y="31338"/>
                  </a:cubicBezTo>
                  <a:cubicBezTo>
                    <a:pt x="51403" y="11273"/>
                    <a:pt x="78618" y="0"/>
                    <a:pt x="106995" y="0"/>
                  </a:cubicBezTo>
                  <a:lnTo>
                    <a:pt x="1676257" y="0"/>
                  </a:lnTo>
                  <a:cubicBezTo>
                    <a:pt x="1704634" y="0"/>
                    <a:pt x="1731848" y="11273"/>
                    <a:pt x="1751914" y="31338"/>
                  </a:cubicBezTo>
                  <a:cubicBezTo>
                    <a:pt x="1771979" y="51403"/>
                    <a:pt x="1783252" y="78618"/>
                    <a:pt x="1783252" y="106995"/>
                  </a:cubicBezTo>
                  <a:lnTo>
                    <a:pt x="1783252" y="962956"/>
                  </a:lnTo>
                  <a:cubicBezTo>
                    <a:pt x="1783252" y="991333"/>
                    <a:pt x="1771979" y="1018547"/>
                    <a:pt x="1751914" y="1038613"/>
                  </a:cubicBezTo>
                  <a:cubicBezTo>
                    <a:pt x="1731849" y="1058678"/>
                    <a:pt x="1704634" y="1069951"/>
                    <a:pt x="1676257" y="1069951"/>
                  </a:cubicBezTo>
                  <a:lnTo>
                    <a:pt x="106995" y="1069951"/>
                  </a:lnTo>
                  <a:cubicBezTo>
                    <a:pt x="78618" y="1069951"/>
                    <a:pt x="51404" y="1058678"/>
                    <a:pt x="31338" y="1038613"/>
                  </a:cubicBezTo>
                  <a:cubicBezTo>
                    <a:pt x="11273" y="1018548"/>
                    <a:pt x="0" y="991333"/>
                    <a:pt x="0" y="962956"/>
                  </a:cubicBezTo>
                  <a:lnTo>
                    <a:pt x="0" y="106995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005F67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4678" tIns="84678" rIns="84678" bIns="84678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1" kern="1200" dirty="0">
                  <a:solidFill>
                    <a:srgbClr val="002060"/>
                  </a:solidFill>
                </a:rPr>
                <a:t>WA Committee </a:t>
              </a:r>
              <a:r>
                <a:rPr lang="en-GB" sz="1400" kern="1200" dirty="0">
                  <a:solidFill>
                    <a:srgbClr val="002060"/>
                  </a:solidFill>
                </a:rPr>
                <a:t>assesses plant (Assessment package)</a:t>
              </a: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4194580" y="3543747"/>
              <a:ext cx="378050" cy="442247"/>
            </a:xfrm>
            <a:custGeom>
              <a:avLst/>
              <a:gdLst>
                <a:gd name="connsiteX0" fmla="*/ 0 w 378049"/>
                <a:gd name="connsiteY0" fmla="*/ 88449 h 442246"/>
                <a:gd name="connsiteX1" fmla="*/ 189025 w 378049"/>
                <a:gd name="connsiteY1" fmla="*/ 88449 h 442246"/>
                <a:gd name="connsiteX2" fmla="*/ 189025 w 378049"/>
                <a:gd name="connsiteY2" fmla="*/ 0 h 442246"/>
                <a:gd name="connsiteX3" fmla="*/ 378049 w 378049"/>
                <a:gd name="connsiteY3" fmla="*/ 221123 h 442246"/>
                <a:gd name="connsiteX4" fmla="*/ 189025 w 378049"/>
                <a:gd name="connsiteY4" fmla="*/ 442246 h 442246"/>
                <a:gd name="connsiteX5" fmla="*/ 189025 w 378049"/>
                <a:gd name="connsiteY5" fmla="*/ 353797 h 442246"/>
                <a:gd name="connsiteX6" fmla="*/ 0 w 378049"/>
                <a:gd name="connsiteY6" fmla="*/ 353797 h 442246"/>
                <a:gd name="connsiteX7" fmla="*/ 0 w 378049"/>
                <a:gd name="connsiteY7" fmla="*/ 88449 h 442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8049" h="442246">
                  <a:moveTo>
                    <a:pt x="378049" y="353797"/>
                  </a:moveTo>
                  <a:lnTo>
                    <a:pt x="189024" y="353797"/>
                  </a:lnTo>
                  <a:lnTo>
                    <a:pt x="189024" y="442246"/>
                  </a:lnTo>
                  <a:lnTo>
                    <a:pt x="0" y="221123"/>
                  </a:lnTo>
                  <a:lnTo>
                    <a:pt x="189024" y="0"/>
                  </a:lnTo>
                  <a:lnTo>
                    <a:pt x="189024" y="88449"/>
                  </a:lnTo>
                  <a:lnTo>
                    <a:pt x="378049" y="88449"/>
                  </a:lnTo>
                  <a:lnTo>
                    <a:pt x="378049" y="353797"/>
                  </a:lnTo>
                  <a:close/>
                </a:path>
              </a:pathLst>
            </a:custGeom>
            <a:solidFill>
              <a:srgbClr val="005F67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415" tIns="88450" rIns="1" bIns="88449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100" kern="1200" dirty="0">
                <a:solidFill>
                  <a:srgbClr val="002060"/>
                </a:solidFill>
              </a:endParaRP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2323437" y="3239943"/>
              <a:ext cx="1783252" cy="1069951"/>
            </a:xfrm>
            <a:custGeom>
              <a:avLst/>
              <a:gdLst>
                <a:gd name="connsiteX0" fmla="*/ 0 w 1783252"/>
                <a:gd name="connsiteY0" fmla="*/ 106995 h 1069951"/>
                <a:gd name="connsiteX1" fmla="*/ 31338 w 1783252"/>
                <a:gd name="connsiteY1" fmla="*/ 31338 h 1069951"/>
                <a:gd name="connsiteX2" fmla="*/ 106995 w 1783252"/>
                <a:gd name="connsiteY2" fmla="*/ 0 h 1069951"/>
                <a:gd name="connsiteX3" fmla="*/ 1676257 w 1783252"/>
                <a:gd name="connsiteY3" fmla="*/ 0 h 1069951"/>
                <a:gd name="connsiteX4" fmla="*/ 1751914 w 1783252"/>
                <a:gd name="connsiteY4" fmla="*/ 31338 h 1069951"/>
                <a:gd name="connsiteX5" fmla="*/ 1783252 w 1783252"/>
                <a:gd name="connsiteY5" fmla="*/ 106995 h 1069951"/>
                <a:gd name="connsiteX6" fmla="*/ 1783252 w 1783252"/>
                <a:gd name="connsiteY6" fmla="*/ 962956 h 1069951"/>
                <a:gd name="connsiteX7" fmla="*/ 1751914 w 1783252"/>
                <a:gd name="connsiteY7" fmla="*/ 1038613 h 1069951"/>
                <a:gd name="connsiteX8" fmla="*/ 1676257 w 1783252"/>
                <a:gd name="connsiteY8" fmla="*/ 1069951 h 1069951"/>
                <a:gd name="connsiteX9" fmla="*/ 106995 w 1783252"/>
                <a:gd name="connsiteY9" fmla="*/ 1069951 h 1069951"/>
                <a:gd name="connsiteX10" fmla="*/ 31338 w 1783252"/>
                <a:gd name="connsiteY10" fmla="*/ 1038613 h 1069951"/>
                <a:gd name="connsiteX11" fmla="*/ 0 w 1783252"/>
                <a:gd name="connsiteY11" fmla="*/ 962956 h 1069951"/>
                <a:gd name="connsiteX12" fmla="*/ 0 w 1783252"/>
                <a:gd name="connsiteY12" fmla="*/ 106995 h 1069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83252" h="1069951">
                  <a:moveTo>
                    <a:pt x="0" y="106995"/>
                  </a:moveTo>
                  <a:cubicBezTo>
                    <a:pt x="0" y="78618"/>
                    <a:pt x="11273" y="51404"/>
                    <a:pt x="31338" y="31338"/>
                  </a:cubicBezTo>
                  <a:cubicBezTo>
                    <a:pt x="51403" y="11273"/>
                    <a:pt x="78618" y="0"/>
                    <a:pt x="106995" y="0"/>
                  </a:cubicBezTo>
                  <a:lnTo>
                    <a:pt x="1676257" y="0"/>
                  </a:lnTo>
                  <a:cubicBezTo>
                    <a:pt x="1704634" y="0"/>
                    <a:pt x="1731848" y="11273"/>
                    <a:pt x="1751914" y="31338"/>
                  </a:cubicBezTo>
                  <a:cubicBezTo>
                    <a:pt x="1771979" y="51403"/>
                    <a:pt x="1783252" y="78618"/>
                    <a:pt x="1783252" y="106995"/>
                  </a:cubicBezTo>
                  <a:lnTo>
                    <a:pt x="1783252" y="962956"/>
                  </a:lnTo>
                  <a:cubicBezTo>
                    <a:pt x="1783252" y="991333"/>
                    <a:pt x="1771979" y="1018547"/>
                    <a:pt x="1751914" y="1038613"/>
                  </a:cubicBezTo>
                  <a:cubicBezTo>
                    <a:pt x="1731849" y="1058678"/>
                    <a:pt x="1704634" y="1069951"/>
                    <a:pt x="1676257" y="1069951"/>
                  </a:cubicBezTo>
                  <a:lnTo>
                    <a:pt x="106995" y="1069951"/>
                  </a:lnTo>
                  <a:cubicBezTo>
                    <a:pt x="78618" y="1069951"/>
                    <a:pt x="51404" y="1058678"/>
                    <a:pt x="31338" y="1038613"/>
                  </a:cubicBezTo>
                  <a:cubicBezTo>
                    <a:pt x="11273" y="1018548"/>
                    <a:pt x="0" y="991333"/>
                    <a:pt x="0" y="962956"/>
                  </a:cubicBezTo>
                  <a:lnTo>
                    <a:pt x="0" y="106995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005F67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4678" tIns="84678" rIns="84678" bIns="84678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1" kern="1200" dirty="0">
                  <a:solidFill>
                    <a:srgbClr val="002060"/>
                  </a:solidFill>
                </a:rPr>
                <a:t>WA Committee </a:t>
              </a:r>
              <a:r>
                <a:rPr lang="en-GB" sz="1400" kern="1200" dirty="0" smtClean="0">
                  <a:solidFill>
                    <a:srgbClr val="002060"/>
                  </a:solidFill>
                </a:rPr>
                <a:t>provides recommendations on grading to </a:t>
              </a:r>
              <a:r>
                <a:rPr lang="en-GB" sz="1400" kern="1200" dirty="0">
                  <a:solidFill>
                    <a:srgbClr val="002060"/>
                  </a:solidFill>
                </a:rPr>
                <a:t>RC Director</a:t>
              </a:r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2993934" y="4456773"/>
              <a:ext cx="442247" cy="378050"/>
            </a:xfrm>
            <a:custGeom>
              <a:avLst/>
              <a:gdLst>
                <a:gd name="connsiteX0" fmla="*/ 0 w 378049"/>
                <a:gd name="connsiteY0" fmla="*/ 88449 h 442246"/>
                <a:gd name="connsiteX1" fmla="*/ 189025 w 378049"/>
                <a:gd name="connsiteY1" fmla="*/ 88449 h 442246"/>
                <a:gd name="connsiteX2" fmla="*/ 189025 w 378049"/>
                <a:gd name="connsiteY2" fmla="*/ 0 h 442246"/>
                <a:gd name="connsiteX3" fmla="*/ 378049 w 378049"/>
                <a:gd name="connsiteY3" fmla="*/ 221123 h 442246"/>
                <a:gd name="connsiteX4" fmla="*/ 189025 w 378049"/>
                <a:gd name="connsiteY4" fmla="*/ 442246 h 442246"/>
                <a:gd name="connsiteX5" fmla="*/ 189025 w 378049"/>
                <a:gd name="connsiteY5" fmla="*/ 353797 h 442246"/>
                <a:gd name="connsiteX6" fmla="*/ 0 w 378049"/>
                <a:gd name="connsiteY6" fmla="*/ 353797 h 442246"/>
                <a:gd name="connsiteX7" fmla="*/ 0 w 378049"/>
                <a:gd name="connsiteY7" fmla="*/ 88449 h 442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8049" h="442246">
                  <a:moveTo>
                    <a:pt x="302439" y="1"/>
                  </a:moveTo>
                  <a:lnTo>
                    <a:pt x="302439" y="221124"/>
                  </a:lnTo>
                  <a:lnTo>
                    <a:pt x="378049" y="221124"/>
                  </a:lnTo>
                  <a:lnTo>
                    <a:pt x="189025" y="442245"/>
                  </a:lnTo>
                  <a:lnTo>
                    <a:pt x="0" y="221124"/>
                  </a:lnTo>
                  <a:lnTo>
                    <a:pt x="75610" y="221124"/>
                  </a:lnTo>
                  <a:lnTo>
                    <a:pt x="75610" y="1"/>
                  </a:lnTo>
                  <a:lnTo>
                    <a:pt x="302439" y="1"/>
                  </a:lnTo>
                  <a:close/>
                </a:path>
              </a:pathLst>
            </a:custGeom>
            <a:solidFill>
              <a:srgbClr val="005F67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450" tIns="1" rIns="88449" bIns="11341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100" kern="1200" dirty="0">
                <a:solidFill>
                  <a:srgbClr val="002060"/>
                </a:solidFill>
              </a:endParaRP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2313383" y="5013148"/>
              <a:ext cx="1783252" cy="1069951"/>
            </a:xfrm>
            <a:custGeom>
              <a:avLst/>
              <a:gdLst>
                <a:gd name="connsiteX0" fmla="*/ 0 w 1783252"/>
                <a:gd name="connsiteY0" fmla="*/ 106995 h 1069951"/>
                <a:gd name="connsiteX1" fmla="*/ 31338 w 1783252"/>
                <a:gd name="connsiteY1" fmla="*/ 31338 h 1069951"/>
                <a:gd name="connsiteX2" fmla="*/ 106995 w 1783252"/>
                <a:gd name="connsiteY2" fmla="*/ 0 h 1069951"/>
                <a:gd name="connsiteX3" fmla="*/ 1676257 w 1783252"/>
                <a:gd name="connsiteY3" fmla="*/ 0 h 1069951"/>
                <a:gd name="connsiteX4" fmla="*/ 1751914 w 1783252"/>
                <a:gd name="connsiteY4" fmla="*/ 31338 h 1069951"/>
                <a:gd name="connsiteX5" fmla="*/ 1783252 w 1783252"/>
                <a:gd name="connsiteY5" fmla="*/ 106995 h 1069951"/>
                <a:gd name="connsiteX6" fmla="*/ 1783252 w 1783252"/>
                <a:gd name="connsiteY6" fmla="*/ 962956 h 1069951"/>
                <a:gd name="connsiteX7" fmla="*/ 1751914 w 1783252"/>
                <a:gd name="connsiteY7" fmla="*/ 1038613 h 1069951"/>
                <a:gd name="connsiteX8" fmla="*/ 1676257 w 1783252"/>
                <a:gd name="connsiteY8" fmla="*/ 1069951 h 1069951"/>
                <a:gd name="connsiteX9" fmla="*/ 106995 w 1783252"/>
                <a:gd name="connsiteY9" fmla="*/ 1069951 h 1069951"/>
                <a:gd name="connsiteX10" fmla="*/ 31338 w 1783252"/>
                <a:gd name="connsiteY10" fmla="*/ 1038613 h 1069951"/>
                <a:gd name="connsiteX11" fmla="*/ 0 w 1783252"/>
                <a:gd name="connsiteY11" fmla="*/ 962956 h 1069951"/>
                <a:gd name="connsiteX12" fmla="*/ 0 w 1783252"/>
                <a:gd name="connsiteY12" fmla="*/ 106995 h 1069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83252" h="1069951">
                  <a:moveTo>
                    <a:pt x="0" y="106995"/>
                  </a:moveTo>
                  <a:cubicBezTo>
                    <a:pt x="0" y="78618"/>
                    <a:pt x="11273" y="51404"/>
                    <a:pt x="31338" y="31338"/>
                  </a:cubicBezTo>
                  <a:cubicBezTo>
                    <a:pt x="51403" y="11273"/>
                    <a:pt x="78618" y="0"/>
                    <a:pt x="106995" y="0"/>
                  </a:cubicBezTo>
                  <a:lnTo>
                    <a:pt x="1676257" y="0"/>
                  </a:lnTo>
                  <a:cubicBezTo>
                    <a:pt x="1704634" y="0"/>
                    <a:pt x="1731848" y="11273"/>
                    <a:pt x="1751914" y="31338"/>
                  </a:cubicBezTo>
                  <a:cubicBezTo>
                    <a:pt x="1771979" y="51403"/>
                    <a:pt x="1783252" y="78618"/>
                    <a:pt x="1783252" y="106995"/>
                  </a:cubicBezTo>
                  <a:lnTo>
                    <a:pt x="1783252" y="962956"/>
                  </a:lnTo>
                  <a:cubicBezTo>
                    <a:pt x="1783252" y="991333"/>
                    <a:pt x="1771979" y="1018547"/>
                    <a:pt x="1751914" y="1038613"/>
                  </a:cubicBezTo>
                  <a:cubicBezTo>
                    <a:pt x="1731849" y="1058678"/>
                    <a:pt x="1704634" y="1069951"/>
                    <a:pt x="1676257" y="1069951"/>
                  </a:cubicBezTo>
                  <a:lnTo>
                    <a:pt x="106995" y="1069951"/>
                  </a:lnTo>
                  <a:cubicBezTo>
                    <a:pt x="78618" y="1069951"/>
                    <a:pt x="51404" y="1058678"/>
                    <a:pt x="31338" y="1038613"/>
                  </a:cubicBezTo>
                  <a:cubicBezTo>
                    <a:pt x="11273" y="1018548"/>
                    <a:pt x="0" y="991333"/>
                    <a:pt x="0" y="962956"/>
                  </a:cubicBezTo>
                  <a:lnTo>
                    <a:pt x="0" y="106995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5F67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4678" tIns="84678" rIns="84678" bIns="84678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1" kern="1200" dirty="0">
                  <a:solidFill>
                    <a:srgbClr val="002060"/>
                  </a:solidFill>
                </a:rPr>
                <a:t>RC Director </a:t>
              </a:r>
              <a:r>
                <a:rPr lang="en-GB" sz="1400" kern="1200" dirty="0" smtClean="0">
                  <a:solidFill>
                    <a:srgbClr val="002060"/>
                  </a:solidFill>
                </a:rPr>
                <a:t>takes a decision on grading of the plant (1,2,3,4,5)</a:t>
              </a:r>
              <a:endParaRPr lang="en-GB" sz="1400" kern="1200" dirty="0">
                <a:solidFill>
                  <a:srgbClr val="002060"/>
                </a:solidFill>
              </a:endParaRPr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4223418" y="5327001"/>
              <a:ext cx="378049" cy="442246"/>
            </a:xfrm>
            <a:custGeom>
              <a:avLst/>
              <a:gdLst>
                <a:gd name="connsiteX0" fmla="*/ 0 w 378049"/>
                <a:gd name="connsiteY0" fmla="*/ 88449 h 442246"/>
                <a:gd name="connsiteX1" fmla="*/ 189025 w 378049"/>
                <a:gd name="connsiteY1" fmla="*/ 88449 h 442246"/>
                <a:gd name="connsiteX2" fmla="*/ 189025 w 378049"/>
                <a:gd name="connsiteY2" fmla="*/ 0 h 442246"/>
                <a:gd name="connsiteX3" fmla="*/ 378049 w 378049"/>
                <a:gd name="connsiteY3" fmla="*/ 221123 h 442246"/>
                <a:gd name="connsiteX4" fmla="*/ 189025 w 378049"/>
                <a:gd name="connsiteY4" fmla="*/ 442246 h 442246"/>
                <a:gd name="connsiteX5" fmla="*/ 189025 w 378049"/>
                <a:gd name="connsiteY5" fmla="*/ 353797 h 442246"/>
                <a:gd name="connsiteX6" fmla="*/ 0 w 378049"/>
                <a:gd name="connsiteY6" fmla="*/ 353797 h 442246"/>
                <a:gd name="connsiteX7" fmla="*/ 0 w 378049"/>
                <a:gd name="connsiteY7" fmla="*/ 88449 h 442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8049" h="442246">
                  <a:moveTo>
                    <a:pt x="0" y="88449"/>
                  </a:moveTo>
                  <a:lnTo>
                    <a:pt x="189025" y="88449"/>
                  </a:lnTo>
                  <a:lnTo>
                    <a:pt x="189025" y="0"/>
                  </a:lnTo>
                  <a:lnTo>
                    <a:pt x="378049" y="221123"/>
                  </a:lnTo>
                  <a:lnTo>
                    <a:pt x="189025" y="442246"/>
                  </a:lnTo>
                  <a:lnTo>
                    <a:pt x="189025" y="353797"/>
                  </a:lnTo>
                  <a:lnTo>
                    <a:pt x="0" y="353797"/>
                  </a:lnTo>
                  <a:lnTo>
                    <a:pt x="0" y="88449"/>
                  </a:lnTo>
                  <a:close/>
                </a:path>
              </a:pathLst>
            </a:custGeom>
            <a:solidFill>
              <a:srgbClr val="005F67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88449" rIns="113415" bIns="88449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100" kern="1200" dirty="0">
                <a:solidFill>
                  <a:srgbClr val="002060"/>
                </a:solidFill>
              </a:endParaRPr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4679313" y="5013148"/>
              <a:ext cx="1783252" cy="1069951"/>
            </a:xfrm>
            <a:custGeom>
              <a:avLst/>
              <a:gdLst>
                <a:gd name="connsiteX0" fmla="*/ 0 w 1783252"/>
                <a:gd name="connsiteY0" fmla="*/ 106995 h 1069951"/>
                <a:gd name="connsiteX1" fmla="*/ 31338 w 1783252"/>
                <a:gd name="connsiteY1" fmla="*/ 31338 h 1069951"/>
                <a:gd name="connsiteX2" fmla="*/ 106995 w 1783252"/>
                <a:gd name="connsiteY2" fmla="*/ 0 h 1069951"/>
                <a:gd name="connsiteX3" fmla="*/ 1676257 w 1783252"/>
                <a:gd name="connsiteY3" fmla="*/ 0 h 1069951"/>
                <a:gd name="connsiteX4" fmla="*/ 1751914 w 1783252"/>
                <a:gd name="connsiteY4" fmla="*/ 31338 h 1069951"/>
                <a:gd name="connsiteX5" fmla="*/ 1783252 w 1783252"/>
                <a:gd name="connsiteY5" fmla="*/ 106995 h 1069951"/>
                <a:gd name="connsiteX6" fmla="*/ 1783252 w 1783252"/>
                <a:gd name="connsiteY6" fmla="*/ 962956 h 1069951"/>
                <a:gd name="connsiteX7" fmla="*/ 1751914 w 1783252"/>
                <a:gd name="connsiteY7" fmla="*/ 1038613 h 1069951"/>
                <a:gd name="connsiteX8" fmla="*/ 1676257 w 1783252"/>
                <a:gd name="connsiteY8" fmla="*/ 1069951 h 1069951"/>
                <a:gd name="connsiteX9" fmla="*/ 106995 w 1783252"/>
                <a:gd name="connsiteY9" fmla="*/ 1069951 h 1069951"/>
                <a:gd name="connsiteX10" fmla="*/ 31338 w 1783252"/>
                <a:gd name="connsiteY10" fmla="*/ 1038613 h 1069951"/>
                <a:gd name="connsiteX11" fmla="*/ 0 w 1783252"/>
                <a:gd name="connsiteY11" fmla="*/ 962956 h 1069951"/>
                <a:gd name="connsiteX12" fmla="*/ 0 w 1783252"/>
                <a:gd name="connsiteY12" fmla="*/ 106995 h 1069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83252" h="1069951">
                  <a:moveTo>
                    <a:pt x="0" y="106995"/>
                  </a:moveTo>
                  <a:cubicBezTo>
                    <a:pt x="0" y="78618"/>
                    <a:pt x="11273" y="51404"/>
                    <a:pt x="31338" y="31338"/>
                  </a:cubicBezTo>
                  <a:cubicBezTo>
                    <a:pt x="51403" y="11273"/>
                    <a:pt x="78618" y="0"/>
                    <a:pt x="106995" y="0"/>
                  </a:cubicBezTo>
                  <a:lnTo>
                    <a:pt x="1676257" y="0"/>
                  </a:lnTo>
                  <a:cubicBezTo>
                    <a:pt x="1704634" y="0"/>
                    <a:pt x="1731848" y="11273"/>
                    <a:pt x="1751914" y="31338"/>
                  </a:cubicBezTo>
                  <a:cubicBezTo>
                    <a:pt x="1771979" y="51403"/>
                    <a:pt x="1783252" y="78618"/>
                    <a:pt x="1783252" y="106995"/>
                  </a:cubicBezTo>
                  <a:lnTo>
                    <a:pt x="1783252" y="962956"/>
                  </a:lnTo>
                  <a:cubicBezTo>
                    <a:pt x="1783252" y="991333"/>
                    <a:pt x="1771979" y="1018547"/>
                    <a:pt x="1751914" y="1038613"/>
                  </a:cubicBezTo>
                  <a:cubicBezTo>
                    <a:pt x="1731849" y="1058678"/>
                    <a:pt x="1704634" y="1069951"/>
                    <a:pt x="1676257" y="1069951"/>
                  </a:cubicBezTo>
                  <a:lnTo>
                    <a:pt x="106995" y="1069951"/>
                  </a:lnTo>
                  <a:cubicBezTo>
                    <a:pt x="78618" y="1069951"/>
                    <a:pt x="51404" y="1058678"/>
                    <a:pt x="31338" y="1038613"/>
                  </a:cubicBezTo>
                  <a:cubicBezTo>
                    <a:pt x="11273" y="1018548"/>
                    <a:pt x="0" y="991333"/>
                    <a:pt x="0" y="962956"/>
                  </a:cubicBezTo>
                  <a:lnTo>
                    <a:pt x="0" y="106995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5F67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4678" tIns="84678" rIns="84678" bIns="84678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kern="1200" dirty="0" smtClean="0">
                  <a:solidFill>
                    <a:srgbClr val="002060"/>
                  </a:solidFill>
                </a:rPr>
                <a:t>RC Director advises </a:t>
              </a:r>
              <a:r>
                <a:rPr lang="en-GB" sz="1400" kern="1200" dirty="0">
                  <a:solidFill>
                    <a:srgbClr val="002060"/>
                  </a:solidFill>
                </a:rPr>
                <a:t>NPP CEO of WA </a:t>
              </a:r>
              <a:r>
                <a:rPr lang="en-GB" sz="1400" kern="1200" dirty="0" smtClean="0">
                  <a:solidFill>
                    <a:srgbClr val="002060"/>
                  </a:solidFill>
                </a:rPr>
                <a:t>score during exit meeting</a:t>
              </a:r>
              <a:endParaRPr lang="en-GB" sz="1400" kern="1200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16451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6026" y="1412776"/>
            <a:ext cx="8857974" cy="5112568"/>
          </a:xfrm>
        </p:spPr>
        <p:txBody>
          <a:bodyPr>
            <a:normAutofit/>
          </a:bodyPr>
          <a:lstStyle/>
          <a:p>
            <a:r>
              <a:rPr lang="ru-RU" sz="1600" dirty="0"/>
              <a:t>Результаты оценки сообщаются </a:t>
            </a:r>
            <a:r>
              <a:rPr lang="ru-RU" sz="1600" u="sng" dirty="0"/>
              <a:t>в закрытом порядке </a:t>
            </a:r>
            <a:r>
              <a:rPr lang="ru-RU" sz="1600" dirty="0" smtClean="0"/>
              <a:t>руководителю ЭО Ответственным представителем руководства</a:t>
            </a:r>
            <a:r>
              <a:rPr lang="en-US" sz="1600" dirty="0" smtClean="0"/>
              <a:t> (</a:t>
            </a:r>
            <a:r>
              <a:rPr lang="ru-RU" sz="1600" dirty="0" smtClean="0"/>
              <a:t>Директором РЦ</a:t>
            </a:r>
            <a:r>
              <a:rPr lang="en-US" sz="1600" dirty="0" smtClean="0"/>
              <a:t>)</a:t>
            </a:r>
            <a:r>
              <a:rPr lang="ru-RU" sz="1600" dirty="0" smtClean="0"/>
              <a:t> </a:t>
            </a:r>
            <a:r>
              <a:rPr lang="ru-RU" sz="1600" dirty="0"/>
              <a:t>ВАО АЭС на заключительном совещании </a:t>
            </a:r>
            <a:r>
              <a:rPr lang="ru-RU" sz="1600" dirty="0" smtClean="0"/>
              <a:t>после ПП</a:t>
            </a:r>
          </a:p>
          <a:p>
            <a:r>
              <a:rPr lang="ru-RU" sz="1600" dirty="0" smtClean="0"/>
              <a:t>Распределение </a:t>
            </a:r>
            <a:r>
              <a:rPr lang="ru-RU" sz="1600" dirty="0"/>
              <a:t>оценок по региону </a:t>
            </a:r>
            <a:r>
              <a:rPr lang="ru-RU" sz="1600" dirty="0" smtClean="0"/>
              <a:t>представляется региональному СУ на закрытом заседании</a:t>
            </a:r>
            <a:endParaRPr lang="en-GB" sz="1600" dirty="0"/>
          </a:p>
          <a:p>
            <a:r>
              <a:rPr lang="ru-RU" sz="1600" dirty="0"/>
              <a:t>Распределение оценок </a:t>
            </a:r>
            <a:r>
              <a:rPr lang="ru-RU" sz="1600" dirty="0" smtClean="0"/>
              <a:t>по всем регионам представляется СУ ВАО </a:t>
            </a:r>
            <a:r>
              <a:rPr lang="ru-RU" sz="1600" dirty="0"/>
              <a:t>АЭС </a:t>
            </a:r>
            <a:r>
              <a:rPr lang="ru-RU" sz="1600" dirty="0" smtClean="0"/>
              <a:t>на закрытых заседаниях</a:t>
            </a:r>
            <a:endParaRPr lang="en-GB" sz="1600" dirty="0"/>
          </a:p>
          <a:p>
            <a:r>
              <a:rPr lang="ru-RU" sz="1600" dirty="0"/>
              <a:t>Во время каждой ГА, начиная с 2015 года, </a:t>
            </a:r>
            <a:r>
              <a:rPr lang="ru-RU" sz="1600" dirty="0" smtClean="0"/>
              <a:t>распределение </a:t>
            </a:r>
            <a:r>
              <a:rPr lang="ru-RU" sz="1600" dirty="0"/>
              <a:t>всех оценок ВАО АЭС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ru-RU" sz="1600" dirty="0" smtClean="0"/>
              <a:t>будет </a:t>
            </a:r>
            <a:r>
              <a:rPr lang="ru-RU" sz="1600" dirty="0"/>
              <a:t>представляться </a:t>
            </a:r>
            <a:r>
              <a:rPr lang="ru-RU" sz="1600" dirty="0" smtClean="0"/>
              <a:t>руководителям компаний отрасли на закрытых заседаниях </a:t>
            </a:r>
          </a:p>
          <a:p>
            <a:endParaRPr lang="ru-RU" sz="1600" dirty="0"/>
          </a:p>
          <a:p>
            <a:endParaRPr lang="ru-RU" sz="1600" dirty="0"/>
          </a:p>
          <a:p>
            <a:r>
              <a:rPr lang="ru-RU" sz="1600" dirty="0" smtClean="0"/>
              <a:t>Результаты оценок строго секретны</a:t>
            </a:r>
            <a:endParaRPr lang="en-US" sz="1600" dirty="0"/>
          </a:p>
          <a:p>
            <a:pPr>
              <a:buNone/>
            </a:pPr>
            <a:r>
              <a:rPr lang="en-US" sz="1600" b="1" dirty="0"/>
              <a:t>	</a:t>
            </a:r>
            <a:r>
              <a:rPr lang="ru-RU" sz="1600" b="1" dirty="0" smtClean="0"/>
              <a:t>НЕ ПОДЛЕЖАТ ПУБЛИЧНОМУ РАСПРОСТРАНЕНИЮ</a:t>
            </a:r>
            <a:r>
              <a:rPr lang="en-US" sz="1600" b="1" dirty="0" smtClean="0"/>
              <a:t> </a:t>
            </a:r>
            <a:endParaRPr lang="en-US" sz="1600" b="1" dirty="0"/>
          </a:p>
          <a:p>
            <a:pPr lvl="1"/>
            <a:endParaRPr lang="en-US" sz="1600" dirty="0" smtClean="0"/>
          </a:p>
          <a:p>
            <a:pPr lvl="1">
              <a:spcBef>
                <a:spcPts val="0"/>
              </a:spcBef>
            </a:pPr>
            <a:endParaRPr sz="1600" smtClean="0"/>
          </a:p>
          <a:p>
            <a:pPr lvl="1">
              <a:spcBef>
                <a:spcPts val="0"/>
              </a:spcBef>
            </a:pPr>
            <a:r>
              <a:rPr lang="ru-RU" sz="1600" dirty="0" smtClean="0"/>
              <a:t>Перечень персонала ВАО АЭС, имеющего доступ</a:t>
            </a:r>
          </a:p>
          <a:p>
            <a:pPr lvl="1">
              <a:spcBef>
                <a:spcPts val="0"/>
              </a:spcBef>
              <a:buNone/>
            </a:pPr>
            <a:r>
              <a:rPr lang="ru-RU" sz="1600" dirty="0" smtClean="0"/>
              <a:t>	к результатами оценок ВАО АЭС, ограничен</a:t>
            </a:r>
            <a:endParaRPr lang="en-GB" sz="1600" dirty="0" smtClean="0"/>
          </a:p>
          <a:p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Сообщение результатов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AE3295A-E41E-4873-99E6-2EDB23C46ABE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2705" y="3391878"/>
            <a:ext cx="3566298" cy="2425084"/>
          </a:xfrm>
          <a:prstGeom prst="rect">
            <a:avLst/>
          </a:prstGeom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6026" y="1412776"/>
            <a:ext cx="8857974" cy="5112568"/>
          </a:xfrm>
        </p:spPr>
        <p:txBody>
          <a:bodyPr>
            <a:normAutofit/>
          </a:bodyPr>
          <a:lstStyle/>
          <a:p>
            <a:r>
              <a:rPr lang="en-GB" sz="1600" dirty="0" smtClean="0">
                <a:solidFill>
                  <a:srgbClr val="002060"/>
                </a:solidFill>
              </a:rPr>
              <a:t>Assessments </a:t>
            </a:r>
            <a:r>
              <a:rPr lang="en-GB" sz="1600" dirty="0">
                <a:solidFill>
                  <a:srgbClr val="002060"/>
                </a:solidFill>
              </a:rPr>
              <a:t>shared </a:t>
            </a:r>
            <a:r>
              <a:rPr lang="en-GB" sz="1600" u="sng" dirty="0">
                <a:solidFill>
                  <a:srgbClr val="002060"/>
                </a:solidFill>
              </a:rPr>
              <a:t>privately</a:t>
            </a:r>
            <a:r>
              <a:rPr lang="en-GB" sz="1600" dirty="0">
                <a:solidFill>
                  <a:srgbClr val="002060"/>
                </a:solidFill>
              </a:rPr>
              <a:t> with CEO by the Exit </a:t>
            </a:r>
            <a:r>
              <a:rPr lang="en-GB" sz="1600" dirty="0" smtClean="0">
                <a:solidFill>
                  <a:srgbClr val="002060"/>
                </a:solidFill>
              </a:rPr>
              <a:t>Representative (RC Director) </a:t>
            </a:r>
            <a:r>
              <a:rPr lang="en-GB" sz="1600" dirty="0">
                <a:solidFill>
                  <a:srgbClr val="002060"/>
                </a:solidFill>
              </a:rPr>
              <a:t>at the exit meeting</a:t>
            </a:r>
          </a:p>
          <a:p>
            <a:r>
              <a:rPr lang="en-GB" sz="1600" dirty="0">
                <a:solidFill>
                  <a:srgbClr val="002060"/>
                </a:solidFill>
              </a:rPr>
              <a:t>Distribution of the assessments in the region shared with Regional Governing Board in closed session</a:t>
            </a:r>
          </a:p>
          <a:p>
            <a:r>
              <a:rPr lang="en-GB" sz="1600" dirty="0">
                <a:solidFill>
                  <a:srgbClr val="002060"/>
                </a:solidFill>
              </a:rPr>
              <a:t>Distribution of assessments across all WANO regions shared with full Governing Board in closed session</a:t>
            </a:r>
          </a:p>
          <a:p>
            <a:r>
              <a:rPr lang="en-GB" sz="1600" dirty="0">
                <a:solidFill>
                  <a:srgbClr val="002060"/>
                </a:solidFill>
              </a:rPr>
              <a:t>Distribution of all assessment results will be shared with industry CEOs at a closed session of the 2015 </a:t>
            </a:r>
            <a:r>
              <a:rPr lang="en-GB" sz="1600" dirty="0" smtClean="0">
                <a:solidFill>
                  <a:srgbClr val="002060"/>
                </a:solidFill>
              </a:rPr>
              <a:t>BGM</a:t>
            </a:r>
          </a:p>
          <a:p>
            <a:endParaRPr lang="ru-RU" sz="1600" dirty="0">
              <a:solidFill>
                <a:srgbClr val="002060"/>
              </a:solidFill>
            </a:endParaRPr>
          </a:p>
          <a:p>
            <a:r>
              <a:rPr lang="en-US" sz="1600" dirty="0" smtClean="0">
                <a:solidFill>
                  <a:srgbClr val="002060"/>
                </a:solidFill>
              </a:rPr>
              <a:t>Results </a:t>
            </a:r>
            <a:r>
              <a:rPr lang="en-US" sz="1600" dirty="0">
                <a:solidFill>
                  <a:srgbClr val="002060"/>
                </a:solidFill>
              </a:rPr>
              <a:t>are strictly confidential </a:t>
            </a:r>
            <a:r>
              <a:rPr lang="en-US" sz="1600" dirty="0" smtClean="0">
                <a:solidFill>
                  <a:srgbClr val="002060"/>
                </a:solidFill>
              </a:rPr>
              <a:t>and</a:t>
            </a:r>
          </a:p>
          <a:p>
            <a:pPr>
              <a:buNone/>
            </a:pPr>
            <a:r>
              <a:rPr lang="en-US" sz="1600" b="1" dirty="0">
                <a:solidFill>
                  <a:srgbClr val="002060"/>
                </a:solidFill>
              </a:rPr>
              <a:t>	</a:t>
            </a:r>
            <a:r>
              <a:rPr lang="en-US" sz="1600" b="1" dirty="0" smtClean="0">
                <a:solidFill>
                  <a:srgbClr val="002060"/>
                </a:solidFill>
              </a:rPr>
              <a:t>NOT </a:t>
            </a:r>
            <a:r>
              <a:rPr lang="en-US" sz="1600" b="1" dirty="0">
                <a:solidFill>
                  <a:srgbClr val="002060"/>
                </a:solidFill>
              </a:rPr>
              <a:t>TO BE RELEASED TO THE PUBLIC </a:t>
            </a:r>
          </a:p>
          <a:p>
            <a:pPr lvl="1"/>
            <a:endParaRPr lang="en-US" sz="1600" dirty="0" smtClean="0">
              <a:solidFill>
                <a:srgbClr val="002060"/>
              </a:solidFill>
            </a:endParaRPr>
          </a:p>
          <a:p>
            <a:pPr lvl="1"/>
            <a:r>
              <a:rPr sz="1600" smtClean="0">
                <a:solidFill>
                  <a:srgbClr val="002060"/>
                </a:solidFill>
              </a:rPr>
              <a:t>Access to the </a:t>
            </a:r>
            <a:r>
              <a:rPr lang="en-US" sz="1600" dirty="0" smtClean="0">
                <a:solidFill>
                  <a:srgbClr val="002060"/>
                </a:solidFill>
              </a:rPr>
              <a:t>WANO </a:t>
            </a:r>
            <a:r>
              <a:rPr lang="en-US" sz="1600" dirty="0">
                <a:solidFill>
                  <a:srgbClr val="002060"/>
                </a:solidFill>
              </a:rPr>
              <a:t>Assessment </a:t>
            </a:r>
            <a:r>
              <a:rPr lang="en-US" sz="1600" dirty="0" smtClean="0">
                <a:solidFill>
                  <a:srgbClr val="002060"/>
                </a:solidFill>
              </a:rPr>
              <a:t>ratings is </a:t>
            </a:r>
          </a:p>
          <a:p>
            <a:pPr lvl="1">
              <a:buNone/>
            </a:pPr>
            <a:r>
              <a:rPr lang="en-US" sz="1600" dirty="0" smtClean="0">
                <a:solidFill>
                  <a:srgbClr val="002060"/>
                </a:solidFill>
              </a:rPr>
              <a:t>restricted</a:t>
            </a:r>
            <a:r>
              <a:rPr sz="1600" smtClean="0">
                <a:solidFill>
                  <a:srgbClr val="002060"/>
                </a:solidFill>
              </a:rPr>
              <a:t>  </a:t>
            </a:r>
            <a:r>
              <a:rPr lang="en-US" sz="1600" dirty="0" smtClean="0">
                <a:solidFill>
                  <a:srgbClr val="002060"/>
                </a:solidFill>
              </a:rPr>
              <a:t>among WANO staff</a:t>
            </a:r>
            <a:endParaRPr lang="en-US" sz="1600" dirty="0">
              <a:solidFill>
                <a:srgbClr val="002060"/>
              </a:solidFill>
            </a:endParaRPr>
          </a:p>
          <a:p>
            <a:endParaRPr lang="en-GB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 smtClean="0"/>
              <a:t>Communication of Assessment results </a:t>
            </a:r>
            <a:endParaRPr lang="ru-RU" sz="2800" b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AE3295A-E41E-4873-99E6-2EDB23C46ABE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8900" y="3462215"/>
            <a:ext cx="3612286" cy="2456354"/>
          </a:xfrm>
          <a:prstGeom prst="rect">
            <a:avLst/>
          </a:prstGeom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Выполнение оценки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857974" cy="5112568"/>
          </a:xfrm>
        </p:spPr>
        <p:txBody>
          <a:bodyPr>
            <a:normAutofit fontScale="92500" lnSpcReduction="10000"/>
          </a:bodyPr>
          <a:lstStyle/>
          <a:p>
            <a:endParaRPr lang="ru-RU" sz="1600" dirty="0" smtClean="0"/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SzPct val="95000"/>
            </a:pPr>
            <a:r>
              <a:rPr lang="ru-RU" sz="2000" dirty="0" smtClean="0"/>
              <a:t>Проведение Оценки ВАО АЭС – через </a:t>
            </a:r>
            <a:r>
              <a:rPr lang="ru-RU" sz="2000" dirty="0" smtClean="0">
                <a:sym typeface="Symbol"/>
              </a:rPr>
              <a:t> 1,5-2 месяца после проведения ПП</a:t>
            </a:r>
          </a:p>
          <a:p>
            <a:endParaRPr lang="ru-RU" sz="1600" dirty="0"/>
          </a:p>
          <a:p>
            <a:r>
              <a:rPr lang="ru-RU" sz="1600" dirty="0" smtClean="0"/>
              <a:t>Оценка выполнена для всех АЭС, на которых проводились партнерские проверки, начиная со второго полугодия 2014 года :</a:t>
            </a:r>
            <a:endParaRPr lang="ru-RU" sz="1400" dirty="0" smtClean="0"/>
          </a:p>
          <a:p>
            <a:pPr lvl="1"/>
            <a:r>
              <a:rPr lang="ru-RU" sz="1400" dirty="0" smtClean="0"/>
              <a:t>АЭС </a:t>
            </a:r>
            <a:r>
              <a:rPr lang="ru-RU" sz="1400" dirty="0" err="1" smtClean="0"/>
              <a:t>Тяньвань</a:t>
            </a:r>
            <a:r>
              <a:rPr lang="ru-RU" sz="1400" dirty="0" smtClean="0"/>
              <a:t> – 24 ноября 2014</a:t>
            </a:r>
          </a:p>
          <a:p>
            <a:pPr lvl="1"/>
            <a:r>
              <a:rPr lang="ru-RU" sz="1400" dirty="0" smtClean="0"/>
              <a:t>Ленинградская АЭС – 30 января 2015</a:t>
            </a:r>
          </a:p>
          <a:p>
            <a:pPr lvl="1"/>
            <a:r>
              <a:rPr lang="ru-RU" sz="1400" dirty="0" smtClean="0"/>
              <a:t>Южно-Украинская АЭС – 30 января 2015</a:t>
            </a:r>
          </a:p>
          <a:p>
            <a:pPr lvl="1"/>
            <a:r>
              <a:rPr lang="ru-RU" sz="1400" dirty="0" smtClean="0"/>
              <a:t>Калининская АЭС – 2 марта 2015</a:t>
            </a:r>
          </a:p>
          <a:p>
            <a:endParaRPr lang="ru-RU" sz="1600" dirty="0" smtClean="0"/>
          </a:p>
          <a:p>
            <a:r>
              <a:rPr lang="ru-RU" sz="1600" dirty="0" smtClean="0"/>
              <a:t>На </a:t>
            </a:r>
            <a:r>
              <a:rPr lang="ru-RU" sz="1600" dirty="0"/>
              <a:t>очереди:</a:t>
            </a:r>
          </a:p>
          <a:p>
            <a:pPr lvl="1"/>
            <a:r>
              <a:rPr lang="ru-RU" sz="1400" dirty="0" smtClean="0"/>
              <a:t>АЭС  </a:t>
            </a:r>
            <a:r>
              <a:rPr lang="ru-RU" sz="1400" dirty="0" err="1" smtClean="0"/>
              <a:t>Ловииса</a:t>
            </a:r>
            <a:r>
              <a:rPr lang="ru-RU" sz="1400" dirty="0" smtClean="0"/>
              <a:t> (ПП 12-27 марта 2015) - ?</a:t>
            </a:r>
          </a:p>
          <a:p>
            <a:pPr lvl="1"/>
            <a:endParaRPr lang="ru-RU" sz="1600" dirty="0" smtClean="0">
              <a:sym typeface="Symbol"/>
            </a:endParaRPr>
          </a:p>
          <a:p>
            <a:pPr marL="360000" lvl="1" indent="-360000">
              <a:buClr>
                <a:srgbClr val="12718F"/>
              </a:buClr>
            </a:pPr>
            <a:r>
              <a:rPr lang="ru-RU" sz="1600" dirty="0" smtClean="0">
                <a:sym typeface="Symbol"/>
              </a:rPr>
              <a:t>Члены  Комитета по оценке ВАО АЭС-МЦ принимали участие в проведении оценок АЭС других РЦ:</a:t>
            </a:r>
          </a:p>
          <a:p>
            <a:pPr marL="720363" lvl="2" indent="-360000"/>
            <a:r>
              <a:rPr lang="ru-RU" sz="1600" dirty="0" smtClean="0">
                <a:sym typeface="Symbol"/>
              </a:rPr>
              <a:t>2 АЭС </a:t>
            </a:r>
            <a:r>
              <a:rPr lang="ru-RU" sz="1600" dirty="0" err="1" smtClean="0">
                <a:sym typeface="Symbol"/>
              </a:rPr>
              <a:t>Атлантского</a:t>
            </a:r>
            <a:r>
              <a:rPr lang="ru-RU" sz="1600" dirty="0" smtClean="0">
                <a:sym typeface="Symbol"/>
              </a:rPr>
              <a:t> центра;</a:t>
            </a:r>
          </a:p>
          <a:p>
            <a:pPr marL="720363" lvl="2" indent="-360000"/>
            <a:r>
              <a:rPr lang="ru-RU" sz="1600" dirty="0" smtClean="0">
                <a:sym typeface="Symbol"/>
              </a:rPr>
              <a:t>3 АЭС Токийского центра;</a:t>
            </a:r>
          </a:p>
          <a:p>
            <a:pPr marL="720363" lvl="2" indent="-360000"/>
            <a:r>
              <a:rPr lang="ru-RU" sz="1600" dirty="0" smtClean="0">
                <a:sym typeface="Symbol"/>
              </a:rPr>
              <a:t>1 АЭС Парижского центра</a:t>
            </a:r>
          </a:p>
          <a:p>
            <a:pPr lvl="1"/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xmlns="" val="367913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 smtClean="0"/>
              <a:t>Next Steps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857974" cy="5112568"/>
          </a:xfrm>
        </p:spPr>
        <p:txBody>
          <a:bodyPr>
            <a:normAutofit/>
          </a:bodyPr>
          <a:lstStyle/>
          <a:p>
            <a:endParaRPr lang="ru-RU" sz="1600" dirty="0" smtClean="0"/>
          </a:p>
          <a:p>
            <a:r>
              <a:rPr lang="en-US" sz="1600" dirty="0">
                <a:solidFill>
                  <a:srgbClr val="002060"/>
                </a:solidFill>
              </a:rPr>
              <a:t>WANO Assessment will be conducted </a:t>
            </a:r>
            <a:r>
              <a:rPr lang="en-US" sz="1600" dirty="0">
                <a:solidFill>
                  <a:srgbClr val="002060"/>
                </a:solidFill>
                <a:sym typeface="Symbol"/>
              </a:rPr>
              <a:t> 1,5-2 months </a:t>
            </a:r>
            <a:r>
              <a:rPr lang="en-US" sz="1600" dirty="0" smtClean="0">
                <a:solidFill>
                  <a:srgbClr val="002060"/>
                </a:solidFill>
                <a:sym typeface="Symbol"/>
              </a:rPr>
              <a:t>following </a:t>
            </a:r>
            <a:r>
              <a:rPr lang="en-US" sz="1600" dirty="0">
                <a:solidFill>
                  <a:srgbClr val="002060"/>
                </a:solidFill>
                <a:sym typeface="Symbol"/>
              </a:rPr>
              <a:t>the </a:t>
            </a:r>
            <a:r>
              <a:rPr lang="en-US" sz="1600" dirty="0" smtClean="0">
                <a:solidFill>
                  <a:srgbClr val="002060"/>
                </a:solidFill>
                <a:sym typeface="Symbol"/>
              </a:rPr>
              <a:t>PRs</a:t>
            </a:r>
            <a:r>
              <a:rPr lang="en-US" sz="1600" dirty="0">
                <a:solidFill>
                  <a:srgbClr val="002060"/>
                </a:solidFill>
                <a:sym typeface="Symbol"/>
              </a:rPr>
              <a:t>:</a:t>
            </a:r>
            <a:endParaRPr lang="en-US" sz="1400" dirty="0">
              <a:solidFill>
                <a:srgbClr val="002060"/>
              </a:solidFill>
            </a:endParaRPr>
          </a:p>
          <a:p>
            <a:r>
              <a:rPr lang="en-US" sz="1600" dirty="0">
                <a:solidFill>
                  <a:srgbClr val="002060"/>
                </a:solidFill>
              </a:rPr>
              <a:t>Starting from the </a:t>
            </a:r>
            <a:r>
              <a:rPr lang="en-US" sz="1600" dirty="0" smtClean="0">
                <a:solidFill>
                  <a:srgbClr val="002060"/>
                </a:solidFill>
              </a:rPr>
              <a:t>second </a:t>
            </a:r>
            <a:r>
              <a:rPr lang="en-US" sz="1600" dirty="0">
                <a:solidFill>
                  <a:srgbClr val="002060"/>
                </a:solidFill>
              </a:rPr>
              <a:t>half of 2014 all peer reviews were followed by WANO Assessment</a:t>
            </a:r>
            <a:r>
              <a:rPr lang="ru-RU" sz="1600" dirty="0">
                <a:solidFill>
                  <a:srgbClr val="002060"/>
                </a:solidFill>
              </a:rPr>
              <a:t>:</a:t>
            </a:r>
          </a:p>
          <a:p>
            <a:pPr lvl="1"/>
            <a:r>
              <a:rPr sz="1400" smtClean="0">
                <a:solidFill>
                  <a:srgbClr val="002060"/>
                </a:solidFill>
              </a:rPr>
              <a:t>Tianwan NPP </a:t>
            </a:r>
            <a:r>
              <a:rPr lang="ru-RU" sz="1400" dirty="0" smtClean="0">
                <a:solidFill>
                  <a:srgbClr val="002060"/>
                </a:solidFill>
              </a:rPr>
              <a:t>– </a:t>
            </a:r>
            <a:r>
              <a:rPr lang="en-GB" sz="1400" dirty="0" smtClean="0">
                <a:solidFill>
                  <a:srgbClr val="002060"/>
                </a:solidFill>
              </a:rPr>
              <a:t>November, </a:t>
            </a:r>
            <a:r>
              <a:rPr lang="ru-RU" sz="1400" dirty="0" smtClean="0">
                <a:solidFill>
                  <a:srgbClr val="002060"/>
                </a:solidFill>
              </a:rPr>
              <a:t>24</a:t>
            </a:r>
            <a:r>
              <a:rPr sz="1400" smtClean="0">
                <a:solidFill>
                  <a:srgbClr val="002060"/>
                </a:solidFill>
              </a:rPr>
              <a:t>,</a:t>
            </a:r>
            <a:r>
              <a:rPr lang="ru-RU" sz="1400" dirty="0" smtClean="0">
                <a:solidFill>
                  <a:srgbClr val="002060"/>
                </a:solidFill>
              </a:rPr>
              <a:t> 2014</a:t>
            </a:r>
          </a:p>
          <a:p>
            <a:pPr lvl="1"/>
            <a:r>
              <a:rPr sz="1400" smtClean="0">
                <a:solidFill>
                  <a:srgbClr val="002060"/>
                </a:solidFill>
              </a:rPr>
              <a:t>Leningrad NPP</a:t>
            </a:r>
            <a:r>
              <a:rPr lang="ru-RU" sz="1400" dirty="0" smtClean="0">
                <a:solidFill>
                  <a:srgbClr val="002060"/>
                </a:solidFill>
              </a:rPr>
              <a:t> – </a:t>
            </a:r>
            <a:r>
              <a:rPr lang="en-GB" sz="1400" dirty="0" smtClean="0">
                <a:solidFill>
                  <a:srgbClr val="002060"/>
                </a:solidFill>
              </a:rPr>
              <a:t>January, </a:t>
            </a:r>
            <a:r>
              <a:rPr lang="ru-RU" sz="1400" dirty="0" smtClean="0">
                <a:solidFill>
                  <a:srgbClr val="002060"/>
                </a:solidFill>
              </a:rPr>
              <a:t>30</a:t>
            </a:r>
            <a:r>
              <a:rPr sz="1400" smtClean="0">
                <a:solidFill>
                  <a:srgbClr val="002060"/>
                </a:solidFill>
              </a:rPr>
              <a:t>,</a:t>
            </a:r>
            <a:r>
              <a:rPr lang="ru-RU" sz="1400" dirty="0" smtClean="0">
                <a:solidFill>
                  <a:srgbClr val="002060"/>
                </a:solidFill>
              </a:rPr>
              <a:t> 2015</a:t>
            </a:r>
          </a:p>
          <a:p>
            <a:pPr lvl="1"/>
            <a:r>
              <a:rPr sz="1400" smtClean="0">
                <a:solidFill>
                  <a:srgbClr val="002060"/>
                </a:solidFill>
              </a:rPr>
              <a:t>South-Ukraine NPP </a:t>
            </a:r>
            <a:r>
              <a:rPr lang="ru-RU" sz="1400" dirty="0" smtClean="0">
                <a:solidFill>
                  <a:srgbClr val="002060"/>
                </a:solidFill>
              </a:rPr>
              <a:t>– </a:t>
            </a:r>
            <a:r>
              <a:rPr lang="en-GB" sz="1400" dirty="0" smtClean="0">
                <a:solidFill>
                  <a:srgbClr val="002060"/>
                </a:solidFill>
              </a:rPr>
              <a:t>January, 30, 2015</a:t>
            </a:r>
            <a:endParaRPr lang="ru-RU" sz="1400" dirty="0" smtClean="0">
              <a:solidFill>
                <a:srgbClr val="002060"/>
              </a:solidFill>
            </a:endParaRPr>
          </a:p>
          <a:p>
            <a:pPr lvl="1"/>
            <a:r>
              <a:rPr sz="1400" smtClean="0">
                <a:solidFill>
                  <a:srgbClr val="002060"/>
                </a:solidFill>
              </a:rPr>
              <a:t>Kalinin NPP</a:t>
            </a:r>
            <a:r>
              <a:rPr lang="ru-RU" sz="1400" dirty="0" smtClean="0">
                <a:solidFill>
                  <a:srgbClr val="002060"/>
                </a:solidFill>
              </a:rPr>
              <a:t> – </a:t>
            </a:r>
            <a:r>
              <a:rPr sz="1400" smtClean="0">
                <a:solidFill>
                  <a:srgbClr val="002060"/>
                </a:solidFill>
              </a:rPr>
              <a:t>March, </a:t>
            </a:r>
            <a:r>
              <a:rPr lang="ru-RU" sz="1400" dirty="0" smtClean="0">
                <a:solidFill>
                  <a:srgbClr val="002060"/>
                </a:solidFill>
              </a:rPr>
              <a:t>2</a:t>
            </a:r>
            <a:r>
              <a:rPr sz="1400" smtClean="0">
                <a:solidFill>
                  <a:srgbClr val="002060"/>
                </a:solidFill>
              </a:rPr>
              <a:t>,</a:t>
            </a:r>
            <a:r>
              <a:rPr lang="ru-RU" sz="1400" dirty="0" smtClean="0">
                <a:solidFill>
                  <a:srgbClr val="002060"/>
                </a:solidFill>
              </a:rPr>
              <a:t> 2015</a:t>
            </a:r>
          </a:p>
          <a:p>
            <a:r>
              <a:rPr lang="en-US" sz="1600" dirty="0">
                <a:solidFill>
                  <a:srgbClr val="002060"/>
                </a:solidFill>
              </a:rPr>
              <a:t>Next to be assessed</a:t>
            </a:r>
            <a:r>
              <a:rPr lang="ru-RU" sz="1600" dirty="0">
                <a:solidFill>
                  <a:srgbClr val="002060"/>
                </a:solidFill>
              </a:rPr>
              <a:t>:</a:t>
            </a:r>
          </a:p>
          <a:p>
            <a:pPr lvl="1"/>
            <a:r>
              <a:rPr sz="1400" smtClean="0">
                <a:solidFill>
                  <a:srgbClr val="002060"/>
                </a:solidFill>
              </a:rPr>
              <a:t>Loviisa NPP </a:t>
            </a:r>
            <a:r>
              <a:rPr lang="ru-RU" sz="1400" dirty="0" smtClean="0">
                <a:solidFill>
                  <a:srgbClr val="002060"/>
                </a:solidFill>
              </a:rPr>
              <a:t>(</a:t>
            </a:r>
            <a:r>
              <a:rPr sz="1400" smtClean="0">
                <a:solidFill>
                  <a:srgbClr val="002060"/>
                </a:solidFill>
              </a:rPr>
              <a:t>Peer review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sz="1400" smtClean="0">
                <a:solidFill>
                  <a:srgbClr val="002060"/>
                </a:solidFill>
              </a:rPr>
              <a:t>March, </a:t>
            </a:r>
            <a:r>
              <a:rPr lang="ru-RU" sz="1400" dirty="0" smtClean="0">
                <a:solidFill>
                  <a:srgbClr val="002060"/>
                </a:solidFill>
              </a:rPr>
              <a:t>12-27</a:t>
            </a:r>
            <a:r>
              <a:rPr sz="1400" smtClean="0">
                <a:solidFill>
                  <a:srgbClr val="002060"/>
                </a:solidFill>
              </a:rPr>
              <a:t>,</a:t>
            </a:r>
            <a:r>
              <a:rPr lang="ru-RU" sz="1400" dirty="0" smtClean="0">
                <a:solidFill>
                  <a:srgbClr val="002060"/>
                </a:solidFill>
              </a:rPr>
              <a:t>2015) - ?</a:t>
            </a:r>
          </a:p>
          <a:p>
            <a:pPr marL="360000" lvl="1" indent="-360000">
              <a:buClr>
                <a:srgbClr val="12718F"/>
              </a:buClr>
            </a:pPr>
            <a:endParaRPr lang="ru-RU" sz="1600" dirty="0" smtClean="0">
              <a:solidFill>
                <a:srgbClr val="002060"/>
              </a:solidFill>
              <a:sym typeface="Symbol"/>
            </a:endParaRPr>
          </a:p>
          <a:p>
            <a:pPr marL="360000" lvl="1" indent="-360000">
              <a:buClr>
                <a:srgbClr val="12718F"/>
              </a:buClr>
            </a:pPr>
            <a:r>
              <a:rPr sz="1600" smtClean="0">
                <a:solidFill>
                  <a:srgbClr val="002060"/>
                </a:solidFill>
                <a:sym typeface="Symbol"/>
              </a:rPr>
              <a:t>WANO Assessment Committee members (Moscow Centre) participated in other RC assessments</a:t>
            </a:r>
            <a:r>
              <a:rPr lang="ru-RU" sz="1600" dirty="0" smtClean="0">
                <a:solidFill>
                  <a:srgbClr val="002060"/>
                </a:solidFill>
                <a:sym typeface="Symbol"/>
              </a:rPr>
              <a:t>:</a:t>
            </a:r>
          </a:p>
          <a:p>
            <a:pPr marL="720363" lvl="2" indent="-360000"/>
            <a:r>
              <a:rPr lang="ru-RU" sz="1600" dirty="0">
                <a:solidFill>
                  <a:srgbClr val="002060"/>
                </a:solidFill>
                <a:sym typeface="Symbol"/>
              </a:rPr>
              <a:t>2 </a:t>
            </a:r>
            <a:r>
              <a:rPr lang="en-US" sz="1600" dirty="0" smtClean="0">
                <a:solidFill>
                  <a:srgbClr val="002060"/>
                </a:solidFill>
                <a:sym typeface="Symbol"/>
              </a:rPr>
              <a:t>NPPs  - AC </a:t>
            </a:r>
            <a:endParaRPr lang="ru-RU" sz="1600" dirty="0">
              <a:solidFill>
                <a:srgbClr val="002060"/>
              </a:solidFill>
              <a:sym typeface="Symbol"/>
            </a:endParaRPr>
          </a:p>
          <a:p>
            <a:pPr marL="720363" lvl="2" indent="-360000"/>
            <a:r>
              <a:rPr lang="en-US" sz="1600" dirty="0" smtClean="0">
                <a:solidFill>
                  <a:srgbClr val="002060"/>
                </a:solidFill>
                <a:sym typeface="Symbol"/>
              </a:rPr>
              <a:t>3</a:t>
            </a:r>
            <a:r>
              <a:rPr lang="ru-RU" sz="1600" dirty="0" smtClean="0">
                <a:solidFill>
                  <a:srgbClr val="002060"/>
                </a:solidFill>
                <a:sym typeface="Symbol"/>
              </a:rPr>
              <a:t> </a:t>
            </a:r>
            <a:r>
              <a:rPr lang="en-US" sz="1600" dirty="0">
                <a:solidFill>
                  <a:srgbClr val="002060"/>
                </a:solidFill>
                <a:sym typeface="Symbol"/>
              </a:rPr>
              <a:t>NPPs  - </a:t>
            </a:r>
            <a:r>
              <a:rPr lang="en-US" sz="1600" dirty="0" smtClean="0">
                <a:solidFill>
                  <a:srgbClr val="002060"/>
                </a:solidFill>
                <a:sym typeface="Symbol"/>
              </a:rPr>
              <a:t>TC </a:t>
            </a:r>
            <a:endParaRPr lang="ru-RU" sz="1600" dirty="0">
              <a:solidFill>
                <a:srgbClr val="002060"/>
              </a:solidFill>
              <a:sym typeface="Symbol"/>
            </a:endParaRPr>
          </a:p>
          <a:p>
            <a:pPr marL="720363" lvl="2" indent="-360000"/>
            <a:r>
              <a:rPr lang="en-US" sz="1600" dirty="0" smtClean="0">
                <a:solidFill>
                  <a:srgbClr val="002060"/>
                </a:solidFill>
                <a:sym typeface="Symbol"/>
              </a:rPr>
              <a:t>1</a:t>
            </a:r>
            <a:r>
              <a:rPr lang="ru-RU" sz="1600" dirty="0" smtClean="0">
                <a:solidFill>
                  <a:srgbClr val="002060"/>
                </a:solidFill>
                <a:sym typeface="Symbol"/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sym typeface="Symbol"/>
              </a:rPr>
              <a:t>NPP - PC </a:t>
            </a:r>
            <a:endParaRPr lang="ru-RU" sz="1600" dirty="0">
              <a:solidFill>
                <a:srgbClr val="002060"/>
              </a:solidFill>
              <a:sym typeface="Symbol"/>
            </a:endParaRPr>
          </a:p>
          <a:p>
            <a:pPr lvl="1"/>
            <a:endParaRPr lang="en-US" sz="1600" dirty="0" smtClean="0">
              <a:solidFill>
                <a:srgbClr val="002060"/>
              </a:solidFill>
              <a:sym typeface="Symbol"/>
            </a:endParaRPr>
          </a:p>
          <a:p>
            <a:pPr lvl="1"/>
            <a:endParaRPr lang="ru-RU" sz="14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913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Прямоугольник 3"/>
          <p:cNvSpPr>
            <a:spLocks noChangeArrowheads="1"/>
          </p:cNvSpPr>
          <p:nvPr/>
        </p:nvSpPr>
        <p:spPr bwMode="auto">
          <a:xfrm>
            <a:off x="457200" y="1905000"/>
            <a:ext cx="84296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None/>
            </a:pPr>
            <a:endParaRPr lang="ru-RU" altLang="ja-JP" sz="2400">
              <a:solidFill>
                <a:srgbClr val="0033CC"/>
              </a:solidFill>
              <a:latin typeface="Arial Black" pitchFamily="34" charset="0"/>
            </a:endParaRPr>
          </a:p>
          <a:p>
            <a:pPr algn="just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None/>
            </a:pPr>
            <a:r>
              <a:rPr lang="ru-RU" altLang="ja-JP" sz="2400">
                <a:solidFill>
                  <a:srgbClr val="0033CC"/>
                </a:solidFill>
                <a:latin typeface="Arial Black" pitchFamily="34" charset="0"/>
              </a:rPr>
              <a:t> </a:t>
            </a:r>
            <a:endParaRPr lang="en-US" altLang="ja-JP">
              <a:solidFill>
                <a:srgbClr val="0033CC"/>
              </a:solidFill>
              <a:latin typeface="Arial Black" pitchFamily="34" charset="0"/>
              <a:ea typeface="ＭＳ Ｐゴシック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3048000"/>
            <a:ext cx="818663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chemeClr val="bg1"/>
                </a:solidFill>
                <a:ea typeface="+mj-ea"/>
                <a:cs typeface="+mj-cs"/>
              </a:rPr>
              <a:t>Спасибо за внимание!</a:t>
            </a:r>
          </a:p>
          <a:p>
            <a:pPr algn="ctr">
              <a:defRPr/>
            </a:pPr>
            <a:r>
              <a:rPr lang="ru-RU" sz="4000" b="1" dirty="0" smtClean="0">
                <a:solidFill>
                  <a:schemeClr val="bg1"/>
                </a:solidFill>
                <a:ea typeface="+mj-ea"/>
                <a:cs typeface="+mj-cs"/>
              </a:rPr>
              <a:t>Thank you for attention!</a:t>
            </a:r>
            <a:endParaRPr lang="en-US" sz="4000" b="1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759B33-4CFB-48A6-945A-DFA6E47D7DA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27501">
            <a:off x="6161165" y="1933766"/>
            <a:ext cx="2527928" cy="35927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Предпосылки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366576"/>
            <a:ext cx="5783178" cy="5196868"/>
          </a:xfrm>
        </p:spPr>
        <p:txBody>
          <a:bodyPr>
            <a:normAutofit/>
          </a:bodyPr>
          <a:lstStyle/>
          <a:p>
            <a:r>
              <a:rPr lang="ru-RU" sz="1600" dirty="0" smtClean="0"/>
              <a:t>Рекомендации пост-Фукусимской Комиссии</a:t>
            </a:r>
            <a:endParaRPr lang="en-GB" sz="1600" dirty="0" smtClean="0"/>
          </a:p>
          <a:p>
            <a:pPr lvl="1"/>
            <a:r>
              <a:rPr lang="ru-RU" sz="1600" dirty="0" smtClean="0"/>
              <a:t>Утверждены ГА ВАО АЭС в Шеньжене</a:t>
            </a:r>
          </a:p>
          <a:p>
            <a:pPr lvl="1"/>
            <a:endParaRPr lang="en-GB" sz="1600" dirty="0" smtClean="0"/>
          </a:p>
          <a:p>
            <a:r>
              <a:rPr lang="ru-RU" sz="1600" dirty="0" smtClean="0"/>
              <a:t>АЦ, ПЦ и МЦ ВАО АЭС используют различные методы</a:t>
            </a:r>
            <a:endParaRPr lang="en-GB" sz="1600" dirty="0"/>
          </a:p>
          <a:p>
            <a:pPr lvl="1"/>
            <a:r>
              <a:rPr lang="ru-RU" sz="1600" dirty="0" smtClean="0"/>
              <a:t>АЦ</a:t>
            </a:r>
            <a:r>
              <a:rPr lang="en-GB" sz="1600" dirty="0" smtClean="0"/>
              <a:t> – </a:t>
            </a:r>
            <a:r>
              <a:rPr lang="ru-RU" sz="1600" dirty="0" smtClean="0"/>
              <a:t>использует методику ИНПО</a:t>
            </a:r>
            <a:endParaRPr lang="en-GB" sz="1600" dirty="0" smtClean="0"/>
          </a:p>
          <a:p>
            <a:pPr lvl="1"/>
            <a:r>
              <a:rPr lang="ru-RU" sz="1600" dirty="0" smtClean="0"/>
              <a:t>ПЦ</a:t>
            </a:r>
            <a:r>
              <a:rPr lang="en-GB" sz="1600" dirty="0" smtClean="0"/>
              <a:t> – </a:t>
            </a:r>
            <a:r>
              <a:rPr lang="ru-RU" sz="1600" dirty="0" smtClean="0"/>
              <a:t>проводит «пилотный» проект, основанный на методике АЦ</a:t>
            </a:r>
            <a:endParaRPr lang="en-GB" sz="1600" dirty="0" smtClean="0"/>
          </a:p>
          <a:p>
            <a:pPr lvl="1"/>
            <a:r>
              <a:rPr lang="en-GB" sz="1600" dirty="0" smtClean="0"/>
              <a:t>MC – </a:t>
            </a:r>
            <a:r>
              <a:rPr lang="ru-RU" sz="1600" dirty="0" smtClean="0"/>
              <a:t>использует методику, основанную на определении категорий взаимодействия и поддержки</a:t>
            </a:r>
          </a:p>
          <a:p>
            <a:pPr lvl="1"/>
            <a:endParaRPr lang="en-GB" sz="1600" dirty="0" smtClean="0"/>
          </a:p>
          <a:p>
            <a:r>
              <a:rPr lang="ru-RU" sz="1600" dirty="0" smtClean="0"/>
              <a:t>В феврале 20</a:t>
            </a:r>
            <a:r>
              <a:rPr lang="en-GB" sz="1600" dirty="0" smtClean="0"/>
              <a:t>14</a:t>
            </a:r>
            <a:r>
              <a:rPr lang="ru-RU" sz="1600" dirty="0" smtClean="0"/>
              <a:t> группа директоров ВАО АЭС решила, что необходима единая методика по внедрению процесса «Оценка ВАО АЭС»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xmlns="" val="17501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 smtClean="0"/>
              <a:t>Background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50876"/>
            <a:ext cx="5590899" cy="5112568"/>
          </a:xfrm>
        </p:spPr>
        <p:txBody>
          <a:bodyPr>
            <a:normAutofit/>
          </a:bodyPr>
          <a:lstStyle/>
          <a:p>
            <a:r>
              <a:rPr lang="en-GB" sz="1600" dirty="0" smtClean="0">
                <a:solidFill>
                  <a:srgbClr val="002060"/>
                </a:solidFill>
              </a:rPr>
              <a:t>Recommendation from Post Fukushima Commission</a:t>
            </a:r>
          </a:p>
          <a:p>
            <a:pPr lvl="1"/>
            <a:r>
              <a:rPr lang="en-GB" sz="1600" dirty="0" smtClean="0">
                <a:solidFill>
                  <a:srgbClr val="002060"/>
                </a:solidFill>
              </a:rPr>
              <a:t>Endorsed by members at Shenzhen BGM</a:t>
            </a:r>
            <a:endParaRPr lang="ru-RU" sz="1600" dirty="0" smtClean="0">
              <a:solidFill>
                <a:srgbClr val="002060"/>
              </a:solidFill>
            </a:endParaRPr>
          </a:p>
          <a:p>
            <a:pPr lvl="1"/>
            <a:endParaRPr lang="en-GB" sz="1600" dirty="0" smtClean="0">
              <a:solidFill>
                <a:srgbClr val="002060"/>
              </a:solidFill>
            </a:endParaRPr>
          </a:p>
          <a:p>
            <a:r>
              <a:rPr lang="en-GB" sz="1600" dirty="0" smtClean="0">
                <a:solidFill>
                  <a:srgbClr val="002060"/>
                </a:solidFill>
              </a:rPr>
              <a:t>3 Regional Centres with differing approaches</a:t>
            </a:r>
          </a:p>
          <a:p>
            <a:pPr lvl="1"/>
            <a:r>
              <a:rPr lang="en-GB" sz="1600" dirty="0" smtClean="0">
                <a:solidFill>
                  <a:srgbClr val="002060"/>
                </a:solidFill>
              </a:rPr>
              <a:t>AC – using INPO methodology</a:t>
            </a:r>
          </a:p>
          <a:p>
            <a:pPr lvl="1"/>
            <a:r>
              <a:rPr lang="en-GB" sz="1600" dirty="0" smtClean="0">
                <a:solidFill>
                  <a:srgbClr val="002060"/>
                </a:solidFill>
              </a:rPr>
              <a:t>PC – conducting trial tasks using a methodology based on AC process</a:t>
            </a:r>
          </a:p>
          <a:p>
            <a:pPr lvl="1"/>
            <a:r>
              <a:rPr lang="en-GB" sz="1600" dirty="0" smtClean="0">
                <a:solidFill>
                  <a:srgbClr val="002060"/>
                </a:solidFill>
              </a:rPr>
              <a:t>MC – Implementing methodology to determine </a:t>
            </a:r>
            <a:r>
              <a:rPr lang="en-US" sz="1600" dirty="0" smtClean="0">
                <a:solidFill>
                  <a:srgbClr val="002060"/>
                </a:solidFill>
              </a:rPr>
              <a:t>categories of interaction and support</a:t>
            </a:r>
            <a:endParaRPr lang="ru-RU" sz="1600" dirty="0" smtClean="0">
              <a:solidFill>
                <a:srgbClr val="002060"/>
              </a:solidFill>
            </a:endParaRPr>
          </a:p>
          <a:p>
            <a:endParaRPr lang="ru-RU" sz="1600" dirty="0">
              <a:solidFill>
                <a:srgbClr val="002060"/>
              </a:solidFill>
            </a:endParaRPr>
          </a:p>
          <a:p>
            <a:r>
              <a:rPr lang="en-GB" sz="1600" dirty="0" smtClean="0">
                <a:solidFill>
                  <a:srgbClr val="002060"/>
                </a:solidFill>
              </a:rPr>
              <a:t>Feb 2014 - WANO ELT agree on the need for a consistent methodology for implementation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 smtClean="0">
                <a:solidFill>
                  <a:srgbClr val="002060"/>
                </a:solidFill>
              </a:rPr>
              <a:t>of ‘WANO Assessment’ process</a:t>
            </a:r>
            <a:endParaRPr lang="en-GB" sz="16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27501">
            <a:off x="6161165" y="1933766"/>
            <a:ext cx="2527928" cy="359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01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Программа мероприятий по внедрению процесса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857974" cy="511256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Группа руководителей высшего звена ВАО АЭС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является наблюдательным комитетом для процесса «Оценка ВАО АЭС»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Рабочая группа разработала проект Руководства по проведению оценки ВАО АЭС</a:t>
            </a:r>
            <a:endParaRPr lang="en-GB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ЛО разработал проект Уставного документа «Оценка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ВАО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АЭС»</a:t>
            </a:r>
            <a:endParaRPr lang="en-GB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Обсуждение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Уставного документа региональными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СУ</a:t>
            </a:r>
            <a:endParaRPr lang="en-GB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Утверждение Уставного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документа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 обсуждение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уководства на СУ ВАО АЭС -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сентябрь 2014</a:t>
            </a:r>
            <a:endParaRPr lang="en-GB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«Пилотное» внедрение в каждом региональном центре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начиная с сентября 2014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Анализ предварительных результатов и корректировка процесса –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январь 2015</a:t>
            </a:r>
            <a:endParaRPr lang="en-GB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Рассмотрение окончательного процесса на СУ ВАО АЭС –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февраль </a:t>
            </a:r>
            <a:r>
              <a:rPr lang="en-GB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2015</a:t>
            </a:r>
            <a:endParaRPr lang="ru-RU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 smtClean="0"/>
              <a:t>Анализ и оптимизация процесса с учетом уроков, извлеченных из проведенных оценок</a:t>
            </a:r>
            <a:endParaRPr lang="en-GB" sz="16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/>
              <a:t>Представление </a:t>
            </a:r>
            <a:r>
              <a:rPr lang="ru-RU" sz="1600" dirty="0" smtClean="0"/>
              <a:t>первых результатов на </a:t>
            </a:r>
            <a:r>
              <a:rPr lang="ru-RU" sz="1600" b="1" dirty="0" smtClean="0"/>
              <a:t>ГА ВАО АЭС </a:t>
            </a:r>
            <a:r>
              <a:rPr lang="en-GB" sz="1600" b="1" dirty="0" smtClean="0"/>
              <a:t>2015 </a:t>
            </a:r>
            <a:r>
              <a:rPr lang="ru-RU" sz="1600" b="1" dirty="0" smtClean="0"/>
              <a:t>года</a:t>
            </a:r>
            <a:endParaRPr lang="en-GB" sz="16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67913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 smtClean="0"/>
              <a:t>Next Steps and Major Milestones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WANO ELT acts as a Steering Committee for WANO Assessment</a:t>
            </a:r>
          </a:p>
          <a:p>
            <a:pPr>
              <a:lnSpc>
                <a:spcPct val="150000"/>
              </a:lnSpc>
            </a:pP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Working Group developed draft implementing guideline</a:t>
            </a:r>
          </a:p>
          <a:p>
            <a:pPr>
              <a:lnSpc>
                <a:spcPct val="150000"/>
              </a:lnSpc>
            </a:pP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developed draft WANO Assessment 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policy </a:t>
            </a:r>
          </a:p>
          <a:p>
            <a:pPr>
              <a:lnSpc>
                <a:spcPct val="150000"/>
              </a:lnSpc>
            </a:pP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Discuss in Regional Governing Board Meetings</a:t>
            </a:r>
            <a:endParaRPr lang="en-GB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Approval of 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Policy and discuss Guideline at </a:t>
            </a:r>
            <a:r>
              <a:rPr lang="en-GB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September 2014 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Governing Board Meeting</a:t>
            </a:r>
          </a:p>
          <a:p>
            <a:pPr>
              <a:lnSpc>
                <a:spcPct val="150000"/>
              </a:lnSpc>
            </a:pP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Staged implementation in each region beginning </a:t>
            </a:r>
            <a:r>
              <a:rPr lang="en-GB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September 2014</a:t>
            </a:r>
          </a:p>
          <a:p>
            <a:pPr>
              <a:lnSpc>
                <a:spcPct val="150000"/>
              </a:lnSpc>
            </a:pP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Review initial results and adjust process as necessary </a:t>
            </a:r>
            <a:r>
              <a:rPr lang="en-GB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January 2015</a:t>
            </a:r>
          </a:p>
          <a:p>
            <a:pPr>
              <a:lnSpc>
                <a:spcPct val="150000"/>
              </a:lnSpc>
            </a:pP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Review final approaches with Governing Board </a:t>
            </a:r>
            <a:r>
              <a:rPr lang="en-GB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February 2015</a:t>
            </a:r>
            <a:endParaRPr lang="ru-RU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rgbClr val="002060"/>
                </a:solidFill>
              </a:rPr>
              <a:t>Analysis </a:t>
            </a:r>
            <a:r>
              <a:rPr lang="en-US" sz="1600" dirty="0">
                <a:solidFill>
                  <a:srgbClr val="002060"/>
                </a:solidFill>
              </a:rPr>
              <a:t>and  process optimization </a:t>
            </a:r>
            <a:r>
              <a:rPr lang="en-US" sz="1600" dirty="0" smtClean="0">
                <a:solidFill>
                  <a:srgbClr val="002060"/>
                </a:solidFill>
              </a:rPr>
              <a:t>based on lessons learned while conducting WANO Assessment</a:t>
            </a:r>
            <a:endParaRPr lang="en-GB" sz="1600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1600" dirty="0" smtClean="0">
                <a:solidFill>
                  <a:srgbClr val="002060"/>
                </a:solidFill>
              </a:rPr>
              <a:t>Present initial results at </a:t>
            </a:r>
            <a:r>
              <a:rPr lang="en-GB" sz="1600" b="1" dirty="0" smtClean="0">
                <a:solidFill>
                  <a:srgbClr val="002060"/>
                </a:solidFill>
              </a:rPr>
              <a:t>2015 BGM</a:t>
            </a:r>
          </a:p>
        </p:txBody>
      </p:sp>
    </p:spTree>
    <p:extLst>
      <p:ext uri="{BB962C8B-B14F-4D97-AF65-F5344CB8AC3E}">
        <p14:creationId xmlns:p14="http://schemas.microsoft.com/office/powerpoint/2010/main" xmlns="" val="367913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287407"/>
          <a:ext cx="9144000" cy="5713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2014"/>
                <a:gridCol w="8311986"/>
              </a:tblGrid>
              <a:tr h="2511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Оценка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Описание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828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Общее </a:t>
                      </a:r>
                      <a:r>
                        <a:rPr lang="ru-RU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состояние эксплуатации – образцовое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Наилучшие отраслевые стандарты достигнуты в большинстве областей. Не отмечено значительных недостатков в работе, связанных с эксплуатационной ядерной безопасностью.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828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Обще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состояние эксплуатации – хорошее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Наилучшие отраслевые стандарты достигнуты во многих областях. Не отмечено значительных недостатков в работе, связанных с эксплуатационной ядерной безопасностью.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16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Обще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состояние эксплуатации – удовлетворительное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Работа в целом ведется на уровне высоких стандартов атомной энергетики. Однако, </a:t>
                      </a:r>
                      <a:r>
                        <a:rPr lang="ru-RU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совершенствование требуется в ряде областей, некоторые из которых могут быть значительными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830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Обще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состояние эксплуатации – на границе приемлемого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Совершенствование требуется в значительном количестве областей</a:t>
                      </a:r>
                      <a:r>
                        <a:rPr lang="ru-RU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. В ряде областей существуют значительные недостатки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Недостатки указывают на вероятность дальнейшего ухудшения состояния эксплуатации.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830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Обще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состояние эксплуатации не отвечает </a:t>
                      </a:r>
                      <a:r>
                        <a:rPr lang="ru-RU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отраслевым стандартам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Во многих областях существуют значительные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или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критические недостатки. Станция не демонстрирует способность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устранить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большинство производственных недостатков.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8092" y="673264"/>
            <a:ext cx="8895908" cy="576064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Шкала с описанием характеристик каждого уровня</a:t>
            </a:r>
            <a:endParaRPr lang="ru-RU" sz="28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AE3295A-E41E-4873-99E6-2EDB23C46ABE}" type="slidenum">
              <a:rPr lang="en-GB" smtClean="0"/>
              <a:pPr/>
              <a:t>6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33562" y="1536163"/>
          <a:ext cx="8893176" cy="4016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1528"/>
                <a:gridCol w="7711648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Calibri"/>
                          <a:ea typeface="Calibri"/>
                          <a:cs typeface="Times New Roman"/>
                        </a:rPr>
                        <a:t>Level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Calibri"/>
                          <a:ea typeface="Calibri"/>
                          <a:cs typeface="Times New Roman"/>
                        </a:rPr>
                        <a:t>Performance Description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Overall </a:t>
                      </a:r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performance </a:t>
                      </a:r>
                      <a:r>
                        <a:rPr lang="en-GB" sz="1600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is exemplary</a:t>
                      </a:r>
                      <a:r>
                        <a:rPr lang="en-GB" sz="1600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. Industry standards of excellence are achieved in most areas. No significant </a:t>
                      </a:r>
                      <a:r>
                        <a:rPr lang="en-GB" sz="1600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performance </a:t>
                      </a:r>
                      <a:r>
                        <a:rPr lang="en-GB" sz="1600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weaknesses are noted.  </a:t>
                      </a:r>
                      <a:endParaRPr lang="ru-RU" sz="16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ru-RU" sz="16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Overall </a:t>
                      </a:r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performance </a:t>
                      </a:r>
                      <a:r>
                        <a:rPr lang="en-GB" sz="1600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is strong</a:t>
                      </a:r>
                      <a:r>
                        <a:rPr lang="en-GB" sz="1600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.  Industry standards of excellence are achieved in many areas. No significant weaknesses in </a:t>
                      </a:r>
                      <a:r>
                        <a:rPr lang="en-GB" sz="1600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performance </a:t>
                      </a:r>
                      <a:r>
                        <a:rPr lang="en-GB" sz="1600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are noted.</a:t>
                      </a:r>
                      <a:endParaRPr lang="ru-RU" sz="16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ru-RU" sz="16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Overall performance </a:t>
                      </a:r>
                      <a:r>
                        <a:rPr lang="en-GB" sz="1600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is acceptable. Performance is generally in keeping with high standards required in nuclear power.  However</a:t>
                      </a:r>
                      <a:r>
                        <a:rPr lang="en-GB" sz="1600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, improvement is needed in a number of areas, some of which may be significant.</a:t>
                      </a:r>
                      <a:endParaRPr lang="ru-RU" sz="1600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endParaRPr lang="ru-RU" sz="160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Overall </a:t>
                      </a:r>
                      <a:r>
                        <a:rPr lang="en-GB" sz="1600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performance is marginal.  Improvement is needed in a wide range of areas. </a:t>
                      </a:r>
                      <a:r>
                        <a:rPr lang="en-GB" sz="1600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Significant weaknesses exist in several areas</a:t>
                      </a:r>
                      <a:r>
                        <a:rPr lang="en-GB" sz="1600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. Weaknesses indicate the likelihood that performance may decline further. </a:t>
                      </a:r>
                      <a:endParaRPr lang="ru-RU" sz="16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  <a:endParaRPr lang="ru-RU" sz="160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Overall performance does </a:t>
                      </a:r>
                      <a:r>
                        <a:rPr lang="en-GB" sz="1600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not meet industry standards. </a:t>
                      </a:r>
                      <a:r>
                        <a:rPr lang="en-GB" sz="1600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Significant weaknesses exist in many areas or a critical weakness exists</a:t>
                      </a:r>
                      <a:r>
                        <a:rPr lang="en-GB" sz="1600" dirty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.  The station does not demonstrate the capacity to correct most performance weaknesses.</a:t>
                      </a:r>
                      <a:endParaRPr lang="ru-RU" sz="16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 smtClean="0"/>
              <a:t>Scale and Description of Assessment Levels </a:t>
            </a:r>
            <a:endParaRPr lang="ru-RU" sz="28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AE3295A-E41E-4873-99E6-2EDB23C46ABE}" type="slidenum">
              <a:rPr lang="en-GB" smtClean="0"/>
              <a:pPr/>
              <a:t>7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6026" y="1412775"/>
            <a:ext cx="8857974" cy="527003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600" dirty="0"/>
              <a:t>Директор РЦ отвечает за определение окончательной оценки.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600" dirty="0"/>
              <a:t>Каждый  РЦ формирует </a:t>
            </a:r>
            <a:r>
              <a:rPr lang="ru-RU" sz="1600" dirty="0" smtClean="0"/>
              <a:t>комиссию </a:t>
            </a:r>
            <a:r>
              <a:rPr lang="ru-RU" sz="1600" dirty="0"/>
              <a:t>по оценке (КО) для оказания помощи директору РЦ </a:t>
            </a:r>
            <a:r>
              <a:rPr lang="ru-RU" sz="1600" dirty="0" smtClean="0"/>
              <a:t>в определении </a:t>
            </a:r>
            <a:r>
              <a:rPr lang="ru-RU" sz="1600" dirty="0"/>
              <a:t>окончательной оценки каждой АЭС</a:t>
            </a:r>
            <a:r>
              <a:rPr lang="ru-RU" sz="1600" dirty="0" smtClean="0"/>
              <a:t>.</a:t>
            </a:r>
            <a:endParaRPr lang="en-US" sz="16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600" dirty="0" smtClean="0"/>
              <a:t>Состав членов КО утвержден на </a:t>
            </a:r>
            <a:r>
              <a:rPr lang="ru-RU" sz="1600" dirty="0"/>
              <a:t>заседании регионального </a:t>
            </a:r>
            <a:r>
              <a:rPr lang="ru-RU" sz="1600" dirty="0" smtClean="0"/>
              <a:t>СУ (Москва, август 2014).</a:t>
            </a:r>
            <a:endParaRPr lang="ru-RU" sz="16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600" dirty="0"/>
              <a:t>Члены КО </a:t>
            </a:r>
            <a:r>
              <a:rPr lang="ru-RU" sz="1600" dirty="0" smtClean="0"/>
              <a:t>– независимы </a:t>
            </a:r>
            <a:r>
              <a:rPr lang="ru-RU" sz="1600" dirty="0"/>
              <a:t>от оцениваемой станции.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600" dirty="0" smtClean="0"/>
              <a:t>Каждый </a:t>
            </a:r>
            <a:r>
              <a:rPr lang="ru-RU" sz="1600" dirty="0"/>
              <a:t>региональный центр создает комиссию(</a:t>
            </a:r>
            <a:r>
              <a:rPr lang="ru-RU" sz="1600" dirty="0" err="1"/>
              <a:t>ии</a:t>
            </a:r>
            <a:r>
              <a:rPr lang="ru-RU" sz="1600" dirty="0"/>
              <a:t>) по оценке производственных и общепроизводственных </a:t>
            </a:r>
            <a:r>
              <a:rPr lang="ru-RU" sz="1600" dirty="0" smtClean="0"/>
              <a:t>областей</a:t>
            </a:r>
            <a:r>
              <a:rPr lang="en-US" sz="1600" dirty="0" smtClean="0"/>
              <a:t> </a:t>
            </a:r>
            <a:r>
              <a:rPr lang="ru-RU" sz="1600" dirty="0"/>
              <a:t>для поддержки </a:t>
            </a:r>
            <a:r>
              <a:rPr lang="ru-RU" sz="1600" dirty="0" smtClean="0"/>
              <a:t>КО </a:t>
            </a:r>
            <a:r>
              <a:rPr lang="ru-RU" sz="1600" dirty="0"/>
              <a:t>и Директора </a:t>
            </a:r>
            <a:r>
              <a:rPr lang="ru-RU" sz="1600" dirty="0" smtClean="0"/>
              <a:t>РЦ в </a:t>
            </a:r>
            <a:r>
              <a:rPr lang="ru-RU" sz="1600" dirty="0"/>
              <a:t>подготовке общей оценки ВАО </a:t>
            </a:r>
            <a:r>
              <a:rPr lang="ru-RU" sz="1600" dirty="0" smtClean="0"/>
              <a:t>АЭС.</a:t>
            </a:r>
            <a:endParaRPr lang="ru-RU" sz="16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ru-RU" sz="16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1600" dirty="0">
                <a:solidFill>
                  <a:srgbClr val="002060"/>
                </a:solidFill>
              </a:rPr>
              <a:t>The RC </a:t>
            </a:r>
            <a:r>
              <a:rPr lang="en-GB" sz="1600" dirty="0" smtClean="0">
                <a:solidFill>
                  <a:srgbClr val="002060"/>
                </a:solidFill>
              </a:rPr>
              <a:t>Director is accountable </a:t>
            </a:r>
            <a:r>
              <a:rPr lang="en-GB" sz="1600" dirty="0">
                <a:solidFill>
                  <a:srgbClr val="002060"/>
                </a:solidFill>
              </a:rPr>
              <a:t>for the determination of the final assessment.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1600" dirty="0">
                <a:solidFill>
                  <a:srgbClr val="002060"/>
                </a:solidFill>
              </a:rPr>
              <a:t>Each regional centre </a:t>
            </a:r>
            <a:r>
              <a:rPr lang="en-GB" sz="1600" dirty="0" smtClean="0">
                <a:solidFill>
                  <a:srgbClr val="002060"/>
                </a:solidFill>
              </a:rPr>
              <a:t>establishes </a:t>
            </a:r>
            <a:r>
              <a:rPr lang="en-GB" sz="1600" dirty="0">
                <a:solidFill>
                  <a:srgbClr val="002060"/>
                </a:solidFill>
              </a:rPr>
              <a:t>an Assessment </a:t>
            </a:r>
            <a:r>
              <a:rPr lang="en-GB" sz="1600" dirty="0" smtClean="0">
                <a:solidFill>
                  <a:srgbClr val="002060"/>
                </a:solidFill>
              </a:rPr>
              <a:t>Committee (AC) </a:t>
            </a:r>
            <a:r>
              <a:rPr lang="en-GB" sz="1600" dirty="0">
                <a:solidFill>
                  <a:srgbClr val="002060"/>
                </a:solidFill>
              </a:rPr>
              <a:t>who will assist the RC </a:t>
            </a:r>
            <a:r>
              <a:rPr lang="en-GB" sz="1600" dirty="0" smtClean="0">
                <a:solidFill>
                  <a:srgbClr val="002060"/>
                </a:solidFill>
              </a:rPr>
              <a:t>Director </a:t>
            </a:r>
            <a:r>
              <a:rPr lang="en-GB" sz="1600" dirty="0">
                <a:solidFill>
                  <a:srgbClr val="002060"/>
                </a:solidFill>
              </a:rPr>
              <a:t>in determining the final assessment for each station</a:t>
            </a:r>
            <a:r>
              <a:rPr lang="en-GB" sz="1600" dirty="0" smtClean="0">
                <a:solidFill>
                  <a:srgbClr val="002060"/>
                </a:solidFill>
              </a:rPr>
              <a:t>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1600" dirty="0" smtClean="0">
                <a:solidFill>
                  <a:srgbClr val="002060"/>
                </a:solidFill>
              </a:rPr>
              <a:t>Members of </a:t>
            </a:r>
            <a:r>
              <a:rPr lang="en-GB" sz="1600" dirty="0">
                <a:solidFill>
                  <a:srgbClr val="002060"/>
                </a:solidFill>
              </a:rPr>
              <a:t>the Assessment Committee </a:t>
            </a:r>
            <a:r>
              <a:rPr lang="en-US" sz="1600" dirty="0" smtClean="0">
                <a:solidFill>
                  <a:srgbClr val="002060"/>
                </a:solidFill>
              </a:rPr>
              <a:t>were </a:t>
            </a:r>
            <a:r>
              <a:rPr lang="en-GB" sz="1600" dirty="0" smtClean="0">
                <a:solidFill>
                  <a:srgbClr val="002060"/>
                </a:solidFill>
              </a:rPr>
              <a:t>approved </a:t>
            </a:r>
            <a:r>
              <a:rPr lang="en-GB" sz="1600" dirty="0">
                <a:solidFill>
                  <a:srgbClr val="002060"/>
                </a:solidFill>
              </a:rPr>
              <a:t>by the Regional Centre Governing </a:t>
            </a:r>
            <a:r>
              <a:rPr lang="en-GB" sz="1600" dirty="0" smtClean="0">
                <a:solidFill>
                  <a:srgbClr val="002060"/>
                </a:solidFill>
              </a:rPr>
              <a:t>Board (Moscow, august 2014).</a:t>
            </a:r>
            <a:endParaRPr lang="en-GB" sz="16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1600" dirty="0">
                <a:solidFill>
                  <a:srgbClr val="002060"/>
                </a:solidFill>
              </a:rPr>
              <a:t>Committee members </a:t>
            </a:r>
            <a:r>
              <a:rPr lang="en-US" sz="1600" dirty="0" smtClean="0">
                <a:solidFill>
                  <a:srgbClr val="002060"/>
                </a:solidFill>
              </a:rPr>
              <a:t>are </a:t>
            </a:r>
            <a:r>
              <a:rPr lang="en-GB" sz="1600" dirty="0" smtClean="0">
                <a:solidFill>
                  <a:srgbClr val="002060"/>
                </a:solidFill>
              </a:rPr>
              <a:t>independent </a:t>
            </a:r>
            <a:r>
              <a:rPr lang="en-GB" sz="1600" dirty="0">
                <a:solidFill>
                  <a:srgbClr val="002060"/>
                </a:solidFill>
              </a:rPr>
              <a:t>from a station being assessed.</a:t>
            </a:r>
            <a:endParaRPr lang="ru-RU" sz="16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1600" dirty="0" smtClean="0">
                <a:solidFill>
                  <a:srgbClr val="002060"/>
                </a:solidFill>
              </a:rPr>
              <a:t>Each </a:t>
            </a:r>
            <a:r>
              <a:rPr lang="en-GB" sz="1600" dirty="0">
                <a:solidFill>
                  <a:srgbClr val="002060"/>
                </a:solidFill>
              </a:rPr>
              <a:t>Regional Centre develops Area Assessment Committee(s) to determine the </a:t>
            </a:r>
            <a:r>
              <a:rPr lang="en-GB" sz="1600" dirty="0" smtClean="0">
                <a:solidFill>
                  <a:srgbClr val="002060"/>
                </a:solidFill>
              </a:rPr>
              <a:t>assessments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 smtClean="0">
                <a:solidFill>
                  <a:srgbClr val="002060"/>
                </a:solidFill>
              </a:rPr>
              <a:t>of functional and cross-functional </a:t>
            </a:r>
            <a:r>
              <a:rPr lang="en-GB" sz="1600" dirty="0" smtClean="0">
                <a:solidFill>
                  <a:srgbClr val="002060"/>
                </a:solidFill>
              </a:rPr>
              <a:t>areas 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en-GB" sz="1600" dirty="0">
                <a:solidFill>
                  <a:srgbClr val="002060"/>
                </a:solidFill>
              </a:rPr>
              <a:t>to assist the </a:t>
            </a:r>
            <a:r>
              <a:rPr lang="en-GB" sz="1600" dirty="0" smtClean="0">
                <a:solidFill>
                  <a:srgbClr val="002060"/>
                </a:solidFill>
              </a:rPr>
              <a:t>AC and </a:t>
            </a:r>
            <a:r>
              <a:rPr lang="en-GB" sz="1600" dirty="0">
                <a:solidFill>
                  <a:srgbClr val="002060"/>
                </a:solidFill>
              </a:rPr>
              <a:t>the </a:t>
            </a:r>
            <a:r>
              <a:rPr lang="en-GB" sz="1600" dirty="0" smtClean="0">
                <a:solidFill>
                  <a:srgbClr val="002060"/>
                </a:solidFill>
              </a:rPr>
              <a:t>RC Director </a:t>
            </a:r>
            <a:r>
              <a:rPr lang="en-GB" sz="1600" dirty="0">
                <a:solidFill>
                  <a:srgbClr val="002060"/>
                </a:solidFill>
              </a:rPr>
              <a:t>in developing an overall WANO Assessment</a:t>
            </a:r>
            <a:r>
              <a:rPr lang="en-GB" sz="1600" dirty="0" smtClean="0">
                <a:solidFill>
                  <a:srgbClr val="002060"/>
                </a:solidFill>
              </a:rPr>
              <a:t>.</a:t>
            </a:r>
            <a:endParaRPr lang="en-GB" sz="1600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6026" y="504203"/>
            <a:ext cx="8857974" cy="836566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Метод оценки и уровень квалификации персонала</a:t>
            </a:r>
            <a:br>
              <a:rPr lang="ru-RU" sz="2800" b="1" dirty="0" smtClean="0"/>
            </a:br>
            <a:r>
              <a:rPr lang="en-GB" sz="2800" b="1" dirty="0" smtClean="0"/>
              <a:t>Methods and Personnel Qualifications for Assessment</a:t>
            </a:r>
            <a:endParaRPr lang="ru-RU" sz="28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AE3295A-E41E-4873-99E6-2EDB23C46ABE}" type="slidenum">
              <a:rPr lang="en-GB" smtClean="0"/>
              <a:pPr/>
              <a:t>8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2852"/>
            <a:ext cx="7211144" cy="733530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/>
              <a:t>Процесс Оценки ВАО АЭС</a:t>
            </a:r>
            <a:endParaRPr lang="en-GB" sz="2800" b="1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194268" y="1596106"/>
            <a:ext cx="8768237" cy="4568495"/>
            <a:chOff x="30146" y="1514604"/>
            <a:chExt cx="8768237" cy="4568495"/>
          </a:xfrm>
        </p:grpSpPr>
        <p:sp>
          <p:nvSpPr>
            <p:cNvPr id="8" name="Полилиния 7"/>
            <p:cNvSpPr/>
            <p:nvPr/>
          </p:nvSpPr>
          <p:spPr>
            <a:xfrm>
              <a:off x="30146" y="1557173"/>
              <a:ext cx="1783252" cy="1069951"/>
            </a:xfrm>
            <a:custGeom>
              <a:avLst/>
              <a:gdLst>
                <a:gd name="connsiteX0" fmla="*/ 0 w 1783252"/>
                <a:gd name="connsiteY0" fmla="*/ 106995 h 1069951"/>
                <a:gd name="connsiteX1" fmla="*/ 31338 w 1783252"/>
                <a:gd name="connsiteY1" fmla="*/ 31338 h 1069951"/>
                <a:gd name="connsiteX2" fmla="*/ 106995 w 1783252"/>
                <a:gd name="connsiteY2" fmla="*/ 0 h 1069951"/>
                <a:gd name="connsiteX3" fmla="*/ 1676257 w 1783252"/>
                <a:gd name="connsiteY3" fmla="*/ 0 h 1069951"/>
                <a:gd name="connsiteX4" fmla="*/ 1751914 w 1783252"/>
                <a:gd name="connsiteY4" fmla="*/ 31338 h 1069951"/>
                <a:gd name="connsiteX5" fmla="*/ 1783252 w 1783252"/>
                <a:gd name="connsiteY5" fmla="*/ 106995 h 1069951"/>
                <a:gd name="connsiteX6" fmla="*/ 1783252 w 1783252"/>
                <a:gd name="connsiteY6" fmla="*/ 962956 h 1069951"/>
                <a:gd name="connsiteX7" fmla="*/ 1751914 w 1783252"/>
                <a:gd name="connsiteY7" fmla="*/ 1038613 h 1069951"/>
                <a:gd name="connsiteX8" fmla="*/ 1676257 w 1783252"/>
                <a:gd name="connsiteY8" fmla="*/ 1069951 h 1069951"/>
                <a:gd name="connsiteX9" fmla="*/ 106995 w 1783252"/>
                <a:gd name="connsiteY9" fmla="*/ 1069951 h 1069951"/>
                <a:gd name="connsiteX10" fmla="*/ 31338 w 1783252"/>
                <a:gd name="connsiteY10" fmla="*/ 1038613 h 1069951"/>
                <a:gd name="connsiteX11" fmla="*/ 0 w 1783252"/>
                <a:gd name="connsiteY11" fmla="*/ 962956 h 1069951"/>
                <a:gd name="connsiteX12" fmla="*/ 0 w 1783252"/>
                <a:gd name="connsiteY12" fmla="*/ 106995 h 1069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83252" h="1069951">
                  <a:moveTo>
                    <a:pt x="0" y="106995"/>
                  </a:moveTo>
                  <a:cubicBezTo>
                    <a:pt x="0" y="78618"/>
                    <a:pt x="11273" y="51404"/>
                    <a:pt x="31338" y="31338"/>
                  </a:cubicBezTo>
                  <a:cubicBezTo>
                    <a:pt x="51403" y="11273"/>
                    <a:pt x="78618" y="0"/>
                    <a:pt x="106995" y="0"/>
                  </a:cubicBezTo>
                  <a:lnTo>
                    <a:pt x="1676257" y="0"/>
                  </a:lnTo>
                  <a:cubicBezTo>
                    <a:pt x="1704634" y="0"/>
                    <a:pt x="1731848" y="11273"/>
                    <a:pt x="1751914" y="31338"/>
                  </a:cubicBezTo>
                  <a:cubicBezTo>
                    <a:pt x="1771979" y="51403"/>
                    <a:pt x="1783252" y="78618"/>
                    <a:pt x="1783252" y="106995"/>
                  </a:cubicBezTo>
                  <a:lnTo>
                    <a:pt x="1783252" y="962956"/>
                  </a:lnTo>
                  <a:cubicBezTo>
                    <a:pt x="1783252" y="991333"/>
                    <a:pt x="1771979" y="1018547"/>
                    <a:pt x="1751914" y="1038613"/>
                  </a:cubicBezTo>
                  <a:cubicBezTo>
                    <a:pt x="1731849" y="1058678"/>
                    <a:pt x="1704634" y="1069951"/>
                    <a:pt x="1676257" y="1069951"/>
                  </a:cubicBezTo>
                  <a:lnTo>
                    <a:pt x="106995" y="1069951"/>
                  </a:lnTo>
                  <a:cubicBezTo>
                    <a:pt x="78618" y="1069951"/>
                    <a:pt x="51404" y="1058678"/>
                    <a:pt x="31338" y="1038613"/>
                  </a:cubicBezTo>
                  <a:cubicBezTo>
                    <a:pt x="11273" y="1018548"/>
                    <a:pt x="0" y="991333"/>
                    <a:pt x="0" y="962956"/>
                  </a:cubicBezTo>
                  <a:lnTo>
                    <a:pt x="0" y="106995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005F67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4678" tIns="84678" rIns="84678" bIns="84678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chemeClr val="tx1"/>
                  </a:solidFill>
                </a:rPr>
                <a:t>Проведение ПП  и Проект отчета по ПП</a:t>
              </a:r>
              <a:endParaRPr lang="en-GB" sz="1400" kern="1200" dirty="0">
                <a:solidFill>
                  <a:schemeClr val="tx1"/>
                </a:solidFill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1922385" y="1850928"/>
              <a:ext cx="378049" cy="442246"/>
            </a:xfrm>
            <a:custGeom>
              <a:avLst/>
              <a:gdLst>
                <a:gd name="connsiteX0" fmla="*/ 0 w 378049"/>
                <a:gd name="connsiteY0" fmla="*/ 88449 h 442246"/>
                <a:gd name="connsiteX1" fmla="*/ 189025 w 378049"/>
                <a:gd name="connsiteY1" fmla="*/ 88449 h 442246"/>
                <a:gd name="connsiteX2" fmla="*/ 189025 w 378049"/>
                <a:gd name="connsiteY2" fmla="*/ 0 h 442246"/>
                <a:gd name="connsiteX3" fmla="*/ 378049 w 378049"/>
                <a:gd name="connsiteY3" fmla="*/ 221123 h 442246"/>
                <a:gd name="connsiteX4" fmla="*/ 189025 w 378049"/>
                <a:gd name="connsiteY4" fmla="*/ 442246 h 442246"/>
                <a:gd name="connsiteX5" fmla="*/ 189025 w 378049"/>
                <a:gd name="connsiteY5" fmla="*/ 353797 h 442246"/>
                <a:gd name="connsiteX6" fmla="*/ 0 w 378049"/>
                <a:gd name="connsiteY6" fmla="*/ 353797 h 442246"/>
                <a:gd name="connsiteX7" fmla="*/ 0 w 378049"/>
                <a:gd name="connsiteY7" fmla="*/ 88449 h 442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8049" h="442246">
                  <a:moveTo>
                    <a:pt x="0" y="88449"/>
                  </a:moveTo>
                  <a:lnTo>
                    <a:pt x="189025" y="88449"/>
                  </a:lnTo>
                  <a:lnTo>
                    <a:pt x="189025" y="0"/>
                  </a:lnTo>
                  <a:lnTo>
                    <a:pt x="378049" y="221123"/>
                  </a:lnTo>
                  <a:lnTo>
                    <a:pt x="189025" y="442246"/>
                  </a:lnTo>
                  <a:lnTo>
                    <a:pt x="189025" y="353797"/>
                  </a:lnTo>
                  <a:lnTo>
                    <a:pt x="0" y="353797"/>
                  </a:lnTo>
                  <a:lnTo>
                    <a:pt x="0" y="88449"/>
                  </a:lnTo>
                  <a:close/>
                </a:path>
              </a:pathLst>
            </a:custGeom>
            <a:solidFill>
              <a:srgbClr val="005F67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88449" rIns="113415" bIns="88449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100" kern="1200" dirty="0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2348132" y="1537078"/>
              <a:ext cx="1783252" cy="1206681"/>
            </a:xfrm>
            <a:custGeom>
              <a:avLst/>
              <a:gdLst>
                <a:gd name="connsiteX0" fmla="*/ 0 w 1783252"/>
                <a:gd name="connsiteY0" fmla="*/ 106995 h 1069951"/>
                <a:gd name="connsiteX1" fmla="*/ 31338 w 1783252"/>
                <a:gd name="connsiteY1" fmla="*/ 31338 h 1069951"/>
                <a:gd name="connsiteX2" fmla="*/ 106995 w 1783252"/>
                <a:gd name="connsiteY2" fmla="*/ 0 h 1069951"/>
                <a:gd name="connsiteX3" fmla="*/ 1676257 w 1783252"/>
                <a:gd name="connsiteY3" fmla="*/ 0 h 1069951"/>
                <a:gd name="connsiteX4" fmla="*/ 1751914 w 1783252"/>
                <a:gd name="connsiteY4" fmla="*/ 31338 h 1069951"/>
                <a:gd name="connsiteX5" fmla="*/ 1783252 w 1783252"/>
                <a:gd name="connsiteY5" fmla="*/ 106995 h 1069951"/>
                <a:gd name="connsiteX6" fmla="*/ 1783252 w 1783252"/>
                <a:gd name="connsiteY6" fmla="*/ 962956 h 1069951"/>
                <a:gd name="connsiteX7" fmla="*/ 1751914 w 1783252"/>
                <a:gd name="connsiteY7" fmla="*/ 1038613 h 1069951"/>
                <a:gd name="connsiteX8" fmla="*/ 1676257 w 1783252"/>
                <a:gd name="connsiteY8" fmla="*/ 1069951 h 1069951"/>
                <a:gd name="connsiteX9" fmla="*/ 106995 w 1783252"/>
                <a:gd name="connsiteY9" fmla="*/ 1069951 h 1069951"/>
                <a:gd name="connsiteX10" fmla="*/ 31338 w 1783252"/>
                <a:gd name="connsiteY10" fmla="*/ 1038613 h 1069951"/>
                <a:gd name="connsiteX11" fmla="*/ 0 w 1783252"/>
                <a:gd name="connsiteY11" fmla="*/ 962956 h 1069951"/>
                <a:gd name="connsiteX12" fmla="*/ 0 w 1783252"/>
                <a:gd name="connsiteY12" fmla="*/ 106995 h 1069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83252" h="1069951">
                  <a:moveTo>
                    <a:pt x="0" y="106995"/>
                  </a:moveTo>
                  <a:cubicBezTo>
                    <a:pt x="0" y="78618"/>
                    <a:pt x="11273" y="51404"/>
                    <a:pt x="31338" y="31338"/>
                  </a:cubicBezTo>
                  <a:cubicBezTo>
                    <a:pt x="51403" y="11273"/>
                    <a:pt x="78618" y="0"/>
                    <a:pt x="106995" y="0"/>
                  </a:cubicBezTo>
                  <a:lnTo>
                    <a:pt x="1676257" y="0"/>
                  </a:lnTo>
                  <a:cubicBezTo>
                    <a:pt x="1704634" y="0"/>
                    <a:pt x="1731848" y="11273"/>
                    <a:pt x="1751914" y="31338"/>
                  </a:cubicBezTo>
                  <a:cubicBezTo>
                    <a:pt x="1771979" y="51403"/>
                    <a:pt x="1783252" y="78618"/>
                    <a:pt x="1783252" y="106995"/>
                  </a:cubicBezTo>
                  <a:lnTo>
                    <a:pt x="1783252" y="962956"/>
                  </a:lnTo>
                  <a:cubicBezTo>
                    <a:pt x="1783252" y="991333"/>
                    <a:pt x="1771979" y="1018547"/>
                    <a:pt x="1751914" y="1038613"/>
                  </a:cubicBezTo>
                  <a:cubicBezTo>
                    <a:pt x="1731849" y="1058678"/>
                    <a:pt x="1704634" y="1069951"/>
                    <a:pt x="1676257" y="1069951"/>
                  </a:cubicBezTo>
                  <a:lnTo>
                    <a:pt x="106995" y="1069951"/>
                  </a:lnTo>
                  <a:cubicBezTo>
                    <a:pt x="78618" y="1069951"/>
                    <a:pt x="51404" y="1058678"/>
                    <a:pt x="31338" y="1038613"/>
                  </a:cubicBezTo>
                  <a:cubicBezTo>
                    <a:pt x="11273" y="1018548"/>
                    <a:pt x="0" y="991333"/>
                    <a:pt x="0" y="962956"/>
                  </a:cubicBezTo>
                  <a:lnTo>
                    <a:pt x="0" y="106995"/>
                  </a:lnTo>
                  <a:close/>
                </a:path>
              </a:pathLst>
            </a:custGeom>
            <a:solidFill>
              <a:schemeClr val="accent3"/>
            </a:solidFill>
            <a:ln>
              <a:solidFill>
                <a:srgbClr val="005F67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4678" tIns="84678" rIns="84678" bIns="84678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 smtClean="0">
                  <a:solidFill>
                    <a:schemeClr val="tx1"/>
                  </a:solidFill>
                </a:rPr>
                <a:t>Ведущей эксперт по области </a:t>
              </a:r>
              <a:r>
                <a:rPr lang="ru-RU" sz="1400" kern="1200" dirty="0" smtClean="0">
                  <a:solidFill>
                    <a:schemeClr val="tx1"/>
                  </a:solidFill>
                </a:rPr>
                <a:t>предоставляет информацию</a:t>
              </a:r>
              <a:r>
                <a:rPr lang="en-GB" sz="1400" kern="1200" dirty="0" smtClean="0">
                  <a:solidFill>
                    <a:schemeClr val="tx1"/>
                  </a:solidFill>
                </a:rPr>
                <a:t> </a:t>
              </a:r>
              <a:r>
                <a:rPr lang="ru-RU" sz="1400" kern="1200" dirty="0" smtClean="0">
                  <a:solidFill>
                    <a:schemeClr val="tx1"/>
                  </a:solidFill>
                </a:rPr>
                <a:t>в </a:t>
              </a:r>
              <a:r>
                <a:rPr lang="ru-RU" sz="1400" b="1" kern="1200" dirty="0" smtClean="0">
                  <a:solidFill>
                    <a:schemeClr val="tx1"/>
                  </a:solidFill>
                </a:rPr>
                <a:t>комитет по оценке областей</a:t>
              </a:r>
              <a:endParaRPr lang="en-GB" sz="14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4217973" y="1850929"/>
              <a:ext cx="378049" cy="442246"/>
            </a:xfrm>
            <a:custGeom>
              <a:avLst/>
              <a:gdLst>
                <a:gd name="connsiteX0" fmla="*/ 0 w 378049"/>
                <a:gd name="connsiteY0" fmla="*/ 88449 h 442246"/>
                <a:gd name="connsiteX1" fmla="*/ 189025 w 378049"/>
                <a:gd name="connsiteY1" fmla="*/ 88449 h 442246"/>
                <a:gd name="connsiteX2" fmla="*/ 189025 w 378049"/>
                <a:gd name="connsiteY2" fmla="*/ 0 h 442246"/>
                <a:gd name="connsiteX3" fmla="*/ 378049 w 378049"/>
                <a:gd name="connsiteY3" fmla="*/ 221123 h 442246"/>
                <a:gd name="connsiteX4" fmla="*/ 189025 w 378049"/>
                <a:gd name="connsiteY4" fmla="*/ 442246 h 442246"/>
                <a:gd name="connsiteX5" fmla="*/ 189025 w 378049"/>
                <a:gd name="connsiteY5" fmla="*/ 353797 h 442246"/>
                <a:gd name="connsiteX6" fmla="*/ 0 w 378049"/>
                <a:gd name="connsiteY6" fmla="*/ 353797 h 442246"/>
                <a:gd name="connsiteX7" fmla="*/ 0 w 378049"/>
                <a:gd name="connsiteY7" fmla="*/ 88449 h 442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8049" h="442246">
                  <a:moveTo>
                    <a:pt x="0" y="88449"/>
                  </a:moveTo>
                  <a:lnTo>
                    <a:pt x="189025" y="88449"/>
                  </a:lnTo>
                  <a:lnTo>
                    <a:pt x="189025" y="0"/>
                  </a:lnTo>
                  <a:lnTo>
                    <a:pt x="378049" y="221123"/>
                  </a:lnTo>
                  <a:lnTo>
                    <a:pt x="189025" y="442246"/>
                  </a:lnTo>
                  <a:lnTo>
                    <a:pt x="189025" y="353797"/>
                  </a:lnTo>
                  <a:lnTo>
                    <a:pt x="0" y="353797"/>
                  </a:lnTo>
                  <a:lnTo>
                    <a:pt x="0" y="88449"/>
                  </a:lnTo>
                  <a:close/>
                </a:path>
              </a:pathLst>
            </a:custGeom>
            <a:solidFill>
              <a:srgbClr val="005F67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88449" rIns="113415" bIns="88449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100" kern="1200" dirty="0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4673865" y="1514604"/>
              <a:ext cx="1783252" cy="1345213"/>
            </a:xfrm>
            <a:custGeom>
              <a:avLst/>
              <a:gdLst>
                <a:gd name="connsiteX0" fmla="*/ 0 w 1783252"/>
                <a:gd name="connsiteY0" fmla="*/ 106995 h 1069951"/>
                <a:gd name="connsiteX1" fmla="*/ 31338 w 1783252"/>
                <a:gd name="connsiteY1" fmla="*/ 31338 h 1069951"/>
                <a:gd name="connsiteX2" fmla="*/ 106995 w 1783252"/>
                <a:gd name="connsiteY2" fmla="*/ 0 h 1069951"/>
                <a:gd name="connsiteX3" fmla="*/ 1676257 w 1783252"/>
                <a:gd name="connsiteY3" fmla="*/ 0 h 1069951"/>
                <a:gd name="connsiteX4" fmla="*/ 1751914 w 1783252"/>
                <a:gd name="connsiteY4" fmla="*/ 31338 h 1069951"/>
                <a:gd name="connsiteX5" fmla="*/ 1783252 w 1783252"/>
                <a:gd name="connsiteY5" fmla="*/ 106995 h 1069951"/>
                <a:gd name="connsiteX6" fmla="*/ 1783252 w 1783252"/>
                <a:gd name="connsiteY6" fmla="*/ 962956 h 1069951"/>
                <a:gd name="connsiteX7" fmla="*/ 1751914 w 1783252"/>
                <a:gd name="connsiteY7" fmla="*/ 1038613 h 1069951"/>
                <a:gd name="connsiteX8" fmla="*/ 1676257 w 1783252"/>
                <a:gd name="connsiteY8" fmla="*/ 1069951 h 1069951"/>
                <a:gd name="connsiteX9" fmla="*/ 106995 w 1783252"/>
                <a:gd name="connsiteY9" fmla="*/ 1069951 h 1069951"/>
                <a:gd name="connsiteX10" fmla="*/ 31338 w 1783252"/>
                <a:gd name="connsiteY10" fmla="*/ 1038613 h 1069951"/>
                <a:gd name="connsiteX11" fmla="*/ 0 w 1783252"/>
                <a:gd name="connsiteY11" fmla="*/ 962956 h 1069951"/>
                <a:gd name="connsiteX12" fmla="*/ 0 w 1783252"/>
                <a:gd name="connsiteY12" fmla="*/ 106995 h 1069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83252" h="1069951">
                  <a:moveTo>
                    <a:pt x="0" y="106995"/>
                  </a:moveTo>
                  <a:cubicBezTo>
                    <a:pt x="0" y="78618"/>
                    <a:pt x="11273" y="51404"/>
                    <a:pt x="31338" y="31338"/>
                  </a:cubicBezTo>
                  <a:cubicBezTo>
                    <a:pt x="51403" y="11273"/>
                    <a:pt x="78618" y="0"/>
                    <a:pt x="106995" y="0"/>
                  </a:cubicBezTo>
                  <a:lnTo>
                    <a:pt x="1676257" y="0"/>
                  </a:lnTo>
                  <a:cubicBezTo>
                    <a:pt x="1704634" y="0"/>
                    <a:pt x="1731848" y="11273"/>
                    <a:pt x="1751914" y="31338"/>
                  </a:cubicBezTo>
                  <a:cubicBezTo>
                    <a:pt x="1771979" y="51403"/>
                    <a:pt x="1783252" y="78618"/>
                    <a:pt x="1783252" y="106995"/>
                  </a:cubicBezTo>
                  <a:lnTo>
                    <a:pt x="1783252" y="962956"/>
                  </a:lnTo>
                  <a:cubicBezTo>
                    <a:pt x="1783252" y="991333"/>
                    <a:pt x="1771979" y="1018547"/>
                    <a:pt x="1751914" y="1038613"/>
                  </a:cubicBezTo>
                  <a:cubicBezTo>
                    <a:pt x="1731849" y="1058678"/>
                    <a:pt x="1704634" y="1069951"/>
                    <a:pt x="1676257" y="1069951"/>
                  </a:cubicBezTo>
                  <a:lnTo>
                    <a:pt x="106995" y="1069951"/>
                  </a:lnTo>
                  <a:cubicBezTo>
                    <a:pt x="78618" y="1069951"/>
                    <a:pt x="51404" y="1058678"/>
                    <a:pt x="31338" y="1038613"/>
                  </a:cubicBezTo>
                  <a:cubicBezTo>
                    <a:pt x="11273" y="1018548"/>
                    <a:pt x="0" y="991333"/>
                    <a:pt x="0" y="962956"/>
                  </a:cubicBezTo>
                  <a:lnTo>
                    <a:pt x="0" y="106995"/>
                  </a:lnTo>
                  <a:close/>
                </a:path>
              </a:pathLst>
            </a:custGeom>
            <a:solidFill>
              <a:schemeClr val="accent3"/>
            </a:solidFill>
            <a:ln>
              <a:solidFill>
                <a:srgbClr val="005F67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4678" tIns="84678" rIns="84678" bIns="84678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tx1"/>
                  </a:solidFill>
                </a:rPr>
                <a:t>Комитет по оценке областей </a:t>
              </a:r>
              <a:r>
                <a:rPr lang="ru-RU" sz="1400" kern="1200" dirty="0" smtClean="0">
                  <a:solidFill>
                    <a:schemeClr val="tx1"/>
                  </a:solidFill>
                </a:rPr>
                <a:t>определяет оценку области и информирует об этом </a:t>
              </a:r>
              <a:r>
                <a:rPr lang="ru-RU" sz="1400" dirty="0" smtClean="0">
                  <a:solidFill>
                    <a:schemeClr val="tx1"/>
                  </a:solidFill>
                </a:rPr>
                <a:t>Комитет по оценке ВАО АЭС</a:t>
              </a:r>
              <a:endParaRPr lang="en-GB" sz="14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5314222" y="2883947"/>
              <a:ext cx="442247" cy="317223"/>
            </a:xfrm>
            <a:custGeom>
              <a:avLst/>
              <a:gdLst>
                <a:gd name="connsiteX0" fmla="*/ 0 w 378049"/>
                <a:gd name="connsiteY0" fmla="*/ 88449 h 442246"/>
                <a:gd name="connsiteX1" fmla="*/ 189025 w 378049"/>
                <a:gd name="connsiteY1" fmla="*/ 88449 h 442246"/>
                <a:gd name="connsiteX2" fmla="*/ 189025 w 378049"/>
                <a:gd name="connsiteY2" fmla="*/ 0 h 442246"/>
                <a:gd name="connsiteX3" fmla="*/ 378049 w 378049"/>
                <a:gd name="connsiteY3" fmla="*/ 221123 h 442246"/>
                <a:gd name="connsiteX4" fmla="*/ 189025 w 378049"/>
                <a:gd name="connsiteY4" fmla="*/ 442246 h 442246"/>
                <a:gd name="connsiteX5" fmla="*/ 189025 w 378049"/>
                <a:gd name="connsiteY5" fmla="*/ 353797 h 442246"/>
                <a:gd name="connsiteX6" fmla="*/ 0 w 378049"/>
                <a:gd name="connsiteY6" fmla="*/ 353797 h 442246"/>
                <a:gd name="connsiteX7" fmla="*/ 0 w 378049"/>
                <a:gd name="connsiteY7" fmla="*/ 88449 h 442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8049" h="442246">
                  <a:moveTo>
                    <a:pt x="302439" y="1"/>
                  </a:moveTo>
                  <a:lnTo>
                    <a:pt x="302439" y="221124"/>
                  </a:lnTo>
                  <a:lnTo>
                    <a:pt x="378049" y="221124"/>
                  </a:lnTo>
                  <a:lnTo>
                    <a:pt x="189025" y="442245"/>
                  </a:lnTo>
                  <a:lnTo>
                    <a:pt x="0" y="221124"/>
                  </a:lnTo>
                  <a:lnTo>
                    <a:pt x="75610" y="221124"/>
                  </a:lnTo>
                  <a:lnTo>
                    <a:pt x="75610" y="1"/>
                  </a:lnTo>
                  <a:lnTo>
                    <a:pt x="302439" y="1"/>
                  </a:lnTo>
                  <a:close/>
                </a:path>
              </a:pathLst>
            </a:custGeom>
            <a:solidFill>
              <a:srgbClr val="005F67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450" tIns="1" rIns="88449" bIns="11341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100" kern="1200" dirty="0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7015131" y="3229895"/>
              <a:ext cx="1783252" cy="1069951"/>
            </a:xfrm>
            <a:custGeom>
              <a:avLst/>
              <a:gdLst>
                <a:gd name="connsiteX0" fmla="*/ 0 w 1783252"/>
                <a:gd name="connsiteY0" fmla="*/ 106995 h 1069951"/>
                <a:gd name="connsiteX1" fmla="*/ 31338 w 1783252"/>
                <a:gd name="connsiteY1" fmla="*/ 31338 h 1069951"/>
                <a:gd name="connsiteX2" fmla="*/ 106995 w 1783252"/>
                <a:gd name="connsiteY2" fmla="*/ 0 h 1069951"/>
                <a:gd name="connsiteX3" fmla="*/ 1676257 w 1783252"/>
                <a:gd name="connsiteY3" fmla="*/ 0 h 1069951"/>
                <a:gd name="connsiteX4" fmla="*/ 1751914 w 1783252"/>
                <a:gd name="connsiteY4" fmla="*/ 31338 h 1069951"/>
                <a:gd name="connsiteX5" fmla="*/ 1783252 w 1783252"/>
                <a:gd name="connsiteY5" fmla="*/ 106995 h 1069951"/>
                <a:gd name="connsiteX6" fmla="*/ 1783252 w 1783252"/>
                <a:gd name="connsiteY6" fmla="*/ 962956 h 1069951"/>
                <a:gd name="connsiteX7" fmla="*/ 1751914 w 1783252"/>
                <a:gd name="connsiteY7" fmla="*/ 1038613 h 1069951"/>
                <a:gd name="connsiteX8" fmla="*/ 1676257 w 1783252"/>
                <a:gd name="connsiteY8" fmla="*/ 1069951 h 1069951"/>
                <a:gd name="connsiteX9" fmla="*/ 106995 w 1783252"/>
                <a:gd name="connsiteY9" fmla="*/ 1069951 h 1069951"/>
                <a:gd name="connsiteX10" fmla="*/ 31338 w 1783252"/>
                <a:gd name="connsiteY10" fmla="*/ 1038613 h 1069951"/>
                <a:gd name="connsiteX11" fmla="*/ 0 w 1783252"/>
                <a:gd name="connsiteY11" fmla="*/ 962956 h 1069951"/>
                <a:gd name="connsiteX12" fmla="*/ 0 w 1783252"/>
                <a:gd name="connsiteY12" fmla="*/ 106995 h 1069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83252" h="1069951">
                  <a:moveTo>
                    <a:pt x="0" y="106995"/>
                  </a:moveTo>
                  <a:cubicBezTo>
                    <a:pt x="0" y="78618"/>
                    <a:pt x="11273" y="51404"/>
                    <a:pt x="31338" y="31338"/>
                  </a:cubicBezTo>
                  <a:cubicBezTo>
                    <a:pt x="51403" y="11273"/>
                    <a:pt x="78618" y="0"/>
                    <a:pt x="106995" y="0"/>
                  </a:cubicBezTo>
                  <a:lnTo>
                    <a:pt x="1676257" y="0"/>
                  </a:lnTo>
                  <a:cubicBezTo>
                    <a:pt x="1704634" y="0"/>
                    <a:pt x="1731848" y="11273"/>
                    <a:pt x="1751914" y="31338"/>
                  </a:cubicBezTo>
                  <a:cubicBezTo>
                    <a:pt x="1771979" y="51403"/>
                    <a:pt x="1783252" y="78618"/>
                    <a:pt x="1783252" y="106995"/>
                  </a:cubicBezTo>
                  <a:lnTo>
                    <a:pt x="1783252" y="962956"/>
                  </a:lnTo>
                  <a:cubicBezTo>
                    <a:pt x="1783252" y="991333"/>
                    <a:pt x="1771979" y="1018547"/>
                    <a:pt x="1751914" y="1038613"/>
                  </a:cubicBezTo>
                  <a:cubicBezTo>
                    <a:pt x="1731849" y="1058678"/>
                    <a:pt x="1704634" y="1069951"/>
                    <a:pt x="1676257" y="1069951"/>
                  </a:cubicBezTo>
                  <a:lnTo>
                    <a:pt x="106995" y="1069951"/>
                  </a:lnTo>
                  <a:cubicBezTo>
                    <a:pt x="78618" y="1069951"/>
                    <a:pt x="51404" y="1058678"/>
                    <a:pt x="31338" y="1038613"/>
                  </a:cubicBezTo>
                  <a:cubicBezTo>
                    <a:pt x="11273" y="1018548"/>
                    <a:pt x="0" y="991333"/>
                    <a:pt x="0" y="962956"/>
                  </a:cubicBezTo>
                  <a:lnTo>
                    <a:pt x="0" y="106995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005F67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4678" tIns="84678" rIns="84678" bIns="84678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chemeClr val="tx1"/>
                  </a:solidFill>
                </a:rPr>
                <a:t>Руководитель команды ПП представляет отчет по ПП комитету по оценке ВАО АЭС</a:t>
              </a:r>
              <a:endParaRPr lang="en-GB" sz="14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6510300" y="3563842"/>
              <a:ext cx="378049" cy="442247"/>
            </a:xfrm>
            <a:custGeom>
              <a:avLst/>
              <a:gdLst>
                <a:gd name="connsiteX0" fmla="*/ 0 w 378049"/>
                <a:gd name="connsiteY0" fmla="*/ 88449 h 442246"/>
                <a:gd name="connsiteX1" fmla="*/ 189025 w 378049"/>
                <a:gd name="connsiteY1" fmla="*/ 88449 h 442246"/>
                <a:gd name="connsiteX2" fmla="*/ 189025 w 378049"/>
                <a:gd name="connsiteY2" fmla="*/ 0 h 442246"/>
                <a:gd name="connsiteX3" fmla="*/ 378049 w 378049"/>
                <a:gd name="connsiteY3" fmla="*/ 221123 h 442246"/>
                <a:gd name="connsiteX4" fmla="*/ 189025 w 378049"/>
                <a:gd name="connsiteY4" fmla="*/ 442246 h 442246"/>
                <a:gd name="connsiteX5" fmla="*/ 189025 w 378049"/>
                <a:gd name="connsiteY5" fmla="*/ 353797 h 442246"/>
                <a:gd name="connsiteX6" fmla="*/ 0 w 378049"/>
                <a:gd name="connsiteY6" fmla="*/ 353797 h 442246"/>
                <a:gd name="connsiteX7" fmla="*/ 0 w 378049"/>
                <a:gd name="connsiteY7" fmla="*/ 88449 h 442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8049" h="442246">
                  <a:moveTo>
                    <a:pt x="378049" y="353797"/>
                  </a:moveTo>
                  <a:lnTo>
                    <a:pt x="189024" y="353797"/>
                  </a:lnTo>
                  <a:lnTo>
                    <a:pt x="189024" y="442246"/>
                  </a:lnTo>
                  <a:lnTo>
                    <a:pt x="0" y="221123"/>
                  </a:lnTo>
                  <a:lnTo>
                    <a:pt x="189024" y="0"/>
                  </a:lnTo>
                  <a:lnTo>
                    <a:pt x="189024" y="88449"/>
                  </a:lnTo>
                  <a:lnTo>
                    <a:pt x="378049" y="88449"/>
                  </a:lnTo>
                  <a:lnTo>
                    <a:pt x="378049" y="353797"/>
                  </a:lnTo>
                  <a:close/>
                </a:path>
              </a:pathLst>
            </a:custGeom>
            <a:solidFill>
              <a:srgbClr val="005F67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415" tIns="88450" rIns="0" bIns="88449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100" kern="1200" dirty="0"/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4659217" y="3229896"/>
              <a:ext cx="1783252" cy="1069951"/>
            </a:xfrm>
            <a:custGeom>
              <a:avLst/>
              <a:gdLst>
                <a:gd name="connsiteX0" fmla="*/ 0 w 1783252"/>
                <a:gd name="connsiteY0" fmla="*/ 106995 h 1069951"/>
                <a:gd name="connsiteX1" fmla="*/ 31338 w 1783252"/>
                <a:gd name="connsiteY1" fmla="*/ 31338 h 1069951"/>
                <a:gd name="connsiteX2" fmla="*/ 106995 w 1783252"/>
                <a:gd name="connsiteY2" fmla="*/ 0 h 1069951"/>
                <a:gd name="connsiteX3" fmla="*/ 1676257 w 1783252"/>
                <a:gd name="connsiteY3" fmla="*/ 0 h 1069951"/>
                <a:gd name="connsiteX4" fmla="*/ 1751914 w 1783252"/>
                <a:gd name="connsiteY4" fmla="*/ 31338 h 1069951"/>
                <a:gd name="connsiteX5" fmla="*/ 1783252 w 1783252"/>
                <a:gd name="connsiteY5" fmla="*/ 106995 h 1069951"/>
                <a:gd name="connsiteX6" fmla="*/ 1783252 w 1783252"/>
                <a:gd name="connsiteY6" fmla="*/ 962956 h 1069951"/>
                <a:gd name="connsiteX7" fmla="*/ 1751914 w 1783252"/>
                <a:gd name="connsiteY7" fmla="*/ 1038613 h 1069951"/>
                <a:gd name="connsiteX8" fmla="*/ 1676257 w 1783252"/>
                <a:gd name="connsiteY8" fmla="*/ 1069951 h 1069951"/>
                <a:gd name="connsiteX9" fmla="*/ 106995 w 1783252"/>
                <a:gd name="connsiteY9" fmla="*/ 1069951 h 1069951"/>
                <a:gd name="connsiteX10" fmla="*/ 31338 w 1783252"/>
                <a:gd name="connsiteY10" fmla="*/ 1038613 h 1069951"/>
                <a:gd name="connsiteX11" fmla="*/ 0 w 1783252"/>
                <a:gd name="connsiteY11" fmla="*/ 962956 h 1069951"/>
                <a:gd name="connsiteX12" fmla="*/ 0 w 1783252"/>
                <a:gd name="connsiteY12" fmla="*/ 106995 h 1069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83252" h="1069951">
                  <a:moveTo>
                    <a:pt x="0" y="106995"/>
                  </a:moveTo>
                  <a:cubicBezTo>
                    <a:pt x="0" y="78618"/>
                    <a:pt x="11273" y="51404"/>
                    <a:pt x="31338" y="31338"/>
                  </a:cubicBezTo>
                  <a:cubicBezTo>
                    <a:pt x="51403" y="11273"/>
                    <a:pt x="78618" y="0"/>
                    <a:pt x="106995" y="0"/>
                  </a:cubicBezTo>
                  <a:lnTo>
                    <a:pt x="1676257" y="0"/>
                  </a:lnTo>
                  <a:cubicBezTo>
                    <a:pt x="1704634" y="0"/>
                    <a:pt x="1731848" y="11273"/>
                    <a:pt x="1751914" y="31338"/>
                  </a:cubicBezTo>
                  <a:cubicBezTo>
                    <a:pt x="1771979" y="51403"/>
                    <a:pt x="1783252" y="78618"/>
                    <a:pt x="1783252" y="106995"/>
                  </a:cubicBezTo>
                  <a:lnTo>
                    <a:pt x="1783252" y="962956"/>
                  </a:lnTo>
                  <a:cubicBezTo>
                    <a:pt x="1783252" y="991333"/>
                    <a:pt x="1771979" y="1018547"/>
                    <a:pt x="1751914" y="1038613"/>
                  </a:cubicBezTo>
                  <a:cubicBezTo>
                    <a:pt x="1731849" y="1058678"/>
                    <a:pt x="1704634" y="1069951"/>
                    <a:pt x="1676257" y="1069951"/>
                  </a:cubicBezTo>
                  <a:lnTo>
                    <a:pt x="106995" y="1069951"/>
                  </a:lnTo>
                  <a:cubicBezTo>
                    <a:pt x="78618" y="1069951"/>
                    <a:pt x="51404" y="1058678"/>
                    <a:pt x="31338" y="1038613"/>
                  </a:cubicBezTo>
                  <a:cubicBezTo>
                    <a:pt x="11273" y="1018548"/>
                    <a:pt x="0" y="991333"/>
                    <a:pt x="0" y="962956"/>
                  </a:cubicBezTo>
                  <a:lnTo>
                    <a:pt x="0" y="106995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005F67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4678" tIns="84678" rIns="84678" bIns="84678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tx1"/>
                  </a:solidFill>
                </a:rPr>
                <a:t>Комитет по оценке ВАО АЭС </a:t>
              </a:r>
              <a:r>
                <a:rPr lang="ru-RU" sz="1400" kern="1200" dirty="0" smtClean="0">
                  <a:solidFill>
                    <a:schemeClr val="tx1"/>
                  </a:solidFill>
                </a:rPr>
                <a:t>оценивает станцию </a:t>
              </a:r>
              <a:r>
                <a:rPr lang="en-GB" sz="1400" kern="1200" dirty="0" smtClean="0">
                  <a:solidFill>
                    <a:schemeClr val="tx1"/>
                  </a:solidFill>
                </a:rPr>
                <a:t>(</a:t>
              </a:r>
              <a:r>
                <a:rPr lang="ru-RU" sz="1400" kern="1200" dirty="0" smtClean="0">
                  <a:solidFill>
                    <a:schemeClr val="tx1"/>
                  </a:solidFill>
                </a:rPr>
                <a:t>информационный пакет по оценке</a:t>
              </a:r>
              <a:r>
                <a:rPr lang="en-GB" sz="1400" kern="1200" dirty="0" smtClean="0">
                  <a:solidFill>
                    <a:schemeClr val="tx1"/>
                  </a:solidFill>
                </a:rPr>
                <a:t>)</a:t>
              </a:r>
              <a:endParaRPr lang="en-GB" sz="14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4194580" y="3543747"/>
              <a:ext cx="378050" cy="442247"/>
            </a:xfrm>
            <a:custGeom>
              <a:avLst/>
              <a:gdLst>
                <a:gd name="connsiteX0" fmla="*/ 0 w 378049"/>
                <a:gd name="connsiteY0" fmla="*/ 88449 h 442246"/>
                <a:gd name="connsiteX1" fmla="*/ 189025 w 378049"/>
                <a:gd name="connsiteY1" fmla="*/ 88449 h 442246"/>
                <a:gd name="connsiteX2" fmla="*/ 189025 w 378049"/>
                <a:gd name="connsiteY2" fmla="*/ 0 h 442246"/>
                <a:gd name="connsiteX3" fmla="*/ 378049 w 378049"/>
                <a:gd name="connsiteY3" fmla="*/ 221123 h 442246"/>
                <a:gd name="connsiteX4" fmla="*/ 189025 w 378049"/>
                <a:gd name="connsiteY4" fmla="*/ 442246 h 442246"/>
                <a:gd name="connsiteX5" fmla="*/ 189025 w 378049"/>
                <a:gd name="connsiteY5" fmla="*/ 353797 h 442246"/>
                <a:gd name="connsiteX6" fmla="*/ 0 w 378049"/>
                <a:gd name="connsiteY6" fmla="*/ 353797 h 442246"/>
                <a:gd name="connsiteX7" fmla="*/ 0 w 378049"/>
                <a:gd name="connsiteY7" fmla="*/ 88449 h 442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8049" h="442246">
                  <a:moveTo>
                    <a:pt x="378049" y="353797"/>
                  </a:moveTo>
                  <a:lnTo>
                    <a:pt x="189024" y="353797"/>
                  </a:lnTo>
                  <a:lnTo>
                    <a:pt x="189024" y="442246"/>
                  </a:lnTo>
                  <a:lnTo>
                    <a:pt x="0" y="221123"/>
                  </a:lnTo>
                  <a:lnTo>
                    <a:pt x="189024" y="0"/>
                  </a:lnTo>
                  <a:lnTo>
                    <a:pt x="189024" y="88449"/>
                  </a:lnTo>
                  <a:lnTo>
                    <a:pt x="378049" y="88449"/>
                  </a:lnTo>
                  <a:lnTo>
                    <a:pt x="378049" y="353797"/>
                  </a:lnTo>
                  <a:close/>
                </a:path>
              </a:pathLst>
            </a:custGeom>
            <a:solidFill>
              <a:srgbClr val="005F67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415" tIns="88450" rIns="1" bIns="88449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100" kern="1200" dirty="0"/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2323437" y="3127525"/>
              <a:ext cx="1783252" cy="1182370"/>
            </a:xfrm>
            <a:custGeom>
              <a:avLst/>
              <a:gdLst>
                <a:gd name="connsiteX0" fmla="*/ 0 w 1783252"/>
                <a:gd name="connsiteY0" fmla="*/ 106995 h 1069951"/>
                <a:gd name="connsiteX1" fmla="*/ 31338 w 1783252"/>
                <a:gd name="connsiteY1" fmla="*/ 31338 h 1069951"/>
                <a:gd name="connsiteX2" fmla="*/ 106995 w 1783252"/>
                <a:gd name="connsiteY2" fmla="*/ 0 h 1069951"/>
                <a:gd name="connsiteX3" fmla="*/ 1676257 w 1783252"/>
                <a:gd name="connsiteY3" fmla="*/ 0 h 1069951"/>
                <a:gd name="connsiteX4" fmla="*/ 1751914 w 1783252"/>
                <a:gd name="connsiteY4" fmla="*/ 31338 h 1069951"/>
                <a:gd name="connsiteX5" fmla="*/ 1783252 w 1783252"/>
                <a:gd name="connsiteY5" fmla="*/ 106995 h 1069951"/>
                <a:gd name="connsiteX6" fmla="*/ 1783252 w 1783252"/>
                <a:gd name="connsiteY6" fmla="*/ 962956 h 1069951"/>
                <a:gd name="connsiteX7" fmla="*/ 1751914 w 1783252"/>
                <a:gd name="connsiteY7" fmla="*/ 1038613 h 1069951"/>
                <a:gd name="connsiteX8" fmla="*/ 1676257 w 1783252"/>
                <a:gd name="connsiteY8" fmla="*/ 1069951 h 1069951"/>
                <a:gd name="connsiteX9" fmla="*/ 106995 w 1783252"/>
                <a:gd name="connsiteY9" fmla="*/ 1069951 h 1069951"/>
                <a:gd name="connsiteX10" fmla="*/ 31338 w 1783252"/>
                <a:gd name="connsiteY10" fmla="*/ 1038613 h 1069951"/>
                <a:gd name="connsiteX11" fmla="*/ 0 w 1783252"/>
                <a:gd name="connsiteY11" fmla="*/ 962956 h 1069951"/>
                <a:gd name="connsiteX12" fmla="*/ 0 w 1783252"/>
                <a:gd name="connsiteY12" fmla="*/ 106995 h 1069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83252" h="1069951">
                  <a:moveTo>
                    <a:pt x="0" y="106995"/>
                  </a:moveTo>
                  <a:cubicBezTo>
                    <a:pt x="0" y="78618"/>
                    <a:pt x="11273" y="51404"/>
                    <a:pt x="31338" y="31338"/>
                  </a:cubicBezTo>
                  <a:cubicBezTo>
                    <a:pt x="51403" y="11273"/>
                    <a:pt x="78618" y="0"/>
                    <a:pt x="106995" y="0"/>
                  </a:cubicBezTo>
                  <a:lnTo>
                    <a:pt x="1676257" y="0"/>
                  </a:lnTo>
                  <a:cubicBezTo>
                    <a:pt x="1704634" y="0"/>
                    <a:pt x="1731848" y="11273"/>
                    <a:pt x="1751914" y="31338"/>
                  </a:cubicBezTo>
                  <a:cubicBezTo>
                    <a:pt x="1771979" y="51403"/>
                    <a:pt x="1783252" y="78618"/>
                    <a:pt x="1783252" y="106995"/>
                  </a:cubicBezTo>
                  <a:lnTo>
                    <a:pt x="1783252" y="962956"/>
                  </a:lnTo>
                  <a:cubicBezTo>
                    <a:pt x="1783252" y="991333"/>
                    <a:pt x="1771979" y="1018547"/>
                    <a:pt x="1751914" y="1038613"/>
                  </a:cubicBezTo>
                  <a:cubicBezTo>
                    <a:pt x="1731849" y="1058678"/>
                    <a:pt x="1704634" y="1069951"/>
                    <a:pt x="1676257" y="1069951"/>
                  </a:cubicBezTo>
                  <a:lnTo>
                    <a:pt x="106995" y="1069951"/>
                  </a:lnTo>
                  <a:cubicBezTo>
                    <a:pt x="78618" y="1069951"/>
                    <a:pt x="51404" y="1058678"/>
                    <a:pt x="31338" y="1038613"/>
                  </a:cubicBezTo>
                  <a:cubicBezTo>
                    <a:pt x="11273" y="1018548"/>
                    <a:pt x="0" y="991333"/>
                    <a:pt x="0" y="962956"/>
                  </a:cubicBezTo>
                  <a:lnTo>
                    <a:pt x="0" y="106995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005F67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4678" tIns="84678" rIns="84678" bIns="84678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tx1"/>
                  </a:solidFill>
                </a:rPr>
                <a:t>Комитет по оценке ВАО АЭС </a:t>
              </a:r>
              <a:r>
                <a:rPr lang="ru-RU" sz="1400" dirty="0" smtClean="0">
                  <a:solidFill>
                    <a:schemeClr val="tx1"/>
                  </a:solidFill>
                </a:rPr>
                <a:t>предоставляет Директору РЦ </a:t>
              </a:r>
              <a:r>
                <a:rPr lang="ru-RU" sz="1400" kern="1200" dirty="0" smtClean="0">
                  <a:solidFill>
                    <a:schemeClr val="tx1"/>
                  </a:solidFill>
                </a:rPr>
                <a:t>рекомендации по уровню оценки</a:t>
              </a:r>
              <a:endParaRPr lang="en-GB" sz="14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2993934" y="4456773"/>
              <a:ext cx="442247" cy="378050"/>
            </a:xfrm>
            <a:custGeom>
              <a:avLst/>
              <a:gdLst>
                <a:gd name="connsiteX0" fmla="*/ 0 w 378049"/>
                <a:gd name="connsiteY0" fmla="*/ 88449 h 442246"/>
                <a:gd name="connsiteX1" fmla="*/ 189025 w 378049"/>
                <a:gd name="connsiteY1" fmla="*/ 88449 h 442246"/>
                <a:gd name="connsiteX2" fmla="*/ 189025 w 378049"/>
                <a:gd name="connsiteY2" fmla="*/ 0 h 442246"/>
                <a:gd name="connsiteX3" fmla="*/ 378049 w 378049"/>
                <a:gd name="connsiteY3" fmla="*/ 221123 h 442246"/>
                <a:gd name="connsiteX4" fmla="*/ 189025 w 378049"/>
                <a:gd name="connsiteY4" fmla="*/ 442246 h 442246"/>
                <a:gd name="connsiteX5" fmla="*/ 189025 w 378049"/>
                <a:gd name="connsiteY5" fmla="*/ 353797 h 442246"/>
                <a:gd name="connsiteX6" fmla="*/ 0 w 378049"/>
                <a:gd name="connsiteY6" fmla="*/ 353797 h 442246"/>
                <a:gd name="connsiteX7" fmla="*/ 0 w 378049"/>
                <a:gd name="connsiteY7" fmla="*/ 88449 h 442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8049" h="442246">
                  <a:moveTo>
                    <a:pt x="302439" y="1"/>
                  </a:moveTo>
                  <a:lnTo>
                    <a:pt x="302439" y="221124"/>
                  </a:lnTo>
                  <a:lnTo>
                    <a:pt x="378049" y="221124"/>
                  </a:lnTo>
                  <a:lnTo>
                    <a:pt x="189025" y="442245"/>
                  </a:lnTo>
                  <a:lnTo>
                    <a:pt x="0" y="221124"/>
                  </a:lnTo>
                  <a:lnTo>
                    <a:pt x="75610" y="221124"/>
                  </a:lnTo>
                  <a:lnTo>
                    <a:pt x="75610" y="1"/>
                  </a:lnTo>
                  <a:lnTo>
                    <a:pt x="302439" y="1"/>
                  </a:lnTo>
                  <a:close/>
                </a:path>
              </a:pathLst>
            </a:custGeom>
            <a:solidFill>
              <a:srgbClr val="005F67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450" tIns="1" rIns="88449" bIns="11341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100" kern="1200" dirty="0"/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2313383" y="5013148"/>
              <a:ext cx="1783252" cy="1069951"/>
            </a:xfrm>
            <a:custGeom>
              <a:avLst/>
              <a:gdLst>
                <a:gd name="connsiteX0" fmla="*/ 0 w 1783252"/>
                <a:gd name="connsiteY0" fmla="*/ 106995 h 1069951"/>
                <a:gd name="connsiteX1" fmla="*/ 31338 w 1783252"/>
                <a:gd name="connsiteY1" fmla="*/ 31338 h 1069951"/>
                <a:gd name="connsiteX2" fmla="*/ 106995 w 1783252"/>
                <a:gd name="connsiteY2" fmla="*/ 0 h 1069951"/>
                <a:gd name="connsiteX3" fmla="*/ 1676257 w 1783252"/>
                <a:gd name="connsiteY3" fmla="*/ 0 h 1069951"/>
                <a:gd name="connsiteX4" fmla="*/ 1751914 w 1783252"/>
                <a:gd name="connsiteY4" fmla="*/ 31338 h 1069951"/>
                <a:gd name="connsiteX5" fmla="*/ 1783252 w 1783252"/>
                <a:gd name="connsiteY5" fmla="*/ 106995 h 1069951"/>
                <a:gd name="connsiteX6" fmla="*/ 1783252 w 1783252"/>
                <a:gd name="connsiteY6" fmla="*/ 962956 h 1069951"/>
                <a:gd name="connsiteX7" fmla="*/ 1751914 w 1783252"/>
                <a:gd name="connsiteY7" fmla="*/ 1038613 h 1069951"/>
                <a:gd name="connsiteX8" fmla="*/ 1676257 w 1783252"/>
                <a:gd name="connsiteY8" fmla="*/ 1069951 h 1069951"/>
                <a:gd name="connsiteX9" fmla="*/ 106995 w 1783252"/>
                <a:gd name="connsiteY9" fmla="*/ 1069951 h 1069951"/>
                <a:gd name="connsiteX10" fmla="*/ 31338 w 1783252"/>
                <a:gd name="connsiteY10" fmla="*/ 1038613 h 1069951"/>
                <a:gd name="connsiteX11" fmla="*/ 0 w 1783252"/>
                <a:gd name="connsiteY11" fmla="*/ 962956 h 1069951"/>
                <a:gd name="connsiteX12" fmla="*/ 0 w 1783252"/>
                <a:gd name="connsiteY12" fmla="*/ 106995 h 1069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83252" h="1069951">
                  <a:moveTo>
                    <a:pt x="0" y="106995"/>
                  </a:moveTo>
                  <a:cubicBezTo>
                    <a:pt x="0" y="78618"/>
                    <a:pt x="11273" y="51404"/>
                    <a:pt x="31338" y="31338"/>
                  </a:cubicBezTo>
                  <a:cubicBezTo>
                    <a:pt x="51403" y="11273"/>
                    <a:pt x="78618" y="0"/>
                    <a:pt x="106995" y="0"/>
                  </a:cubicBezTo>
                  <a:lnTo>
                    <a:pt x="1676257" y="0"/>
                  </a:lnTo>
                  <a:cubicBezTo>
                    <a:pt x="1704634" y="0"/>
                    <a:pt x="1731848" y="11273"/>
                    <a:pt x="1751914" y="31338"/>
                  </a:cubicBezTo>
                  <a:cubicBezTo>
                    <a:pt x="1771979" y="51403"/>
                    <a:pt x="1783252" y="78618"/>
                    <a:pt x="1783252" y="106995"/>
                  </a:cubicBezTo>
                  <a:lnTo>
                    <a:pt x="1783252" y="962956"/>
                  </a:lnTo>
                  <a:cubicBezTo>
                    <a:pt x="1783252" y="991333"/>
                    <a:pt x="1771979" y="1018547"/>
                    <a:pt x="1751914" y="1038613"/>
                  </a:cubicBezTo>
                  <a:cubicBezTo>
                    <a:pt x="1731849" y="1058678"/>
                    <a:pt x="1704634" y="1069951"/>
                    <a:pt x="1676257" y="1069951"/>
                  </a:cubicBezTo>
                  <a:lnTo>
                    <a:pt x="106995" y="1069951"/>
                  </a:lnTo>
                  <a:cubicBezTo>
                    <a:pt x="78618" y="1069951"/>
                    <a:pt x="51404" y="1058678"/>
                    <a:pt x="31338" y="1038613"/>
                  </a:cubicBezTo>
                  <a:cubicBezTo>
                    <a:pt x="11273" y="1018548"/>
                    <a:pt x="0" y="991333"/>
                    <a:pt x="0" y="962956"/>
                  </a:cubicBezTo>
                  <a:lnTo>
                    <a:pt x="0" y="106995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5F67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4678" tIns="84678" rIns="84678" bIns="84678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tx1"/>
                  </a:solidFill>
                </a:rPr>
                <a:t>Директор РЦ</a:t>
              </a:r>
              <a:r>
                <a:rPr lang="en-GB" sz="1400" b="1" kern="1200" dirty="0" smtClean="0">
                  <a:solidFill>
                    <a:schemeClr val="tx1"/>
                  </a:solidFill>
                </a:rPr>
                <a:t> </a:t>
              </a:r>
              <a:r>
                <a:rPr lang="ru-RU" sz="1400" dirty="0" smtClean="0">
                  <a:solidFill>
                    <a:schemeClr val="tx1"/>
                  </a:solidFill>
                </a:rPr>
                <a:t>присваивает станции уровень оценки (1,2,3,4,5)</a:t>
              </a:r>
              <a:endParaRPr lang="en-GB" sz="1400" kern="1200" dirty="0">
                <a:solidFill>
                  <a:schemeClr val="tx1"/>
                </a:solidFill>
              </a:endParaRPr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4223418" y="5327001"/>
              <a:ext cx="378049" cy="442246"/>
            </a:xfrm>
            <a:custGeom>
              <a:avLst/>
              <a:gdLst>
                <a:gd name="connsiteX0" fmla="*/ 0 w 378049"/>
                <a:gd name="connsiteY0" fmla="*/ 88449 h 442246"/>
                <a:gd name="connsiteX1" fmla="*/ 189025 w 378049"/>
                <a:gd name="connsiteY1" fmla="*/ 88449 h 442246"/>
                <a:gd name="connsiteX2" fmla="*/ 189025 w 378049"/>
                <a:gd name="connsiteY2" fmla="*/ 0 h 442246"/>
                <a:gd name="connsiteX3" fmla="*/ 378049 w 378049"/>
                <a:gd name="connsiteY3" fmla="*/ 221123 h 442246"/>
                <a:gd name="connsiteX4" fmla="*/ 189025 w 378049"/>
                <a:gd name="connsiteY4" fmla="*/ 442246 h 442246"/>
                <a:gd name="connsiteX5" fmla="*/ 189025 w 378049"/>
                <a:gd name="connsiteY5" fmla="*/ 353797 h 442246"/>
                <a:gd name="connsiteX6" fmla="*/ 0 w 378049"/>
                <a:gd name="connsiteY6" fmla="*/ 353797 h 442246"/>
                <a:gd name="connsiteX7" fmla="*/ 0 w 378049"/>
                <a:gd name="connsiteY7" fmla="*/ 88449 h 442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8049" h="442246">
                  <a:moveTo>
                    <a:pt x="0" y="88449"/>
                  </a:moveTo>
                  <a:lnTo>
                    <a:pt x="189025" y="88449"/>
                  </a:lnTo>
                  <a:lnTo>
                    <a:pt x="189025" y="0"/>
                  </a:lnTo>
                  <a:lnTo>
                    <a:pt x="378049" y="221123"/>
                  </a:lnTo>
                  <a:lnTo>
                    <a:pt x="189025" y="442246"/>
                  </a:lnTo>
                  <a:lnTo>
                    <a:pt x="189025" y="353797"/>
                  </a:lnTo>
                  <a:lnTo>
                    <a:pt x="0" y="353797"/>
                  </a:lnTo>
                  <a:lnTo>
                    <a:pt x="0" y="88449"/>
                  </a:lnTo>
                  <a:close/>
                </a:path>
              </a:pathLst>
            </a:custGeom>
            <a:solidFill>
              <a:srgbClr val="005F67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88449" rIns="113415" bIns="88449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100" kern="1200" dirty="0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4679313" y="5013148"/>
              <a:ext cx="1783252" cy="1069951"/>
            </a:xfrm>
            <a:custGeom>
              <a:avLst/>
              <a:gdLst>
                <a:gd name="connsiteX0" fmla="*/ 0 w 1783252"/>
                <a:gd name="connsiteY0" fmla="*/ 106995 h 1069951"/>
                <a:gd name="connsiteX1" fmla="*/ 31338 w 1783252"/>
                <a:gd name="connsiteY1" fmla="*/ 31338 h 1069951"/>
                <a:gd name="connsiteX2" fmla="*/ 106995 w 1783252"/>
                <a:gd name="connsiteY2" fmla="*/ 0 h 1069951"/>
                <a:gd name="connsiteX3" fmla="*/ 1676257 w 1783252"/>
                <a:gd name="connsiteY3" fmla="*/ 0 h 1069951"/>
                <a:gd name="connsiteX4" fmla="*/ 1751914 w 1783252"/>
                <a:gd name="connsiteY4" fmla="*/ 31338 h 1069951"/>
                <a:gd name="connsiteX5" fmla="*/ 1783252 w 1783252"/>
                <a:gd name="connsiteY5" fmla="*/ 106995 h 1069951"/>
                <a:gd name="connsiteX6" fmla="*/ 1783252 w 1783252"/>
                <a:gd name="connsiteY6" fmla="*/ 962956 h 1069951"/>
                <a:gd name="connsiteX7" fmla="*/ 1751914 w 1783252"/>
                <a:gd name="connsiteY7" fmla="*/ 1038613 h 1069951"/>
                <a:gd name="connsiteX8" fmla="*/ 1676257 w 1783252"/>
                <a:gd name="connsiteY8" fmla="*/ 1069951 h 1069951"/>
                <a:gd name="connsiteX9" fmla="*/ 106995 w 1783252"/>
                <a:gd name="connsiteY9" fmla="*/ 1069951 h 1069951"/>
                <a:gd name="connsiteX10" fmla="*/ 31338 w 1783252"/>
                <a:gd name="connsiteY10" fmla="*/ 1038613 h 1069951"/>
                <a:gd name="connsiteX11" fmla="*/ 0 w 1783252"/>
                <a:gd name="connsiteY11" fmla="*/ 962956 h 1069951"/>
                <a:gd name="connsiteX12" fmla="*/ 0 w 1783252"/>
                <a:gd name="connsiteY12" fmla="*/ 106995 h 1069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83252" h="1069951">
                  <a:moveTo>
                    <a:pt x="0" y="106995"/>
                  </a:moveTo>
                  <a:cubicBezTo>
                    <a:pt x="0" y="78618"/>
                    <a:pt x="11273" y="51404"/>
                    <a:pt x="31338" y="31338"/>
                  </a:cubicBezTo>
                  <a:cubicBezTo>
                    <a:pt x="51403" y="11273"/>
                    <a:pt x="78618" y="0"/>
                    <a:pt x="106995" y="0"/>
                  </a:cubicBezTo>
                  <a:lnTo>
                    <a:pt x="1676257" y="0"/>
                  </a:lnTo>
                  <a:cubicBezTo>
                    <a:pt x="1704634" y="0"/>
                    <a:pt x="1731848" y="11273"/>
                    <a:pt x="1751914" y="31338"/>
                  </a:cubicBezTo>
                  <a:cubicBezTo>
                    <a:pt x="1771979" y="51403"/>
                    <a:pt x="1783252" y="78618"/>
                    <a:pt x="1783252" y="106995"/>
                  </a:cubicBezTo>
                  <a:lnTo>
                    <a:pt x="1783252" y="962956"/>
                  </a:lnTo>
                  <a:cubicBezTo>
                    <a:pt x="1783252" y="991333"/>
                    <a:pt x="1771979" y="1018547"/>
                    <a:pt x="1751914" y="1038613"/>
                  </a:cubicBezTo>
                  <a:cubicBezTo>
                    <a:pt x="1731849" y="1058678"/>
                    <a:pt x="1704634" y="1069951"/>
                    <a:pt x="1676257" y="1069951"/>
                  </a:cubicBezTo>
                  <a:lnTo>
                    <a:pt x="106995" y="1069951"/>
                  </a:lnTo>
                  <a:cubicBezTo>
                    <a:pt x="78618" y="1069951"/>
                    <a:pt x="51404" y="1058678"/>
                    <a:pt x="31338" y="1038613"/>
                  </a:cubicBezTo>
                  <a:cubicBezTo>
                    <a:pt x="11273" y="1018548"/>
                    <a:pt x="0" y="991333"/>
                    <a:pt x="0" y="962956"/>
                  </a:cubicBezTo>
                  <a:lnTo>
                    <a:pt x="0" y="106995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5F67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4678" tIns="84678" rIns="84678" bIns="84678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chemeClr val="tx1"/>
                  </a:solidFill>
                </a:rPr>
                <a:t>На заключительном </a:t>
              </a:r>
              <a:r>
                <a:rPr lang="ru-RU" sz="1400" dirty="0" smtClean="0">
                  <a:solidFill>
                    <a:schemeClr val="tx1"/>
                  </a:solidFill>
                </a:rPr>
                <a:t>совещании </a:t>
              </a:r>
              <a:r>
                <a:rPr lang="ru-RU" sz="1400" kern="1200" dirty="0" smtClean="0">
                  <a:solidFill>
                    <a:schemeClr val="tx1"/>
                  </a:solidFill>
                </a:rPr>
                <a:t>Директор РЦ </a:t>
              </a:r>
              <a:r>
                <a:rPr lang="ru-RU" sz="1400" dirty="0" smtClean="0">
                  <a:solidFill>
                    <a:schemeClr val="tx1"/>
                  </a:solidFill>
                </a:rPr>
                <a:t>сообщает оценку СЕО ЭО АЭС</a:t>
              </a:r>
              <a:endParaRPr lang="en-GB" sz="140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16451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NO Gener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Governing Board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Member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rganisation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P&amp;TD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Peer Review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TS&amp;E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WANO General</Template>
  <TotalTime>4102</TotalTime>
  <Words>1424</Words>
  <Application>Microsoft Office PowerPoint</Application>
  <PresentationFormat>Экран (4:3)</PresentationFormat>
  <Paragraphs>175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WANO General</vt:lpstr>
      <vt:lpstr>1_OE Theme</vt:lpstr>
      <vt:lpstr>Governing Board_Theme</vt:lpstr>
      <vt:lpstr>Member_Theme</vt:lpstr>
      <vt:lpstr>Organisation_Theme</vt:lpstr>
      <vt:lpstr>P&amp;TD_Theme</vt:lpstr>
      <vt:lpstr>Peer Review_Theme</vt:lpstr>
      <vt:lpstr>TS&amp;E_Theme</vt:lpstr>
      <vt:lpstr>Сергей Выборнов Заместитель директора ВАО АЭС-МЦ Sergey Vybornov WANO-MC Deputy Director    Венгрия 21 апреля 2015 Hungary April 21, 2015</vt:lpstr>
      <vt:lpstr>Предпосылки</vt:lpstr>
      <vt:lpstr>Background</vt:lpstr>
      <vt:lpstr>Программа мероприятий по внедрению процесса</vt:lpstr>
      <vt:lpstr>Next Steps and Major Milestones</vt:lpstr>
      <vt:lpstr>Шкала с описанием характеристик каждого уровня</vt:lpstr>
      <vt:lpstr>Scale and Description of Assessment Levels </vt:lpstr>
      <vt:lpstr>Метод оценки и уровень квалификации персонала Methods and Personnel Qualifications for Assessment</vt:lpstr>
      <vt:lpstr>Процесс Оценки ВАО АЭС</vt:lpstr>
      <vt:lpstr>WANO Assessment Process</vt:lpstr>
      <vt:lpstr>Сообщение результатов</vt:lpstr>
      <vt:lpstr>Communication of Assessment results </vt:lpstr>
      <vt:lpstr>Выполнение оценки</vt:lpstr>
      <vt:lpstr>Next Steps</vt:lpstr>
      <vt:lpstr>Слайд 15</vt:lpstr>
      <vt:lpstr>Слайд 16</vt:lpstr>
    </vt:vector>
  </TitlesOfParts>
  <Company>WANO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 BRAINSTORMING</dc:title>
  <dc:creator>Vicky Turner</dc:creator>
  <cp:lastModifiedBy>tarykin</cp:lastModifiedBy>
  <cp:revision>151</cp:revision>
  <cp:lastPrinted>2013-11-12T15:24:29Z</cp:lastPrinted>
  <dcterms:created xsi:type="dcterms:W3CDTF">2013-11-08T15:02:29Z</dcterms:created>
  <dcterms:modified xsi:type="dcterms:W3CDTF">2015-04-13T10:53:54Z</dcterms:modified>
</cp:coreProperties>
</file>