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438" r:id="rId6"/>
    <p:sldId id="439" r:id="rId7"/>
    <p:sldId id="440" r:id="rId8"/>
    <p:sldId id="437" r:id="rId9"/>
    <p:sldId id="428" r:id="rId10"/>
    <p:sldId id="436" r:id="rId11"/>
    <p:sldId id="441" r:id="rId12"/>
    <p:sldId id="442" r:id="rId13"/>
    <p:sldId id="444" r:id="rId14"/>
    <p:sldId id="443" r:id="rId15"/>
    <p:sldId id="445" r:id="rId16"/>
    <p:sldId id="446" r:id="rId17"/>
    <p:sldId id="259"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81" autoAdjust="0"/>
    <p:restoredTop sz="88058" autoAdjust="0"/>
  </p:normalViewPr>
  <p:slideViewPr>
    <p:cSldViewPr>
      <p:cViewPr>
        <p:scale>
          <a:sx n="80" d="100"/>
          <a:sy n="80" d="100"/>
        </p:scale>
        <p:origin x="-1524" y="-204"/>
      </p:cViewPr>
      <p:guideLst>
        <p:guide orient="horz" pos="2160"/>
        <p:guide pos="2880"/>
      </p:guideLst>
    </p:cSldViewPr>
  </p:slideViewPr>
  <p:outlineViewPr>
    <p:cViewPr>
      <p:scale>
        <a:sx n="33" d="100"/>
        <a:sy n="33" d="100"/>
      </p:scale>
      <p:origin x="0" y="1452"/>
    </p:cViewPr>
  </p:outlineViewPr>
  <p:notesTextViewPr>
    <p:cViewPr>
      <p:scale>
        <a:sx n="100" d="100"/>
        <a:sy n="100" d="100"/>
      </p:scale>
      <p:origin x="0" y="0"/>
    </p:cViewPr>
  </p:notesTextViewPr>
  <p:sorterViewPr>
    <p:cViewPr>
      <p:scale>
        <a:sx n="100" d="100"/>
        <a:sy n="100" d="100"/>
      </p:scale>
      <p:origin x="0" y="10950"/>
    </p:cViewPr>
  </p:sorterViewPr>
  <p:notesViewPr>
    <p:cSldViewPr>
      <p:cViewPr>
        <p:scale>
          <a:sx n="125" d="100"/>
          <a:sy n="125" d="100"/>
        </p:scale>
        <p:origin x="-1992" y="-7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1344" y="0"/>
            <a:ext cx="3037840" cy="464820"/>
          </a:xfrm>
          <a:prstGeom prst="rect">
            <a:avLst/>
          </a:prstGeom>
        </p:spPr>
        <p:txBody>
          <a:bodyPr vert="horz" lIns="93177" tIns="46589" rIns="93177" bIns="46589" rtlCol="0"/>
          <a:lstStyle>
            <a:lvl1pPr algn="r">
              <a:defRPr sz="1200"/>
            </a:lvl1pPr>
          </a:lstStyle>
          <a:p>
            <a:fld id="{8EC9E2DA-C848-4662-A32C-9396A982B02A}" type="datetimeFigureOut">
              <a:rPr lang="en-US" smtClean="0"/>
              <a:t>9/24/2022</a:t>
            </a:fld>
            <a:endParaRPr lang="en-US"/>
          </a:p>
        </p:txBody>
      </p:sp>
      <p:sp>
        <p:nvSpPr>
          <p:cNvPr id="4" name="Footer Placeholder 3"/>
          <p:cNvSpPr>
            <a:spLocks noGrp="1"/>
          </p:cNvSpPr>
          <p:nvPr>
            <p:ph type="ftr" sz="quarter" idx="2"/>
          </p:nvPr>
        </p:nvSpPr>
        <p:spPr>
          <a:xfrm>
            <a:off x="0" y="8829429"/>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1344" y="8829429"/>
            <a:ext cx="3037840" cy="464820"/>
          </a:xfrm>
          <a:prstGeom prst="rect">
            <a:avLst/>
          </a:prstGeom>
        </p:spPr>
        <p:txBody>
          <a:bodyPr vert="horz" lIns="93177" tIns="46589" rIns="93177" bIns="46589" rtlCol="0" anchor="b"/>
          <a:lstStyle>
            <a:lvl1pPr algn="r">
              <a:defRPr sz="1200"/>
            </a:lvl1pPr>
          </a:lstStyle>
          <a:p>
            <a:fld id="{5BD5CAA1-D017-4DE4-8A73-D2FFE5883C91}" type="slidenum">
              <a:rPr lang="en-US" smtClean="0"/>
              <a:t>‹#›</a:t>
            </a:fld>
            <a:endParaRPr lang="en-US"/>
          </a:p>
        </p:txBody>
      </p:sp>
    </p:spTree>
    <p:extLst>
      <p:ext uri="{BB962C8B-B14F-4D97-AF65-F5344CB8AC3E}">
        <p14:creationId xmlns:p14="http://schemas.microsoft.com/office/powerpoint/2010/main" val="2607772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1344" y="0"/>
            <a:ext cx="3037840" cy="464820"/>
          </a:xfrm>
          <a:prstGeom prst="rect">
            <a:avLst/>
          </a:prstGeom>
        </p:spPr>
        <p:txBody>
          <a:bodyPr vert="horz" lIns="93177" tIns="46589" rIns="93177" bIns="46589" rtlCol="0"/>
          <a:lstStyle>
            <a:lvl1pPr algn="r">
              <a:defRPr sz="1200"/>
            </a:lvl1pPr>
          </a:lstStyle>
          <a:p>
            <a:fld id="{0F84FEAA-7E72-4B3C-B8A6-C9BADEADA4FF}" type="datetimeFigureOut">
              <a:rPr lang="en-US" smtClean="0"/>
              <a:t>9/24/2022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429"/>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1344" y="8829429"/>
            <a:ext cx="3037840" cy="464820"/>
          </a:xfrm>
          <a:prstGeom prst="rect">
            <a:avLst/>
          </a:prstGeom>
        </p:spPr>
        <p:txBody>
          <a:bodyPr vert="horz" lIns="93177" tIns="46589" rIns="93177" bIns="46589" rtlCol="0" anchor="b"/>
          <a:lstStyle>
            <a:lvl1pPr algn="r">
              <a:defRPr sz="1200"/>
            </a:lvl1pPr>
          </a:lstStyle>
          <a:p>
            <a:fld id="{6B8042DA-F9D0-4D58-856F-9ADEAB5455ED}" type="slidenum">
              <a:rPr lang="en-US" smtClean="0"/>
              <a:t>‹#›</a:t>
            </a:fld>
            <a:endParaRPr lang="en-US"/>
          </a:p>
        </p:txBody>
      </p:sp>
    </p:spTree>
    <p:extLst>
      <p:ext uri="{BB962C8B-B14F-4D97-AF65-F5344CB8AC3E}">
        <p14:creationId xmlns:p14="http://schemas.microsoft.com/office/powerpoint/2010/main" val="270304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042DA-F9D0-4D58-856F-9ADEAB5455ED}" type="slidenum">
              <a:rPr lang="en-US" smtClean="0"/>
              <a:t>1</a:t>
            </a:fld>
            <a:endParaRPr lang="en-US" dirty="0"/>
          </a:p>
        </p:txBody>
      </p:sp>
    </p:spTree>
    <p:extLst>
      <p:ext uri="{BB962C8B-B14F-4D97-AF65-F5344CB8AC3E}">
        <p14:creationId xmlns:p14="http://schemas.microsoft.com/office/powerpoint/2010/main" val="150546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6B8042DA-F9D0-4D58-856F-9ADEAB5455ED}" type="slidenum">
              <a:rPr lang="en-US" smtClean="0"/>
              <a:t>14</a:t>
            </a:fld>
            <a:endParaRPr lang="en-US"/>
          </a:p>
        </p:txBody>
      </p:sp>
    </p:spTree>
    <p:extLst>
      <p:ext uri="{BB962C8B-B14F-4D97-AF65-F5344CB8AC3E}">
        <p14:creationId xmlns:p14="http://schemas.microsoft.com/office/powerpoint/2010/main" val="622980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932C2-FB8C-4F06-988E-18449D57E365}" type="datetimeFigureOut">
              <a:rPr lang="en-US" smtClean="0"/>
              <a:pPr/>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932C2-FB8C-4F06-988E-18449D57E365}" type="datetimeFigureOut">
              <a:rPr lang="en-US" smtClean="0"/>
              <a:pPr/>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932C2-FB8C-4F06-988E-18449D57E365}" type="datetimeFigureOut">
              <a:rPr lang="en-US" smtClean="0"/>
              <a:pPr/>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932C2-FB8C-4F06-988E-18449D57E365}" type="datetimeFigureOut">
              <a:rPr lang="en-US" smtClean="0"/>
              <a:pPr/>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932C2-FB8C-4F06-988E-18449D57E365}" type="datetimeFigureOut">
              <a:rPr lang="en-US" smtClean="0"/>
              <a:pPr/>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932C2-FB8C-4F06-988E-18449D57E365}" type="datetimeFigureOut">
              <a:rPr lang="en-US" smtClean="0"/>
              <a:pPr/>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932C2-FB8C-4F06-988E-18449D57E365}" type="datetimeFigureOut">
              <a:rPr lang="en-US" smtClean="0"/>
              <a:pPr/>
              <a:t>9/24/2022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932C2-FB8C-4F06-988E-18449D57E365}" type="datetimeFigureOut">
              <a:rPr lang="en-US" smtClean="0"/>
              <a:pPr/>
              <a:t>9/24/2022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932C2-FB8C-4F06-988E-18449D57E365}" type="datetimeFigureOut">
              <a:rPr lang="en-US" smtClean="0"/>
              <a:pPr/>
              <a:t>9/24/2022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932C2-FB8C-4F06-988E-18449D57E365}" type="datetimeFigureOut">
              <a:rPr lang="en-US" smtClean="0"/>
              <a:pPr/>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932C2-FB8C-4F06-988E-18449D57E365}" type="datetimeFigureOut">
              <a:rPr lang="en-US" smtClean="0"/>
              <a:pPr/>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932C2-FB8C-4F06-988E-18449D57E365}" type="datetimeFigureOut">
              <a:rPr lang="en-US" smtClean="0"/>
              <a:pPr/>
              <a:t>9/24/2022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0F907-D7C6-42BF-8476-CE673E170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000.jpg"/>
          <p:cNvPicPr>
            <a:picLocks noChangeAspect="1"/>
          </p:cNvPicPr>
          <p:nvPr/>
        </p:nvPicPr>
        <p:blipFill>
          <a:blip r:embed="rId3" cstate="print"/>
          <a:stretch>
            <a:fillRect/>
          </a:stretch>
        </p:blipFill>
        <p:spPr>
          <a:xfrm>
            <a:off x="0" y="2132856"/>
            <a:ext cx="9144000" cy="2232248"/>
          </a:xfrm>
          <a:prstGeom prst="rect">
            <a:avLst/>
          </a:prstGeom>
        </p:spPr>
      </p:pic>
      <p:pic>
        <p:nvPicPr>
          <p:cNvPr id="6" name="Picture 5" descr="BNPP_LOGO2.jpg"/>
          <p:cNvPicPr>
            <a:picLocks noChangeAspect="1"/>
          </p:cNvPicPr>
          <p:nvPr/>
        </p:nvPicPr>
        <p:blipFill>
          <a:blip r:embed="rId4" cstate="print"/>
          <a:stretch>
            <a:fillRect/>
          </a:stretch>
        </p:blipFill>
        <p:spPr>
          <a:xfrm>
            <a:off x="3851920" y="130486"/>
            <a:ext cx="1697355" cy="64008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1685" y="883568"/>
            <a:ext cx="1454724" cy="457200"/>
          </a:xfrm>
          <a:prstGeom prst="rect">
            <a:avLst/>
          </a:prstGeom>
          <a:ln>
            <a:noFill/>
          </a:ln>
          <a:effectLst/>
        </p:spPr>
      </p:pic>
      <p:sp>
        <p:nvSpPr>
          <p:cNvPr id="8" name="TextBox 7"/>
          <p:cNvSpPr txBox="1"/>
          <p:nvPr/>
        </p:nvSpPr>
        <p:spPr>
          <a:xfrm>
            <a:off x="35496" y="2241446"/>
            <a:ext cx="6321175" cy="2369880"/>
          </a:xfrm>
          <a:prstGeom prst="rect">
            <a:avLst/>
          </a:prstGeom>
          <a:noFill/>
        </p:spPr>
        <p:txBody>
          <a:bodyPr wrap="square" rtlCol="0">
            <a:spAutoFit/>
          </a:bodyPr>
          <a:lstStyle/>
          <a:p>
            <a:pPr algn="ctr" rtl="1"/>
            <a:r>
              <a:rPr lang="en-US" sz="3600" b="1" dirty="0" smtClean="0">
                <a:cs typeface="B Mitra" panose="00000400000000000000" pitchFamily="2" charset="-78"/>
              </a:rPr>
              <a:t>The Report of Actions Taken in </a:t>
            </a:r>
            <a:r>
              <a:rPr lang="en-US" sz="3600" b="1" dirty="0">
                <a:cs typeface="B Mitra" panose="00000400000000000000" pitchFamily="2" charset="-78"/>
              </a:rPr>
              <a:t>t</a:t>
            </a:r>
            <a:r>
              <a:rPr lang="en-US" sz="3600" b="1" dirty="0" smtClean="0">
                <a:cs typeface="B Mitra" panose="00000400000000000000" pitchFamily="2" charset="-78"/>
              </a:rPr>
              <a:t>he Field of Establishing Integrated Management System </a:t>
            </a:r>
          </a:p>
          <a:p>
            <a:pPr algn="ctr" rtl="1"/>
            <a:endParaRPr lang="en-US" sz="4000" b="1" dirty="0" smtClean="0">
              <a:latin typeface="Calibri" pitchFamily="34" charset="0"/>
              <a:cs typeface="B Mitra"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35" y="980728"/>
            <a:ext cx="8983329" cy="5760640"/>
          </a:xfrm>
          <a:prstGeom prst="rect">
            <a:avLst/>
          </a:prstGeom>
        </p:spPr>
      </p:pic>
      <p:sp>
        <p:nvSpPr>
          <p:cNvPr id="9" name="6-Point Star 8"/>
          <p:cNvSpPr/>
          <p:nvPr/>
        </p:nvSpPr>
        <p:spPr>
          <a:xfrm>
            <a:off x="107504" y="6475239"/>
            <a:ext cx="576064" cy="382761"/>
          </a:xfrm>
          <a:prstGeom prst="star6">
            <a:avLst/>
          </a:prstGeom>
        </p:spPr>
        <p:style>
          <a:lnRef idx="2">
            <a:schemeClr val="accent5"/>
          </a:lnRef>
          <a:fillRef idx="1">
            <a:schemeClr val="lt1"/>
          </a:fillRef>
          <a:effectRef idx="0">
            <a:schemeClr val="accent5"/>
          </a:effectRef>
          <a:fontRef idx="minor">
            <a:schemeClr val="dk1"/>
          </a:fontRef>
        </p:style>
        <p:txBody>
          <a:bodyPr rtlCol="0" anchor="ctr"/>
          <a:lstStyle/>
          <a:p>
            <a:pPr algn="ctr"/>
            <a:fld id="{D47ED5CA-C89A-46E4-85B0-FF613B005788}" type="slidenum">
              <a:rPr lang="en-US" sz="1400" b="1">
                <a:solidFill>
                  <a:srgbClr val="898989"/>
                </a:solidFill>
                <a:cs typeface="Nazanin" pitchFamily="2" charset="-78"/>
              </a:rPr>
              <a:pPr algn="ctr"/>
              <a:t>10</a:t>
            </a:fld>
            <a:endParaRPr lang="en-US" sz="1400" dirty="0"/>
          </a:p>
        </p:txBody>
      </p:sp>
      <p:sp>
        <p:nvSpPr>
          <p:cNvPr id="6" name="Rectangle 5"/>
          <p:cNvSpPr/>
          <p:nvPr/>
        </p:nvSpPr>
        <p:spPr>
          <a:xfrm>
            <a:off x="21340" y="375047"/>
            <a:ext cx="8100392" cy="461665"/>
          </a:xfrm>
          <a:prstGeom prst="rect">
            <a:avLst/>
          </a:prstGeom>
        </p:spPr>
        <p:txBody>
          <a:bodyPr vert="horz" lIns="91440" tIns="45720" rIns="91440" bIns="45720" rtlCol="0" anchor="ctr">
            <a:noAutofit/>
          </a:bodyPr>
          <a:lstStyle/>
          <a:p>
            <a:pPr algn="ctr">
              <a:spcBef>
                <a:spcPct val="0"/>
              </a:spcBef>
            </a:pPr>
            <a:r>
              <a:rPr lang="en-US" b="1" dirty="0">
                <a:solidFill>
                  <a:schemeClr val="accent2">
                    <a:lumMod val="75000"/>
                  </a:schemeClr>
                </a:solidFill>
                <a:cs typeface="B Mitra" panose="00000400000000000000" pitchFamily="2" charset="-78"/>
              </a:rPr>
              <a:t>Management of Management Systems Development Process ID</a:t>
            </a:r>
            <a:endParaRPr lang="ru-RU" b="1" dirty="0">
              <a:solidFill>
                <a:schemeClr val="accent2">
                  <a:lumMod val="75000"/>
                </a:schemeClr>
              </a:solidFill>
              <a:cs typeface="B Mitra" panose="00000400000000000000" pitchFamily="2" charset="-78"/>
            </a:endParaRPr>
          </a:p>
        </p:txBody>
      </p:sp>
    </p:spTree>
    <p:extLst>
      <p:ext uri="{BB962C8B-B14F-4D97-AF65-F5344CB8AC3E}">
        <p14:creationId xmlns:p14="http://schemas.microsoft.com/office/powerpoint/2010/main" val="206373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35" y="976252"/>
            <a:ext cx="8983329" cy="5693108"/>
          </a:xfrm>
          <a:prstGeom prst="rect">
            <a:avLst/>
          </a:prstGeom>
        </p:spPr>
      </p:pic>
      <p:sp>
        <p:nvSpPr>
          <p:cNvPr id="10" name="6-Point Star 9"/>
          <p:cNvSpPr/>
          <p:nvPr/>
        </p:nvSpPr>
        <p:spPr>
          <a:xfrm>
            <a:off x="107504" y="6475239"/>
            <a:ext cx="576064" cy="382761"/>
          </a:xfrm>
          <a:prstGeom prst="star6">
            <a:avLst/>
          </a:prstGeom>
        </p:spPr>
        <p:style>
          <a:lnRef idx="2">
            <a:schemeClr val="accent5"/>
          </a:lnRef>
          <a:fillRef idx="1">
            <a:schemeClr val="lt1"/>
          </a:fillRef>
          <a:effectRef idx="0">
            <a:schemeClr val="accent5"/>
          </a:effectRef>
          <a:fontRef idx="minor">
            <a:schemeClr val="dk1"/>
          </a:fontRef>
        </p:style>
        <p:txBody>
          <a:bodyPr rtlCol="0" anchor="ctr"/>
          <a:lstStyle/>
          <a:p>
            <a:pPr algn="ctr"/>
            <a:fld id="{D47ED5CA-C89A-46E4-85B0-FF613B005788}" type="slidenum">
              <a:rPr lang="en-US" sz="1400" b="1">
                <a:solidFill>
                  <a:srgbClr val="898989"/>
                </a:solidFill>
                <a:cs typeface="Nazanin" pitchFamily="2" charset="-78"/>
              </a:rPr>
              <a:pPr algn="ctr"/>
              <a:t>11</a:t>
            </a:fld>
            <a:endParaRPr lang="en-US" sz="1400" dirty="0"/>
          </a:p>
        </p:txBody>
      </p:sp>
      <p:sp>
        <p:nvSpPr>
          <p:cNvPr id="6" name="Rectangle 5"/>
          <p:cNvSpPr/>
          <p:nvPr/>
        </p:nvSpPr>
        <p:spPr>
          <a:xfrm>
            <a:off x="21340" y="375047"/>
            <a:ext cx="8100392" cy="461665"/>
          </a:xfrm>
          <a:prstGeom prst="rect">
            <a:avLst/>
          </a:prstGeom>
        </p:spPr>
        <p:txBody>
          <a:bodyPr vert="horz" lIns="91440" tIns="45720" rIns="91440" bIns="45720" rtlCol="0" anchor="ctr">
            <a:noAutofit/>
          </a:bodyPr>
          <a:lstStyle/>
          <a:p>
            <a:pPr algn="ctr">
              <a:spcBef>
                <a:spcPct val="0"/>
              </a:spcBef>
            </a:pPr>
            <a:r>
              <a:rPr lang="en-US" b="1" dirty="0">
                <a:solidFill>
                  <a:schemeClr val="accent2">
                    <a:lumMod val="75000"/>
                  </a:schemeClr>
                </a:solidFill>
                <a:cs typeface="B Mitra" panose="00000400000000000000" pitchFamily="2" charset="-78"/>
              </a:rPr>
              <a:t>Management of Management Systems Development Process ID</a:t>
            </a:r>
            <a:endParaRPr lang="ru-RU" b="1" dirty="0">
              <a:solidFill>
                <a:schemeClr val="accent2">
                  <a:lumMod val="75000"/>
                </a:schemeClr>
              </a:solidFill>
              <a:cs typeface="B Mitra" panose="00000400000000000000" pitchFamily="2" charset="-78"/>
            </a:endParaRPr>
          </a:p>
        </p:txBody>
      </p:sp>
    </p:spTree>
    <p:extLst>
      <p:ext uri="{BB962C8B-B14F-4D97-AF65-F5344CB8AC3E}">
        <p14:creationId xmlns:p14="http://schemas.microsoft.com/office/powerpoint/2010/main" val="3962373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8" y="980728"/>
            <a:ext cx="8964488" cy="5760640"/>
          </a:xfrm>
          <a:prstGeom prst="rect">
            <a:avLst/>
          </a:prstGeom>
        </p:spPr>
      </p:pic>
      <p:sp>
        <p:nvSpPr>
          <p:cNvPr id="8" name="6-Point Star 7"/>
          <p:cNvSpPr/>
          <p:nvPr/>
        </p:nvSpPr>
        <p:spPr>
          <a:xfrm>
            <a:off x="107504" y="6475239"/>
            <a:ext cx="576064" cy="382761"/>
          </a:xfrm>
          <a:prstGeom prst="star6">
            <a:avLst/>
          </a:prstGeom>
        </p:spPr>
        <p:style>
          <a:lnRef idx="2">
            <a:schemeClr val="accent5"/>
          </a:lnRef>
          <a:fillRef idx="1">
            <a:schemeClr val="lt1"/>
          </a:fillRef>
          <a:effectRef idx="0">
            <a:schemeClr val="accent5"/>
          </a:effectRef>
          <a:fontRef idx="minor">
            <a:schemeClr val="dk1"/>
          </a:fontRef>
        </p:style>
        <p:txBody>
          <a:bodyPr rtlCol="0" anchor="ctr"/>
          <a:lstStyle/>
          <a:p>
            <a:pPr algn="ctr"/>
            <a:fld id="{D47ED5CA-C89A-46E4-85B0-FF613B005788}" type="slidenum">
              <a:rPr lang="en-US" sz="1400" b="1">
                <a:solidFill>
                  <a:srgbClr val="898989"/>
                </a:solidFill>
                <a:cs typeface="Nazanin" pitchFamily="2" charset="-78"/>
              </a:rPr>
              <a:pPr algn="ctr"/>
              <a:t>12</a:t>
            </a:fld>
            <a:endParaRPr lang="en-US" sz="1400" dirty="0"/>
          </a:p>
        </p:txBody>
      </p:sp>
      <p:sp>
        <p:nvSpPr>
          <p:cNvPr id="6" name="Rectangle 5"/>
          <p:cNvSpPr/>
          <p:nvPr/>
        </p:nvSpPr>
        <p:spPr>
          <a:xfrm>
            <a:off x="21340" y="375047"/>
            <a:ext cx="8100392" cy="461665"/>
          </a:xfrm>
          <a:prstGeom prst="rect">
            <a:avLst/>
          </a:prstGeom>
        </p:spPr>
        <p:txBody>
          <a:bodyPr vert="horz" lIns="91440" tIns="45720" rIns="91440" bIns="45720" rtlCol="0" anchor="ctr">
            <a:noAutofit/>
          </a:bodyPr>
          <a:lstStyle/>
          <a:p>
            <a:pPr algn="ctr">
              <a:spcBef>
                <a:spcPct val="0"/>
              </a:spcBef>
            </a:pPr>
            <a:r>
              <a:rPr lang="en-US" b="1" dirty="0">
                <a:solidFill>
                  <a:schemeClr val="accent2">
                    <a:lumMod val="75000"/>
                  </a:schemeClr>
                </a:solidFill>
                <a:cs typeface="B Mitra" panose="00000400000000000000" pitchFamily="2" charset="-78"/>
              </a:rPr>
              <a:t>Management of Management Systems Development Process ID</a:t>
            </a:r>
            <a:endParaRPr lang="ru-RU" b="1" dirty="0">
              <a:solidFill>
                <a:schemeClr val="accent2">
                  <a:lumMod val="75000"/>
                </a:schemeClr>
              </a:solidFill>
              <a:cs typeface="B Mitra" panose="00000400000000000000" pitchFamily="2" charset="-78"/>
            </a:endParaRPr>
          </a:p>
        </p:txBody>
      </p:sp>
    </p:spTree>
    <p:extLst>
      <p:ext uri="{BB962C8B-B14F-4D97-AF65-F5344CB8AC3E}">
        <p14:creationId xmlns:p14="http://schemas.microsoft.com/office/powerpoint/2010/main" val="448814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6" y="980728"/>
            <a:ext cx="8941310" cy="5832648"/>
          </a:xfrm>
          <a:prstGeom prst="rect">
            <a:avLst/>
          </a:prstGeom>
        </p:spPr>
      </p:pic>
      <p:sp>
        <p:nvSpPr>
          <p:cNvPr id="6" name="6-Point Star 5"/>
          <p:cNvSpPr/>
          <p:nvPr/>
        </p:nvSpPr>
        <p:spPr>
          <a:xfrm>
            <a:off x="107504" y="6475239"/>
            <a:ext cx="576064" cy="382761"/>
          </a:xfrm>
          <a:prstGeom prst="star6">
            <a:avLst/>
          </a:prstGeom>
        </p:spPr>
        <p:style>
          <a:lnRef idx="2">
            <a:schemeClr val="accent5"/>
          </a:lnRef>
          <a:fillRef idx="1">
            <a:schemeClr val="lt1"/>
          </a:fillRef>
          <a:effectRef idx="0">
            <a:schemeClr val="accent5"/>
          </a:effectRef>
          <a:fontRef idx="minor">
            <a:schemeClr val="dk1"/>
          </a:fontRef>
        </p:style>
        <p:txBody>
          <a:bodyPr rtlCol="0" anchor="ctr"/>
          <a:lstStyle/>
          <a:p>
            <a:pPr algn="ctr"/>
            <a:fld id="{D47ED5CA-C89A-46E4-85B0-FF613B005788}" type="slidenum">
              <a:rPr lang="en-US" sz="1400" b="1">
                <a:solidFill>
                  <a:srgbClr val="898989"/>
                </a:solidFill>
                <a:cs typeface="Nazanin" pitchFamily="2" charset="-78"/>
              </a:rPr>
              <a:pPr algn="ctr"/>
              <a:t>13</a:t>
            </a:fld>
            <a:endParaRPr lang="en-US" sz="1400" dirty="0"/>
          </a:p>
        </p:txBody>
      </p:sp>
      <p:sp>
        <p:nvSpPr>
          <p:cNvPr id="7" name="Rectangle 6"/>
          <p:cNvSpPr/>
          <p:nvPr/>
        </p:nvSpPr>
        <p:spPr>
          <a:xfrm>
            <a:off x="21340" y="375047"/>
            <a:ext cx="8100392" cy="461665"/>
          </a:xfrm>
          <a:prstGeom prst="rect">
            <a:avLst/>
          </a:prstGeom>
        </p:spPr>
        <p:txBody>
          <a:bodyPr vert="horz" lIns="91440" tIns="45720" rIns="91440" bIns="45720" rtlCol="0" anchor="ctr">
            <a:noAutofit/>
          </a:bodyPr>
          <a:lstStyle/>
          <a:p>
            <a:pPr algn="ctr">
              <a:spcBef>
                <a:spcPct val="0"/>
              </a:spcBef>
            </a:pPr>
            <a:r>
              <a:rPr lang="en-US" b="1" dirty="0">
                <a:solidFill>
                  <a:schemeClr val="accent2">
                    <a:lumMod val="75000"/>
                  </a:schemeClr>
                </a:solidFill>
                <a:cs typeface="B Mitra" panose="00000400000000000000" pitchFamily="2" charset="-78"/>
              </a:rPr>
              <a:t>Management of Management Systems Development Process ID</a:t>
            </a:r>
            <a:endParaRPr lang="ru-RU" b="1" dirty="0">
              <a:solidFill>
                <a:schemeClr val="accent2">
                  <a:lumMod val="75000"/>
                </a:schemeClr>
              </a:solidFill>
              <a:cs typeface="B Mitra" panose="00000400000000000000" pitchFamily="2" charset="-78"/>
            </a:endParaRPr>
          </a:p>
        </p:txBody>
      </p:sp>
    </p:spTree>
    <p:extLst>
      <p:ext uri="{BB962C8B-B14F-4D97-AF65-F5344CB8AC3E}">
        <p14:creationId xmlns:p14="http://schemas.microsoft.com/office/powerpoint/2010/main" val="3217331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000.jpg"/>
          <p:cNvPicPr>
            <a:picLocks noChangeAspect="1"/>
          </p:cNvPicPr>
          <p:nvPr/>
        </p:nvPicPr>
        <p:blipFill>
          <a:blip r:embed="rId3" cstate="print"/>
          <a:stretch>
            <a:fillRect/>
          </a:stretch>
        </p:blipFill>
        <p:spPr>
          <a:xfrm>
            <a:off x="0" y="2132856"/>
            <a:ext cx="9144000" cy="2232248"/>
          </a:xfrm>
          <a:prstGeom prst="rect">
            <a:avLst/>
          </a:prstGeom>
        </p:spPr>
      </p:pic>
      <p:pic>
        <p:nvPicPr>
          <p:cNvPr id="6" name="Picture 5" descr="BNPP_LOGO2.jpg"/>
          <p:cNvPicPr>
            <a:picLocks noChangeAspect="1"/>
          </p:cNvPicPr>
          <p:nvPr/>
        </p:nvPicPr>
        <p:blipFill>
          <a:blip r:embed="rId4" cstate="print"/>
          <a:stretch>
            <a:fillRect/>
          </a:stretch>
        </p:blipFill>
        <p:spPr>
          <a:xfrm>
            <a:off x="7812360" y="130487"/>
            <a:ext cx="1162440" cy="4383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135" y="554336"/>
            <a:ext cx="640027" cy="201152"/>
          </a:xfrm>
          <a:prstGeom prst="rect">
            <a:avLst/>
          </a:prstGeom>
          <a:ln>
            <a:noFill/>
          </a:ln>
          <a:effectLst/>
        </p:spPr>
      </p:pic>
      <p:sp>
        <p:nvSpPr>
          <p:cNvPr id="8" name="TextBox 7"/>
          <p:cNvSpPr txBox="1"/>
          <p:nvPr/>
        </p:nvSpPr>
        <p:spPr>
          <a:xfrm>
            <a:off x="766537" y="2648815"/>
            <a:ext cx="4608512" cy="1200329"/>
          </a:xfrm>
          <a:prstGeom prst="rect">
            <a:avLst/>
          </a:prstGeom>
        </p:spPr>
        <p:txBody>
          <a:bodyPr vert="horz" lIns="91440" tIns="45720" rIns="91440" bIns="45720" rtlCol="0" anchor="ctr">
            <a:normAutofit fontScale="97500" lnSpcReduction="10000"/>
          </a:bodyPr>
          <a:lstStyle>
            <a:lvl1pPr rtl="1">
              <a:spcBef>
                <a:spcPct val="0"/>
              </a:spcBef>
              <a:buNone/>
              <a:defRPr sz="3600" b="1">
                <a:latin typeface="+mj-lt"/>
                <a:ea typeface="+mj-ea"/>
              </a:defRPr>
            </a:lvl1pPr>
          </a:lstStyle>
          <a:p>
            <a:pPr algn="ctr"/>
            <a:r>
              <a:rPr lang="en-US" sz="4000" dirty="0" smtClean="0">
                <a:latin typeface="Calibri" pitchFamily="34" charset="0"/>
                <a:ea typeface="+mn-ea"/>
                <a:cs typeface="B Nazanin" pitchFamily="2" charset="-78"/>
              </a:rPr>
              <a:t>Thanks For Your Attention </a:t>
            </a:r>
            <a:endParaRPr lang="en-US" sz="4000" dirty="0">
              <a:latin typeface="Calibri" pitchFamily="34" charset="0"/>
              <a:ea typeface="+mn-ea"/>
              <a:cs typeface="B Nazanin"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856" y="1189196"/>
            <a:ext cx="8229600" cy="440120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dirty="0" smtClean="0">
                <a:cs typeface="B Mitra" panose="00000400000000000000" pitchFamily="2" charset="-78"/>
              </a:rPr>
              <a:t>Since Bushehr Nuclear Power Plant (BNPP) is the first nuclear </a:t>
            </a:r>
            <a:r>
              <a:rPr lang="en-US" sz="2000" dirty="0">
                <a:cs typeface="B Mitra" panose="00000400000000000000" pitchFamily="2" charset="-78"/>
              </a:rPr>
              <a:t>power </a:t>
            </a:r>
            <a:r>
              <a:rPr lang="en-US" sz="2000" dirty="0" smtClean="0">
                <a:cs typeface="B Mitra" panose="00000400000000000000" pitchFamily="2" charset="-78"/>
              </a:rPr>
              <a:t>plant </a:t>
            </a:r>
            <a:r>
              <a:rPr lang="en-US" sz="2000" dirty="0">
                <a:cs typeface="B Mitra" panose="00000400000000000000" pitchFamily="2" charset="-78"/>
              </a:rPr>
              <a:t>in the country </a:t>
            </a:r>
            <a:r>
              <a:rPr lang="en-US" sz="2000" dirty="0" smtClean="0">
                <a:cs typeface="B Mitra" panose="00000400000000000000" pitchFamily="2" charset="-78"/>
              </a:rPr>
              <a:t>establishing </a:t>
            </a:r>
            <a:r>
              <a:rPr lang="en-US" sz="2000" dirty="0">
                <a:cs typeface="B Mitra" panose="00000400000000000000" pitchFamily="2" charset="-78"/>
              </a:rPr>
              <a:t>integrated management </a:t>
            </a:r>
            <a:r>
              <a:rPr lang="en-US" sz="2000" dirty="0" smtClean="0">
                <a:cs typeface="B Mitra" panose="00000400000000000000" pitchFamily="2" charset="-78"/>
              </a:rPr>
              <a:t>system and there is no history with regard to establishing this system in power plant in Iran, several contractors were identified for establishing the system and their experience and competence were assessed and a contract was concluded with qualified consultant for the establishment of integrated management system. </a:t>
            </a:r>
          </a:p>
          <a:p>
            <a:pPr algn="just"/>
            <a:endParaRPr lang="fa-IR" sz="2000" dirty="0" smtClean="0">
              <a:cs typeface="B Mitra" panose="00000400000000000000" pitchFamily="2" charset="-78"/>
            </a:endParaRPr>
          </a:p>
          <a:p>
            <a:pPr algn="just"/>
            <a:r>
              <a:rPr lang="en-US" sz="2000" dirty="0" smtClean="0">
                <a:cs typeface="B Mitra" panose="00000400000000000000" pitchFamily="2" charset="-78"/>
              </a:rPr>
              <a:t>In order to plan and establish the project of management systems of quality, safety and health, and environment in an integrated manner in operating company of BNPP, recognizing current situation, identifying, planning, designing, and reviewing organizational processes based on integrated management system requirements, development and modification of all documentations such as procedures, instructions, and organizational forms needed for integrated management system were carried out. </a:t>
            </a:r>
          </a:p>
        </p:txBody>
      </p:sp>
      <p:sp>
        <p:nvSpPr>
          <p:cNvPr id="6" name="Rectangle 5"/>
          <p:cNvSpPr/>
          <p:nvPr/>
        </p:nvSpPr>
        <p:spPr>
          <a:xfrm>
            <a:off x="21340" y="375047"/>
            <a:ext cx="8100392" cy="461665"/>
          </a:xfrm>
          <a:prstGeom prst="rect">
            <a:avLst/>
          </a:prstGeom>
        </p:spPr>
        <p:txBody>
          <a:bodyPr vert="horz" lIns="91440" tIns="45720" rIns="91440" bIns="45720" rtlCol="0" anchor="ctr">
            <a:noAutofit/>
          </a:bodyPr>
          <a:lstStyle/>
          <a:p>
            <a:pPr algn="ctr">
              <a:spcBef>
                <a:spcPct val="0"/>
              </a:spcBef>
            </a:pPr>
            <a:r>
              <a:rPr lang="en-US" b="1" dirty="0" smtClean="0">
                <a:solidFill>
                  <a:schemeClr val="accent2">
                    <a:lumMod val="75000"/>
                  </a:schemeClr>
                </a:solidFill>
                <a:latin typeface="+mj-lt"/>
                <a:ea typeface="+mj-ea"/>
                <a:cs typeface="B Mitra" panose="00000400000000000000" pitchFamily="2" charset="-78"/>
              </a:rPr>
              <a:t>Establishment Of Integrated Management System </a:t>
            </a:r>
            <a:endParaRPr lang="ru-RU" b="1" dirty="0">
              <a:solidFill>
                <a:schemeClr val="accent2">
                  <a:lumMod val="75000"/>
                </a:schemeClr>
              </a:solidFill>
              <a:latin typeface="+mj-lt"/>
              <a:ea typeface="+mj-ea"/>
              <a:cs typeface="B Mitra" panose="00000400000000000000" pitchFamily="2" charset="-78"/>
            </a:endParaRPr>
          </a:p>
        </p:txBody>
      </p:sp>
      <p:sp>
        <p:nvSpPr>
          <p:cNvPr id="2" name="6-Point Star 1"/>
          <p:cNvSpPr/>
          <p:nvPr/>
        </p:nvSpPr>
        <p:spPr>
          <a:xfrm>
            <a:off x="107504" y="6475239"/>
            <a:ext cx="360040" cy="338137"/>
          </a:xfrm>
          <a:prstGeom prst="star6">
            <a:avLst/>
          </a:prstGeom>
        </p:spPr>
        <p:style>
          <a:lnRef idx="2">
            <a:schemeClr val="accent5"/>
          </a:lnRef>
          <a:fillRef idx="1">
            <a:schemeClr val="lt1"/>
          </a:fillRef>
          <a:effectRef idx="0">
            <a:schemeClr val="accent5"/>
          </a:effectRef>
          <a:fontRef idx="minor">
            <a:schemeClr val="dk1"/>
          </a:fontRef>
        </p:style>
        <p:txBody>
          <a:bodyPr rtlCol="0" anchor="ctr"/>
          <a:lstStyle/>
          <a:p>
            <a:pPr algn="ctr"/>
            <a:fld id="{D47ED5CA-C89A-46E4-85B0-FF613B005788}" type="slidenum">
              <a:rPr lang="en-US" b="1">
                <a:solidFill>
                  <a:srgbClr val="898989"/>
                </a:solidFill>
                <a:cs typeface="Nazanin" pitchFamily="2" charset="-78"/>
              </a:rPr>
              <a:pPr/>
              <a:t>2</a:t>
            </a:fld>
            <a:endParaRPr lang="en-US" dirty="0"/>
          </a:p>
        </p:txBody>
      </p:sp>
    </p:spTree>
    <p:extLst>
      <p:ext uri="{BB962C8B-B14F-4D97-AF65-F5344CB8AC3E}">
        <p14:creationId xmlns:p14="http://schemas.microsoft.com/office/powerpoint/2010/main" val="2085589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856" y="1151893"/>
            <a:ext cx="8229600" cy="470898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dirty="0" smtClean="0">
                <a:cs typeface="B Mitra" panose="00000400000000000000" pitchFamily="2" charset="-78"/>
              </a:rPr>
              <a:t>In order to specify current situation of the company regarding realizing management systems requirements, at first the situation of existing working processes, equipment, infrastructure, human resource, current management systems, and other resources being used currently, and also work departments  was assessed in the form of holding meetings with deputies and managers of the company and the domain of establishing management systems was clarified and agreed upon. Then management system was determined based on the above-mentioned  results and the gap between status quo and desirable status based on requirements.</a:t>
            </a:r>
            <a:endParaRPr lang="fa-IR" sz="2000" dirty="0">
              <a:cs typeface="B Mitra" panose="00000400000000000000" pitchFamily="2" charset="-78"/>
            </a:endParaRPr>
          </a:p>
          <a:p>
            <a:pPr algn="just"/>
            <a:endParaRPr lang="en-US" sz="2000" dirty="0" smtClean="0">
              <a:cs typeface="B Mitra" panose="00000400000000000000" pitchFamily="2" charset="-78"/>
            </a:endParaRPr>
          </a:p>
          <a:p>
            <a:pPr algn="just"/>
            <a:r>
              <a:rPr lang="en-US" sz="2000" dirty="0" smtClean="0">
                <a:cs typeface="B Mitra" panose="00000400000000000000" pitchFamily="2" charset="-78"/>
              </a:rPr>
              <a:t>In this regard, “executive committee for planning and establishing integrated management system” and “steering committee for planning and establishing integrated management system” were formed with participation of representatives of all plant departments in a way that all company departments become familiar with key concepts of this system.</a:t>
            </a:r>
            <a:endParaRPr lang="fa-IR" sz="2000" dirty="0" smtClean="0">
              <a:cs typeface="B Mitra" panose="00000400000000000000" pitchFamily="2" charset="-78"/>
            </a:endParaRPr>
          </a:p>
        </p:txBody>
      </p:sp>
      <p:sp>
        <p:nvSpPr>
          <p:cNvPr id="6" name="Rectangle 5"/>
          <p:cNvSpPr/>
          <p:nvPr/>
        </p:nvSpPr>
        <p:spPr>
          <a:xfrm>
            <a:off x="21340" y="375047"/>
            <a:ext cx="8100392" cy="461665"/>
          </a:xfrm>
          <a:prstGeom prst="rect">
            <a:avLst/>
          </a:prstGeom>
        </p:spPr>
        <p:txBody>
          <a:bodyPr vert="horz" lIns="91440" tIns="45720" rIns="91440" bIns="45720" rtlCol="0" anchor="ctr">
            <a:noAutofit/>
          </a:bodyPr>
          <a:lstStyle/>
          <a:p>
            <a:pPr algn="ctr">
              <a:spcBef>
                <a:spcPct val="0"/>
              </a:spcBef>
            </a:pPr>
            <a:r>
              <a:rPr lang="en-US" b="1" dirty="0" smtClean="0">
                <a:solidFill>
                  <a:schemeClr val="accent2">
                    <a:lumMod val="75000"/>
                  </a:schemeClr>
                </a:solidFill>
                <a:cs typeface="B Mitra" panose="00000400000000000000" pitchFamily="2" charset="-78"/>
              </a:rPr>
              <a:t>Establishment </a:t>
            </a:r>
            <a:r>
              <a:rPr lang="en-US" b="1" dirty="0">
                <a:solidFill>
                  <a:schemeClr val="accent2">
                    <a:lumMod val="75000"/>
                  </a:schemeClr>
                </a:solidFill>
                <a:cs typeface="B Mitra" panose="00000400000000000000" pitchFamily="2" charset="-78"/>
              </a:rPr>
              <a:t>Of Integrated Management System </a:t>
            </a:r>
            <a:endParaRPr lang="en-US" b="1" dirty="0" smtClean="0">
              <a:solidFill>
                <a:srgbClr val="C0504D">
                  <a:lumMod val="75000"/>
                </a:srgbClr>
              </a:solidFill>
              <a:ea typeface="+mj-ea"/>
              <a:cs typeface="B Mitra" panose="00000400000000000000" pitchFamily="2" charset="-78"/>
            </a:endParaRPr>
          </a:p>
        </p:txBody>
      </p:sp>
      <p:sp>
        <p:nvSpPr>
          <p:cNvPr id="8" name="6-Point Star 7"/>
          <p:cNvSpPr/>
          <p:nvPr/>
        </p:nvSpPr>
        <p:spPr>
          <a:xfrm>
            <a:off x="107504" y="6475239"/>
            <a:ext cx="360040" cy="338137"/>
          </a:xfrm>
          <a:prstGeom prst="star6">
            <a:avLst/>
          </a:prstGeom>
        </p:spPr>
        <p:style>
          <a:lnRef idx="2">
            <a:schemeClr val="accent5"/>
          </a:lnRef>
          <a:fillRef idx="1">
            <a:schemeClr val="lt1"/>
          </a:fillRef>
          <a:effectRef idx="0">
            <a:schemeClr val="accent5"/>
          </a:effectRef>
          <a:fontRef idx="minor">
            <a:schemeClr val="dk1"/>
          </a:fontRef>
        </p:style>
        <p:txBody>
          <a:bodyPr rtlCol="0" anchor="ctr"/>
          <a:lstStyle/>
          <a:p>
            <a:pPr algn="ctr"/>
            <a:fld id="{D47ED5CA-C89A-46E4-85B0-FF613B005788}" type="slidenum">
              <a:rPr lang="en-US" b="1">
                <a:solidFill>
                  <a:srgbClr val="898989"/>
                </a:solidFill>
                <a:cs typeface="Nazanin" pitchFamily="2" charset="-78"/>
              </a:rPr>
              <a:pPr algn="ctr"/>
              <a:t>3</a:t>
            </a:fld>
            <a:endParaRPr lang="en-US" dirty="0"/>
          </a:p>
        </p:txBody>
      </p:sp>
    </p:spTree>
    <p:extLst>
      <p:ext uri="{BB962C8B-B14F-4D97-AF65-F5344CB8AC3E}">
        <p14:creationId xmlns:p14="http://schemas.microsoft.com/office/powerpoint/2010/main" val="1577705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908720"/>
            <a:ext cx="8583108" cy="5232202"/>
          </a:xfrm>
          <a:prstGeom prst="rect">
            <a:avLst/>
          </a:prstGeom>
          <a:noFill/>
        </p:spPr>
        <p:txBody>
          <a:bodyPr wrap="square">
            <a:spAutoFit/>
          </a:bodyPr>
          <a:lstStyle/>
          <a:p>
            <a:pPr algn="just"/>
            <a:r>
              <a:rPr lang="en-US" sz="1600" dirty="0" smtClean="0">
                <a:cs typeface="B Mitra" panose="00000400000000000000" pitchFamily="2" charset="-78"/>
              </a:rPr>
              <a:t>Following training courses for familiarizing the staff with concepts of ISO9001, 45001, 14001, and GSR Part2 </a:t>
            </a:r>
            <a:r>
              <a:rPr lang="en-US" sz="1600" dirty="0">
                <a:cs typeface="B Mitra" panose="00000400000000000000" pitchFamily="2" charset="-78"/>
              </a:rPr>
              <a:t>were hold </a:t>
            </a:r>
            <a:r>
              <a:rPr lang="en-US" sz="1600" dirty="0" smtClean="0">
                <a:cs typeface="B Mitra" panose="00000400000000000000" pitchFamily="2" charset="-78"/>
              </a:rPr>
              <a:t>and representatives </a:t>
            </a:r>
            <a:r>
              <a:rPr lang="en-US" sz="1600" dirty="0">
                <a:cs typeface="B Mitra" panose="00000400000000000000" pitchFamily="2" charset="-78"/>
              </a:rPr>
              <a:t>from all company departments </a:t>
            </a:r>
            <a:r>
              <a:rPr lang="en-US" sz="1600" dirty="0" smtClean="0">
                <a:cs typeface="B Mitra" panose="00000400000000000000" pitchFamily="2" charset="-78"/>
              </a:rPr>
              <a:t>attended these training courses: </a:t>
            </a:r>
            <a:endParaRPr lang="en-US" sz="1600" dirty="0">
              <a:cs typeface="B Mitra" panose="00000400000000000000" pitchFamily="2" charset="-78"/>
            </a:endParaRPr>
          </a:p>
          <a:p>
            <a:pPr algn="just" rtl="1"/>
            <a:endParaRPr lang="fa-IR" sz="1400" dirty="0" smtClean="0">
              <a:cs typeface="B Mitra" panose="00000400000000000000" pitchFamily="2" charset="-78"/>
            </a:endParaRPr>
          </a:p>
          <a:p>
            <a:pPr marL="274320" indent="-182880" algn="just">
              <a:buFont typeface="Arial" panose="020B0604020202020204" pitchFamily="34" charset="0"/>
              <a:buChar char="•"/>
            </a:pPr>
            <a:r>
              <a:rPr lang="en-US" sz="1400" dirty="0" smtClean="0">
                <a:cs typeface="B Mitra" panose="00000400000000000000" pitchFamily="2" charset="-78"/>
              </a:rPr>
              <a:t>Getting familiar with requirements of quality management system based on ISO9001-2015;</a:t>
            </a:r>
            <a:endParaRPr lang="fa-IR" sz="1400" dirty="0">
              <a:cs typeface="B Mitra" panose="00000400000000000000" pitchFamily="2" charset="-78"/>
            </a:endParaRPr>
          </a:p>
          <a:p>
            <a:pPr marL="274320" indent="-182880" algn="just">
              <a:buFont typeface="Arial" panose="020B0604020202020204" pitchFamily="34" charset="0"/>
              <a:buChar char="•"/>
            </a:pPr>
            <a:r>
              <a:rPr lang="en-US" sz="1400" dirty="0" smtClean="0">
                <a:cs typeface="B Mitra" panose="00000400000000000000" pitchFamily="2" charset="-78"/>
              </a:rPr>
              <a:t>Getting familiar with requirements of </a:t>
            </a:r>
            <a:r>
              <a:rPr lang="en-US" sz="1400" dirty="0">
                <a:cs typeface="B Mitra" panose="00000400000000000000" pitchFamily="2" charset="-78"/>
              </a:rPr>
              <a:t>occupational health and </a:t>
            </a:r>
            <a:r>
              <a:rPr lang="en-US" sz="1400" dirty="0" smtClean="0">
                <a:cs typeface="B Mitra" panose="00000400000000000000" pitchFamily="2" charset="-78"/>
              </a:rPr>
              <a:t>safety management system, ISO45001-2008; </a:t>
            </a:r>
            <a:endParaRPr lang="fa-IR" sz="1400" dirty="0">
              <a:cs typeface="B Mitra" panose="00000400000000000000" pitchFamily="2" charset="-78"/>
            </a:endParaRPr>
          </a:p>
          <a:p>
            <a:pPr marL="274320" indent="-182880" algn="just">
              <a:buFont typeface="Arial" panose="020B0604020202020204" pitchFamily="34" charset="0"/>
              <a:buChar char="•"/>
            </a:pPr>
            <a:r>
              <a:rPr lang="en-US" sz="1400" dirty="0" smtClean="0">
                <a:cs typeface="B Mitra" panose="00000400000000000000" pitchFamily="2" charset="-78"/>
              </a:rPr>
              <a:t>Getting familiar with requirements of environmental management system, ISO 14001-2015;</a:t>
            </a:r>
            <a:endParaRPr lang="fa-IR" sz="1400" dirty="0">
              <a:cs typeface="B Mitra" panose="00000400000000000000" pitchFamily="2" charset="-78"/>
            </a:endParaRPr>
          </a:p>
          <a:p>
            <a:pPr marL="274320" indent="-182880" algn="just">
              <a:buFont typeface="Arial" panose="020B0604020202020204" pitchFamily="34" charset="0"/>
              <a:buChar char="•"/>
            </a:pPr>
            <a:r>
              <a:rPr lang="en-US" sz="1400" dirty="0" smtClean="0">
                <a:cs typeface="B Mitra" panose="00000400000000000000" pitchFamily="2" charset="-78"/>
              </a:rPr>
              <a:t>Getting familiar with requirements of management system based on GSR Part2;</a:t>
            </a:r>
            <a:endParaRPr lang="fa-IR" sz="1400" dirty="0">
              <a:cs typeface="B Mitra" panose="00000400000000000000" pitchFamily="2" charset="-78"/>
            </a:endParaRPr>
          </a:p>
          <a:p>
            <a:pPr marL="274320" indent="-182880" algn="just">
              <a:buFont typeface="Arial" panose="020B0604020202020204" pitchFamily="34" charset="0"/>
              <a:buChar char="•"/>
            </a:pPr>
            <a:r>
              <a:rPr lang="en-US" sz="1400" dirty="0" smtClean="0">
                <a:cs typeface="B Mitra" panose="00000400000000000000" pitchFamily="2" charset="-78"/>
              </a:rPr>
              <a:t>Getting familiar with process management; </a:t>
            </a:r>
            <a:endParaRPr lang="fa-IR" sz="1400" dirty="0">
              <a:cs typeface="B Mitra" panose="00000400000000000000" pitchFamily="2" charset="-78"/>
            </a:endParaRPr>
          </a:p>
          <a:p>
            <a:pPr marL="274320" indent="-182880" algn="just">
              <a:buFont typeface="Arial" panose="020B0604020202020204" pitchFamily="34" charset="0"/>
              <a:buChar char="•"/>
            </a:pPr>
            <a:r>
              <a:rPr lang="en-US" sz="1400" dirty="0" smtClean="0">
                <a:cs typeface="B Mitra" panose="00000400000000000000" pitchFamily="2" charset="-78"/>
              </a:rPr>
              <a:t>Risk identification and assessment techniques and their aspects;</a:t>
            </a:r>
            <a:endParaRPr lang="fa-IR" sz="1400" dirty="0">
              <a:cs typeface="B Mitra" panose="00000400000000000000" pitchFamily="2" charset="-78"/>
            </a:endParaRPr>
          </a:p>
          <a:p>
            <a:pPr marL="274320" indent="-182880" algn="just">
              <a:buFont typeface="Arial" panose="020B0604020202020204" pitchFamily="34" charset="0"/>
              <a:buChar char="•"/>
            </a:pPr>
            <a:r>
              <a:rPr lang="en-US" sz="1400" dirty="0" smtClean="0">
                <a:cs typeface="B Mitra" panose="00000400000000000000" pitchFamily="2" charset="-78"/>
              </a:rPr>
              <a:t>Getting familiar with risk management based on ISO 31000:2018; </a:t>
            </a:r>
            <a:endParaRPr lang="fa-IR" sz="1400" dirty="0">
              <a:cs typeface="B Mitra" panose="00000400000000000000" pitchFamily="2" charset="-78"/>
            </a:endParaRPr>
          </a:p>
          <a:p>
            <a:pPr marL="274320" indent="-182880" algn="just">
              <a:buFont typeface="Arial" panose="020B0604020202020204" pitchFamily="34" charset="0"/>
              <a:buChar char="•"/>
            </a:pPr>
            <a:r>
              <a:rPr lang="en-US" sz="1400" dirty="0" smtClean="0">
                <a:cs typeface="B Mitra" panose="00000400000000000000" pitchFamily="2" charset="-78"/>
              </a:rPr>
              <a:t>Getting familiar with data analysis and problem solving techniques;  </a:t>
            </a:r>
            <a:endParaRPr lang="fa-IR" sz="1400" dirty="0">
              <a:cs typeface="B Mitra" panose="00000400000000000000" pitchFamily="2" charset="-78"/>
            </a:endParaRPr>
          </a:p>
          <a:p>
            <a:pPr marL="274320" indent="-182880" algn="just">
              <a:buFont typeface="Arial" panose="020B0604020202020204" pitchFamily="34" charset="0"/>
              <a:buChar char="•"/>
            </a:pPr>
            <a:r>
              <a:rPr lang="en-US" sz="1400" dirty="0" smtClean="0">
                <a:cs typeface="B Mitra" panose="00000400000000000000" pitchFamily="2" charset="-78"/>
              </a:rPr>
              <a:t>Getting familiar with knowledge management; </a:t>
            </a:r>
            <a:endParaRPr lang="fa-IR" sz="1400" dirty="0">
              <a:cs typeface="B Mitra" panose="00000400000000000000" pitchFamily="2" charset="-78"/>
            </a:endParaRPr>
          </a:p>
          <a:p>
            <a:pPr marL="274320" indent="-182880" algn="just">
              <a:buFont typeface="Arial" panose="020B0604020202020204" pitchFamily="34" charset="0"/>
              <a:buChar char="•"/>
            </a:pPr>
            <a:r>
              <a:rPr lang="en-US" sz="1400" dirty="0" smtClean="0">
                <a:cs typeface="B Mitra" panose="00000400000000000000" pitchFamily="2" charset="-78"/>
              </a:rPr>
              <a:t>Getting familiar with seven basic tools of quality control;</a:t>
            </a:r>
            <a:endParaRPr lang="fa-IR" sz="4000" dirty="0">
              <a:cs typeface="B Mitra" panose="00000400000000000000" pitchFamily="2" charset="-78"/>
            </a:endParaRPr>
          </a:p>
          <a:p>
            <a:pPr marL="274320" indent="-182880" algn="just">
              <a:buFont typeface="Arial" panose="020B0604020202020204" pitchFamily="34" charset="0"/>
              <a:buChar char="•"/>
            </a:pPr>
            <a:r>
              <a:rPr lang="en-US" sz="1600" dirty="0" smtClean="0">
                <a:cs typeface="B Mitra" panose="00000400000000000000" pitchFamily="2" charset="-78"/>
              </a:rPr>
              <a:t>Getting familiar with calibration management and basics;</a:t>
            </a:r>
            <a:endParaRPr lang="fa-IR" sz="1600" dirty="0">
              <a:cs typeface="B Mitra" panose="00000400000000000000" pitchFamily="2" charset="-78"/>
            </a:endParaRPr>
          </a:p>
          <a:p>
            <a:pPr marL="274320" indent="-182880" algn="just">
              <a:buFont typeface="Arial" panose="020B0604020202020204" pitchFamily="34" charset="0"/>
              <a:buChar char="•"/>
            </a:pPr>
            <a:r>
              <a:rPr lang="en-US" sz="1600" dirty="0" smtClean="0">
                <a:cs typeface="B Mitra" panose="00000400000000000000" pitchFamily="2" charset="-78"/>
              </a:rPr>
              <a:t>Getting familiar with configuration management;</a:t>
            </a:r>
            <a:endParaRPr lang="fa-IR" sz="1600" dirty="0">
              <a:cs typeface="B Mitra" panose="00000400000000000000" pitchFamily="2" charset="-78"/>
            </a:endParaRPr>
          </a:p>
          <a:p>
            <a:pPr marL="274320" indent="-182880" algn="just">
              <a:buFont typeface="Arial" panose="020B0604020202020204" pitchFamily="34" charset="0"/>
              <a:buChar char="•"/>
            </a:pPr>
            <a:r>
              <a:rPr lang="en-US" sz="1600" dirty="0" smtClean="0">
                <a:cs typeface="B Mitra" panose="00000400000000000000" pitchFamily="2" charset="-78"/>
              </a:rPr>
              <a:t>Getting familiar with ranking process;</a:t>
            </a:r>
            <a:endParaRPr lang="fa-IR" sz="1600" dirty="0">
              <a:cs typeface="B Mitra" panose="00000400000000000000" pitchFamily="2" charset="-78"/>
            </a:endParaRPr>
          </a:p>
          <a:p>
            <a:pPr marL="274320" indent="-182880" algn="just">
              <a:buFont typeface="Arial" panose="020B0604020202020204" pitchFamily="34" charset="0"/>
              <a:buChar char="•"/>
            </a:pPr>
            <a:r>
              <a:rPr lang="en-US" sz="1600" dirty="0" smtClean="0">
                <a:cs typeface="B Mitra" panose="00000400000000000000" pitchFamily="2" charset="-78"/>
              </a:rPr>
              <a:t>Getting familiar with change management; </a:t>
            </a:r>
            <a:endParaRPr lang="fa-IR" sz="1600" dirty="0">
              <a:cs typeface="B Mitra" panose="00000400000000000000" pitchFamily="2" charset="-78"/>
            </a:endParaRPr>
          </a:p>
          <a:p>
            <a:pPr marL="274320" indent="-182880" algn="just">
              <a:buFont typeface="Arial" panose="020B0604020202020204" pitchFamily="34" charset="0"/>
              <a:buChar char="•"/>
            </a:pPr>
            <a:r>
              <a:rPr lang="en-US" sz="1600" dirty="0" smtClean="0">
                <a:cs typeface="B Mitra" panose="00000400000000000000" pitchFamily="2" charset="-78"/>
              </a:rPr>
              <a:t>Getting familiar with records management based on ISO 30301;</a:t>
            </a:r>
            <a:endParaRPr lang="fa-IR" sz="1600" dirty="0">
              <a:cs typeface="B Mitra" panose="00000400000000000000" pitchFamily="2" charset="-78"/>
            </a:endParaRPr>
          </a:p>
          <a:p>
            <a:pPr marL="274320" indent="-182880" algn="just">
              <a:buFont typeface="Arial" panose="020B0604020202020204" pitchFamily="34" charset="0"/>
              <a:buChar char="•"/>
            </a:pPr>
            <a:r>
              <a:rPr lang="en-US" sz="1600" dirty="0" smtClean="0">
                <a:cs typeface="B Mitra" panose="00000400000000000000" pitchFamily="2" charset="-78"/>
              </a:rPr>
              <a:t>Getting familiar with audit guidance of environmental and quality management systems based on </a:t>
            </a:r>
            <a:r>
              <a:rPr lang="en-US" sz="1600" dirty="0">
                <a:cs typeface="B Mitra" panose="00000400000000000000" pitchFamily="2" charset="-78"/>
              </a:rPr>
              <a:t>ISO </a:t>
            </a:r>
            <a:r>
              <a:rPr lang="en-US" sz="1600" dirty="0" smtClean="0">
                <a:cs typeface="B Mitra" panose="00000400000000000000" pitchFamily="2" charset="-78"/>
              </a:rPr>
              <a:t>19011:2011;</a:t>
            </a:r>
            <a:endParaRPr lang="en-US" sz="1600" dirty="0">
              <a:cs typeface="B Mitra" panose="00000400000000000000" pitchFamily="2" charset="-78"/>
            </a:endParaRPr>
          </a:p>
          <a:p>
            <a:pPr marL="274320" indent="-182880" algn="just">
              <a:buFont typeface="Arial" panose="020B0604020202020204" pitchFamily="34" charset="0"/>
              <a:buChar char="•"/>
            </a:pPr>
            <a:r>
              <a:rPr lang="en-US" sz="1600" dirty="0" smtClean="0">
                <a:cs typeface="B Mitra" panose="00000400000000000000" pitchFamily="2" charset="-78"/>
              </a:rPr>
              <a:t>Audit workshop; </a:t>
            </a:r>
            <a:endParaRPr lang="fa-IR" sz="1600" dirty="0">
              <a:cs typeface="B Mitra" panose="00000400000000000000" pitchFamily="2" charset="-78"/>
            </a:endParaRPr>
          </a:p>
          <a:p>
            <a:pPr marL="274320" indent="-182880" algn="just">
              <a:buFont typeface="Arial" panose="020B0604020202020204" pitchFamily="34" charset="0"/>
              <a:buChar char="•"/>
            </a:pPr>
            <a:r>
              <a:rPr lang="en-US" sz="1600" dirty="0" smtClean="0">
                <a:cs typeface="B Mitra" panose="00000400000000000000" pitchFamily="2" charset="-78"/>
              </a:rPr>
              <a:t>Professional ethics in audit.</a:t>
            </a:r>
            <a:endParaRPr lang="en-US" sz="1600" dirty="0">
              <a:cs typeface="B Mitra" panose="00000400000000000000" pitchFamily="2" charset="-78"/>
            </a:endParaRPr>
          </a:p>
        </p:txBody>
      </p:sp>
      <p:sp>
        <p:nvSpPr>
          <p:cNvPr id="8" name="Rectangle 7"/>
          <p:cNvSpPr/>
          <p:nvPr/>
        </p:nvSpPr>
        <p:spPr>
          <a:xfrm>
            <a:off x="107504" y="375045"/>
            <a:ext cx="8100392" cy="461665"/>
          </a:xfrm>
          <a:prstGeom prst="rect">
            <a:avLst/>
          </a:prstGeom>
        </p:spPr>
        <p:txBody>
          <a:bodyPr vert="horz" lIns="91440" tIns="45720" rIns="91440" bIns="45720" rtlCol="0" anchor="ctr">
            <a:noAutofit/>
          </a:bodyPr>
          <a:lstStyle/>
          <a:p>
            <a:pPr algn="ctr">
              <a:spcBef>
                <a:spcPct val="0"/>
              </a:spcBef>
            </a:pPr>
            <a:r>
              <a:rPr lang="en-US" b="1" dirty="0" smtClean="0">
                <a:solidFill>
                  <a:srgbClr val="C0504D">
                    <a:lumMod val="75000"/>
                  </a:srgbClr>
                </a:solidFill>
                <a:ea typeface="+mj-ea"/>
                <a:cs typeface="B Mitra" panose="00000400000000000000" pitchFamily="2" charset="-78"/>
              </a:rPr>
              <a:t>List of Training Courses Held</a:t>
            </a:r>
            <a:endParaRPr lang="ru-RU" b="1" dirty="0">
              <a:solidFill>
                <a:srgbClr val="C0504D">
                  <a:lumMod val="75000"/>
                </a:srgbClr>
              </a:solidFill>
              <a:ea typeface="+mj-ea"/>
              <a:cs typeface="B Mitra" panose="00000400000000000000" pitchFamily="2" charset="-78"/>
            </a:endParaRPr>
          </a:p>
        </p:txBody>
      </p:sp>
      <p:sp>
        <p:nvSpPr>
          <p:cNvPr id="5" name="6-Point Star 4"/>
          <p:cNvSpPr/>
          <p:nvPr/>
        </p:nvSpPr>
        <p:spPr>
          <a:xfrm>
            <a:off x="107504" y="6475239"/>
            <a:ext cx="360040" cy="338137"/>
          </a:xfrm>
          <a:prstGeom prst="star6">
            <a:avLst/>
          </a:prstGeom>
        </p:spPr>
        <p:style>
          <a:lnRef idx="2">
            <a:schemeClr val="accent5"/>
          </a:lnRef>
          <a:fillRef idx="1">
            <a:schemeClr val="lt1"/>
          </a:fillRef>
          <a:effectRef idx="0">
            <a:schemeClr val="accent5"/>
          </a:effectRef>
          <a:fontRef idx="minor">
            <a:schemeClr val="dk1"/>
          </a:fontRef>
        </p:style>
        <p:txBody>
          <a:bodyPr rtlCol="0" anchor="ctr"/>
          <a:lstStyle/>
          <a:p>
            <a:pPr algn="ctr"/>
            <a:fld id="{D47ED5CA-C89A-46E4-85B0-FF613B005788}" type="slidenum">
              <a:rPr lang="en-US" b="1">
                <a:solidFill>
                  <a:srgbClr val="898989"/>
                </a:solidFill>
                <a:cs typeface="Nazanin" pitchFamily="2" charset="-78"/>
              </a:rPr>
              <a:pPr algn="ctr"/>
              <a:t>4</a:t>
            </a:fld>
            <a:endParaRPr lang="en-US" dirty="0"/>
          </a:p>
        </p:txBody>
      </p:sp>
    </p:spTree>
    <p:extLst>
      <p:ext uri="{BB962C8B-B14F-4D97-AF65-F5344CB8AC3E}">
        <p14:creationId xmlns:p14="http://schemas.microsoft.com/office/powerpoint/2010/main" val="3049094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1113007"/>
            <a:ext cx="8229600" cy="40934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dirty="0" smtClean="0">
                <a:cs typeface="B Mitra" panose="00000400000000000000" pitchFamily="2" charset="-78"/>
              </a:rPr>
              <a:t>Processes map of the company was developed and approved based on all company activities, internal and external factors, and stakeholders of the company in order to improve the process and increase communications and documentation. Toward clarifying processes and facilitating decision making in company, the ID of each identified process has been developed in which the activities, input and output of each process, and </a:t>
            </a:r>
            <a:r>
              <a:rPr lang="en-US" sz="2000" dirty="0">
                <a:cs typeface="B Mitra" panose="00000400000000000000" pitchFamily="2" charset="-78"/>
              </a:rPr>
              <a:t>assessing </a:t>
            </a:r>
            <a:r>
              <a:rPr lang="en-US" sz="2000" dirty="0" smtClean="0">
                <a:cs typeface="B Mitra" panose="00000400000000000000" pitchFamily="2" charset="-78"/>
              </a:rPr>
              <a:t>criteria and the knowledge required for activities of each processes have specified.</a:t>
            </a:r>
          </a:p>
          <a:p>
            <a:pPr algn="just"/>
            <a:endParaRPr lang="fa-IR" sz="2000" dirty="0" smtClean="0">
              <a:cs typeface="B Mitra" panose="00000400000000000000" pitchFamily="2" charset="-78"/>
            </a:endParaRPr>
          </a:p>
          <a:p>
            <a:pPr algn="just"/>
            <a:r>
              <a:rPr lang="en-US" sz="2000" dirty="0" smtClean="0">
                <a:cs typeface="B Mitra" panose="00000400000000000000" pitchFamily="2" charset="-78"/>
              </a:rPr>
              <a:t>Monitoring, measuring, and analyzing the criteria and indicators related to company processes have been carried out in order to identify areas for improvement and also determine appropriate corrective actions for increasing continuous improvement and effectiveness of integrated management system of BNPP operating company. </a:t>
            </a:r>
            <a:endParaRPr lang="en-US" sz="2000" dirty="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F0FEAEBF-39A5-4284-B6DA-146462C2842A}" type="slidenum">
              <a:rPr lang="en-US" smtClean="0"/>
              <a:pPr/>
              <a:t>5</a:t>
            </a:fld>
            <a:endParaRPr lang="en-US"/>
          </a:p>
        </p:txBody>
      </p:sp>
      <p:sp>
        <p:nvSpPr>
          <p:cNvPr id="6" name="Content Placeholder 1"/>
          <p:cNvSpPr txBox="1">
            <a:spLocks/>
          </p:cNvSpPr>
          <p:nvPr/>
        </p:nvSpPr>
        <p:spPr>
          <a:xfrm>
            <a:off x="467544" y="1412777"/>
            <a:ext cx="8229600" cy="466344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358775" lvl="2" indent="209550" algn="r">
              <a:buSzPct val="95000"/>
            </a:pPr>
            <a:endParaRPr lang="en-US" sz="2000" dirty="0">
              <a:cs typeface="B Mitra" panose="00000400000000000000" pitchFamily="2" charset="-78"/>
            </a:endParaRPr>
          </a:p>
        </p:txBody>
      </p:sp>
      <p:sp>
        <p:nvSpPr>
          <p:cNvPr id="4" name="Rectangle 3"/>
          <p:cNvSpPr/>
          <p:nvPr/>
        </p:nvSpPr>
        <p:spPr>
          <a:xfrm>
            <a:off x="-108520" y="375047"/>
            <a:ext cx="8316416" cy="461665"/>
          </a:xfrm>
          <a:prstGeom prst="rect">
            <a:avLst/>
          </a:prstGeom>
        </p:spPr>
        <p:txBody>
          <a:bodyPr vert="horz" lIns="91440" tIns="45720" rIns="91440" bIns="45720" rtlCol="0" anchor="ctr">
            <a:noAutofit/>
          </a:bodyPr>
          <a:lstStyle/>
          <a:p>
            <a:pPr algn="ctr">
              <a:spcBef>
                <a:spcPct val="0"/>
              </a:spcBef>
            </a:pPr>
            <a:r>
              <a:rPr lang="en-US" b="1" dirty="0" smtClean="0">
                <a:solidFill>
                  <a:schemeClr val="accent2">
                    <a:lumMod val="75000"/>
                  </a:schemeClr>
                </a:solidFill>
                <a:cs typeface="B Mitra" panose="00000400000000000000" pitchFamily="2" charset="-78"/>
              </a:rPr>
              <a:t>Establishment </a:t>
            </a:r>
            <a:r>
              <a:rPr lang="en-US" b="1" dirty="0">
                <a:solidFill>
                  <a:schemeClr val="accent2">
                    <a:lumMod val="75000"/>
                  </a:schemeClr>
                </a:solidFill>
                <a:cs typeface="B Mitra" panose="00000400000000000000" pitchFamily="2" charset="-78"/>
              </a:rPr>
              <a:t>Of Integrated Management System </a:t>
            </a:r>
            <a:endParaRPr lang="ru-RU" b="1" dirty="0">
              <a:solidFill>
                <a:schemeClr val="accent2">
                  <a:lumMod val="75000"/>
                </a:schemeClr>
              </a:solidFill>
              <a:cs typeface="B Mitra" panose="00000400000000000000" pitchFamily="2" charset="-78"/>
            </a:endParaRPr>
          </a:p>
        </p:txBody>
      </p:sp>
      <p:sp>
        <p:nvSpPr>
          <p:cNvPr id="9" name="6-Point Star 8"/>
          <p:cNvSpPr/>
          <p:nvPr/>
        </p:nvSpPr>
        <p:spPr>
          <a:xfrm>
            <a:off x="107504" y="6475239"/>
            <a:ext cx="360040" cy="338137"/>
          </a:xfrm>
          <a:prstGeom prst="star6">
            <a:avLst/>
          </a:prstGeom>
        </p:spPr>
        <p:style>
          <a:lnRef idx="2">
            <a:schemeClr val="accent5"/>
          </a:lnRef>
          <a:fillRef idx="1">
            <a:schemeClr val="lt1"/>
          </a:fillRef>
          <a:effectRef idx="0">
            <a:schemeClr val="accent5"/>
          </a:effectRef>
          <a:fontRef idx="minor">
            <a:schemeClr val="dk1"/>
          </a:fontRef>
        </p:style>
        <p:txBody>
          <a:bodyPr rtlCol="0" anchor="ctr"/>
          <a:lstStyle/>
          <a:p>
            <a:pPr algn="ctr"/>
            <a:fld id="{D47ED5CA-C89A-46E4-85B0-FF613B005788}" type="slidenum">
              <a:rPr lang="en-US" b="1">
                <a:solidFill>
                  <a:srgbClr val="898989"/>
                </a:solidFill>
                <a:cs typeface="Nazanin" pitchFamily="2" charset="-78"/>
              </a:rPr>
              <a:pPr algn="ctr"/>
              <a:t>5</a:t>
            </a:fld>
            <a:endParaRPr lang="en-US" dirty="0"/>
          </a:p>
        </p:txBody>
      </p:sp>
    </p:spTree>
    <p:extLst>
      <p:ext uri="{BB962C8B-B14F-4D97-AF65-F5344CB8AC3E}">
        <p14:creationId xmlns:p14="http://schemas.microsoft.com/office/powerpoint/2010/main" val="2646520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6856" y="1118349"/>
            <a:ext cx="8229600" cy="39703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dirty="0" smtClean="0">
                <a:cs typeface="B Mitra" panose="00000400000000000000" pitchFamily="2" charset="-78"/>
              </a:rPr>
              <a:t>BNPP operating company, as a high technology and important from safety point of view company  and regarding the importance and necessity of risk management in nuclear activities, has placed risk management at the top of the list of its activities and has considered risks in three areas of quality, health and safety risks, and environmental risks  and has planned the issue of risk management in integrated management system and processes map of the company as an organizational capability and has established and implemented it in all plant activities. </a:t>
            </a:r>
          </a:p>
          <a:p>
            <a:pPr algn="just"/>
            <a:endParaRPr lang="en-US" dirty="0">
              <a:cs typeface="B Mitra" panose="00000400000000000000" pitchFamily="2" charset="-78"/>
            </a:endParaRPr>
          </a:p>
          <a:p>
            <a:pPr algn="just"/>
            <a:r>
              <a:rPr lang="en-US" dirty="0" smtClean="0">
                <a:cs typeface="B Mitra" panose="00000400000000000000" pitchFamily="2" charset="-78"/>
              </a:rPr>
              <a:t>Organizational risk management of the company has been planned based on COSO model, ISO31000:2018 and, on the basis of this, risks and opportunities of integrated management system processes and safety risks and environmental aspects has been identified and assessed; and controlling and response actions for activities and hazards that have unacceptable risks have been determined and their effectiveness has been analyzed. </a:t>
            </a:r>
            <a:endParaRPr lang="en-US" dirty="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F0FEAEBF-39A5-4284-B6DA-146462C2842A}" type="slidenum">
              <a:rPr lang="en-US" smtClean="0"/>
              <a:pPr/>
              <a:t>6</a:t>
            </a:fld>
            <a:endParaRPr lang="en-US"/>
          </a:p>
        </p:txBody>
      </p:sp>
      <p:sp>
        <p:nvSpPr>
          <p:cNvPr id="6" name="Content Placeholder 1"/>
          <p:cNvSpPr txBox="1">
            <a:spLocks/>
          </p:cNvSpPr>
          <p:nvPr/>
        </p:nvSpPr>
        <p:spPr>
          <a:xfrm>
            <a:off x="467544" y="1412777"/>
            <a:ext cx="8229600" cy="466344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358775" lvl="2" indent="209550" algn="r" rtl="1">
              <a:buSzPct val="95000"/>
            </a:pPr>
            <a:endParaRPr lang="en-US" sz="2000" dirty="0">
              <a:cs typeface="B Mitra" panose="00000400000000000000" pitchFamily="2" charset="-78"/>
            </a:endParaRPr>
          </a:p>
        </p:txBody>
      </p:sp>
      <p:sp>
        <p:nvSpPr>
          <p:cNvPr id="4" name="Rectangle 3"/>
          <p:cNvSpPr/>
          <p:nvPr/>
        </p:nvSpPr>
        <p:spPr>
          <a:xfrm>
            <a:off x="0" y="375047"/>
            <a:ext cx="8100392" cy="461665"/>
          </a:xfrm>
          <a:prstGeom prst="rect">
            <a:avLst/>
          </a:prstGeom>
        </p:spPr>
        <p:txBody>
          <a:bodyPr vert="horz" lIns="91440" tIns="45720" rIns="91440" bIns="45720" rtlCol="0" anchor="ctr">
            <a:noAutofit/>
          </a:bodyPr>
          <a:lstStyle/>
          <a:p>
            <a:pPr algn="ctr">
              <a:spcBef>
                <a:spcPct val="0"/>
              </a:spcBef>
            </a:pPr>
            <a:r>
              <a:rPr lang="en-US" b="1" dirty="0" smtClean="0">
                <a:solidFill>
                  <a:schemeClr val="accent2">
                    <a:lumMod val="75000"/>
                  </a:schemeClr>
                </a:solidFill>
                <a:cs typeface="B Mitra" panose="00000400000000000000" pitchFamily="2" charset="-78"/>
              </a:rPr>
              <a:t>Establishment </a:t>
            </a:r>
            <a:r>
              <a:rPr lang="en-US" b="1" dirty="0">
                <a:solidFill>
                  <a:schemeClr val="accent2">
                    <a:lumMod val="75000"/>
                  </a:schemeClr>
                </a:solidFill>
                <a:cs typeface="B Mitra" panose="00000400000000000000" pitchFamily="2" charset="-78"/>
              </a:rPr>
              <a:t>Of Integrated Management System </a:t>
            </a:r>
            <a:endParaRPr lang="ru-RU" b="1" dirty="0">
              <a:solidFill>
                <a:schemeClr val="accent2">
                  <a:lumMod val="75000"/>
                </a:schemeClr>
              </a:solidFill>
              <a:cs typeface="B Mitra" panose="00000400000000000000" pitchFamily="2" charset="-78"/>
            </a:endParaRPr>
          </a:p>
        </p:txBody>
      </p:sp>
      <p:sp>
        <p:nvSpPr>
          <p:cNvPr id="9" name="6-Point Star 8"/>
          <p:cNvSpPr/>
          <p:nvPr/>
        </p:nvSpPr>
        <p:spPr>
          <a:xfrm>
            <a:off x="107504" y="6475239"/>
            <a:ext cx="360040" cy="338137"/>
          </a:xfrm>
          <a:prstGeom prst="star6">
            <a:avLst/>
          </a:prstGeom>
        </p:spPr>
        <p:style>
          <a:lnRef idx="2">
            <a:schemeClr val="accent5"/>
          </a:lnRef>
          <a:fillRef idx="1">
            <a:schemeClr val="lt1"/>
          </a:fillRef>
          <a:effectRef idx="0">
            <a:schemeClr val="accent5"/>
          </a:effectRef>
          <a:fontRef idx="minor">
            <a:schemeClr val="dk1"/>
          </a:fontRef>
        </p:style>
        <p:txBody>
          <a:bodyPr rtlCol="0" anchor="ctr"/>
          <a:lstStyle/>
          <a:p>
            <a:pPr algn="ctr"/>
            <a:fld id="{D47ED5CA-C89A-46E4-85B0-FF613B005788}" type="slidenum">
              <a:rPr lang="en-US" b="1">
                <a:solidFill>
                  <a:srgbClr val="898989"/>
                </a:solidFill>
                <a:cs typeface="Nazanin" pitchFamily="2" charset="-78"/>
              </a:rPr>
              <a:pPr algn="ctr"/>
              <a:t>6</a:t>
            </a:fld>
            <a:endParaRPr lang="en-US" dirty="0"/>
          </a:p>
        </p:txBody>
      </p:sp>
    </p:spTree>
    <p:extLst>
      <p:ext uri="{BB962C8B-B14F-4D97-AF65-F5344CB8AC3E}">
        <p14:creationId xmlns:p14="http://schemas.microsoft.com/office/powerpoint/2010/main" val="4105410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0FEAEBF-39A5-4284-B6DA-146462C2842A}" type="slidenum">
              <a:rPr lang="en-US" smtClean="0"/>
              <a:pPr/>
              <a:t>7</a:t>
            </a:fld>
            <a:endParaRPr lang="en-US"/>
          </a:p>
        </p:txBody>
      </p:sp>
      <p:sp>
        <p:nvSpPr>
          <p:cNvPr id="10" name="Rectangle 9"/>
          <p:cNvSpPr/>
          <p:nvPr/>
        </p:nvSpPr>
        <p:spPr>
          <a:xfrm>
            <a:off x="21340" y="375047"/>
            <a:ext cx="8100392" cy="461665"/>
          </a:xfrm>
          <a:prstGeom prst="rect">
            <a:avLst/>
          </a:prstGeom>
        </p:spPr>
        <p:txBody>
          <a:bodyPr vert="horz" lIns="91440" tIns="45720" rIns="91440" bIns="45720" rtlCol="0" anchor="ctr">
            <a:noAutofit/>
          </a:bodyPr>
          <a:lstStyle/>
          <a:p>
            <a:pPr algn="ctr">
              <a:spcBef>
                <a:spcPct val="0"/>
              </a:spcBef>
            </a:pPr>
            <a:r>
              <a:rPr lang="en-US" b="1" dirty="0">
                <a:solidFill>
                  <a:schemeClr val="accent2">
                    <a:lumMod val="75000"/>
                  </a:schemeClr>
                </a:solidFill>
                <a:cs typeface="B Mitra" panose="00000400000000000000" pitchFamily="2" charset="-78"/>
              </a:rPr>
              <a:t>Bushehr Nuclear Power Plant (BNPP) Processes </a:t>
            </a:r>
            <a:r>
              <a:rPr lang="en-US" b="1" dirty="0" smtClean="0">
                <a:solidFill>
                  <a:schemeClr val="accent2">
                    <a:lumMod val="75000"/>
                  </a:schemeClr>
                </a:solidFill>
                <a:cs typeface="B Mitra" panose="00000400000000000000" pitchFamily="2" charset="-78"/>
              </a:rPr>
              <a:t>map</a:t>
            </a:r>
            <a:endParaRPr lang="ru-RU" b="1" dirty="0">
              <a:solidFill>
                <a:schemeClr val="accent2">
                  <a:lumMod val="75000"/>
                </a:schemeClr>
              </a:solidFill>
              <a:cs typeface="B Mitra"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412" y="914025"/>
            <a:ext cx="8064004" cy="5615830"/>
          </a:xfrm>
          <a:prstGeom prst="rect">
            <a:avLst/>
          </a:prstGeom>
        </p:spPr>
      </p:pic>
      <p:sp>
        <p:nvSpPr>
          <p:cNvPr id="6" name="6-Point Star 5"/>
          <p:cNvSpPr/>
          <p:nvPr/>
        </p:nvSpPr>
        <p:spPr>
          <a:xfrm>
            <a:off x="107504" y="6475239"/>
            <a:ext cx="360040" cy="338137"/>
          </a:xfrm>
          <a:prstGeom prst="star6">
            <a:avLst/>
          </a:prstGeom>
        </p:spPr>
        <p:style>
          <a:lnRef idx="2">
            <a:schemeClr val="accent5"/>
          </a:lnRef>
          <a:fillRef idx="1">
            <a:schemeClr val="lt1"/>
          </a:fillRef>
          <a:effectRef idx="0">
            <a:schemeClr val="accent5"/>
          </a:effectRef>
          <a:fontRef idx="minor">
            <a:schemeClr val="dk1"/>
          </a:fontRef>
        </p:style>
        <p:txBody>
          <a:bodyPr rtlCol="0" anchor="ctr"/>
          <a:lstStyle/>
          <a:p>
            <a:pPr algn="ctr"/>
            <a:fld id="{D47ED5CA-C89A-46E4-85B0-FF613B005788}" type="slidenum">
              <a:rPr lang="en-US" b="1">
                <a:solidFill>
                  <a:srgbClr val="898989"/>
                </a:solidFill>
                <a:cs typeface="Nazanin" pitchFamily="2" charset="-78"/>
              </a:rPr>
              <a:pPr algn="ctr"/>
              <a:t>7</a:t>
            </a:fld>
            <a:endParaRPr lang="en-US" dirty="0"/>
          </a:p>
        </p:txBody>
      </p:sp>
    </p:spTree>
    <p:extLst>
      <p:ext uri="{BB962C8B-B14F-4D97-AF65-F5344CB8AC3E}">
        <p14:creationId xmlns:p14="http://schemas.microsoft.com/office/powerpoint/2010/main" val="1592148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340" y="375047"/>
            <a:ext cx="8100392" cy="461665"/>
          </a:xfrm>
          <a:prstGeom prst="rect">
            <a:avLst/>
          </a:prstGeom>
        </p:spPr>
        <p:txBody>
          <a:bodyPr vert="horz" lIns="91440" tIns="45720" rIns="91440" bIns="45720" rtlCol="0" anchor="ctr">
            <a:noAutofit/>
          </a:bodyPr>
          <a:lstStyle/>
          <a:p>
            <a:pPr algn="ctr">
              <a:spcBef>
                <a:spcPct val="0"/>
              </a:spcBef>
            </a:pPr>
            <a:r>
              <a:rPr lang="en-US" b="1" dirty="0">
                <a:solidFill>
                  <a:schemeClr val="accent2">
                    <a:lumMod val="75000"/>
                  </a:schemeClr>
                </a:solidFill>
                <a:cs typeface="B Mitra" panose="00000400000000000000" pitchFamily="2" charset="-78"/>
              </a:rPr>
              <a:t>Management of Management Systems Development Process ID</a:t>
            </a:r>
            <a:endParaRPr lang="ru-RU" b="1" dirty="0">
              <a:solidFill>
                <a:schemeClr val="accent2">
                  <a:lumMod val="75000"/>
                </a:schemeClr>
              </a:solidFill>
              <a:cs typeface="B Mitra"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927548"/>
            <a:ext cx="8855573" cy="5741812"/>
          </a:xfrm>
          <a:prstGeom prst="rect">
            <a:avLst/>
          </a:prstGeom>
        </p:spPr>
      </p:pic>
      <p:sp>
        <p:nvSpPr>
          <p:cNvPr id="6" name="6-Point Star 5"/>
          <p:cNvSpPr/>
          <p:nvPr/>
        </p:nvSpPr>
        <p:spPr>
          <a:xfrm>
            <a:off x="107504" y="6475239"/>
            <a:ext cx="360040" cy="338137"/>
          </a:xfrm>
          <a:prstGeom prst="star6">
            <a:avLst/>
          </a:prstGeom>
        </p:spPr>
        <p:style>
          <a:lnRef idx="2">
            <a:schemeClr val="accent5"/>
          </a:lnRef>
          <a:fillRef idx="1">
            <a:schemeClr val="lt1"/>
          </a:fillRef>
          <a:effectRef idx="0">
            <a:schemeClr val="accent5"/>
          </a:effectRef>
          <a:fontRef idx="minor">
            <a:schemeClr val="dk1"/>
          </a:fontRef>
        </p:style>
        <p:txBody>
          <a:bodyPr rtlCol="0" anchor="ctr"/>
          <a:lstStyle/>
          <a:p>
            <a:pPr algn="ctr"/>
            <a:fld id="{D47ED5CA-C89A-46E4-85B0-FF613B005788}" type="slidenum">
              <a:rPr lang="en-US" b="1">
                <a:solidFill>
                  <a:srgbClr val="898989"/>
                </a:solidFill>
                <a:cs typeface="Nazanin" pitchFamily="2" charset="-78"/>
              </a:rPr>
              <a:pPr algn="ctr"/>
              <a:t>8</a:t>
            </a:fld>
            <a:endParaRPr lang="en-US" dirty="0"/>
          </a:p>
        </p:txBody>
      </p:sp>
    </p:spTree>
    <p:extLst>
      <p:ext uri="{BB962C8B-B14F-4D97-AF65-F5344CB8AC3E}">
        <p14:creationId xmlns:p14="http://schemas.microsoft.com/office/powerpoint/2010/main" val="2980268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40" y="375047"/>
            <a:ext cx="8100392" cy="461665"/>
          </a:xfrm>
          <a:prstGeom prst="rect">
            <a:avLst/>
          </a:prstGeom>
        </p:spPr>
        <p:txBody>
          <a:bodyPr vert="horz" lIns="91440" tIns="45720" rIns="91440" bIns="45720" rtlCol="0" anchor="ctr">
            <a:noAutofit/>
          </a:bodyPr>
          <a:lstStyle/>
          <a:p>
            <a:pPr algn="ctr" rtl="1">
              <a:spcBef>
                <a:spcPct val="0"/>
              </a:spcBef>
            </a:pPr>
            <a:r>
              <a:rPr lang="en-US" b="1" dirty="0">
                <a:solidFill>
                  <a:schemeClr val="accent2">
                    <a:lumMod val="75000"/>
                  </a:schemeClr>
                </a:solidFill>
                <a:cs typeface="B Mitra" panose="00000400000000000000" pitchFamily="2" charset="-78"/>
              </a:rPr>
              <a:t>Management of Management Systems Development Process </a:t>
            </a:r>
            <a:r>
              <a:rPr lang="en-US" b="1" dirty="0" smtClean="0">
                <a:solidFill>
                  <a:schemeClr val="accent2">
                    <a:lumMod val="75000"/>
                  </a:schemeClr>
                </a:solidFill>
                <a:cs typeface="B Mitra" panose="00000400000000000000" pitchFamily="2" charset="-78"/>
              </a:rPr>
              <a:t>ID</a:t>
            </a:r>
            <a:endParaRPr lang="ru-RU" b="1" dirty="0">
              <a:solidFill>
                <a:schemeClr val="accent2">
                  <a:lumMod val="75000"/>
                </a:schemeClr>
              </a:solidFill>
              <a:cs typeface="B Mitra"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61" y="980728"/>
            <a:ext cx="8964277" cy="5792889"/>
          </a:xfrm>
          <a:prstGeom prst="rect">
            <a:avLst/>
          </a:prstGeom>
        </p:spPr>
      </p:pic>
      <p:sp>
        <p:nvSpPr>
          <p:cNvPr id="8" name="6-Point Star 7"/>
          <p:cNvSpPr/>
          <p:nvPr/>
        </p:nvSpPr>
        <p:spPr>
          <a:xfrm>
            <a:off x="107504" y="6475239"/>
            <a:ext cx="360040" cy="338137"/>
          </a:xfrm>
          <a:prstGeom prst="star6">
            <a:avLst/>
          </a:prstGeom>
        </p:spPr>
        <p:style>
          <a:lnRef idx="2">
            <a:schemeClr val="accent5"/>
          </a:lnRef>
          <a:fillRef idx="1">
            <a:schemeClr val="lt1"/>
          </a:fillRef>
          <a:effectRef idx="0">
            <a:schemeClr val="accent5"/>
          </a:effectRef>
          <a:fontRef idx="minor">
            <a:schemeClr val="dk1"/>
          </a:fontRef>
        </p:style>
        <p:txBody>
          <a:bodyPr rtlCol="0" anchor="ctr"/>
          <a:lstStyle/>
          <a:p>
            <a:pPr algn="ctr"/>
            <a:fld id="{D47ED5CA-C89A-46E4-85B0-FF613B005788}" type="slidenum">
              <a:rPr lang="en-US" b="1">
                <a:solidFill>
                  <a:srgbClr val="898989"/>
                </a:solidFill>
                <a:cs typeface="Nazanin" pitchFamily="2" charset="-78"/>
              </a:rPr>
              <a:pPr algn="ctr"/>
              <a:t>9</a:t>
            </a:fld>
            <a:endParaRPr lang="en-US" dirty="0"/>
          </a:p>
        </p:txBody>
      </p:sp>
    </p:spTree>
    <p:extLst>
      <p:ext uri="{BB962C8B-B14F-4D97-AF65-F5344CB8AC3E}">
        <p14:creationId xmlns:p14="http://schemas.microsoft.com/office/powerpoint/2010/main" val="1146884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سند" ma:contentTypeID="0x01010084907BEA0B1F6047AE374B8F086F3551" ma:contentTypeVersion="0" ma:contentTypeDescription="ایجاد سند جدید." ma:contentTypeScope="" ma:versionID="982cf80723534ab09cfa2f64c7fe4260">
  <xsd:schema xmlns:xsd="http://www.w3.org/2001/XMLSchema" xmlns:p="http://schemas.microsoft.com/office/2006/metadata/properties" targetNamespace="http://schemas.microsoft.com/office/2006/metadata/properties" ma:root="true" ma:fieldsID="8fb7de621ff258ac5c348782d9b1b5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ma:readOnly="true"/>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81FAC8-D2CF-4476-882C-4254803EEC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7199638-8905-4483-AFFD-E9851C1530D9}">
  <ds:schemaRefs>
    <ds:schemaRef ds:uri="http://schemas.microsoft.com/office/2006/documentManagement/types"/>
    <ds:schemaRef ds:uri="http://schemas.microsoft.com/office/2006/metadata/properties"/>
    <ds:schemaRef ds:uri="http://purl.org/dc/elements/1.1/"/>
    <ds:schemaRef ds:uri="http://www.w3.org/XML/1998/namespace"/>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19B1E5E4-6740-4C99-8A30-891DFA3D23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5031</TotalTime>
  <Words>885</Words>
  <Application>Microsoft Office PowerPoint</Application>
  <PresentationFormat>On-screen Show (4:3)</PresentationFormat>
  <Paragraphs>63</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Bashiri, MohamadReza</cp:lastModifiedBy>
  <cp:revision>973</cp:revision>
  <cp:lastPrinted>2017-11-03T09:04:10Z</cp:lastPrinted>
  <dcterms:created xsi:type="dcterms:W3CDTF">2012-10-13T08:27:19Z</dcterms:created>
  <dcterms:modified xsi:type="dcterms:W3CDTF">2022-09-24T07:01:05Z</dcterms:modified>
</cp:coreProperties>
</file>