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5"/>
  </p:notesMasterIdLst>
  <p:sldIdLst>
    <p:sldId id="261" r:id="rId3"/>
    <p:sldId id="296" r:id="rId4"/>
    <p:sldId id="262" r:id="rId5"/>
    <p:sldId id="265" r:id="rId6"/>
    <p:sldId id="297" r:id="rId7"/>
    <p:sldId id="298" r:id="rId8"/>
    <p:sldId id="266" r:id="rId9"/>
    <p:sldId id="299" r:id="rId10"/>
    <p:sldId id="300" r:id="rId11"/>
    <p:sldId id="301" r:id="rId12"/>
    <p:sldId id="302" r:id="rId13"/>
    <p:sldId id="303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291" r:id="rId30"/>
    <p:sldId id="320" r:id="rId31"/>
    <p:sldId id="321" r:id="rId32"/>
    <p:sldId id="322" r:id="rId33"/>
    <p:sldId id="30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70818-3253-4CF5-BFB1-0350AA95DB3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5078E-6BB4-4ABD-BE29-E033D0CFE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46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64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14818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71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90171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18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76477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470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25689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944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727091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44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7195"/>
            <a:fld id="{34327682-8024-478C-9220-F348F823BD3C}" type="slidenum">
              <a:rPr lang="en-GB" altLang="cs-CZ" smtClean="0">
                <a:latin typeface="Times New Roman" pitchFamily="18" charset="0"/>
              </a:rPr>
              <a:pPr defTabSz="917195"/>
              <a:t>2</a:t>
            </a:fld>
            <a:endParaRPr lang="en-GB" altLang="cs-CZ" dirty="0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0666098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798517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94823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554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049088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816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150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326131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174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235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11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2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18859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01038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11232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39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84943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078E-6BB4-4ABD-BE29-E033D0CFE06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7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 userDrawn="1"/>
        </p:nvSpPr>
        <p:spPr bwMode="auto">
          <a:xfrm flipH="1" flipV="1">
            <a:off x="0" y="0"/>
            <a:ext cx="9144000" cy="6019800"/>
          </a:xfrm>
          <a:prstGeom prst="flowChartManualInput">
            <a:avLst/>
          </a:prstGeom>
          <a:solidFill>
            <a:srgbClr val="0052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Line 10"/>
          <p:cNvSpPr>
            <a:spLocks noChangeShapeType="1"/>
          </p:cNvSpPr>
          <p:nvPr userDrawn="1"/>
        </p:nvSpPr>
        <p:spPr bwMode="auto">
          <a:xfrm>
            <a:off x="304800" y="3429000"/>
            <a:ext cx="7772400" cy="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6" name="Picture 11" descr="PMS293_T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181600"/>
            <a:ext cx="251460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04800" y="1958975"/>
            <a:ext cx="7772400" cy="14700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581400"/>
            <a:ext cx="6400800" cy="1524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2CFD-4B13-4925-AC87-3C27A59986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94703-69C1-44C5-852F-37D807F00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848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41910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41910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AAAC-866A-460F-ACFF-F39D429FBC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 userDrawn="1"/>
        </p:nvSpPr>
        <p:spPr bwMode="auto">
          <a:xfrm flipH="1" flipV="1">
            <a:off x="0" y="0"/>
            <a:ext cx="9144000" cy="6019800"/>
          </a:xfrm>
          <a:prstGeom prst="flowChartManualInput">
            <a:avLst/>
          </a:prstGeom>
          <a:solidFill>
            <a:srgbClr val="0052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Line 10"/>
          <p:cNvSpPr>
            <a:spLocks noChangeShapeType="1"/>
          </p:cNvSpPr>
          <p:nvPr userDrawn="1"/>
        </p:nvSpPr>
        <p:spPr bwMode="auto">
          <a:xfrm>
            <a:off x="304800" y="3429000"/>
            <a:ext cx="7772400" cy="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6" name="Picture 11" descr="PMS293_T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181600"/>
            <a:ext cx="251460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04800" y="1958975"/>
            <a:ext cx="7772400" cy="14700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581400"/>
            <a:ext cx="6400800" cy="1524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41500-3BD5-4E71-8EE1-14565B837E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5B582-7906-4089-A872-5A3248534F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D9F73-7895-49F1-A525-9E664A4EDA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68AD6-D31F-4D51-8C29-F38C7674D0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30053-FCF6-4BA4-9326-6062BC9B09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0037F-AF7B-4D21-AE93-340344E989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C3FE7-33E7-4D9F-8541-A15698E62B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91A97-E21C-43AA-9DFB-6B79B05768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D7CFA-4C12-49C8-9957-C90EA6554F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458C7-2148-4F91-AD35-DF7152723A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6248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6248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9CA78-8D48-483D-A075-ABD0668F1F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848600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910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4191000" cy="2590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4191000" cy="2590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6BF07-A519-42D2-B326-30726E70D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8BFA4-48AD-4D3C-A914-FC34DCA09A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3C0C0-50D2-4210-94C1-3092314E98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49756-C397-4DB2-8426-9641148E53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1DA98-5941-4C35-80DA-39DCDAF8AF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BD520-3E93-4F29-81A6-C3528A237E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AAE7E-9A39-4B0D-9C5E-1E9510EEF2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336DE-AAA8-42AA-A0F8-D22BDA9892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052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61125"/>
            <a:ext cx="5715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61125"/>
            <a:ext cx="2286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66A178-C97D-4E70-BFC6-702B3CF7F5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23" descr="PMS293_TIF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54925" y="5694363"/>
            <a:ext cx="116998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 3" pitchFamily="18" charset="2"/>
        <a:buChar char="Æ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 2" pitchFamily="18" charset="2"/>
        <a:buChar char="è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052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61125"/>
            <a:ext cx="5715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61125"/>
            <a:ext cx="2286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B7D0EC-9115-46D6-8AA1-E3AE9528425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31" name="Picture 23" descr="PMS293_T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54925" y="5694363"/>
            <a:ext cx="116998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 3" pitchFamily="18" charset="2"/>
        <a:buChar char="Æ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 2" pitchFamily="18" charset="2"/>
        <a:buChar char="è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52BA"/>
        </a:buClr>
        <a:buSzPct val="75000"/>
        <a:buFont typeface="Wingdings" pitchFamily="2" charset="2"/>
        <a:buChar char="ð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-171400"/>
            <a:ext cx="8496944" cy="5256584"/>
          </a:xfrm>
        </p:spPr>
        <p:txBody>
          <a:bodyPr/>
          <a:lstStyle/>
          <a:p>
            <a:pPr algn="ctr"/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ru-RU" sz="4800" dirty="0" smtClean="0"/>
              <a:t>ПАРТНЕРСКАЯ ПРОВЕРКА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800" dirty="0"/>
              <a:t>ВАО</a:t>
            </a:r>
            <a:r>
              <a:rPr lang="ru-RU" sz="4400" dirty="0" smtClean="0"/>
              <a:t> </a:t>
            </a:r>
            <a:r>
              <a:rPr lang="ru-RU" sz="4800" dirty="0"/>
              <a:t>АЭС</a:t>
            </a:r>
            <a:r>
              <a:rPr lang="en-US" sz="4400" dirty="0"/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ru-RU" sz="4800" dirty="0" smtClean="0"/>
              <a:t>СМОЛЕНСКАЯ АЭС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ru-RU" sz="2800" dirty="0" smtClean="0"/>
              <a:t>05</a:t>
            </a:r>
            <a:r>
              <a:rPr lang="en-US" sz="2800" dirty="0" smtClean="0"/>
              <a:t>-2</a:t>
            </a:r>
            <a:r>
              <a:rPr lang="ru-RU" sz="2800" dirty="0" smtClean="0"/>
              <a:t>0</a:t>
            </a:r>
            <a:r>
              <a:rPr lang="en-US" sz="2800" dirty="0" smtClean="0"/>
              <a:t>.</a:t>
            </a:r>
            <a:r>
              <a:rPr lang="ru-RU" sz="2800" dirty="0" smtClean="0"/>
              <a:t>10</a:t>
            </a:r>
            <a:r>
              <a:rPr lang="en-US" sz="2800" dirty="0" smtClean="0"/>
              <a:t>.2017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7504" y="922672"/>
            <a:ext cx="9036496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160463" lvl="0" indent="-1160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ja-JP" sz="2800" b="1" kern="0" dirty="0" smtClean="0">
                <a:latin typeface="+mj-lt"/>
                <a:ea typeface="+mj-ea"/>
                <a:cs typeface="+mj-cs"/>
              </a:rPr>
              <a:t>МА</a:t>
            </a: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.</a:t>
            </a:r>
            <a:r>
              <a:rPr lang="ru-RU" altLang="ja-JP" sz="2800" b="1" kern="0" dirty="0" smtClean="0">
                <a:latin typeface="+mj-lt"/>
                <a:ea typeface="+mj-ea"/>
                <a:cs typeface="+mj-cs"/>
              </a:rPr>
              <a:t>2</a:t>
            </a: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-1 </a:t>
            </a:r>
            <a:r>
              <a:rPr lang="ru-RU" altLang="ja-JP" sz="2800" b="1" kern="0" dirty="0">
                <a:latin typeface="+mj-lt"/>
                <a:ea typeface="+mj-ea"/>
                <a:cs typeface="+mj-cs"/>
              </a:rPr>
              <a:t>ПРОВЕДЕНИЕ </a:t>
            </a:r>
            <a:r>
              <a:rPr lang="ru-RU" altLang="ja-JP" sz="2800" b="1" kern="0" dirty="0" smtClean="0">
                <a:latin typeface="+mj-lt"/>
                <a:ea typeface="+mj-ea"/>
                <a:cs typeface="+mj-cs"/>
              </a:rPr>
              <a:t>РЕМОНТА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/>
              <a:t>ОБЛАСТЬ ДЛЯ УЛУЧШЕНИЯ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68313" y="2133601"/>
            <a:ext cx="8208143" cy="4319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Формулировка</a:t>
            </a:r>
            <a:r>
              <a:rPr kumimoji="0" lang="ru-RU" altLang="ja-JP" sz="3600" b="1" i="0" u="sng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проблемы</a:t>
            </a:r>
            <a:r>
              <a:rPr kumimoji="0" lang="en-US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  <a:endParaRPr kumimoji="0" lang="en-US" altLang="ja-JP" sz="36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36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Практика выполнения ремонтных работ не всегда способствует надежной эксплуатации оборудования АЭС. </a:t>
            </a:r>
            <a:r>
              <a:rPr lang="ru-RU" sz="36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Работы по техобслуживанию и ремонту не всегда выполняются в соответствии с утвержденными процедурами и не всегда надлежащим образом документируются. Персонал </a:t>
            </a:r>
            <a:r>
              <a:rPr lang="ru-RU" sz="3600" dirty="0" err="1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ТОиР</a:t>
            </a:r>
            <a:r>
              <a:rPr lang="ru-RU" sz="36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 не всегда анализирует ремонтные документы и дает свои замечания и предложения для улучшения ремонтной документации. </a:t>
            </a:r>
            <a:endParaRPr kumimoji="0" lang="en-US" altLang="ja-JP" sz="36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542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772400" cy="1470025"/>
          </a:xfrm>
        </p:spPr>
        <p:txBody>
          <a:bodyPr/>
          <a:lstStyle/>
          <a:p>
            <a:pPr algn="ctr"/>
            <a:r>
              <a:rPr lang="ru-RU" sz="5400" dirty="0"/>
              <a:t>НАДЕЖНОСТЬ ОБОРУДОВАНИЯ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7849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7504" y="922672"/>
            <a:ext cx="9036496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160463" lvl="0" indent="-1160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ER.1-1 </a:t>
            </a:r>
            <a:r>
              <a:rPr lang="ru-RU" altLang="ja-JP" sz="2800" b="1" kern="0" dirty="0" smtClean="0">
                <a:latin typeface="+mj-lt"/>
                <a:ea typeface="+mj-ea"/>
                <a:cs typeface="+mj-cs"/>
              </a:rPr>
              <a:t>ТЕХНИЧЕСКОЕ СОСТОЯНИЕ И РАБОТА ОБОРУДОВАНИЯ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/>
              <a:t>ОБЛАСТЬ ДЛЯ УЛУЧШЕНИЯ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68313" y="2133601"/>
            <a:ext cx="8208143" cy="4319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Формулировка</a:t>
            </a:r>
            <a:r>
              <a:rPr kumimoji="0" lang="ru-RU" altLang="ja-JP" sz="2800" b="1" i="0" u="sng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 проблемы</a:t>
            </a:r>
            <a:r>
              <a:rPr kumimoji="0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:</a:t>
            </a:r>
            <a:endParaRPr kumimoji="0" lang="en-US" altLang="ja-JP" sz="28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800" b="1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Высокий уровень надежности систем безопасности не всегда поддерживается должным образом. </a:t>
            </a:r>
            <a:r>
              <a:rPr lang="ru-RU" sz="2800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Иногда допускаются изменения конфигурации оборудования, влияющие на работоспособное состояние и функционирование оборудования СБ. Также имеются недостатки в оценке технического состояния оборудования. 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ru-RU" altLang="ja-JP" sz="28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/>
              </a:rPr>
              <a:t>Данная ОДУ является продолжающейся </a:t>
            </a:r>
            <a:endParaRPr kumimoji="0" lang="en-US" altLang="ja-JP" sz="28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1777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628800"/>
            <a:ext cx="8496944" cy="1470025"/>
          </a:xfrm>
        </p:spPr>
        <p:txBody>
          <a:bodyPr/>
          <a:lstStyle/>
          <a:p>
            <a:pPr algn="ctr"/>
            <a:r>
              <a:rPr lang="ru-RU" sz="4400" dirty="0"/>
              <a:t>УПРАВЛЕНИЕ ПРОЕКТНОЙ КОНФИГУРАЦИЕЙ (ПРОЕКТНЫМ СОСТОЯНИЕМ) АЭС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501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7504" y="922672"/>
            <a:ext cx="9036496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160463" lvl="0" indent="-1160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CM.2-1 </a:t>
            </a:r>
            <a:r>
              <a:rPr lang="ru-RU" altLang="ja-JP" sz="2800" b="1" kern="0" dirty="0">
                <a:latin typeface="+mj-lt"/>
                <a:ea typeface="+mj-ea"/>
                <a:cs typeface="+mj-cs"/>
              </a:rPr>
              <a:t>ЭКСПЛУАТАЦИОННОЕ УПРАВЛЕНИЕ ПРОЕКТНОЙ КОНФИГУРАЦИЕЙ АЭС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/>
              <a:t>ОБЛАСТЬ ДЛЯ УЛУЧШЕНИЯ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07504" y="2133601"/>
            <a:ext cx="8712967" cy="4319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Формулировка</a:t>
            </a:r>
            <a:r>
              <a:rPr kumimoji="0" lang="ru-RU" altLang="ja-JP" sz="2400" b="1" i="0" u="sng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 проблемы</a:t>
            </a:r>
            <a:r>
              <a:rPr kumimoji="0" lang="en-US" altLang="ja-JP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:</a:t>
            </a:r>
            <a:endParaRPr kumimoji="0" lang="en-US" altLang="ja-JP" sz="24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Инструкции по эксплуатации и процедуры не всегда предоставляют четкие и точные указания по эксплуатации и ремонту оборудования станции. </a:t>
            </a:r>
            <a:r>
              <a:rPr lang="ru-RU" sz="24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Отмечены случаи недостатков бланков переключений, отсутствие или неверные ссылки на необходимые процедуры, отсутствие описания конкретных действий персонала, отсутствие точных указаний об объеме контроля параметров. Ремонтная документация не всегда детализирована и актуализирована, требования в ней не всегда конкретизированы. </a:t>
            </a:r>
            <a:endParaRPr lang="ru-RU" sz="2400" dirty="0" smtClean="0">
              <a:solidFill>
                <a:srgbClr val="222222"/>
              </a:solidFill>
              <a:latin typeface="Calibri" panose="020F0502020204030204" pitchFamily="34" charset="0"/>
              <a:ea typeface="Times New Roman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altLang="ja-JP" sz="2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/>
              </a:rPr>
              <a:t>Данная ОДУ является продолжающейся </a:t>
            </a:r>
            <a:endParaRPr kumimoji="0" lang="en-US" altLang="ja-JP" sz="24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1145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772400" cy="1470025"/>
          </a:xfrm>
        </p:spPr>
        <p:txBody>
          <a:bodyPr/>
          <a:lstStyle/>
          <a:p>
            <a:pPr algn="ctr"/>
            <a:r>
              <a:rPr lang="ru-RU" sz="5400" dirty="0"/>
              <a:t>ОПЫТ ЭКСПЛУАТАЦИИ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90378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68313" y="922672"/>
            <a:ext cx="8064128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160463" lvl="0" indent="-1160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ja-JP" sz="2800" b="1" kern="0" dirty="0">
                <a:latin typeface="+mj-lt"/>
                <a:ea typeface="+mj-ea"/>
                <a:cs typeface="+mj-cs"/>
              </a:rPr>
              <a:t>ОЕ.1-1</a:t>
            </a: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800" b="1" kern="0" dirty="0">
                <a:latin typeface="+mj-lt"/>
                <a:ea typeface="+mj-ea"/>
                <a:cs typeface="+mj-cs"/>
              </a:rPr>
              <a:t>ОПЫТ ЭКСПЛУАТАЦИИ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/>
              <a:t>ОБЛАСТЬ ДЛЯ УЛУЧШЕНИЯ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68313" y="2133601"/>
            <a:ext cx="8208143" cy="4319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Формулировка</a:t>
            </a:r>
            <a:r>
              <a:rPr kumimoji="0" lang="ru-RU" altLang="ja-JP" sz="2400" b="1" i="0" u="sng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 проблемы</a:t>
            </a:r>
            <a:r>
              <a:rPr kumimoji="0" lang="en-US" altLang="ja-JP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:</a:t>
            </a:r>
            <a:endParaRPr kumimoji="0" lang="en-US" altLang="ja-JP" sz="24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Возможности использования эксплуатационного опыта, не реализуются в полном объеме, с целью предотвращения значимых событий. </a:t>
            </a:r>
            <a:r>
              <a:rPr lang="ru-RU" sz="24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В полной мере не отслеживается собственный опыт эксплуатации, в части полноты выявления и регистрации дефектов, случаев повторных ремонтов оборудования, изучения собственных уроков из ошибочных действий персонала, а также некоторый внешний опыт. Упускаются также возможности выявить общие проблемы по результатам анализа тенденций событий всех уровней и своевременно их устранить. </a:t>
            </a:r>
            <a:r>
              <a:rPr lang="ru-RU" sz="2400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 </a:t>
            </a:r>
            <a:endParaRPr kumimoji="0" lang="en-US" altLang="ja-JP" sz="24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384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1470025"/>
          </a:xfrm>
        </p:spPr>
        <p:txBody>
          <a:bodyPr/>
          <a:lstStyle/>
          <a:p>
            <a:pPr algn="ctr"/>
            <a:r>
              <a:rPr lang="ru-RU" sz="5400" dirty="0"/>
              <a:t>СОВЕРШЕНСТВОВАНИЕ ПРОИЗВОДСТВЕННОЙ ДЕЯТЕЛЬНОСТИ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41097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68313" y="922672"/>
            <a:ext cx="8064128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160463" lvl="0" indent="-1160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ja-JP" sz="2800" b="1" kern="0" dirty="0" smtClean="0">
                <a:latin typeface="+mj-lt"/>
                <a:ea typeface="+mj-ea"/>
                <a:cs typeface="+mj-cs"/>
              </a:rPr>
              <a:t>PI.3-1</a:t>
            </a: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800" b="1" kern="0" dirty="0">
                <a:latin typeface="+mj-lt"/>
                <a:ea typeface="+mj-ea"/>
                <a:cs typeface="+mj-cs"/>
              </a:rPr>
              <a:t>РЕАЛИЗАЦИЯ РЕШЕНИЙ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/>
              <a:t>ОБЛАСТЬ ДЛЯ УЛУЧШЕНИЯ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68313" y="2133601"/>
            <a:ext cx="8208143" cy="4319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Формулировка</a:t>
            </a:r>
            <a:r>
              <a:rPr kumimoji="0" lang="ru-RU" altLang="ja-JP" sz="2800" b="1" i="0" u="sng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 проблемы</a:t>
            </a:r>
            <a:r>
              <a:rPr kumimoji="0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:</a:t>
            </a:r>
            <a:endParaRPr kumimoji="0" lang="en-US" altLang="ja-JP" sz="28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8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Корректирующие мероприятия не всегда разрабатываются с учетом достаточности, своевременности и оценки результативности. </a:t>
            </a:r>
            <a:r>
              <a:rPr lang="ru-RU" sz="28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При анализе повторяющихся событий, не выясняется причина, почему реализованные корректирующие меры не предупредили произошедшее событие. Не всегда, при разработке  корректирующих действий,  оценивается их достаточность.</a:t>
            </a:r>
            <a:r>
              <a:rPr lang="ru-RU" sz="2800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 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ru-RU" sz="28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</a:rPr>
              <a:t>Данная ОДУ является продолжающейся </a:t>
            </a:r>
          </a:p>
          <a:p>
            <a:pPr lvl="0" algn="just">
              <a:spcBef>
                <a:spcPct val="20000"/>
              </a:spcBef>
              <a:defRPr/>
            </a:pPr>
            <a:endParaRPr kumimoji="0" lang="en-US" altLang="ja-JP" sz="28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8309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1470025"/>
          </a:xfrm>
        </p:spPr>
        <p:txBody>
          <a:bodyPr/>
          <a:lstStyle/>
          <a:p>
            <a:pPr algn="ctr"/>
            <a:r>
              <a:rPr lang="ru-RU" sz="5400" dirty="0"/>
              <a:t>РАДИАЦИОННАЯ ЗАЩИТА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1359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2"/>
            <a:ext cx="8964488" cy="53285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  <a:tabLst>
                <a:tab pos="3681413" algn="l"/>
              </a:tabLst>
            </a:pPr>
            <a:r>
              <a:rPr lang="ru-RU" sz="3200" dirty="0"/>
              <a:t>Общая информация </a:t>
            </a:r>
            <a:endParaRPr lang="ru-RU" sz="3200" dirty="0" smtClean="0"/>
          </a:p>
          <a:p>
            <a:pPr marL="0" indent="0">
              <a:lnSpc>
                <a:spcPct val="150000"/>
              </a:lnSpc>
              <a:buNone/>
              <a:tabLst>
                <a:tab pos="3681413" algn="l"/>
              </a:tabLst>
            </a:pPr>
            <a:r>
              <a:rPr lang="ru-RU" altLang="cs-CZ" sz="3200" dirty="0" smtClean="0">
                <a:solidFill>
                  <a:srgbClr val="003399"/>
                </a:solidFill>
              </a:rPr>
              <a:t>Команда </a:t>
            </a:r>
            <a:r>
              <a:rPr lang="ru-RU" altLang="cs-CZ" sz="3200" dirty="0" smtClean="0">
                <a:solidFill>
                  <a:srgbClr val="003399"/>
                </a:solidFill>
              </a:rPr>
              <a:t>ПП: 22 эксперта из 9 стран мира </a:t>
            </a:r>
          </a:p>
          <a:p>
            <a:pPr marL="0" indent="0">
              <a:lnSpc>
                <a:spcPct val="150000"/>
              </a:lnSpc>
              <a:buNone/>
              <a:tabLst>
                <a:tab pos="3681413" algn="l"/>
              </a:tabLst>
            </a:pPr>
            <a:r>
              <a:rPr lang="ru-RU" altLang="cs-CZ" sz="3200" dirty="0" smtClean="0">
                <a:solidFill>
                  <a:srgbClr val="003399"/>
                </a:solidFill>
              </a:rPr>
              <a:t>    Результаты</a:t>
            </a:r>
            <a:r>
              <a:rPr lang="ru-RU" altLang="cs-CZ" sz="3200" dirty="0" smtClean="0">
                <a:solidFill>
                  <a:srgbClr val="003399"/>
                </a:solidFill>
              </a:rPr>
              <a:t>:</a:t>
            </a:r>
          </a:p>
          <a:p>
            <a:pPr marL="419100" indent="-419100">
              <a:lnSpc>
                <a:spcPct val="150000"/>
              </a:lnSpc>
              <a:tabLst>
                <a:tab pos="3681413" algn="l"/>
              </a:tabLst>
            </a:pPr>
            <a:r>
              <a:rPr lang="ru-RU" altLang="cs-CZ" sz="3200" dirty="0" smtClean="0">
                <a:solidFill>
                  <a:srgbClr val="003399"/>
                </a:solidFill>
              </a:rPr>
              <a:t>Сильные </a:t>
            </a:r>
            <a:r>
              <a:rPr lang="ru-RU" altLang="cs-CZ" sz="3200" dirty="0">
                <a:solidFill>
                  <a:srgbClr val="003399"/>
                </a:solidFill>
              </a:rPr>
              <a:t>стороны</a:t>
            </a:r>
            <a:r>
              <a:rPr lang="en-US" altLang="cs-CZ" sz="3200" dirty="0">
                <a:solidFill>
                  <a:srgbClr val="003399"/>
                </a:solidFill>
              </a:rPr>
              <a:t>:</a:t>
            </a:r>
            <a:r>
              <a:rPr lang="ru-RU" altLang="cs-CZ" sz="3200" dirty="0">
                <a:solidFill>
                  <a:srgbClr val="003399"/>
                </a:solidFill>
              </a:rPr>
              <a:t>	   </a:t>
            </a:r>
            <a:r>
              <a:rPr lang="ru-RU" altLang="cs-CZ" sz="3200" dirty="0" smtClean="0">
                <a:solidFill>
                  <a:srgbClr val="003399"/>
                </a:solidFill>
              </a:rPr>
              <a:t>     4</a:t>
            </a:r>
            <a:endParaRPr lang="en-US" altLang="cs-CZ" sz="3200" dirty="0">
              <a:solidFill>
                <a:srgbClr val="003399"/>
              </a:solidFill>
            </a:endParaRPr>
          </a:p>
          <a:p>
            <a:pPr marL="419100" indent="-419100">
              <a:lnSpc>
                <a:spcPct val="150000"/>
              </a:lnSpc>
              <a:tabLst>
                <a:tab pos="3681413" algn="l"/>
              </a:tabLst>
            </a:pPr>
            <a:r>
              <a:rPr lang="ru-RU" altLang="cs-CZ" sz="3200" dirty="0">
                <a:solidFill>
                  <a:srgbClr val="003399"/>
                </a:solidFill>
              </a:rPr>
              <a:t>Области для </a:t>
            </a:r>
            <a:r>
              <a:rPr lang="ru-RU" altLang="cs-CZ" sz="3200" dirty="0" smtClean="0">
                <a:solidFill>
                  <a:srgbClr val="003399"/>
                </a:solidFill>
              </a:rPr>
              <a:t>улучшения</a:t>
            </a:r>
            <a:r>
              <a:rPr lang="en-US" altLang="cs-CZ" sz="3200" dirty="0" smtClean="0">
                <a:solidFill>
                  <a:srgbClr val="003399"/>
                </a:solidFill>
              </a:rPr>
              <a:t>:</a:t>
            </a:r>
            <a:r>
              <a:rPr lang="ru-RU" altLang="cs-CZ" sz="3200" dirty="0">
                <a:solidFill>
                  <a:srgbClr val="003399"/>
                </a:solidFill>
              </a:rPr>
              <a:t> </a:t>
            </a:r>
            <a:r>
              <a:rPr lang="ru-RU" altLang="cs-CZ" sz="3200" dirty="0" smtClean="0">
                <a:solidFill>
                  <a:srgbClr val="003399"/>
                </a:solidFill>
              </a:rPr>
              <a:t> </a:t>
            </a:r>
            <a:r>
              <a:rPr lang="ru-RU" altLang="cs-CZ" sz="3200" dirty="0" smtClean="0">
                <a:solidFill>
                  <a:srgbClr val="003399"/>
                </a:solidFill>
              </a:rPr>
              <a:t>    </a:t>
            </a:r>
            <a:r>
              <a:rPr lang="ru-RU" altLang="cs-CZ" sz="3200" dirty="0" smtClean="0">
                <a:solidFill>
                  <a:srgbClr val="003399"/>
                </a:solidFill>
              </a:rPr>
              <a:t>9</a:t>
            </a:r>
            <a:r>
              <a:rPr lang="ru-RU" altLang="cs-CZ" sz="3200" dirty="0">
                <a:solidFill>
                  <a:srgbClr val="003399"/>
                </a:solidFill>
              </a:rPr>
              <a:t> </a:t>
            </a:r>
            <a:endParaRPr lang="en-US" altLang="cs-CZ" sz="3200" dirty="0">
              <a:solidFill>
                <a:srgbClr val="003399"/>
              </a:solidFill>
            </a:endParaRPr>
          </a:p>
          <a:p>
            <a:pPr marL="0" indent="0">
              <a:lnSpc>
                <a:spcPct val="150000"/>
              </a:lnSpc>
              <a:buNone/>
              <a:tabLst>
                <a:tab pos="3681413" algn="l"/>
              </a:tabLst>
            </a:pPr>
            <a:r>
              <a:rPr lang="ru-RU" altLang="cs-CZ" sz="3200" dirty="0" smtClean="0">
                <a:solidFill>
                  <a:srgbClr val="003399"/>
                </a:solidFill>
              </a:rPr>
              <a:t>из </a:t>
            </a:r>
            <a:r>
              <a:rPr lang="ru-RU" altLang="cs-CZ" sz="3200" dirty="0" smtClean="0">
                <a:solidFill>
                  <a:srgbClr val="003399"/>
                </a:solidFill>
              </a:rPr>
              <a:t>них </a:t>
            </a:r>
            <a:r>
              <a:rPr lang="ru-RU" altLang="cs-CZ" sz="3200" dirty="0" smtClean="0">
                <a:solidFill>
                  <a:srgbClr val="003399"/>
                </a:solidFill>
              </a:rPr>
              <a:t>3 </a:t>
            </a:r>
            <a:r>
              <a:rPr lang="ru-RU" altLang="cs-CZ" sz="3200" dirty="0">
                <a:solidFill>
                  <a:srgbClr val="003399"/>
                </a:solidFill>
              </a:rPr>
              <a:t>– </a:t>
            </a:r>
            <a:r>
              <a:rPr lang="ru-RU" altLang="cs-CZ" sz="3200" dirty="0" smtClean="0">
                <a:solidFill>
                  <a:srgbClr val="003399"/>
                </a:solidFill>
              </a:rPr>
              <a:t>продолжающиеся</a:t>
            </a:r>
            <a:r>
              <a:rPr lang="en-US" altLang="cs-CZ" sz="3200" dirty="0" smtClean="0">
                <a:solidFill>
                  <a:srgbClr val="003399"/>
                </a:solidFill>
              </a:rPr>
              <a:t> </a:t>
            </a:r>
            <a:r>
              <a:rPr lang="en-US" altLang="cs-CZ" sz="2000" dirty="0" smtClean="0">
                <a:solidFill>
                  <a:srgbClr val="003399"/>
                </a:solidFill>
              </a:rPr>
              <a:t>(</a:t>
            </a:r>
            <a:r>
              <a:rPr lang="en-US" altLang="cs-CZ" sz="2000" dirty="0" smtClean="0">
                <a:solidFill>
                  <a:srgbClr val="003399"/>
                </a:solidFill>
              </a:rPr>
              <a:t>ER.1-1, CM.2-1, </a:t>
            </a:r>
            <a:r>
              <a:rPr lang="en-US" altLang="cs-CZ" sz="2000" dirty="0" smtClean="0">
                <a:solidFill>
                  <a:srgbClr val="003399"/>
                </a:solidFill>
              </a:rPr>
              <a:t>PI.3-1</a:t>
            </a:r>
            <a:r>
              <a:rPr lang="en-US" altLang="cs-CZ" sz="2000" dirty="0">
                <a:solidFill>
                  <a:srgbClr val="003399"/>
                </a:solidFill>
              </a:rPr>
              <a:t>)</a:t>
            </a:r>
            <a:endParaRPr lang="en-US" altLang="cs-CZ" sz="3200" dirty="0">
              <a:solidFill>
                <a:srgbClr val="003399"/>
              </a:solidFill>
            </a:endParaRPr>
          </a:p>
          <a:p>
            <a:pPr marL="0" indent="0">
              <a:lnSpc>
                <a:spcPct val="150000"/>
              </a:lnSpc>
              <a:buNone/>
              <a:tabLst>
                <a:tab pos="3681413" algn="l"/>
              </a:tabLst>
            </a:pPr>
            <a:endParaRPr lang="ru-RU" altLang="cs-CZ" sz="2400" dirty="0" smtClean="0">
              <a:solidFill>
                <a:srgbClr val="003399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241" y="0"/>
            <a:ext cx="8796759" cy="980728"/>
          </a:xfrm>
        </p:spPr>
        <p:txBody>
          <a:bodyPr/>
          <a:lstStyle/>
          <a:p>
            <a:r>
              <a:rPr lang="ru-RU" sz="3200" dirty="0"/>
              <a:t>Партнерская </a:t>
            </a:r>
            <a:r>
              <a:rPr lang="ru-RU" sz="3200" dirty="0" smtClean="0"/>
              <a:t>проверка Смоленской </a:t>
            </a:r>
            <a:r>
              <a:rPr lang="ru-RU" sz="3200" dirty="0" smtClean="0"/>
              <a:t>АЭС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773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79512" y="922672"/>
            <a:ext cx="8856984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74738" lvl="0" indent="-107473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ja-JP" sz="2400" b="1" kern="0" dirty="0" smtClean="0">
                <a:latin typeface="+mj-lt"/>
                <a:ea typeface="+mj-ea"/>
                <a:cs typeface="+mj-cs"/>
              </a:rPr>
              <a:t>RP.1-1</a:t>
            </a:r>
            <a:r>
              <a:rPr lang="en-US" altLang="ja-JP" sz="24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400" b="1" kern="0" dirty="0">
                <a:latin typeface="+mj-lt"/>
                <a:ea typeface="+mj-ea"/>
                <a:cs typeface="+mj-cs"/>
              </a:rPr>
              <a:t>ОСНОВЫ </a:t>
            </a:r>
            <a:r>
              <a:rPr lang="ru-RU" altLang="ja-JP" sz="2400" b="1" kern="0" dirty="0" smtClean="0">
                <a:latin typeface="+mj-lt"/>
                <a:ea typeface="+mj-ea"/>
                <a:cs typeface="+mj-cs"/>
              </a:rPr>
              <a:t>ПРОИЗВОДСТВЕННОЙ</a:t>
            </a:r>
            <a:r>
              <a:rPr lang="en-US" altLang="ja-JP" sz="24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400" b="1" kern="0" dirty="0" smtClean="0">
                <a:latin typeface="+mj-lt"/>
                <a:ea typeface="+mj-ea"/>
                <a:cs typeface="+mj-cs"/>
              </a:rPr>
              <a:t>ДЕЯТЕЛЬНОСТИ </a:t>
            </a:r>
            <a:r>
              <a:rPr lang="ru-RU" altLang="ja-JP" sz="2400" b="1" kern="0" dirty="0">
                <a:latin typeface="+mj-lt"/>
                <a:ea typeface="+mj-ea"/>
                <a:cs typeface="+mj-cs"/>
              </a:rPr>
              <a:t>В </a:t>
            </a:r>
            <a:r>
              <a:rPr lang="ru-RU" altLang="ja-JP" sz="2400" b="1" kern="0" dirty="0" smtClean="0">
                <a:latin typeface="+mj-lt"/>
                <a:ea typeface="+mj-ea"/>
                <a:cs typeface="+mj-cs"/>
              </a:rPr>
              <a:t>ОБЛАСТИ</a:t>
            </a:r>
            <a:r>
              <a:rPr lang="en-US" altLang="ja-JP" sz="24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400" b="1" kern="0" dirty="0" smtClean="0">
                <a:latin typeface="+mj-lt"/>
                <a:ea typeface="+mj-ea"/>
                <a:cs typeface="+mj-cs"/>
              </a:rPr>
              <a:t>РАДИАЦИОННОЙ </a:t>
            </a:r>
            <a:r>
              <a:rPr lang="ru-RU" altLang="ja-JP" sz="2400" b="1" kern="0" dirty="0">
                <a:latin typeface="+mj-lt"/>
                <a:ea typeface="+mj-ea"/>
                <a:cs typeface="+mj-cs"/>
              </a:rPr>
              <a:t>ЗАЩИТЫ 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>
                <a:solidFill>
                  <a:srgbClr val="FFCC66"/>
                </a:solidFill>
              </a:rPr>
              <a:t>СИЛЬНАЯ СТОРОНА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79512" y="2133601"/>
            <a:ext cx="8856984" cy="4319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Формулировка</a:t>
            </a:r>
            <a:r>
              <a:rPr kumimoji="0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:</a:t>
            </a:r>
            <a:endParaRPr kumimoji="0" lang="en-US" altLang="ja-JP" sz="28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8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Использование визуально-светового информирования персонала о полях с высоким уровнем радиации. 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ru-RU" sz="28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В зоне контролируемого доступа для снижения дозовых затрат при выполнении работ используется светодиодная лента для обозначения «горячих» точек в местах с </a:t>
            </a:r>
            <a:r>
              <a:rPr lang="ru-RU" sz="2800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повышенным </a:t>
            </a:r>
            <a:r>
              <a:rPr lang="ru-RU" sz="28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уровнем радиации. </a:t>
            </a:r>
            <a:r>
              <a:rPr lang="ru-RU" sz="2800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  </a:t>
            </a:r>
            <a:endParaRPr kumimoji="0" lang="en-US" altLang="ja-JP" sz="28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71834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68313" y="922672"/>
            <a:ext cx="8064128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262063" lvl="0" indent="-12620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ja-JP" sz="2800" b="1" kern="0" dirty="0">
                <a:latin typeface="+mj-lt"/>
                <a:ea typeface="+mj-ea"/>
                <a:cs typeface="+mj-cs"/>
              </a:rPr>
              <a:t>RP.3-1</a:t>
            </a: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800" b="1" kern="0" dirty="0">
                <a:latin typeface="+mj-lt"/>
                <a:ea typeface="+mj-ea"/>
                <a:cs typeface="+mj-cs"/>
              </a:rPr>
              <a:t>КОНТРОЛЬ РАДИОАКТИВНОГО ЗАГРЯЗНЕНИЯ 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/>
              <a:t>ОБЛАСТЬ ДЛЯ УЛУЧШЕНИЯ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68313" y="2133601"/>
            <a:ext cx="8208143" cy="4319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Формулировка</a:t>
            </a:r>
            <a:r>
              <a:rPr kumimoji="0" lang="ru-RU" altLang="ja-JP" sz="2400" b="1" i="0" u="sng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 проблемы</a:t>
            </a:r>
            <a:r>
              <a:rPr kumimoji="0" lang="en-US" altLang="ja-JP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:</a:t>
            </a:r>
            <a:endParaRPr kumimoji="0" lang="en-US" altLang="ja-JP" sz="24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Не во всех помещениях с фактическим или возможным радиационным загрязнением и/или выходом радиоактивных </a:t>
            </a:r>
            <a:r>
              <a:rPr lang="ru-RU" sz="2400" b="1" dirty="0" err="1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газоаэрозольных</a:t>
            </a:r>
            <a:r>
              <a:rPr lang="ru-RU" sz="24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 сред выполняются мероприятия для локализации и нераспространения загрязнения. </a:t>
            </a:r>
            <a:r>
              <a:rPr lang="ru-RU" sz="24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На части дверей на границах зон имеются неплотности, обусловленные неудовлетворительным состоянием уплотнителя либо нарушенной регулировкой дверей. Клапаны избыточного давления (КИД) не всегда правильно отрегулированы</a:t>
            </a:r>
            <a:r>
              <a:rPr lang="ru-RU" sz="2400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.  </a:t>
            </a:r>
            <a:endParaRPr kumimoji="0" lang="en-US" altLang="ja-JP" sz="24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9152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1470025"/>
          </a:xfrm>
        </p:spPr>
        <p:txBody>
          <a:bodyPr/>
          <a:lstStyle/>
          <a:p>
            <a:pPr algn="ctr"/>
            <a:r>
              <a:rPr lang="ru-RU" sz="7200" dirty="0"/>
              <a:t>ХИМИЯ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8758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04800" y="922672"/>
            <a:ext cx="8299648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987425" lvl="0" indent="-9874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ja-JP" sz="2400" b="1" kern="0" dirty="0">
                <a:latin typeface="+mj-lt"/>
                <a:ea typeface="+mj-ea"/>
                <a:cs typeface="+mj-cs"/>
              </a:rPr>
              <a:t>CY3.-1</a:t>
            </a:r>
            <a:r>
              <a:rPr lang="en-US" altLang="ja-JP" sz="24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400" b="1" kern="0" dirty="0">
                <a:latin typeface="+mj-lt"/>
                <a:ea typeface="+mj-ea"/>
                <a:cs typeface="+mj-cs"/>
              </a:rPr>
              <a:t>КОНТРОЛЬ РАДИОАКТИВНЫХ ВЫБРОСОВ И СБРОСОВ 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>
                <a:solidFill>
                  <a:srgbClr val="FFCC66"/>
                </a:solidFill>
              </a:rPr>
              <a:t>СИЛЬНАЯ СТОРОНА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04800" y="2133601"/>
            <a:ext cx="8299648" cy="4319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Формулировка</a:t>
            </a:r>
            <a:r>
              <a:rPr kumimoji="0" lang="en-US" altLang="ja-JP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:</a:t>
            </a:r>
            <a:endParaRPr kumimoji="0" lang="en-US" altLang="ja-JP" sz="32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32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Измерительные емкости. </a:t>
            </a:r>
            <a:r>
              <a:rPr lang="ru-RU" sz="32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Для измерения активностей инертных радиоактивных газов и водных смесей разной степени активности применяются стандартизированные </a:t>
            </a:r>
            <a:r>
              <a:rPr lang="ru-RU" sz="3200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измерительные </a:t>
            </a:r>
            <a:r>
              <a:rPr lang="ru-RU" sz="32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емкости разного объема</a:t>
            </a:r>
            <a:r>
              <a:rPr lang="ru-RU" sz="3200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.   </a:t>
            </a:r>
            <a:endParaRPr kumimoji="0" lang="en-US" altLang="ja-JP" sz="32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301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1470025"/>
          </a:xfrm>
        </p:spPr>
        <p:txBody>
          <a:bodyPr/>
          <a:lstStyle/>
          <a:p>
            <a:pPr algn="ctr"/>
            <a:r>
              <a:rPr lang="ru-RU" sz="7200" dirty="0" smtClean="0"/>
              <a:t>ПОДГОТОВКА ПЕРСОНАЛА 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59673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1470025"/>
          </a:xfrm>
        </p:spPr>
        <p:txBody>
          <a:bodyPr/>
          <a:lstStyle/>
          <a:p>
            <a:pPr algn="ctr"/>
            <a:r>
              <a:rPr lang="ru-RU" sz="6000" dirty="0"/>
              <a:t>ПРОТИВОПОЖАРНАЯ ЗАЩИТА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57823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04800" y="922672"/>
            <a:ext cx="8299648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987425" lvl="0" indent="-9874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ja-JP" sz="2800" b="1" kern="0" dirty="0" smtClean="0">
                <a:latin typeface="+mj-lt"/>
                <a:ea typeface="+mj-ea"/>
                <a:cs typeface="+mj-cs"/>
              </a:rPr>
              <a:t>FP.1-1 </a:t>
            </a:r>
            <a:r>
              <a:rPr lang="ru-RU" altLang="ja-JP" sz="2800" b="1" kern="0" dirty="0" smtClean="0">
                <a:latin typeface="+mj-lt"/>
                <a:ea typeface="+mj-ea"/>
                <a:cs typeface="+mj-cs"/>
              </a:rPr>
              <a:t>ПРОТИВОПОЖАРНАЯ </a:t>
            </a:r>
            <a:r>
              <a:rPr lang="ru-RU" altLang="ja-JP" sz="2800" b="1" kern="0" dirty="0">
                <a:latin typeface="+mj-lt"/>
                <a:ea typeface="+mj-ea"/>
                <a:cs typeface="+mj-cs"/>
              </a:rPr>
              <a:t>ЗАЩИТА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>
                <a:solidFill>
                  <a:srgbClr val="FFCC66"/>
                </a:solidFill>
              </a:rPr>
              <a:t>СИЛЬНАЯ СТОРОНА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04800" y="2133601"/>
            <a:ext cx="8299648" cy="4319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Формулировка</a:t>
            </a:r>
            <a:r>
              <a:rPr kumimoji="0" lang="en-US" altLang="ja-JP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:</a:t>
            </a:r>
            <a:endParaRPr kumimoji="0" lang="en-US" altLang="ja-JP" sz="32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32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Метод испытания пожарных рукавов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ru-RU" sz="32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Для повышения качества процесса испытания пожарных рукавов в 2017 году была приобретена и введена в работу полуавтоматическая установка по проведению испытаний пожарных рукавов. (Пока единственная на Российских АЭС).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ru-RU" sz="3200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.   </a:t>
            </a:r>
            <a:endParaRPr kumimoji="0" lang="en-US" altLang="ja-JP" sz="32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7968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1470025"/>
          </a:xfrm>
        </p:spPr>
        <p:txBody>
          <a:bodyPr/>
          <a:lstStyle/>
          <a:p>
            <a:pPr algn="ctr"/>
            <a:r>
              <a:rPr lang="ru-RU" sz="5400" dirty="0" smtClean="0"/>
              <a:t>ПРОТИВОАВАРИЙНАЯ ГОТОВНОСТЬ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54786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70025"/>
          </a:xfrm>
        </p:spPr>
        <p:txBody>
          <a:bodyPr/>
          <a:lstStyle/>
          <a:p>
            <a:pPr algn="ctr"/>
            <a:r>
              <a:rPr lang="en-US" sz="6600" dirty="0" smtClean="0"/>
              <a:t>SOER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407181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3EFB904E-2A55-4429-B029-A787C8538042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42" name="Заголовок 11"/>
          <p:cNvSpPr txBox="1">
            <a:spLocks/>
          </p:cNvSpPr>
          <p:nvPr/>
        </p:nvSpPr>
        <p:spPr>
          <a:xfrm>
            <a:off x="304800" y="152400"/>
            <a:ext cx="78486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ru-RU" altLang="ja-JP" sz="3200" kern="0" dirty="0" smtClean="0"/>
              <a:t>РЕЗУЛЬТАТЫ ПРОВЕРКИ </a:t>
            </a:r>
            <a:r>
              <a:rPr lang="en-GB" altLang="ja-JP" sz="3200" kern="0" dirty="0" smtClean="0"/>
              <a:t>SOER</a:t>
            </a:r>
            <a:endParaRPr lang="ru-RU" kern="0" dirty="0"/>
          </a:p>
        </p:txBody>
      </p:sp>
      <p:sp>
        <p:nvSpPr>
          <p:cNvPr id="43" name="Zástupný symbol pro obsah 2"/>
          <p:cNvSpPr txBox="1">
            <a:spLocks/>
          </p:cNvSpPr>
          <p:nvPr/>
        </p:nvSpPr>
        <p:spPr>
          <a:xfrm>
            <a:off x="257695" y="1075246"/>
            <a:ext cx="8606455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 3" pitchFamily="18" charset="2"/>
              <a:buChar char="Æ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 2" pitchFamily="18" charset="2"/>
              <a:buChar char="è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itchFamily="2" charset="2"/>
              <a:buChar char="ð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itchFamily="2" charset="2"/>
              <a:buChar char="ð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itchFamily="2" charset="2"/>
              <a:buChar char="ð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itchFamily="2" charset="2"/>
              <a:buChar char="ð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itchFamily="2" charset="2"/>
              <a:buChar char="ð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None/>
            </a:pPr>
            <a:r>
              <a:rPr lang="ru-RU" b="1" kern="0" dirty="0">
                <a:solidFill>
                  <a:srgbClr val="003399"/>
                </a:solidFill>
              </a:rPr>
              <a:t>Общее количество рекомендаций SOER – 239</a:t>
            </a:r>
          </a:p>
          <a:p>
            <a:pPr lvl="1">
              <a:buNone/>
            </a:pPr>
            <a:r>
              <a:rPr lang="ru-RU" b="1" kern="0" dirty="0">
                <a:solidFill>
                  <a:srgbClr val="003399"/>
                </a:solidFill>
              </a:rPr>
              <a:t>П</a:t>
            </a:r>
            <a:r>
              <a:rPr lang="ru-RU" b="1" kern="0" dirty="0" smtClean="0">
                <a:solidFill>
                  <a:srgbClr val="003399"/>
                </a:solidFill>
              </a:rPr>
              <a:t>роверенных рекомендаций SOER          </a:t>
            </a:r>
            <a:r>
              <a:rPr lang="ru-RU" b="1" kern="0" dirty="0">
                <a:solidFill>
                  <a:srgbClr val="003399"/>
                </a:solidFill>
              </a:rPr>
              <a:t>– </a:t>
            </a:r>
            <a:r>
              <a:rPr lang="ru-RU" b="1" kern="0" dirty="0" smtClean="0">
                <a:solidFill>
                  <a:srgbClr val="003399"/>
                </a:solidFill>
              </a:rPr>
              <a:t> 237</a:t>
            </a:r>
          </a:p>
          <a:p>
            <a:pPr lvl="1"/>
            <a:r>
              <a:rPr lang="ru-RU" kern="0" dirty="0" smtClean="0"/>
              <a:t>SAT - Выполнена удовлетворительно:         88 (37%)</a:t>
            </a:r>
          </a:p>
          <a:p>
            <a:pPr lvl="1"/>
            <a:r>
              <a:rPr lang="ru-RU" kern="0" dirty="0" smtClean="0"/>
              <a:t>AI  -    В ожидании  выполнения:                   10  (4%)</a:t>
            </a:r>
          </a:p>
          <a:p>
            <a:pPr lvl="1"/>
            <a:r>
              <a:rPr lang="ru-RU" kern="0" dirty="0" smtClean="0"/>
              <a:t>FAR  - Требуются дальнейшие действия:      0  (0%)</a:t>
            </a:r>
          </a:p>
          <a:p>
            <a:pPr lvl="1"/>
            <a:r>
              <a:rPr lang="ru-RU" kern="0" dirty="0" smtClean="0"/>
              <a:t>NOT – Не относится к работе станции:           1 (0,5%)</a:t>
            </a:r>
          </a:p>
          <a:p>
            <a:pPr lvl="1"/>
            <a:r>
              <a:rPr lang="ru-RU" kern="0" dirty="0"/>
              <a:t>NRV - Не проверялась командой ПП:             </a:t>
            </a:r>
            <a:r>
              <a:rPr lang="ru-RU" kern="0" dirty="0" smtClean="0"/>
              <a:t>2  (1</a:t>
            </a:r>
            <a:r>
              <a:rPr lang="ru-RU" kern="0" dirty="0"/>
              <a:t>%)</a:t>
            </a:r>
          </a:p>
          <a:p>
            <a:pPr lvl="1"/>
            <a:r>
              <a:rPr lang="ru-RU" kern="0" dirty="0" smtClean="0"/>
              <a:t>PRS – Выполнено удовлетворительно</a:t>
            </a:r>
          </a:p>
          <a:p>
            <a:pPr lvl="1">
              <a:buFont typeface="Wingdings 3" pitchFamily="18" charset="2"/>
              <a:buNone/>
            </a:pPr>
            <a:r>
              <a:rPr lang="ru-RU" kern="0" dirty="0" smtClean="0"/>
              <a:t>                по результатам предыдущих ПП:   138 (58%)</a:t>
            </a:r>
            <a:endParaRPr lang="ru-RU" kern="0" dirty="0" smtClean="0"/>
          </a:p>
        </p:txBody>
      </p:sp>
    </p:spTree>
    <p:extLst>
      <p:ext uri="{BB962C8B-B14F-4D97-AF65-F5344CB8AC3E}">
        <p14:creationId xmlns:p14="http://schemas.microsoft.com/office/powerpoint/2010/main" val="33505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7772400" cy="1470025"/>
          </a:xfrm>
        </p:spPr>
        <p:txBody>
          <a:bodyPr/>
          <a:lstStyle/>
          <a:p>
            <a:pPr algn="ctr"/>
            <a:r>
              <a:rPr lang="ru-RU" sz="5400" dirty="0"/>
              <a:t>ЭФФЕКТИВНОСТЬ ОРГАНИЗАЦИОННОЙ СТРУКТУРЫ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685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3EFB904E-2A55-4429-B029-A787C8538042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42" name="Заголовок 11"/>
          <p:cNvSpPr txBox="1">
            <a:spLocks/>
          </p:cNvSpPr>
          <p:nvPr/>
        </p:nvSpPr>
        <p:spPr>
          <a:xfrm>
            <a:off x="304800" y="152400"/>
            <a:ext cx="78486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ru-RU" altLang="ja-JP" sz="3200" kern="0" dirty="0" smtClean="0"/>
              <a:t>РЕЗУЛЬТАТЫ ПРОВЕРКИ </a:t>
            </a:r>
            <a:r>
              <a:rPr lang="en-GB" altLang="ja-JP" sz="3200" kern="0" dirty="0" smtClean="0"/>
              <a:t>SOER</a:t>
            </a:r>
            <a:endParaRPr lang="ru-RU" kern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3" y="976270"/>
            <a:ext cx="8687550" cy="561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92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3EFB904E-2A55-4429-B029-A787C8538042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42" name="Заголовок 11"/>
          <p:cNvSpPr txBox="1">
            <a:spLocks/>
          </p:cNvSpPr>
          <p:nvPr/>
        </p:nvSpPr>
        <p:spPr>
          <a:xfrm>
            <a:off x="304800" y="152400"/>
            <a:ext cx="78486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ru-RU" altLang="ja-JP" sz="3200" kern="0" dirty="0" smtClean="0"/>
              <a:t>РЕЗУЛЬТАТЫ ПРОВЕРКИ </a:t>
            </a:r>
            <a:r>
              <a:rPr lang="en-GB" altLang="ja-JP" sz="3200" kern="0" dirty="0" smtClean="0"/>
              <a:t>SOER</a:t>
            </a:r>
            <a:endParaRPr lang="ru-RU" kern="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929950"/>
            <a:ext cx="8604448" cy="569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33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-171400"/>
            <a:ext cx="8496944" cy="5256584"/>
          </a:xfrm>
        </p:spPr>
        <p:txBody>
          <a:bodyPr/>
          <a:lstStyle/>
          <a:p>
            <a:pPr algn="ctr"/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ru-RU" sz="4800" dirty="0" smtClean="0"/>
              <a:t>ПАРТНЕРСКАЯ ПРОВЕРКА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800" dirty="0"/>
              <a:t>ВАО</a:t>
            </a:r>
            <a:r>
              <a:rPr lang="ru-RU" sz="4400" dirty="0" smtClean="0"/>
              <a:t> </a:t>
            </a:r>
            <a:r>
              <a:rPr lang="ru-RU" sz="4800" dirty="0"/>
              <a:t>АЭС</a:t>
            </a:r>
            <a:r>
              <a:rPr lang="en-US" sz="4400" dirty="0"/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ru-RU" sz="4800" dirty="0" smtClean="0"/>
              <a:t>СМОЛЕНСКАЯ АЭС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ru-RU" sz="2800" dirty="0" smtClean="0"/>
              <a:t>05</a:t>
            </a:r>
            <a:r>
              <a:rPr lang="en-US" sz="2800" dirty="0" smtClean="0"/>
              <a:t>-2</a:t>
            </a:r>
            <a:r>
              <a:rPr lang="ru-RU" sz="2800" dirty="0" smtClean="0"/>
              <a:t>0</a:t>
            </a:r>
            <a:r>
              <a:rPr lang="en-US" sz="2800" dirty="0" smtClean="0"/>
              <a:t>.</a:t>
            </a:r>
            <a:r>
              <a:rPr lang="ru-RU" sz="2800" dirty="0" smtClean="0"/>
              <a:t>10</a:t>
            </a:r>
            <a:r>
              <a:rPr lang="en-US" sz="2800" dirty="0" smtClean="0"/>
              <a:t>.2017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258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7504" y="922672"/>
            <a:ext cx="9036496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160463" lvl="0" indent="-1160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400" b="1" kern="0" dirty="0">
                <a:latin typeface="+mj-lt"/>
                <a:ea typeface="+mj-ea"/>
                <a:cs typeface="+mj-cs"/>
              </a:rPr>
              <a:t>HU.1-1</a:t>
            </a: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400" b="1" kern="0" dirty="0">
                <a:latin typeface="+mj-lt"/>
                <a:ea typeface="+mj-ea"/>
                <a:cs typeface="+mj-cs"/>
              </a:rPr>
              <a:t>РАБОТА ПЕРСОНАЛА И ЧЕЛОВЕЧЕСКИЙ ФАКТОР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/>
              <a:t>ОБЛАСТЬ ДЛЯ УЛУЧШЕНИЯ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68313" y="2133601"/>
            <a:ext cx="8208143" cy="4319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Формулировка</a:t>
            </a:r>
            <a:r>
              <a:rPr kumimoji="0" lang="ru-RU" altLang="ja-JP" sz="3600" b="1" i="0" u="sng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проблемы</a:t>
            </a:r>
            <a:r>
              <a:rPr kumimoji="0" lang="en-US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  <a:endParaRPr kumimoji="0" lang="en-US" altLang="ja-JP" sz="36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3600" b="1" dirty="0" smtClean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Существующая </a:t>
            </a:r>
            <a:r>
              <a:rPr lang="ru-RU" sz="36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практика проведения целевых инструктажей перед выполнением работ не всегда отвечает установленным стандартам и ожиданиям руководства станции. </a:t>
            </a:r>
            <a:r>
              <a:rPr lang="ru-RU" sz="36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Отмечены случаи отклонения от регламентированного порядка проведения инструктажей, такие как: неиспользование чек-листов целевых инструктажей, проведение целевого инструктажа по памяти, пропуск упоминания внутреннего и внешнего опыта эксплуатации, отсутствие фиксации пунктов инструктажа. Не всегда проводится целевой инструктаж всему персоналу, участвующему в переключениях.</a:t>
            </a:r>
            <a:endParaRPr kumimoji="0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766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7504" y="922672"/>
            <a:ext cx="9036496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160463" lvl="0" indent="-1160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400" b="1" kern="0" dirty="0">
                <a:latin typeface="+mj-lt"/>
                <a:ea typeface="+mj-ea"/>
                <a:cs typeface="+mj-cs"/>
              </a:rPr>
              <a:t>OR.1-1</a:t>
            </a: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400" b="1" kern="0" dirty="0">
                <a:latin typeface="+mj-lt"/>
                <a:ea typeface="+mj-ea"/>
                <a:cs typeface="+mj-cs"/>
              </a:rPr>
              <a:t>ОРГАНИЗАЦИОННАЯ СТРУКТУРА ПРЕДПРИЯТИЯ АТОМНОЙ ЭНЕРГЕТИКИ И ЕЕ ХАРАКТЕРНЫЕ </a:t>
            </a:r>
            <a:r>
              <a:rPr lang="ru-RU" altLang="ja-JP" sz="2400" b="1" kern="0" dirty="0" smtClean="0">
                <a:latin typeface="+mj-lt"/>
                <a:ea typeface="+mj-ea"/>
                <a:cs typeface="+mj-cs"/>
              </a:rPr>
              <a:t>ЧЕРТЫ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/>
              <a:t>ОБЛАСТЬ ДЛЯ УЛУЧШЕНИЯ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68313" y="2133601"/>
            <a:ext cx="8208143" cy="4319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Формулировка</a:t>
            </a:r>
            <a:r>
              <a:rPr kumimoji="0" lang="ru-RU" altLang="ja-JP" sz="3600" b="1" i="0" u="sng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проблемы</a:t>
            </a:r>
            <a:r>
              <a:rPr kumimoji="0" lang="en-US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  <a:endParaRPr kumimoji="0" lang="en-US" altLang="ja-JP" sz="36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36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Cуществующая система наблюдений за деятельностью персонала не всегда способствует формированию критической оценки работником последствий своих действий. </a:t>
            </a:r>
            <a:r>
              <a:rPr lang="ru-RU" sz="36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В некоторых случаях руководители, совершающие наблюдения за работами, не всегда эффективно определяют и исправляют незначительные недостатки поведения сотрудников. Не всегда корректируются модели поведения персонала. Не эффективно применяется анализ проведенных наблюдений. </a:t>
            </a:r>
            <a:endParaRPr kumimoji="0" lang="en-US" altLang="ja-JP" sz="36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0799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7504" y="922672"/>
            <a:ext cx="9036496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900113" lvl="0" indent="-9001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400" b="1" kern="0" dirty="0" smtClean="0">
                <a:latin typeface="+mj-lt"/>
                <a:ea typeface="+mj-ea"/>
                <a:cs typeface="+mj-cs"/>
              </a:rPr>
              <a:t>IS.1-</a:t>
            </a:r>
            <a:r>
              <a:rPr lang="ru-RU" altLang="ja-JP" sz="2400" b="1" kern="0" dirty="0" smtClean="0">
                <a:latin typeface="+mj-lt"/>
                <a:ea typeface="+mj-ea"/>
                <a:cs typeface="+mj-cs"/>
              </a:rPr>
              <a:t>1</a:t>
            </a: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400" b="1" kern="0" dirty="0">
                <a:latin typeface="+mj-lt"/>
                <a:ea typeface="+mj-ea"/>
                <a:cs typeface="+mj-cs"/>
              </a:rPr>
              <a:t>ПРОИЗВОДСТВЕННАЯ БЕЗОПАСНОСТЬ И ОХРАНА ТРУДА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>
                <a:solidFill>
                  <a:srgbClr val="FFCC66"/>
                </a:solidFill>
              </a:rPr>
              <a:t>СИЛЬНАЯ СТОРОНА</a:t>
            </a:r>
            <a:endParaRPr lang="ru-RU" dirty="0">
              <a:solidFill>
                <a:srgbClr val="FFCC66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68313" y="2133601"/>
            <a:ext cx="8208143" cy="4319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Формулировка</a:t>
            </a:r>
            <a:r>
              <a:rPr kumimoji="0" lang="en-US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  <a:endParaRPr kumimoji="0" lang="en-US" altLang="ja-JP" sz="36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36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При проведении работ в период планово-предупредительных ремонтов (ППР) энергоблоков САЭС осуществляется идентификации опасностей травмирования персонала (на основе утверждённого Классификатора опасностей) от выявляемых нарушений безопасности и последующая оценка персонального риска по каждой опасности. </a:t>
            </a:r>
            <a:endParaRPr kumimoji="0" lang="en-US" altLang="ja-JP" sz="36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286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56792"/>
            <a:ext cx="8964488" cy="1470025"/>
          </a:xfrm>
        </p:spPr>
        <p:txBody>
          <a:bodyPr/>
          <a:lstStyle/>
          <a:p>
            <a:pPr algn="ctr"/>
            <a:r>
              <a:rPr lang="ru-RU" sz="4000" dirty="0"/>
              <a:t>ПРИОРИТЕТНЫЕ ЭКСПЛУАТАЦИОННЫЕ ЦЕЛИ </a:t>
            </a:r>
            <a:r>
              <a:rPr lang="ru-RU" sz="4000" dirty="0" smtClean="0"/>
              <a:t>«</a:t>
            </a:r>
            <a:r>
              <a:rPr lang="ru-RU" sz="4000" dirty="0"/>
              <a:t>ЭКСПЛУАТАЦИОННЫЙ </a:t>
            </a:r>
            <a:r>
              <a:rPr lang="ru-RU" sz="4000" dirty="0" smtClean="0"/>
              <a:t>ФОКУС»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130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7504" y="922672"/>
            <a:ext cx="9036496" cy="12192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160463" lvl="0" indent="-1160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400" b="1" kern="0" dirty="0" smtClean="0">
                <a:latin typeface="+mj-lt"/>
                <a:ea typeface="+mj-ea"/>
                <a:cs typeface="+mj-cs"/>
              </a:rPr>
              <a:t>OF.1-1</a:t>
            </a:r>
            <a:r>
              <a:rPr lang="en-US" altLang="ja-JP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ja-JP" sz="2400" b="1" kern="0" dirty="0">
                <a:latin typeface="+mj-lt"/>
                <a:ea typeface="+mj-ea"/>
                <a:cs typeface="+mj-cs"/>
              </a:rPr>
              <a:t>ЭКСПЛУАТАЦИОННЫЕ </a:t>
            </a:r>
            <a:r>
              <a:rPr lang="ru-RU" altLang="ja-JP" sz="2400" b="1" kern="0" dirty="0" smtClean="0">
                <a:latin typeface="+mj-lt"/>
                <a:ea typeface="+mj-ea"/>
                <a:cs typeface="+mj-cs"/>
              </a:rPr>
              <a:t>ПРИОРИТЕТЫ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ja-JP" sz="3200" dirty="0" smtClean="0"/>
              <a:t>ОБЛАСТЬ ДЛЯ УЛУЧШЕНИЯ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68313" y="2133601"/>
            <a:ext cx="8208143" cy="4319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Формулировка</a:t>
            </a:r>
            <a:r>
              <a:rPr kumimoji="0" lang="ru-RU" altLang="ja-JP" sz="2800" b="1" i="0" u="sng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 проблемы</a:t>
            </a:r>
            <a:r>
              <a:rPr kumimoji="0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</a:rPr>
              <a:t>:</a:t>
            </a:r>
            <a:endParaRPr kumimoji="0" lang="en-US" altLang="ja-JP" sz="2800" b="1" i="0" u="sng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800" b="1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Персонал АЭС не всегда чувствителен к выявлению и фиксации эксплуатационных проблем. </a:t>
            </a:r>
            <a:r>
              <a:rPr lang="ru-RU" sz="2800" dirty="0">
                <a:solidFill>
                  <a:srgbClr val="222222"/>
                </a:solidFill>
                <a:latin typeface="Calibri" panose="020F0502020204030204" pitchFamily="34" charset="0"/>
                <a:ea typeface="Times New Roman"/>
              </a:rPr>
              <a:t>Отмечены пропуски необходимых действий, не фиксация дефектов и недостатков, случаи снижения внимания к состоянию систем важных для безопасности. </a:t>
            </a:r>
            <a:endParaRPr kumimoji="0" lang="en-US" altLang="ja-JP" sz="28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2958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772400" cy="1470025"/>
          </a:xfrm>
        </p:spPr>
        <p:txBody>
          <a:bodyPr/>
          <a:lstStyle/>
          <a:p>
            <a:pPr algn="ctr"/>
            <a:r>
              <a:rPr lang="ru-RU" sz="5400" dirty="0" smtClean="0"/>
              <a:t>ТЕХНИЧЕСКОЕ </a:t>
            </a:r>
            <a:r>
              <a:rPr lang="ru-RU" sz="5400" dirty="0"/>
              <a:t>ОБСЛУЖИВАНИЕ И РЕМОНТ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17819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1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934</Words>
  <Application>Microsoft Office PowerPoint</Application>
  <PresentationFormat>Экран (4:3)</PresentationFormat>
  <Paragraphs>126</Paragraphs>
  <Slides>32</Slides>
  <Notes>29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41" baseType="lpstr">
      <vt:lpstr>ＭＳ Ｐゴシック</vt:lpstr>
      <vt:lpstr>Arial</vt:lpstr>
      <vt:lpstr>Calibri</vt:lpstr>
      <vt:lpstr>Times New Roman</vt:lpstr>
      <vt:lpstr>Wingdings</vt:lpstr>
      <vt:lpstr>Wingdings 2</vt:lpstr>
      <vt:lpstr>Wingdings 3</vt:lpstr>
      <vt:lpstr>1_Default Design</vt:lpstr>
      <vt:lpstr>Тема1</vt:lpstr>
      <vt:lpstr> ПАРТНЕРСКАЯ ПРОВЕРКА ВАО АЭС   СМОЛЕНСКАЯ АЭС 05-20.10.2017</vt:lpstr>
      <vt:lpstr>Партнерская проверка Смоленской АЭС</vt:lpstr>
      <vt:lpstr>ЭФФЕКТИВНОСТЬ ОРГАНИЗАЦИОННОЙ СТРУКТУРЫ</vt:lpstr>
      <vt:lpstr>ОБЛАСТЬ ДЛЯ УЛУЧШЕНИЯ</vt:lpstr>
      <vt:lpstr>ОБЛАСТЬ ДЛЯ УЛУЧШЕНИЯ</vt:lpstr>
      <vt:lpstr>СИЛЬНАЯ СТОРОНА</vt:lpstr>
      <vt:lpstr>ПРИОРИТЕТНЫЕ ЭКСПЛУАТАЦИОННЫЕ ЦЕЛИ «ЭКСПЛУАТАЦИОННЫЙ ФОКУС»</vt:lpstr>
      <vt:lpstr>ОБЛАСТЬ ДЛЯ УЛУЧШЕНИЯ</vt:lpstr>
      <vt:lpstr>ТЕХНИЧЕСКОЕ ОБСЛУЖИВАНИЕ И РЕМОНТ</vt:lpstr>
      <vt:lpstr>ОБЛАСТЬ ДЛЯ УЛУЧШЕНИЯ</vt:lpstr>
      <vt:lpstr>НАДЕЖНОСТЬ ОБОРУДОВАНИЯ</vt:lpstr>
      <vt:lpstr>ОБЛАСТЬ ДЛЯ УЛУЧШЕНИЯ</vt:lpstr>
      <vt:lpstr>УПРАВЛЕНИЕ ПРОЕКТНОЙ КОНФИГУРАЦИЕЙ (ПРОЕКТНЫМ СОСТОЯНИЕМ) АЭС</vt:lpstr>
      <vt:lpstr>ОБЛАСТЬ ДЛЯ УЛУЧШЕНИЯ</vt:lpstr>
      <vt:lpstr>ОПЫТ ЭКСПЛУАТАЦИИ</vt:lpstr>
      <vt:lpstr>ОБЛАСТЬ ДЛЯ УЛУЧШЕНИЯ</vt:lpstr>
      <vt:lpstr>СОВЕРШЕНСТВОВАНИЕ ПРОИЗВОДСТВЕННОЙ ДЕЯТЕЛЬНОСТИ</vt:lpstr>
      <vt:lpstr>ОБЛАСТЬ ДЛЯ УЛУЧШЕНИЯ</vt:lpstr>
      <vt:lpstr>РАДИАЦИОННАЯ ЗАЩИТА</vt:lpstr>
      <vt:lpstr>СИЛЬНАЯ СТОРОНА</vt:lpstr>
      <vt:lpstr>ОБЛАСТЬ ДЛЯ УЛУЧШЕНИЯ</vt:lpstr>
      <vt:lpstr>ХИМИЯ</vt:lpstr>
      <vt:lpstr>СИЛЬНАЯ СТОРОНА</vt:lpstr>
      <vt:lpstr>ПОДГОТОВКА ПЕРСОНАЛА </vt:lpstr>
      <vt:lpstr>ПРОТИВОПОЖАРНАЯ ЗАЩИТА</vt:lpstr>
      <vt:lpstr>СИЛЬНАЯ СТОРОНА</vt:lpstr>
      <vt:lpstr>ПРОТИВОАВАРИЙНАЯ ГОТОВНОСТЬ</vt:lpstr>
      <vt:lpstr>SOER</vt:lpstr>
      <vt:lpstr>Презентация PowerPoint</vt:lpstr>
      <vt:lpstr>Презентация PowerPoint</vt:lpstr>
      <vt:lpstr>Презентация PowerPoint</vt:lpstr>
      <vt:lpstr> ПАРТНЕРСКАЯ ПРОВЕРКА ВАО АЭС   СМОЛЕНСКАЯ АЭС 05-20.10.2017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y.wang</dc:creator>
  <cp:lastModifiedBy>Альмикеев Дмитрий Шамилевич (Dmytro Almikieev)</cp:lastModifiedBy>
  <cp:revision>27</cp:revision>
  <dcterms:created xsi:type="dcterms:W3CDTF">2013-12-20T06:17:01Z</dcterms:created>
  <dcterms:modified xsi:type="dcterms:W3CDTF">2017-10-19T21:48:42Z</dcterms:modified>
</cp:coreProperties>
</file>