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640513" cy="9904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  <a:srgbClr val="0066CC"/>
    <a:srgbClr val="5F5F5F"/>
    <a:srgbClr val="3333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0929"/>
  </p:normalViewPr>
  <p:slideViewPr>
    <p:cSldViewPr>
      <p:cViewPr varScale="1">
        <p:scale>
          <a:sx n="130" d="100"/>
          <a:sy n="130" d="100"/>
        </p:scale>
        <p:origin x="93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409113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2EDCA1-40D0-43D2-97B4-71D42EE379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36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Text Box 10"/>
          <p:cNvSpPr txBox="1">
            <a:spLocks noChangeArrowheads="1"/>
          </p:cNvSpPr>
          <p:nvPr/>
        </p:nvSpPr>
        <p:spPr bwMode="black">
          <a:xfrm>
            <a:off x="3505200" y="6019800"/>
            <a:ext cx="2209800" cy="66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FFFF"/>
                </a:solidFill>
                <a:latin typeface="Arial" charset="0"/>
              </a:rPr>
              <a:t>IAEA</a:t>
            </a:r>
          </a:p>
          <a:p>
            <a:pPr algn="ctr">
              <a:spcBef>
                <a:spcPct val="50000"/>
              </a:spcBef>
            </a:pPr>
            <a:r>
              <a:rPr lang="en-US" sz="900" b="1">
                <a:solidFill>
                  <a:srgbClr val="FFFFFF"/>
                </a:solidFill>
                <a:latin typeface="Arial" charset="0"/>
              </a:rPr>
              <a:t>International Atomic Energy Agency</a:t>
            </a:r>
          </a:p>
        </p:txBody>
      </p:sp>
      <p:pic>
        <p:nvPicPr>
          <p:cNvPr id="4107" name="Picture 11" descr="\\pc26995\Projects\ICS\ICS.VB6\ICSUI\Graphics\IAEAlogo_Black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4114800" y="5105400"/>
            <a:ext cx="10509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5F5F5F">
                      <a:alpha val="50000"/>
                    </a:srgbClr>
                  </a:outerShdw>
                </a:effectLst>
              </a14:hiddenEffects>
            </a:ext>
          </a:extLst>
        </p:spPr>
      </p:pic>
      <p:pic>
        <p:nvPicPr>
          <p:cNvPr id="4108" name="Picture 12" descr="\\161.5.128.084\MTIT-Home\ALICV\My Documents\My Pictures\IAEAPresBkngd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0" y="0"/>
            <a:ext cx="9140825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1000125"/>
            <a:ext cx="9144000" cy="1771650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2797175"/>
            <a:ext cx="9144000" cy="1727200"/>
          </a:xfrm>
        </p:spPr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2F345-1B9A-45C0-8B74-17EA4A07F4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801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7825" y="98425"/>
            <a:ext cx="2147888" cy="5997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2575" y="98425"/>
            <a:ext cx="6292850" cy="5997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04934-012D-4DF9-B835-9FFD691C91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749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438AA2-A647-4DD3-8964-BF4D566E75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14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6343B-2295-47D0-A9B4-7B8049F684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596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2575" y="1524000"/>
            <a:ext cx="4219575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524000"/>
            <a:ext cx="4221163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AB21E-52F5-4BC7-9224-53A00F2968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53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5893F-404F-4FF0-867C-B02BCEEA40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24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BFCE1-F85A-4C1B-9A8E-974A0FA751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59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13801-2B02-4C2A-A24E-16D8D11920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407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4C37E-B6E0-4261-854F-FC73A50619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79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20301-097F-4C01-BD2E-869B22E9EB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4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1" name="Picture 9" descr="\\pc26995\Projects\ICS\ICS.VB6\ICSUI\Graphics\IAEAlogo_Black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304800" y="6110288"/>
            <a:ext cx="685800" cy="59690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5F5F5F">
                      <a:alpha val="50000"/>
                    </a:srgbClr>
                  </a:outerShdw>
                </a:effectLst>
              </a14:hiddenEffects>
            </a:ext>
          </a:extLst>
        </p:spPr>
      </p:pic>
      <p:sp>
        <p:nvSpPr>
          <p:cNvPr id="3082" name="Text Box 10"/>
          <p:cNvSpPr txBox="1">
            <a:spLocks noChangeArrowheads="1"/>
          </p:cNvSpPr>
          <p:nvPr/>
        </p:nvSpPr>
        <p:spPr bwMode="black">
          <a:xfrm>
            <a:off x="990600" y="6202363"/>
            <a:ext cx="914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rgbClr val="FFFFFF"/>
                </a:solidFill>
                <a:latin typeface="Arial" charset="0"/>
              </a:rPr>
              <a:t>IAEA</a:t>
            </a:r>
          </a:p>
        </p:txBody>
      </p:sp>
      <p:pic>
        <p:nvPicPr>
          <p:cNvPr id="3080" name="Picture 8" descr="slide_logo_bg2.jpg                                             00056D31Macintosh HD                   B746CC0A: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0" y="0"/>
            <a:ext cx="9144000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black">
          <a:xfrm>
            <a:off x="282575" y="98425"/>
            <a:ext cx="853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black">
          <a:xfrm>
            <a:off x="282575" y="1524000"/>
            <a:ext cx="8593138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6783388" y="6369050"/>
            <a:ext cx="1676400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D5D7D8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4154488" y="6369050"/>
            <a:ext cx="2624137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D5D7D8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472488" y="6369050"/>
            <a:ext cx="509587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D5D7D8"/>
                </a:solidFill>
                <a:latin typeface="+mn-lt"/>
              </a:defRPr>
            </a:lvl1pPr>
          </a:lstStyle>
          <a:p>
            <a:fld id="{23A0628E-C12F-4F8C-9895-BCD5E30100D3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CCEC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CCECFF"/>
          </a:solidFill>
          <a:latin typeface="Arial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CCECFF"/>
          </a:solidFill>
          <a:latin typeface="Arial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CCECFF"/>
          </a:solidFill>
          <a:latin typeface="Arial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CCECFF"/>
          </a:solidFill>
          <a:latin typeface="Arial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CCECFF"/>
          </a:solidFill>
          <a:latin typeface="Arial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CCECFF"/>
          </a:solidFill>
          <a:latin typeface="Arial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CCECFF"/>
          </a:solidFill>
          <a:latin typeface="Arial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defRPr sz="3600" b="1">
          <a:solidFill>
            <a:srgbClr val="CCEC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3200">
          <a:solidFill>
            <a:srgbClr val="FFFFCC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800">
          <a:solidFill>
            <a:srgbClr val="FFFFCC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400">
          <a:solidFill>
            <a:srgbClr val="FFFFCC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400">
          <a:solidFill>
            <a:srgbClr val="FFFFCC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400">
          <a:solidFill>
            <a:srgbClr val="FFFFCC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400">
          <a:solidFill>
            <a:srgbClr val="FFFFCC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400">
          <a:solidFill>
            <a:srgbClr val="FFFFCC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400">
          <a:solidFill>
            <a:srgbClr val="FFFFCC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9CCFF"/>
        </a:buClr>
        <a:buSzPct val="110000"/>
        <a:buChar char="•"/>
        <a:defRPr sz="2400">
          <a:solidFill>
            <a:srgbClr val="FFFF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CCECFF"/>
                </a:solidFill>
              </a:rPr>
              <a:t>IAEA and WANO Activities Related to Operational Excellence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Breakout Working Group 1</a:t>
            </a:r>
          </a:p>
          <a:p>
            <a:r>
              <a:rPr lang="en-US" dirty="0"/>
              <a:t>AM Session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Operational Excellence (</a:t>
            </a:r>
            <a:r>
              <a:rPr lang="en-GB" dirty="0" err="1"/>
              <a:t>OpExcellence</a:t>
            </a:r>
            <a:r>
              <a:rPr lang="en-GB" dirty="0"/>
              <a:t>) / IAEA-WANO</a:t>
            </a:r>
            <a:endParaRPr lang="en-US" dirty="0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9461" y="1988840"/>
            <a:ext cx="8593138" cy="3561184"/>
          </a:xfrm>
        </p:spPr>
        <p:txBody>
          <a:bodyPr/>
          <a:lstStyle/>
          <a:p>
            <a:pPr lvl="1"/>
            <a:r>
              <a:rPr lang="en-GB" dirty="0"/>
              <a:t>Based on the presentations given, is the IAEA’s </a:t>
            </a:r>
            <a:r>
              <a:rPr lang="en-GB" dirty="0" err="1"/>
              <a:t>OpExcellence</a:t>
            </a:r>
            <a:r>
              <a:rPr lang="en-GB" dirty="0"/>
              <a:t> support adequate and appropriate? What changes might improve it?</a:t>
            </a:r>
          </a:p>
          <a:p>
            <a:pPr lvl="1"/>
            <a:r>
              <a:rPr lang="en-GB" dirty="0"/>
              <a:t>What actions might help the IAEA ensure its </a:t>
            </a:r>
            <a:r>
              <a:rPr lang="en-GB" dirty="0" err="1"/>
              <a:t>OpExcellence</a:t>
            </a:r>
            <a:r>
              <a:rPr lang="en-GB" dirty="0"/>
              <a:t> activities are complimentary to the support WANO provides its member organizations?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DCC4E-3BF4-4D8C-8D5A-DEE23C58E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Operational Excellence (</a:t>
            </a:r>
            <a:r>
              <a:rPr lang="en-GB" dirty="0" err="1"/>
              <a:t>OpExcellence</a:t>
            </a:r>
            <a:r>
              <a:rPr lang="en-GB" dirty="0"/>
              <a:t>) / IAEA-WANO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988AB-1375-421C-9282-3C9A6A6D8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575" y="1524000"/>
            <a:ext cx="8593138" cy="4353272"/>
          </a:xfrm>
        </p:spPr>
        <p:txBody>
          <a:bodyPr/>
          <a:lstStyle/>
          <a:p>
            <a:pPr lvl="1"/>
            <a:r>
              <a:rPr lang="en-GB" dirty="0"/>
              <a:t>What stakeholders should the IAEA be engaging on and around the topic of </a:t>
            </a:r>
            <a:r>
              <a:rPr lang="en-GB" dirty="0" err="1"/>
              <a:t>OpExcellence</a:t>
            </a:r>
            <a:r>
              <a:rPr lang="en-GB" dirty="0"/>
              <a:t> to take maximum advantage of the Agency mandate as well as its methods and modes of operation including convening power, breadth of stakeholders engaged and the variety of engagement options.</a:t>
            </a:r>
          </a:p>
          <a:p>
            <a:pPr lvl="1"/>
            <a:r>
              <a:rPr lang="en-GB" dirty="0"/>
              <a:t>What are the priority needs / challenges faced with the IAEA Member States related to </a:t>
            </a:r>
            <a:r>
              <a:rPr lang="en-GB" dirty="0" err="1"/>
              <a:t>OpExcellence</a:t>
            </a:r>
            <a:r>
              <a:rPr lang="en-GB" dirty="0"/>
              <a:t>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4755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FB0AE-358A-4CAC-A93D-E3163ED9F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Feedback from Breakout WG 1 (11.05 AM)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2F917-69B6-4433-9BA6-B7440E78D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068" y="980728"/>
            <a:ext cx="8593138" cy="532859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How to get the best from the IAEA in the area of operational excellence?</a:t>
            </a:r>
          </a:p>
          <a:p>
            <a:pPr marL="0" indent="0">
              <a:buNone/>
            </a:pPr>
            <a:endParaRPr lang="en-US" sz="1050" dirty="0"/>
          </a:p>
          <a:p>
            <a:r>
              <a:rPr lang="en-US" sz="2800" dirty="0"/>
              <a:t>NPP Operation</a:t>
            </a:r>
          </a:p>
          <a:p>
            <a:pPr lvl="1"/>
            <a:r>
              <a:rPr lang="en-US" sz="2000" dirty="0"/>
              <a:t>We need to look on financial side of NPP Operation</a:t>
            </a:r>
          </a:p>
          <a:p>
            <a:pPr lvl="1"/>
            <a:r>
              <a:rPr lang="en-US" sz="2000" dirty="0"/>
              <a:t>Near term deployment of SMRs</a:t>
            </a:r>
          </a:p>
          <a:p>
            <a:pPr lvl="1"/>
            <a:r>
              <a:rPr lang="en-US" sz="2000" dirty="0"/>
              <a:t>More guidance on management observation and coaching</a:t>
            </a:r>
          </a:p>
          <a:p>
            <a:pPr lvl="1"/>
            <a:r>
              <a:rPr lang="en-US" sz="2000" dirty="0"/>
              <a:t>People with deep experience are leavening and retiring</a:t>
            </a:r>
          </a:p>
          <a:p>
            <a:pPr lvl="1"/>
            <a:r>
              <a:rPr lang="en-US" sz="2000" dirty="0"/>
              <a:t>Knowledge transfer – mentoring</a:t>
            </a:r>
          </a:p>
          <a:p>
            <a:pPr lvl="1"/>
            <a:r>
              <a:rPr lang="en-US" sz="2000" dirty="0"/>
              <a:t>Common definition of excellence – a white paper - Relationship between business excellence and ops excellence - No excellence without leadership and experienced people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46567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F0BB8-AAE1-460E-A3E7-089BB8E76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Feedback from Breakout WG 1 (11.05 PM)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0CC69-BEAB-47AE-A6C3-A2DC986E5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973" y="980728"/>
            <a:ext cx="8593138" cy="5382344"/>
          </a:xfrm>
        </p:spPr>
        <p:txBody>
          <a:bodyPr/>
          <a:lstStyle/>
          <a:p>
            <a:r>
              <a:rPr lang="en-US" sz="2400" dirty="0"/>
              <a:t>International Cooperation</a:t>
            </a:r>
          </a:p>
          <a:p>
            <a:pPr lvl="1"/>
            <a:r>
              <a:rPr lang="en-US" sz="1800" dirty="0"/>
              <a:t>Climate change – nuclear and the IAEA play an important role – premature shutdowns</a:t>
            </a:r>
          </a:p>
          <a:p>
            <a:pPr lvl="1"/>
            <a:r>
              <a:rPr lang="en-US" sz="1800" dirty="0"/>
              <a:t>Sharing resources IAEA - WANO and others</a:t>
            </a:r>
          </a:p>
          <a:p>
            <a:pPr lvl="1"/>
            <a:r>
              <a:rPr lang="en-US" sz="1800" dirty="0"/>
              <a:t>More (standing) IAEA participation in WANO top level meetings</a:t>
            </a:r>
          </a:p>
          <a:p>
            <a:pPr lvl="1"/>
            <a:r>
              <a:rPr lang="en-US" sz="1800" dirty="0"/>
              <a:t>Optimize the burden on NPPs – avoid parallel work, minimize duplications – think from NPP perspective</a:t>
            </a:r>
          </a:p>
          <a:p>
            <a:pPr lvl="1"/>
            <a:r>
              <a:rPr lang="en-US" sz="1800" dirty="0"/>
              <a:t>Interface forum of RBs and Ops. IAEA has a key role to set and to operate this forum – may be more information needed</a:t>
            </a:r>
          </a:p>
          <a:p>
            <a:pPr lvl="1"/>
            <a:r>
              <a:rPr lang="en-US" sz="1800" dirty="0"/>
              <a:t>WANO and the IAEA </a:t>
            </a:r>
          </a:p>
          <a:p>
            <a:r>
              <a:rPr lang="en-US" sz="2400" dirty="0"/>
              <a:t>Technical support to operating NPPs</a:t>
            </a:r>
          </a:p>
          <a:p>
            <a:pPr lvl="1"/>
            <a:r>
              <a:rPr lang="en-US" sz="1800" dirty="0"/>
              <a:t>New tools are coming AI, advanced manufacturing, etc. </a:t>
            </a:r>
            <a:r>
              <a:rPr lang="en-US" sz="1800"/>
              <a:t>Both </a:t>
            </a:r>
            <a:r>
              <a:rPr lang="en-US" sz="1800" dirty="0"/>
              <a:t>industry and regulators need to be prepared</a:t>
            </a:r>
          </a:p>
          <a:p>
            <a:pPr lvl="1"/>
            <a:r>
              <a:rPr lang="en-US" sz="1800" dirty="0"/>
              <a:t>Risk informed decision making - regulatory acceptance</a:t>
            </a:r>
          </a:p>
          <a:p>
            <a:pPr lvl="1"/>
            <a:r>
              <a:rPr lang="en-US" sz="1800" dirty="0"/>
              <a:t>Better access to suppliers – supply chain</a:t>
            </a:r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19119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DE4E2-6433-4006-9534-EDE9B5FD7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D44D6-860C-4191-B154-1A64A4478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946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">
      <a:dk1>
        <a:srgbClr val="808080"/>
      </a:dk1>
      <a:lt1>
        <a:srgbClr val="EAEAEA"/>
      </a:lt1>
      <a:dk2>
        <a:srgbClr val="000099"/>
      </a:dk2>
      <a:lt2>
        <a:srgbClr val="EAEAEA"/>
      </a:lt2>
      <a:accent1>
        <a:srgbClr val="99CCFF"/>
      </a:accent1>
      <a:accent2>
        <a:srgbClr val="8681B8"/>
      </a:accent2>
      <a:accent3>
        <a:srgbClr val="AAAACA"/>
      </a:accent3>
      <a:accent4>
        <a:srgbClr val="C8C8C8"/>
      </a:accent4>
      <a:accent5>
        <a:srgbClr val="CAE2FF"/>
      </a:accent5>
      <a:accent6>
        <a:srgbClr val="7974A6"/>
      </a:accent6>
      <a:hlink>
        <a:srgbClr val="FCD3C1"/>
      </a:hlink>
      <a:folHlink>
        <a:srgbClr val="FF99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808080"/>
    </a:dk1>
    <a:lt1>
      <a:srgbClr val="EAEAEA"/>
    </a:lt1>
    <a:dk2>
      <a:srgbClr val="000099"/>
    </a:dk2>
    <a:lt2>
      <a:srgbClr val="CCECFF"/>
    </a:lt2>
    <a:accent1>
      <a:srgbClr val="99CCFF"/>
    </a:accent1>
    <a:accent2>
      <a:srgbClr val="8681B8"/>
    </a:accent2>
    <a:accent3>
      <a:srgbClr val="AAAACA"/>
    </a:accent3>
    <a:accent4>
      <a:srgbClr val="C8C8C8"/>
    </a:accent4>
    <a:accent5>
      <a:srgbClr val="CAE2FF"/>
    </a:accent5>
    <a:accent6>
      <a:srgbClr val="7974A6"/>
    </a:accent6>
    <a:hlink>
      <a:srgbClr val="FFFFCC"/>
    </a:hlink>
    <a:folHlink>
      <a:srgbClr val="FF99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IAEA Dark Blue</Template>
  <TotalTime>576</TotalTime>
  <Words>345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Office Theme</vt:lpstr>
      <vt:lpstr>IAEA and WANO Activities Related to Operational Excellence</vt:lpstr>
      <vt:lpstr>Operational Excellence (OpExcellence) / IAEA-WANO</vt:lpstr>
      <vt:lpstr>Operational Excellence (OpExcellence) / IAEA-WANO</vt:lpstr>
      <vt:lpstr>Feedback from Breakout WG 1 (11.05 AM)</vt:lpstr>
      <vt:lpstr>Feedback from Breakout WG 1 (11.05 PM)</vt:lpstr>
      <vt:lpstr>Observations</vt:lpstr>
    </vt:vector>
  </TitlesOfParts>
  <Company>IAEA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IAEA and WANO Activities related to Operational excellence</dc:title>
  <dc:creator>Author</dc:creator>
  <cp:lastModifiedBy>Author</cp:lastModifiedBy>
  <cp:revision>23</cp:revision>
  <cp:lastPrinted>2004-04-01T15:23:10Z</cp:lastPrinted>
  <dcterms:created xsi:type="dcterms:W3CDTF">2021-05-11T06:12:47Z</dcterms:created>
  <dcterms:modified xsi:type="dcterms:W3CDTF">2021-05-11T15:49:13Z</dcterms:modified>
</cp:coreProperties>
</file>