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4"/>
  </p:sldMasterIdLst>
  <p:notesMasterIdLst>
    <p:notesMasterId r:id="rId14"/>
  </p:notesMasterIdLst>
  <p:handoutMasterIdLst>
    <p:handoutMasterId r:id="rId15"/>
  </p:handoutMasterIdLst>
  <p:sldIdLst>
    <p:sldId id="309" r:id="rId5"/>
    <p:sldId id="310" r:id="rId6"/>
    <p:sldId id="311" r:id="rId7"/>
    <p:sldId id="312" r:id="rId8"/>
    <p:sldId id="313" r:id="rId9"/>
    <p:sldId id="314" r:id="rId10"/>
    <p:sldId id="315" r:id="rId11"/>
    <p:sldId id="316" r:id="rId12"/>
    <p:sldId id="317" r:id="rId13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119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 snapVertSplitter="1" vertBarState="minimized">
    <p:restoredLeft sz="34567" autoAdjust="0"/>
    <p:restoredTop sz="86364" autoAdjust="0"/>
  </p:normalViewPr>
  <p:slideViewPr>
    <p:cSldViewPr>
      <p:cViewPr>
        <p:scale>
          <a:sx n="90" d="100"/>
          <a:sy n="90" d="100"/>
        </p:scale>
        <p:origin x="-2424" y="6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270" y="-102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4269BC-BA98-43BA-BD65-A25E342133F4}" type="datetimeFigureOut">
              <a:rPr lang="en-GB" smtClean="0"/>
              <a:t>11/04/18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247001-C6F8-4477-A0CB-9E37FE45FF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20452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99DD5A-5190-45EB-8B67-09E40E8693E0}" type="datetimeFigureOut">
              <a:rPr lang="en-GB" smtClean="0"/>
              <a:t>11/04/18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C83D16-6554-4AE9-9815-70F79CC505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05204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83D16-6554-4AE9-9815-70F79CC5059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5391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83D16-6554-4AE9-9815-70F79CC5059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5391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83D16-6554-4AE9-9815-70F79CC5059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5391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83D16-6554-4AE9-9815-70F79CC5059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5391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83D16-6554-4AE9-9815-70F79CC5059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5391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83D16-6554-4AE9-9815-70F79CC5059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5391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83D16-6554-4AE9-9815-70F79CC5059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5391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83D16-6554-4AE9-9815-70F79CC50594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5391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83D16-6554-4AE9-9815-70F79CC50594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539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718FD-CF7B-46AF-BF79-337DE6B1C6D5}" type="datetimeFigureOut">
              <a:rPr lang="en-GB" smtClean="0"/>
              <a:t>11/04/18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5EC5-1A40-4616-943F-CCD671631A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9333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718FD-CF7B-46AF-BF79-337DE6B1C6D5}" type="datetimeFigureOut">
              <a:rPr lang="en-GB" smtClean="0"/>
              <a:t>11/04/18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5EC5-1A40-4616-943F-CCD671631A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21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718FD-CF7B-46AF-BF79-337DE6B1C6D5}" type="datetimeFigureOut">
              <a:rPr lang="en-GB" smtClean="0"/>
              <a:t>11/04/18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5EC5-1A40-4616-943F-CCD671631A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74659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bg>
      <p:bgPr>
        <a:gradFill>
          <a:gsLst>
            <a:gs pos="0">
              <a:schemeClr val="tx1"/>
            </a:gs>
            <a:gs pos="50000">
              <a:srgbClr val="0070C0"/>
            </a:gs>
            <a:gs pos="100000">
              <a:schemeClr val="tx1"/>
            </a:gs>
          </a:gsLst>
          <a:lin ang="8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5770984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r>
              <a:rPr lang="en-US" dirty="0" err="1"/>
              <a:t>Masterstyle</a:t>
            </a:r>
            <a:r>
              <a:rPr lang="en-US" dirty="0"/>
              <a:t/>
            </a:r>
            <a:br>
              <a:rPr lang="en-US" dirty="0"/>
            </a:br>
            <a:endParaRPr lang="en-GB" dirty="0"/>
          </a:p>
        </p:txBody>
      </p:sp>
      <p:pic>
        <p:nvPicPr>
          <p:cNvPr id="8" name="Picture 8" descr="Wano (white) trans background reflection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2468" y="332656"/>
            <a:ext cx="1344900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827584" y="1196752"/>
            <a:ext cx="5688632" cy="0"/>
          </a:xfrm>
          <a:prstGeom prst="line">
            <a:avLst/>
          </a:prstGeom>
          <a:ln w="28575"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1302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bg>
      <p:bgPr>
        <a:gradFill>
          <a:gsLst>
            <a:gs pos="0">
              <a:schemeClr val="tx1"/>
            </a:gs>
            <a:gs pos="50000">
              <a:srgbClr val="0070C0"/>
            </a:gs>
            <a:gs pos="100000">
              <a:schemeClr val="tx1"/>
            </a:gs>
          </a:gsLst>
          <a:lin ang="8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5770984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r>
              <a:rPr lang="en-US" dirty="0" err="1"/>
              <a:t>Masterstyle</a:t>
            </a:r>
            <a:r>
              <a:rPr lang="en-US" dirty="0"/>
              <a:t/>
            </a:r>
            <a:br>
              <a:rPr lang="en-US" dirty="0"/>
            </a:br>
            <a:endParaRPr lang="en-GB" dirty="0"/>
          </a:p>
        </p:txBody>
      </p:sp>
      <p:pic>
        <p:nvPicPr>
          <p:cNvPr id="8" name="Picture 8" descr="Wano (white) trans background reflection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2468" y="332656"/>
            <a:ext cx="1344900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827584" y="1196752"/>
            <a:ext cx="5688632" cy="0"/>
          </a:xfrm>
          <a:prstGeom prst="line">
            <a:avLst/>
          </a:prstGeom>
          <a:ln w="28575"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14493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gradFill>
          <a:gsLst>
            <a:gs pos="0">
              <a:schemeClr val="tx1"/>
            </a:gs>
            <a:gs pos="50000">
              <a:srgbClr val="0070C0"/>
            </a:gs>
            <a:gs pos="100000">
              <a:schemeClr val="tx1"/>
            </a:gs>
          </a:gsLst>
          <a:lin ang="8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5770984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r>
              <a:rPr lang="en-US" dirty="0" err="1"/>
              <a:t>Masterstyle</a:t>
            </a:r>
            <a:r>
              <a:rPr lang="en-US" dirty="0"/>
              <a:t/>
            </a:r>
            <a:br>
              <a:rPr lang="en-US" dirty="0"/>
            </a:br>
            <a:endParaRPr lang="en-GB" dirty="0"/>
          </a:p>
        </p:txBody>
      </p:sp>
      <p:pic>
        <p:nvPicPr>
          <p:cNvPr id="8" name="Picture 8" descr="Wano (white) trans background reflection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2468" y="332656"/>
            <a:ext cx="1344900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827584" y="1196752"/>
            <a:ext cx="5688632" cy="0"/>
          </a:xfrm>
          <a:prstGeom prst="line">
            <a:avLst/>
          </a:prstGeom>
          <a:ln w="28575"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88366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bg>
      <p:bgPr>
        <a:gradFill>
          <a:gsLst>
            <a:gs pos="0">
              <a:schemeClr val="tx1"/>
            </a:gs>
            <a:gs pos="50000">
              <a:srgbClr val="0070C0"/>
            </a:gs>
            <a:gs pos="100000">
              <a:schemeClr val="tx1"/>
            </a:gs>
          </a:gsLst>
          <a:lin ang="8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5770984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r>
              <a:rPr lang="en-US" dirty="0" err="1"/>
              <a:t>Masterstyle</a:t>
            </a:r>
            <a:r>
              <a:rPr lang="en-US" dirty="0"/>
              <a:t/>
            </a:r>
            <a:br>
              <a:rPr lang="en-US" dirty="0"/>
            </a:br>
            <a:endParaRPr lang="en-GB" dirty="0"/>
          </a:p>
        </p:txBody>
      </p:sp>
      <p:pic>
        <p:nvPicPr>
          <p:cNvPr id="8" name="Picture 8" descr="Wano (white) trans background reflection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2468" y="332656"/>
            <a:ext cx="1344900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827584" y="1196752"/>
            <a:ext cx="5688632" cy="0"/>
          </a:xfrm>
          <a:prstGeom prst="line">
            <a:avLst/>
          </a:prstGeom>
          <a:ln w="28575"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130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718FD-CF7B-46AF-BF79-337DE6B1C6D5}" type="datetimeFigureOut">
              <a:rPr lang="en-GB" smtClean="0"/>
              <a:t>11/04/18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5EC5-1A40-4616-943F-CCD671631A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706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718FD-CF7B-46AF-BF79-337DE6B1C6D5}" type="datetimeFigureOut">
              <a:rPr lang="en-GB" smtClean="0"/>
              <a:t>11/04/18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5EC5-1A40-4616-943F-CCD671631A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969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718FD-CF7B-46AF-BF79-337DE6B1C6D5}" type="datetimeFigureOut">
              <a:rPr lang="en-GB" smtClean="0"/>
              <a:t>11/04/18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5EC5-1A40-4616-943F-CCD671631A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280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718FD-CF7B-46AF-BF79-337DE6B1C6D5}" type="datetimeFigureOut">
              <a:rPr lang="en-GB" smtClean="0"/>
              <a:t>11/04/18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5EC5-1A40-4616-943F-CCD671631A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905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718FD-CF7B-46AF-BF79-337DE6B1C6D5}" type="datetimeFigureOut">
              <a:rPr lang="en-GB" smtClean="0"/>
              <a:t>11/04/18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5EC5-1A40-4616-943F-CCD671631A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440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718FD-CF7B-46AF-BF79-337DE6B1C6D5}" type="datetimeFigureOut">
              <a:rPr lang="en-GB" smtClean="0"/>
              <a:t>11/04/18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5EC5-1A40-4616-943F-CCD671631A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58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718FD-CF7B-46AF-BF79-337DE6B1C6D5}" type="datetimeFigureOut">
              <a:rPr lang="en-GB" smtClean="0"/>
              <a:t>11/04/18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5EC5-1A40-4616-943F-CCD671631A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5930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718FD-CF7B-46AF-BF79-337DE6B1C6D5}" type="datetimeFigureOut">
              <a:rPr lang="en-GB" smtClean="0"/>
              <a:t>11/04/18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5EC5-1A40-4616-943F-CCD671631A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1477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718FD-CF7B-46AF-BF79-337DE6B1C6D5}" type="datetimeFigureOut">
              <a:rPr lang="en-GB" smtClean="0"/>
              <a:t>11/04/18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35EC5-1A40-4616-943F-CCD671631A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972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62" r:id="rId13"/>
    <p:sldLayoutId id="2147483661" r:id="rId14"/>
    <p:sldLayoutId id="2147483688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251520" y="1268760"/>
            <a:ext cx="8640960" cy="5400600"/>
          </a:xfrm>
        </p:spPr>
        <p:txBody>
          <a:bodyPr>
            <a:normAutofit/>
          </a:bodyPr>
          <a:lstStyle/>
          <a:p>
            <a:pPr algn="l"/>
            <a:r>
              <a:rPr lang="en-GB" sz="4800" dirty="0" smtClean="0">
                <a:solidFill>
                  <a:srgbClr val="FFC000"/>
                </a:solidFill>
              </a:rPr>
              <a:t>Topics presented/discussed:</a:t>
            </a:r>
            <a:r>
              <a:rPr lang="en-GB" sz="4800" dirty="0">
                <a:solidFill>
                  <a:srgbClr val="FFC000"/>
                </a:solidFill>
              </a:rPr>
              <a:t/>
            </a:r>
            <a:br>
              <a:rPr lang="en-GB" sz="4800" dirty="0">
                <a:solidFill>
                  <a:srgbClr val="FFC000"/>
                </a:solidFill>
              </a:rPr>
            </a:br>
            <a:r>
              <a:rPr lang="en-GB" sz="4800" dirty="0" smtClean="0">
                <a:solidFill>
                  <a:srgbClr val="FFC000"/>
                </a:solidFill>
              </a:rPr>
              <a:t> </a:t>
            </a:r>
            <a:r>
              <a:rPr lang="en-GB" dirty="0" smtClean="0">
                <a:solidFill>
                  <a:srgbClr val="FFC000"/>
                </a:solidFill>
              </a:rPr>
              <a:t>  - </a:t>
            </a:r>
            <a:r>
              <a:rPr lang="en-GB" dirty="0" smtClean="0">
                <a:solidFill>
                  <a:srgbClr val="FFC000"/>
                </a:solidFill>
              </a:rPr>
              <a:t>Executive Insights</a:t>
            </a:r>
            <a:r>
              <a:rPr lang="en-GB" dirty="0">
                <a:solidFill>
                  <a:srgbClr val="FFC000"/>
                </a:solidFill>
              </a:rPr>
              <a:t/>
            </a:r>
            <a:br>
              <a:rPr lang="en-GB" dirty="0">
                <a:solidFill>
                  <a:srgbClr val="FFC000"/>
                </a:solidFill>
              </a:rPr>
            </a:br>
            <a:r>
              <a:rPr lang="en-GB" dirty="0">
                <a:solidFill>
                  <a:srgbClr val="FFC000"/>
                </a:solidFill>
              </a:rPr>
              <a:t> </a:t>
            </a:r>
            <a:r>
              <a:rPr lang="en-GB" dirty="0" smtClean="0">
                <a:solidFill>
                  <a:srgbClr val="FFC000"/>
                </a:solidFill>
              </a:rPr>
              <a:t>  - What is an Excellent </a:t>
            </a:r>
            <a:r>
              <a:rPr lang="en-GB" dirty="0">
                <a:solidFill>
                  <a:srgbClr val="FFC000"/>
                </a:solidFill>
              </a:rPr>
              <a:t>O</a:t>
            </a:r>
            <a:r>
              <a:rPr lang="en-GB" dirty="0" smtClean="0">
                <a:solidFill>
                  <a:srgbClr val="FFC000"/>
                </a:solidFill>
              </a:rPr>
              <a:t>rganization</a:t>
            </a:r>
            <a:br>
              <a:rPr lang="en-GB" dirty="0" smtClean="0">
                <a:solidFill>
                  <a:srgbClr val="FFC000"/>
                </a:solidFill>
              </a:rPr>
            </a:br>
            <a:r>
              <a:rPr lang="en-GB" dirty="0" smtClean="0">
                <a:solidFill>
                  <a:srgbClr val="FFC000"/>
                </a:solidFill>
              </a:rPr>
              <a:t>   - Preparation &amp; Planning</a:t>
            </a:r>
            <a:br>
              <a:rPr lang="en-GB" dirty="0" smtClean="0">
                <a:solidFill>
                  <a:srgbClr val="FFC000"/>
                </a:solidFill>
              </a:rPr>
            </a:br>
            <a:r>
              <a:rPr lang="en-GB" dirty="0" smtClean="0">
                <a:solidFill>
                  <a:srgbClr val="FFC000"/>
                </a:solidFill>
              </a:rPr>
              <a:t>   - Gathering Quality Information</a:t>
            </a:r>
            <a:r>
              <a:rPr lang="en-GB" dirty="0">
                <a:solidFill>
                  <a:srgbClr val="FFC000"/>
                </a:solidFill>
              </a:rPr>
              <a:t/>
            </a:r>
            <a:br>
              <a:rPr lang="en-GB" dirty="0">
                <a:solidFill>
                  <a:srgbClr val="FFC000"/>
                </a:solidFill>
              </a:rPr>
            </a:br>
            <a:r>
              <a:rPr lang="en-GB" sz="4800" dirty="0" smtClean="0">
                <a:solidFill>
                  <a:srgbClr val="FFC000"/>
                </a:solidFill>
              </a:rPr>
              <a:t/>
            </a:r>
            <a:br>
              <a:rPr lang="en-GB" sz="4800" dirty="0" smtClean="0">
                <a:solidFill>
                  <a:srgbClr val="FFC000"/>
                </a:solidFill>
              </a:rPr>
            </a:br>
            <a:endParaRPr lang="en-GB" sz="4800" dirty="0">
              <a:solidFill>
                <a:srgbClr val="FFC000"/>
              </a:solidFill>
            </a:endParaRPr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539552" y="428836"/>
            <a:ext cx="7310310" cy="479884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D499C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076325" indent="-990600" defTabSz="352425"/>
            <a:r>
              <a:rPr lang="en-GB" sz="3600" b="1" dirty="0" smtClean="0">
                <a:solidFill>
                  <a:srgbClr val="FFC000"/>
                </a:solidFill>
              </a:rPr>
              <a:t>Day 2 CPR TL training</a:t>
            </a:r>
            <a:r>
              <a:rPr lang="en-GB" sz="3600" b="1" dirty="0" smtClean="0">
                <a:solidFill>
                  <a:srgbClr val="FFC000"/>
                </a:solidFill>
              </a:rPr>
              <a:t> </a:t>
            </a:r>
            <a:endParaRPr lang="en-GB" sz="36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860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79512" y="1484784"/>
            <a:ext cx="8856984" cy="5544616"/>
          </a:xfrm>
        </p:spPr>
        <p:txBody>
          <a:bodyPr>
            <a:normAutofit/>
          </a:bodyPr>
          <a:lstStyle/>
          <a:p>
            <a:pPr algn="l"/>
            <a:r>
              <a:rPr lang="en-GB" sz="3600" dirty="0" smtClean="0">
                <a:solidFill>
                  <a:srgbClr val="FFC000"/>
                </a:solidFill>
              </a:rPr>
              <a:t>Key takeaways from day 2 (Executive insights)</a:t>
            </a:r>
            <a:r>
              <a:rPr lang="en-GB" sz="3600" dirty="0" smtClean="0">
                <a:solidFill>
                  <a:srgbClr val="FFC000"/>
                </a:solidFill>
              </a:rPr>
              <a:t>:</a:t>
            </a:r>
            <a:r>
              <a:rPr lang="en-GB" sz="3600" dirty="0">
                <a:solidFill>
                  <a:srgbClr val="FFC000"/>
                </a:solidFill>
              </a:rPr>
              <a:t/>
            </a:r>
            <a:br>
              <a:rPr lang="en-GB" sz="3600" dirty="0">
                <a:solidFill>
                  <a:srgbClr val="FFC000"/>
                </a:solidFill>
              </a:rPr>
            </a:br>
            <a:r>
              <a:rPr lang="en-GB" sz="3600" dirty="0" smtClean="0">
                <a:solidFill>
                  <a:srgbClr val="FFC000"/>
                </a:solidFill>
              </a:rPr>
              <a:t/>
            </a:r>
            <a:br>
              <a:rPr lang="en-GB" sz="3600" dirty="0" smtClean="0">
                <a:solidFill>
                  <a:srgbClr val="FFC000"/>
                </a:solidFill>
              </a:rPr>
            </a:br>
            <a:r>
              <a:rPr lang="en-GB" sz="2800" dirty="0" smtClean="0">
                <a:solidFill>
                  <a:srgbClr val="FFC000"/>
                </a:solidFill>
              </a:rPr>
              <a:t>-Very complicated and challenging situation in nuclear industry specifically  in Europe and </a:t>
            </a:r>
            <a:r>
              <a:rPr lang="en-GB" sz="2800" dirty="0">
                <a:solidFill>
                  <a:srgbClr val="FFC000"/>
                </a:solidFill>
              </a:rPr>
              <a:t>North America and CPR should take this situation into consideration</a:t>
            </a:r>
            <a:br>
              <a:rPr lang="en-GB" sz="2800" dirty="0">
                <a:solidFill>
                  <a:srgbClr val="FFC000"/>
                </a:solidFill>
              </a:rPr>
            </a:br>
            <a:r>
              <a:rPr lang="en-GB" sz="2800" dirty="0">
                <a:solidFill>
                  <a:srgbClr val="FFC000"/>
                </a:solidFill>
              </a:rPr>
              <a:t>-Importance of CPR for CEO and senior </a:t>
            </a:r>
            <a:r>
              <a:rPr lang="en-GB" sz="2800" dirty="0" smtClean="0">
                <a:solidFill>
                  <a:srgbClr val="FFC000"/>
                </a:solidFill>
              </a:rPr>
              <a:t>executives - </a:t>
            </a:r>
            <a:r>
              <a:rPr lang="en-GB" sz="2800" dirty="0">
                <a:solidFill>
                  <a:srgbClr val="FFC000"/>
                </a:solidFill>
              </a:rPr>
              <a:t>corporate organization has a strong </a:t>
            </a:r>
            <a:r>
              <a:rPr lang="en-GB" sz="2800" dirty="0" smtClean="0">
                <a:solidFill>
                  <a:srgbClr val="FFC000"/>
                </a:solidFill>
              </a:rPr>
              <a:t>influence (positive or negative) </a:t>
            </a:r>
            <a:r>
              <a:rPr lang="en-GB" sz="2800" dirty="0">
                <a:solidFill>
                  <a:srgbClr val="FFC000"/>
                </a:solidFill>
              </a:rPr>
              <a:t>to safe operation of  the fleet and </a:t>
            </a:r>
            <a:r>
              <a:rPr lang="en-GB" sz="2800" dirty="0" smtClean="0">
                <a:solidFill>
                  <a:srgbClr val="FFC000"/>
                </a:solidFill>
              </a:rPr>
              <a:t>corporate organization </a:t>
            </a:r>
            <a:r>
              <a:rPr lang="en-GB" sz="2800" dirty="0">
                <a:solidFill>
                  <a:srgbClr val="FFC000"/>
                </a:solidFill>
              </a:rPr>
              <a:t>is </a:t>
            </a:r>
            <a:r>
              <a:rPr lang="en-GB" sz="2800" dirty="0" smtClean="0">
                <a:solidFill>
                  <a:srgbClr val="FFC000"/>
                </a:solidFill>
              </a:rPr>
              <a:t>directly performing </a:t>
            </a:r>
            <a:r>
              <a:rPr lang="en-GB" sz="2800" dirty="0">
                <a:solidFill>
                  <a:srgbClr val="FFC000"/>
                </a:solidFill>
              </a:rPr>
              <a:t>some functions related to safety of the fleet</a:t>
            </a:r>
            <a:endParaRPr lang="en-GB" sz="2800" dirty="0">
              <a:solidFill>
                <a:srgbClr val="FFC000"/>
              </a:solidFill>
            </a:endParaRPr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539552" y="428836"/>
            <a:ext cx="7310310" cy="479884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D499C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076325" indent="-990600" defTabSz="352425"/>
            <a:r>
              <a:rPr lang="en-GB" sz="3600" b="1" dirty="0" smtClean="0">
                <a:solidFill>
                  <a:srgbClr val="FFC000"/>
                </a:solidFill>
              </a:rPr>
              <a:t>Day 2 CPR TL training</a:t>
            </a:r>
            <a:r>
              <a:rPr lang="en-GB" sz="3600" b="1" dirty="0" smtClean="0">
                <a:solidFill>
                  <a:srgbClr val="FFC000"/>
                </a:solidFill>
              </a:rPr>
              <a:t> </a:t>
            </a:r>
            <a:endParaRPr lang="en-GB" sz="36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411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79512" y="1484784"/>
            <a:ext cx="8856984" cy="5544616"/>
          </a:xfrm>
        </p:spPr>
        <p:txBody>
          <a:bodyPr>
            <a:normAutofit/>
          </a:bodyPr>
          <a:lstStyle/>
          <a:p>
            <a:pPr algn="l"/>
            <a:r>
              <a:rPr lang="en-GB" sz="3600" dirty="0" smtClean="0">
                <a:solidFill>
                  <a:srgbClr val="FFC000"/>
                </a:solidFill>
              </a:rPr>
              <a:t>Key takeaways from day 2 (executive insights)</a:t>
            </a:r>
            <a:r>
              <a:rPr lang="en-GB" sz="3600" dirty="0" smtClean="0">
                <a:solidFill>
                  <a:srgbClr val="FFC000"/>
                </a:solidFill>
              </a:rPr>
              <a:t>:</a:t>
            </a:r>
            <a:r>
              <a:rPr lang="en-GB" sz="3600" dirty="0">
                <a:solidFill>
                  <a:srgbClr val="FFC000"/>
                </a:solidFill>
              </a:rPr>
              <a:t/>
            </a:r>
            <a:br>
              <a:rPr lang="en-GB" sz="3600" dirty="0">
                <a:solidFill>
                  <a:srgbClr val="FFC000"/>
                </a:solidFill>
              </a:rPr>
            </a:br>
            <a:r>
              <a:rPr lang="en-GB" sz="2800" dirty="0" smtClean="0">
                <a:solidFill>
                  <a:srgbClr val="FFC000"/>
                </a:solidFill>
              </a:rPr>
              <a:t>-CPR added value for CEO and senior executives: </a:t>
            </a:r>
            <a:br>
              <a:rPr lang="en-GB" sz="2800" dirty="0" smtClean="0">
                <a:solidFill>
                  <a:srgbClr val="FFC000"/>
                </a:solidFill>
              </a:rPr>
            </a:br>
            <a:r>
              <a:rPr lang="en-GB" sz="2800" dirty="0">
                <a:solidFill>
                  <a:srgbClr val="FFC000"/>
                </a:solidFill>
              </a:rPr>
              <a:t>	</a:t>
            </a:r>
            <a:r>
              <a:rPr lang="en-GB" sz="2800" dirty="0" smtClean="0">
                <a:solidFill>
                  <a:srgbClr val="FFC000"/>
                </a:solidFill>
              </a:rPr>
              <a:t>-Independent assessment of corporate strategies, 	policies, decisions and oversight</a:t>
            </a:r>
            <a:br>
              <a:rPr lang="en-GB" sz="2800" dirty="0" smtClean="0">
                <a:solidFill>
                  <a:srgbClr val="FFC000"/>
                </a:solidFill>
              </a:rPr>
            </a:br>
            <a:r>
              <a:rPr lang="en-GB" sz="2800" dirty="0">
                <a:solidFill>
                  <a:srgbClr val="FFC000"/>
                </a:solidFill>
              </a:rPr>
              <a:t>	</a:t>
            </a:r>
            <a:r>
              <a:rPr lang="en-GB" sz="2800" dirty="0" smtClean="0">
                <a:solidFill>
                  <a:srgbClr val="FFC000"/>
                </a:solidFill>
              </a:rPr>
              <a:t>-Independent assessment of interaction between 	corporate organization and NPPs</a:t>
            </a:r>
            <a:br>
              <a:rPr lang="en-GB" sz="2800" dirty="0" smtClean="0">
                <a:solidFill>
                  <a:srgbClr val="FFC000"/>
                </a:solidFill>
              </a:rPr>
            </a:br>
            <a:r>
              <a:rPr lang="en-GB" sz="2800" dirty="0" smtClean="0">
                <a:solidFill>
                  <a:srgbClr val="FFC000"/>
                </a:solidFill>
              </a:rPr>
              <a:t>-Top priority is quality of CPR product- break “comfort zone”, operate in “learning zone” and avoid “panic zone”</a:t>
            </a:r>
            <a:br>
              <a:rPr lang="en-GB" sz="2800" dirty="0" smtClean="0">
                <a:solidFill>
                  <a:srgbClr val="FFC000"/>
                </a:solidFill>
              </a:rPr>
            </a:br>
            <a:r>
              <a:rPr lang="en-GB" sz="2800" dirty="0" smtClean="0">
                <a:solidFill>
                  <a:srgbClr val="FFC000"/>
                </a:solidFill>
              </a:rPr>
              <a:t>-Key CPR messages: What is the gap, what is impact to safety, what to do to close the gap</a:t>
            </a:r>
            <a:endParaRPr lang="en-GB" sz="2800" dirty="0">
              <a:solidFill>
                <a:srgbClr val="FFC000"/>
              </a:solidFill>
            </a:endParaRPr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539552" y="428836"/>
            <a:ext cx="7310310" cy="479884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D499C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076325" indent="-990600" defTabSz="352425"/>
            <a:r>
              <a:rPr lang="en-GB" sz="3600" b="1" dirty="0" smtClean="0">
                <a:solidFill>
                  <a:srgbClr val="FFC000"/>
                </a:solidFill>
              </a:rPr>
              <a:t>Day 2 CPR TL training</a:t>
            </a:r>
            <a:r>
              <a:rPr lang="en-GB" sz="3600" b="1" dirty="0" smtClean="0">
                <a:solidFill>
                  <a:srgbClr val="FFC000"/>
                </a:solidFill>
              </a:rPr>
              <a:t> </a:t>
            </a:r>
            <a:endParaRPr lang="en-GB" sz="36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488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79512" y="1484784"/>
            <a:ext cx="8856984" cy="5544616"/>
          </a:xfrm>
        </p:spPr>
        <p:txBody>
          <a:bodyPr>
            <a:normAutofit/>
          </a:bodyPr>
          <a:lstStyle/>
          <a:p>
            <a:pPr algn="l"/>
            <a:r>
              <a:rPr lang="en-GB" sz="3600" dirty="0" smtClean="0">
                <a:solidFill>
                  <a:srgbClr val="FFC000"/>
                </a:solidFill>
              </a:rPr>
              <a:t>Key takeaways from day 2(Excellent </a:t>
            </a:r>
            <a:r>
              <a:rPr lang="en-GB" sz="3600" dirty="0" err="1" smtClean="0">
                <a:solidFill>
                  <a:srgbClr val="FFC000"/>
                </a:solidFill>
              </a:rPr>
              <a:t>organiz</a:t>
            </a:r>
            <a:r>
              <a:rPr lang="en-GB" sz="3600" dirty="0" smtClean="0">
                <a:solidFill>
                  <a:srgbClr val="FFC000"/>
                </a:solidFill>
              </a:rPr>
              <a:t>.)</a:t>
            </a:r>
            <a:r>
              <a:rPr lang="en-GB" sz="3600" dirty="0" smtClean="0">
                <a:solidFill>
                  <a:srgbClr val="FFC000"/>
                </a:solidFill>
              </a:rPr>
              <a:t>:</a:t>
            </a:r>
            <a:r>
              <a:rPr lang="en-GB" sz="3600" dirty="0">
                <a:solidFill>
                  <a:srgbClr val="FFC000"/>
                </a:solidFill>
              </a:rPr>
              <a:t/>
            </a:r>
            <a:br>
              <a:rPr lang="en-GB" sz="3600" dirty="0">
                <a:solidFill>
                  <a:srgbClr val="FFC000"/>
                </a:solidFill>
              </a:rPr>
            </a:br>
            <a:r>
              <a:rPr lang="en-GB" sz="3600" dirty="0" smtClean="0">
                <a:solidFill>
                  <a:srgbClr val="FFC000"/>
                </a:solidFill>
              </a:rPr>
              <a:t>-</a:t>
            </a:r>
            <a:r>
              <a:rPr lang="en-GB" sz="3100" dirty="0" smtClean="0">
                <a:solidFill>
                  <a:srgbClr val="FFC000"/>
                </a:solidFill>
              </a:rPr>
              <a:t>PO&amp;C’s are standards for excellence</a:t>
            </a:r>
            <a:br>
              <a:rPr lang="en-GB" sz="3100" dirty="0" smtClean="0">
                <a:solidFill>
                  <a:srgbClr val="FFC000"/>
                </a:solidFill>
              </a:rPr>
            </a:br>
            <a:r>
              <a:rPr lang="en-GB" sz="3100" dirty="0" smtClean="0">
                <a:solidFill>
                  <a:srgbClr val="FFC000"/>
                </a:solidFill>
              </a:rPr>
              <a:t>-Don’t compare the host organization against your organization</a:t>
            </a:r>
            <a:br>
              <a:rPr lang="en-GB" sz="3100" dirty="0" smtClean="0">
                <a:solidFill>
                  <a:srgbClr val="FFC000"/>
                </a:solidFill>
              </a:rPr>
            </a:br>
            <a:r>
              <a:rPr lang="en-GB" sz="3100" dirty="0" smtClean="0">
                <a:solidFill>
                  <a:srgbClr val="FFC000"/>
                </a:solidFill>
              </a:rPr>
              <a:t>-Performance Objective is clearly written for areas CO.1-CO.7</a:t>
            </a:r>
            <a:br>
              <a:rPr lang="en-GB" sz="3100" dirty="0" smtClean="0">
                <a:solidFill>
                  <a:srgbClr val="FFC000"/>
                </a:solidFill>
              </a:rPr>
            </a:br>
            <a:r>
              <a:rPr lang="en-GB" sz="3100" dirty="0" smtClean="0">
                <a:solidFill>
                  <a:srgbClr val="FFC000"/>
                </a:solidFill>
              </a:rPr>
              <a:t>-Not obligatory that all criteria are fully met</a:t>
            </a:r>
            <a:br>
              <a:rPr lang="en-GB" sz="3100" dirty="0" smtClean="0">
                <a:solidFill>
                  <a:srgbClr val="FFC000"/>
                </a:solidFill>
              </a:rPr>
            </a:br>
            <a:r>
              <a:rPr lang="en-GB" sz="3100" dirty="0" smtClean="0">
                <a:solidFill>
                  <a:srgbClr val="FFC000"/>
                </a:solidFill>
              </a:rPr>
              <a:t>-Very important is relation of corporate with the sites (understanding issues, support, decisions and their impact</a:t>
            </a:r>
            <a:r>
              <a:rPr lang="mr-IN" sz="3100" dirty="0" smtClean="0">
                <a:solidFill>
                  <a:srgbClr val="FFC000"/>
                </a:solidFill>
              </a:rPr>
              <a:t>…</a:t>
            </a:r>
            <a:r>
              <a:rPr lang="en-US" sz="3100" dirty="0" smtClean="0">
                <a:solidFill>
                  <a:srgbClr val="FFC000"/>
                </a:solidFill>
              </a:rPr>
              <a:t>)</a:t>
            </a:r>
            <a:endParaRPr lang="en-GB" sz="3100" dirty="0">
              <a:solidFill>
                <a:srgbClr val="FFC000"/>
              </a:solidFill>
            </a:endParaRPr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539552" y="428836"/>
            <a:ext cx="7310310" cy="479884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D499C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076325" indent="-990600" defTabSz="352425"/>
            <a:r>
              <a:rPr lang="en-GB" sz="3600" b="1" dirty="0" smtClean="0">
                <a:solidFill>
                  <a:srgbClr val="FFC000"/>
                </a:solidFill>
              </a:rPr>
              <a:t>Day 2 CPR TL training</a:t>
            </a:r>
            <a:r>
              <a:rPr lang="en-GB" sz="3600" b="1" dirty="0" smtClean="0">
                <a:solidFill>
                  <a:srgbClr val="FFC000"/>
                </a:solidFill>
              </a:rPr>
              <a:t> </a:t>
            </a:r>
            <a:endParaRPr lang="en-GB" sz="36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274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79512" y="1484784"/>
            <a:ext cx="8856984" cy="5544616"/>
          </a:xfrm>
        </p:spPr>
        <p:txBody>
          <a:bodyPr>
            <a:normAutofit/>
          </a:bodyPr>
          <a:lstStyle/>
          <a:p>
            <a:pPr algn="l"/>
            <a:r>
              <a:rPr lang="en-GB" sz="3600" dirty="0" smtClean="0">
                <a:solidFill>
                  <a:srgbClr val="FFC000"/>
                </a:solidFill>
              </a:rPr>
              <a:t>Key takeaways from day 2(Nuclear SC)</a:t>
            </a:r>
            <a:r>
              <a:rPr lang="en-GB" sz="3600" dirty="0" smtClean="0">
                <a:solidFill>
                  <a:srgbClr val="FFC000"/>
                </a:solidFill>
              </a:rPr>
              <a:t>:</a:t>
            </a:r>
            <a:r>
              <a:rPr lang="en-GB" sz="3600" dirty="0">
                <a:solidFill>
                  <a:srgbClr val="FFC000"/>
                </a:solidFill>
              </a:rPr>
              <a:t/>
            </a:r>
            <a:br>
              <a:rPr lang="en-GB" sz="3600" dirty="0">
                <a:solidFill>
                  <a:srgbClr val="FFC000"/>
                </a:solidFill>
              </a:rPr>
            </a:br>
            <a:r>
              <a:rPr lang="en-GB" sz="3600" dirty="0" smtClean="0">
                <a:solidFill>
                  <a:srgbClr val="FFC000"/>
                </a:solidFill>
              </a:rPr>
              <a:t/>
            </a:r>
            <a:br>
              <a:rPr lang="en-GB" sz="3600" dirty="0" smtClean="0">
                <a:solidFill>
                  <a:srgbClr val="FFC000"/>
                </a:solidFill>
              </a:rPr>
            </a:br>
            <a:r>
              <a:rPr lang="en-GB" sz="3600" dirty="0" smtClean="0">
                <a:solidFill>
                  <a:srgbClr val="FFC000"/>
                </a:solidFill>
              </a:rPr>
              <a:t>-</a:t>
            </a:r>
            <a:r>
              <a:rPr lang="en-GB" sz="3200" dirty="0" smtClean="0">
                <a:solidFill>
                  <a:srgbClr val="FFC000"/>
                </a:solidFill>
              </a:rPr>
              <a:t>WANO guideline Traits of a healthy NSC</a:t>
            </a:r>
            <a:r>
              <a:rPr lang="en-GB" sz="3200" dirty="0">
                <a:solidFill>
                  <a:srgbClr val="FFC000"/>
                </a:solidFill>
              </a:rPr>
              <a:t/>
            </a:r>
            <a:br>
              <a:rPr lang="en-GB" sz="3200" dirty="0">
                <a:solidFill>
                  <a:srgbClr val="FFC000"/>
                </a:solidFill>
              </a:rPr>
            </a:br>
            <a:r>
              <a:rPr lang="en-GB" sz="3200" dirty="0" smtClean="0">
                <a:solidFill>
                  <a:srgbClr val="FFC000"/>
                </a:solidFill>
              </a:rPr>
              <a:t>-There are not PO&amp;C’s for NSC, AFI should be referred for example to Leadership PO&amp;C </a:t>
            </a:r>
            <a:br>
              <a:rPr lang="en-GB" sz="3200" dirty="0" smtClean="0">
                <a:solidFill>
                  <a:srgbClr val="FFC000"/>
                </a:solidFill>
              </a:rPr>
            </a:br>
            <a:r>
              <a:rPr lang="en-GB" sz="3200" dirty="0" smtClean="0">
                <a:solidFill>
                  <a:srgbClr val="FFC000"/>
                </a:solidFill>
              </a:rPr>
              <a:t>-NSC evaluation is about impact of corporate organization to the sites- drive, support, hinder?</a:t>
            </a:r>
            <a:br>
              <a:rPr lang="en-GB" sz="3200" dirty="0" smtClean="0">
                <a:solidFill>
                  <a:srgbClr val="FFC000"/>
                </a:solidFill>
              </a:rPr>
            </a:br>
            <a:r>
              <a:rPr lang="en-GB" sz="3200" dirty="0" smtClean="0">
                <a:solidFill>
                  <a:srgbClr val="FFC000"/>
                </a:solidFill>
              </a:rPr>
              <a:t>-Even some feelings (what heart is telling) should be communicated/ mentioned in the report</a:t>
            </a:r>
            <a:endParaRPr lang="en-GB" sz="3200" dirty="0">
              <a:solidFill>
                <a:srgbClr val="FFC000"/>
              </a:solidFill>
            </a:endParaRPr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539552" y="428836"/>
            <a:ext cx="7310310" cy="479884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D499C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076325" indent="-990600" defTabSz="352425"/>
            <a:r>
              <a:rPr lang="en-GB" sz="3600" b="1" dirty="0" smtClean="0">
                <a:solidFill>
                  <a:srgbClr val="FFC000"/>
                </a:solidFill>
              </a:rPr>
              <a:t>Day 2 CPR TL training</a:t>
            </a:r>
            <a:r>
              <a:rPr lang="en-GB" sz="3600" b="1" dirty="0" smtClean="0">
                <a:solidFill>
                  <a:srgbClr val="FFC000"/>
                </a:solidFill>
              </a:rPr>
              <a:t> </a:t>
            </a:r>
            <a:endParaRPr lang="en-GB" sz="36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221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79512" y="1484784"/>
            <a:ext cx="8856984" cy="5544616"/>
          </a:xfrm>
        </p:spPr>
        <p:txBody>
          <a:bodyPr>
            <a:normAutofit fontScale="90000"/>
          </a:bodyPr>
          <a:lstStyle/>
          <a:p>
            <a:pPr algn="l"/>
            <a:r>
              <a:rPr lang="en-GB" sz="3600" dirty="0" smtClean="0">
                <a:solidFill>
                  <a:srgbClr val="FFC000"/>
                </a:solidFill>
              </a:rPr>
              <a:t>Key takeaways from day 2(Planning)</a:t>
            </a:r>
            <a:r>
              <a:rPr lang="en-GB" sz="3600" dirty="0" smtClean="0">
                <a:solidFill>
                  <a:srgbClr val="FFC000"/>
                </a:solidFill>
              </a:rPr>
              <a:t>:</a:t>
            </a:r>
            <a:r>
              <a:rPr lang="en-GB" sz="3600" dirty="0">
                <a:solidFill>
                  <a:srgbClr val="FFC000"/>
                </a:solidFill>
              </a:rPr>
              <a:t/>
            </a:r>
            <a:br>
              <a:rPr lang="en-GB" sz="3600" dirty="0">
                <a:solidFill>
                  <a:srgbClr val="FFC000"/>
                </a:solidFill>
              </a:rPr>
            </a:br>
            <a:r>
              <a:rPr lang="en-GB" sz="3600" dirty="0" smtClean="0">
                <a:solidFill>
                  <a:srgbClr val="FFC000"/>
                </a:solidFill>
              </a:rPr>
              <a:t/>
            </a:r>
            <a:br>
              <a:rPr lang="en-GB" sz="3600" dirty="0" smtClean="0">
                <a:solidFill>
                  <a:srgbClr val="FFC000"/>
                </a:solidFill>
              </a:rPr>
            </a:br>
            <a:r>
              <a:rPr lang="en-GB" sz="3600" dirty="0" smtClean="0">
                <a:solidFill>
                  <a:srgbClr val="FFC000"/>
                </a:solidFill>
              </a:rPr>
              <a:t>-</a:t>
            </a:r>
            <a:r>
              <a:rPr lang="en-GB" sz="3200" dirty="0" smtClean="0">
                <a:solidFill>
                  <a:srgbClr val="FFC000"/>
                </a:solidFill>
              </a:rPr>
              <a:t>If you don’t prepare timely and fully the CPR will be not effective</a:t>
            </a:r>
            <a:br>
              <a:rPr lang="en-GB" sz="3200" dirty="0" smtClean="0">
                <a:solidFill>
                  <a:srgbClr val="FFC000"/>
                </a:solidFill>
              </a:rPr>
            </a:br>
            <a:r>
              <a:rPr lang="en-GB" sz="3200" dirty="0" smtClean="0">
                <a:solidFill>
                  <a:srgbClr val="FFC000"/>
                </a:solidFill>
              </a:rPr>
              <a:t>-Planning should start about 18 months before the CPR (all steps were clearly described)</a:t>
            </a:r>
            <a:br>
              <a:rPr lang="en-GB" sz="3200" dirty="0" smtClean="0">
                <a:solidFill>
                  <a:srgbClr val="FFC000"/>
                </a:solidFill>
              </a:rPr>
            </a:br>
            <a:r>
              <a:rPr lang="en-GB" sz="3200" dirty="0" smtClean="0">
                <a:solidFill>
                  <a:srgbClr val="FFC000"/>
                </a:solidFill>
              </a:rPr>
              <a:t>-You have to understand cultural, political and socio-economic content</a:t>
            </a:r>
            <a:br>
              <a:rPr lang="en-GB" sz="3200" dirty="0" smtClean="0">
                <a:solidFill>
                  <a:srgbClr val="FFC000"/>
                </a:solidFill>
              </a:rPr>
            </a:br>
            <a:r>
              <a:rPr lang="en-GB" sz="3200" dirty="0" smtClean="0">
                <a:solidFill>
                  <a:srgbClr val="FFC000"/>
                </a:solidFill>
              </a:rPr>
              <a:t>-You have to understand the host organization (there are many open sources of information and WANO databases)</a:t>
            </a:r>
            <a:br>
              <a:rPr lang="en-GB" sz="3200" dirty="0" smtClean="0">
                <a:solidFill>
                  <a:srgbClr val="FFC000"/>
                </a:solidFill>
              </a:rPr>
            </a:br>
            <a:r>
              <a:rPr lang="en-GB" sz="3200" dirty="0" smtClean="0">
                <a:solidFill>
                  <a:srgbClr val="FFC000"/>
                </a:solidFill>
              </a:rPr>
              <a:t>-TL should transfer all details to the big clear picture</a:t>
            </a:r>
            <a:br>
              <a:rPr lang="en-GB" sz="3200" dirty="0" smtClean="0">
                <a:solidFill>
                  <a:srgbClr val="FFC000"/>
                </a:solidFill>
              </a:rPr>
            </a:br>
            <a:r>
              <a:rPr lang="en-GB" sz="3200" dirty="0" smtClean="0">
                <a:solidFill>
                  <a:srgbClr val="FFC000"/>
                </a:solidFill>
              </a:rPr>
              <a:t/>
            </a:r>
            <a:br>
              <a:rPr lang="en-GB" sz="3200" dirty="0" smtClean="0">
                <a:solidFill>
                  <a:srgbClr val="FFC000"/>
                </a:solidFill>
              </a:rPr>
            </a:br>
            <a:r>
              <a:rPr lang="en-GB" sz="3200" dirty="0">
                <a:solidFill>
                  <a:srgbClr val="FFC000"/>
                </a:solidFill>
              </a:rPr>
              <a:t>-</a:t>
            </a:r>
            <a:endParaRPr lang="en-GB" sz="3200" dirty="0">
              <a:solidFill>
                <a:srgbClr val="FFC000"/>
              </a:solidFill>
            </a:endParaRPr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539552" y="428836"/>
            <a:ext cx="7310310" cy="479884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D499C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076325" indent="-990600" defTabSz="352425"/>
            <a:r>
              <a:rPr lang="en-GB" sz="3600" b="1" dirty="0" smtClean="0">
                <a:solidFill>
                  <a:srgbClr val="FFC000"/>
                </a:solidFill>
              </a:rPr>
              <a:t>Day 2 CPR TL training</a:t>
            </a:r>
            <a:r>
              <a:rPr lang="en-GB" sz="3600" b="1" dirty="0" smtClean="0">
                <a:solidFill>
                  <a:srgbClr val="FFC000"/>
                </a:solidFill>
              </a:rPr>
              <a:t> </a:t>
            </a:r>
            <a:endParaRPr lang="en-GB" sz="36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104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79512" y="1484784"/>
            <a:ext cx="8856984" cy="5544616"/>
          </a:xfrm>
        </p:spPr>
        <p:txBody>
          <a:bodyPr>
            <a:normAutofit/>
          </a:bodyPr>
          <a:lstStyle/>
          <a:p>
            <a:pPr algn="l"/>
            <a:r>
              <a:rPr lang="en-GB" sz="3600" dirty="0" smtClean="0">
                <a:solidFill>
                  <a:srgbClr val="FFC000"/>
                </a:solidFill>
              </a:rPr>
              <a:t>Key takeaways from day 2(Planning)</a:t>
            </a:r>
            <a:r>
              <a:rPr lang="en-GB" sz="3600" dirty="0" smtClean="0">
                <a:solidFill>
                  <a:srgbClr val="FFC000"/>
                </a:solidFill>
              </a:rPr>
              <a:t>:</a:t>
            </a:r>
            <a:r>
              <a:rPr lang="en-GB" sz="3600" dirty="0">
                <a:solidFill>
                  <a:srgbClr val="FFC000"/>
                </a:solidFill>
              </a:rPr>
              <a:t/>
            </a:r>
            <a:br>
              <a:rPr lang="en-GB" sz="3600" dirty="0">
                <a:solidFill>
                  <a:srgbClr val="FFC000"/>
                </a:solidFill>
              </a:rPr>
            </a:br>
            <a:r>
              <a:rPr lang="en-GB" sz="3600" dirty="0" smtClean="0">
                <a:solidFill>
                  <a:srgbClr val="FFC000"/>
                </a:solidFill>
              </a:rPr>
              <a:t/>
            </a:r>
            <a:br>
              <a:rPr lang="en-GB" sz="3600" dirty="0" smtClean="0">
                <a:solidFill>
                  <a:srgbClr val="FFC000"/>
                </a:solidFill>
              </a:rPr>
            </a:br>
            <a:r>
              <a:rPr lang="en-GB" sz="3600" dirty="0" smtClean="0">
                <a:solidFill>
                  <a:srgbClr val="FFC000"/>
                </a:solidFill>
              </a:rPr>
              <a:t>-</a:t>
            </a:r>
            <a:r>
              <a:rPr lang="en-GB" sz="3200" dirty="0" smtClean="0">
                <a:solidFill>
                  <a:srgbClr val="FFC000"/>
                </a:solidFill>
              </a:rPr>
              <a:t>Objectives of Pre-visit, good planning is </a:t>
            </a:r>
            <a:r>
              <a:rPr lang="en-GB" sz="3200" dirty="0">
                <a:solidFill>
                  <a:srgbClr val="FFC000"/>
                </a:solidFill>
              </a:rPr>
              <a:t>e</a:t>
            </a:r>
            <a:r>
              <a:rPr lang="en-GB" sz="3200" dirty="0" smtClean="0">
                <a:solidFill>
                  <a:srgbClr val="FFC000"/>
                </a:solidFill>
              </a:rPr>
              <a:t>ssential</a:t>
            </a:r>
            <a:br>
              <a:rPr lang="en-GB" sz="3200" dirty="0" smtClean="0">
                <a:solidFill>
                  <a:srgbClr val="FFC000"/>
                </a:solidFill>
              </a:rPr>
            </a:br>
            <a:r>
              <a:rPr lang="en-GB" sz="3200" dirty="0" smtClean="0">
                <a:solidFill>
                  <a:srgbClr val="FFC000"/>
                </a:solidFill>
              </a:rPr>
              <a:t>-Other Pre-visits to gather important information</a:t>
            </a:r>
            <a:br>
              <a:rPr lang="en-GB" sz="3200" dirty="0" smtClean="0">
                <a:solidFill>
                  <a:srgbClr val="FFC000"/>
                </a:solidFill>
              </a:rPr>
            </a:br>
            <a:r>
              <a:rPr lang="en-GB" sz="3200" dirty="0" smtClean="0">
                <a:solidFill>
                  <a:srgbClr val="FFC000"/>
                </a:solidFill>
              </a:rPr>
              <a:t>-Relation TL with CEO/CNO</a:t>
            </a:r>
            <a:br>
              <a:rPr lang="en-GB" sz="3200" dirty="0" smtClean="0">
                <a:solidFill>
                  <a:srgbClr val="FFC000"/>
                </a:solidFill>
              </a:rPr>
            </a:br>
            <a:r>
              <a:rPr lang="en-GB" sz="3200" dirty="0" smtClean="0">
                <a:solidFill>
                  <a:srgbClr val="FFC000"/>
                </a:solidFill>
              </a:rPr>
              <a:t>-Balanced AIP</a:t>
            </a:r>
            <a:br>
              <a:rPr lang="en-GB" sz="3200" dirty="0" smtClean="0">
                <a:solidFill>
                  <a:srgbClr val="FFC000"/>
                </a:solidFill>
              </a:rPr>
            </a:br>
            <a:r>
              <a:rPr lang="en-GB" sz="3200" dirty="0" smtClean="0">
                <a:solidFill>
                  <a:srgbClr val="FFC000"/>
                </a:solidFill>
              </a:rPr>
              <a:t>-The Sequester- Team and Host representative: results of Pre-visit, analytical work, review plan</a:t>
            </a:r>
            <a:r>
              <a:rPr lang="mr-IN" sz="3200" dirty="0" smtClean="0">
                <a:solidFill>
                  <a:srgbClr val="FFC000"/>
                </a:solidFill>
              </a:rPr>
              <a:t>…</a:t>
            </a:r>
            <a:endParaRPr lang="en-GB" sz="3200" dirty="0">
              <a:solidFill>
                <a:srgbClr val="FFC000"/>
              </a:solidFill>
            </a:endParaRPr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539552" y="428836"/>
            <a:ext cx="7310310" cy="479884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D499C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076325" indent="-990600" defTabSz="352425"/>
            <a:r>
              <a:rPr lang="en-GB" sz="3600" b="1" dirty="0" smtClean="0">
                <a:solidFill>
                  <a:srgbClr val="FFC000"/>
                </a:solidFill>
              </a:rPr>
              <a:t>Day 2 CPR TL training</a:t>
            </a:r>
            <a:r>
              <a:rPr lang="en-GB" sz="3600" b="1" dirty="0" smtClean="0">
                <a:solidFill>
                  <a:srgbClr val="FFC000"/>
                </a:solidFill>
              </a:rPr>
              <a:t> </a:t>
            </a:r>
            <a:endParaRPr lang="en-GB" sz="36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076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79512" y="1484784"/>
            <a:ext cx="8856984" cy="5544616"/>
          </a:xfrm>
        </p:spPr>
        <p:txBody>
          <a:bodyPr>
            <a:normAutofit/>
          </a:bodyPr>
          <a:lstStyle/>
          <a:p>
            <a:pPr algn="l"/>
            <a:r>
              <a:rPr lang="en-GB" sz="3600" dirty="0" smtClean="0">
                <a:solidFill>
                  <a:srgbClr val="FFC000"/>
                </a:solidFill>
              </a:rPr>
              <a:t>Key takeaways from day 2(Gathering Quality Information)</a:t>
            </a:r>
            <a:r>
              <a:rPr lang="en-GB" sz="3600" dirty="0" smtClean="0">
                <a:solidFill>
                  <a:srgbClr val="FFC000"/>
                </a:solidFill>
              </a:rPr>
              <a:t>:</a:t>
            </a:r>
            <a:r>
              <a:rPr lang="en-GB" sz="3600" dirty="0">
                <a:solidFill>
                  <a:srgbClr val="FFC000"/>
                </a:solidFill>
              </a:rPr>
              <a:t/>
            </a:r>
            <a:br>
              <a:rPr lang="en-GB" sz="3600" dirty="0">
                <a:solidFill>
                  <a:srgbClr val="FFC000"/>
                </a:solidFill>
              </a:rPr>
            </a:br>
            <a:r>
              <a:rPr lang="en-GB" sz="3600" dirty="0" smtClean="0">
                <a:solidFill>
                  <a:srgbClr val="FFC000"/>
                </a:solidFill>
              </a:rPr>
              <a:t>-Documents review, observations, </a:t>
            </a:r>
            <a:r>
              <a:rPr lang="en-GB" sz="3600" u="sng" dirty="0" smtClean="0">
                <a:solidFill>
                  <a:srgbClr val="FFC000"/>
                </a:solidFill>
              </a:rPr>
              <a:t>interviews</a:t>
            </a:r>
            <a:br>
              <a:rPr lang="en-GB" sz="3600" u="sng" dirty="0" smtClean="0">
                <a:solidFill>
                  <a:srgbClr val="FFC000"/>
                </a:solidFill>
              </a:rPr>
            </a:br>
            <a:r>
              <a:rPr lang="en-GB" sz="3600" dirty="0" smtClean="0">
                <a:solidFill>
                  <a:srgbClr val="FFC000"/>
                </a:solidFill>
              </a:rPr>
              <a:t>-Opinion versus facts, opinion is formed, facts are observed and </a:t>
            </a:r>
            <a:r>
              <a:rPr lang="en-GB" sz="3600" dirty="0" err="1" smtClean="0">
                <a:solidFill>
                  <a:srgbClr val="FFC000"/>
                </a:solidFill>
              </a:rPr>
              <a:t>analyzed</a:t>
            </a:r>
            <a:r>
              <a:rPr lang="en-GB" sz="3600" dirty="0" smtClean="0">
                <a:solidFill>
                  <a:srgbClr val="FFC000"/>
                </a:solidFill>
              </a:rPr>
              <a:t>. </a:t>
            </a:r>
            <a:br>
              <a:rPr lang="en-GB" sz="3600" dirty="0" smtClean="0">
                <a:solidFill>
                  <a:srgbClr val="FFC000"/>
                </a:solidFill>
              </a:rPr>
            </a:br>
            <a:r>
              <a:rPr lang="en-GB" sz="3600" dirty="0">
                <a:solidFill>
                  <a:srgbClr val="FFC000"/>
                </a:solidFill>
              </a:rPr>
              <a:t>-</a:t>
            </a:r>
            <a:r>
              <a:rPr lang="en-GB" sz="3600" dirty="0" smtClean="0">
                <a:solidFill>
                  <a:srgbClr val="FFC000"/>
                </a:solidFill>
              </a:rPr>
              <a:t>CPR is mostly based on opinions however from credible sources, properly explored, discussed with host and based on PO&amp;C’s</a:t>
            </a:r>
            <a:endParaRPr lang="en-GB" sz="3200" dirty="0">
              <a:solidFill>
                <a:srgbClr val="FFC000"/>
              </a:solidFill>
            </a:endParaRPr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539552" y="428836"/>
            <a:ext cx="7310310" cy="479884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D499C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076325" indent="-990600" defTabSz="352425"/>
            <a:r>
              <a:rPr lang="en-GB" sz="3600" b="1" dirty="0" smtClean="0">
                <a:solidFill>
                  <a:srgbClr val="FFC000"/>
                </a:solidFill>
              </a:rPr>
              <a:t>Day 2 CPR TL training</a:t>
            </a:r>
            <a:r>
              <a:rPr lang="en-GB" sz="3600" b="1" dirty="0" smtClean="0">
                <a:solidFill>
                  <a:srgbClr val="FFC000"/>
                </a:solidFill>
              </a:rPr>
              <a:t> </a:t>
            </a:r>
            <a:endParaRPr lang="en-GB" sz="36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984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79512" y="1484784"/>
            <a:ext cx="8856984" cy="5544616"/>
          </a:xfrm>
        </p:spPr>
        <p:txBody>
          <a:bodyPr>
            <a:normAutofit fontScale="90000"/>
          </a:bodyPr>
          <a:lstStyle/>
          <a:p>
            <a:pPr algn="l"/>
            <a:r>
              <a:rPr lang="en-GB" sz="3600" dirty="0" smtClean="0">
                <a:solidFill>
                  <a:srgbClr val="FFC000"/>
                </a:solidFill>
              </a:rPr>
              <a:t>Key takeaways from day 2(Gathering Quality Information)</a:t>
            </a:r>
            <a:r>
              <a:rPr lang="en-GB" sz="3600" dirty="0" smtClean="0">
                <a:solidFill>
                  <a:srgbClr val="FFC000"/>
                </a:solidFill>
              </a:rPr>
              <a:t>:</a:t>
            </a:r>
            <a:r>
              <a:rPr lang="en-GB" sz="3600" dirty="0">
                <a:solidFill>
                  <a:srgbClr val="FFC000"/>
                </a:solidFill>
              </a:rPr>
              <a:t/>
            </a:r>
            <a:br>
              <a:rPr lang="en-GB" sz="3600" dirty="0">
                <a:solidFill>
                  <a:srgbClr val="FFC000"/>
                </a:solidFill>
              </a:rPr>
            </a:br>
            <a:r>
              <a:rPr lang="en-GB" sz="3600" dirty="0" smtClean="0">
                <a:solidFill>
                  <a:srgbClr val="FFC000"/>
                </a:solidFill>
              </a:rPr>
              <a:t>-Interviews should be properly and early planned and scheduled</a:t>
            </a:r>
            <a:br>
              <a:rPr lang="en-GB" sz="3600" dirty="0" smtClean="0">
                <a:solidFill>
                  <a:srgbClr val="FFC000"/>
                </a:solidFill>
              </a:rPr>
            </a:br>
            <a:r>
              <a:rPr lang="en-GB" sz="3600" dirty="0" smtClean="0">
                <a:solidFill>
                  <a:srgbClr val="FFC000"/>
                </a:solidFill>
              </a:rPr>
              <a:t>-Appropriate interview techniques-clear, structured open questions, clarification of answers, record</a:t>
            </a:r>
            <a:br>
              <a:rPr lang="en-GB" sz="3600" dirty="0" smtClean="0">
                <a:solidFill>
                  <a:srgbClr val="FFC000"/>
                </a:solidFill>
              </a:rPr>
            </a:br>
            <a:r>
              <a:rPr lang="en-GB" sz="3600" dirty="0" smtClean="0">
                <a:solidFill>
                  <a:srgbClr val="FFC000"/>
                </a:solidFill>
              </a:rPr>
              <a:t>-Working with interpreter is more difficult</a:t>
            </a:r>
            <a:br>
              <a:rPr lang="en-GB" sz="3600" dirty="0" smtClean="0">
                <a:solidFill>
                  <a:srgbClr val="FFC000"/>
                </a:solidFill>
              </a:rPr>
            </a:br>
            <a:r>
              <a:rPr lang="en-GB" sz="3600" dirty="0" smtClean="0">
                <a:solidFill>
                  <a:srgbClr val="FFC000"/>
                </a:solidFill>
              </a:rPr>
              <a:t>-Important role of TL-Observation, coaching, monitoring, resource allocation, rescheduling, follow-up</a:t>
            </a:r>
            <a:r>
              <a:rPr lang="mr-IN" sz="3600" dirty="0" smtClean="0">
                <a:solidFill>
                  <a:srgbClr val="FFC000"/>
                </a:solidFill>
              </a:rPr>
              <a:t>…</a:t>
            </a:r>
            <a:r>
              <a:rPr lang="en-US" sz="3600" dirty="0" smtClean="0">
                <a:solidFill>
                  <a:srgbClr val="FFC000"/>
                </a:solidFill>
              </a:rPr>
              <a:t>.</a:t>
            </a:r>
            <a:endParaRPr lang="en-GB" sz="3200" dirty="0">
              <a:solidFill>
                <a:srgbClr val="FFC000"/>
              </a:solidFill>
            </a:endParaRPr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539552" y="428836"/>
            <a:ext cx="7310310" cy="479884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D499C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076325" indent="-990600" defTabSz="352425"/>
            <a:r>
              <a:rPr lang="en-GB" sz="3600" b="1" dirty="0" smtClean="0">
                <a:solidFill>
                  <a:srgbClr val="FFC000"/>
                </a:solidFill>
              </a:rPr>
              <a:t>Day 2 CPR TL training</a:t>
            </a:r>
            <a:r>
              <a:rPr lang="en-GB" sz="3600" b="1" dirty="0" smtClean="0">
                <a:solidFill>
                  <a:srgbClr val="FFC000"/>
                </a:solidFill>
              </a:rPr>
              <a:t> </a:t>
            </a:r>
            <a:endParaRPr lang="en-GB" sz="36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999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C889F1059EA34AA7EA15330B7F80BE" ma:contentTypeVersion="12" ma:contentTypeDescription="Create a new document." ma:contentTypeScope="" ma:versionID="afae996fbd697dc48069f5db8d20855a">
  <xsd:schema xmlns:xsd="http://www.w3.org/2001/XMLSchema" xmlns:xs="http://www.w3.org/2001/XMLSchema" xmlns:p="http://schemas.microsoft.com/office/2006/metadata/properties" xmlns:ns1="http://schemas.microsoft.com/sharepoint/v3" xmlns:ns2="5e987ae5-105b-423c-9a68-c0c2d4d309f5" xmlns:ns3="eab3c1a0-3fe8-472c-8837-a43cd33d033b" xmlns:ns4="edd70c92-2595-48be-9ef7-c30633c9d6bd" targetNamespace="http://schemas.microsoft.com/office/2006/metadata/properties" ma:root="true" ma:fieldsID="1f1e8429b62e4dbd3f6acd6adea8a0ca" ns1:_="" ns2:_="" ns3:_="" ns4:_="">
    <xsd:import namespace="http://schemas.microsoft.com/sharepoint/v3"/>
    <xsd:import namespace="5e987ae5-105b-423c-9a68-c0c2d4d309f5"/>
    <xsd:import namespace="eab3c1a0-3fe8-472c-8837-a43cd33d033b"/>
    <xsd:import namespace="edd70c92-2595-48be-9ef7-c30633c9d6bd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3:TaxCatchAll" minOccurs="0"/>
                <xsd:element ref="ns1:PublishingStartDate" minOccurs="0"/>
                <xsd:element ref="ns1:PublishingExpirationDate" minOccurs="0"/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4:MediaServiceMetadata" minOccurs="0"/>
                <xsd:element ref="ns4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12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987ae5-105b-423c-9a68-c0c2d4d309f5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9" nillable="true" ma:taxonomy="true" ma:internalName="TaxKeywordTaxHTField" ma:taxonomyFieldName="TaxKeyword" ma:displayName="Enterprise Keywords" ma:fieldId="{23f27201-bee3-471e-b2e7-b64fd8b7ca38}" ma:taxonomyMulti="true" ma:sspId="b96e348e-4606-44cf-8618-9e79763aab8c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5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6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b3c1a0-3fe8-472c-8837-a43cd33d033b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64f21b2e-fdf5-45bd-9410-a609b8c74447}" ma:internalName="TaxCatchAll" ma:showField="CatchAllData" ma:web="5e987ae5-105b-423c-9a68-c0c2d4d309f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d70c92-2595-48be-9ef7-c30633c9d6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7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8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5e987ae5-105b-423c-9a68-c0c2d4d309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CPR training</TermName>
          <TermId xmlns="http://schemas.microsoft.com/office/infopath/2007/PartnerControls">4cc2a97b-4fc1-4bbc-847d-e05c56e18553</TermId>
        </TermInfo>
      </Terms>
    </TaxKeywordTaxHTField>
    <PublishingExpirationDate xmlns="http://schemas.microsoft.com/sharepoint/v3" xsi:nil="true"/>
    <PublishingStartDate xmlns="http://schemas.microsoft.com/sharepoint/v3" xsi:nil="true"/>
    <TaxCatchAll xmlns="eab3c1a0-3fe8-472c-8837-a43cd33d033b">
      <Value>20</Value>
    </TaxCatchAl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E86BD15-F23A-4E87-B3B4-C15CF25231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e987ae5-105b-423c-9a68-c0c2d4d309f5"/>
    <ds:schemaRef ds:uri="eab3c1a0-3fe8-472c-8837-a43cd33d033b"/>
    <ds:schemaRef ds:uri="edd70c92-2595-48be-9ef7-c30633c9d6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B6F0A1B-45A1-4E9F-BC60-FFA5DDD1617D}">
  <ds:schemaRefs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www.w3.org/XML/1998/namespace"/>
    <ds:schemaRef ds:uri="edd70c92-2595-48be-9ef7-c30633c9d6bd"/>
    <ds:schemaRef ds:uri="http://purl.org/dc/elements/1.1/"/>
    <ds:schemaRef ds:uri="http://schemas.openxmlformats.org/package/2006/metadata/core-properties"/>
    <ds:schemaRef ds:uri="eab3c1a0-3fe8-472c-8837-a43cd33d033b"/>
    <ds:schemaRef ds:uri="5e987ae5-105b-423c-9a68-c0c2d4d309f5"/>
    <ds:schemaRef ds:uri="http://schemas.microsoft.com/sharepoint/v3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91AEFFF-DF49-43C2-BFE3-476622E8D4A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10922</TotalTime>
  <Words>140</Words>
  <Application>Microsoft Macintosh PowerPoint</Application>
  <PresentationFormat>On-screen Show (4:3)</PresentationFormat>
  <Paragraphs>27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Custom Design</vt:lpstr>
      <vt:lpstr>Topics presented/discussed:    - Executive Insights    - What is an Excellent Organization    - Preparation &amp; Planning    - Gathering Quality Information  </vt:lpstr>
      <vt:lpstr>Key takeaways from day 2 (Executive insights):  -Very complicated and challenging situation in nuclear industry specifically  in Europe and North America and CPR should take this situation into consideration -Importance of CPR for CEO and senior executives - corporate organization has a strong influence (positive or negative) to safe operation of  the fleet and corporate organization is directly performing some functions related to safety of the fleet</vt:lpstr>
      <vt:lpstr>Key takeaways from day 2 (executive insights): -CPR added value for CEO and senior executives:   -Independent assessment of corporate strategies,  policies, decisions and oversight  -Independent assessment of interaction between  corporate organization and NPPs -Top priority is quality of CPR product- break “comfort zone”, operate in “learning zone” and avoid “panic zone” -Key CPR messages: What is the gap, what is impact to safety, what to do to close the gap</vt:lpstr>
      <vt:lpstr>Key takeaways from day 2(Excellent organiz.): -PO&amp;C’s are standards for excellence -Don’t compare the host organization against your organization -Performance Objective is clearly written for areas CO.1-CO.7 -Not obligatory that all criteria are fully met -Very important is relation of corporate with the sites (understanding issues, support, decisions and their impact…)</vt:lpstr>
      <vt:lpstr>Key takeaways from day 2(Nuclear SC):  -WANO guideline Traits of a healthy NSC -There are not PO&amp;C’s for NSC, AFI should be referred for example to Leadership PO&amp;C  -NSC evaluation is about impact of corporate organization to the sites- drive, support, hinder? -Even some feelings (what heart is telling) should be communicated/ mentioned in the report</vt:lpstr>
      <vt:lpstr>Key takeaways from day 2(Planning):  -If you don’t prepare timely and fully the CPR will be not effective -Planning should start about 18 months before the CPR (all steps were clearly described) -You have to understand cultural, political and socio-economic content -You have to understand the host organization (there are many open sources of information and WANO databases) -TL should transfer all details to the big clear picture  -</vt:lpstr>
      <vt:lpstr>Key takeaways from day 2(Planning):  -Objectives of Pre-visit, good planning is essential -Other Pre-visits to gather important information -Relation TL with CEO/CNO -Balanced AIP -The Sequester- Team and Host representative: results of Pre-visit, analytical work, review plan…</vt:lpstr>
      <vt:lpstr>Key takeaways from day 2(Gathering Quality Information): -Documents review, observations, interviews -Opinion versus facts, opinion is formed, facts are observed and analyzed.  -CPR is mostly based on opinions however from credible sources, properly explored, discussed with host and based on PO&amp;C’s</vt:lpstr>
      <vt:lpstr>Key takeaways from day 2(Gathering Quality Information): -Interviews should be properly and early planned and scheduled -Appropriate interview techniques-clear, structured open questions, clarification of answers, record -Working with interpreter is more difficult -Important role of TL-Observation, coaching, monitoring, resource allocation, rescheduling, follow-up….</vt:lpstr>
    </vt:vector>
  </TitlesOfParts>
  <Company>WANO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Gooch</dc:creator>
  <cp:keywords>CPR training</cp:keywords>
  <cp:lastModifiedBy>Miroslav Lipar</cp:lastModifiedBy>
  <cp:revision>159</cp:revision>
  <cp:lastPrinted>2015-07-29T07:20:20Z</cp:lastPrinted>
  <dcterms:created xsi:type="dcterms:W3CDTF">2015-06-23T12:24:35Z</dcterms:created>
  <dcterms:modified xsi:type="dcterms:W3CDTF">2018-04-11T18:36:17Z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0x010100AFC889F1059EA34AA7EA15330B7F80BE</vt:lpwstr>
  </property>
  <property fmtid="{D5CDD505-2E9C-101B-9397-08002B2CF9AE}" pid="3" name="Year">
    <vt:lpwstr>510;#2016|49a10601-649d-4316-b8c4-cbaeaa642fbc</vt:lpwstr>
  </property>
  <property fmtid="{D5CDD505-2E9C-101B-9397-08002B2CF9AE}" pid="4" name="Sub Type">
    <vt:lpwstr>157;#Presentations|920d1c94-923b-4497-95cc-ad6c8b6dc050</vt:lpwstr>
  </property>
  <property fmtid="{D5CDD505-2E9C-101B-9397-08002B2CF9AE}" pid="5" name="Document Type">
    <vt:lpwstr>103;#Presentations|12126438-7459-4f88-ae37-f6968d18d71e</vt:lpwstr>
  </property>
  <property fmtid="{D5CDD505-2E9C-101B-9397-08002B2CF9AE}" pid="6" name="Department">
    <vt:lpwstr>294;#P＆TD|a1a82546-20f3-4de1-8e14-cf12637a1ada</vt:lpwstr>
  </property>
  <property fmtid="{D5CDD505-2E9C-101B-9397-08002B2CF9AE}" pid="7" name="Revision">
    <vt:lpwstr>190;#Issue 1|6d5fec2c-e1e2-4900-be83-65eba518a51e</vt:lpwstr>
  </property>
  <property fmtid="{D5CDD505-2E9C-101B-9397-08002B2CF9AE}" pid="8" name="TaxKeyword">
    <vt:lpwstr>20;#CPR training|4cc2a97b-4fc1-4bbc-847d-e05c56e18553</vt:lpwstr>
  </property>
  <property fmtid="{D5CDD505-2E9C-101B-9397-08002B2CF9AE}" pid="9" name="WANO Document Type">
    <vt:lpwstr/>
  </property>
  <property fmtid="{D5CDD505-2E9C-101B-9397-08002B2CF9AE}" pid="10" name="WANO Document Category">
    <vt:lpwstr>695;#Meetings and events|b77ed97c-a1d8-453d-b1f5-9114bb55b733</vt:lpwstr>
  </property>
  <property fmtid="{D5CDD505-2E9C-101B-9397-08002B2CF9AE}" pid="11" name="WANO Revision">
    <vt:lpwstr/>
  </property>
  <property fmtid="{D5CDD505-2E9C-101B-9397-08002B2CF9AE}" pid="12" name="WANO Year">
    <vt:lpwstr/>
  </property>
  <property fmtid="{D5CDD505-2E9C-101B-9397-08002B2CF9AE}" pid="13" name="Sub Programme">
    <vt:lpwstr>PR</vt:lpwstr>
  </property>
</Properties>
</file>