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bg1">
            <a:lumMod val="75000"/>
          </a:schemeClr>
        </a:solidFill>
      </c:spPr>
    </c:sideWall>
    <c:backWall>
      <c:thickness val="0"/>
      <c:spPr>
        <a:solidFill>
          <a:schemeClr val="bg1">
            <a:lumMod val="75000"/>
          </a:schemeClr>
        </a:solidFill>
      </c:spPr>
    </c:backWall>
    <c:plotArea>
      <c:layout>
        <c:manualLayout>
          <c:layoutTarget val="inner"/>
          <c:xMode val="edge"/>
          <c:yMode val="edge"/>
          <c:x val="0.20333557967416235"/>
          <c:y val="5.0925821772278466E-2"/>
          <c:w val="0.75901220117755552"/>
          <c:h val="0.79102580927384081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5.74300028503972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8600057007945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003339984260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میزان تولیدی سیکل کامل</c:v>
                </c:pt>
                <c:pt idx="1">
                  <c:v>میزان تولیدی سال 95</c:v>
                </c:pt>
                <c:pt idx="2">
                  <c:v>هدف تعیین شده برای سال 95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7.03</c:v>
                </c:pt>
                <c:pt idx="1">
                  <c:v>6.62</c:v>
                </c:pt>
                <c:pt idx="2">
                  <c:v>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3565696"/>
        <c:axId val="33585024"/>
        <c:axId val="0"/>
      </c:bar3DChart>
      <c:catAx>
        <c:axId val="335656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>
                <a:cs typeface="B Mitra" pitchFamily="2" charset="-78"/>
              </a:defRPr>
            </a:pPr>
            <a:endParaRPr lang="en-US"/>
          </a:p>
        </c:txPr>
        <c:crossAx val="33585024"/>
        <c:crosses val="autoZero"/>
        <c:auto val="1"/>
        <c:lblAlgn val="ctr"/>
        <c:lblOffset val="100"/>
        <c:noMultiLvlLbl val="0"/>
      </c:catAx>
      <c:valAx>
        <c:axId val="3358502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 rtl="1">
                  <a:defRPr/>
                </a:pPr>
                <a:r>
                  <a:rPr lang="fa-IR" sz="1200">
                    <a:cs typeface="B Mitra" pitchFamily="2" charset="-78"/>
                  </a:rPr>
                  <a:t>(میلیارد</a:t>
                </a:r>
                <a:r>
                  <a:rPr lang="fa-IR" sz="1200" baseline="0">
                    <a:cs typeface="B Mitra" pitchFamily="2" charset="-78"/>
                  </a:rPr>
                  <a:t> کیلووات ساعت)</a:t>
                </a:r>
                <a:endParaRPr lang="en-US" sz="1200">
                  <a:cs typeface="B Mitra" pitchFamily="2" charset="-78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3565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1CADE-D31A-41B1-9874-B2BCD4CD9853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C8DF0-EC3B-46D6-91F6-069FAC892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7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B2552A55-276E-4C54-942F-CAEAC06EE113}" type="slidenum">
              <a:rPr kumimoji="0" lang="ar-SA" sz="1200" smtClean="0">
                <a:latin typeface="Arial" charset="0"/>
              </a:rPr>
              <a:pPr eaLnBrk="1" hangingPunct="1"/>
              <a:t>2</a:t>
            </a:fld>
            <a:endParaRPr kumimoji="0" lang="en-US" sz="12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1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2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5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3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2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5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4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F7B8-7A43-4AE9-A1FB-1A4A4F70AB3E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C2704-3698-4028-8D47-1AD0AD8D0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2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10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Responsibilities of the INRA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435975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0" dirty="0" smtClean="0">
                <a:latin typeface="+mj-lt"/>
                <a:cs typeface="Times New Roman" pitchFamily="18" charset="0"/>
              </a:rPr>
              <a:t>INRA is responsible for the preparation of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0" dirty="0" smtClean="0">
                <a:latin typeface="+mj-lt"/>
                <a:cs typeface="Times New Roman" pitchFamily="18" charset="0"/>
              </a:rPr>
              <a:t>necessary regulatory documents such as;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0" dirty="0" smtClean="0">
                <a:latin typeface="+mj-lt"/>
                <a:cs typeface="Times New Roman" pitchFamily="18" charset="0"/>
              </a:rPr>
              <a:t>standards,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0" dirty="0" smtClean="0">
                <a:latin typeface="+mj-lt"/>
                <a:cs typeface="Times New Roman" pitchFamily="18" charset="0"/>
              </a:rPr>
              <a:t>regulations,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0" dirty="0" smtClean="0">
                <a:latin typeface="+mj-lt"/>
                <a:cs typeface="Times New Roman" pitchFamily="18" charset="0"/>
              </a:rPr>
              <a:t> codes of practice,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0" dirty="0" smtClean="0">
                <a:latin typeface="+mj-lt"/>
                <a:cs typeface="Times New Roman" pitchFamily="18" charset="0"/>
              </a:rPr>
              <a:t>procedures and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0" dirty="0" smtClean="0">
                <a:latin typeface="+mj-lt"/>
                <a:cs typeface="Times New Roman" pitchFamily="18" charset="0"/>
              </a:rPr>
              <a:t>guides in all fields related to: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b="0" dirty="0" smtClean="0">
                <a:latin typeface="+mj-lt"/>
              </a:rPr>
              <a:t> </a:t>
            </a:r>
            <a:r>
              <a:rPr lang="en-US" sz="1600" b="0" dirty="0" smtClean="0">
                <a:latin typeface="+mj-lt"/>
                <a:cs typeface="Times New Roman" pitchFamily="18" charset="0"/>
              </a:rPr>
              <a:t>radiation protection and the safety of nuclear facilities.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0" dirty="0" smtClean="0">
                <a:latin typeface="+mj-lt"/>
                <a:cs typeface="Times New Roman" pitchFamily="18" charset="0"/>
              </a:rPr>
              <a:t>supervision, control, safety assessment and enforcement</a:t>
            </a:r>
            <a:r>
              <a:rPr lang="en-US" b="0" dirty="0" smtClean="0">
                <a:latin typeface="+mj-lt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0" dirty="0" smtClean="0">
                <a:latin typeface="+mj-lt"/>
                <a:cs typeface="Times New Roman" pitchFamily="18" charset="0"/>
              </a:rPr>
              <a:t>Necessary researches in appropriate fields</a:t>
            </a:r>
          </a:p>
        </p:txBody>
      </p:sp>
    </p:spTree>
    <p:extLst>
      <p:ext uri="{BB962C8B-B14F-4D97-AF65-F5344CB8AC3E}">
        <p14:creationId xmlns:p14="http://schemas.microsoft.com/office/powerpoint/2010/main" val="95847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048672" cy="4616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B Titr" pitchFamily="2" charset="-78"/>
              </a:rPr>
              <a:t>مقايسه تولید انرژی در نيروگاه و كشور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70F907-D7C6-42BF-8476-CE673E170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23306"/>
              </p:ext>
            </p:extLst>
          </p:nvPr>
        </p:nvGraphicFramePr>
        <p:xfrm>
          <a:off x="6134100" y="1107348"/>
          <a:ext cx="29023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9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800" dirty="0" smtClean="0">
                          <a:cs typeface="B Mitra" pitchFamily="2" charset="-78"/>
                        </a:rPr>
                        <a:t>متوسط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800" dirty="0" smtClean="0">
                          <a:cs typeface="B Mitra" pitchFamily="2" charset="-78"/>
                        </a:rPr>
                        <a:t>تولید روزانه برق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در کشور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600" b="1" baseline="0" dirty="0" smtClean="0">
                          <a:cs typeface="B Mitra" pitchFamily="2" charset="-78"/>
                        </a:rPr>
                        <a:t>49 میلیون کیلو</a:t>
                      </a:r>
                      <a:r>
                        <a:rPr lang="fa-IR" sz="1600" b="1" dirty="0" smtClean="0">
                          <a:cs typeface="B Mitra" pitchFamily="2" charset="-78"/>
                        </a:rPr>
                        <a:t> وات ساعت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48693"/>
              </p:ext>
            </p:extLst>
          </p:nvPr>
        </p:nvGraphicFramePr>
        <p:xfrm>
          <a:off x="6207636" y="2348880"/>
          <a:ext cx="2667000" cy="74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</a:tblGrid>
              <a:tr h="408956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تولید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سالانه برق در کشور </a:t>
                      </a:r>
                      <a:endParaRPr lang="en-US" sz="1800" dirty="0"/>
                    </a:p>
                  </a:txBody>
                  <a:tcPr/>
                </a:tc>
              </a:tr>
              <a:tr h="33170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cs typeface="B Mitra" pitchFamily="2" charset="-78"/>
                        </a:rPr>
                        <a:t> 270-280 میلیارد کیلو وات ساعت</a:t>
                      </a:r>
                      <a:endParaRPr lang="en-US" sz="16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0800000">
            <a:off x="5796136" y="1325787"/>
            <a:ext cx="266700" cy="228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658685"/>
              </p:ext>
            </p:extLst>
          </p:nvPr>
        </p:nvGraphicFramePr>
        <p:xfrm>
          <a:off x="683568" y="1052736"/>
          <a:ext cx="2133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سهم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نیروگاه اتمی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600" b="1" baseline="0" dirty="0" smtClean="0">
                          <a:cs typeface="B Mitra" pitchFamily="2" charset="-78"/>
                        </a:rPr>
                        <a:t>بیش از 2%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821495"/>
              </p:ext>
            </p:extLst>
          </p:nvPr>
        </p:nvGraphicFramePr>
        <p:xfrm>
          <a:off x="1475656" y="3356992"/>
          <a:ext cx="64087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800" dirty="0" smtClean="0">
                          <a:cs typeface="B Mitra" pitchFamily="2" charset="-78"/>
                        </a:rPr>
                        <a:t>توان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800" dirty="0" smtClean="0">
                          <a:cs typeface="B Mitra" pitchFamily="2" charset="-78"/>
                        </a:rPr>
                        <a:t>تولید همزمان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در پيك سال 1395 در کشور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600" b="1" baseline="0" dirty="0" smtClean="0">
                          <a:cs typeface="B Mitra" pitchFamily="2" charset="-78"/>
                        </a:rPr>
                        <a:t>51.6میلیون کیلو</a:t>
                      </a:r>
                      <a:r>
                        <a:rPr lang="fa-IR" sz="1600" b="1" dirty="0" smtClean="0">
                          <a:cs typeface="B Mitra" pitchFamily="2" charset="-78"/>
                        </a:rPr>
                        <a:t> وات ساعت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57932"/>
              </p:ext>
            </p:extLst>
          </p:nvPr>
        </p:nvGraphicFramePr>
        <p:xfrm>
          <a:off x="3314700" y="1069246"/>
          <a:ext cx="24003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توليد روزانه 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نیروگاه اتمی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800" b="1" baseline="0" dirty="0" smtClean="0">
                          <a:cs typeface="B Mitra" pitchFamily="2" charset="-78"/>
                        </a:rPr>
                        <a:t>2.4 میلیون کیلو</a:t>
                      </a:r>
                      <a:r>
                        <a:rPr lang="fa-IR" sz="1800" b="1" dirty="0" smtClean="0">
                          <a:cs typeface="B Mitra" pitchFamily="2" charset="-78"/>
                        </a:rPr>
                        <a:t> وات ساعت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ight Arrow 13"/>
          <p:cNvSpPr/>
          <p:nvPr/>
        </p:nvSpPr>
        <p:spPr>
          <a:xfrm rot="10800000">
            <a:off x="2915817" y="1332396"/>
            <a:ext cx="266700" cy="228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3866"/>
              </p:ext>
            </p:extLst>
          </p:nvPr>
        </p:nvGraphicFramePr>
        <p:xfrm>
          <a:off x="3186004" y="2373036"/>
          <a:ext cx="2667000" cy="744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</a:tblGrid>
              <a:tr h="408956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تولید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سالانه برق در نيروگاه</a:t>
                      </a:r>
                      <a:endParaRPr lang="en-US" sz="1800" dirty="0"/>
                    </a:p>
                  </a:txBody>
                  <a:tcPr/>
                </a:tc>
              </a:tr>
              <a:tr h="33170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cs typeface="B Mitra" pitchFamily="2" charset="-78"/>
                        </a:rPr>
                        <a:t> 7-6.5 میلیارد کیلو وات ساعت</a:t>
                      </a:r>
                      <a:endParaRPr lang="en-US" sz="16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746065"/>
              </p:ext>
            </p:extLst>
          </p:nvPr>
        </p:nvGraphicFramePr>
        <p:xfrm>
          <a:off x="632891" y="2423444"/>
          <a:ext cx="2133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سهم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 نیروگاه اتمی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600" b="1" baseline="0" dirty="0" smtClean="0">
                          <a:cs typeface="B Mitra" pitchFamily="2" charset="-78"/>
                        </a:rPr>
                        <a:t>بیش از 2%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 rot="10800000">
            <a:off x="2847296" y="2703104"/>
            <a:ext cx="266700" cy="228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10800000">
            <a:off x="5930692" y="2648492"/>
            <a:ext cx="266700" cy="228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96180"/>
              </p:ext>
            </p:extLst>
          </p:nvPr>
        </p:nvGraphicFramePr>
        <p:xfrm>
          <a:off x="1475656" y="4271496"/>
          <a:ext cx="64087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حداكثر نياز مصرف همزمان كشور (پيك روز) 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سال 1395 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1600" b="1" baseline="0" dirty="0" smtClean="0">
                          <a:cs typeface="B Mitra" pitchFamily="2" charset="-78"/>
                        </a:rPr>
                        <a:t>53.2میلیون کیلو</a:t>
                      </a:r>
                      <a:r>
                        <a:rPr lang="fa-IR" sz="1600" b="1" dirty="0" smtClean="0">
                          <a:cs typeface="B Mitra" pitchFamily="2" charset="-78"/>
                        </a:rPr>
                        <a:t> وات ساعت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42197"/>
              </p:ext>
            </p:extLst>
          </p:nvPr>
        </p:nvGraphicFramePr>
        <p:xfrm>
          <a:off x="1475656" y="5279608"/>
          <a:ext cx="64087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حداكثر نياز مصرف همزمان كشور (پيك شب) </a:t>
                      </a:r>
                      <a:r>
                        <a:rPr lang="fa-IR" sz="1800" baseline="0" dirty="0" smtClean="0">
                          <a:cs typeface="B Mitra" pitchFamily="2" charset="-78"/>
                        </a:rPr>
                        <a:t>سال 1395 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baseline="0" dirty="0" smtClean="0">
                          <a:cs typeface="B Mitra" pitchFamily="2" charset="-78"/>
                        </a:rPr>
                        <a:t>50.4 میلیون کیلو</a:t>
                      </a:r>
                      <a:r>
                        <a:rPr lang="fa-IR" sz="1600" b="1" dirty="0" smtClean="0">
                          <a:cs typeface="B Mitra" pitchFamily="2" charset="-78"/>
                        </a:rPr>
                        <a:t> وات ساعت</a:t>
                      </a:r>
                      <a:endParaRPr lang="en-US" sz="18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68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AEBF-39A5-4284-B6DA-146462C2842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4175720" cy="4616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وضعيت توليد در سال 1395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70F907-D7C6-42BF-8476-CE673E170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27551"/>
              </p:ext>
            </p:extLst>
          </p:nvPr>
        </p:nvGraphicFramePr>
        <p:xfrm>
          <a:off x="457200" y="5334000"/>
          <a:ext cx="82296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Mitra" pitchFamily="2" charset="-78"/>
                        </a:rPr>
                        <a:t>میزان کل انرژی تولید شده توسط واحد یکم نیروگاه اتمی بوشهرتا شروع توقف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Mitra" pitchFamily="2" charset="-78"/>
                        </a:rPr>
                        <a:t> </a:t>
                      </a:r>
                      <a:r>
                        <a:rPr lang="fa-IR" sz="2000" b="1" baseline="0" dirty="0" smtClean="0">
                          <a:cs typeface="B Mitra" pitchFamily="2" charset="-78"/>
                        </a:rPr>
                        <a:t>20،773،197،000 کیلو وات ساعت</a:t>
                      </a:r>
                      <a:endParaRPr lang="en-US" sz="2000" b="1" dirty="0" smtClean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9682784"/>
              </p:ext>
            </p:extLst>
          </p:nvPr>
        </p:nvGraphicFramePr>
        <p:xfrm>
          <a:off x="228600" y="1052736"/>
          <a:ext cx="8458200" cy="405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0967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209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Responsibilities of the INRA</vt:lpstr>
      <vt:lpstr>مقايسه تولید انرژی در نيروگاه و كشور</vt:lpstr>
      <vt:lpstr>وضعيت توليد در سال 1395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Movahedirad, Mahmood</dc:creator>
  <cp:lastModifiedBy>Mahmoudi, Rasoul</cp:lastModifiedBy>
  <cp:revision>1</cp:revision>
  <dcterms:created xsi:type="dcterms:W3CDTF">2017-05-01T13:00:51Z</dcterms:created>
  <dcterms:modified xsi:type="dcterms:W3CDTF">2017-05-01T13:21:17Z</dcterms:modified>
</cp:coreProperties>
</file>