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sldIdLst>
    <p:sldId id="256" r:id="rId5"/>
    <p:sldId id="271" r:id="rId6"/>
    <p:sldId id="272" r:id="rId7"/>
    <p:sldId id="277" r:id="rId8"/>
    <p:sldId id="273" r:id="rId9"/>
    <p:sldId id="274" r:id="rId10"/>
    <p:sldId id="276" r:id="rId11"/>
    <p:sldId id="275" r:id="rId12"/>
    <p:sldId id="260" r:id="rId13"/>
    <p:sldId id="262" r:id="rId14"/>
    <p:sldId id="270" r:id="rId15"/>
    <p:sldId id="263" r:id="rId16"/>
    <p:sldId id="266" r:id="rId17"/>
    <p:sldId id="265" r:id="rId18"/>
    <p:sldId id="267" r:id="rId19"/>
    <p:sldId id="269" r:id="rId20"/>
    <p:sldId id="268" r:id="rId21"/>
    <p:sldId id="257" r:id="rId22"/>
  </p:sldIdLst>
  <p:sldSz cx="12061825" cy="6877050"/>
  <p:notesSz cx="6858000" cy="9144000"/>
  <p:defaultTextStyle>
    <a:defPPr>
      <a:defRPr lang="en-US"/>
    </a:defPPr>
    <a:lvl1pPr marL="0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1063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2126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23190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64253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05316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46380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87443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28507" algn="l" defTabSz="108212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656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95" autoAdjust="0"/>
  </p:normalViewPr>
  <p:slideViewPr>
    <p:cSldViewPr>
      <p:cViewPr>
        <p:scale>
          <a:sx n="90" d="100"/>
          <a:sy n="90" d="100"/>
        </p:scale>
        <p:origin x="-1392" y="-456"/>
      </p:cViewPr>
      <p:guideLst>
        <p:guide orient="horz" pos="2166"/>
        <p:guide pos="37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ialmanevich\Desktop\&#1057;&#1058;&#1040;&#1058;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dirty="0" smtClean="0">
                <a:latin typeface="Segoe UI Light" panose="020B0502040204020203" pitchFamily="34" charset="0"/>
              </a:rPr>
              <a:t>Totally accepted</a:t>
            </a:r>
            <a:r>
              <a:rPr lang="ru-RU" sz="2000" b="0" dirty="0" smtClean="0">
                <a:latin typeface="Segoe UI Light" panose="020B0502040204020203" pitchFamily="34" charset="0"/>
              </a:rPr>
              <a:t> </a:t>
            </a:r>
            <a:r>
              <a:rPr lang="en-US" sz="2000" b="0" dirty="0" smtClean="0">
                <a:latin typeface="Segoe UI Light" panose="020B0502040204020203" pitchFamily="34" charset="0"/>
              </a:rPr>
              <a:t>for processing</a:t>
            </a:r>
            <a:endParaRPr lang="ru-RU" sz="2000" b="0" dirty="0">
              <a:latin typeface="Segoe UI Light" panose="020B0502040204020203" pitchFamily="34" charset="0"/>
            </a:endParaRPr>
          </a:p>
        </c:rich>
      </c:tx>
      <c:layout>
        <c:manualLayout>
          <c:xMode val="edge"/>
          <c:yMode val="edge"/>
          <c:x val="0.27104289859024078"/>
          <c:y val="0.1310304399376901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383546932194955"/>
          <c:y val="0.35455005624296965"/>
          <c:w val="0.79232909868019075"/>
          <c:h val="0.5732911257714407"/>
        </c:manualLayout>
      </c:layout>
      <c:pieChart>
        <c:varyColors val="1"/>
        <c:ser>
          <c:idx val="0"/>
          <c:order val="0"/>
          <c:tx>
            <c:strRef>
              <c:f>данные!$B$4</c:f>
              <c:strCache>
                <c:ptCount val="1"/>
                <c:pt idx="0">
                  <c:v>Кол-во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rgbClr val="67C6C7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04-4381-8FDC-5EFDA41C5F8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04-4381-8FDC-5EFDA41C5F8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 smtClean="0">
                        <a:solidFill>
                          <a:srgbClr val="67C6C7"/>
                        </a:solidFill>
                      </a:rPr>
                      <a:t>61</a:t>
                    </a:r>
                    <a:endParaRPr lang="en-US" sz="2000" dirty="0">
                      <a:solidFill>
                        <a:srgbClr val="67C6C7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C04-4381-8FDC-5EFDA41C5F8E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 Light" panose="020B0502040204020203" pitchFamily="34" charset="0"/>
                        <a:ea typeface="+mn-ea"/>
                        <a:cs typeface="+mn-cs"/>
                      </a:defRPr>
                    </a:pPr>
                    <a:r>
                      <a:rPr lang="en-US" sz="20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 Light" panose="020B0502040204020203" pitchFamily="34" charset="0"/>
                      </a:rPr>
                      <a:t> 139</a:t>
                    </a:r>
                    <a:endPara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Segoe UI Light" panose="020B0502040204020203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C04-4381-8FDC-5EFDA41C5F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rgbClr val="67C6C7"/>
                    </a:solidFill>
                    <a:latin typeface="Segoe UI Ligh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данные!$A$5:$A$6</c:f>
              <c:strCache>
                <c:ptCount val="2"/>
                <c:pt idx="0">
                  <c:v>Out of AEP</c:v>
                </c:pt>
                <c:pt idx="1">
                  <c:v>AEP</c:v>
                </c:pt>
              </c:strCache>
            </c:strRef>
          </c:cat>
          <c:val>
            <c:numRef>
              <c:f>данные!$B$5:$B$6</c:f>
              <c:numCache>
                <c:formatCode>_-* #,##0\ _₽_-;\-* #,##0\ _₽_-;_-* "-"??\ _₽_-;_-@_-</c:formatCode>
                <c:ptCount val="2"/>
                <c:pt idx="0">
                  <c:v>37</c:v>
                </c:pt>
                <c:pt idx="1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04-4381-8FDC-5EFDA41C5F8E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dirty="0" smtClean="0">
                <a:latin typeface="Segoe UI Light" panose="020B0502040204020203" pitchFamily="34" charset="0"/>
              </a:rPr>
              <a:t>REQUESTS TO AEP</a:t>
            </a:r>
            <a:endParaRPr lang="ru-RU" b="0" dirty="0">
              <a:latin typeface="Segoe UI Light" panose="020B0502040204020203" pitchFamily="34" charset="0"/>
            </a:endParaRPr>
          </a:p>
        </c:rich>
      </c:tx>
      <c:layout>
        <c:manualLayout>
          <c:xMode val="edge"/>
          <c:yMode val="edge"/>
          <c:x val="0.25226565011686047"/>
          <c:y val="0.1963884901102907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383546932194955"/>
          <c:y val="0.35455005624296965"/>
          <c:w val="0.79232909868019075"/>
          <c:h val="0.5732911257714407"/>
        </c:manualLayout>
      </c:layout>
      <c:pieChart>
        <c:varyColors val="1"/>
        <c:ser>
          <c:idx val="0"/>
          <c:order val="0"/>
          <c:tx>
            <c:strRef>
              <c:f>данные!$B$4</c:f>
              <c:strCache>
                <c:ptCount val="1"/>
                <c:pt idx="0">
                  <c:v>Кол-во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E0B-42E7-AFC8-0297E49419D2}"/>
              </c:ext>
            </c:extLst>
          </c:dPt>
          <c:dPt>
            <c:idx val="1"/>
            <c:bubble3D val="0"/>
            <c:spPr>
              <a:solidFill>
                <a:srgbClr val="CFE2E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0B-42E7-AFC8-0297E49419D2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chemeClr val="accent3"/>
                        </a:solidFill>
                        <a:latin typeface="Segoe UI Light" panose="020B0502040204020203" pitchFamily="34" charset="0"/>
                        <a:ea typeface="+mn-ea"/>
                        <a:cs typeface="+mn-cs"/>
                      </a:defRPr>
                    </a:pPr>
                    <a:r>
                      <a:rPr lang="en-US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 Light" panose="020B0502040204020203" pitchFamily="34" charset="0"/>
                      </a:rPr>
                      <a:t>24%</a:t>
                    </a:r>
                    <a:endParaRPr lang="en-US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Segoe UI Light" panose="020B0502040204020203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E0B-42E7-AFC8-0297E49419D2}"/>
                </c:ext>
              </c:extLst>
            </c:dLbl>
            <c:dLbl>
              <c:idx val="1"/>
              <c:layout>
                <c:manualLayout>
                  <c:x val="-1.7678896579148635E-17"/>
                  <c:y val="-1.5531087180025811E-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76%</a:t>
                    </a:r>
                    <a:endParaRPr lang="en-US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E0B-42E7-AFC8-0297E49419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Segoe UI Ligh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данные!$A$5:$A$6</c:f>
              <c:strCache>
                <c:ptCount val="2"/>
                <c:pt idx="0">
                  <c:v>Out of AEP</c:v>
                </c:pt>
                <c:pt idx="1">
                  <c:v>AEP</c:v>
                </c:pt>
              </c:strCache>
            </c:strRef>
          </c:cat>
          <c:val>
            <c:numRef>
              <c:f>данные!$B$5:$B$6</c:f>
              <c:numCache>
                <c:formatCode>_-* #,##0\ _₽_-;\-* #,##0\ _₽_-;_-* "-"??\ _₽_-;_-@_-</c:formatCode>
                <c:ptCount val="2"/>
                <c:pt idx="0">
                  <c:v>37</c:v>
                </c:pt>
                <c:pt idx="1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E0B-42E7-AFC8-0297E49419D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0" baseline="0" dirty="0" smtClean="0">
                <a:latin typeface="Segoe UI Light" panose="020B0502040204020203" pitchFamily="34" charset="0"/>
              </a:rPr>
              <a:t> </a:t>
            </a:r>
            <a:r>
              <a:rPr lang="en-US" sz="2000" b="0" baseline="0" dirty="0" smtClean="0">
                <a:latin typeface="Segoe UI Light" panose="020B0502040204020203" pitchFamily="34" charset="0"/>
              </a:rPr>
              <a:t>APPLICATIONS TO ATEX</a:t>
            </a:r>
            <a:endParaRPr lang="ru-RU" sz="2000" b="0" dirty="0">
              <a:latin typeface="Segoe UI Light" panose="020B0502040204020203" pitchFamily="34" charset="0"/>
            </a:endParaRPr>
          </a:p>
        </c:rich>
      </c:tx>
      <c:layout>
        <c:manualLayout>
          <c:xMode val="edge"/>
          <c:yMode val="edge"/>
          <c:x val="0.26558908883209192"/>
          <c:y val="0.184709993961665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383546932194955"/>
          <c:y val="0.35455005624296965"/>
          <c:w val="0.79232909868019075"/>
          <c:h val="0.573291125771440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67C6C7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E0B-42E7-AFC8-0297E49419D2}"/>
              </c:ext>
            </c:extLst>
          </c:dPt>
          <c:dPt>
            <c:idx val="1"/>
            <c:bubble3D val="0"/>
            <c:spPr>
              <a:solidFill>
                <a:srgbClr val="67C6C7">
                  <a:alpha val="2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0B-42E7-AFC8-0297E49419D2}"/>
              </c:ext>
            </c:extLst>
          </c:dPt>
          <c:dLbls>
            <c:dLbl>
              <c:idx val="0"/>
              <c:layout>
                <c:manualLayout>
                  <c:x val="-1.5869326946776827E-2"/>
                  <c:y val="-0.1523062013459795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E0B-42E7-AFC8-0297E49419D2}"/>
                </c:ext>
              </c:extLst>
            </c:dLbl>
            <c:dLbl>
              <c:idx val="1"/>
              <c:layout>
                <c:manualLayout>
                  <c:x val="4.6287114353773855E-2"/>
                  <c:y val="0.1174313001310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E0B-42E7-AFC8-0297E49419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rgbClr val="67C6C7"/>
                    </a:solidFill>
                    <a:latin typeface="Segoe UI Ligh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Лист1!$E$2:$E$3</c:f>
              <c:numCache>
                <c:formatCode>General</c:formatCode>
                <c:ptCount val="2"/>
                <c:pt idx="0">
                  <c:v>26</c:v>
                </c:pt>
                <c:pt idx="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E0B-42E7-AFC8-0297E49419D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0.27503</cdr:x>
      <cdr:y>0.72239</cdr:y>
    </cdr:from>
    <cdr:to>
      <cdr:x>0.64524</cdr:x>
      <cdr:y>0.78509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5225" y="2457555"/>
          <a:ext cx="1393488" cy="2133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</a:rPr>
            <a:t>REQUESTS TO AEP</a:t>
          </a:r>
          <a:endParaRPr lang="ru-RU" sz="1100" dirty="0">
            <a:solidFill>
              <a:schemeClr val="tx2">
                <a:lumMod val="50000"/>
              </a:schemeClr>
            </a:solidFill>
            <a:latin typeface="Segoe UI Light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0.4796</cdr:x>
      <cdr:y>0.54575</cdr:y>
    </cdr:from>
    <cdr:to>
      <cdr:x>0.92451</cdr:x>
      <cdr:y>0.63163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5236" y="1856629"/>
          <a:ext cx="1674652" cy="2921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0" dirty="0" smtClean="0">
              <a:latin typeface="Segoe UI Light" panose="020B0502040204020203" pitchFamily="34" charset="0"/>
            </a:rPr>
            <a:t>APPLICATIONS TO ATEX</a:t>
          </a:r>
          <a:endParaRPr lang="ru-RU" sz="1100" dirty="0">
            <a:latin typeface="Segoe UI Light" panose="020B05020402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0.14392</cdr:x>
      <cdr:y>0.88351</cdr:y>
    </cdr:from>
    <cdr:to>
      <cdr:x>0.49986</cdr:x>
      <cdr:y>0.95644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21573" y="2963944"/>
          <a:ext cx="1289940" cy="244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</a:rPr>
            <a:t>PROCESSED</a:t>
          </a:r>
          <a:endParaRPr lang="ru-RU" sz="1000" dirty="0">
            <a:solidFill>
              <a:schemeClr val="tx2">
                <a:lumMod val="50000"/>
              </a:schemeClr>
            </a:solidFill>
            <a:latin typeface="Segoe UI Light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0.70156</cdr:x>
      <cdr:y>0.42184</cdr:y>
    </cdr:from>
    <cdr:to>
      <cdr:x>0.97311</cdr:x>
      <cdr:y>0.4983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309885" y="1264774"/>
          <a:ext cx="894082" cy="229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 smtClean="0">
              <a:latin typeface="Segoe UI Light" panose="020B0502040204020203" pitchFamily="34" charset="0"/>
            </a:rPr>
            <a:t>IN PROCESS</a:t>
          </a:r>
          <a:endParaRPr lang="ru-RU" sz="1000" dirty="0">
            <a:latin typeface="Segoe UI Light" panose="020B05020402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0.14374</cdr:x>
      <cdr:y>0.85238</cdr:y>
    </cdr:from>
    <cdr:to>
      <cdr:x>0.49968</cdr:x>
      <cdr:y>0.92764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0762" y="2747665"/>
          <a:ext cx="1289580" cy="242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</a:rPr>
            <a:t>PROCESSED</a:t>
          </a:r>
          <a:endParaRPr lang="ru-RU" sz="1000" dirty="0">
            <a:solidFill>
              <a:schemeClr val="tx2">
                <a:lumMod val="50000"/>
              </a:schemeClr>
            </a:solidFill>
            <a:latin typeface="Segoe UI Light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0.72845</cdr:x>
      <cdr:y>0.41555</cdr:y>
    </cdr:from>
    <cdr:to>
      <cdr:x>1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39188" y="1339534"/>
          <a:ext cx="983839" cy="272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latin typeface="Segoe UI Light" panose="020B0502040204020203" pitchFamily="34" charset="0"/>
            </a:rPr>
            <a:t>IN PROCESS</a:t>
          </a:r>
          <a:endParaRPr lang="ru-RU" sz="1000" dirty="0">
            <a:latin typeface="Segoe UI Light" panose="020B05020402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8C579-7B36-4D4E-8D0D-9D7D8E3C437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685800"/>
            <a:ext cx="6013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54CE7-5AA2-4C4B-AC37-442856B46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0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637" y="2136345"/>
            <a:ext cx="10252551" cy="14741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274" y="3896995"/>
            <a:ext cx="8443278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6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7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2DCCD-24EC-498B-A77A-9C255F236DF4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4D45-27C2-49B1-BC16-750138150E67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4823" y="275403"/>
            <a:ext cx="2713911" cy="58677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091" y="275403"/>
            <a:ext cx="7940701" cy="58677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60F1-982E-4AB6-86FA-FE51EE568578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5CFE-68C7-4780-B814-7177B4266C4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801" y="4419143"/>
            <a:ext cx="10252551" cy="1365859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801" y="2914789"/>
            <a:ext cx="10252551" cy="150435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106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1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1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42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53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63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74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8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ECD-354F-42E9-9D7D-694117309CC0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091" y="1604647"/>
            <a:ext cx="5327306" cy="453853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1428" y="1604647"/>
            <a:ext cx="5327306" cy="453853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FAA-6748-4CCA-A3AD-1EBF4A357611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091" y="1539377"/>
            <a:ext cx="5329401" cy="641539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063" indent="0">
              <a:buNone/>
              <a:defRPr sz="2400" b="1"/>
            </a:lvl2pPr>
            <a:lvl3pPr marL="1082126" indent="0">
              <a:buNone/>
              <a:defRPr sz="2100" b="1"/>
            </a:lvl3pPr>
            <a:lvl4pPr marL="1623190" indent="0">
              <a:buNone/>
              <a:defRPr sz="1900" b="1"/>
            </a:lvl4pPr>
            <a:lvl5pPr marL="2164253" indent="0">
              <a:buNone/>
              <a:defRPr sz="1900" b="1"/>
            </a:lvl5pPr>
            <a:lvl6pPr marL="2705316" indent="0">
              <a:buNone/>
              <a:defRPr sz="1900" b="1"/>
            </a:lvl6pPr>
            <a:lvl7pPr marL="3246380" indent="0">
              <a:buNone/>
              <a:defRPr sz="1900" b="1"/>
            </a:lvl7pPr>
            <a:lvl8pPr marL="3787443" indent="0">
              <a:buNone/>
              <a:defRPr sz="1900" b="1"/>
            </a:lvl8pPr>
            <a:lvl9pPr marL="4328507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3091" y="2180916"/>
            <a:ext cx="5329401" cy="39622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7240" y="1539377"/>
            <a:ext cx="5331494" cy="641539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063" indent="0">
              <a:buNone/>
              <a:defRPr sz="2400" b="1"/>
            </a:lvl2pPr>
            <a:lvl3pPr marL="1082126" indent="0">
              <a:buNone/>
              <a:defRPr sz="2100" b="1"/>
            </a:lvl3pPr>
            <a:lvl4pPr marL="1623190" indent="0">
              <a:buNone/>
              <a:defRPr sz="1900" b="1"/>
            </a:lvl4pPr>
            <a:lvl5pPr marL="2164253" indent="0">
              <a:buNone/>
              <a:defRPr sz="1900" b="1"/>
            </a:lvl5pPr>
            <a:lvl6pPr marL="2705316" indent="0">
              <a:buNone/>
              <a:defRPr sz="1900" b="1"/>
            </a:lvl6pPr>
            <a:lvl7pPr marL="3246380" indent="0">
              <a:buNone/>
              <a:defRPr sz="1900" b="1"/>
            </a:lvl7pPr>
            <a:lvl8pPr marL="3787443" indent="0">
              <a:buNone/>
              <a:defRPr sz="1900" b="1"/>
            </a:lvl8pPr>
            <a:lvl9pPr marL="4328507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7240" y="2180916"/>
            <a:ext cx="5331494" cy="39622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F617-DDB0-4643-8295-71CB2FFC24DC}" type="datetime1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8AF2-BEA2-4478-9671-8780E6D331E0}" type="datetime1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AE04-814B-4F39-B038-DF805D191309}" type="datetime1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93" y="273808"/>
            <a:ext cx="3968257" cy="116527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5840" y="273810"/>
            <a:ext cx="6742895" cy="5869372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093" y="1439088"/>
            <a:ext cx="3968257" cy="4704094"/>
          </a:xfrm>
        </p:spPr>
        <p:txBody>
          <a:bodyPr/>
          <a:lstStyle>
            <a:lvl1pPr marL="0" indent="0">
              <a:buNone/>
              <a:defRPr sz="1700"/>
            </a:lvl1pPr>
            <a:lvl2pPr marL="541063" indent="0">
              <a:buNone/>
              <a:defRPr sz="1400"/>
            </a:lvl2pPr>
            <a:lvl3pPr marL="1082126" indent="0">
              <a:buNone/>
              <a:defRPr sz="1200"/>
            </a:lvl3pPr>
            <a:lvl4pPr marL="1623190" indent="0">
              <a:buNone/>
              <a:defRPr sz="1100"/>
            </a:lvl4pPr>
            <a:lvl5pPr marL="2164253" indent="0">
              <a:buNone/>
              <a:defRPr sz="1100"/>
            </a:lvl5pPr>
            <a:lvl6pPr marL="2705316" indent="0">
              <a:buNone/>
              <a:defRPr sz="1100"/>
            </a:lvl6pPr>
            <a:lvl7pPr marL="3246380" indent="0">
              <a:buNone/>
              <a:defRPr sz="1100"/>
            </a:lvl7pPr>
            <a:lvl8pPr marL="3787443" indent="0">
              <a:buNone/>
              <a:defRPr sz="1100"/>
            </a:lvl8pPr>
            <a:lvl9pPr marL="432850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03B3-762A-4817-BED6-FBE42A1E9AC9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202" y="4813935"/>
            <a:ext cx="7237095" cy="56831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64202" y="614477"/>
            <a:ext cx="7237095" cy="4126230"/>
          </a:xfrm>
        </p:spPr>
        <p:txBody>
          <a:bodyPr/>
          <a:lstStyle>
            <a:lvl1pPr marL="0" indent="0">
              <a:buNone/>
              <a:defRPr sz="3800"/>
            </a:lvl1pPr>
            <a:lvl2pPr marL="541063" indent="0">
              <a:buNone/>
              <a:defRPr sz="3300"/>
            </a:lvl2pPr>
            <a:lvl3pPr marL="1082126" indent="0">
              <a:buNone/>
              <a:defRPr sz="2800"/>
            </a:lvl3pPr>
            <a:lvl4pPr marL="1623190" indent="0">
              <a:buNone/>
              <a:defRPr sz="2400"/>
            </a:lvl4pPr>
            <a:lvl5pPr marL="2164253" indent="0">
              <a:buNone/>
              <a:defRPr sz="2400"/>
            </a:lvl5pPr>
            <a:lvl6pPr marL="2705316" indent="0">
              <a:buNone/>
              <a:defRPr sz="2400"/>
            </a:lvl6pPr>
            <a:lvl7pPr marL="3246380" indent="0">
              <a:buNone/>
              <a:defRPr sz="2400"/>
            </a:lvl7pPr>
            <a:lvl8pPr marL="3787443" indent="0">
              <a:buNone/>
              <a:defRPr sz="2400"/>
            </a:lvl8pPr>
            <a:lvl9pPr marL="4328507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4202" y="5382247"/>
            <a:ext cx="7237095" cy="807098"/>
          </a:xfrm>
        </p:spPr>
        <p:txBody>
          <a:bodyPr/>
          <a:lstStyle>
            <a:lvl1pPr marL="0" indent="0">
              <a:buNone/>
              <a:defRPr sz="1700"/>
            </a:lvl1pPr>
            <a:lvl2pPr marL="541063" indent="0">
              <a:buNone/>
              <a:defRPr sz="1400"/>
            </a:lvl2pPr>
            <a:lvl3pPr marL="1082126" indent="0">
              <a:buNone/>
              <a:defRPr sz="1200"/>
            </a:lvl3pPr>
            <a:lvl4pPr marL="1623190" indent="0">
              <a:buNone/>
              <a:defRPr sz="1100"/>
            </a:lvl4pPr>
            <a:lvl5pPr marL="2164253" indent="0">
              <a:buNone/>
              <a:defRPr sz="1100"/>
            </a:lvl5pPr>
            <a:lvl6pPr marL="2705316" indent="0">
              <a:buNone/>
              <a:defRPr sz="1100"/>
            </a:lvl6pPr>
            <a:lvl7pPr marL="3246380" indent="0">
              <a:buNone/>
              <a:defRPr sz="1100"/>
            </a:lvl7pPr>
            <a:lvl8pPr marL="3787443" indent="0">
              <a:buNone/>
              <a:defRPr sz="1100"/>
            </a:lvl8pPr>
            <a:lvl9pPr marL="432850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AC2E-3C60-4D00-8160-6A834F3AE100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091" y="275402"/>
            <a:ext cx="10855643" cy="1146175"/>
          </a:xfrm>
          <a:prstGeom prst="rect">
            <a:avLst/>
          </a:prstGeom>
        </p:spPr>
        <p:txBody>
          <a:bodyPr vert="horz" lIns="108212" tIns="54107" rIns="108212" bIns="541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091" y="1604647"/>
            <a:ext cx="10855643" cy="4538535"/>
          </a:xfrm>
          <a:prstGeom prst="rect">
            <a:avLst/>
          </a:prstGeom>
        </p:spPr>
        <p:txBody>
          <a:bodyPr vert="horz" lIns="108212" tIns="54107" rIns="108212" bIns="541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091" y="6374008"/>
            <a:ext cx="2814426" cy="366139"/>
          </a:xfrm>
          <a:prstGeom prst="rect">
            <a:avLst/>
          </a:prstGeom>
        </p:spPr>
        <p:txBody>
          <a:bodyPr vert="horz" lIns="108212" tIns="54107" rIns="108212" bIns="5410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82F5-7501-472B-B01A-310534B5F4C4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21124" y="6374008"/>
            <a:ext cx="3819578" cy="366139"/>
          </a:xfrm>
          <a:prstGeom prst="rect">
            <a:avLst/>
          </a:prstGeom>
        </p:spPr>
        <p:txBody>
          <a:bodyPr vert="horz" lIns="108212" tIns="54107" rIns="108212" bIns="5410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308" y="6374008"/>
            <a:ext cx="2814426" cy="366139"/>
          </a:xfrm>
          <a:prstGeom prst="rect">
            <a:avLst/>
          </a:prstGeom>
        </p:spPr>
        <p:txBody>
          <a:bodyPr vert="horz" lIns="108212" tIns="54107" rIns="108212" bIns="5410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AEBF-39A5-4284-B6DA-146462C28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8212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797" indent="-405797" algn="l" defTabSz="108212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9228" indent="-338165" algn="l" defTabSz="108212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659" indent="-270532" algn="l" defTabSz="108212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722" indent="-270532" algn="l" defTabSz="108212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785" indent="-270532" algn="l" defTabSz="108212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848" indent="-270532" algn="l" defTabSz="108212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6911" indent="-270532" algn="l" defTabSz="108212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7975" indent="-270532" algn="l" defTabSz="108212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9038" indent="-270532" algn="l" defTabSz="108212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063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126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190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4253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5316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6380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7443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07" algn="l" defTabSz="108212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15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chart" Target="../charts/chart3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chart" Target="../charts/chart2.xml"/><Relationship Id="rId5" Type="http://schemas.openxmlformats.org/officeDocument/2006/relationships/image" Target="../media/image23.png"/><Relationship Id="rId15" Type="http://schemas.openxmlformats.org/officeDocument/2006/relationships/image" Target="../media/image16.png"/><Relationship Id="rId10" Type="http://schemas.openxmlformats.org/officeDocument/2006/relationships/chart" Target="../charts/chart1.xml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image" Target="../media/image27.png"/><Relationship Id="rId2" Type="http://schemas.openxmlformats.org/officeDocument/2006/relationships/image" Target="../media/image18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6.png"/><Relationship Id="rId5" Type="http://schemas.openxmlformats.org/officeDocument/2006/relationships/image" Target="../media/image28.png"/><Relationship Id="rId15" Type="http://schemas.openxmlformats.org/officeDocument/2006/relationships/image" Target="../media/image29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Relationship Id="rId1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8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9.png"/><Relationship Id="rId5" Type="http://schemas.openxmlformats.org/officeDocument/2006/relationships/image" Target="../media/image23.png"/><Relationship Id="rId15" Type="http://schemas.openxmlformats.org/officeDocument/2006/relationships/image" Target="../media/image16.png"/><Relationship Id="rId10" Type="http://schemas.openxmlformats.org/officeDocument/2006/relationships/image" Target="../media/image1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28.png"/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12" Type="http://schemas.openxmlformats.org/officeDocument/2006/relationships/image" Target="../media/image17.png"/><Relationship Id="rId2" Type="http://schemas.openxmlformats.org/officeDocument/2006/relationships/image" Target="../media/image20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9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18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28.png"/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12" Type="http://schemas.openxmlformats.org/officeDocument/2006/relationships/image" Target="../media/image17.png"/><Relationship Id="rId2" Type="http://schemas.openxmlformats.org/officeDocument/2006/relationships/image" Target="../media/image20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19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18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Relationship Id="rId1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8.png"/><Relationship Id="rId3" Type="http://schemas.openxmlformats.org/officeDocument/2006/relationships/image" Target="../media/image20.png"/><Relationship Id="rId7" Type="http://schemas.openxmlformats.org/officeDocument/2006/relationships/image" Target="../media/image25.png"/><Relationship Id="rId12" Type="http://schemas.openxmlformats.org/officeDocument/2006/relationships/image" Target="../media/image19.png"/><Relationship Id="rId2" Type="http://schemas.openxmlformats.org/officeDocument/2006/relationships/image" Target="../media/image17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8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21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85205" y="0"/>
            <a:ext cx="1376620" cy="68770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12" tIns="54107" rIns="108212" bIns="54107" rtlCol="0" anchor="ctr"/>
          <a:lstStyle/>
          <a:p>
            <a:pPr algn="ctr"/>
            <a:endParaRPr lang="en-US"/>
          </a:p>
        </p:txBody>
      </p:sp>
      <p:pic>
        <p:nvPicPr>
          <p:cNvPr id="5" name="Picture 4" descr="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3197"/>
            <a:ext cx="12061825" cy="20910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31202" y="2872015"/>
            <a:ext cx="6651574" cy="1955930"/>
          </a:xfrm>
          <a:prstGeom prst="rect">
            <a:avLst/>
          </a:prstGeom>
        </p:spPr>
        <p:txBody>
          <a:bodyPr wrap="square" lIns="108212" tIns="54107" rIns="108212" bIns="54107">
            <a:spAutoFit/>
          </a:bodyPr>
          <a:lstStyle/>
          <a:p>
            <a:pPr algn="ctr" eaLnBrk="0" hangingPunct="0">
              <a:defRPr/>
            </a:pPr>
            <a:r>
              <a:rPr lang="en-US" sz="6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BNPP Technical Support </a:t>
            </a:r>
            <a:endParaRPr lang="en-US" sz="6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BNPP_LOG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191" y="153986"/>
            <a:ext cx="1533371" cy="4395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85" y="579012"/>
            <a:ext cx="844258" cy="201711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6"/>
          <p:cNvSpPr/>
          <p:nvPr/>
        </p:nvSpPr>
        <p:spPr>
          <a:xfrm>
            <a:off x="0" y="3215120"/>
            <a:ext cx="12192000" cy="364287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52"/>
          <p:cNvSpPr/>
          <p:nvPr/>
        </p:nvSpPr>
        <p:spPr>
          <a:xfrm>
            <a:off x="500550" y="3258777"/>
            <a:ext cx="547883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on project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Revisits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Stage 1 and Stage 2 of five ones are completed</a:t>
            </a:r>
            <a:endParaRPr lang="ru-RU" sz="16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Start of revisits schedule implementation -</a:t>
            </a:r>
            <a:r>
              <a:rPr lang="ru-RU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26.09.2017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Stage 3 is planned for</a:t>
            </a:r>
            <a:r>
              <a:rPr lang="ru-RU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October</a:t>
            </a:r>
            <a:r>
              <a:rPr lang="ru-RU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November,</a:t>
            </a:r>
            <a:r>
              <a:rPr lang="ru-RU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2017</a:t>
            </a:r>
          </a:p>
          <a:p>
            <a:endParaRPr lang="ru-RU" sz="1600" dirty="0" smtClean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53"/>
          <p:cNvSpPr/>
          <p:nvPr/>
        </p:nvSpPr>
        <p:spPr>
          <a:xfrm>
            <a:off x="6441720" y="3251754"/>
            <a:ext cx="575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Training and Qualification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TCO for BNPP is under preparation </a:t>
            </a:r>
            <a:endParaRPr lang="en-US" sz="16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55"/>
          <p:cNvSpPr/>
          <p:nvPr/>
        </p:nvSpPr>
        <p:spPr>
          <a:xfrm>
            <a:off x="1267096" y="2241598"/>
            <a:ext cx="165670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17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- 2018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5" name="Рисунок 5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022" y="2149398"/>
            <a:ext cx="679376" cy="679376"/>
          </a:xfrm>
          <a:prstGeom prst="rect">
            <a:avLst/>
          </a:prstGeom>
        </p:spPr>
      </p:pic>
      <p:grpSp>
        <p:nvGrpSpPr>
          <p:cNvPr id="36" name="Группа 61"/>
          <p:cNvGrpSpPr/>
          <p:nvPr/>
        </p:nvGrpSpPr>
        <p:grpSpPr>
          <a:xfrm>
            <a:off x="753498" y="2149398"/>
            <a:ext cx="513598" cy="625630"/>
            <a:chOff x="753498" y="2379810"/>
            <a:chExt cx="625630" cy="625630"/>
          </a:xfrm>
        </p:grpSpPr>
        <p:pic>
          <p:nvPicPr>
            <p:cNvPr id="37" name="Рисунок 6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38" name="Рисунок 6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grpSp>
        <p:nvGrpSpPr>
          <p:cNvPr id="39" name="Группа 37"/>
          <p:cNvGrpSpPr/>
          <p:nvPr/>
        </p:nvGrpSpPr>
        <p:grpSpPr>
          <a:xfrm>
            <a:off x="1762157" y="886031"/>
            <a:ext cx="3828482" cy="872985"/>
            <a:chOff x="0" y="-2182"/>
            <a:chExt cx="5834743" cy="1566559"/>
          </a:xfrm>
        </p:grpSpPr>
        <p:cxnSp>
          <p:nvCxnSpPr>
            <p:cNvPr id="40" name="Прямая соединительная линия 38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1" name="Прямая соединительная линия 39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2" name="Прямая соединительная линия 40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3" name="Прямая соединительная линия 41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4" name="Прямая соединительная линия 42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5" name="Прямая соединительная линия 43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6" name="Прямая соединительная линия 44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48" name="Прямая соединительная линия 50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49" name="Рисунок 51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50" name="Рисунок 56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8"/>
            </a:xfrm>
            <a:prstGeom prst="rect">
              <a:avLst/>
            </a:prstGeom>
          </p:spPr>
        </p:pic>
        <p:pic>
          <p:nvPicPr>
            <p:cNvPr id="51" name="Рисунок 57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52" name="Рисунок 64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53" name="Рисунок 66"/>
            <p:cNvPicPr>
              <a:picLocks noChangeAspect="1"/>
            </p:cNvPicPr>
            <p:nvPr/>
          </p:nvPicPr>
          <p:blipFill>
            <a:blip r:embed="rId9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54" name="Рисунок 67"/>
            <p:cNvPicPr>
              <a:picLocks noChangeAspect="1"/>
            </p:cNvPicPr>
            <p:nvPr/>
          </p:nvPicPr>
          <p:blipFill>
            <a:blip r:embed="rId10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55" name="Рисунок 68"/>
            <p:cNvPicPr>
              <a:picLocks noChangeAspect="1"/>
            </p:cNvPicPr>
            <p:nvPr/>
          </p:nvPicPr>
          <p:blipFill>
            <a:blip r:embed="rId11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56" name="Ромб 69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7" name="Рисунок 70"/>
            <p:cNvPicPr>
              <a:picLocks noChangeAspect="1"/>
            </p:cNvPicPr>
            <p:nvPr/>
          </p:nvPicPr>
          <p:blipFill>
            <a:blip r:embed="rId1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58" name="Рисунок 5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18631" y="989420"/>
            <a:ext cx="516215" cy="511391"/>
          </a:xfrm>
          <a:prstGeom prst="rect">
            <a:avLst/>
          </a:prstGeom>
        </p:spPr>
      </p:pic>
      <p:pic>
        <p:nvPicPr>
          <p:cNvPr id="59" name="Рисунок 48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3835" y="2226871"/>
            <a:ext cx="348757" cy="348757"/>
          </a:xfrm>
          <a:prstGeom prst="ellipse">
            <a:avLst/>
          </a:prstGeom>
        </p:spPr>
      </p:pic>
      <p:sp>
        <p:nvSpPr>
          <p:cNvPr id="60" name="Прямоугольник 65"/>
          <p:cNvSpPr/>
          <p:nvPr/>
        </p:nvSpPr>
        <p:spPr>
          <a:xfrm>
            <a:off x="3568144" y="2226871"/>
            <a:ext cx="27507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“Bushehr” NPP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73"/>
          <p:cNvSpPr/>
          <p:nvPr/>
        </p:nvSpPr>
        <p:spPr>
          <a:xfrm>
            <a:off x="6441720" y="1579879"/>
            <a:ext cx="43733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Projects</a:t>
            </a:r>
            <a:r>
              <a:rPr kumimoji="0" lang="ru-RU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Revisits for progress monitoring in preparation for OSART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mission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BNPP personnel training and qualification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742881" y="641165"/>
            <a:ext cx="59220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D75E86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PREPARATION FOR IAEA MISSION OSART</a:t>
            </a:r>
            <a:endParaRPr lang="ru-RU" b="1" dirty="0" smtClean="0">
              <a:solidFill>
                <a:srgbClr val="D75E86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72539" y="5031838"/>
            <a:ext cx="6646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Chemistry Support Center Creation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TA elaborated by JSC ATEX is being agreed upon by VNIIAES</a:t>
            </a:r>
            <a:endParaRPr lang="ru-RU" sz="16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TA and TCO are under preparation</a:t>
            </a:r>
            <a:r>
              <a:rPr lang="ru-RU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4" name="Группа 71"/>
          <p:cNvGrpSpPr/>
          <p:nvPr/>
        </p:nvGrpSpPr>
        <p:grpSpPr>
          <a:xfrm>
            <a:off x="3418612" y="972450"/>
            <a:ext cx="538930" cy="493434"/>
            <a:chOff x="2475721" y="321277"/>
            <a:chExt cx="685145" cy="685144"/>
          </a:xfrm>
        </p:grpSpPr>
        <p:grpSp>
          <p:nvGrpSpPr>
            <p:cNvPr id="65" name="Группа 72"/>
            <p:cNvGrpSpPr/>
            <p:nvPr/>
          </p:nvGrpSpPr>
          <p:grpSpPr>
            <a:xfrm>
              <a:off x="2475721" y="321277"/>
              <a:ext cx="685145" cy="685144"/>
              <a:chOff x="2371629" y="1548634"/>
              <a:chExt cx="685145" cy="685144"/>
            </a:xfrm>
          </p:grpSpPr>
          <p:pic>
            <p:nvPicPr>
              <p:cNvPr id="67" name="Рисунок 76"/>
              <p:cNvPicPr>
                <a:picLocks noChangeAspect="1"/>
              </p:cNvPicPr>
              <p:nvPr/>
            </p:nvPicPr>
            <p:blipFill>
              <a:blip r:embed="rId14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71629" y="1548634"/>
                <a:ext cx="685145" cy="685144"/>
              </a:xfrm>
              <a:prstGeom prst="rect">
                <a:avLst/>
              </a:prstGeom>
            </p:spPr>
          </p:pic>
          <p:pic>
            <p:nvPicPr>
              <p:cNvPr id="68" name="Рисунок 77"/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66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9" name="Номер слайда 1"/>
          <p:cNvSpPr txBox="1">
            <a:spLocks/>
          </p:cNvSpPr>
          <p:nvPr/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6"/>
          <p:cNvSpPr/>
          <p:nvPr/>
        </p:nvSpPr>
        <p:spPr>
          <a:xfrm>
            <a:off x="0" y="3215121"/>
            <a:ext cx="12192000" cy="364287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52"/>
          <p:cNvSpPr/>
          <p:nvPr/>
        </p:nvSpPr>
        <p:spPr>
          <a:xfrm>
            <a:off x="513958" y="4382161"/>
            <a:ext cx="50063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Training on safety regulations and rules in nuclear field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Agreement on training performance is reached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BNPP Application is expected</a:t>
            </a:r>
            <a:endParaRPr lang="ru-RU" sz="14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3"/>
          <p:cNvSpPr/>
          <p:nvPr/>
        </p:nvSpPr>
        <p:spPr>
          <a:xfrm>
            <a:off x="6441720" y="3251754"/>
            <a:ext cx="5308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Training to methods for investigation of disturbances in NPP operation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TCP has been reviewed by BNPP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BNPP Work-Order is under preparation</a:t>
            </a: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55"/>
          <p:cNvSpPr/>
          <p:nvPr/>
        </p:nvSpPr>
        <p:spPr>
          <a:xfrm>
            <a:off x="1396724" y="2329555"/>
            <a:ext cx="176711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6 - 20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21</a:t>
            </a:r>
          </a:p>
        </p:txBody>
      </p:sp>
      <p:pic>
        <p:nvPicPr>
          <p:cNvPr id="8" name="Рисунок 5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022" y="2149398"/>
            <a:ext cx="679376" cy="679376"/>
          </a:xfrm>
          <a:prstGeom prst="rect">
            <a:avLst/>
          </a:prstGeom>
        </p:spPr>
      </p:pic>
      <p:grpSp>
        <p:nvGrpSpPr>
          <p:cNvPr id="9" name="Группа 61"/>
          <p:cNvGrpSpPr/>
          <p:nvPr/>
        </p:nvGrpSpPr>
        <p:grpSpPr>
          <a:xfrm>
            <a:off x="753498" y="2149398"/>
            <a:ext cx="625630" cy="625630"/>
            <a:chOff x="753498" y="2379810"/>
            <a:chExt cx="625630" cy="625630"/>
          </a:xfrm>
        </p:grpSpPr>
        <p:pic>
          <p:nvPicPr>
            <p:cNvPr id="10" name="Рисунок 6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11" name="Рисунок 6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grpSp>
        <p:nvGrpSpPr>
          <p:cNvPr id="12" name="Группа 37"/>
          <p:cNvGrpSpPr/>
          <p:nvPr/>
        </p:nvGrpSpPr>
        <p:grpSpPr>
          <a:xfrm>
            <a:off x="1360984" y="453812"/>
            <a:ext cx="4957960" cy="1200241"/>
            <a:chOff x="0" y="-2182"/>
            <a:chExt cx="5834743" cy="1566559"/>
          </a:xfrm>
        </p:grpSpPr>
        <p:cxnSp>
          <p:nvCxnSpPr>
            <p:cNvPr id="13" name="Прямая соединительная линия 38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4" name="Прямая соединительная линия 39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5" name="Прямая соединительная линия 40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6" name="Прямая соединительная линия 41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7" name="Прямая соединительная линия 42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8" name="Прямая соединительная линия 43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9" name="Прямая соединительная линия 44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20" name="Прямая соединительная линия 46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21" name="Прямая соединительная линия 50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22" name="Рисунок 51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23" name="Рисунок 56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8"/>
            </a:xfrm>
            <a:prstGeom prst="rect">
              <a:avLst/>
            </a:prstGeom>
          </p:spPr>
        </p:pic>
        <p:pic>
          <p:nvPicPr>
            <p:cNvPr id="24" name="Рисунок 57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25" name="Рисунок 64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26" name="Рисунок 66"/>
            <p:cNvPicPr>
              <a:picLocks noChangeAspect="1"/>
            </p:cNvPicPr>
            <p:nvPr/>
          </p:nvPicPr>
          <p:blipFill>
            <a:blip r:embed="rId9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27" name="Рисунок 67"/>
            <p:cNvPicPr>
              <a:picLocks noChangeAspect="1"/>
            </p:cNvPicPr>
            <p:nvPr/>
          </p:nvPicPr>
          <p:blipFill>
            <a:blip r:embed="rId10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28" name="Рисунок 68"/>
            <p:cNvPicPr>
              <a:picLocks noChangeAspect="1"/>
            </p:cNvPicPr>
            <p:nvPr/>
          </p:nvPicPr>
          <p:blipFill>
            <a:blip r:embed="rId11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29" name="Ромб 69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" name="Рисунок 70"/>
            <p:cNvPicPr>
              <a:picLocks noChangeAspect="1"/>
            </p:cNvPicPr>
            <p:nvPr/>
          </p:nvPicPr>
          <p:blipFill>
            <a:blip r:embed="rId1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31" name="Рисунок 7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349" y="1049272"/>
            <a:ext cx="685145" cy="685145"/>
          </a:xfrm>
          <a:prstGeom prst="rect">
            <a:avLst/>
          </a:prstGeom>
        </p:spPr>
      </p:pic>
      <p:pic>
        <p:nvPicPr>
          <p:cNvPr id="32" name="Рисунок 65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3835" y="2226871"/>
            <a:ext cx="348757" cy="348757"/>
          </a:xfrm>
          <a:prstGeom prst="ellipse">
            <a:avLst/>
          </a:prstGeom>
        </p:spPr>
      </p:pic>
      <p:sp>
        <p:nvSpPr>
          <p:cNvPr id="33" name="Прямоугольник 71"/>
          <p:cNvSpPr/>
          <p:nvPr/>
        </p:nvSpPr>
        <p:spPr>
          <a:xfrm>
            <a:off x="3594763" y="2318667"/>
            <a:ext cx="282881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“Bushehr” NPP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58732" y="661560"/>
            <a:ext cx="68030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79463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PERSONNEL TRAINING AND QUALIFICATION</a:t>
            </a:r>
            <a:endParaRPr lang="ru-RU" b="1" dirty="0" smtClean="0">
              <a:solidFill>
                <a:srgbClr val="F79463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5" name="Прямоугольник 78"/>
          <p:cNvSpPr/>
          <p:nvPr/>
        </p:nvSpPr>
        <p:spPr>
          <a:xfrm>
            <a:off x="7687095" y="997664"/>
            <a:ext cx="36004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PPE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,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CODES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,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SW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6" name="Прямоугольник 45"/>
          <p:cNvSpPr/>
          <p:nvPr/>
        </p:nvSpPr>
        <p:spPr>
          <a:xfrm>
            <a:off x="6525233" y="1314297"/>
            <a:ext cx="5224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Projects</a:t>
            </a:r>
            <a:r>
              <a:rPr kumimoji="0" lang="ru-RU" sz="1400" b="0" i="0" u="sng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PPE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Methods for investigation of disturbances in NPP operation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Training on safety regulations and rules in nuclear field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 codes delivery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Training to CPS EE equipment repair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48"/>
          <p:cNvSpPr/>
          <p:nvPr/>
        </p:nvSpPr>
        <p:spPr>
          <a:xfrm>
            <a:off x="500550" y="3258777"/>
            <a:ext cx="54788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Personnel PPE performance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Done successfully</a:t>
            </a:r>
            <a:endParaRPr lang="ru-RU" sz="14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54"/>
          <p:cNvSpPr/>
          <p:nvPr/>
        </p:nvSpPr>
        <p:spPr>
          <a:xfrm>
            <a:off x="6441720" y="4516247"/>
            <a:ext cx="50063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Design codes delivery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TCP for BNPP is being elaborated</a:t>
            </a: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58"/>
          <p:cNvSpPr/>
          <p:nvPr/>
        </p:nvSpPr>
        <p:spPr>
          <a:xfrm>
            <a:off x="3338213" y="5597879"/>
            <a:ext cx="50063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Training to CPS EE repair</a:t>
            </a:r>
            <a:r>
              <a:rPr lang="ru-RU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TCP for BNPP is being elaborated</a:t>
            </a: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Группа 49"/>
          <p:cNvGrpSpPr/>
          <p:nvPr/>
        </p:nvGrpSpPr>
        <p:grpSpPr>
          <a:xfrm>
            <a:off x="3596861" y="603153"/>
            <a:ext cx="685145" cy="685144"/>
            <a:chOff x="2475721" y="321277"/>
            <a:chExt cx="685145" cy="685144"/>
          </a:xfrm>
        </p:grpSpPr>
        <p:grpSp>
          <p:nvGrpSpPr>
            <p:cNvPr id="41" name="Группа 73"/>
            <p:cNvGrpSpPr/>
            <p:nvPr/>
          </p:nvGrpSpPr>
          <p:grpSpPr>
            <a:xfrm>
              <a:off x="2475721" y="321277"/>
              <a:ext cx="685145" cy="685144"/>
              <a:chOff x="2371629" y="1548634"/>
              <a:chExt cx="685145" cy="685144"/>
            </a:xfrm>
          </p:grpSpPr>
          <p:pic>
            <p:nvPicPr>
              <p:cNvPr id="43" name="Рисунок 75"/>
              <p:cNvPicPr>
                <a:picLocks noChangeAspect="1"/>
              </p:cNvPicPr>
              <p:nvPr/>
            </p:nvPicPr>
            <p:blipFill>
              <a:blip r:embed="rId14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71629" y="1548634"/>
                <a:ext cx="685145" cy="685144"/>
              </a:xfrm>
              <a:prstGeom prst="rect">
                <a:avLst/>
              </a:prstGeom>
            </p:spPr>
          </p:pic>
          <p:pic>
            <p:nvPicPr>
              <p:cNvPr id="44" name="Рисунок 76"/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42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5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74"/>
          <p:cNvSpPr/>
          <p:nvPr/>
        </p:nvSpPr>
        <p:spPr>
          <a:xfrm>
            <a:off x="0" y="1586885"/>
            <a:ext cx="11935568" cy="52747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38"/>
          <p:cNvGrpSpPr/>
          <p:nvPr/>
        </p:nvGrpSpPr>
        <p:grpSpPr>
          <a:xfrm>
            <a:off x="1134369" y="321277"/>
            <a:ext cx="4692792" cy="1193258"/>
            <a:chOff x="0" y="-2182"/>
            <a:chExt cx="5834743" cy="1566559"/>
          </a:xfrm>
        </p:grpSpPr>
        <p:cxnSp>
          <p:nvCxnSpPr>
            <p:cNvPr id="6" name="Прямая соединительная линия 39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7" name="Прямая соединительная линия 40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8" name="Прямая соединительная линия 41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9" name="Прямая соединительная линия 42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0" name="Прямая соединительная линия 43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1" name="Прямая соединительная линия 44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2" name="Прямая соединительная линия 46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3" name="Прямая соединительная линия 50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4" name="Прямая соединительная линия 51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15" name="Рисунок 56"/>
            <p:cNvPicPr>
              <a:picLocks noChangeAspect="1"/>
            </p:cNvPicPr>
            <p:nvPr/>
          </p:nvPicPr>
          <p:blipFill>
            <a:blip r:embed="rId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16" name="Рисунок 57"/>
            <p:cNvPicPr>
              <a:picLocks noChangeAspect="1"/>
            </p:cNvPicPr>
            <p:nvPr/>
          </p:nvPicPr>
          <p:blipFill>
            <a:blip r:embed="rId3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8"/>
            </a:xfrm>
            <a:prstGeom prst="rect">
              <a:avLst/>
            </a:prstGeom>
          </p:spPr>
        </p:pic>
        <p:pic>
          <p:nvPicPr>
            <p:cNvPr id="17" name="Рисунок 58"/>
            <p:cNvPicPr>
              <a:picLocks noChangeAspect="1"/>
            </p:cNvPicPr>
            <p:nvPr/>
          </p:nvPicPr>
          <p:blipFill>
            <a:blip r:embed="rId4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18" name="Рисунок 64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19" name="Рисунок 65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20" name="Рисунок 66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21" name="Рисунок 67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22" name="Ромб 68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" name="Рисунок 69"/>
            <p:cNvPicPr>
              <a:picLocks noChangeAspect="1"/>
            </p:cNvPicPr>
            <p:nvPr/>
          </p:nvPicPr>
          <p:blipFill>
            <a:blip r:embed="rId9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24" name="Рисунок 7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7195" y="546294"/>
            <a:ext cx="631065" cy="559450"/>
          </a:xfrm>
          <a:prstGeom prst="rect">
            <a:avLst/>
          </a:prstGeom>
        </p:spPr>
      </p:pic>
      <p:sp>
        <p:nvSpPr>
          <p:cNvPr id="25" name="Прямоугольник 63"/>
          <p:cNvSpPr/>
          <p:nvPr/>
        </p:nvSpPr>
        <p:spPr>
          <a:xfrm>
            <a:off x="5534954" y="1056244"/>
            <a:ext cx="6400614" cy="75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STATISTICS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ON PROCESSING APPLICATIONS UNDER TECHNICAL SUPPORT CONTRACT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18211" y="693277"/>
            <a:ext cx="49293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67C6C7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REMOTE TECHNICAL SUPPORT</a:t>
            </a:r>
            <a:endParaRPr lang="ru-RU" b="1" dirty="0" smtClean="0">
              <a:solidFill>
                <a:srgbClr val="67C6C7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graphicFrame>
        <p:nvGraphicFramePr>
          <p:cNvPr id="2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151128"/>
              </p:ext>
            </p:extLst>
          </p:nvPr>
        </p:nvGraphicFramePr>
        <p:xfrm>
          <a:off x="375904" y="1148660"/>
          <a:ext cx="3764044" cy="3401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616437"/>
              </p:ext>
            </p:extLst>
          </p:nvPr>
        </p:nvGraphicFramePr>
        <p:xfrm>
          <a:off x="8003385" y="1094289"/>
          <a:ext cx="3573919" cy="351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9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614776"/>
              </p:ext>
            </p:extLst>
          </p:nvPr>
        </p:nvGraphicFramePr>
        <p:xfrm>
          <a:off x="4305317" y="1111709"/>
          <a:ext cx="3681440" cy="347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pSp>
        <p:nvGrpSpPr>
          <p:cNvPr id="30" name="Группа 30"/>
          <p:cNvGrpSpPr/>
          <p:nvPr/>
        </p:nvGrpSpPr>
        <p:grpSpPr>
          <a:xfrm>
            <a:off x="3183559" y="567419"/>
            <a:ext cx="687116" cy="546439"/>
            <a:chOff x="2556773" y="402328"/>
            <a:chExt cx="530765" cy="604092"/>
          </a:xfrm>
        </p:grpSpPr>
        <p:grpSp>
          <p:nvGrpSpPr>
            <p:cNvPr id="31" name="Группа 31"/>
            <p:cNvGrpSpPr/>
            <p:nvPr/>
          </p:nvGrpSpPr>
          <p:grpSpPr>
            <a:xfrm>
              <a:off x="2556773" y="402328"/>
              <a:ext cx="530765" cy="604092"/>
              <a:chOff x="2452681" y="1629685"/>
              <a:chExt cx="530765" cy="604092"/>
            </a:xfrm>
          </p:grpSpPr>
          <p:pic>
            <p:nvPicPr>
              <p:cNvPr id="33" name="Рисунок 33"/>
              <p:cNvPicPr>
                <a:picLocks noChangeAspect="1"/>
              </p:cNvPicPr>
              <p:nvPr/>
            </p:nvPicPr>
            <p:blipFill>
              <a:blip r:embed="rId13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52681" y="1629685"/>
                <a:ext cx="530765" cy="604092"/>
              </a:xfrm>
              <a:prstGeom prst="rect">
                <a:avLst/>
              </a:prstGeom>
            </p:spPr>
          </p:pic>
          <p:pic>
            <p:nvPicPr>
              <p:cNvPr id="34" name="Рисунок 37"/>
              <p:cNvPicPr>
                <a:picLocks noChangeAspect="1"/>
              </p:cNvPicPr>
              <p:nvPr/>
            </p:nvPicPr>
            <p:blipFill rotWithShape="1"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32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6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49"/>
          <p:cNvSpPr/>
          <p:nvPr/>
        </p:nvSpPr>
        <p:spPr>
          <a:xfrm>
            <a:off x="375904" y="5283671"/>
            <a:ext cx="5813821" cy="132343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AEP</a:t>
            </a:r>
            <a:r>
              <a:rPr lang="ru-RU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1600" b="1" dirty="0" err="1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NiAEP</a:t>
            </a:r>
            <a:r>
              <a:rPr lang="ru-RU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1600" b="1" dirty="0" err="1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SPbAEP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OKB</a:t>
            </a:r>
            <a:r>
              <a:rPr lang="ru-RU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GIDROPRESS</a:t>
            </a:r>
            <a:r>
              <a:rPr lang="ru-RU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IPU RAN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SNIIP SYSTEMATOM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ENITS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52"/>
          <p:cNvSpPr/>
          <p:nvPr/>
        </p:nvSpPr>
        <p:spPr>
          <a:xfrm>
            <a:off x="6387120" y="5276191"/>
            <a:ext cx="3888516" cy="132343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POWER MACHINES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ChZEM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CATE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AME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VNIIAES</a:t>
            </a:r>
            <a:endParaRPr lang="ru-RU" sz="1600" b="1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53"/>
          <p:cNvSpPr/>
          <p:nvPr/>
        </p:nvSpPr>
        <p:spPr>
          <a:xfrm>
            <a:off x="375904" y="4906859"/>
            <a:ext cx="10902515" cy="415498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b="1" dirty="0" smtClean="0">
                <a:solidFill>
                  <a:srgbClr val="2B3C82"/>
                </a:solidFill>
                <a:latin typeface="Arial" pitchFamily="34" charset="0"/>
                <a:cs typeface="Arial" pitchFamily="34" charset="0"/>
              </a:rPr>
              <a:t>Atomic industry companies involved in applications processing by e-mail</a:t>
            </a:r>
            <a:r>
              <a:rPr lang="ru-RU" b="1" dirty="0" smtClean="0">
                <a:solidFill>
                  <a:srgbClr val="2B3C8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033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9"/>
          <p:cNvSpPr/>
          <p:nvPr/>
        </p:nvSpPr>
        <p:spPr>
          <a:xfrm>
            <a:off x="135348" y="3188367"/>
            <a:ext cx="11719544" cy="364287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53"/>
          <p:cNvSpPr/>
          <p:nvPr/>
        </p:nvSpPr>
        <p:spPr>
          <a:xfrm>
            <a:off x="375904" y="3286795"/>
            <a:ext cx="561921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Scope </a:t>
            </a:r>
            <a:r>
              <a:rPr lang="en-US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of work</a:t>
            </a:r>
            <a:r>
              <a:rPr lang="ru-RU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Inspection 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of main equipment</a:t>
            </a:r>
            <a:endParaRPr lang="ru-RU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Technical 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support 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of operating personnel during commissioning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Technical support 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operating personnel during 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trial operation</a:t>
            </a:r>
            <a:endParaRPr lang="en-US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8"/>
          <p:cNvSpPr/>
          <p:nvPr/>
        </p:nvSpPr>
        <p:spPr>
          <a:xfrm>
            <a:off x="6441720" y="2294748"/>
            <a:ext cx="5619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Project : 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Engineering support of NPP during construction and commissioning</a:t>
            </a:r>
          </a:p>
        </p:txBody>
      </p:sp>
      <p:sp>
        <p:nvSpPr>
          <p:cNvPr id="27" name="Прямоугольник 39"/>
          <p:cNvSpPr/>
          <p:nvPr/>
        </p:nvSpPr>
        <p:spPr>
          <a:xfrm>
            <a:off x="1396724" y="2331367"/>
            <a:ext cx="16435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201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- 2021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Группа 49"/>
          <p:cNvGrpSpPr/>
          <p:nvPr/>
        </p:nvGrpSpPr>
        <p:grpSpPr>
          <a:xfrm>
            <a:off x="753498" y="2149398"/>
            <a:ext cx="625630" cy="625630"/>
            <a:chOff x="753498" y="2379810"/>
            <a:chExt cx="625630" cy="625630"/>
          </a:xfrm>
        </p:grpSpPr>
        <p:pic>
          <p:nvPicPr>
            <p:cNvPr id="29" name="Рисунок 5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30" name="Рисунок 5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pic>
        <p:nvPicPr>
          <p:cNvPr id="31" name="Рисунок 6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022" y="2151210"/>
            <a:ext cx="679376" cy="679376"/>
          </a:xfrm>
          <a:prstGeom prst="rect">
            <a:avLst/>
          </a:prstGeom>
        </p:spPr>
      </p:pic>
      <p:pic>
        <p:nvPicPr>
          <p:cNvPr id="32" name="Рисунок 5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3835" y="2226871"/>
            <a:ext cx="348757" cy="348757"/>
          </a:xfrm>
          <a:prstGeom prst="ellipse">
            <a:avLst/>
          </a:prstGeom>
        </p:spPr>
      </p:pic>
      <p:sp>
        <p:nvSpPr>
          <p:cNvPr id="33" name="Прямоугольник 40"/>
          <p:cNvSpPr/>
          <p:nvPr/>
        </p:nvSpPr>
        <p:spPr>
          <a:xfrm>
            <a:off x="3594763" y="2318667"/>
            <a:ext cx="278715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“Bushehr” NPP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61"/>
          <p:cNvSpPr/>
          <p:nvPr/>
        </p:nvSpPr>
        <p:spPr>
          <a:xfrm>
            <a:off x="5294292" y="950684"/>
            <a:ext cx="63532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OPERATION SUPPORT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42881" y="687260"/>
            <a:ext cx="590465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8AC990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TECHNICAL AND ENGINEERING SUPPORT </a:t>
            </a:r>
            <a:endParaRPr lang="ru-RU" b="1" dirty="0" smtClean="0">
              <a:solidFill>
                <a:srgbClr val="8AC990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6" name="Прямоугольник 38"/>
          <p:cNvSpPr/>
          <p:nvPr/>
        </p:nvSpPr>
        <p:spPr>
          <a:xfrm>
            <a:off x="6381918" y="3283235"/>
            <a:ext cx="5619216" cy="261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Done:</a:t>
            </a:r>
          </a:p>
          <a:p>
            <a:r>
              <a:rPr lang="en-US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Permanent representatives</a:t>
            </a:r>
            <a:r>
              <a:rPr lang="ru-RU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JSC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ATEX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» - 28 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specialists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2017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JSC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dirty="0" err="1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Atomenergoproject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JSC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OKBM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Afrikantov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8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2" name="Группа 5"/>
          <p:cNvGrpSpPr/>
          <p:nvPr/>
        </p:nvGrpSpPr>
        <p:grpSpPr>
          <a:xfrm>
            <a:off x="1032894" y="321276"/>
            <a:ext cx="5349024" cy="1389057"/>
            <a:chOff x="0" y="-2182"/>
            <a:chExt cx="5834743" cy="1566559"/>
          </a:xfrm>
        </p:grpSpPr>
        <p:cxnSp>
          <p:nvCxnSpPr>
            <p:cNvPr id="63" name="Прямая соединительная линия 98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64" name="Прямая соединительная линия 99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65" name="Прямая соединительная линия 119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66" name="Прямая соединительная линия 120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67" name="Прямая соединительная линия 121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68" name="Прямая соединительная линия 122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69" name="Прямая соединительная линия 123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70" name="Прямая соединительная линия 124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71" name="Прямая соединительная линия 125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72" name="Рисунок 134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73" name="Рисунок 135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8"/>
            </a:xfrm>
            <a:prstGeom prst="rect">
              <a:avLst/>
            </a:prstGeom>
          </p:spPr>
        </p:pic>
        <p:pic>
          <p:nvPicPr>
            <p:cNvPr id="74" name="Рисунок 136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76" name="Рисунок 139"/>
            <p:cNvPicPr>
              <a:picLocks noChangeAspect="1"/>
            </p:cNvPicPr>
            <p:nvPr/>
          </p:nvPicPr>
          <p:blipFill>
            <a:blip r:embed="rId9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77" name="Рисунок 140"/>
            <p:cNvPicPr>
              <a:picLocks noChangeAspect="1"/>
            </p:cNvPicPr>
            <p:nvPr/>
          </p:nvPicPr>
          <p:blipFill>
            <a:blip r:embed="rId10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78" name="Рисунок 141"/>
            <p:cNvPicPr>
              <a:picLocks noChangeAspect="1"/>
            </p:cNvPicPr>
            <p:nvPr/>
          </p:nvPicPr>
          <p:blipFill>
            <a:blip r:embed="rId11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79" name="Ромб 143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endParaRPr>
            </a:p>
          </p:txBody>
        </p:sp>
        <p:pic>
          <p:nvPicPr>
            <p:cNvPr id="80" name="Рисунок 144"/>
            <p:cNvPicPr>
              <a:picLocks noChangeAspect="1"/>
            </p:cNvPicPr>
            <p:nvPr/>
          </p:nvPicPr>
          <p:blipFill>
            <a:blip r:embed="rId1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81" name="Рисунок 16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9618" y="1165429"/>
            <a:ext cx="685145" cy="685145"/>
          </a:xfrm>
          <a:prstGeom prst="rect">
            <a:avLst/>
          </a:prstGeom>
        </p:spPr>
      </p:pic>
      <p:grpSp>
        <p:nvGrpSpPr>
          <p:cNvPr id="82" name="Группа 11"/>
          <p:cNvGrpSpPr/>
          <p:nvPr/>
        </p:nvGrpSpPr>
        <p:grpSpPr>
          <a:xfrm>
            <a:off x="3398863" y="687260"/>
            <a:ext cx="685145" cy="685144"/>
            <a:chOff x="2475721" y="321277"/>
            <a:chExt cx="685145" cy="685144"/>
          </a:xfrm>
        </p:grpSpPr>
        <p:grpSp>
          <p:nvGrpSpPr>
            <p:cNvPr id="83" name="Группа 10"/>
            <p:cNvGrpSpPr/>
            <p:nvPr/>
          </p:nvGrpSpPr>
          <p:grpSpPr>
            <a:xfrm>
              <a:off x="2475721" y="321277"/>
              <a:ext cx="685145" cy="685144"/>
              <a:chOff x="2371629" y="1548634"/>
              <a:chExt cx="685145" cy="685144"/>
            </a:xfrm>
          </p:grpSpPr>
          <p:pic>
            <p:nvPicPr>
              <p:cNvPr id="85" name="Рисунок 44"/>
              <p:cNvPicPr>
                <a:picLocks noChangeAspect="1"/>
              </p:cNvPicPr>
              <p:nvPr/>
            </p:nvPicPr>
            <p:blipFill>
              <a:blip r:embed="rId14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71629" y="1548634"/>
                <a:ext cx="685145" cy="685144"/>
              </a:xfrm>
              <a:prstGeom prst="rect">
                <a:avLst/>
              </a:prstGeom>
            </p:spPr>
          </p:pic>
          <p:pic>
            <p:nvPicPr>
              <p:cNvPr id="86" name="Рисунок 9"/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84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22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9"/>
          <p:cNvSpPr/>
          <p:nvPr/>
        </p:nvSpPr>
        <p:spPr>
          <a:xfrm>
            <a:off x="270272" y="3215120"/>
            <a:ext cx="11515327" cy="364287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aa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5"/>
          <p:cNvGrpSpPr/>
          <p:nvPr/>
        </p:nvGrpSpPr>
        <p:grpSpPr>
          <a:xfrm>
            <a:off x="1076765" y="569202"/>
            <a:ext cx="5302544" cy="1285147"/>
            <a:chOff x="0" y="-2182"/>
            <a:chExt cx="5834743" cy="1566559"/>
          </a:xfrm>
        </p:grpSpPr>
        <p:cxnSp>
          <p:nvCxnSpPr>
            <p:cNvPr id="6" name="Прямая соединительная линия 46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7" name="Прямая соединительная линия 47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8" name="Прямая соединительная линия 48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9" name="Прямая соединительная линия 49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0" name="Прямая соединительная линия 50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1" name="Прямая соединительная линия 51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2" name="Прямая соединительная линия 52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3" name="Прямая соединительная линия 55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4" name="Прямая соединительная линия 57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15" name="Рисунок 61"/>
            <p:cNvPicPr>
              <a:picLocks noChangeAspect="1"/>
            </p:cNvPicPr>
            <p:nvPr/>
          </p:nvPicPr>
          <p:blipFill>
            <a:blip r:embed="rId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16" name="Рисунок 62"/>
            <p:cNvPicPr>
              <a:picLocks noChangeAspect="1"/>
            </p:cNvPicPr>
            <p:nvPr/>
          </p:nvPicPr>
          <p:blipFill>
            <a:blip r:embed="rId3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7"/>
            </a:xfrm>
            <a:prstGeom prst="rect">
              <a:avLst/>
            </a:prstGeom>
          </p:spPr>
        </p:pic>
        <p:pic>
          <p:nvPicPr>
            <p:cNvPr id="17" name="Рисунок 63"/>
            <p:cNvPicPr>
              <a:picLocks noChangeAspect="1"/>
            </p:cNvPicPr>
            <p:nvPr/>
          </p:nvPicPr>
          <p:blipFill>
            <a:blip r:embed="rId4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18" name="Рисунок 65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19" name="Рисунок 66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20" name="Рисунок 73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21" name="Рисунок 74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22" name="Ромб 75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" name="Рисунок 76"/>
            <p:cNvPicPr>
              <a:picLocks noChangeAspect="1"/>
            </p:cNvPicPr>
            <p:nvPr/>
          </p:nvPicPr>
          <p:blipFill>
            <a:blip r:embed="rId9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grpSp>
        <p:nvGrpSpPr>
          <p:cNvPr id="24" name="Группа 38"/>
          <p:cNvGrpSpPr/>
          <p:nvPr/>
        </p:nvGrpSpPr>
        <p:grpSpPr>
          <a:xfrm>
            <a:off x="753498" y="2149398"/>
            <a:ext cx="625630" cy="625630"/>
            <a:chOff x="753498" y="2379810"/>
            <a:chExt cx="625630" cy="625630"/>
          </a:xfrm>
        </p:grpSpPr>
        <p:pic>
          <p:nvPicPr>
            <p:cNvPr id="25" name="Рисунок 39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26" name="Рисунок 40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pic>
        <p:nvPicPr>
          <p:cNvPr id="27" name="Рисунок 4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022" y="2151210"/>
            <a:ext cx="679376" cy="679376"/>
          </a:xfrm>
          <a:prstGeom prst="rect">
            <a:avLst/>
          </a:prstGeom>
        </p:spPr>
      </p:pic>
      <p:sp>
        <p:nvSpPr>
          <p:cNvPr id="28" name="Прямоугольник 37"/>
          <p:cNvSpPr/>
          <p:nvPr/>
        </p:nvSpPr>
        <p:spPr>
          <a:xfrm>
            <a:off x="3594763" y="2318667"/>
            <a:ext cx="26041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“Bushehr” NPP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Рисунок 42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3835" y="2226871"/>
            <a:ext cx="348757" cy="348757"/>
          </a:xfrm>
          <a:prstGeom prst="ellipse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441720" y="608759"/>
            <a:ext cx="52459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CCD62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DOCUMENTATION ELABORATION</a:t>
            </a:r>
            <a:endParaRPr lang="ru-RU" b="1" dirty="0" smtClean="0">
              <a:solidFill>
                <a:srgbClr val="FCCD62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1" name="Прямоугольник 53"/>
          <p:cNvSpPr/>
          <p:nvPr/>
        </p:nvSpPr>
        <p:spPr>
          <a:xfrm>
            <a:off x="6379309" y="1591296"/>
            <a:ext cx="5308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Projects</a:t>
            </a:r>
            <a:r>
              <a:rPr kumimoji="0" lang="ru-RU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SBEOI elaboration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Elaboration of the procedure for pure condensate determination during water-exchange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60"/>
          <p:cNvSpPr/>
          <p:nvPr/>
        </p:nvSpPr>
        <p:spPr>
          <a:xfrm>
            <a:off x="375904" y="3389247"/>
            <a:ext cx="575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SBEOI elaboration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TCP is being agreed upon by BNPP</a:t>
            </a:r>
            <a:endParaRPr lang="en-US" sz="16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68"/>
          <p:cNvSpPr/>
          <p:nvPr/>
        </p:nvSpPr>
        <p:spPr>
          <a:xfrm>
            <a:off x="1418477" y="2318667"/>
            <a:ext cx="15270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201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- 2021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69"/>
          <p:cNvSpPr/>
          <p:nvPr/>
        </p:nvSpPr>
        <p:spPr>
          <a:xfrm>
            <a:off x="3220860" y="4636472"/>
            <a:ext cx="5750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Execution status on project 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Elaboration of the procedure for pure condensate determination during water-exchange</a:t>
            </a:r>
            <a:r>
              <a:rPr lang="ru-RU" sz="16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600" dirty="0">
              <a:solidFill>
                <a:srgbClr val="2A93D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TCP reviewing in BNPP </a:t>
            </a:r>
            <a:endParaRPr lang="en-US" sz="16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" name="Группа 4"/>
          <p:cNvGrpSpPr/>
          <p:nvPr/>
        </p:nvGrpSpPr>
        <p:grpSpPr>
          <a:xfrm>
            <a:off x="3473690" y="722072"/>
            <a:ext cx="685145" cy="685145"/>
            <a:chOff x="1723372" y="1498387"/>
            <a:chExt cx="685145" cy="685145"/>
          </a:xfrm>
        </p:grpSpPr>
        <p:grpSp>
          <p:nvGrpSpPr>
            <p:cNvPr id="42" name="Группа 2"/>
            <p:cNvGrpSpPr/>
            <p:nvPr/>
          </p:nvGrpSpPr>
          <p:grpSpPr>
            <a:xfrm>
              <a:off x="1723372" y="1498387"/>
              <a:ext cx="685145" cy="685145"/>
              <a:chOff x="1723372" y="1498387"/>
              <a:chExt cx="685145" cy="685145"/>
            </a:xfrm>
          </p:grpSpPr>
          <p:pic>
            <p:nvPicPr>
              <p:cNvPr id="44" name="Рисунок 77"/>
              <p:cNvPicPr>
                <a:picLocks noChangeAspect="1"/>
              </p:cNvPicPr>
              <p:nvPr/>
            </p:nvPicPr>
            <p:blipFill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723372" y="1498387"/>
                <a:ext cx="685145" cy="685145"/>
              </a:xfrm>
              <a:prstGeom prst="rect">
                <a:avLst/>
              </a:prstGeom>
            </p:spPr>
          </p:pic>
          <p:pic>
            <p:nvPicPr>
              <p:cNvPr id="45" name="Рисунок 80"/>
              <p:cNvPicPr>
                <a:picLocks noChangeAspect="1"/>
              </p:cNvPicPr>
              <p:nvPr/>
            </p:nvPicPr>
            <p:blipFill rotWithShape="1"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9121" t="17997" r="34297" b="64615"/>
              <a:stretch/>
            </p:blipFill>
            <p:spPr>
              <a:xfrm>
                <a:off x="1936976" y="1744435"/>
                <a:ext cx="313731" cy="205235"/>
              </a:xfrm>
              <a:prstGeom prst="rect">
                <a:avLst/>
              </a:prstGeom>
            </p:spPr>
          </p:pic>
        </p:grpSp>
        <p:pic>
          <p:nvPicPr>
            <p:cNvPr id="43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948391" y="1718081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" name="Прямоугольник 83"/>
          <p:cNvSpPr/>
          <p:nvPr/>
        </p:nvSpPr>
        <p:spPr>
          <a:xfrm>
            <a:off x="6027935" y="941766"/>
            <a:ext cx="5757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OPERATIONAL AND MAINTENANCE DOCUMENTATION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9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2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0"/>
          <p:cNvSpPr/>
          <p:nvPr/>
        </p:nvSpPr>
        <p:spPr>
          <a:xfrm>
            <a:off x="0" y="3215120"/>
            <a:ext cx="12192000" cy="364287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70"/>
          <p:cNvSpPr/>
          <p:nvPr/>
        </p:nvSpPr>
        <p:spPr>
          <a:xfrm>
            <a:off x="6362730" y="2293531"/>
            <a:ext cx="51885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Project: 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Organization and execution of two mid-life repairs and one overhaul</a:t>
            </a:r>
          </a:p>
        </p:txBody>
      </p:sp>
      <p:sp>
        <p:nvSpPr>
          <p:cNvPr id="6" name="Прямоугольник 71"/>
          <p:cNvSpPr/>
          <p:nvPr/>
        </p:nvSpPr>
        <p:spPr>
          <a:xfrm>
            <a:off x="2444996" y="3314707"/>
            <a:ext cx="7207004" cy="280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PPM support by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engineering supervisors and maintenance personnel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2017: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PPM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-2015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87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days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PPM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-2017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63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days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44454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kern="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n-US" sz="1800" kern="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companies of equipment engineering supervisors</a:t>
            </a:r>
            <a:r>
              <a:rPr lang="ru-RU" sz="1800" kern="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30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engineering supervisors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 maintenance staff specialists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DATEX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44454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53"/>
          <p:cNvSpPr/>
          <p:nvPr/>
        </p:nvSpPr>
        <p:spPr>
          <a:xfrm>
            <a:off x="3594763" y="2318667"/>
            <a:ext cx="276796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“Bushehr” NPP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54"/>
          <p:cNvSpPr/>
          <p:nvPr/>
        </p:nvSpPr>
        <p:spPr>
          <a:xfrm>
            <a:off x="1396724" y="2318667"/>
            <a:ext cx="166750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2017 - 20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21</a:t>
            </a:r>
          </a:p>
        </p:txBody>
      </p:sp>
      <p:grpSp>
        <p:nvGrpSpPr>
          <p:cNvPr id="9" name="Группа 45"/>
          <p:cNvGrpSpPr/>
          <p:nvPr/>
        </p:nvGrpSpPr>
        <p:grpSpPr>
          <a:xfrm>
            <a:off x="1076764" y="641961"/>
            <a:ext cx="5122159" cy="1140380"/>
            <a:chOff x="0" y="-2182"/>
            <a:chExt cx="5834743" cy="1566559"/>
          </a:xfrm>
        </p:grpSpPr>
        <p:cxnSp>
          <p:nvCxnSpPr>
            <p:cNvPr id="10" name="Прямая соединительная линия 46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1" name="Прямая соединительная линия 47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2" name="Прямая соединительная линия 48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3" name="Прямая соединительная линия 49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4" name="Прямая соединительная линия 50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5" name="Прямая соединительная линия 51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6" name="Прямая соединительная линия 52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7" name="Прямая соединительная линия 61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8" name="Прямая соединительная линия 62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19" name="Рисунок 63"/>
            <p:cNvPicPr>
              <a:picLocks noChangeAspect="1"/>
            </p:cNvPicPr>
            <p:nvPr/>
          </p:nvPicPr>
          <p:blipFill>
            <a:blip r:embed="rId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20" name="Рисунок 64"/>
            <p:cNvPicPr>
              <a:picLocks noChangeAspect="1"/>
            </p:cNvPicPr>
            <p:nvPr/>
          </p:nvPicPr>
          <p:blipFill>
            <a:blip r:embed="rId3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8"/>
            </a:xfrm>
            <a:prstGeom prst="rect">
              <a:avLst/>
            </a:prstGeom>
          </p:spPr>
        </p:pic>
        <p:pic>
          <p:nvPicPr>
            <p:cNvPr id="21" name="Рисунок 65"/>
            <p:cNvPicPr>
              <a:picLocks noChangeAspect="1"/>
            </p:cNvPicPr>
            <p:nvPr/>
          </p:nvPicPr>
          <p:blipFill>
            <a:blip r:embed="rId4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22" name="Рисунок 73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23" name="Рисунок 74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25" name="Рисунок 76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26" name="Ромб 77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7" name="Рисунок 78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28" name="Рисунок 7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0000" y="1323739"/>
            <a:ext cx="685145" cy="685145"/>
          </a:xfrm>
          <a:prstGeom prst="rect">
            <a:avLst/>
          </a:prstGeom>
        </p:spPr>
      </p:pic>
      <p:grpSp>
        <p:nvGrpSpPr>
          <p:cNvPr id="29" name="Группа 39"/>
          <p:cNvGrpSpPr/>
          <p:nvPr/>
        </p:nvGrpSpPr>
        <p:grpSpPr>
          <a:xfrm>
            <a:off x="753498" y="2149398"/>
            <a:ext cx="625630" cy="625630"/>
            <a:chOff x="753498" y="2379810"/>
            <a:chExt cx="625630" cy="625630"/>
          </a:xfrm>
        </p:grpSpPr>
        <p:pic>
          <p:nvPicPr>
            <p:cNvPr id="30" name="Рисунок 40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31" name="Рисунок 41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pic>
        <p:nvPicPr>
          <p:cNvPr id="32" name="Рисунок 4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022" y="2151210"/>
            <a:ext cx="679376" cy="679376"/>
          </a:xfrm>
          <a:prstGeom prst="rect">
            <a:avLst/>
          </a:prstGeom>
        </p:spPr>
      </p:pic>
      <p:pic>
        <p:nvPicPr>
          <p:cNvPr id="33" name="Рисунок 44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3835" y="2226871"/>
            <a:ext cx="348757" cy="348757"/>
          </a:xfrm>
          <a:prstGeom prst="ellipse">
            <a:avLst/>
          </a:prstGeom>
        </p:spPr>
      </p:pic>
      <p:sp>
        <p:nvSpPr>
          <p:cNvPr id="34" name="Прямоугольник 58"/>
          <p:cNvSpPr/>
          <p:nvPr/>
        </p:nvSpPr>
        <p:spPr>
          <a:xfrm>
            <a:off x="5382384" y="951332"/>
            <a:ext cx="64032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0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MAINTENANCE AND REPAIR</a:t>
            </a:r>
            <a:endParaRPr lang="en-US" sz="30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68131" y="714299"/>
            <a:ext cx="5779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A171B7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TECHNICAL AND ENGINEERING SUPPORT</a:t>
            </a:r>
            <a:endParaRPr lang="ru-RU" b="1" dirty="0" smtClean="0">
              <a:solidFill>
                <a:srgbClr val="A171B7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grpSp>
        <p:nvGrpSpPr>
          <p:cNvPr id="36" name="Группа 36"/>
          <p:cNvGrpSpPr/>
          <p:nvPr/>
        </p:nvGrpSpPr>
        <p:grpSpPr>
          <a:xfrm>
            <a:off x="3305522" y="683853"/>
            <a:ext cx="685145" cy="685144"/>
            <a:chOff x="2475721" y="321277"/>
            <a:chExt cx="685145" cy="685144"/>
          </a:xfrm>
        </p:grpSpPr>
        <p:grpSp>
          <p:nvGrpSpPr>
            <p:cNvPr id="37" name="Группа 37"/>
            <p:cNvGrpSpPr/>
            <p:nvPr/>
          </p:nvGrpSpPr>
          <p:grpSpPr>
            <a:xfrm>
              <a:off x="2475721" y="321277"/>
              <a:ext cx="685145" cy="685144"/>
              <a:chOff x="2371629" y="1548634"/>
              <a:chExt cx="685145" cy="685144"/>
            </a:xfrm>
          </p:grpSpPr>
          <p:pic>
            <p:nvPicPr>
              <p:cNvPr id="39" name="Рисунок 42"/>
              <p:cNvPicPr>
                <a:picLocks noChangeAspect="1"/>
              </p:cNvPicPr>
              <p:nvPr/>
            </p:nvPicPr>
            <p:blipFill>
              <a:blip r:embed="rId14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71629" y="1548634"/>
                <a:ext cx="685145" cy="685144"/>
              </a:xfrm>
              <a:prstGeom prst="rect">
                <a:avLst/>
              </a:prstGeom>
            </p:spPr>
          </p:pic>
          <p:pic>
            <p:nvPicPr>
              <p:cNvPr id="40" name="Рисунок 55"/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38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3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4"/>
          <p:cNvSpPr/>
          <p:nvPr/>
        </p:nvSpPr>
        <p:spPr>
          <a:xfrm>
            <a:off x="0" y="2830586"/>
            <a:ext cx="12007576" cy="402741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71"/>
          <p:cNvSpPr/>
          <p:nvPr/>
        </p:nvSpPr>
        <p:spPr>
          <a:xfrm>
            <a:off x="414288" y="3006478"/>
            <a:ext cx="50925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Project </a:t>
            </a:r>
            <a:r>
              <a:rPr lang="en-US" sz="1400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features</a:t>
            </a:r>
            <a:r>
              <a:rPr lang="ru-RU" sz="1400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Engagement of &gt;10 Russian manufacturers of I&amp;C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Reference experience at Russian NPPs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Wide variety of solutions customized according to client’s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72"/>
          <p:cNvSpPr/>
          <p:nvPr/>
        </p:nvSpPr>
        <p:spPr>
          <a:xfrm>
            <a:off x="6441720" y="3248325"/>
            <a:ext cx="54200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Scope of work</a:t>
            </a:r>
            <a:r>
              <a:rPr lang="ru-RU" sz="1400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Investigation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Technical specifications development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Design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Manufacturing 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Supply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Installation and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commissioning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54"/>
          <p:cNvSpPr/>
          <p:nvPr/>
        </p:nvSpPr>
        <p:spPr>
          <a:xfrm>
            <a:off x="1278384" y="2226871"/>
            <a:ext cx="164541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- 2021</a:t>
            </a:r>
            <a:endParaRPr lang="ru-RU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46"/>
          <p:cNvGrpSpPr/>
          <p:nvPr/>
        </p:nvGrpSpPr>
        <p:grpSpPr>
          <a:xfrm>
            <a:off x="823553" y="427815"/>
            <a:ext cx="5375370" cy="1449622"/>
            <a:chOff x="0" y="-2182"/>
            <a:chExt cx="5834743" cy="1566559"/>
          </a:xfrm>
        </p:grpSpPr>
        <p:cxnSp>
          <p:nvCxnSpPr>
            <p:cNvPr id="9" name="Прямая соединительная линия 47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0" name="Прямая соединительная линия 48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1" name="Прямая соединительная линия 49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2" name="Прямая соединительная линия 50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3" name="Прямая соединительная линия 51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4" name="Прямая соединительная линия 52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5" name="Прямая соединительная линия 55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6" name="Прямая соединительная линия 57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7" name="Прямая соединительная линия 61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18" name="Рисунок 62"/>
            <p:cNvPicPr>
              <a:picLocks noChangeAspect="1"/>
            </p:cNvPicPr>
            <p:nvPr/>
          </p:nvPicPr>
          <p:blipFill>
            <a:blip r:embed="rId2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19" name="Рисунок 63"/>
            <p:cNvPicPr>
              <a:picLocks noChangeAspect="1"/>
            </p:cNvPicPr>
            <p:nvPr/>
          </p:nvPicPr>
          <p:blipFill>
            <a:blip r:embed="rId3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0545" y="846988"/>
              <a:ext cx="717388" cy="717388"/>
            </a:xfrm>
            <a:prstGeom prst="rect">
              <a:avLst/>
            </a:prstGeom>
          </p:spPr>
        </p:pic>
        <p:pic>
          <p:nvPicPr>
            <p:cNvPr id="20" name="Рисунок 64"/>
            <p:cNvPicPr>
              <a:picLocks noChangeAspect="1"/>
            </p:cNvPicPr>
            <p:nvPr/>
          </p:nvPicPr>
          <p:blipFill>
            <a:blip r:embed="rId4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21" name="Рисунок 66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23" name="Рисунок 74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24" name="Рисунок 75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25" name="Ромб 76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6" name="Рисунок 77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27" name="Рисунок 7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0055" y="573962"/>
            <a:ext cx="685145" cy="685145"/>
          </a:xfrm>
          <a:prstGeom prst="rect">
            <a:avLst/>
          </a:prstGeom>
        </p:spPr>
      </p:pic>
      <p:sp>
        <p:nvSpPr>
          <p:cNvPr id="28" name="Прямоугольник 83"/>
          <p:cNvSpPr/>
          <p:nvPr/>
        </p:nvSpPr>
        <p:spPr>
          <a:xfrm>
            <a:off x="6441720" y="1877437"/>
            <a:ext cx="5188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Project: </a:t>
            </a:r>
            <a:r>
              <a:rPr lang="en-US" sz="1400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Modernization of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I&amp;C systems: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NFME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TLSU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FSIV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ACC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PP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etc.</a:t>
            </a:r>
          </a:p>
        </p:txBody>
      </p:sp>
      <p:grpSp>
        <p:nvGrpSpPr>
          <p:cNvPr id="29" name="Группа 40"/>
          <p:cNvGrpSpPr/>
          <p:nvPr/>
        </p:nvGrpSpPr>
        <p:grpSpPr>
          <a:xfrm>
            <a:off x="414288" y="1877438"/>
            <a:ext cx="792065" cy="764932"/>
            <a:chOff x="753498" y="2379810"/>
            <a:chExt cx="625630" cy="625630"/>
          </a:xfrm>
        </p:grpSpPr>
        <p:pic>
          <p:nvPicPr>
            <p:cNvPr id="30" name="Рисунок 41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31" name="Рисунок 42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pic>
        <p:nvPicPr>
          <p:cNvPr id="32" name="Рисунок 4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6185" y="2070373"/>
            <a:ext cx="760213" cy="760213"/>
          </a:xfrm>
          <a:prstGeom prst="rect">
            <a:avLst/>
          </a:prstGeom>
        </p:spPr>
      </p:pic>
      <p:pic>
        <p:nvPicPr>
          <p:cNvPr id="33" name="Рисунок 45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0724" y="2196856"/>
            <a:ext cx="348757" cy="348757"/>
          </a:xfrm>
          <a:prstGeom prst="ellipse">
            <a:avLst/>
          </a:prstGeom>
        </p:spPr>
      </p:pic>
      <p:sp>
        <p:nvSpPr>
          <p:cNvPr id="34" name="Прямоугольник 56"/>
          <p:cNvSpPr/>
          <p:nvPr/>
        </p:nvSpPr>
        <p:spPr>
          <a:xfrm>
            <a:off x="3563358" y="2151210"/>
            <a:ext cx="282759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“Bushehr” NPP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58"/>
          <p:cNvSpPr/>
          <p:nvPr/>
        </p:nvSpPr>
        <p:spPr>
          <a:xfrm>
            <a:off x="5163794" y="1040749"/>
            <a:ext cx="6582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MODERNIZATION OF I&amp;C SYSTEMS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96224" y="718835"/>
            <a:ext cx="57072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59ABE3"/>
                </a:solidFill>
                <a:latin typeface="Arial" pitchFamily="34" charset="0"/>
                <a:ea typeface="Segoe UI" panose="020B0502040204020203" pitchFamily="34" charset="0"/>
                <a:cs typeface="Arial" pitchFamily="34" charset="0"/>
              </a:rPr>
              <a:t>TECHNICAL AND ENGINEERING SUPPORT</a:t>
            </a:r>
            <a:endParaRPr lang="ru-RU" b="1" dirty="0" smtClean="0">
              <a:solidFill>
                <a:srgbClr val="59ABE3"/>
              </a:solidFill>
              <a:latin typeface="Arial" pitchFamily="34" charset="0"/>
              <a:ea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7" name="Прямоугольник 37"/>
          <p:cNvSpPr/>
          <p:nvPr/>
        </p:nvSpPr>
        <p:spPr>
          <a:xfrm>
            <a:off x="414288" y="4302621"/>
            <a:ext cx="516218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Needs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Development of Complex Longtime Modernization Program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Concluding of Consortium Contract on Modernization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8"/>
          <p:cNvSpPr/>
          <p:nvPr/>
        </p:nvSpPr>
        <p:spPr>
          <a:xfrm>
            <a:off x="414288" y="5037803"/>
            <a:ext cx="51703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Done</a:t>
            </a:r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Sent TCOs on Modernization of TLSU, FSIV, ACC, ER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Investigation of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NFME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ER/PP CSS and ESFIP 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elaboration of TD and TCO for TA for modernization  elaboration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RPA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stress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tests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surveillance specimens 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solution of project issues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required data accumulation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Группа 39"/>
          <p:cNvGrpSpPr/>
          <p:nvPr/>
        </p:nvGrpSpPr>
        <p:grpSpPr>
          <a:xfrm>
            <a:off x="3220785" y="561279"/>
            <a:ext cx="685145" cy="685144"/>
            <a:chOff x="2475721" y="321277"/>
            <a:chExt cx="685145" cy="685144"/>
          </a:xfrm>
        </p:grpSpPr>
        <p:grpSp>
          <p:nvGrpSpPr>
            <p:cNvPr id="40" name="Группа 44"/>
            <p:cNvGrpSpPr/>
            <p:nvPr/>
          </p:nvGrpSpPr>
          <p:grpSpPr>
            <a:xfrm>
              <a:off x="2475721" y="321277"/>
              <a:ext cx="685145" cy="685144"/>
              <a:chOff x="2371629" y="1548634"/>
              <a:chExt cx="685145" cy="685144"/>
            </a:xfrm>
          </p:grpSpPr>
          <p:pic>
            <p:nvPicPr>
              <p:cNvPr id="42" name="Рисунок 60"/>
              <p:cNvPicPr>
                <a:picLocks noChangeAspect="1"/>
              </p:cNvPicPr>
              <p:nvPr/>
            </p:nvPicPr>
            <p:blipFill>
              <a:blip r:embed="rId14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71629" y="1548634"/>
                <a:ext cx="685145" cy="685144"/>
              </a:xfrm>
              <a:prstGeom prst="rect">
                <a:avLst/>
              </a:prstGeom>
            </p:spPr>
          </p:pic>
          <p:pic>
            <p:nvPicPr>
              <p:cNvPr id="43" name="Рисунок 67"/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41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11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65"/>
          <p:cNvSpPr/>
          <p:nvPr/>
        </p:nvSpPr>
        <p:spPr>
          <a:xfrm>
            <a:off x="6557476" y="4954012"/>
            <a:ext cx="5188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900" dirty="0" err="1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Finish</a:t>
            </a:r>
            <a:r>
              <a:rPr lang="en-US" sz="1400" dirty="0" smtClean="0">
                <a:solidFill>
                  <a:srgbClr val="2A93D6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NFME (01/11/2021)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TLSU (30/09/2020)</a:t>
            </a:r>
            <a:endParaRPr lang="en-US" sz="1400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FSIV (18/06/2019)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ACC (31/12/2018)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PP</a:t>
            </a:r>
            <a:r>
              <a:rPr lang="ru-RU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20846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022" y="2151210"/>
            <a:ext cx="679376" cy="679376"/>
          </a:xfrm>
          <a:prstGeom prst="rect">
            <a:avLst/>
          </a:prstGeom>
        </p:spPr>
      </p:pic>
      <p:sp>
        <p:nvSpPr>
          <p:cNvPr id="5" name="Прямоугольник 77"/>
          <p:cNvSpPr/>
          <p:nvPr/>
        </p:nvSpPr>
        <p:spPr>
          <a:xfrm>
            <a:off x="1" y="3215120"/>
            <a:ext cx="11861800" cy="364287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aa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0992" y="683693"/>
            <a:ext cx="5032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b="1">
                <a:solidFill>
                  <a:srgbClr val="59ABE3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D7658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TAVANA Co. TECHNICAL SUPPORT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D7658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8"/>
          <p:cNvSpPr/>
          <p:nvPr/>
        </p:nvSpPr>
        <p:spPr>
          <a:xfrm>
            <a:off x="7039024" y="937118"/>
            <a:ext cx="47445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TAVANA Co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0"/>
          <p:cNvSpPr/>
          <p:nvPr/>
        </p:nvSpPr>
        <p:spPr>
          <a:xfrm>
            <a:off x="6362730" y="2293531"/>
            <a:ext cx="5188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Application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 organizational and technical support of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TAVANA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Tehran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71"/>
          <p:cNvSpPr/>
          <p:nvPr/>
        </p:nvSpPr>
        <p:spPr>
          <a:xfrm>
            <a:off x="500550" y="3255347"/>
            <a:ext cx="500632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Done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Services were rendered in March, April,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2017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Works on drawing up TA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TAVANA development strategy elaboration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»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in progress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44454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44454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72"/>
          <p:cNvSpPr/>
          <p:nvPr/>
        </p:nvSpPr>
        <p:spPr>
          <a:xfrm>
            <a:off x="6441720" y="3248324"/>
            <a:ext cx="54200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Scope of work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A93D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1.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Establishment of a company on technical support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BNPP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core nuclear fuel management and neutron-physics characteristics calculations performance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BNPP ageing management system creation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4.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Implementation of mobile diesel-generator and other mobile equipment envisaged in BNPP-1 stress test program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74"/>
          <p:cNvSpPr/>
          <p:nvPr/>
        </p:nvSpPr>
        <p:spPr>
          <a:xfrm>
            <a:off x="1396724" y="2318667"/>
            <a:ext cx="15270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- 201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grpSp>
        <p:nvGrpSpPr>
          <p:cNvPr id="12" name="Группа 44"/>
          <p:cNvGrpSpPr/>
          <p:nvPr/>
        </p:nvGrpSpPr>
        <p:grpSpPr>
          <a:xfrm>
            <a:off x="1076764" y="620869"/>
            <a:ext cx="5674228" cy="1305487"/>
            <a:chOff x="0" y="-2182"/>
            <a:chExt cx="5834743" cy="1566559"/>
          </a:xfrm>
        </p:grpSpPr>
        <p:cxnSp>
          <p:nvCxnSpPr>
            <p:cNvPr id="13" name="Прямая соединительная линия 45"/>
            <p:cNvCxnSpPr/>
            <p:nvPr/>
          </p:nvCxnSpPr>
          <p:spPr>
            <a:xfrm flipH="1">
              <a:off x="3579952" y="775015"/>
              <a:ext cx="384900" cy="375398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4" name="Прямая соединительная линия 47"/>
            <p:cNvCxnSpPr/>
            <p:nvPr/>
          </p:nvCxnSpPr>
          <p:spPr>
            <a:xfrm>
              <a:off x="4034526" y="664004"/>
              <a:ext cx="590478" cy="575900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5" name="Прямая соединительная линия 48"/>
            <p:cNvCxnSpPr/>
            <p:nvPr/>
          </p:nvCxnSpPr>
          <p:spPr>
            <a:xfrm flipH="1" flipV="1">
              <a:off x="2896460" y="615977"/>
              <a:ext cx="637529" cy="621791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6" name="Прямая соединительная линия 49"/>
            <p:cNvCxnSpPr/>
            <p:nvPr/>
          </p:nvCxnSpPr>
          <p:spPr>
            <a:xfrm flipH="1">
              <a:off x="4596305" y="-2182"/>
              <a:ext cx="1238438" cy="1207864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7" name="Прямая соединительная линия 50"/>
            <p:cNvCxnSpPr/>
            <p:nvPr/>
          </p:nvCxnSpPr>
          <p:spPr>
            <a:xfrm flipH="1">
              <a:off x="0" y="707656"/>
              <a:ext cx="729532" cy="716086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8" name="Прямая соединительная линия 51"/>
            <p:cNvCxnSpPr/>
            <p:nvPr/>
          </p:nvCxnSpPr>
          <p:spPr>
            <a:xfrm>
              <a:off x="732541" y="706354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19" name="Прямая соединительная линия 52"/>
            <p:cNvCxnSpPr/>
            <p:nvPr/>
          </p:nvCxnSpPr>
          <p:spPr>
            <a:xfrm flipH="1">
              <a:off x="1318409" y="673149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20" name="Прямая соединительная линия 53"/>
            <p:cNvCxnSpPr/>
            <p:nvPr/>
          </p:nvCxnSpPr>
          <p:spPr>
            <a:xfrm>
              <a:off x="1699403" y="525962"/>
              <a:ext cx="692485" cy="679722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cxnSp>
          <p:nvCxnSpPr>
            <p:cNvPr id="21" name="Прямая соединительная линия 54"/>
            <p:cNvCxnSpPr/>
            <p:nvPr/>
          </p:nvCxnSpPr>
          <p:spPr>
            <a:xfrm flipH="1">
              <a:off x="2414188" y="695567"/>
              <a:ext cx="519696" cy="510117"/>
            </a:xfrm>
            <a:prstGeom prst="line">
              <a:avLst/>
            </a:prstGeom>
            <a:noFill/>
            <a:ln w="28575" cap="flat" cmpd="sng" algn="ctr">
              <a:solidFill>
                <a:sysClr val="window" lastClr="FFFFFF">
                  <a:lumMod val="75000"/>
                </a:sysClr>
              </a:solidFill>
              <a:prstDash val="sysDot"/>
              <a:miter lim="800000"/>
            </a:ln>
            <a:effectLst/>
          </p:spPr>
        </p:cxnSp>
        <p:pic>
          <p:nvPicPr>
            <p:cNvPr id="22" name="Рисунок 55"/>
            <p:cNvPicPr>
              <a:picLocks noChangeAspect="1"/>
            </p:cNvPicPr>
            <p:nvPr/>
          </p:nvPicPr>
          <p:blipFill>
            <a:blip r:embed="rId3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2272" y="320965"/>
              <a:ext cx="717388" cy="717388"/>
            </a:xfrm>
            <a:prstGeom prst="rect">
              <a:avLst/>
            </a:prstGeom>
          </p:spPr>
        </p:pic>
        <p:pic>
          <p:nvPicPr>
            <p:cNvPr id="24" name="Рисунок 57"/>
            <p:cNvPicPr>
              <a:picLocks noChangeAspect="1"/>
            </p:cNvPicPr>
            <p:nvPr/>
          </p:nvPicPr>
          <p:blipFill>
            <a:blip r:embed="rId4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6142" y="846989"/>
              <a:ext cx="717388" cy="717388"/>
            </a:xfrm>
            <a:prstGeom prst="rect">
              <a:avLst/>
            </a:prstGeom>
          </p:spPr>
        </p:pic>
        <p:pic>
          <p:nvPicPr>
            <p:cNvPr id="25" name="Рисунок 59"/>
            <p:cNvPicPr>
              <a:picLocks noChangeAspect="1"/>
            </p:cNvPicPr>
            <p:nvPr/>
          </p:nvPicPr>
          <p:blipFill>
            <a:blip r:embed="rId5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8684" y="846989"/>
              <a:ext cx="717388" cy="717388"/>
            </a:xfrm>
            <a:prstGeom prst="rect">
              <a:avLst/>
            </a:prstGeom>
          </p:spPr>
        </p:pic>
        <p:pic>
          <p:nvPicPr>
            <p:cNvPr id="26" name="Рисунок 60"/>
            <p:cNvPicPr>
              <a:picLocks noChangeAspect="1"/>
            </p:cNvPicPr>
            <p:nvPr/>
          </p:nvPicPr>
          <p:blipFill>
            <a:blip r:embed="rId6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046" y="314964"/>
              <a:ext cx="717388" cy="717388"/>
            </a:xfrm>
            <a:prstGeom prst="rect">
              <a:avLst/>
            </a:prstGeom>
          </p:spPr>
        </p:pic>
        <p:pic>
          <p:nvPicPr>
            <p:cNvPr id="27" name="Рисунок 61"/>
            <p:cNvPicPr>
              <a:picLocks noChangeAspect="1"/>
            </p:cNvPicPr>
            <p:nvPr/>
          </p:nvPicPr>
          <p:blipFill>
            <a:blip r:embed="rId7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61493" y="846989"/>
              <a:ext cx="717388" cy="717388"/>
            </a:xfrm>
            <a:prstGeom prst="rect">
              <a:avLst/>
            </a:prstGeom>
          </p:spPr>
        </p:pic>
        <p:pic>
          <p:nvPicPr>
            <p:cNvPr id="28" name="Рисунок 62"/>
            <p:cNvPicPr>
              <a:picLocks noChangeAspect="1"/>
            </p:cNvPicPr>
            <p:nvPr/>
          </p:nvPicPr>
          <p:blipFill>
            <a:blip r:embed="rId8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876" y="315818"/>
              <a:ext cx="717388" cy="717388"/>
            </a:xfrm>
            <a:prstGeom prst="rect">
              <a:avLst/>
            </a:prstGeom>
          </p:spPr>
        </p:pic>
        <p:sp>
          <p:nvSpPr>
            <p:cNvPr id="29" name="Ромб 63"/>
            <p:cNvSpPr/>
            <p:nvPr/>
          </p:nvSpPr>
          <p:spPr>
            <a:xfrm>
              <a:off x="4762328" y="318596"/>
              <a:ext cx="709103" cy="709103"/>
            </a:xfrm>
            <a:prstGeom prst="diamond">
              <a:avLst/>
            </a:prstGeom>
            <a:solidFill>
              <a:sysClr val="window" lastClr="FFFFFF">
                <a:lumMod val="6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" name="Рисунок 64"/>
            <p:cNvPicPr>
              <a:picLocks noChangeAspect="1"/>
            </p:cNvPicPr>
            <p:nvPr/>
          </p:nvPicPr>
          <p:blipFill>
            <a:blip r:embed="rId9" cstate="email">
              <a:duotone>
                <a:srgbClr val="A5A5A5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911" y="557690"/>
              <a:ext cx="243938" cy="243937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</p:spPr>
        </p:pic>
      </p:grpSp>
      <p:pic>
        <p:nvPicPr>
          <p:cNvPr id="31" name="Рисунок 75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960" y="1271814"/>
            <a:ext cx="685145" cy="685145"/>
          </a:xfrm>
          <a:prstGeom prst="rect">
            <a:avLst/>
          </a:prstGeom>
        </p:spPr>
      </p:pic>
      <p:grpSp>
        <p:nvGrpSpPr>
          <p:cNvPr id="32" name="Группа 38"/>
          <p:cNvGrpSpPr/>
          <p:nvPr/>
        </p:nvGrpSpPr>
        <p:grpSpPr>
          <a:xfrm>
            <a:off x="753498" y="2149398"/>
            <a:ext cx="625630" cy="625630"/>
            <a:chOff x="753498" y="2379810"/>
            <a:chExt cx="625630" cy="625630"/>
          </a:xfrm>
        </p:grpSpPr>
        <p:pic>
          <p:nvPicPr>
            <p:cNvPr id="33" name="Рисунок 39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98" y="2379810"/>
              <a:ext cx="625630" cy="625630"/>
            </a:xfrm>
            <a:prstGeom prst="rect">
              <a:avLst/>
            </a:prstGeom>
          </p:spPr>
        </p:pic>
        <p:pic>
          <p:nvPicPr>
            <p:cNvPr id="34" name="Рисунок 40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435" y="2585695"/>
              <a:ext cx="380661" cy="380661"/>
            </a:xfrm>
            <a:prstGeom prst="rect">
              <a:avLst/>
            </a:prstGeom>
          </p:spPr>
        </p:pic>
      </p:grpSp>
      <p:pic>
        <p:nvPicPr>
          <p:cNvPr id="35" name="Рисунок 37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3835" y="2226871"/>
            <a:ext cx="348757" cy="348757"/>
          </a:xfrm>
          <a:prstGeom prst="ellipse">
            <a:avLst/>
          </a:prstGeom>
        </p:spPr>
      </p:pic>
      <p:sp>
        <p:nvSpPr>
          <p:cNvPr id="36" name="Прямоугольник 42"/>
          <p:cNvSpPr/>
          <p:nvPr/>
        </p:nvSpPr>
        <p:spPr>
          <a:xfrm>
            <a:off x="3594763" y="2318667"/>
            <a:ext cx="260416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TAVANA Co. 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Iran</a:t>
            </a:r>
            <a:r>
              <a:rPr lang="ru-RU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Группа 43"/>
          <p:cNvGrpSpPr/>
          <p:nvPr/>
        </p:nvGrpSpPr>
        <p:grpSpPr>
          <a:xfrm>
            <a:off x="3602291" y="707441"/>
            <a:ext cx="685145" cy="685144"/>
            <a:chOff x="2475721" y="321277"/>
            <a:chExt cx="685145" cy="685144"/>
          </a:xfrm>
        </p:grpSpPr>
        <p:grpSp>
          <p:nvGrpSpPr>
            <p:cNvPr id="38" name="Группа 46"/>
            <p:cNvGrpSpPr/>
            <p:nvPr/>
          </p:nvGrpSpPr>
          <p:grpSpPr>
            <a:xfrm>
              <a:off x="2475721" y="321277"/>
              <a:ext cx="685145" cy="685144"/>
              <a:chOff x="2371629" y="1548634"/>
              <a:chExt cx="685145" cy="685144"/>
            </a:xfrm>
          </p:grpSpPr>
          <p:pic>
            <p:nvPicPr>
              <p:cNvPr id="40" name="Рисунок 66"/>
              <p:cNvPicPr>
                <a:picLocks noChangeAspect="1"/>
              </p:cNvPicPr>
              <p:nvPr/>
            </p:nvPicPr>
            <p:blipFill>
              <a:blip r:embed="rId14" cstate="email">
                <a:duotone>
                  <a:srgbClr val="A5A5A5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71629" y="1548634"/>
                <a:ext cx="685145" cy="685144"/>
              </a:xfrm>
              <a:prstGeom prst="rect">
                <a:avLst/>
              </a:prstGeom>
            </p:spPr>
          </p:pic>
          <p:pic>
            <p:nvPicPr>
              <p:cNvPr id="41" name="Рисунок 69"/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50" t="29699" r="28014" b="30535"/>
              <a:stretch/>
            </p:blipFill>
            <p:spPr>
              <a:xfrm>
                <a:off x="2604507" y="1768823"/>
                <a:ext cx="257175" cy="228601"/>
              </a:xfrm>
              <a:prstGeom prst="rect">
                <a:avLst/>
              </a:prstGeom>
              <a:noFill/>
            </p:spPr>
          </p:pic>
        </p:grpSp>
        <p:pic>
          <p:nvPicPr>
            <p:cNvPr id="39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705254" y="538873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366500" y="6356042"/>
            <a:ext cx="5969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12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7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85205" y="0"/>
            <a:ext cx="1376620" cy="68770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12" tIns="54107" rIns="108212" bIns="54107"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3197"/>
            <a:ext cx="12061825" cy="20910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986073" y="3005277"/>
            <a:ext cx="5511747" cy="740213"/>
          </a:xfrm>
          <a:prstGeom prst="rect">
            <a:avLst/>
          </a:prstGeom>
        </p:spPr>
        <p:txBody>
          <a:bodyPr wrap="square" lIns="108212" tIns="54107" rIns="108212" bIns="54107">
            <a:spAutoFit/>
          </a:bodyPr>
          <a:lstStyle/>
          <a:p>
            <a:pPr algn="ctr" eaLnBrk="0" hangingPunct="0">
              <a:defRPr/>
            </a:pP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Thank You</a:t>
            </a:r>
          </a:p>
        </p:txBody>
      </p:sp>
      <p:pic>
        <p:nvPicPr>
          <p:cNvPr id="7" name="Picture 6" descr="BNPP_LOG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191" y="153986"/>
            <a:ext cx="1533371" cy="4395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85" y="579012"/>
            <a:ext cx="844258" cy="201711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External Technical Support</a:t>
            </a:r>
          </a:p>
          <a:p>
            <a:r>
              <a:rPr lang="en-US" sz="7200" dirty="0" smtClean="0"/>
              <a:t>Internal Technical Support</a:t>
            </a:r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External Technical Support is based on  Contract </a:t>
            </a:r>
            <a:r>
              <a:rPr lang="en-US" dirty="0"/>
              <a:t>No.</a:t>
            </a:r>
            <a:r>
              <a:rPr lang="ru-RU" dirty="0"/>
              <a:t> CNT-ETS/4100-1 </a:t>
            </a:r>
            <a:r>
              <a:rPr lang="en-US" dirty="0"/>
              <a:t>dd.</a:t>
            </a:r>
            <a:r>
              <a:rPr lang="ru-RU" dirty="0"/>
              <a:t> 25.02.2015 </a:t>
            </a:r>
            <a:r>
              <a:rPr lang="en-US" dirty="0"/>
              <a:t>between </a:t>
            </a:r>
            <a:r>
              <a:rPr lang="en-US" dirty="0" smtClean="0"/>
              <a:t>Nuclear Power Production and Development Company as Principal and </a:t>
            </a:r>
            <a:r>
              <a:rPr lang="en-US" dirty="0"/>
              <a:t>consortium comprising: </a:t>
            </a:r>
          </a:p>
          <a:p>
            <a:pPr marL="0" indent="0">
              <a:buNone/>
            </a:pPr>
            <a:r>
              <a:rPr lang="en-US" dirty="0">
                <a:sym typeface="Helvetica Neue UltraLight" pitchFamily="-84" charset="0"/>
              </a:rPr>
              <a:t>Joint Stock Company ROSENERGOATOM Co. (REA)</a:t>
            </a:r>
          </a:p>
          <a:p>
            <a:pPr marL="0" indent="0">
              <a:buNone/>
            </a:pPr>
            <a:r>
              <a:rPr lang="en-US" dirty="0">
                <a:sym typeface="Helvetica Neue UltraLight" pitchFamily="-84" charset="0"/>
              </a:rPr>
              <a:t>Joint Stock Company ATOMTECHEXPORT</a:t>
            </a:r>
          </a:p>
          <a:p>
            <a:pPr marL="0" indent="0">
              <a:buNone/>
            </a:pPr>
            <a:r>
              <a:rPr lang="en-US" dirty="0">
                <a:sym typeface="Helvetica Neue UltraLight" pitchFamily="-84" charset="0"/>
              </a:rPr>
              <a:t>Joint Stock Company </a:t>
            </a:r>
            <a:r>
              <a:rPr lang="en-US" dirty="0" smtClean="0">
                <a:sym typeface="Helvetica Neue UltraLight" pitchFamily="-84" charset="0"/>
              </a:rPr>
              <a:t>RUSATOMSERVICE </a:t>
            </a:r>
          </a:p>
          <a:p>
            <a:pPr marL="0" indent="0">
              <a:buNone/>
            </a:pPr>
            <a:r>
              <a:rPr lang="en-US" dirty="0" smtClean="0">
                <a:sym typeface="Helvetica Neue UltraLight" pitchFamily="-84" charset="0"/>
              </a:rPr>
              <a:t>As the Contractor</a:t>
            </a:r>
            <a:endParaRPr lang="en-US" dirty="0">
              <a:sym typeface="Helvetica Neue UltraLight" pitchFamily="-8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  <a:sym typeface="Helvetica Neue UltraLight" pitchFamily="-8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Subject of the Contract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500" dirty="0" smtClean="0"/>
              <a:t>The </a:t>
            </a:r>
            <a:r>
              <a:rPr lang="en-US" sz="3500" dirty="0"/>
              <a:t>Contractor undertakes to render the following Technical and Engineering Support under </a:t>
            </a:r>
            <a:r>
              <a:rPr lang="en-US" sz="3500" dirty="0" smtClean="0"/>
              <a:t>this Contract </a:t>
            </a:r>
            <a:r>
              <a:rPr lang="en-US" sz="3500" dirty="0"/>
              <a:t>and as per the Principals request for the areas of: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3500" dirty="0"/>
              <a:t>Operation of BNPP Power Unit No .1;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3500" dirty="0"/>
              <a:t>Maintenance and repair of BNPP-1;</a:t>
            </a:r>
          </a:p>
          <a:p>
            <a:pPr lvl="0">
              <a:lnSpc>
                <a:spcPct val="120000"/>
              </a:lnSpc>
              <a:buFontTx/>
              <a:buChar char="-"/>
            </a:pPr>
            <a:r>
              <a:rPr lang="en-US" sz="3500" dirty="0"/>
              <a:t>Modernization of BNPP-1</a:t>
            </a:r>
          </a:p>
          <a:p>
            <a:pPr lvl="0">
              <a:lnSpc>
                <a:spcPct val="120000"/>
              </a:lnSpc>
              <a:buFontTx/>
              <a:buChar char="-"/>
            </a:pPr>
            <a:r>
              <a:rPr lang="en-US" sz="3500" dirty="0"/>
              <a:t>Organizational support to TAVANA company;</a:t>
            </a:r>
          </a:p>
          <a:p>
            <a:pPr lvl="0">
              <a:lnSpc>
                <a:spcPct val="120000"/>
              </a:lnSpc>
              <a:buFontTx/>
              <a:buChar char="-"/>
            </a:pPr>
            <a:r>
              <a:rPr lang="en-US" sz="3500" dirty="0"/>
              <a:t>Technical Support and Consultancy services at new NPP Units with WWER-1000/1200 in the course of design, construction and operation.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3500" dirty="0" smtClean="0"/>
              <a:t> </a:t>
            </a:r>
            <a:r>
              <a:rPr lang="en-US" sz="3500" dirty="0"/>
              <a:t>The Contractor also undertakes to provide development of documentation, conduct psychophysiological evaluation of the Principal’s personnel , create psychophysiological laboratory (PPEL) and perform preparation for IAEA OSART mission at BNPP-1 as well as computer codes and </a:t>
            </a:r>
            <a:r>
              <a:rPr lang="en-US" sz="3500" dirty="0" smtClean="0"/>
              <a:t>software </a:t>
            </a:r>
            <a:r>
              <a:rPr lang="en-US" sz="3500" dirty="0"/>
              <a:t>and required training and relevant documents and training of the Principal’s/TAVANA personnel. </a:t>
            </a:r>
          </a:p>
          <a:p>
            <a:pPr>
              <a:buFontTx/>
              <a:buChar char="-"/>
            </a:pP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0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sz="6000" kern="0" dirty="0">
                <a:latin typeface="Arial" pitchFamily="34" charset="0"/>
                <a:cs typeface="Arial" pitchFamily="34" charset="0"/>
              </a:rPr>
              <a:t>Contract </a:t>
            </a:r>
            <a:r>
              <a:rPr lang="en-US" sz="6000" kern="0" dirty="0" smtClean="0">
                <a:latin typeface="Arial" pitchFamily="34" charset="0"/>
                <a:cs typeface="Arial" pitchFamily="34" charset="0"/>
              </a:rPr>
              <a:t>duration : </a:t>
            </a:r>
            <a:r>
              <a:rPr lang="ru-RU" sz="6000" kern="0" dirty="0" smtClean="0">
                <a:latin typeface="Arial" pitchFamily="34" charset="0"/>
                <a:cs typeface="Arial" pitchFamily="34" charset="0"/>
              </a:rPr>
              <a:t>2015-2019</a:t>
            </a:r>
            <a:r>
              <a:rPr lang="ru-RU" sz="6000" kern="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sz="6000" kern="0" dirty="0">
                <a:latin typeface="Arial" pitchFamily="34" charset="0"/>
                <a:cs typeface="Arial" pitchFamily="34" charset="0"/>
              </a:rPr>
              <a:t>Contract </a:t>
            </a:r>
            <a:r>
              <a:rPr lang="en-US" sz="6000" kern="0" dirty="0" smtClean="0">
                <a:latin typeface="Arial" pitchFamily="34" charset="0"/>
                <a:cs typeface="Arial" pitchFamily="34" charset="0"/>
              </a:rPr>
              <a:t>start date</a:t>
            </a:r>
            <a:r>
              <a:rPr lang="ru-RU" sz="6000" kern="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6000" kern="0" dirty="0">
                <a:latin typeface="Arial" pitchFamily="34" charset="0"/>
                <a:cs typeface="Arial" pitchFamily="34" charset="0"/>
              </a:rPr>
              <a:t>February,</a:t>
            </a:r>
            <a:r>
              <a:rPr lang="ru-RU" sz="6000" kern="0" dirty="0">
                <a:latin typeface="Arial" pitchFamily="34" charset="0"/>
                <a:cs typeface="Arial" pitchFamily="34" charset="0"/>
              </a:rPr>
              <a:t> 2016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ru-RU" sz="4000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Form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368" y="1621242"/>
            <a:ext cx="6547088" cy="450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9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Application Form for secondment of experts to BNPP/TAVANA Co.</a:t>
            </a: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394" y="1955281"/>
            <a:ext cx="6297036" cy="383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0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Application Form for Companies with a representative present at BNPP</a:t>
            </a:r>
            <a:endParaRPr 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633" y="1604963"/>
            <a:ext cx="4587502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7"/>
          <p:cNvSpPr/>
          <p:nvPr/>
        </p:nvSpPr>
        <p:spPr>
          <a:xfrm>
            <a:off x="1638423" y="126157"/>
            <a:ext cx="9433049" cy="1399079"/>
          </a:xfrm>
          <a:prstGeom prst="rect">
            <a:avLst/>
          </a:prstGeom>
          <a:solidFill>
            <a:sysClr val="window" lastClr="FFFFFF">
              <a:lumMod val="65000"/>
              <a:alpha val="16000"/>
            </a:sysClr>
          </a:solidFill>
          <a:ln w="12700" cap="flat" cmpd="sng" algn="ctr">
            <a:noFill/>
            <a:prstDash val="solid"/>
            <a:miter lim="800000"/>
          </a:ln>
          <a:effectLst>
            <a:reflection blurRad="6350" stA="50000" endA="300" endPos="90000" dir="5400000" sy="-100000" algn="bl" rotWithShape="0"/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2" name="Прямая соединительная линия 56"/>
          <p:cNvCxnSpPr/>
          <p:nvPr/>
        </p:nvCxnSpPr>
        <p:spPr>
          <a:xfrm flipH="1">
            <a:off x="7967772" y="3470786"/>
            <a:ext cx="802340" cy="782533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3" name="Прямая соединительная линия 52"/>
          <p:cNvCxnSpPr/>
          <p:nvPr/>
        </p:nvCxnSpPr>
        <p:spPr>
          <a:xfrm>
            <a:off x="8915349" y="3239379"/>
            <a:ext cx="1230876" cy="1200489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4" name="Прямая соединительная линия 39"/>
          <p:cNvCxnSpPr/>
          <p:nvPr/>
        </p:nvCxnSpPr>
        <p:spPr>
          <a:xfrm flipH="1" flipV="1">
            <a:off x="6543004" y="3139265"/>
            <a:ext cx="1328957" cy="1296149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5" name="Прямая соединительная линия 38"/>
          <p:cNvCxnSpPr/>
          <p:nvPr/>
        </p:nvCxnSpPr>
        <p:spPr>
          <a:xfrm flipH="1">
            <a:off x="10086402" y="2276475"/>
            <a:ext cx="2105598" cy="2092055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6" name="Прямая соединительная линия 45"/>
          <p:cNvCxnSpPr/>
          <p:nvPr/>
        </p:nvCxnSpPr>
        <p:spPr>
          <a:xfrm flipH="1">
            <a:off x="1" y="3330373"/>
            <a:ext cx="2025951" cy="2007726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7" name="Прямая соединительная линия 46"/>
          <p:cNvCxnSpPr/>
          <p:nvPr/>
        </p:nvCxnSpPr>
        <p:spPr>
          <a:xfrm>
            <a:off x="2032223" y="3327659"/>
            <a:ext cx="1443515" cy="1416909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8" name="Прямая соединительная линия 57"/>
          <p:cNvCxnSpPr/>
          <p:nvPr/>
        </p:nvCxnSpPr>
        <p:spPr>
          <a:xfrm flipH="1">
            <a:off x="3253490" y="3258441"/>
            <a:ext cx="1083328" cy="1063361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39" name="Прямая соединительная линия 58"/>
          <p:cNvCxnSpPr/>
          <p:nvPr/>
        </p:nvCxnSpPr>
        <p:spPr>
          <a:xfrm>
            <a:off x="4047688" y="2951624"/>
            <a:ext cx="1443515" cy="1416909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cxnSp>
        <p:nvCxnSpPr>
          <p:cNvPr id="40" name="Прямая соединительная линия 59"/>
          <p:cNvCxnSpPr/>
          <p:nvPr/>
        </p:nvCxnSpPr>
        <p:spPr>
          <a:xfrm flipH="1">
            <a:off x="5537688" y="3305172"/>
            <a:ext cx="1083328" cy="1063361"/>
          </a:xfrm>
          <a:prstGeom prst="line">
            <a:avLst/>
          </a:prstGeom>
          <a:noFill/>
          <a:ln w="28575" cap="flat" cmpd="sng" algn="ctr">
            <a:solidFill>
              <a:srgbClr val="5B9BD5"/>
            </a:solidFill>
            <a:prstDash val="sysDot"/>
            <a:miter lim="800000"/>
          </a:ln>
          <a:effectLst/>
        </p:spPr>
      </p:cxnSp>
      <p:sp>
        <p:nvSpPr>
          <p:cNvPr id="41" name="Прямоугольник 21"/>
          <p:cNvSpPr/>
          <p:nvPr/>
        </p:nvSpPr>
        <p:spPr>
          <a:xfrm>
            <a:off x="4622341" y="5338099"/>
            <a:ext cx="2057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Operation and maintenance</a:t>
            </a:r>
          </a:p>
        </p:txBody>
      </p:sp>
      <p:sp>
        <p:nvSpPr>
          <p:cNvPr id="42" name="Прямоугольник 22"/>
          <p:cNvSpPr/>
          <p:nvPr/>
        </p:nvSpPr>
        <p:spPr>
          <a:xfrm>
            <a:off x="7213825" y="5338099"/>
            <a:ext cx="13841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Repair management</a:t>
            </a:r>
          </a:p>
        </p:txBody>
      </p:sp>
      <p:sp>
        <p:nvSpPr>
          <p:cNvPr id="43" name="Прямоугольник 23"/>
          <p:cNvSpPr/>
          <p:nvPr/>
        </p:nvSpPr>
        <p:spPr>
          <a:xfrm>
            <a:off x="3591249" y="1929619"/>
            <a:ext cx="1606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Remote</a:t>
            </a:r>
            <a:r>
              <a:rPr lang="ru-RU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technical support</a:t>
            </a:r>
          </a:p>
        </p:txBody>
      </p:sp>
      <p:sp>
        <p:nvSpPr>
          <p:cNvPr id="44" name="Прямоугольник 24"/>
          <p:cNvSpPr/>
          <p:nvPr/>
        </p:nvSpPr>
        <p:spPr>
          <a:xfrm>
            <a:off x="1281237" y="1929619"/>
            <a:ext cx="1729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Preparation for IAEA mission OSART</a:t>
            </a:r>
          </a:p>
        </p:txBody>
      </p:sp>
      <p:sp>
        <p:nvSpPr>
          <p:cNvPr id="45" name="Прямоугольник 25"/>
          <p:cNvSpPr/>
          <p:nvPr/>
        </p:nvSpPr>
        <p:spPr>
          <a:xfrm>
            <a:off x="7950803" y="1960475"/>
            <a:ext cx="20317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Systems and equipment modernization</a:t>
            </a:r>
          </a:p>
        </p:txBody>
      </p:sp>
      <p:sp>
        <p:nvSpPr>
          <p:cNvPr id="46" name="Прямоугольник 26"/>
          <p:cNvSpPr/>
          <p:nvPr/>
        </p:nvSpPr>
        <p:spPr>
          <a:xfrm>
            <a:off x="5663507" y="1929619"/>
            <a:ext cx="21277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Documentation elaboration</a:t>
            </a:r>
          </a:p>
        </p:txBody>
      </p:sp>
      <p:sp>
        <p:nvSpPr>
          <p:cNvPr id="47" name="Прямоугольник 27"/>
          <p:cNvSpPr/>
          <p:nvPr/>
        </p:nvSpPr>
        <p:spPr>
          <a:xfrm>
            <a:off x="9395954" y="5338099"/>
            <a:ext cx="1419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TAVANA Co. technical support</a:t>
            </a:r>
          </a:p>
        </p:txBody>
      </p:sp>
      <p:sp>
        <p:nvSpPr>
          <p:cNvPr id="48" name="Прямоугольник 54"/>
          <p:cNvSpPr/>
          <p:nvPr/>
        </p:nvSpPr>
        <p:spPr>
          <a:xfrm>
            <a:off x="2505662" y="5338099"/>
            <a:ext cx="1467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Personnel training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26456" y="717029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SERVICES</a:t>
            </a:r>
            <a:r>
              <a:rPr lang="ru-RU" sz="24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444546"/>
                </a:solidFill>
                <a:latin typeface="Arial" pitchFamily="34" charset="0"/>
                <a:cs typeface="Arial" pitchFamily="34" charset="0"/>
              </a:rPr>
              <a:t>UNDER TECHNICAL SUPPORT CONTRACT</a:t>
            </a:r>
            <a:endParaRPr lang="ru-RU" sz="2400" b="1" dirty="0">
              <a:solidFill>
                <a:srgbClr val="44454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8471" y="2528295"/>
            <a:ext cx="1371177" cy="1495425"/>
          </a:xfrm>
          <a:prstGeom prst="rect">
            <a:avLst/>
          </a:prstGeom>
        </p:spPr>
      </p:pic>
      <p:pic>
        <p:nvPicPr>
          <p:cNvPr id="51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7362" y="3620818"/>
            <a:ext cx="1371177" cy="1495425"/>
          </a:xfrm>
          <a:prstGeom prst="rect">
            <a:avLst/>
          </a:prstGeom>
        </p:spPr>
      </p:pic>
      <p:pic>
        <p:nvPicPr>
          <p:cNvPr id="52" name="Рисунок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1731" y="3620818"/>
            <a:ext cx="1371177" cy="1495425"/>
          </a:xfrm>
          <a:prstGeom prst="rect">
            <a:avLst/>
          </a:prstGeom>
        </p:spPr>
      </p:pic>
      <p:pic>
        <p:nvPicPr>
          <p:cNvPr id="53" name="Рисунок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0873" y="3620818"/>
            <a:ext cx="1371177" cy="1495425"/>
          </a:xfrm>
          <a:prstGeom prst="rect">
            <a:avLst/>
          </a:prstGeom>
        </p:spPr>
      </p:pic>
      <p:pic>
        <p:nvPicPr>
          <p:cNvPr id="54" name="Рисунок 4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261" y="2528295"/>
            <a:ext cx="1371177" cy="1495425"/>
          </a:xfrm>
          <a:prstGeom prst="rect">
            <a:avLst/>
          </a:prstGeom>
        </p:spPr>
      </p:pic>
      <p:pic>
        <p:nvPicPr>
          <p:cNvPr id="55" name="Рисунок 4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9723" y="3620818"/>
            <a:ext cx="1371177" cy="1495425"/>
          </a:xfrm>
          <a:prstGeom prst="rect">
            <a:avLst/>
          </a:prstGeom>
        </p:spPr>
      </p:pic>
      <p:pic>
        <p:nvPicPr>
          <p:cNvPr id="56" name="Рисунок 5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620" y="2512680"/>
            <a:ext cx="1399813" cy="1526655"/>
          </a:xfrm>
          <a:prstGeom prst="rect">
            <a:avLst/>
          </a:prstGeom>
        </p:spPr>
      </p:pic>
      <p:sp>
        <p:nvSpPr>
          <p:cNvPr id="57" name="Rectangle 4"/>
          <p:cNvSpPr>
            <a:spLocks/>
          </p:cNvSpPr>
          <p:nvPr/>
        </p:nvSpPr>
        <p:spPr bwMode="auto">
          <a:xfrm>
            <a:off x="2146087" y="1134268"/>
            <a:ext cx="8652451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Gill Sans" pitchFamily="-84" charset="0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MS PGothic" panose="020B0600070205080204" pitchFamily="34" charset="-128"/>
                <a:cs typeface="Arial" pitchFamily="34" charset="0"/>
                <a:sym typeface="Gill Sans" pitchFamily="-84" charset="0"/>
              </a:rPr>
              <a:t>No.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MS PGothic" panose="020B0600070205080204" pitchFamily="34" charset="-128"/>
                <a:cs typeface="Arial" pitchFamily="34" charset="0"/>
                <a:sym typeface="Gill Sans" pitchFamily="-84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MS PGothic" panose="020B0600070205080204" pitchFamily="34" charset="-128"/>
                <a:cs typeface="Arial" pitchFamily="34" charset="0"/>
                <a:sym typeface="Gill Sans" pitchFamily="-84" charset="0"/>
              </a:rPr>
              <a:t>CNT-ETS/4100-1 </a:t>
            </a:r>
            <a:r>
              <a:rPr lang="en-US" sz="2800" b="1" kern="0" dirty="0">
                <a:solidFill>
                  <a:srgbClr val="4472C4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dd.</a:t>
            </a:r>
            <a:r>
              <a:rPr lang="ru-RU" sz="2800" b="1" kern="0" dirty="0">
                <a:solidFill>
                  <a:srgbClr val="4472C4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MS PGothic" panose="020B0600070205080204" pitchFamily="34" charset="-128"/>
                <a:cs typeface="Arial" pitchFamily="34" charset="0"/>
                <a:sym typeface="Gill Sans" pitchFamily="-84" charset="0"/>
              </a:rPr>
              <a:t>25.02.2015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MS PGothic" panose="020B0600070205080204" pitchFamily="34" charset="-128"/>
              <a:cs typeface="Arial" pitchFamily="34" charset="0"/>
              <a:sym typeface="Helvetica Neue UltraLight" pitchFamily="-84" charset="0"/>
            </a:endParaRPr>
          </a:p>
        </p:txBody>
      </p:sp>
      <p:grpSp>
        <p:nvGrpSpPr>
          <p:cNvPr id="58" name="Группа 53"/>
          <p:cNvGrpSpPr/>
          <p:nvPr/>
        </p:nvGrpSpPr>
        <p:grpSpPr>
          <a:xfrm>
            <a:off x="6004776" y="2518907"/>
            <a:ext cx="1388392" cy="1514200"/>
            <a:chOff x="1723372" y="1498387"/>
            <a:chExt cx="685145" cy="685145"/>
          </a:xfrm>
        </p:grpSpPr>
        <p:grpSp>
          <p:nvGrpSpPr>
            <p:cNvPr id="59" name="Группа 55"/>
            <p:cNvGrpSpPr/>
            <p:nvPr/>
          </p:nvGrpSpPr>
          <p:grpSpPr>
            <a:xfrm>
              <a:off x="1723372" y="1498387"/>
              <a:ext cx="685145" cy="685145"/>
              <a:chOff x="1723372" y="1498387"/>
              <a:chExt cx="685145" cy="685145"/>
            </a:xfrm>
          </p:grpSpPr>
          <p:pic>
            <p:nvPicPr>
              <p:cNvPr id="61" name="Рисунок 63"/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723372" y="1498387"/>
                <a:ext cx="685145" cy="685145"/>
              </a:xfrm>
              <a:prstGeom prst="rect">
                <a:avLst/>
              </a:prstGeom>
            </p:spPr>
          </p:pic>
          <p:pic>
            <p:nvPicPr>
              <p:cNvPr id="62" name="Рисунок 64"/>
              <p:cNvPicPr>
                <a:picLocks noChangeAspect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9121" t="17997" r="34297" b="64615"/>
              <a:stretch/>
            </p:blipFill>
            <p:spPr>
              <a:xfrm>
                <a:off x="1936976" y="1744435"/>
                <a:ext cx="313731" cy="205235"/>
              </a:xfrm>
              <a:prstGeom prst="rect">
                <a:avLst/>
              </a:prstGeom>
            </p:spPr>
          </p:pic>
        </p:grpSp>
        <p:pic>
          <p:nvPicPr>
            <p:cNvPr id="60" name="Picture 22" descr="https://www.shareicon.net/download/2016/01/19/255509_document_512x512.png"/>
            <p:cNvPicPr>
              <a:picLocks noChangeAspect="1" noChangeArrowheads="1"/>
            </p:cNvPicPr>
            <p:nvPr/>
          </p:nvPicPr>
          <p:blipFill>
            <a:blip r:embed="rId10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948391" y="1718081"/>
              <a:ext cx="230515" cy="230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416094" y="6356042"/>
            <a:ext cx="547306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Segoe UI Light" panose="020B0502040204020203" pitchFamily="34" charset="0"/>
              </a:rPr>
              <a:t>2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سند" ma:contentTypeID="0x01010084907BEA0B1F6047AE374B8F086F3551" ma:contentTypeVersion="0" ma:contentTypeDescription="ایجاد سند جدید." ma:contentTypeScope="" ma:versionID="982cf80723534ab09cfa2f64c7fe4260">
  <xsd:schema xmlns:xsd="http://www.w3.org/2001/XMLSchema" xmlns:p="http://schemas.microsoft.com/office/2006/metadata/properties" targetNamespace="http://schemas.microsoft.com/office/2006/metadata/properties" ma:root="true" ma:fieldsID="8fb7de621ff258ac5c348782d9b1b5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ا" ma:readOnly="true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7A9972A-9612-4B31-B59B-F4A0BEE52300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1A89E6-DF70-4290-BC77-EC5E771D0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FCAB6E-3C7E-4546-BFE4-A785E75D7B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1059</Words>
  <Application>Microsoft Office PowerPoint</Application>
  <PresentationFormat>Custom</PresentationFormat>
  <Paragraphs>212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Subject of the Contract </vt:lpstr>
      <vt:lpstr>PowerPoint Presentation</vt:lpstr>
      <vt:lpstr>Application Form </vt:lpstr>
      <vt:lpstr>Application Form for secondment of experts to BNPP/TAVANA Co.</vt:lpstr>
      <vt:lpstr>Application Form for Companies with a representative present at BNPP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Deilami, Ebrahim</cp:lastModifiedBy>
  <cp:revision>37</cp:revision>
  <dcterms:created xsi:type="dcterms:W3CDTF">2012-06-06T08:44:20Z</dcterms:created>
  <dcterms:modified xsi:type="dcterms:W3CDTF">2017-10-02T13:44:25Z</dcterms:modified>
</cp:coreProperties>
</file>