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721" r:id="rId2"/>
    <p:sldMasterId id="2147483689" r:id="rId3"/>
    <p:sldMasterId id="2147483694" r:id="rId4"/>
    <p:sldMasterId id="2147483699" r:id="rId5"/>
    <p:sldMasterId id="2147483704" r:id="rId6"/>
    <p:sldMasterId id="2147483709" r:id="rId7"/>
    <p:sldMasterId id="2147483714" r:id="rId8"/>
    <p:sldMasterId id="2147483727" r:id="rId9"/>
  </p:sldMasterIdLst>
  <p:notesMasterIdLst>
    <p:notesMasterId r:id="rId18"/>
  </p:notesMasterIdLst>
  <p:sldIdLst>
    <p:sldId id="316" r:id="rId10"/>
    <p:sldId id="324" r:id="rId11"/>
    <p:sldId id="365" r:id="rId12"/>
    <p:sldId id="366" r:id="rId13"/>
    <p:sldId id="367" r:id="rId14"/>
    <p:sldId id="368" r:id="rId15"/>
    <p:sldId id="369" r:id="rId16"/>
    <p:sldId id="372" r:id="rId1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0B4"/>
    <a:srgbClr val="4C0CB4"/>
    <a:srgbClr val="FF3300"/>
    <a:srgbClr val="E1EBF7"/>
    <a:srgbClr val="C5FFFF"/>
    <a:srgbClr val="EFEFFF"/>
    <a:srgbClr val="CCCCFF"/>
    <a:srgbClr val="FFFFCC"/>
    <a:srgbClr val="FFCCFF"/>
    <a:srgbClr val="E31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15" autoAdjust="0"/>
    <p:restoredTop sz="95811" autoAdjust="0"/>
  </p:normalViewPr>
  <p:slideViewPr>
    <p:cSldViewPr snapToGrid="0">
      <p:cViewPr varScale="1">
        <p:scale>
          <a:sx n="111" d="100"/>
          <a:sy n="111" d="100"/>
        </p:scale>
        <p:origin x="125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37835-3884-4029-A757-9443F9214483}" type="datetimeFigureOut">
              <a:rPr lang="en-GB" smtClean="0"/>
              <a:pPr/>
              <a:t>27/09/2020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33D8B-34BD-4F91-A404-10E89D9BF5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07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Добрый</a:t>
            </a:r>
            <a:r>
              <a:rPr lang="ru-RU" baseline="0" dirty="0" smtClean="0"/>
              <a:t> день коллеги, я представлю команду МЦ: организаторы и переводчики, </a:t>
            </a:r>
            <a:r>
              <a:rPr lang="ru-RU" baseline="0" dirty="0" err="1" smtClean="0"/>
              <a:t>ведется</a:t>
            </a:r>
            <a:r>
              <a:rPr lang="ru-RU" baseline="0" dirty="0" smtClean="0"/>
              <a:t> синхронный перевод – каждому участнику предлагается говорить не очень быстро, чтобы переводчики успевали переводить.     </a:t>
            </a:r>
            <a:endParaRPr lang="ru-RU" dirty="0" smtClean="0"/>
          </a:p>
          <a:p>
            <a:r>
              <a:rPr lang="ru-RU" baseline="0" dirty="0" smtClean="0"/>
              <a:t>Проводим тестирование каналов связи и инструментов платформы </a:t>
            </a:r>
            <a:r>
              <a:rPr lang="en-US" baseline="0" dirty="0" smtClean="0"/>
              <a:t>Zoom, </a:t>
            </a:r>
            <a:r>
              <a:rPr lang="ru-RU" baseline="0" dirty="0" smtClean="0"/>
              <a:t>обсудим регламент рабочей встречи в режиме ВКС: каждый участник выступит с презентацией (25-40 минут) после каждого выступления вопросы и обсуждения (10-20 минут).  - по Программе. </a:t>
            </a:r>
            <a:r>
              <a:rPr lang="ru-RU" baseline="0" dirty="0" err="1" smtClean="0"/>
              <a:t>Ведется</a:t>
            </a:r>
            <a:r>
              <a:rPr lang="ru-RU" baseline="0" dirty="0" smtClean="0"/>
              <a:t> запись рабочей встречи и она вместе со всеми материалами будет разослана участником по окончанию мероприятия.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37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первую очередь нужно выбрать язык русский или английский.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043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Основной инструмент который нам понадобится это демонстрация презентации на экране. Как это сделать –инструкция на слайде,</a:t>
            </a:r>
            <a:r>
              <a:rPr lang="ru-RU" baseline="0" dirty="0" smtClean="0"/>
              <a:t> предлагаю всем по очереди попробовать этот инструмент и представится, начнем с Координатора и далее по списку участников.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60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Другие полезные опции – </a:t>
            </a:r>
            <a:r>
              <a:rPr lang="en-US" dirty="0" smtClean="0"/>
              <a:t>Chat</a:t>
            </a:r>
            <a:r>
              <a:rPr lang="en-US" baseline="0" dirty="0" smtClean="0"/>
              <a:t> </a:t>
            </a:r>
            <a:r>
              <a:rPr lang="ru-RU" baseline="0" dirty="0" smtClean="0"/>
              <a:t>и </a:t>
            </a:r>
            <a:r>
              <a:rPr lang="ru-RU" sz="1200" dirty="0" err="1" smtClean="0">
                <a:solidFill>
                  <a:srgbClr val="0D499C"/>
                </a:solidFill>
              </a:rPr>
              <a:t>Raise</a:t>
            </a:r>
            <a:r>
              <a:rPr lang="ru-RU" sz="1200" dirty="0" smtClean="0">
                <a:solidFill>
                  <a:srgbClr val="0D499C"/>
                </a:solidFill>
              </a:rPr>
              <a:t>/</a:t>
            </a:r>
            <a:r>
              <a:rPr lang="ru-RU" sz="1200" dirty="0" err="1" smtClean="0">
                <a:solidFill>
                  <a:srgbClr val="0D499C"/>
                </a:solidFill>
              </a:rPr>
              <a:t>Lower</a:t>
            </a:r>
            <a:r>
              <a:rPr lang="ru-RU" sz="1200" dirty="0" smtClean="0">
                <a:solidFill>
                  <a:srgbClr val="0D499C"/>
                </a:solidFill>
              </a:rPr>
              <a:t> </a:t>
            </a:r>
            <a:r>
              <a:rPr lang="ru-RU" sz="1200" dirty="0" err="1" smtClean="0">
                <a:solidFill>
                  <a:srgbClr val="0D499C"/>
                </a:solidFill>
              </a:rPr>
              <a:t>hand</a:t>
            </a:r>
            <a:r>
              <a:rPr lang="ru-RU" sz="1200" dirty="0" smtClean="0">
                <a:solidFill>
                  <a:srgbClr val="0D499C"/>
                </a:solidFill>
              </a:rPr>
              <a:t>  (поднять опустить руку). В </a:t>
            </a:r>
            <a:r>
              <a:rPr lang="en-US" sz="1200" dirty="0" smtClean="0">
                <a:solidFill>
                  <a:srgbClr val="0D499C"/>
                </a:solidFill>
              </a:rPr>
              <a:t>Chat </a:t>
            </a:r>
            <a:r>
              <a:rPr lang="ru-RU" sz="1200" dirty="0" smtClean="0">
                <a:solidFill>
                  <a:srgbClr val="0D499C"/>
                </a:solidFill>
              </a:rPr>
              <a:t>вы можете задать любой вопрос,</a:t>
            </a:r>
            <a:r>
              <a:rPr lang="ru-RU" sz="1200" baseline="0" dirty="0" smtClean="0">
                <a:solidFill>
                  <a:srgbClr val="0D499C"/>
                </a:solidFill>
              </a:rPr>
              <a:t> но предпочтительно это делать после выступления участника устно, предлагаю всем попробовать написать что-нибудь в чат и попробовать поднять опустить руку, это все основные инструменты которые мы будем использовать.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465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Еще две важные опции это отключение/включение микрофона и видео.</a:t>
            </a:r>
            <a:r>
              <a:rPr lang="ru-RU" baseline="0" dirty="0" smtClean="0"/>
              <a:t> Организаторы встречи имеем возможность отключать микрофоны всех участников. Я прошу вас во время выступления другого участника выключать микрофон и включать если только вы хотите задать вопрос или дать комментарий после выступления - без крайней необходимости не отключать видео в процессе всей рабочей встречи.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041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Общие правила: в</a:t>
            </a:r>
            <a:r>
              <a:rPr lang="ru-RU" baseline="0" dirty="0" smtClean="0"/>
              <a:t>о время выступления другого участника выключать микрофон и включать если только вы хотите задать вопрос или дать комментарий после выступления. По окончанию выступления если вы хотите задать вопрос пожалуйста поднимите руку</a:t>
            </a:r>
            <a:r>
              <a:rPr lang="en-US" baseline="0" dirty="0" smtClean="0"/>
              <a:t>,</a:t>
            </a:r>
            <a:r>
              <a:rPr lang="ru-RU" baseline="0" dirty="0" smtClean="0"/>
              <a:t> всем желающим будет предоставлено слово. Если вы хотите задать вопрос письменно пожалуйста используйте функцию </a:t>
            </a:r>
            <a:r>
              <a:rPr lang="en-US" baseline="0" dirty="0" smtClean="0"/>
              <a:t>Chat </a:t>
            </a:r>
            <a:r>
              <a:rPr lang="ru-RU" baseline="0" dirty="0" smtClean="0"/>
              <a:t>с пометкой кому из участников вы адресуете вопрос. Подробная информация имеется в анонсе рабочей встречи.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790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ru-RU" dirty="0" smtClean="0"/>
          </a:p>
          <a:p>
            <a:r>
              <a:rPr lang="ru-RU" dirty="0" smtClean="0"/>
              <a:t>Если вы отлучились в процессе мероприятия, </a:t>
            </a:r>
            <a:r>
              <a:rPr lang="ru-RU" baseline="0" dirty="0" smtClean="0"/>
              <a:t>попытайтесь подключится снова перейдя по ссылке. Если не получится, свяжитесь со организаторами. Если всё-таки не получится подключится повторно, мы решим эту проблему в конце рабочего дня чтобы вы не смогли участвовать в следующем рабочем дне. Будет вестись запись рабочей встречи и мы направим ее всем участникам вместе с презентациями.</a:t>
            </a:r>
          </a:p>
          <a:p>
            <a:r>
              <a:rPr lang="ru-RU" baseline="0" dirty="0" smtClean="0"/>
              <a:t>Презентацию закончил - пожалуйста  задавайте вопросы.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3D8B-34BD-4F91-A404-10E89D9BF56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575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1298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no.info/" TargetMode="External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rgbClr val="E1EBF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07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E84E1E"/>
              </a:buClr>
              <a:defRPr lang="en-GB" dirty="0" smtClean="0"/>
            </a:lvl1pPr>
            <a:lvl2pPr>
              <a:defRPr/>
            </a:lvl2pPr>
            <a:lvl3pPr>
              <a:buClr>
                <a:srgbClr val="E84E1E"/>
              </a:buClr>
              <a:defRPr lang="en-GB" dirty="0" smtClean="0"/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E84E1E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E84E1E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17202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08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rgbClr val="FF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8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E31B43"/>
              </a:buClr>
              <a:defRPr lang="en-GB" dirty="0" smtClean="0"/>
            </a:lvl1pPr>
            <a:lvl2pPr>
              <a:buClr>
                <a:srgbClr val="E31B43"/>
              </a:buClr>
              <a:defRPr/>
            </a:lvl2pPr>
            <a:lvl3pPr>
              <a:buClr>
                <a:srgbClr val="E31B43"/>
              </a:buClr>
              <a:defRPr lang="en-GB" dirty="0" smtClean="0"/>
            </a:lvl3pPr>
            <a:lvl4pPr>
              <a:buClr>
                <a:srgbClr val="E31B43"/>
              </a:buClr>
              <a:defRPr lang="en-GB" dirty="0" smtClean="0"/>
            </a:lvl4pPr>
          </a:lstStyle>
          <a:p>
            <a:pPr lvl="0">
              <a:buClr>
                <a:srgbClr val="E31B43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E31B43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E31B43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8875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81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rgbClr val="FF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76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rgbClr val="F1921E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945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3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12718F"/>
              </a:buClr>
              <a:defRPr lang="en-GB" dirty="0" smtClean="0"/>
            </a:lvl1pPr>
            <a:lvl2pPr>
              <a:defRPr/>
            </a:lvl2pPr>
            <a:lvl3pPr>
              <a:buClr>
                <a:srgbClr val="12718F"/>
              </a:buClr>
              <a:defRPr lang="en-GB" dirty="0" smtClean="0"/>
            </a:lvl3pPr>
            <a:lvl4pPr>
              <a:buClr>
                <a:srgbClr val="12718F"/>
              </a:buClr>
              <a:defRPr lang="en-GB" dirty="0" smtClean="0"/>
            </a:lvl4pPr>
          </a:lstStyle>
          <a:p>
            <a:pPr lvl="0">
              <a:buClr>
                <a:srgbClr val="12718F"/>
              </a:buClr>
            </a:pPr>
            <a:r>
              <a:rPr lang="en-US" smtClean="0"/>
              <a:t>Click to edit Master text styles</a:t>
            </a:r>
          </a:p>
          <a:p>
            <a:pPr lvl="1">
              <a:buClr>
                <a:srgbClr val="12718F"/>
              </a:buClr>
            </a:pPr>
            <a:r>
              <a:rPr lang="en-US" smtClean="0"/>
              <a:t>Second level</a:t>
            </a:r>
          </a:p>
          <a:p>
            <a:pPr lvl="2">
              <a:buClr>
                <a:srgbClr val="12718F"/>
              </a:buClr>
            </a:pPr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67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164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rgbClr val="EFE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48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7203D"/>
              </a:buClr>
              <a:defRPr lang="en-GB" dirty="0" smtClean="0"/>
            </a:lvl1pPr>
            <a:lvl2pPr>
              <a:defRPr baseline="0"/>
            </a:lvl2pPr>
            <a:lvl3pPr>
              <a:buClr>
                <a:srgbClr val="57203D"/>
              </a:buClr>
              <a:defRPr lang="en-GB" dirty="0" smtClean="0"/>
            </a:lvl3pPr>
            <a:lvl4pPr>
              <a:buClr>
                <a:srgbClr val="57203D"/>
              </a:buClr>
              <a:defRPr lang="en-GB" dirty="0" smtClean="0"/>
            </a:lvl4pPr>
          </a:lstStyle>
          <a:p>
            <a:pPr lvl="0">
              <a:buClr>
                <a:srgbClr val="57203D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595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41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517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rgbClr val="C5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58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294046"/>
              </a:buClr>
              <a:defRPr lang="en-GB" dirty="0" smtClean="0"/>
            </a:lvl1pPr>
            <a:lvl2pPr marL="720000" indent="-360000">
              <a:buSzPct val="100000"/>
              <a:defRPr baseline="0"/>
            </a:lvl2pPr>
            <a:lvl3pPr marL="1080000" indent="-360000">
              <a:buClr>
                <a:srgbClr val="294046"/>
              </a:buClr>
              <a:defRPr lang="en-GB" sz="1600" dirty="0" smtClean="0"/>
            </a:lvl3pPr>
            <a:lvl4pPr>
              <a:buClr>
                <a:srgbClr val="294046"/>
              </a:buClr>
              <a:defRPr lang="en-GB" dirty="0" smtClean="0"/>
            </a:lvl4pPr>
          </a:lstStyle>
          <a:p>
            <a:pPr lvl="0">
              <a:buClr>
                <a:srgbClr val="294046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350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207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23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2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buClr>
                <a:srgbClr val="1A4B7F"/>
              </a:buCl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63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01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75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5"/>
            <a:ext cx="7221472" cy="3134867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0D499C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6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242F5F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9553" y="2420892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00" y="504751"/>
            <a:ext cx="1179293" cy="7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6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42" y="504751"/>
            <a:ext cx="1179293" cy="72506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Обучение команды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6" y="6572250"/>
            <a:ext cx="752474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FA6291-0391-4E9F-A857-B3DC68EC0E9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5" y="1196755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2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6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42" y="504751"/>
            <a:ext cx="1179293" cy="725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Обучение команды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6" y="6572250"/>
            <a:ext cx="752474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FA6291-0391-4E9F-A857-B3DC68EC0E9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5" y="1196755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2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5279" y="1462093"/>
            <a:ext cx="8620125" cy="5024437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rgbClr val="0D49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6699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42" y="503858"/>
            <a:ext cx="1179293" cy="72506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27585" y="2996956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61980" y="3067054"/>
            <a:ext cx="8029575" cy="30384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499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more information please visit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499C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www.wano.info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0D499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27585" y="1752600"/>
            <a:ext cx="7488832" cy="1143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Still have questions?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rgbClr val="242F5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45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3372395" y="2550508"/>
            <a:ext cx="3860800" cy="1569660"/>
            <a:chOff x="4033520" y="3861148"/>
            <a:chExt cx="3860800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4521926" y="3926712"/>
              <a:ext cx="307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65000"/>
                    </a:schemeClr>
                  </a:solidFill>
                </a:rPr>
                <a:t>global leadership in </a:t>
              </a:r>
              <a:r>
                <a:rPr lang="en-US" sz="1600" b="1" dirty="0"/>
                <a:t>nuclear safety</a:t>
              </a:r>
              <a:r>
                <a:rPr lang="en-US" sz="1600" dirty="0"/>
                <a:t>  </a:t>
              </a:r>
              <a:endParaRPr lang="ru-RU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33520" y="3861148"/>
              <a:ext cx="3860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chemeClr val="accent1">
                      <a:lumMod val="75000"/>
                    </a:schemeClr>
                  </a:solidFill>
                </a:rPr>
                <a:t>WANO</a:t>
              </a:r>
              <a:endParaRPr lang="ru-RU" sz="9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88" y="2954627"/>
            <a:ext cx="1321533" cy="8125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90" y="3983671"/>
            <a:ext cx="3048000" cy="26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3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8" y="1295402"/>
            <a:ext cx="8218487" cy="487045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Обучение команды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B1E24-3D6B-4061-813D-CADD18749DF0}" type="slidenum">
              <a:rPr lang="en-US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2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8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06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7"/>
            <a:ext cx="8606454" cy="5112568"/>
          </a:xfrm>
        </p:spPr>
        <p:txBody>
          <a:bodyPr/>
          <a:lstStyle>
            <a:lvl1pPr>
              <a:buClr>
                <a:srgbClr val="498934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buClr>
                <a:srgbClr val="498934"/>
              </a:buClr>
              <a:buSzPct val="100000"/>
              <a:buFont typeface="Wingdings" pitchFamily="2" charset="2"/>
              <a:buChar char="q"/>
              <a:defRPr/>
            </a:lvl2pPr>
            <a:lvl3pPr>
              <a:buClr>
                <a:srgbClr val="498934"/>
              </a:buClr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447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1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6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38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7"/>
            <a:ext cx="7221472" cy="1362076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3"/>
            <a:ext cx="9144000" cy="0"/>
          </a:xfrm>
          <a:prstGeom prst="line">
            <a:avLst/>
          </a:prstGeom>
          <a:ln w="63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33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12718F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12718F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12718F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15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72" r:id="rId2"/>
    <p:sldLayoutId id="2147483673" r:id="rId3"/>
    <p:sldLayoutId id="214748368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A7EBB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88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E84E1E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E84E1E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E84E1E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34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E31B43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E31B43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E31B43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40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F1921E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57203D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8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None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294046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74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5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1A4B7F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1A4B7F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1A4B7F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8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40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69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7" y="209552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Обучение команды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6" y="6572250"/>
            <a:ext cx="752474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FA6291-0391-4E9F-A857-B3DC68EC0E9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505" y="1196755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7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00" y="504000"/>
            <a:ext cx="1179293" cy="7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7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D499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95000"/>
        <a:buFont typeface="Wingdings" pitchFamily="2" charset="2"/>
        <a:buChar char="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.wanomc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://www.wano.inf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Рабочая </a:t>
            </a:r>
            <a:r>
              <a:rPr lang="ru-RU" sz="2800" b="1" dirty="0" smtClean="0"/>
              <a:t>встреча</a:t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/>
              <a:t>Управление старением оборудования АЭС</a:t>
            </a:r>
            <a:r>
              <a:rPr lang="ru-RU" sz="2800" b="1" dirty="0" smtClean="0"/>
              <a:t>»</a:t>
            </a:r>
            <a:endParaRPr lang="en-US" sz="2800" b="1" dirty="0"/>
          </a:p>
          <a:p>
            <a:pPr lvl="1" algn="ctr"/>
            <a:r>
              <a:rPr lang="ru-RU" sz="2800" b="1" dirty="0" smtClean="0"/>
              <a:t>ВАО АЭС-МЦ. Видеоконференция	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ru-RU" b="1" dirty="0">
                <a:solidFill>
                  <a:srgbClr val="FF0000"/>
                </a:solidFill>
              </a:rPr>
              <a:t>9</a:t>
            </a:r>
            <a:r>
              <a:rPr lang="en-US" b="1" dirty="0">
                <a:solidFill>
                  <a:srgbClr val="FF0000"/>
                </a:solidFill>
              </a:rPr>
              <a:t>.09.</a:t>
            </a:r>
            <a:r>
              <a:rPr lang="ru-RU" b="1" dirty="0">
                <a:solidFill>
                  <a:srgbClr val="FF0000"/>
                </a:solidFill>
              </a:rPr>
              <a:t>-01.10. </a:t>
            </a:r>
            <a:r>
              <a:rPr lang="en-US" b="1" dirty="0">
                <a:solidFill>
                  <a:srgbClr val="FF0000"/>
                </a:solidFill>
              </a:rPr>
              <a:t>2020</a:t>
            </a:r>
            <a:endParaRPr lang="ru-RU" sz="2800" b="1" dirty="0">
              <a:solidFill>
                <a:srgbClr val="0D499C"/>
              </a:solidFill>
            </a:endParaRPr>
          </a:p>
          <a:p>
            <a:pPr algn="ctr"/>
            <a:r>
              <a:rPr lang="en-US" sz="2800" b="1" dirty="0">
                <a:solidFill>
                  <a:srgbClr val="0C10B4"/>
                </a:solidFill>
              </a:rPr>
              <a:t>Workshop on </a:t>
            </a:r>
            <a:r>
              <a:rPr lang="en-US" sz="2800" b="1" dirty="0" err="1">
                <a:solidFill>
                  <a:srgbClr val="0C10B4"/>
                </a:solidFill>
              </a:rPr>
              <a:t>NPP</a:t>
            </a:r>
            <a:r>
              <a:rPr lang="en-US" sz="2800" b="1" dirty="0">
                <a:solidFill>
                  <a:srgbClr val="0C10B4"/>
                </a:solidFill>
              </a:rPr>
              <a:t> Equipment </a:t>
            </a:r>
          </a:p>
          <a:p>
            <a:pPr algn="ctr"/>
            <a:r>
              <a:rPr lang="en-US" sz="2800" b="1" dirty="0">
                <a:solidFill>
                  <a:srgbClr val="0C10B4"/>
                </a:solidFill>
              </a:rPr>
              <a:t>Ageing Management: WANO MC Videoconference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Картинки по запросу &quot;ВНИИАЭС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9" y="4088921"/>
            <a:ext cx="2996059" cy="251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Work_2019-05-12\! PTD 2020\08_Калининская АЭС_18-21 августа_Лесин\Фотография Калининская АЭЧ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43" y="4088921"/>
            <a:ext cx="5445489" cy="2518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5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sz="2800" b="1" dirty="0"/>
              <a:t>На панели инструментов (внизу экрана) нажмите «</a:t>
            </a:r>
            <a:r>
              <a:rPr lang="ru-RU" sz="2800" b="1" dirty="0">
                <a:solidFill>
                  <a:srgbClr val="FF0000"/>
                </a:solidFill>
              </a:rPr>
              <a:t>Перевод</a:t>
            </a:r>
            <a:r>
              <a:rPr lang="ru-RU" sz="2800" b="1" dirty="0"/>
              <a:t>», выберете язык, на котором вам предпочтительно слушать докладчика (</a:t>
            </a:r>
            <a:r>
              <a:rPr lang="ru-RU" sz="2800" b="1" dirty="0">
                <a:solidFill>
                  <a:srgbClr val="FF0000"/>
                </a:solidFill>
              </a:rPr>
              <a:t>русский</a:t>
            </a:r>
            <a:r>
              <a:rPr lang="ru-RU" sz="2800" b="1" dirty="0"/>
              <a:t> или английский)</a:t>
            </a:r>
            <a:endParaRPr lang="en-US" sz="2800" b="1" dirty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sz="2800" b="1" i="1" dirty="0">
                <a:solidFill>
                  <a:srgbClr val="0C10B4"/>
                </a:solidFill>
              </a:rPr>
              <a:t>On the toolbar (at the bottom of the screen), click "</a:t>
            </a:r>
            <a:r>
              <a:rPr lang="en-US" sz="2800" b="1" i="1" dirty="0">
                <a:solidFill>
                  <a:srgbClr val="FF0000"/>
                </a:solidFill>
              </a:rPr>
              <a:t>Translation</a:t>
            </a:r>
            <a:r>
              <a:rPr lang="en-US" sz="2800" b="1" i="1" dirty="0">
                <a:solidFill>
                  <a:srgbClr val="0C10B4"/>
                </a:solidFill>
              </a:rPr>
              <a:t>", select the language in which you prefer to listen to the speaker (Russian or </a:t>
            </a:r>
            <a:r>
              <a:rPr lang="en-US" sz="2800" b="1" i="1" dirty="0">
                <a:solidFill>
                  <a:srgbClr val="FF0000"/>
                </a:solidFill>
              </a:rPr>
              <a:t>English</a:t>
            </a:r>
            <a:r>
              <a:rPr lang="en-US" sz="2800" b="1" i="1" dirty="0">
                <a:solidFill>
                  <a:srgbClr val="0C10B4"/>
                </a:solidFill>
              </a:rPr>
              <a:t>)</a:t>
            </a:r>
            <a:endParaRPr lang="ru-RU" sz="2800" b="1" i="1" dirty="0">
              <a:solidFill>
                <a:srgbClr val="0C10B4"/>
              </a:solidFill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>
                <a:solidFill>
                  <a:schemeClr val="tx1"/>
                </a:solidFill>
              </a:rPr>
              <a:t>Инструменты </a:t>
            </a:r>
            <a:r>
              <a:rPr lang="en-US" dirty="0" smtClean="0">
                <a:solidFill>
                  <a:schemeClr val="tx1"/>
                </a:solidFill>
              </a:rPr>
              <a:t>Zoom/ </a:t>
            </a:r>
            <a:r>
              <a:rPr lang="en-US" dirty="0" smtClean="0">
                <a:solidFill>
                  <a:srgbClr val="0C10B4"/>
                </a:solidFill>
              </a:rPr>
              <a:t>Zoom’s tools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0FA6291-0391-4E9F-A857-B3DC68EC0E99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53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b="1" dirty="0"/>
              <a:t>Выберите и </a:t>
            </a:r>
            <a:r>
              <a:rPr lang="ru-RU" sz="2600" b="1" dirty="0">
                <a:solidFill>
                  <a:srgbClr val="FF0000"/>
                </a:solidFill>
              </a:rPr>
              <a:t>откройте</a:t>
            </a:r>
            <a:r>
              <a:rPr lang="ru-RU" sz="2600" b="1" dirty="0"/>
              <a:t> вашу </a:t>
            </a:r>
            <a:r>
              <a:rPr lang="ru-RU" sz="2600" b="1" dirty="0">
                <a:solidFill>
                  <a:srgbClr val="FF0000"/>
                </a:solidFill>
              </a:rPr>
              <a:t>презентацию</a:t>
            </a:r>
            <a:r>
              <a:rPr lang="ru-RU" sz="2600" b="1" dirty="0"/>
              <a:t> на вашем компьютере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b="1" dirty="0"/>
              <a:t>Нажмите «</a:t>
            </a:r>
            <a:r>
              <a:rPr lang="ru-RU" sz="2600" b="1" dirty="0">
                <a:solidFill>
                  <a:srgbClr val="FF0000"/>
                </a:solidFill>
              </a:rPr>
              <a:t>Демонстрация</a:t>
            </a:r>
            <a:r>
              <a:rPr lang="ru-RU" sz="2600" b="1" dirty="0"/>
              <a:t> экрана» на панели управления инструментами (внизу экрана)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b="1" dirty="0"/>
              <a:t>Выберете презентацию 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b="1" dirty="0"/>
              <a:t>Нажмите «Демонстрация экрана». Нажать </a:t>
            </a:r>
            <a:r>
              <a:rPr lang="ru-RU" sz="2600" b="1" dirty="0">
                <a:solidFill>
                  <a:srgbClr val="FF0000"/>
                </a:solidFill>
              </a:rPr>
              <a:t>F5</a:t>
            </a:r>
            <a:r>
              <a:rPr lang="ru-RU" sz="2600" b="1" dirty="0"/>
              <a:t> для демонстрации экрана в полноэкранном режиме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ru-RU" sz="2400" dirty="0" smtClean="0">
              <a:solidFill>
                <a:srgbClr val="0D499C"/>
              </a:solidFill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i="1" dirty="0">
                <a:solidFill>
                  <a:srgbClr val="0C10B4"/>
                </a:solidFill>
              </a:rPr>
              <a:t>Select and </a:t>
            </a:r>
            <a:r>
              <a:rPr lang="en-US" sz="2600" b="1" i="1" dirty="0">
                <a:solidFill>
                  <a:srgbClr val="FF0000"/>
                </a:solidFill>
              </a:rPr>
              <a:t>open</a:t>
            </a:r>
            <a:r>
              <a:rPr lang="en-US" sz="2600" b="1" i="1" dirty="0">
                <a:solidFill>
                  <a:srgbClr val="0C10B4"/>
                </a:solidFill>
              </a:rPr>
              <a:t> your </a:t>
            </a:r>
            <a:r>
              <a:rPr lang="en-US" sz="2600" b="1" i="1" dirty="0">
                <a:solidFill>
                  <a:srgbClr val="FF0000"/>
                </a:solidFill>
              </a:rPr>
              <a:t>presentation</a:t>
            </a:r>
            <a:r>
              <a:rPr lang="en-US" sz="2600" b="1" i="1" dirty="0">
                <a:solidFill>
                  <a:srgbClr val="0C10B4"/>
                </a:solidFill>
              </a:rPr>
              <a:t> on your computer</a:t>
            </a:r>
            <a:endParaRPr lang="ru-RU" sz="2600" b="1" i="1" dirty="0">
              <a:solidFill>
                <a:srgbClr val="0C10B4"/>
              </a:solidFill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i="1" dirty="0">
                <a:solidFill>
                  <a:srgbClr val="0C10B4"/>
                </a:solidFill>
              </a:rPr>
              <a:t>Click on “</a:t>
            </a:r>
            <a:r>
              <a:rPr lang="en-US" sz="2600" b="1" i="1" dirty="0">
                <a:solidFill>
                  <a:srgbClr val="FF0000"/>
                </a:solidFill>
              </a:rPr>
              <a:t>Screen Demo</a:t>
            </a:r>
            <a:r>
              <a:rPr lang="en-US" sz="2600" b="1" i="1" dirty="0">
                <a:solidFill>
                  <a:srgbClr val="0C10B4"/>
                </a:solidFill>
              </a:rPr>
              <a:t>” on the toolbar (at the bottom of the screen)</a:t>
            </a:r>
            <a:endParaRPr lang="ru-RU" sz="2600" b="1" i="1" dirty="0">
              <a:solidFill>
                <a:srgbClr val="0C10B4"/>
              </a:solidFill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i="1" dirty="0">
                <a:solidFill>
                  <a:srgbClr val="0C10B4"/>
                </a:solidFill>
              </a:rPr>
              <a:t>Select the presentation</a:t>
            </a:r>
            <a:endParaRPr lang="ru-RU" sz="2600" b="1" i="1" dirty="0">
              <a:solidFill>
                <a:srgbClr val="0C10B4"/>
              </a:solidFill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i="1" dirty="0">
                <a:solidFill>
                  <a:srgbClr val="0C10B4"/>
                </a:solidFill>
              </a:rPr>
              <a:t>Click on “Screen Demo”. Press </a:t>
            </a:r>
            <a:r>
              <a:rPr lang="en-US" sz="2600" b="1" i="1" dirty="0">
                <a:solidFill>
                  <a:srgbClr val="FF0000"/>
                </a:solidFill>
              </a:rPr>
              <a:t>F5</a:t>
            </a:r>
            <a:r>
              <a:rPr lang="en-US" sz="2600" b="1" i="1" dirty="0">
                <a:solidFill>
                  <a:srgbClr val="0C10B4"/>
                </a:solidFill>
              </a:rPr>
              <a:t> to show the screen in full screen</a:t>
            </a:r>
            <a:endParaRPr lang="ru-RU" sz="2600" b="1" i="1" dirty="0">
              <a:solidFill>
                <a:srgbClr val="0C10B4"/>
              </a:solidFill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>
                <a:solidFill>
                  <a:schemeClr val="tx1"/>
                </a:solidFill>
              </a:rPr>
              <a:t>Инструменты </a:t>
            </a:r>
            <a:r>
              <a:rPr lang="en-US" dirty="0">
                <a:solidFill>
                  <a:schemeClr val="tx1"/>
                </a:solidFill>
              </a:rPr>
              <a:t>Zoom/ </a:t>
            </a:r>
            <a:r>
              <a:rPr lang="en-US" dirty="0">
                <a:solidFill>
                  <a:srgbClr val="0C10B4"/>
                </a:solidFill>
              </a:rPr>
              <a:t>Zoom’s tools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0FA6291-0391-4E9F-A857-B3DC68EC0E99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82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dirty="0"/>
              <a:t>Опция </a:t>
            </a:r>
            <a:r>
              <a:rPr lang="ru-RU" sz="2400" b="1" dirty="0">
                <a:solidFill>
                  <a:srgbClr val="FF0000"/>
                </a:solidFill>
              </a:rPr>
              <a:t>Chat</a:t>
            </a:r>
            <a:r>
              <a:rPr lang="ru-RU" sz="2400" b="1" dirty="0"/>
              <a:t> позволяет задавать вопросы и писать комментарии в общем или индивидуальном чате</a:t>
            </a:r>
            <a:r>
              <a:rPr lang="en-US" sz="2400" b="1" dirty="0"/>
              <a:t> </a:t>
            </a:r>
            <a:r>
              <a:rPr lang="ru-RU" sz="2400" b="1" dirty="0"/>
              <a:t>встречи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dirty="0"/>
              <a:t>Опция </a:t>
            </a:r>
            <a:r>
              <a:rPr lang="ru-RU" sz="2400" b="1" dirty="0">
                <a:solidFill>
                  <a:srgbClr val="FF0000"/>
                </a:solidFill>
              </a:rPr>
              <a:t>Raise/Lower </a:t>
            </a:r>
            <a:r>
              <a:rPr lang="ru-RU" sz="2400" b="1" dirty="0"/>
              <a:t>hand позволяет “</a:t>
            </a:r>
            <a:r>
              <a:rPr lang="ru-RU" sz="2400" b="1" dirty="0">
                <a:solidFill>
                  <a:srgbClr val="FF0000"/>
                </a:solidFill>
              </a:rPr>
              <a:t>поднять/опустить</a:t>
            </a:r>
            <a:r>
              <a:rPr lang="ru-RU" sz="2400" b="1" dirty="0"/>
              <a:t> руку”, чтобы обозначить, что у вас есть вопрос или комментарий, которые вы хотели бы озвучить, после чего ведущий может предоставить вам слово</a:t>
            </a: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D499C"/>
              </a:solidFill>
            </a:endParaRPr>
          </a:p>
          <a:p>
            <a:pPr lvl="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i="1" dirty="0">
                <a:solidFill>
                  <a:srgbClr val="0C10B4"/>
                </a:solidFill>
              </a:rPr>
              <a:t>“</a:t>
            </a:r>
            <a:r>
              <a:rPr lang="en-US" sz="2400" b="1" i="1" dirty="0">
                <a:solidFill>
                  <a:srgbClr val="FF0000"/>
                </a:solidFill>
              </a:rPr>
              <a:t>Chat</a:t>
            </a:r>
            <a:r>
              <a:rPr lang="en-US" sz="2400" b="1" i="1" dirty="0">
                <a:solidFill>
                  <a:srgbClr val="0C10B4"/>
                </a:solidFill>
              </a:rPr>
              <a:t>” option allows you to ask questions and write comments in the general or individual chat of the webinar</a:t>
            </a:r>
            <a:endParaRPr lang="ru-RU" sz="2400" b="1" i="1" dirty="0">
              <a:solidFill>
                <a:srgbClr val="0C10B4"/>
              </a:solidFill>
            </a:endParaRPr>
          </a:p>
          <a:p>
            <a:pPr lvl="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i="1" dirty="0">
                <a:solidFill>
                  <a:srgbClr val="0C10B4"/>
                </a:solidFill>
              </a:rPr>
              <a:t>The “</a:t>
            </a:r>
            <a:r>
              <a:rPr lang="en-US" sz="2400" b="1" i="1" dirty="0">
                <a:solidFill>
                  <a:srgbClr val="FF0000"/>
                </a:solidFill>
              </a:rPr>
              <a:t>Raise / Lower hand</a:t>
            </a:r>
            <a:r>
              <a:rPr lang="en-US" sz="2400" b="1" i="1" dirty="0">
                <a:solidFill>
                  <a:srgbClr val="0C10B4"/>
                </a:solidFill>
              </a:rPr>
              <a:t>” option allows you to “raise / lower your hand” to indicate that you have a question or comment which you would like to ask</a:t>
            </a:r>
            <a:endParaRPr lang="ru-RU" sz="2400" b="1" i="1" dirty="0">
              <a:solidFill>
                <a:srgbClr val="0C10B4"/>
              </a:solidFill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>
                <a:solidFill>
                  <a:schemeClr val="tx1"/>
                </a:solidFill>
              </a:rPr>
              <a:t>Инструменты </a:t>
            </a:r>
            <a:r>
              <a:rPr lang="en-US" dirty="0">
                <a:solidFill>
                  <a:schemeClr val="tx1"/>
                </a:solidFill>
              </a:rPr>
              <a:t>Zoom/ </a:t>
            </a:r>
            <a:r>
              <a:rPr lang="en-US" dirty="0">
                <a:solidFill>
                  <a:srgbClr val="C00000"/>
                </a:solidFill>
              </a:rPr>
              <a:t>Zoom’s tools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0FA6291-0391-4E9F-A857-B3DC68EC0E99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10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0FA6291-0391-4E9F-A857-B3DC68EC0E99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41813" y="1459682"/>
            <a:ext cx="8606454" cy="511256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/>
              <a:t>Опция </a:t>
            </a:r>
            <a:r>
              <a:rPr lang="ru-RU" sz="2800" b="1" dirty="0">
                <a:solidFill>
                  <a:srgbClr val="FF0000"/>
                </a:solidFill>
              </a:rPr>
              <a:t>Mute/Unmute</a:t>
            </a:r>
            <a:r>
              <a:rPr lang="ru-RU" sz="2800" b="1" dirty="0"/>
              <a:t> позволяет включить </a:t>
            </a:r>
            <a:br>
              <a:rPr lang="ru-RU" sz="2800" b="1" dirty="0"/>
            </a:br>
            <a:r>
              <a:rPr lang="ru-RU" sz="2800" b="1" dirty="0"/>
              <a:t>и выключить </a:t>
            </a:r>
            <a:r>
              <a:rPr lang="ru-RU" sz="2800" b="1" dirty="0">
                <a:solidFill>
                  <a:srgbClr val="FF0000"/>
                </a:solidFill>
              </a:rPr>
              <a:t>микрофон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b="1" dirty="0"/>
              <a:t>Опция Start/Stop </a:t>
            </a:r>
            <a:r>
              <a:rPr lang="ru-RU" sz="2800" b="1" dirty="0">
                <a:solidFill>
                  <a:srgbClr val="FF0000"/>
                </a:solidFill>
              </a:rPr>
              <a:t>Video</a:t>
            </a:r>
            <a:r>
              <a:rPr lang="ru-RU" sz="2800" b="1" dirty="0"/>
              <a:t> позволяет включать </a:t>
            </a:r>
            <a:br>
              <a:rPr lang="ru-RU" sz="2800" b="1" dirty="0"/>
            </a:br>
            <a:r>
              <a:rPr lang="ru-RU" sz="2800" b="1" dirty="0"/>
              <a:t>и выключать камеру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0D499C"/>
              </a:solidFill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rgbClr val="0C10B4"/>
                </a:solidFill>
              </a:rPr>
              <a:t>The “</a:t>
            </a:r>
            <a:r>
              <a:rPr lang="en-US" sz="2800" b="1" i="1" dirty="0">
                <a:solidFill>
                  <a:srgbClr val="FF0000"/>
                </a:solidFill>
              </a:rPr>
              <a:t>Mute / Unmute</a:t>
            </a:r>
            <a:r>
              <a:rPr lang="en-US" sz="2800" b="1" i="1" dirty="0">
                <a:solidFill>
                  <a:srgbClr val="0C10B4"/>
                </a:solidFill>
              </a:rPr>
              <a:t>” option allows you to turn the </a:t>
            </a:r>
            <a:r>
              <a:rPr lang="en-US" sz="2800" b="1" i="1" dirty="0">
                <a:solidFill>
                  <a:srgbClr val="FF0000"/>
                </a:solidFill>
              </a:rPr>
              <a:t>microphone</a:t>
            </a:r>
            <a:r>
              <a:rPr lang="en-US" sz="2800" b="1" i="1" dirty="0">
                <a:solidFill>
                  <a:srgbClr val="0C10B4"/>
                </a:solidFill>
              </a:rPr>
              <a:t> on and off</a:t>
            </a:r>
            <a:endParaRPr lang="ru-RU" sz="2800" b="1" i="1" dirty="0">
              <a:solidFill>
                <a:srgbClr val="0C10B4"/>
              </a:solidFill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solidFill>
                  <a:srgbClr val="0C10B4"/>
                </a:solidFill>
              </a:rPr>
              <a:t>The “Start / Stop </a:t>
            </a:r>
            <a:r>
              <a:rPr lang="en-US" sz="2800" b="1" i="1" dirty="0">
                <a:solidFill>
                  <a:srgbClr val="FF0000"/>
                </a:solidFill>
              </a:rPr>
              <a:t>Video</a:t>
            </a:r>
            <a:r>
              <a:rPr lang="en-US" sz="2800" b="1" i="1" dirty="0">
                <a:solidFill>
                  <a:srgbClr val="0C10B4"/>
                </a:solidFill>
              </a:rPr>
              <a:t>” option allows you to turn the camera on and off</a:t>
            </a:r>
            <a:endParaRPr lang="ru-RU" sz="2800" b="1" i="1" dirty="0">
              <a:solidFill>
                <a:srgbClr val="0C10B4"/>
              </a:solidFill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D499C"/>
              </a:solidFill>
            </a:endParaRP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D499C"/>
              </a:solidFill>
            </a:endParaRP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D499C"/>
              </a:solidFill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774" y="-122342"/>
            <a:ext cx="7310310" cy="9597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>
                <a:solidFill>
                  <a:schemeClr val="tx1"/>
                </a:solidFill>
              </a:rPr>
              <a:t>Инструменты </a:t>
            </a:r>
            <a:r>
              <a:rPr lang="en-US" dirty="0">
                <a:solidFill>
                  <a:schemeClr val="tx1"/>
                </a:solidFill>
              </a:rPr>
              <a:t>Zoom/ </a:t>
            </a:r>
            <a:r>
              <a:rPr lang="en-US" dirty="0">
                <a:solidFill>
                  <a:srgbClr val="0C10B4"/>
                </a:solidFill>
              </a:rPr>
              <a:t>Zoom’s tools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034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Отключайте</a:t>
            </a:r>
            <a:r>
              <a:rPr lang="ru-RU" sz="2400" dirty="0"/>
              <a:t> ваш </a:t>
            </a:r>
            <a:r>
              <a:rPr lang="ru-RU" sz="2400" dirty="0" smtClean="0">
                <a:solidFill>
                  <a:srgbClr val="FF0000"/>
                </a:solidFill>
              </a:rPr>
              <a:t>микрофон</a:t>
            </a:r>
            <a:r>
              <a:rPr lang="ru-RU" sz="2400" dirty="0" smtClean="0"/>
              <a:t>, </a:t>
            </a:r>
            <a:r>
              <a:rPr lang="ru-RU" sz="2400" dirty="0"/>
              <a:t>если </a:t>
            </a:r>
            <a:r>
              <a:rPr lang="ru-RU" sz="2400" dirty="0" smtClean="0"/>
              <a:t>вы </a:t>
            </a:r>
            <a:r>
              <a:rPr lang="ru-RU" sz="2400" dirty="0">
                <a:solidFill>
                  <a:srgbClr val="FF0000"/>
                </a:solidFill>
              </a:rPr>
              <a:t>не являетесь </a:t>
            </a:r>
            <a:r>
              <a:rPr lang="ru-RU" sz="2400" dirty="0"/>
              <a:t>докладчиком в данный </a:t>
            </a:r>
            <a:r>
              <a:rPr lang="ru-RU" sz="2400" dirty="0" smtClean="0"/>
              <a:t>момент</a:t>
            </a:r>
            <a:endParaRPr lang="ru-RU" sz="2400" dirty="0"/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Не выключайте ваше видео без крайней </a:t>
            </a:r>
            <a:r>
              <a:rPr lang="ru-RU" sz="2400" dirty="0" smtClean="0"/>
              <a:t>необходимости</a:t>
            </a:r>
            <a:endParaRPr lang="ru-RU" sz="2400" dirty="0"/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По окончании презентации, </a:t>
            </a:r>
            <a:r>
              <a:rPr lang="ru-RU" sz="2400" dirty="0">
                <a:solidFill>
                  <a:srgbClr val="FF0000"/>
                </a:solidFill>
              </a:rPr>
              <a:t>если вы хотите задать вопрос </a:t>
            </a:r>
            <a:r>
              <a:rPr lang="ru-RU" sz="2400" dirty="0"/>
              <a:t>или у вас есть комментарий, воспользуетесь опцией «</a:t>
            </a:r>
            <a:r>
              <a:rPr lang="ru-RU" sz="2400" dirty="0">
                <a:solidFill>
                  <a:srgbClr val="FF0000"/>
                </a:solidFill>
              </a:rPr>
              <a:t>поднять/опустить</a:t>
            </a:r>
            <a:r>
              <a:rPr lang="ru-RU" sz="2400" dirty="0"/>
              <a:t> руку». </a:t>
            </a:r>
            <a:r>
              <a:rPr lang="ru-RU" sz="2400" dirty="0" smtClean="0"/>
              <a:t>Также, </a:t>
            </a:r>
            <a:r>
              <a:rPr lang="ru-RU" sz="2400" dirty="0"/>
              <a:t>ваши вопросы можно направить в общий чат или в индивидуальный чат координаторам рабочей </a:t>
            </a:r>
            <a:r>
              <a:rPr lang="ru-RU" sz="2400" dirty="0" smtClean="0"/>
              <a:t>встречи</a:t>
            </a:r>
            <a:endParaRPr lang="ru-RU" sz="2400" dirty="0"/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D499C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600" b="1" i="1" dirty="0">
                <a:solidFill>
                  <a:srgbClr val="FF0000"/>
                </a:solidFill>
              </a:rPr>
              <a:t>Turn off </a:t>
            </a:r>
            <a:r>
              <a:rPr lang="en-US" sz="2600" b="1" i="1" dirty="0">
                <a:solidFill>
                  <a:srgbClr val="0C10B4"/>
                </a:solidFill>
              </a:rPr>
              <a:t>your </a:t>
            </a:r>
            <a:r>
              <a:rPr lang="en-US" sz="2600" b="1" i="1" dirty="0">
                <a:solidFill>
                  <a:srgbClr val="FF0000"/>
                </a:solidFill>
              </a:rPr>
              <a:t>microphone</a:t>
            </a:r>
            <a:r>
              <a:rPr lang="en-US" sz="2600" b="1" i="1" dirty="0">
                <a:solidFill>
                  <a:srgbClr val="0C10B4"/>
                </a:solidFill>
              </a:rPr>
              <a:t> if you are </a:t>
            </a:r>
            <a:r>
              <a:rPr lang="en-US" sz="2600" b="1" i="1" dirty="0">
                <a:solidFill>
                  <a:srgbClr val="FF0000"/>
                </a:solidFill>
              </a:rPr>
              <a:t>not a speaker </a:t>
            </a:r>
            <a:r>
              <a:rPr lang="en-US" sz="2600" b="1" i="1" dirty="0">
                <a:solidFill>
                  <a:srgbClr val="0C10B4"/>
                </a:solidFill>
              </a:rPr>
              <a:t>now</a:t>
            </a:r>
            <a:endParaRPr lang="ru-RU" sz="2600" b="1" i="1" dirty="0">
              <a:solidFill>
                <a:srgbClr val="0C10B4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600" b="1" i="1" dirty="0">
                <a:solidFill>
                  <a:srgbClr val="0C10B4"/>
                </a:solidFill>
              </a:rPr>
              <a:t>Do not turn off your video unless necessary</a:t>
            </a:r>
            <a:endParaRPr lang="ru-RU" sz="2600" b="1" i="1" dirty="0">
              <a:solidFill>
                <a:srgbClr val="0C10B4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2600" b="1" i="1" dirty="0">
                <a:solidFill>
                  <a:srgbClr val="0C10B4"/>
                </a:solidFill>
              </a:rPr>
              <a:t>At the end of the presentation, </a:t>
            </a:r>
            <a:r>
              <a:rPr lang="en-US" sz="2600" b="1" i="1" dirty="0">
                <a:solidFill>
                  <a:srgbClr val="FF0000"/>
                </a:solidFill>
              </a:rPr>
              <a:t>if you want to ask a question </a:t>
            </a:r>
            <a:r>
              <a:rPr lang="en-US" sz="2600" b="1" i="1" dirty="0">
                <a:solidFill>
                  <a:srgbClr val="0C10B4"/>
                </a:solidFill>
              </a:rPr>
              <a:t>or have a comment, use the “</a:t>
            </a:r>
            <a:r>
              <a:rPr lang="en-US" sz="2600" b="1" i="1" dirty="0">
                <a:solidFill>
                  <a:srgbClr val="FF0000"/>
                </a:solidFill>
              </a:rPr>
              <a:t>raise / lower hand</a:t>
            </a:r>
            <a:r>
              <a:rPr lang="en-US" sz="2600" b="1" i="1" dirty="0">
                <a:solidFill>
                  <a:srgbClr val="0C10B4"/>
                </a:solidFill>
              </a:rPr>
              <a:t>” option. Also, you can sent questions to the general chat or to an individual chat to the coordinator and/or participants of the workshop</a:t>
            </a:r>
            <a:endParaRPr lang="ru-RU" sz="2600" b="1" i="1" dirty="0">
              <a:solidFill>
                <a:srgbClr val="0C10B4"/>
              </a:solidFill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>
                <a:solidFill>
                  <a:schemeClr val="tx1"/>
                </a:solidFill>
              </a:rPr>
              <a:t>Общие правила/ </a:t>
            </a:r>
            <a:r>
              <a:rPr lang="en-US" dirty="0">
                <a:solidFill>
                  <a:srgbClr val="0C10B4"/>
                </a:solidFill>
              </a:rPr>
              <a:t>General rules 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0FA6291-0391-4E9F-A857-B3DC68EC0E99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0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Если</a:t>
            </a:r>
            <a:r>
              <a:rPr lang="ru-RU" sz="2400" dirty="0" smtClean="0"/>
              <a:t> в процессе рабочей встречи вы по каким-либо причинам </a:t>
            </a:r>
            <a:r>
              <a:rPr lang="ru-RU" sz="2400" dirty="0" smtClean="0">
                <a:solidFill>
                  <a:srgbClr val="FF0000"/>
                </a:solidFill>
              </a:rPr>
              <a:t>отключились</a:t>
            </a:r>
            <a:r>
              <a:rPr lang="ru-RU" sz="2400" dirty="0" smtClean="0"/>
              <a:t>, попробуйте подключится еще раз по той же ссылке 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/>
              <a:t>Если не получится подключится напишите мне и Анне, </a:t>
            </a:r>
            <a:r>
              <a:rPr lang="ru-RU" sz="2400" dirty="0" smtClean="0">
                <a:solidFill>
                  <a:srgbClr val="FF0000"/>
                </a:solidFill>
              </a:rPr>
              <a:t>привлеките </a:t>
            </a:r>
            <a:r>
              <a:rPr lang="en-US" sz="2400" dirty="0" smtClean="0">
                <a:solidFill>
                  <a:srgbClr val="FF0000"/>
                </a:solidFill>
              </a:rPr>
              <a:t>IT </a:t>
            </a:r>
            <a:r>
              <a:rPr lang="ru-RU" sz="2400" dirty="0" smtClean="0">
                <a:solidFill>
                  <a:srgbClr val="FF0000"/>
                </a:solidFill>
              </a:rPr>
              <a:t>специалистов </a:t>
            </a:r>
            <a:r>
              <a:rPr lang="ru-RU" sz="2400" dirty="0" smtClean="0"/>
              <a:t>вашей организации, мы постараемся вам помочь</a:t>
            </a: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If</a:t>
            </a:r>
            <a:r>
              <a:rPr lang="en-US" sz="2400" b="1" i="1" dirty="0">
                <a:solidFill>
                  <a:srgbClr val="0C10B4"/>
                </a:solidFill>
              </a:rPr>
              <a:t> during a work meeting you </a:t>
            </a:r>
            <a:r>
              <a:rPr lang="en-US" sz="2400" b="1" i="1" dirty="0">
                <a:solidFill>
                  <a:srgbClr val="FF0000"/>
                </a:solidFill>
              </a:rPr>
              <a:t>disconnected</a:t>
            </a:r>
            <a:r>
              <a:rPr lang="en-US" sz="2400" b="1" i="1" dirty="0">
                <a:solidFill>
                  <a:srgbClr val="0C10B4"/>
                </a:solidFill>
              </a:rPr>
              <a:t> for any reason, try connecting again using the same link</a:t>
            </a:r>
            <a:br>
              <a:rPr lang="en-US" sz="2400" b="1" i="1" dirty="0">
                <a:solidFill>
                  <a:srgbClr val="0C10B4"/>
                </a:solidFill>
              </a:rPr>
            </a:br>
            <a:endParaRPr lang="ru-RU" sz="2400" b="1" i="1" dirty="0" smtClean="0">
              <a:solidFill>
                <a:srgbClr val="0C10B4"/>
              </a:solidFill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i="1" dirty="0" smtClean="0">
                <a:solidFill>
                  <a:srgbClr val="0C10B4"/>
                </a:solidFill>
              </a:rPr>
              <a:t>If </a:t>
            </a:r>
            <a:r>
              <a:rPr lang="en-US" sz="2400" b="1" i="1" dirty="0">
                <a:solidFill>
                  <a:srgbClr val="0C10B4"/>
                </a:solidFill>
              </a:rPr>
              <a:t>it fails to connect, write to me and Anna, </a:t>
            </a:r>
            <a:r>
              <a:rPr lang="en-US" sz="2400" b="1" i="1" dirty="0">
                <a:solidFill>
                  <a:srgbClr val="FF0000"/>
                </a:solidFill>
              </a:rPr>
              <a:t>attract IT specialists </a:t>
            </a:r>
            <a:r>
              <a:rPr lang="en-US" sz="2400" b="1" i="1" dirty="0">
                <a:solidFill>
                  <a:srgbClr val="0C10B4"/>
                </a:solidFill>
              </a:rPr>
              <a:t>from your organization, we will try to help you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>
              <a:solidFill>
                <a:srgbClr val="0D499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sz="3600" b="1" dirty="0" smtClean="0">
                <a:solidFill>
                  <a:srgbClr val="0C10B4"/>
                </a:solidFill>
              </a:rPr>
              <a:t>Аварийная инструкция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b="1" i="1" dirty="0" smtClean="0">
                <a:solidFill>
                  <a:schemeClr val="tx1"/>
                </a:solidFill>
              </a:rPr>
              <a:t>Emergency instruction </a:t>
            </a:r>
            <a:r>
              <a:rPr lang="en-US" sz="4000" b="1" i="1" dirty="0" smtClean="0"/>
              <a:t/>
            </a:r>
            <a:br>
              <a:rPr lang="en-US" sz="4000" b="1" i="1" dirty="0" smtClean="0"/>
            </a:br>
            <a:endParaRPr lang="en-GB" sz="4000" b="1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0FA6291-0391-4E9F-A857-B3DC68EC0E99}" type="slidenum">
              <a:rPr lang="en-GB">
                <a:solidFill>
                  <a:prstClr val="black"/>
                </a:solidFill>
                <a:latin typeface="Calibri"/>
              </a:rPr>
              <a:pPr>
                <a:defRPr/>
              </a:pPr>
              <a:t>7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08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Номер слайда 1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91525" y="6402698"/>
            <a:ext cx="752475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16CBFD6-AE17-40DB-8070-B436C67CBFE5}" type="slidenum">
              <a:rPr lang="en-GB" altLang="ru-RU" smtClean="0"/>
              <a:pPr/>
              <a:t>8</a:t>
            </a:fld>
            <a:endParaRPr lang="en-GB" alt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406636" y="1243531"/>
            <a:ext cx="7730321" cy="16619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52BA"/>
                </a:solidFill>
                <a:latin typeface="+mj-lt"/>
              </a:rPr>
              <a:t>      </a:t>
            </a:r>
            <a:r>
              <a:rPr lang="ru-RU" sz="5400" b="1" dirty="0">
                <a:latin typeface="+mj-lt"/>
              </a:rPr>
              <a:t>Спасибо за внимание </a:t>
            </a:r>
            <a:r>
              <a:rPr lang="ru-RU" sz="5400" b="1" dirty="0" smtClean="0">
                <a:latin typeface="+mj-lt"/>
              </a:rPr>
              <a:t>!</a:t>
            </a:r>
            <a:endParaRPr lang="en-US" sz="5400" b="1" dirty="0" smtClean="0">
              <a:latin typeface="+mj-lt"/>
            </a:endParaRPr>
          </a:p>
          <a:p>
            <a:pPr>
              <a:defRPr/>
            </a:pPr>
            <a:r>
              <a:rPr lang="en-US" sz="4800" b="1" i="1" dirty="0">
                <a:solidFill>
                  <a:srgbClr val="0C10B4"/>
                </a:solidFill>
                <a:latin typeface="+mj-lt"/>
              </a:rPr>
              <a:t>Thank you for your attention!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2798" y="3144844"/>
            <a:ext cx="7147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+mj-lt"/>
              </a:rPr>
              <a:t>Вопросы</a:t>
            </a:r>
            <a:r>
              <a:rPr lang="en-GB" sz="4800" spc="-15" dirty="0" smtClean="0">
                <a:latin typeface="Calibri"/>
                <a:cs typeface="Calibri"/>
              </a:rPr>
              <a:t>?</a:t>
            </a:r>
            <a:endParaRPr lang="ru-RU" sz="4800" spc="-15" dirty="0" smtClean="0">
              <a:latin typeface="Calibri"/>
              <a:cs typeface="Calibri"/>
            </a:endParaRPr>
          </a:p>
          <a:p>
            <a:pPr algn="ctr"/>
            <a:r>
              <a:rPr lang="en-GB" sz="4000" b="1" i="1" dirty="0">
                <a:solidFill>
                  <a:srgbClr val="0C10B4"/>
                </a:solidFill>
                <a:latin typeface="+mj-lt"/>
              </a:rPr>
              <a:t>Any</a:t>
            </a:r>
            <a:r>
              <a:rPr lang="en-GB" sz="4800" spc="-15" dirty="0">
                <a:solidFill>
                  <a:srgbClr val="0C10B4"/>
                </a:solidFill>
                <a:cs typeface="Calibri"/>
              </a:rPr>
              <a:t> </a:t>
            </a:r>
            <a:r>
              <a:rPr lang="en-GB" sz="4000" b="1" i="1" dirty="0">
                <a:solidFill>
                  <a:srgbClr val="0C10B4"/>
                </a:solidFill>
                <a:latin typeface="+mj-lt"/>
              </a:rPr>
              <a:t>questions?</a:t>
            </a:r>
          </a:p>
        </p:txBody>
      </p:sp>
      <p:sp>
        <p:nvSpPr>
          <p:cNvPr id="2" name="Text Box 19"/>
          <p:cNvSpPr txBox="1">
            <a:spLocks/>
          </p:cNvSpPr>
          <p:nvPr/>
        </p:nvSpPr>
        <p:spPr bwMode="auto">
          <a:xfrm>
            <a:off x="872798" y="4263353"/>
            <a:ext cx="2552700" cy="248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040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ВАО АЭС-МЦ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Ферганская, 25</a:t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Москва, 109507</a:t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Россия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Tелефон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+7 495 376 1587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anose="020F0502020204030204" pitchFamily="34" charset="0"/>
                <a:hlinkClick r:id="rId3"/>
              </a:rPr>
              <a:t>https://new.wanomc.ru</a:t>
            </a:r>
            <a:endParaRPr kumimoji="0" lang="en-US" altLang="ru-RU" sz="11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hlinkClick r:id="rId4"/>
              </a:rPr>
              <a:t>www.wano.info</a:t>
            </a: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NO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overning Board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ember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rganisation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&amp;TD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Peer Review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S&amp;E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WANO General</Template>
  <TotalTime>5781</TotalTime>
  <Words>842</Words>
  <Application>Microsoft Office PowerPoint</Application>
  <PresentationFormat>Экран (4:3)</PresentationFormat>
  <Paragraphs>83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8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WANO General</vt:lpstr>
      <vt:lpstr>1_OE Theme</vt:lpstr>
      <vt:lpstr>Governing Board_Theme</vt:lpstr>
      <vt:lpstr>Member_Theme</vt:lpstr>
      <vt:lpstr>Organisation_Theme</vt:lpstr>
      <vt:lpstr>P&amp;TD_Theme</vt:lpstr>
      <vt:lpstr>Peer Review_Theme</vt:lpstr>
      <vt:lpstr>TS&amp;E_Theme</vt:lpstr>
      <vt:lpstr>Blank</vt:lpstr>
      <vt:lpstr>Презентация PowerPoint</vt:lpstr>
      <vt:lpstr> Инструменты Zoom/ Zoom’s tools </vt:lpstr>
      <vt:lpstr> Инструменты Zoom/ Zoom’s tools </vt:lpstr>
      <vt:lpstr> Инструменты Zoom/ Zoom’s tools </vt:lpstr>
      <vt:lpstr> Инструменты Zoom/ Zoom’s tools </vt:lpstr>
      <vt:lpstr> Общие правила/ General rules  </vt:lpstr>
      <vt:lpstr> Аварийная инструкция  Emergency instruction  </vt:lpstr>
      <vt:lpstr>Презентация PowerPoint</vt:lpstr>
    </vt:vector>
  </TitlesOfParts>
  <Company>WANO Paris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Support Mission on  TSM Area</dc:title>
  <dc:creator>Lesin Sergey (WANO)</dc:creator>
  <cp:lastModifiedBy>Лесин Сергей Александрович (Sergey Lesin)</cp:lastModifiedBy>
  <cp:revision>382</cp:revision>
  <cp:lastPrinted>2013-11-08T09:00:03Z</cp:lastPrinted>
  <dcterms:created xsi:type="dcterms:W3CDTF">2013-10-10T09:07:31Z</dcterms:created>
  <dcterms:modified xsi:type="dcterms:W3CDTF">2020-09-27T19:48:36Z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2037757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D7.1.2</vt:lpwstr>
  </property>
</Properties>
</file>