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6" r:id="rId4"/>
    <p:sldId id="267" r:id="rId5"/>
    <p:sldId id="260" r:id="rId6"/>
    <p:sldId id="263" r:id="rId7"/>
    <p:sldId id="261" r:id="rId8"/>
    <p:sldId id="262" r:id="rId9"/>
    <p:sldId id="268"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293AF5-6C12-492E-90F3-8CAD7EE3FD97}"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293AF5-6C12-492E-90F3-8CAD7EE3FD97}" type="datetimeFigureOut">
              <a:rPr lang="en-US" smtClean="0"/>
              <a:pPr/>
              <a:t>9/4/2014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293AF5-6C12-492E-90F3-8CAD7EE3FD97}" type="datetimeFigureOut">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293AF5-6C12-492E-90F3-8CAD7EE3FD97}" type="datetimeFigureOut">
              <a:rPr lang="en-US" smtClean="0"/>
              <a:pPr/>
              <a:t>9/4/2014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293AF5-6C12-492E-90F3-8CAD7EE3FD97}" type="datetimeFigureOut">
              <a:rPr lang="en-US" smtClean="0"/>
              <a:pPr/>
              <a:t>9/4/2014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293AF5-6C12-492E-90F3-8CAD7EE3FD97}" type="datetimeFigureOut">
              <a:rPr lang="en-US" smtClean="0"/>
              <a:pPr/>
              <a:t>9/4/2014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293AF5-6C12-492E-90F3-8CAD7EE3FD97}" type="datetimeFigureOut">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293AF5-6C12-492E-90F3-8CAD7EE3FD97}" type="datetimeFigureOut">
              <a:rPr lang="en-US" smtClean="0"/>
              <a:pPr/>
              <a:t>9/4/2014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607FFD-FBAA-41DE-B1B7-461A33F66E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93AF5-6C12-492E-90F3-8CAD7EE3FD97}" type="datetimeFigureOut">
              <a:rPr lang="en-US" smtClean="0"/>
              <a:pPr/>
              <a:t>9/4/2014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607FFD-FBAA-41DE-B1B7-461A33F66E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001000" cy="1066800"/>
          </a:xfrm>
        </p:spPr>
        <p:txBody>
          <a:bodyPr>
            <a:normAutofit/>
          </a:bodyPr>
          <a:lstStyle/>
          <a:p>
            <a:pPr fontAlgn="base">
              <a:spcAft>
                <a:spcPct val="0"/>
              </a:spcAft>
              <a:defRPr/>
            </a:pPr>
            <a:r>
              <a:rPr lang="en-US" sz="3200" dirty="0" smtClean="0"/>
              <a:t>Vibration </a:t>
            </a:r>
            <a:r>
              <a:rPr lang="en-US" sz="3200" dirty="0"/>
              <a:t>Monitoring </a:t>
            </a:r>
            <a:r>
              <a:rPr lang="en-US" sz="3200" dirty="0" smtClean="0"/>
              <a:t>System </a:t>
            </a:r>
            <a:r>
              <a:rPr lang="en-US" sz="3200" dirty="0"/>
              <a:t>in Bushehr </a:t>
            </a:r>
            <a:r>
              <a:rPr lang="en-US" sz="3200" dirty="0" smtClean="0"/>
              <a:t>Npp1</a:t>
            </a:r>
            <a:br>
              <a:rPr lang="en-US" sz="3200" dirty="0" smtClean="0"/>
            </a:br>
            <a:r>
              <a:rPr lang="en-US" sz="1800" dirty="0" smtClean="0"/>
              <a:t>introduction &amp; problems</a:t>
            </a:r>
            <a:endParaRPr lang="en-US" sz="1800" dirty="0"/>
          </a:p>
        </p:txBody>
      </p:sp>
      <p:sp>
        <p:nvSpPr>
          <p:cNvPr id="5" name="TextBox 4"/>
          <p:cNvSpPr txBox="1"/>
          <p:nvPr/>
        </p:nvSpPr>
        <p:spPr>
          <a:xfrm>
            <a:off x="533400" y="2743200"/>
            <a:ext cx="8229600" cy="1169551"/>
          </a:xfrm>
          <a:prstGeom prst="rect">
            <a:avLst/>
          </a:prstGeom>
          <a:noFill/>
        </p:spPr>
        <p:txBody>
          <a:bodyPr wrap="square" rtlCol="1">
            <a:spAutoFit/>
          </a:bodyPr>
          <a:lstStyle/>
          <a:p>
            <a:pPr algn="ctr"/>
            <a:r>
              <a:rPr lang="en-US" sz="1400" b="1" dirty="0" smtClean="0"/>
              <a:t>Acquaintance with Methods of Vibration Monitoring of Rotating Machines Including RCP and Turbine-Generator</a:t>
            </a:r>
            <a:endParaRPr lang="en-US" sz="1400" dirty="0" smtClean="0"/>
          </a:p>
          <a:p>
            <a:pPr algn="ctr"/>
            <a:r>
              <a:rPr lang="en-US" sz="1400" b="1" dirty="0" smtClean="0"/>
              <a:t>8 – 11 September 2014</a:t>
            </a:r>
            <a:endParaRPr lang="en-US" sz="1400" dirty="0" smtClean="0"/>
          </a:p>
          <a:p>
            <a:pPr algn="ctr"/>
            <a:r>
              <a:rPr lang="en-US" sz="1400" b="1" dirty="0" smtClean="0"/>
              <a:t>IAEA Headquarters</a:t>
            </a:r>
            <a:endParaRPr lang="en-US" sz="1400" dirty="0" smtClean="0"/>
          </a:p>
          <a:p>
            <a:pPr algn="ctr"/>
            <a:r>
              <a:rPr lang="en-US" sz="1400" b="1" dirty="0" smtClean="0"/>
              <a:t>Vienna, Austria</a:t>
            </a:r>
            <a:endParaRPr lang="en-US" sz="1400" dirty="0"/>
          </a:p>
        </p:txBody>
      </p:sp>
      <p:sp>
        <p:nvSpPr>
          <p:cNvPr id="6" name="Subtitle 2"/>
          <p:cNvSpPr>
            <a:spLocks noGrp="1"/>
          </p:cNvSpPr>
          <p:nvPr>
            <p:ph type="subTitle" idx="1"/>
          </p:nvPr>
        </p:nvSpPr>
        <p:spPr>
          <a:xfrm>
            <a:off x="1371600" y="4495800"/>
            <a:ext cx="6400800" cy="1752600"/>
          </a:xfrm>
        </p:spPr>
        <p:txBody>
          <a:bodyPr/>
          <a:lstStyle/>
          <a:p>
            <a:pPr rtl="0"/>
            <a:r>
              <a:rPr lang="en-US" sz="1400" dirty="0" smtClean="0"/>
              <a:t>Provided by:</a:t>
            </a:r>
          </a:p>
          <a:p>
            <a:pPr rtl="0"/>
            <a:r>
              <a:rPr lang="en-US" sz="1400" dirty="0" smtClean="0"/>
              <a:t>Adel </a:t>
            </a:r>
            <a:r>
              <a:rPr lang="en-US" sz="1400" dirty="0" err="1" smtClean="0"/>
              <a:t>Derisi</a:t>
            </a:r>
            <a:endParaRPr lang="en-US" sz="1400" dirty="0" smtClean="0"/>
          </a:p>
          <a:p>
            <a:r>
              <a:rPr lang="en-US" sz="1400" dirty="0" smtClean="0"/>
              <a:t>(BNPP Operating Company)</a:t>
            </a:r>
          </a:p>
          <a:p>
            <a:pPr rtl="0"/>
            <a:r>
              <a:rPr lang="en-US" sz="1400" dirty="0" err="1" smtClean="0"/>
              <a:t>Mohamad</a:t>
            </a:r>
            <a:r>
              <a:rPr lang="en-US" sz="1400" dirty="0" smtClean="0"/>
              <a:t> </a:t>
            </a:r>
            <a:r>
              <a:rPr lang="en-US" sz="1400" dirty="0" err="1" smtClean="0"/>
              <a:t>Rasti</a:t>
            </a:r>
            <a:endParaRPr lang="en-US" sz="1400" dirty="0" smtClean="0"/>
          </a:p>
          <a:p>
            <a:pPr rtl="0"/>
            <a:r>
              <a:rPr lang="en-US" sz="1400" dirty="0" smtClean="0"/>
              <a:t>(BNPP Operating Company)</a:t>
            </a:r>
          </a:p>
          <a:p>
            <a:pPr rtl="0"/>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685799"/>
          </a:xfrm>
        </p:spPr>
        <p:txBody>
          <a:bodyPr>
            <a:normAutofit/>
          </a:bodyPr>
          <a:lstStyle/>
          <a:p>
            <a:pPr algn="l" fontAlgn="base">
              <a:spcAft>
                <a:spcPct val="0"/>
              </a:spcAft>
              <a:defRPr/>
            </a:pPr>
            <a:r>
              <a:rPr lang="en-US" sz="2800" dirty="0" smtClean="0"/>
              <a:t>Vibration Monitoring System in </a:t>
            </a:r>
            <a:r>
              <a:rPr lang="en-US" sz="2800" dirty="0" err="1" smtClean="0"/>
              <a:t>Bushehr</a:t>
            </a:r>
            <a:r>
              <a:rPr lang="en-US" sz="2800" dirty="0" smtClean="0"/>
              <a:t> Npp1</a:t>
            </a:r>
            <a:endParaRPr lang="en-US" sz="2800" dirty="0">
              <a:solidFill>
                <a:schemeClr val="accent5">
                  <a:lumMod val="20000"/>
                  <a:lumOff val="80000"/>
                </a:schemeClr>
              </a:solidFill>
            </a:endParaRPr>
          </a:p>
        </p:txBody>
      </p:sp>
      <p:pic>
        <p:nvPicPr>
          <p:cNvPr id="4" name="Picture 2" descr="Bushehr Nuclear Power Plant is located in Iran"/>
          <p:cNvPicPr>
            <a:picLocks noChangeAspect="1" noChangeArrowheads="1"/>
          </p:cNvPicPr>
          <p:nvPr/>
        </p:nvPicPr>
        <p:blipFill>
          <a:blip r:embed="rId3" cstate="print"/>
          <a:srcRect/>
          <a:stretch>
            <a:fillRect/>
          </a:stretch>
        </p:blipFill>
        <p:spPr bwMode="auto">
          <a:xfrm>
            <a:off x="2743200" y="1143000"/>
            <a:ext cx="6400800" cy="5715000"/>
          </a:xfrm>
          <a:prstGeom prst="rect">
            <a:avLst/>
          </a:prstGeom>
          <a:noFill/>
        </p:spPr>
      </p:pic>
      <p:sp>
        <p:nvSpPr>
          <p:cNvPr id="5" name="TextBox 4"/>
          <p:cNvSpPr txBox="1"/>
          <p:nvPr/>
        </p:nvSpPr>
        <p:spPr>
          <a:xfrm>
            <a:off x="228600" y="1447800"/>
            <a:ext cx="8610600" cy="2585323"/>
          </a:xfrm>
          <a:prstGeom prst="rect">
            <a:avLst/>
          </a:prstGeom>
          <a:noFill/>
        </p:spPr>
        <p:txBody>
          <a:bodyPr wrap="square" rtlCol="0">
            <a:spAutoFit/>
          </a:bodyPr>
          <a:lstStyle/>
          <a:p>
            <a:pPr algn="justLow"/>
            <a:r>
              <a:rPr lang="en-US" dirty="0" smtClean="0"/>
              <a:t>HISTORY:</a:t>
            </a:r>
          </a:p>
          <a:p>
            <a:pPr algn="justLow"/>
            <a:endParaRPr lang="en-US" dirty="0" smtClean="0"/>
          </a:p>
          <a:p>
            <a:pPr algn="justLow">
              <a:buFont typeface="Wingdings" pitchFamily="2" charset="2"/>
              <a:buChar char="Ø"/>
            </a:pPr>
            <a:r>
              <a:rPr lang="en-US" dirty="0" smtClean="0"/>
              <a:t>Construction of the plant was started in 1975 by German companies (KWU), but the work was stopped in 1979.</a:t>
            </a:r>
          </a:p>
          <a:p>
            <a:pPr algn="justLow">
              <a:buFont typeface="Wingdings" pitchFamily="2" charset="2"/>
              <a:buChar char="Ø"/>
            </a:pPr>
            <a:r>
              <a:rPr lang="en-US" dirty="0" smtClean="0"/>
              <a:t>We had to assess the damage done to the partially complete plant by the passage of time and by air raids during the Iran–Iraq War.</a:t>
            </a:r>
          </a:p>
          <a:p>
            <a:pPr algn="justLow">
              <a:buFont typeface="Wingdings" pitchFamily="2" charset="2"/>
              <a:buChar char="Ø"/>
            </a:pPr>
            <a:r>
              <a:rPr lang="en-US" dirty="0" smtClean="0"/>
              <a:t>A contract for finishing the plant was signed between Iran and the Russian Ministry for Atomic Energy in 1995, with Russia's Atomstroyexport named as the main contractor.</a:t>
            </a:r>
          </a:p>
          <a:p>
            <a:pPr algn="justLow"/>
            <a:endParaRPr lang="en-US" dirty="0"/>
          </a:p>
        </p:txBody>
      </p:sp>
      <p:sp>
        <p:nvSpPr>
          <p:cNvPr id="6" name="TextBox 5"/>
          <p:cNvSpPr txBox="1"/>
          <p:nvPr/>
        </p:nvSpPr>
        <p:spPr>
          <a:xfrm>
            <a:off x="76200" y="773668"/>
            <a:ext cx="3048000" cy="307777"/>
          </a:xfrm>
          <a:prstGeom prst="rect">
            <a:avLst/>
          </a:prstGeom>
          <a:noFill/>
        </p:spPr>
        <p:txBody>
          <a:bodyPr wrap="square" rtlCol="0">
            <a:spAutoFit/>
          </a:bodyPr>
          <a:lstStyle/>
          <a:p>
            <a:r>
              <a:rPr lang="en-US" sz="1400" i="1" dirty="0" smtClean="0">
                <a:solidFill>
                  <a:schemeClr val="bg2"/>
                </a:solidFill>
              </a:rPr>
              <a:t>HISTORY</a:t>
            </a:r>
            <a:endParaRPr lang="en-US" sz="1400" i="1" dirty="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685799"/>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5" name="Rectangle 4"/>
          <p:cNvSpPr/>
          <p:nvPr/>
        </p:nvSpPr>
        <p:spPr>
          <a:xfrm>
            <a:off x="3886200" y="2895600"/>
            <a:ext cx="12192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Chief Engineer</a:t>
            </a:r>
            <a:endParaRPr lang="en-US" dirty="0">
              <a:solidFill>
                <a:schemeClr val="tx1"/>
              </a:solidFill>
            </a:endParaRPr>
          </a:p>
        </p:txBody>
      </p:sp>
      <p:cxnSp>
        <p:nvCxnSpPr>
          <p:cNvPr id="7" name="Straight Arrow Connector 6"/>
          <p:cNvCxnSpPr>
            <a:stCxn id="5" idx="2"/>
          </p:cNvCxnSpPr>
          <p:nvPr/>
        </p:nvCxnSpPr>
        <p:spPr>
          <a:xfrm>
            <a:off x="4495800" y="35052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2971800" y="3810000"/>
            <a:ext cx="3124200" cy="533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Engineering &amp; Technical Division</a:t>
            </a:r>
            <a:endParaRPr lang="en-US" dirty="0">
              <a:solidFill>
                <a:schemeClr val="tx1"/>
              </a:solidFill>
            </a:endParaRPr>
          </a:p>
        </p:txBody>
      </p:sp>
      <p:sp>
        <p:nvSpPr>
          <p:cNvPr id="10" name="Rectangle 9"/>
          <p:cNvSpPr/>
          <p:nvPr/>
        </p:nvSpPr>
        <p:spPr>
          <a:xfrm>
            <a:off x="2971800" y="4648200"/>
            <a:ext cx="3124200" cy="914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System &amp; Equipment Performance, Analysis &amp; modernization   </a:t>
            </a:r>
            <a:endParaRPr lang="en-US" dirty="0">
              <a:solidFill>
                <a:schemeClr val="tx1"/>
              </a:solidFill>
            </a:endParaRPr>
          </a:p>
        </p:txBody>
      </p:sp>
      <p:sp>
        <p:nvSpPr>
          <p:cNvPr id="11" name="Rectangle 10"/>
          <p:cNvSpPr/>
          <p:nvPr/>
        </p:nvSpPr>
        <p:spPr>
          <a:xfrm>
            <a:off x="3276600" y="5867400"/>
            <a:ext cx="25146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Vibration analysis group</a:t>
            </a:r>
          </a:p>
        </p:txBody>
      </p:sp>
      <p:cxnSp>
        <p:nvCxnSpPr>
          <p:cNvPr id="12" name="Straight Arrow Connector 11"/>
          <p:cNvCxnSpPr/>
          <p:nvPr/>
        </p:nvCxnSpPr>
        <p:spPr>
          <a:xfrm>
            <a:off x="4495800" y="55626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14400" y="2133600"/>
            <a:ext cx="7696200" cy="646331"/>
          </a:xfrm>
          <a:prstGeom prst="rect">
            <a:avLst/>
          </a:prstGeom>
          <a:noFill/>
        </p:spPr>
        <p:txBody>
          <a:bodyPr wrap="square" rtlCol="0">
            <a:spAutoFit/>
          </a:bodyPr>
          <a:lstStyle/>
          <a:p>
            <a:pPr>
              <a:buFont typeface="Wingdings" pitchFamily="2" charset="2"/>
              <a:buChar char="Ø"/>
            </a:pPr>
            <a:r>
              <a:rPr lang="en-US" b="1" dirty="0" smtClean="0"/>
              <a:t>In </a:t>
            </a:r>
            <a:r>
              <a:rPr lang="en-US" b="1" dirty="0" err="1" smtClean="0"/>
              <a:t>Bushehr</a:t>
            </a:r>
            <a:r>
              <a:rPr lang="en-US" b="1" dirty="0" smtClean="0"/>
              <a:t> NPP1 vibration condition monitoring &amp; diagnostic is implemented  by Vibration analysis group </a:t>
            </a:r>
          </a:p>
        </p:txBody>
      </p:sp>
      <p:sp>
        <p:nvSpPr>
          <p:cNvPr id="26" name="TextBox 25"/>
          <p:cNvSpPr txBox="1"/>
          <p:nvPr/>
        </p:nvSpPr>
        <p:spPr>
          <a:xfrm>
            <a:off x="152400" y="1219200"/>
            <a:ext cx="8763000" cy="769441"/>
          </a:xfrm>
          <a:prstGeom prst="rect">
            <a:avLst/>
          </a:prstGeom>
          <a:noFill/>
        </p:spPr>
        <p:txBody>
          <a:bodyPr wrap="square" rtlCol="0">
            <a:spAutoFit/>
          </a:bodyPr>
          <a:lstStyle/>
          <a:p>
            <a:r>
              <a:rPr lang="en-US" sz="2200" b="1" dirty="0" smtClean="0"/>
              <a:t>Introduction to the Vibration  Monitoring  system &amp; diagnostic in BNpp1</a:t>
            </a:r>
          </a:p>
          <a:p>
            <a:pPr lvl="1">
              <a:buFont typeface="Wingdings" pitchFamily="2" charset="2"/>
              <a:buChar char="ü"/>
            </a:pPr>
            <a:r>
              <a:rPr lang="en-US" sz="2100" dirty="0" smtClean="0"/>
              <a:t>Organizational structure of Vibration analysis group in </a:t>
            </a:r>
            <a:r>
              <a:rPr lang="en-US" sz="2100" dirty="0" err="1" smtClean="0"/>
              <a:t>Bushehr</a:t>
            </a:r>
            <a:r>
              <a:rPr lang="en-US" sz="2100" dirty="0" smtClean="0"/>
              <a:t> Npp1</a:t>
            </a:r>
            <a:endParaRPr lang="en-US" sz="2100" dirty="0"/>
          </a:p>
        </p:txBody>
      </p:sp>
      <p:cxnSp>
        <p:nvCxnSpPr>
          <p:cNvPr id="28" name="Straight Arrow Connector 27"/>
          <p:cNvCxnSpPr/>
          <p:nvPr/>
        </p:nvCxnSpPr>
        <p:spPr>
          <a:xfrm>
            <a:off x="4495800" y="4343400"/>
            <a:ext cx="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6200" y="773668"/>
            <a:ext cx="5638800" cy="307777"/>
          </a:xfrm>
          <a:prstGeom prst="rect">
            <a:avLst/>
          </a:prstGeom>
          <a:noFill/>
        </p:spPr>
        <p:txBody>
          <a:bodyPr wrap="square" rtlCol="0">
            <a:spAutoFit/>
          </a:bodyPr>
          <a:lstStyle/>
          <a:p>
            <a:r>
              <a:rPr lang="en-US" sz="1400" i="1" dirty="0" smtClean="0">
                <a:solidFill>
                  <a:schemeClr val="bg2"/>
                </a:solidFill>
              </a:rPr>
              <a:t>Introduction to the Vibration  Monitoring  system &amp; diagnostic in BNpp1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685799"/>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228600" y="1219200"/>
            <a:ext cx="8686800" cy="533400"/>
          </a:xfrm>
        </p:spPr>
        <p:txBody>
          <a:bodyPr>
            <a:noAutofit/>
          </a:bodyPr>
          <a:lstStyle/>
          <a:p>
            <a:pPr algn="l">
              <a:buFont typeface="Wingdings" pitchFamily="2" charset="2"/>
              <a:buChar char="ü"/>
            </a:pPr>
            <a:r>
              <a:rPr lang="en-US" sz="2100" dirty="0" smtClean="0">
                <a:solidFill>
                  <a:schemeClr val="tx1"/>
                </a:solidFill>
              </a:rPr>
              <a:t>Vibration  Monitoring system &amp; diagnostic</a:t>
            </a:r>
          </a:p>
        </p:txBody>
      </p:sp>
      <p:sp>
        <p:nvSpPr>
          <p:cNvPr id="4" name="Subtitle 2"/>
          <p:cNvSpPr txBox="1">
            <a:spLocks/>
          </p:cNvSpPr>
          <p:nvPr/>
        </p:nvSpPr>
        <p:spPr>
          <a:xfrm>
            <a:off x="685800" y="1676400"/>
            <a:ext cx="7924800" cy="2286000"/>
          </a:xfrm>
          <a:prstGeom prst="rect">
            <a:avLst/>
          </a:prstGeom>
        </p:spPr>
        <p:txBody>
          <a:bodyPr vert="horz" lIns="91440" tIns="45720" rIns="91440" bIns="45720" rtlCol="0">
            <a:noAutofit/>
          </a:bodyPr>
          <a:lstStyle/>
          <a:p>
            <a:r>
              <a:rPr lang="en-US" dirty="0" smtClean="0"/>
              <a:t>We use Automatic Vibration Monitoring System(AVMS) in BNPP in RCPs(Reactor Coolant Pump),Turbo-generator and chillers .</a:t>
            </a:r>
          </a:p>
          <a:p>
            <a:r>
              <a:rPr lang="en-US" dirty="0" smtClean="0"/>
              <a:t>The system for doing this monitoring includes sensor located in position and another system located in control room .This system(AVMS) can only perform monitoring but can not perform diagnosis. This is our on-line Vibration Monitoring System. We use portable vibrometr (mobile devices-</a:t>
            </a:r>
            <a:r>
              <a:rPr lang="en-US" i="1" dirty="0" smtClean="0"/>
              <a:t>pocket </a:t>
            </a:r>
            <a:r>
              <a:rPr lang="en-US" i="1" dirty="0" err="1" smtClean="0"/>
              <a:t>vibra</a:t>
            </a:r>
            <a:r>
              <a:rPr lang="en-US" i="1" dirty="0" smtClean="0"/>
              <a:t> ultra</a:t>
            </a:r>
            <a:r>
              <a:rPr lang="en-US" dirty="0" smtClean="0"/>
              <a:t>) for off-line  Vibration Monitoring. This set measures the velocity of vibration.</a:t>
            </a:r>
            <a:endParaRPr kumimoji="0" lang="en-US"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TextBox 4"/>
          <p:cNvSpPr txBox="1"/>
          <p:nvPr/>
        </p:nvSpPr>
        <p:spPr>
          <a:xfrm>
            <a:off x="838200" y="4038600"/>
            <a:ext cx="7315200" cy="1828800"/>
          </a:xfrm>
          <a:prstGeom prst="rect">
            <a:avLst/>
          </a:prstGeom>
          <a:noFill/>
        </p:spPr>
        <p:txBody>
          <a:bodyPr wrap="square" rtlCol="0">
            <a:spAutoFit/>
          </a:bodyPr>
          <a:lstStyle/>
          <a:p>
            <a:pPr>
              <a:buFont typeface="Arial" pitchFamily="34" charset="0"/>
              <a:buChar char="•"/>
            </a:pPr>
            <a:r>
              <a:rPr lang="en-US" sz="2200" dirty="0" smtClean="0"/>
              <a:t>Monitoring</a:t>
            </a:r>
          </a:p>
          <a:p>
            <a:pPr lvl="1">
              <a:buFont typeface="Wingdings" pitchFamily="2" charset="2"/>
              <a:buChar char="Ø"/>
            </a:pPr>
            <a:r>
              <a:rPr lang="en-US" sz="2200" dirty="0" smtClean="0"/>
              <a:t>AVMS(Automatic Vibration Monitoring System)(on-line)</a:t>
            </a:r>
          </a:p>
          <a:p>
            <a:pPr lvl="1">
              <a:buFont typeface="Wingdings" pitchFamily="2" charset="2"/>
              <a:buChar char="Ø"/>
            </a:pPr>
            <a:r>
              <a:rPr lang="en-US" sz="2200" dirty="0" smtClean="0"/>
              <a:t>Mobile devices (pocket </a:t>
            </a:r>
            <a:r>
              <a:rPr lang="en-US" sz="2200" dirty="0" err="1" smtClean="0"/>
              <a:t>vibra</a:t>
            </a:r>
            <a:r>
              <a:rPr lang="en-US" sz="2200" dirty="0" smtClean="0"/>
              <a:t> ultra)(off-line)</a:t>
            </a:r>
          </a:p>
          <a:p>
            <a:pPr>
              <a:buFont typeface="Arial" pitchFamily="34" charset="0"/>
              <a:buChar char="•"/>
            </a:pPr>
            <a:r>
              <a:rPr lang="en-US" sz="2200" dirty="0" smtClean="0"/>
              <a:t>Diagnostic</a:t>
            </a:r>
          </a:p>
          <a:p>
            <a:pPr marL="457200" lvl="2">
              <a:buFont typeface="Wingdings" pitchFamily="2" charset="2"/>
              <a:buChar char="Ø"/>
            </a:pPr>
            <a:r>
              <a:rPr lang="en-US" sz="2200" dirty="0" smtClean="0"/>
              <a:t>Mobile devices (pocket </a:t>
            </a:r>
            <a:r>
              <a:rPr lang="en-US" sz="2200" dirty="0" err="1" smtClean="0"/>
              <a:t>vibra</a:t>
            </a:r>
            <a:r>
              <a:rPr lang="en-US" sz="2200" dirty="0" smtClean="0"/>
              <a:t> ultra)</a:t>
            </a:r>
            <a:endParaRPr lang="en-US" sz="2200" b="1" dirty="0"/>
          </a:p>
        </p:txBody>
      </p:sp>
      <p:sp>
        <p:nvSpPr>
          <p:cNvPr id="7" name="TextBox 6"/>
          <p:cNvSpPr txBox="1"/>
          <p:nvPr/>
        </p:nvSpPr>
        <p:spPr>
          <a:xfrm>
            <a:off x="76200" y="762000"/>
            <a:ext cx="5562600" cy="307777"/>
          </a:xfrm>
          <a:prstGeom prst="rect">
            <a:avLst/>
          </a:prstGeom>
          <a:noFill/>
        </p:spPr>
        <p:txBody>
          <a:bodyPr wrap="square" rtlCol="0">
            <a:spAutoFit/>
          </a:bodyPr>
          <a:lstStyle/>
          <a:p>
            <a:r>
              <a:rPr lang="en-US" sz="1400" i="1" dirty="0" smtClean="0">
                <a:solidFill>
                  <a:schemeClr val="bg2"/>
                </a:solidFill>
              </a:rPr>
              <a:t>Introduction to the Vibration  Monitoring  system &amp; diagnostic in BNpp1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609599"/>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228600" y="1143000"/>
            <a:ext cx="6858000" cy="609600"/>
          </a:xfrm>
        </p:spPr>
        <p:txBody>
          <a:bodyPr>
            <a:noAutofit/>
          </a:bodyPr>
          <a:lstStyle/>
          <a:p>
            <a:pPr algn="l">
              <a:buFont typeface="Wingdings" pitchFamily="2" charset="2"/>
              <a:buChar char="ü"/>
            </a:pPr>
            <a:r>
              <a:rPr lang="en-US" sz="2100" dirty="0" smtClean="0">
                <a:solidFill>
                  <a:schemeClr val="tx1"/>
                </a:solidFill>
              </a:rPr>
              <a:t>Vibration  Monitoring in BNPP-1</a:t>
            </a:r>
          </a:p>
        </p:txBody>
      </p:sp>
      <p:sp>
        <p:nvSpPr>
          <p:cNvPr id="4" name="Subtitle 2"/>
          <p:cNvSpPr txBox="1">
            <a:spLocks/>
          </p:cNvSpPr>
          <p:nvPr/>
        </p:nvSpPr>
        <p:spPr>
          <a:xfrm>
            <a:off x="609600" y="1600200"/>
            <a:ext cx="7696200" cy="4572000"/>
          </a:xfrm>
          <a:prstGeom prst="rect">
            <a:avLst/>
          </a:prstGeom>
        </p:spPr>
        <p:txBody>
          <a:bodyPr vert="horz" lIns="91440" tIns="45720" rIns="91440" bIns="45720" rtlCol="0">
            <a:normAutofit fontScale="85000" lnSpcReduction="10000"/>
          </a:bodyPr>
          <a:lstStyle/>
          <a:p>
            <a:pPr>
              <a:spcBef>
                <a:spcPct val="20000"/>
              </a:spcBef>
              <a:buFont typeface="Arial" pitchFamily="34" charset="0"/>
              <a:buChar char="•"/>
            </a:pPr>
            <a:r>
              <a:rPr lang="en-US" sz="2400" b="1" dirty="0" smtClean="0"/>
              <a:t>On-line monitoring systems </a:t>
            </a:r>
            <a:endParaRPr lang="en-US" dirty="0" smtClean="0"/>
          </a:p>
          <a:p>
            <a:pPr lvl="1">
              <a:spcBef>
                <a:spcPct val="20000"/>
              </a:spcBef>
              <a:buFont typeface="Wingdings" pitchFamily="2" charset="2"/>
              <a:buChar char="Ø"/>
            </a:pPr>
            <a:r>
              <a:rPr lang="en-US" dirty="0" smtClean="0"/>
              <a:t> </a:t>
            </a:r>
            <a:r>
              <a:rPr lang="en-US" sz="2000" dirty="0" smtClean="0"/>
              <a:t>RCP(Cooling Reactor Pump) 4 Pump</a:t>
            </a:r>
            <a:endParaRPr lang="en-US" dirty="0" smtClean="0"/>
          </a:p>
          <a:p>
            <a:pPr lvl="2">
              <a:spcBef>
                <a:spcPct val="20000"/>
              </a:spcBef>
              <a:buFont typeface="Arial" pitchFamily="34" charset="0"/>
              <a:buChar char="•"/>
            </a:pPr>
            <a:r>
              <a:rPr lang="en-US" dirty="0" smtClean="0"/>
              <a:t> DIAPROM Russian system (Displacement &amp; Velocity )</a:t>
            </a:r>
          </a:p>
          <a:p>
            <a:pPr lvl="1">
              <a:spcBef>
                <a:spcPct val="20000"/>
              </a:spcBef>
              <a:buFont typeface="Wingdings" pitchFamily="2" charset="2"/>
              <a:buChar char="Ø"/>
            </a:pPr>
            <a:r>
              <a:rPr lang="en-US" dirty="0" smtClean="0"/>
              <a:t> </a:t>
            </a:r>
            <a:r>
              <a:rPr lang="en-US" sz="2000" dirty="0" smtClean="0"/>
              <a:t>Turbine &amp; Generator </a:t>
            </a:r>
          </a:p>
          <a:p>
            <a:pPr lvl="2">
              <a:spcBef>
                <a:spcPct val="20000"/>
              </a:spcBef>
              <a:buFont typeface="Arial" pitchFamily="34" charset="0"/>
              <a:buChar char="•"/>
            </a:pPr>
            <a:r>
              <a:rPr lang="en-US" dirty="0" smtClean="0"/>
              <a:t> </a:t>
            </a:r>
            <a:r>
              <a:rPr lang="ru-RU" sz="2000" dirty="0" smtClean="0"/>
              <a:t>ВИБРОБИТ</a:t>
            </a:r>
            <a:r>
              <a:rPr lang="ru-RU" dirty="0" smtClean="0"/>
              <a:t> </a:t>
            </a:r>
            <a:r>
              <a:rPr lang="en-US" dirty="0" smtClean="0"/>
              <a:t>100 Russian system (Displacement &amp; Velocity )</a:t>
            </a:r>
          </a:p>
          <a:p>
            <a:pPr lvl="1">
              <a:spcBef>
                <a:spcPct val="20000"/>
              </a:spcBef>
              <a:buFont typeface="Wingdings" pitchFamily="2" charset="2"/>
              <a:buChar char="Ø"/>
            </a:pPr>
            <a:r>
              <a:rPr lang="en-US" sz="2000" dirty="0" smtClean="0"/>
              <a:t> Cooling machines - three </a:t>
            </a:r>
            <a:r>
              <a:rPr lang="en-US" sz="2000" i="1" dirty="0" smtClean="0"/>
              <a:t>York</a:t>
            </a:r>
            <a:r>
              <a:rPr lang="en-US" sz="2000" dirty="0" smtClean="0"/>
              <a:t> (5*10^7 BTU) , four  </a:t>
            </a:r>
            <a:r>
              <a:rPr lang="en-US" sz="2000" i="1" dirty="0" smtClean="0"/>
              <a:t>Carrier</a:t>
            </a:r>
            <a:r>
              <a:rPr lang="en-US" sz="2000" dirty="0" smtClean="0"/>
              <a:t> (10^8 BTU)</a:t>
            </a:r>
          </a:p>
          <a:p>
            <a:pPr lvl="2">
              <a:spcBef>
                <a:spcPct val="20000"/>
              </a:spcBef>
              <a:buFont typeface="Arial" pitchFamily="34" charset="0"/>
              <a:buChar char="•"/>
            </a:pPr>
            <a:r>
              <a:rPr lang="en-US" sz="2000" dirty="0" smtClean="0"/>
              <a:t> Bently Nevada USA (only Displacement of shaft )</a:t>
            </a:r>
          </a:p>
          <a:p>
            <a:pPr>
              <a:spcBef>
                <a:spcPct val="20000"/>
              </a:spcBef>
              <a:buFont typeface="Arial" pitchFamily="34" charset="0"/>
              <a:buChar char="•"/>
            </a:pPr>
            <a:r>
              <a:rPr lang="en-US" sz="2400" b="1" dirty="0" smtClean="0"/>
              <a:t>Off-line monitoring systems </a:t>
            </a:r>
            <a:r>
              <a:rPr lang="en-US" sz="2400" dirty="0" smtClean="0"/>
              <a:t>by mobile devices (</a:t>
            </a:r>
            <a:r>
              <a:rPr lang="en-US" sz="2400" i="1" dirty="0" smtClean="0"/>
              <a:t>pocket </a:t>
            </a:r>
            <a:r>
              <a:rPr lang="en-US" sz="2400" i="1" dirty="0" err="1" smtClean="0"/>
              <a:t>vibra</a:t>
            </a:r>
            <a:r>
              <a:rPr lang="en-US" sz="2400" i="1" dirty="0" smtClean="0"/>
              <a:t> ultra</a:t>
            </a:r>
            <a:r>
              <a:rPr lang="en-US" sz="2400" dirty="0" smtClean="0"/>
              <a:t>)</a:t>
            </a:r>
            <a:endParaRPr lang="en-US" sz="2400" b="1" dirty="0" smtClean="0"/>
          </a:p>
          <a:p>
            <a:pPr lvl="1">
              <a:spcBef>
                <a:spcPct val="20000"/>
              </a:spcBef>
              <a:buFont typeface="Wingdings" pitchFamily="2" charset="2"/>
              <a:buChar char="Ø"/>
            </a:pPr>
            <a:r>
              <a:rPr lang="en-US" sz="2000" dirty="0" smtClean="0"/>
              <a:t>Safety system channels (four independent  Channels)</a:t>
            </a:r>
          </a:p>
          <a:p>
            <a:pPr lvl="2">
              <a:spcBef>
                <a:spcPct val="20000"/>
              </a:spcBef>
              <a:buFont typeface="Arial" pitchFamily="34" charset="0"/>
              <a:buChar char="•"/>
            </a:pPr>
            <a:r>
              <a:rPr lang="en-US" sz="2000" dirty="0" smtClean="0"/>
              <a:t> Emergency AC power system  4 * 2 Generator (3100 kw,50Hz,10500v)</a:t>
            </a:r>
          </a:p>
          <a:p>
            <a:pPr lvl="2">
              <a:spcBef>
                <a:spcPct val="20000"/>
              </a:spcBef>
              <a:buFont typeface="Arial" pitchFamily="34" charset="0"/>
              <a:buChar char="•"/>
            </a:pPr>
            <a:r>
              <a:rPr lang="en-US" sz="2000" dirty="0" smtClean="0"/>
              <a:t>Emergency feed water system 4 * 2 Pump</a:t>
            </a:r>
          </a:p>
          <a:p>
            <a:pPr lvl="2">
              <a:spcBef>
                <a:spcPct val="20000"/>
              </a:spcBef>
              <a:buFont typeface="Arial" pitchFamily="34" charset="0"/>
              <a:buChar char="•"/>
            </a:pPr>
            <a:r>
              <a:rPr lang="en-US" sz="2000" dirty="0" smtClean="0"/>
              <a:t>Extra borating system 4 * 1 Pump</a:t>
            </a:r>
          </a:p>
          <a:p>
            <a:pPr lvl="2">
              <a:spcBef>
                <a:spcPct val="20000"/>
              </a:spcBef>
              <a:buFont typeface="Arial" pitchFamily="34" charset="0"/>
              <a:buChar char="•"/>
            </a:pPr>
            <a:r>
              <a:rPr lang="en-US" sz="2000" dirty="0" smtClean="0"/>
              <a:t>Service cooling water system  4 * 1 Pump(450 kw ,vertical, sea water) </a:t>
            </a:r>
          </a:p>
          <a:p>
            <a:pPr lvl="2">
              <a:spcBef>
                <a:spcPct val="20000"/>
              </a:spcBef>
              <a:buFont typeface="Arial" pitchFamily="34" charset="0"/>
              <a:buChar char="•"/>
            </a:pPr>
            <a:r>
              <a:rPr lang="en-US" sz="2000" dirty="0" smtClean="0"/>
              <a:t>Residual heat removal  system  4 * 3 Pump</a:t>
            </a:r>
          </a:p>
          <a:p>
            <a:pPr lvl="2">
              <a:spcBef>
                <a:spcPct val="20000"/>
              </a:spcBef>
              <a:buFont typeface="Arial" pitchFamily="34" charset="0"/>
              <a:buChar char="•"/>
            </a:pPr>
            <a:endParaRPr lang="en-US" sz="2000" dirty="0" smtClean="0"/>
          </a:p>
          <a:p>
            <a:pPr lvl="0">
              <a:spcBef>
                <a:spcPct val="20000"/>
              </a:spcBef>
            </a:pPr>
            <a:endParaRPr lang="en-US" sz="2800" dirty="0" smtClean="0"/>
          </a:p>
          <a:p>
            <a:pPr lvl="0">
              <a:spcBef>
                <a:spcPct val="20000"/>
              </a:spcBef>
            </a:pPr>
            <a:endParaRPr kumimoji="0" lang="en-US" sz="3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TextBox 4"/>
          <p:cNvSpPr txBox="1"/>
          <p:nvPr/>
        </p:nvSpPr>
        <p:spPr>
          <a:xfrm>
            <a:off x="5257800" y="1600200"/>
            <a:ext cx="3048000" cy="307777"/>
          </a:xfrm>
          <a:prstGeom prst="rect">
            <a:avLst/>
          </a:prstGeom>
          <a:noFill/>
        </p:spPr>
        <p:txBody>
          <a:bodyPr wrap="square" rtlCol="0">
            <a:spAutoFit/>
          </a:bodyPr>
          <a:lstStyle/>
          <a:p>
            <a:r>
              <a:rPr lang="en-US" sz="1400" i="1" dirty="0" smtClean="0">
                <a:solidFill>
                  <a:schemeClr val="bg2"/>
                </a:solidFill>
              </a:rPr>
              <a:t>HISTORY</a:t>
            </a:r>
            <a:endParaRPr lang="en-US" sz="1400" i="1" dirty="0">
              <a:solidFill>
                <a:schemeClr val="bg2"/>
              </a:solidFill>
            </a:endParaRPr>
          </a:p>
        </p:txBody>
      </p:sp>
      <p:sp>
        <p:nvSpPr>
          <p:cNvPr id="7" name="TextBox 6"/>
          <p:cNvSpPr txBox="1"/>
          <p:nvPr/>
        </p:nvSpPr>
        <p:spPr>
          <a:xfrm>
            <a:off x="76200" y="773668"/>
            <a:ext cx="5334000" cy="307777"/>
          </a:xfrm>
          <a:prstGeom prst="rect">
            <a:avLst/>
          </a:prstGeom>
          <a:noFill/>
        </p:spPr>
        <p:txBody>
          <a:bodyPr wrap="square" rtlCol="0">
            <a:spAutoFit/>
          </a:bodyPr>
          <a:lstStyle/>
          <a:p>
            <a:r>
              <a:rPr lang="en-US" sz="1400" i="1" dirty="0" smtClean="0">
                <a:solidFill>
                  <a:schemeClr val="bg2"/>
                </a:solidFill>
              </a:rPr>
              <a:t>Introduction to the Vibration  Monitoring system &amp; diagnostic in BNpp1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pic>
        <p:nvPicPr>
          <p:cNvPr id="5" name="Picture 4" descr="images.jpg"/>
          <p:cNvPicPr>
            <a:picLocks noChangeAspect="1"/>
          </p:cNvPicPr>
          <p:nvPr/>
        </p:nvPicPr>
        <p:blipFill>
          <a:blip r:embed="rId3" cstate="print"/>
          <a:stretch>
            <a:fillRect/>
          </a:stretch>
        </p:blipFill>
        <p:spPr>
          <a:xfrm>
            <a:off x="4191000" y="1676400"/>
            <a:ext cx="4191000" cy="3581400"/>
          </a:xfrm>
          <a:prstGeom prst="rect">
            <a:avLst/>
          </a:prstGeom>
        </p:spPr>
      </p:pic>
      <p:sp>
        <p:nvSpPr>
          <p:cNvPr id="2" name="Title 1"/>
          <p:cNvSpPr>
            <a:spLocks noGrp="1"/>
          </p:cNvSpPr>
          <p:nvPr>
            <p:ph type="ctrTitle"/>
          </p:nvPr>
        </p:nvSpPr>
        <p:spPr>
          <a:xfrm>
            <a:off x="0" y="1"/>
            <a:ext cx="7696200" cy="685799"/>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0" y="1219200"/>
            <a:ext cx="8686800" cy="5410200"/>
          </a:xfrm>
        </p:spPr>
        <p:txBody>
          <a:bodyPr>
            <a:noAutofit/>
          </a:bodyPr>
          <a:lstStyle/>
          <a:p>
            <a:endParaRPr lang="en-US" sz="2400" dirty="0">
              <a:solidFill>
                <a:schemeClr val="tx1"/>
              </a:solidFill>
            </a:endParaRPr>
          </a:p>
          <a:p>
            <a:endParaRPr lang="en-US" sz="2400" dirty="0">
              <a:solidFill>
                <a:schemeClr val="tx1"/>
              </a:solidFill>
            </a:endParaRPr>
          </a:p>
        </p:txBody>
      </p:sp>
      <p:sp>
        <p:nvSpPr>
          <p:cNvPr id="4" name="Rectangle 3"/>
          <p:cNvSpPr/>
          <p:nvPr/>
        </p:nvSpPr>
        <p:spPr>
          <a:xfrm>
            <a:off x="152400" y="1143000"/>
            <a:ext cx="8458200" cy="400110"/>
          </a:xfrm>
          <a:prstGeom prst="rect">
            <a:avLst/>
          </a:prstGeom>
        </p:spPr>
        <p:txBody>
          <a:bodyPr wrap="square">
            <a:spAutoFit/>
          </a:bodyPr>
          <a:lstStyle/>
          <a:p>
            <a:pPr>
              <a:spcBef>
                <a:spcPct val="20000"/>
              </a:spcBef>
            </a:pPr>
            <a:r>
              <a:rPr lang="en-US" sz="2000" b="1" dirty="0" smtClean="0"/>
              <a:t>Specifications of mobile devices(</a:t>
            </a:r>
            <a:r>
              <a:rPr lang="en-US" sz="2000" b="1" i="1" dirty="0" smtClean="0"/>
              <a:t>Pocket </a:t>
            </a:r>
            <a:r>
              <a:rPr lang="en-US" sz="2000" b="1" i="1" dirty="0" err="1" smtClean="0"/>
              <a:t>Vibra</a:t>
            </a:r>
            <a:r>
              <a:rPr lang="en-US" sz="2000" b="1" i="1" dirty="0" smtClean="0"/>
              <a:t> Ultra</a:t>
            </a:r>
            <a:r>
              <a:rPr lang="en-US" sz="2000" b="1" dirty="0" smtClean="0"/>
              <a:t>) </a:t>
            </a:r>
          </a:p>
        </p:txBody>
      </p:sp>
      <p:sp>
        <p:nvSpPr>
          <p:cNvPr id="9" name="Rectangle 8"/>
          <p:cNvSpPr/>
          <p:nvPr/>
        </p:nvSpPr>
        <p:spPr>
          <a:xfrm>
            <a:off x="0" y="1676400"/>
            <a:ext cx="4648200" cy="369332"/>
          </a:xfrm>
          <a:prstGeom prst="rect">
            <a:avLst/>
          </a:prstGeom>
        </p:spPr>
        <p:txBody>
          <a:bodyPr wrap="square">
            <a:spAutoFit/>
          </a:bodyPr>
          <a:lstStyle/>
          <a:p>
            <a:pPr lvl="1">
              <a:spcBef>
                <a:spcPct val="20000"/>
              </a:spcBef>
            </a:pPr>
            <a:r>
              <a:rPr lang="en-US" dirty="0" smtClean="0"/>
              <a:t> </a:t>
            </a:r>
            <a:endParaRPr lang="en-US" sz="2000" dirty="0" smtClean="0"/>
          </a:p>
        </p:txBody>
      </p:sp>
      <p:sp>
        <p:nvSpPr>
          <p:cNvPr id="10" name="Rectangle 9"/>
          <p:cNvSpPr/>
          <p:nvPr/>
        </p:nvSpPr>
        <p:spPr>
          <a:xfrm>
            <a:off x="152400" y="1676401"/>
            <a:ext cx="4419600" cy="5090624"/>
          </a:xfrm>
          <a:prstGeom prst="rect">
            <a:avLst/>
          </a:prstGeom>
        </p:spPr>
        <p:txBody>
          <a:bodyPr wrap="square">
            <a:spAutoFit/>
          </a:bodyPr>
          <a:lstStyle/>
          <a:p>
            <a:pPr>
              <a:spcBef>
                <a:spcPct val="20000"/>
              </a:spcBef>
            </a:pPr>
            <a:r>
              <a:rPr lang="en-US" sz="1400" b="1" dirty="0" smtClean="0"/>
              <a:t>Size </a:t>
            </a:r>
            <a:r>
              <a:rPr lang="en-US" sz="1400" dirty="0" smtClean="0"/>
              <a:t>220 mm x 95mm x 45mm</a:t>
            </a:r>
          </a:p>
          <a:p>
            <a:pPr>
              <a:spcBef>
                <a:spcPct val="20000"/>
              </a:spcBef>
            </a:pPr>
            <a:r>
              <a:rPr lang="en-US" sz="1400" b="1" dirty="0" smtClean="0"/>
              <a:t>Weight </a:t>
            </a:r>
            <a:r>
              <a:rPr lang="en-US" sz="1400" dirty="0" smtClean="0"/>
              <a:t>500g (not including accelerometer)</a:t>
            </a:r>
          </a:p>
          <a:p>
            <a:r>
              <a:rPr lang="en-US" sz="1400" dirty="0" smtClean="0"/>
              <a:t>IP67 sealed against accidental immersion</a:t>
            </a:r>
          </a:p>
          <a:p>
            <a:r>
              <a:rPr lang="en-US" sz="1400" dirty="0" smtClean="0"/>
              <a:t>(1m for 30 min)</a:t>
            </a:r>
          </a:p>
          <a:p>
            <a:r>
              <a:rPr lang="en-US" sz="1400" b="1" dirty="0" smtClean="0"/>
              <a:t>Frequency ranges</a:t>
            </a:r>
            <a:endParaRPr lang="en-US" sz="1400" dirty="0" smtClean="0"/>
          </a:p>
          <a:p>
            <a:r>
              <a:rPr lang="en-US" sz="1400" dirty="0" smtClean="0"/>
              <a:t>0 Hz to 1 kHz; 0 Hz to 15 kHz</a:t>
            </a:r>
          </a:p>
          <a:p>
            <a:r>
              <a:rPr lang="en-US" sz="1400" b="1" dirty="0" smtClean="0"/>
              <a:t>Frequency Resolution</a:t>
            </a:r>
            <a:endParaRPr lang="en-US" sz="1400" dirty="0" smtClean="0"/>
          </a:p>
          <a:p>
            <a:r>
              <a:rPr lang="en-US" sz="1400" dirty="0" smtClean="0"/>
              <a:t>400, 800, 1600, 3200, 6400, 12800,</a:t>
            </a:r>
          </a:p>
          <a:p>
            <a:r>
              <a:rPr lang="en-US" sz="1400" dirty="0" smtClean="0"/>
              <a:t>25600 or 51200 lines FFT</a:t>
            </a:r>
          </a:p>
          <a:p>
            <a:r>
              <a:rPr lang="en-US" sz="1400" dirty="0" smtClean="0"/>
              <a:t>(0.3 Hz from 0 to 15 </a:t>
            </a:r>
            <a:r>
              <a:rPr lang="en-US" sz="1400" dirty="0" err="1" smtClean="0"/>
              <a:t>kHZ</a:t>
            </a:r>
            <a:r>
              <a:rPr lang="en-US" sz="1400" dirty="0" smtClean="0"/>
              <a:t>, 0.02 Hz from 0 to 1 kHz)</a:t>
            </a:r>
          </a:p>
          <a:p>
            <a:r>
              <a:rPr lang="en-US" sz="1400" b="1" dirty="0" smtClean="0"/>
              <a:t>Input range</a:t>
            </a:r>
            <a:endParaRPr lang="en-US" sz="1400" dirty="0" smtClean="0"/>
          </a:p>
          <a:p>
            <a:r>
              <a:rPr lang="en-US" sz="1400" dirty="0" smtClean="0"/>
              <a:t>+/- 50g with standard 25mV/g C-Cubed</a:t>
            </a:r>
          </a:p>
          <a:p>
            <a:r>
              <a:rPr lang="en-US" sz="1400" dirty="0" smtClean="0"/>
              <a:t>accelerometer</a:t>
            </a:r>
          </a:p>
          <a:p>
            <a:r>
              <a:rPr lang="en-US" sz="1400" b="1" dirty="0" smtClean="0"/>
              <a:t>Dynamic range</a:t>
            </a:r>
            <a:endParaRPr lang="en-US" sz="1400" dirty="0" smtClean="0"/>
          </a:p>
          <a:p>
            <a:r>
              <a:rPr lang="en-US" sz="1400" dirty="0" smtClean="0"/>
              <a:t>120 dB +/- 50g to +/- 0.0004g with standard</a:t>
            </a:r>
          </a:p>
          <a:p>
            <a:r>
              <a:rPr lang="en-US" sz="1400" dirty="0" smtClean="0"/>
              <a:t>Accelerometer</a:t>
            </a:r>
          </a:p>
          <a:p>
            <a:r>
              <a:rPr lang="en-US" sz="1400" b="1" dirty="0" smtClean="0"/>
              <a:t>Envelope demodulation filters</a:t>
            </a:r>
            <a:endParaRPr lang="en-US" sz="1400" dirty="0" smtClean="0"/>
          </a:p>
          <a:p>
            <a:r>
              <a:rPr lang="en-US" sz="1400" dirty="0" smtClean="0"/>
              <a:t>Fully user selectable high pass and low pass</a:t>
            </a:r>
          </a:p>
          <a:p>
            <a:r>
              <a:rPr lang="en-US" sz="1400" dirty="0" smtClean="0"/>
              <a:t>filter cut-off frequencies</a:t>
            </a:r>
          </a:p>
          <a:p>
            <a:r>
              <a:rPr lang="en-US" sz="1400" b="1" dirty="0" smtClean="0"/>
              <a:t>Accelerometer Connection</a:t>
            </a:r>
            <a:endParaRPr lang="en-US" sz="1400" dirty="0" smtClean="0"/>
          </a:p>
          <a:p>
            <a:r>
              <a:rPr lang="en-US" sz="1400" dirty="0" smtClean="0"/>
              <a:t>Standard 10 pin IP67 connected smart</a:t>
            </a:r>
          </a:p>
          <a:p>
            <a:r>
              <a:rPr lang="en-US" sz="1400" dirty="0" smtClean="0"/>
              <a:t>accelerometer with built-in ID and sensitivity</a:t>
            </a:r>
          </a:p>
          <a:p>
            <a:r>
              <a:rPr lang="en-US" sz="1400" dirty="0" smtClean="0"/>
              <a:t>calibration (nominally 25mV/g)</a:t>
            </a:r>
          </a:p>
        </p:txBody>
      </p:sp>
      <p:pic>
        <p:nvPicPr>
          <p:cNvPr id="11" name="Picture 10" descr="Vibra-Ultra-Vibration-Analyser-CBM.gif"/>
          <p:cNvPicPr>
            <a:picLocks noChangeAspect="1"/>
          </p:cNvPicPr>
          <p:nvPr/>
        </p:nvPicPr>
        <p:blipFill>
          <a:blip r:embed="rId4" cstate="print"/>
          <a:stretch>
            <a:fillRect/>
          </a:stretch>
        </p:blipFill>
        <p:spPr>
          <a:xfrm>
            <a:off x="6248400" y="1752600"/>
            <a:ext cx="2647950" cy="4724400"/>
          </a:xfrm>
          <a:prstGeom prst="rect">
            <a:avLst/>
          </a:prstGeom>
        </p:spPr>
      </p:pic>
      <p:sp>
        <p:nvSpPr>
          <p:cNvPr id="13" name="TextBox 12"/>
          <p:cNvSpPr txBox="1"/>
          <p:nvPr/>
        </p:nvSpPr>
        <p:spPr>
          <a:xfrm>
            <a:off x="76200" y="773668"/>
            <a:ext cx="5334000" cy="307777"/>
          </a:xfrm>
          <a:prstGeom prst="rect">
            <a:avLst/>
          </a:prstGeom>
          <a:noFill/>
        </p:spPr>
        <p:txBody>
          <a:bodyPr wrap="square" rtlCol="0">
            <a:spAutoFit/>
          </a:bodyPr>
          <a:lstStyle/>
          <a:p>
            <a:r>
              <a:rPr lang="en-US" sz="1400" i="1" dirty="0" smtClean="0">
                <a:solidFill>
                  <a:schemeClr val="bg2"/>
                </a:solidFill>
              </a:rPr>
              <a:t>Introduction to the Vibration  Monitoring system &amp; diagnostic in BNpp1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685799"/>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228600" y="1219200"/>
            <a:ext cx="8458200" cy="4953000"/>
          </a:xfrm>
        </p:spPr>
        <p:txBody>
          <a:bodyPr>
            <a:noAutofit/>
          </a:bodyPr>
          <a:lstStyle/>
          <a:p>
            <a:endParaRPr lang="en-US" sz="2400" dirty="0">
              <a:solidFill>
                <a:schemeClr val="tx1"/>
              </a:solidFill>
            </a:endParaRPr>
          </a:p>
          <a:p>
            <a:endParaRPr lang="en-US" sz="2400" dirty="0">
              <a:solidFill>
                <a:schemeClr val="tx1"/>
              </a:solidFill>
            </a:endParaRPr>
          </a:p>
        </p:txBody>
      </p:sp>
      <p:sp>
        <p:nvSpPr>
          <p:cNvPr id="4" name="Rectangle 3"/>
          <p:cNvSpPr/>
          <p:nvPr/>
        </p:nvSpPr>
        <p:spPr>
          <a:xfrm>
            <a:off x="228600" y="1143000"/>
            <a:ext cx="8305800" cy="461665"/>
          </a:xfrm>
          <a:prstGeom prst="rect">
            <a:avLst/>
          </a:prstGeom>
        </p:spPr>
        <p:txBody>
          <a:bodyPr wrap="square">
            <a:spAutoFit/>
          </a:bodyPr>
          <a:lstStyle/>
          <a:p>
            <a:pPr>
              <a:spcBef>
                <a:spcPct val="20000"/>
              </a:spcBef>
            </a:pPr>
            <a:r>
              <a:rPr lang="en-US" sz="2400" i="1" dirty="0" smtClean="0"/>
              <a:t>“C-Trend “</a:t>
            </a:r>
            <a:r>
              <a:rPr lang="en-US" sz="2400" dirty="0" smtClean="0"/>
              <a:t>- Vibration Analysis</a:t>
            </a:r>
            <a:endParaRPr lang="en-US" sz="2000" dirty="0" smtClean="0"/>
          </a:p>
        </p:txBody>
      </p:sp>
      <p:pic>
        <p:nvPicPr>
          <p:cNvPr id="5" name="Picture 4" descr="Trend.jpg"/>
          <p:cNvPicPr>
            <a:picLocks noChangeAspect="1"/>
          </p:cNvPicPr>
          <p:nvPr/>
        </p:nvPicPr>
        <p:blipFill>
          <a:blip r:embed="rId3" cstate="print"/>
          <a:stretch>
            <a:fillRect/>
          </a:stretch>
        </p:blipFill>
        <p:spPr>
          <a:xfrm>
            <a:off x="0" y="4648200"/>
            <a:ext cx="8686800" cy="2209800"/>
          </a:xfrm>
          <a:prstGeom prst="rect">
            <a:avLst/>
          </a:prstGeom>
        </p:spPr>
      </p:pic>
      <p:pic>
        <p:nvPicPr>
          <p:cNvPr id="6" name="Picture 5" descr="wf.jpg"/>
          <p:cNvPicPr>
            <a:picLocks noChangeAspect="1"/>
          </p:cNvPicPr>
          <p:nvPr/>
        </p:nvPicPr>
        <p:blipFill>
          <a:blip r:embed="rId4" cstate="print"/>
          <a:stretch>
            <a:fillRect/>
          </a:stretch>
        </p:blipFill>
        <p:spPr>
          <a:xfrm>
            <a:off x="0" y="2362200"/>
            <a:ext cx="5248275" cy="2262187"/>
          </a:xfrm>
          <a:prstGeom prst="rect">
            <a:avLst/>
          </a:prstGeom>
        </p:spPr>
      </p:pic>
      <p:pic>
        <p:nvPicPr>
          <p:cNvPr id="7" name="Picture 6" descr="fft.jpg"/>
          <p:cNvPicPr>
            <a:picLocks noChangeAspect="1"/>
          </p:cNvPicPr>
          <p:nvPr/>
        </p:nvPicPr>
        <p:blipFill>
          <a:blip r:embed="rId5" cstate="print"/>
          <a:stretch>
            <a:fillRect/>
          </a:stretch>
        </p:blipFill>
        <p:spPr>
          <a:xfrm>
            <a:off x="5029200" y="2409825"/>
            <a:ext cx="3581400" cy="2238375"/>
          </a:xfrm>
          <a:prstGeom prst="rect">
            <a:avLst/>
          </a:prstGeom>
        </p:spPr>
      </p:pic>
      <p:sp>
        <p:nvSpPr>
          <p:cNvPr id="9" name="TextBox 8"/>
          <p:cNvSpPr txBox="1"/>
          <p:nvPr/>
        </p:nvSpPr>
        <p:spPr>
          <a:xfrm>
            <a:off x="76200" y="773668"/>
            <a:ext cx="5334000" cy="307777"/>
          </a:xfrm>
          <a:prstGeom prst="rect">
            <a:avLst/>
          </a:prstGeom>
          <a:noFill/>
        </p:spPr>
        <p:txBody>
          <a:bodyPr wrap="square" rtlCol="0">
            <a:spAutoFit/>
          </a:bodyPr>
          <a:lstStyle/>
          <a:p>
            <a:r>
              <a:rPr lang="en-US" sz="1400" i="1" dirty="0" smtClean="0">
                <a:solidFill>
                  <a:schemeClr val="bg2"/>
                </a:solidFill>
              </a:rPr>
              <a:t>Introduction to the Vibration  Monitoring system &amp; diagnostic in BNpp1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685799"/>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4" name="Subtitle 3"/>
          <p:cNvSpPr>
            <a:spLocks noGrp="1"/>
          </p:cNvSpPr>
          <p:nvPr>
            <p:ph type="subTitle" idx="1"/>
          </p:nvPr>
        </p:nvSpPr>
        <p:spPr>
          <a:xfrm>
            <a:off x="152400" y="1219200"/>
            <a:ext cx="8534400" cy="4953000"/>
          </a:xfrm>
        </p:spPr>
        <p:txBody>
          <a:bodyPr>
            <a:normAutofit/>
          </a:bodyPr>
          <a:lstStyle/>
          <a:p>
            <a:pPr algn="l"/>
            <a:r>
              <a:rPr lang="en-US" sz="2400" dirty="0" smtClean="0">
                <a:solidFill>
                  <a:schemeClr val="tx1"/>
                </a:solidFill>
              </a:rPr>
              <a:t>Questions</a:t>
            </a:r>
          </a:p>
          <a:p>
            <a:pPr marL="400050" indent="-400050" algn="l">
              <a:buFont typeface="+mj-lt"/>
              <a:buAutoNum type="romanUcPeriod"/>
            </a:pPr>
            <a:r>
              <a:rPr lang="en-US" sz="1800" dirty="0" smtClean="0">
                <a:solidFill>
                  <a:schemeClr val="tx1"/>
                </a:solidFill>
              </a:rPr>
              <a:t>In what section (Repairs &amp; Maintenance or Technical &amp; Engineering) of your structure ,CM(Condition Monitoring)  is located</a:t>
            </a:r>
            <a:r>
              <a:rPr lang="en-US" sz="1800" dirty="0" smtClean="0">
                <a:solidFill>
                  <a:schemeClr val="tx1"/>
                </a:solidFill>
              </a:rPr>
              <a:t>?</a:t>
            </a:r>
            <a:endParaRPr lang="en-US" sz="2400" dirty="0" smtClean="0">
              <a:solidFill>
                <a:schemeClr val="tx1"/>
              </a:solidFill>
            </a:endParaRPr>
          </a:p>
          <a:p>
            <a:pPr marL="400050" indent="-400050" algn="l">
              <a:buFont typeface="+mj-lt"/>
              <a:buAutoNum type="romanUcPeriod"/>
            </a:pPr>
            <a:r>
              <a:rPr lang="en-US" sz="1800" dirty="0" smtClean="0">
                <a:solidFill>
                  <a:schemeClr val="tx1"/>
                </a:solidFill>
              </a:rPr>
              <a:t>Is it necessary that CM section be in the same section along with the R&amp;M section(balance ,alignment</a:t>
            </a:r>
            <a:r>
              <a:rPr lang="en-US" sz="1800" dirty="0" smtClean="0">
                <a:solidFill>
                  <a:schemeClr val="tx1"/>
                </a:solidFill>
              </a:rPr>
              <a:t>,…)?</a:t>
            </a:r>
            <a:endParaRPr lang="en-US" sz="1800" dirty="0" smtClean="0">
              <a:solidFill>
                <a:schemeClr val="tx1"/>
              </a:solidFill>
            </a:endParaRPr>
          </a:p>
          <a:p>
            <a:pPr marL="400050" indent="-400050" algn="l">
              <a:buFont typeface="+mj-lt"/>
              <a:buAutoNum type="romanUcPeriod"/>
            </a:pPr>
            <a:r>
              <a:rPr lang="en-US" sz="1800" dirty="0" smtClean="0">
                <a:solidFill>
                  <a:schemeClr val="tx1"/>
                </a:solidFill>
              </a:rPr>
              <a:t>During the periodical repairs of your NPP carried out by the contractor from outside the NPP ,how is acceptance done in terms of vibrations control</a:t>
            </a:r>
            <a:r>
              <a:rPr lang="en-US" sz="1800" dirty="0" smtClean="0">
                <a:solidFill>
                  <a:schemeClr val="tx1"/>
                </a:solidFill>
              </a:rPr>
              <a:t>?</a:t>
            </a:r>
          </a:p>
          <a:p>
            <a:pPr marL="400050" indent="-400050" algn="l">
              <a:buFont typeface="+mj-lt"/>
              <a:buAutoNum type="romanUcPeriod"/>
            </a:pPr>
            <a:r>
              <a:rPr lang="en-US" sz="1800" dirty="0" smtClean="0">
                <a:solidFill>
                  <a:schemeClr val="tx1"/>
                </a:solidFill>
              </a:rPr>
              <a:t>In regard to conditions of our NPP in which some of equipment are old , but have been put recently into operation , what priority is considered for determining the norm of vibration?(Standard , manufacturer or operating conditions – operating organization?)</a:t>
            </a:r>
          </a:p>
          <a:p>
            <a:pPr marL="400050" indent="-400050" algn="l">
              <a:buFont typeface="+mj-lt"/>
              <a:buAutoNum type="romanUcPeriod"/>
            </a:pPr>
            <a:r>
              <a:rPr lang="en-US" sz="1800" dirty="0" smtClean="0">
                <a:solidFill>
                  <a:schemeClr val="tx1"/>
                </a:solidFill>
              </a:rPr>
              <a:t>What kind of methods do exist for measuring the vibration of non-rotary equipment such as valves , pipeline and their supports?</a:t>
            </a:r>
          </a:p>
          <a:p>
            <a:pPr marL="400050" indent="-400050" algn="l">
              <a:buFont typeface="+mj-lt"/>
              <a:buAutoNum type="romanUcPeriod"/>
            </a:pPr>
            <a:r>
              <a:rPr lang="en-US" sz="1800" dirty="0" smtClean="0">
                <a:solidFill>
                  <a:schemeClr val="tx1"/>
                </a:solidFill>
              </a:rPr>
              <a:t>Is AVMS(Automatic </a:t>
            </a:r>
            <a:r>
              <a:rPr lang="en-US" sz="1800" dirty="0" smtClean="0">
                <a:solidFill>
                  <a:schemeClr val="tx1"/>
                </a:solidFill>
              </a:rPr>
              <a:t>Vibration Monitoring System </a:t>
            </a:r>
            <a:r>
              <a:rPr lang="en-US" sz="1800" dirty="0" smtClean="0">
                <a:solidFill>
                  <a:schemeClr val="tx1"/>
                </a:solidFill>
              </a:rPr>
              <a:t>) in your NPPs able to diagnose? ( in a way other than trend method ) Is it necessary</a:t>
            </a:r>
            <a:r>
              <a:rPr lang="en-US" sz="1800" dirty="0" smtClean="0">
                <a:solidFill>
                  <a:schemeClr val="tx1"/>
                </a:solidFill>
              </a:rPr>
              <a:t> (in terms of </a:t>
            </a:r>
            <a:r>
              <a:rPr lang="en-US" sz="1800" dirty="0" smtClean="0">
                <a:solidFill>
                  <a:schemeClr val="tx1"/>
                </a:solidFill>
              </a:rPr>
              <a:t>standards and also better maintenance  </a:t>
            </a:r>
            <a:r>
              <a:rPr lang="en-US" sz="1800" dirty="0" smtClean="0">
                <a:solidFill>
                  <a:schemeClr val="tx1"/>
                </a:solidFill>
              </a:rPr>
              <a:t>)</a:t>
            </a:r>
            <a:r>
              <a:rPr lang="en-US" sz="1800" dirty="0" smtClean="0">
                <a:solidFill>
                  <a:schemeClr val="tx1"/>
                </a:solidFill>
              </a:rPr>
              <a:t> to do so? </a:t>
            </a:r>
            <a:r>
              <a:rPr lang="en-US" sz="1800" dirty="0" smtClean="0">
                <a:solidFill>
                  <a:schemeClr val="tx1"/>
                </a:solidFill>
              </a:rPr>
              <a:t> </a:t>
            </a:r>
            <a:endParaRPr lang="en-US" sz="1800" dirty="0" smtClean="0">
              <a:solidFill>
                <a:schemeClr val="tx1"/>
              </a:solidFill>
            </a:endParaRPr>
          </a:p>
          <a:p>
            <a:pPr algn="l"/>
            <a:endParaRPr lang="en-US" sz="1800" dirty="0" smtClean="0">
              <a:solidFill>
                <a:schemeClr val="tx1"/>
              </a:solidFill>
            </a:endParaRPr>
          </a:p>
          <a:p>
            <a:pPr algn="l"/>
            <a:endParaRPr lang="en-US" sz="2400" dirty="0">
              <a:solidFill>
                <a:schemeClr val="tx1"/>
              </a:solidFill>
            </a:endParaRPr>
          </a:p>
        </p:txBody>
      </p:sp>
      <p:sp>
        <p:nvSpPr>
          <p:cNvPr id="5" name="TextBox 4"/>
          <p:cNvSpPr txBox="1"/>
          <p:nvPr/>
        </p:nvSpPr>
        <p:spPr>
          <a:xfrm>
            <a:off x="76200" y="773668"/>
            <a:ext cx="3048000" cy="307777"/>
          </a:xfrm>
          <a:prstGeom prst="rect">
            <a:avLst/>
          </a:prstGeom>
          <a:noFill/>
        </p:spPr>
        <p:txBody>
          <a:bodyPr wrap="square" rtlCol="0">
            <a:spAutoFit/>
          </a:bodyPr>
          <a:lstStyle/>
          <a:p>
            <a:r>
              <a:rPr lang="en-US" sz="1400" i="1" dirty="0" smtClean="0">
                <a:solidFill>
                  <a:schemeClr val="bg2"/>
                </a:solidFill>
              </a:rPr>
              <a:t>Problems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92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7696200" cy="1143000"/>
          </a:xfrm>
        </p:spPr>
        <p:txBody>
          <a:bodyPr>
            <a:normAutofit/>
          </a:bodyPr>
          <a:lstStyle/>
          <a:p>
            <a:pPr algn="l" fontAlgn="base">
              <a:spcAft>
                <a:spcPct val="0"/>
              </a:spcAft>
              <a:defRPr/>
            </a:pPr>
            <a:r>
              <a:rPr lang="en-US" sz="2800" dirty="0" smtClean="0"/>
              <a:t>Vibration Monitoring System in Bushehr Npp1</a:t>
            </a:r>
            <a:endParaRPr lang="en-US" sz="2800" dirty="0">
              <a:solidFill>
                <a:schemeClr val="accent5">
                  <a:lumMod val="20000"/>
                  <a:lumOff val="80000"/>
                </a:schemeClr>
              </a:solidFill>
            </a:endParaRPr>
          </a:p>
        </p:txBody>
      </p:sp>
      <p:sp>
        <p:nvSpPr>
          <p:cNvPr id="3" name="Subtitle 2"/>
          <p:cNvSpPr>
            <a:spLocks noGrp="1"/>
          </p:cNvSpPr>
          <p:nvPr>
            <p:ph type="subTitle" idx="1"/>
          </p:nvPr>
        </p:nvSpPr>
        <p:spPr>
          <a:xfrm>
            <a:off x="457200" y="2438400"/>
            <a:ext cx="8458200" cy="1447800"/>
          </a:xfrm>
        </p:spPr>
        <p:txBody>
          <a:bodyPr>
            <a:noAutofit/>
          </a:bodyPr>
          <a:lstStyle/>
          <a:p>
            <a:r>
              <a:rPr lang="en-US" sz="4000" b="1" dirty="0" smtClean="0">
                <a:solidFill>
                  <a:schemeClr val="tx1"/>
                </a:solidFill>
              </a:rPr>
              <a:t>Thanks For Your Attention</a:t>
            </a:r>
            <a:endParaRPr lang="en-US" sz="4000" b="1"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2398</TotalTime>
  <Words>713</Words>
  <Application>Microsoft Office PowerPoint</Application>
  <PresentationFormat>On-screen Show (4:3)</PresentationFormat>
  <Paragraphs>96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Vibration Monitoring System in Bushehr Npp1 introduction &amp; problems</vt:lpstr>
      <vt:lpstr>Vibration Monitoring System in Bushehr Npp1</vt:lpstr>
      <vt:lpstr>Vibration Monitoring System in Bushehr Npp1</vt:lpstr>
      <vt:lpstr>Vibration Monitoring System in Bushehr Npp1</vt:lpstr>
      <vt:lpstr>Vibration Monitoring System in Bushehr Npp1</vt:lpstr>
      <vt:lpstr>Vibration Monitoring System in Bushehr Npp1</vt:lpstr>
      <vt:lpstr>Vibration Monitoring System in Bushehr Npp1</vt:lpstr>
      <vt:lpstr>Vibration Monitoring System in Bushehr Npp1</vt:lpstr>
      <vt:lpstr>Vibration Monitoring System in Bushehr Npp1</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MRT</dc:creator>
  <cp:lastModifiedBy>MRT</cp:lastModifiedBy>
  <cp:revision>157</cp:revision>
  <dcterms:created xsi:type="dcterms:W3CDTF">2014-06-09T06:12:19Z</dcterms:created>
  <dcterms:modified xsi:type="dcterms:W3CDTF">2014-09-04T07:02:15Z</dcterms:modified>
</cp:coreProperties>
</file>