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68" r:id="rId2"/>
    <p:sldMasterId id="2147484104" r:id="rId3"/>
  </p:sldMasterIdLst>
  <p:notesMasterIdLst>
    <p:notesMasterId r:id="rId10"/>
  </p:notesMasterIdLst>
  <p:sldIdLst>
    <p:sldId id="258" r:id="rId4"/>
    <p:sldId id="265" r:id="rId5"/>
    <p:sldId id="264" r:id="rId6"/>
    <p:sldId id="263" r:id="rId7"/>
    <p:sldId id="262" r:id="rId8"/>
    <p:sldId id="257" r:id="rId9"/>
  </p:sldIdLst>
  <p:sldSz cx="9144000" cy="6858000" type="screen4x3"/>
  <p:notesSz cx="6858000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59219"/>
    <a:srgbClr val="0033CC"/>
    <a:srgbClr val="99CCFF"/>
    <a:srgbClr val="0099FF"/>
    <a:srgbClr val="FFC91D"/>
    <a:srgbClr val="FFFF99"/>
    <a:srgbClr val="3333FF"/>
    <a:srgbClr val="6666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90" d="100"/>
          <a:sy n="90" d="100"/>
        </p:scale>
        <p:origin x="-2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DDFFA-64E9-4B45-BF53-94329BF2F33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95E12-ECE1-48BB-ACD5-8DCE6EE04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uties%20of%20Fuel%20Management%20Department.pdf" TargetMode="External"/><Relationship Id="rId2" Type="http://schemas.openxmlformats.org/officeDocument/2006/relationships/hyperlink" Target="Duties%20of%20Engineering%20departmen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Duties%20of%20Nuclear%20Engineering%20Departmen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1D (3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3810000" cy="1447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dirty="0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NPPs Safety Development </a:t>
            </a:r>
          </a:p>
          <a:p>
            <a:pPr algn="ctr"/>
            <a:r>
              <a:rPr lang="en-US" sz="1000" dirty="0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&amp; Improvement Co.</a:t>
            </a:r>
          </a:p>
          <a:p>
            <a:pPr algn="ctr"/>
            <a:r>
              <a:rPr lang="en-US" sz="1000" kern="10" dirty="0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TAVANA</a:t>
            </a:r>
            <a:endParaRPr lang="en-US" sz="980" kern="10" dirty="0">
              <a:ln w="10160">
                <a:solidFill>
                  <a:srgbClr val="0033CC"/>
                </a:solidFill>
                <a:prstDash val="solid"/>
              </a:ln>
              <a:solidFill>
                <a:srgbClr val="0033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wis721 BlkEx BT"/>
              <a:cs typeface="Titr" pitchFamily="2" charset="-78"/>
            </a:endParaRPr>
          </a:p>
        </p:txBody>
      </p:sp>
      <p:pic>
        <p:nvPicPr>
          <p:cNvPr id="6" name="Picture 108" descr="arm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29600" y="76200"/>
            <a:ext cx="838200" cy="129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828800"/>
            <a:ext cx="8066856" cy="1617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NPP’s Safety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Development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&amp; Improvement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Company  (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TAVANA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 is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responsible for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Technical support of the BNPP-1.</a:t>
            </a:r>
            <a:endParaRPr lang="en-US" sz="2400" b="1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810000"/>
            <a:ext cx="7924800" cy="1431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company was established by the NPPD in 2013.</a:t>
            </a:r>
            <a:endParaRPr lang="en-US" sz="2400" b="1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381000" y="457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0">
                  <a:solidFill>
                    <a:srgbClr val="E59219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NPPs Safety Development</a:t>
            </a:r>
            <a:r>
              <a:rPr kumimoji="0" lang="en-US" sz="2000" b="1" i="0" u="none" strike="noStrike" normalizeH="0" dirty="0" smtClean="0">
                <a:ln w="19050">
                  <a:solidFill>
                    <a:srgbClr val="E59219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000" b="1" i="0" u="none" strike="noStrike" normalizeH="0" baseline="0" dirty="0" smtClean="0">
                <a:ln w="19050">
                  <a:solidFill>
                    <a:srgbClr val="E59219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&amp; Improvement Co</a:t>
            </a:r>
            <a:r>
              <a:rPr kumimoji="0" lang="fa-IR" sz="2000" b="1" i="0" u="none" strike="noStrike" normalizeH="0" baseline="0" dirty="0" smtClean="0">
                <a:ln w="19050">
                  <a:solidFill>
                    <a:srgbClr val="E59219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kumimoji="0" lang="fa-IR" sz="2000" b="1" i="0" u="none" strike="noStrike" normalizeH="0" baseline="0" dirty="0" smtClean="0">
              <a:ln w="19050">
                <a:solidFill>
                  <a:srgbClr val="E59219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12788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rganization Chart 1"/>
          <p:cNvGrpSpPr>
            <a:grpSpLocks noChangeAspect="1"/>
          </p:cNvGrpSpPr>
          <p:nvPr/>
        </p:nvGrpSpPr>
        <p:grpSpPr bwMode="auto">
          <a:xfrm>
            <a:off x="152400" y="914400"/>
            <a:ext cx="8763000" cy="5257800"/>
            <a:chOff x="1130" y="1709"/>
            <a:chExt cx="27539" cy="6434"/>
          </a:xfrm>
        </p:grpSpPr>
        <p:cxnSp>
          <p:nvCxnSpPr>
            <p:cNvPr id="2116" name="_s2116"/>
            <p:cNvCxnSpPr>
              <a:cxnSpLocks noChangeShapeType="1"/>
              <a:stCxn id="82" idx="3"/>
              <a:endCxn id="49" idx="2"/>
            </p:cNvCxnSpPr>
            <p:nvPr/>
          </p:nvCxnSpPr>
          <p:spPr bwMode="auto">
            <a:xfrm flipV="1">
              <a:off x="13241" y="2234"/>
              <a:ext cx="554" cy="1210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15" name="_s2115"/>
            <p:cNvCxnSpPr>
              <a:cxnSpLocks noChangeShapeType="1"/>
              <a:stCxn id="81" idx="1"/>
              <a:endCxn id="49" idx="2"/>
            </p:cNvCxnSpPr>
            <p:nvPr/>
          </p:nvCxnSpPr>
          <p:spPr bwMode="auto">
            <a:xfrm rot="10800000">
              <a:off x="13795" y="2234"/>
              <a:ext cx="550" cy="483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14" name="_s2114"/>
            <p:cNvCxnSpPr>
              <a:cxnSpLocks noChangeShapeType="1"/>
              <a:stCxn id="80" idx="1"/>
              <a:endCxn id="66" idx="2"/>
            </p:cNvCxnSpPr>
            <p:nvPr/>
          </p:nvCxnSpPr>
          <p:spPr bwMode="auto">
            <a:xfrm rot="10800000">
              <a:off x="20391" y="4411"/>
              <a:ext cx="550" cy="2765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13" name="_s2113"/>
            <p:cNvCxnSpPr>
              <a:cxnSpLocks noChangeShapeType="1"/>
              <a:stCxn id="79" idx="1"/>
              <a:endCxn id="54" idx="2"/>
            </p:cNvCxnSpPr>
            <p:nvPr/>
          </p:nvCxnSpPr>
          <p:spPr bwMode="auto">
            <a:xfrm rot="10800000">
              <a:off x="11544" y="4464"/>
              <a:ext cx="554" cy="343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12" name="_s2112"/>
            <p:cNvCxnSpPr>
              <a:cxnSpLocks noChangeShapeType="1"/>
              <a:stCxn id="78" idx="1"/>
              <a:endCxn id="65" idx="2"/>
            </p:cNvCxnSpPr>
            <p:nvPr/>
          </p:nvCxnSpPr>
          <p:spPr bwMode="auto">
            <a:xfrm rot="10800000">
              <a:off x="15965" y="4411"/>
              <a:ext cx="550" cy="3491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</p:cxnSp>
        <p:cxnSp>
          <p:nvCxnSpPr>
            <p:cNvPr id="2111" name="_s2111"/>
            <p:cNvCxnSpPr>
              <a:cxnSpLocks noChangeShapeType="1"/>
              <a:stCxn id="77" idx="1"/>
              <a:endCxn id="74" idx="2"/>
            </p:cNvCxnSpPr>
            <p:nvPr/>
          </p:nvCxnSpPr>
          <p:spPr bwMode="auto">
            <a:xfrm rot="10800000">
              <a:off x="24807" y="4411"/>
              <a:ext cx="550" cy="203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10" name="_s2110"/>
            <p:cNvCxnSpPr>
              <a:cxnSpLocks noChangeShapeType="1"/>
              <a:stCxn id="76" idx="1"/>
              <a:endCxn id="74" idx="2"/>
            </p:cNvCxnSpPr>
            <p:nvPr/>
          </p:nvCxnSpPr>
          <p:spPr bwMode="auto">
            <a:xfrm rot="10800000">
              <a:off x="24807" y="4411"/>
              <a:ext cx="550" cy="1263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9" name="_s2109"/>
            <p:cNvCxnSpPr>
              <a:cxnSpLocks noChangeShapeType="1"/>
              <a:stCxn id="75" idx="1"/>
              <a:endCxn id="74" idx="2"/>
            </p:cNvCxnSpPr>
            <p:nvPr/>
          </p:nvCxnSpPr>
          <p:spPr bwMode="auto">
            <a:xfrm rot="10800000">
              <a:off x="24807" y="4411"/>
              <a:ext cx="550" cy="53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8" name="_s2108"/>
            <p:cNvCxnSpPr>
              <a:cxnSpLocks noChangeShapeType="1"/>
              <a:stCxn id="74" idx="0"/>
              <a:endCxn id="49" idx="2"/>
            </p:cNvCxnSpPr>
            <p:nvPr/>
          </p:nvCxnSpPr>
          <p:spPr bwMode="auto">
            <a:xfrm rot="5400000" flipH="1">
              <a:off x="18454" y="-2425"/>
              <a:ext cx="1693" cy="11012"/>
            </a:xfrm>
            <a:prstGeom prst="bentConnector3">
              <a:avLst>
                <a:gd name="adj1" fmla="val 710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7" name="_s2107"/>
            <p:cNvCxnSpPr>
              <a:cxnSpLocks noChangeShapeType="1"/>
              <a:stCxn id="73" idx="1"/>
              <a:endCxn id="66" idx="2"/>
            </p:cNvCxnSpPr>
            <p:nvPr/>
          </p:nvCxnSpPr>
          <p:spPr bwMode="auto">
            <a:xfrm rot="10800000">
              <a:off x="20391" y="4411"/>
              <a:ext cx="550" cy="203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6" name="_s2106"/>
            <p:cNvCxnSpPr>
              <a:cxnSpLocks noChangeShapeType="1"/>
              <a:stCxn id="72" idx="1"/>
              <a:endCxn id="66" idx="2"/>
            </p:cNvCxnSpPr>
            <p:nvPr/>
          </p:nvCxnSpPr>
          <p:spPr bwMode="auto">
            <a:xfrm rot="10800000">
              <a:off x="20391" y="4411"/>
              <a:ext cx="550" cy="1263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5" name="_s2105"/>
            <p:cNvCxnSpPr>
              <a:cxnSpLocks noChangeShapeType="1"/>
              <a:stCxn id="71" idx="1"/>
              <a:endCxn id="66" idx="2"/>
            </p:cNvCxnSpPr>
            <p:nvPr/>
          </p:nvCxnSpPr>
          <p:spPr bwMode="auto">
            <a:xfrm rot="10800000">
              <a:off x="20391" y="4411"/>
              <a:ext cx="550" cy="53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4" name="_s2104"/>
            <p:cNvCxnSpPr>
              <a:cxnSpLocks noChangeShapeType="1"/>
              <a:stCxn id="70" idx="1"/>
              <a:endCxn id="65" idx="2"/>
            </p:cNvCxnSpPr>
            <p:nvPr/>
          </p:nvCxnSpPr>
          <p:spPr bwMode="auto">
            <a:xfrm rot="10800000">
              <a:off x="15965" y="4411"/>
              <a:ext cx="550" cy="2765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</p:cxnSp>
        <p:cxnSp>
          <p:nvCxnSpPr>
            <p:cNvPr id="2103" name="_s2103"/>
            <p:cNvCxnSpPr>
              <a:cxnSpLocks noChangeShapeType="1"/>
              <a:stCxn id="69" idx="1"/>
              <a:endCxn id="65" idx="2"/>
            </p:cNvCxnSpPr>
            <p:nvPr/>
          </p:nvCxnSpPr>
          <p:spPr bwMode="auto">
            <a:xfrm rot="10800000">
              <a:off x="15965" y="4411"/>
              <a:ext cx="550" cy="203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2" name="_s2102"/>
            <p:cNvCxnSpPr>
              <a:cxnSpLocks noChangeShapeType="1"/>
              <a:stCxn id="68" idx="1"/>
              <a:endCxn id="65" idx="2"/>
            </p:cNvCxnSpPr>
            <p:nvPr/>
          </p:nvCxnSpPr>
          <p:spPr bwMode="auto">
            <a:xfrm rot="10800000">
              <a:off x="15965" y="4411"/>
              <a:ext cx="550" cy="1263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1" name="_s2101"/>
            <p:cNvCxnSpPr>
              <a:cxnSpLocks noChangeShapeType="1"/>
              <a:stCxn id="67" idx="1"/>
              <a:endCxn id="65" idx="2"/>
            </p:cNvCxnSpPr>
            <p:nvPr/>
          </p:nvCxnSpPr>
          <p:spPr bwMode="auto">
            <a:xfrm rot="10800000">
              <a:off x="15965" y="4411"/>
              <a:ext cx="550" cy="538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100" name="_s2100"/>
            <p:cNvCxnSpPr>
              <a:cxnSpLocks noChangeShapeType="1"/>
              <a:stCxn id="66" idx="0"/>
              <a:endCxn id="49" idx="2"/>
            </p:cNvCxnSpPr>
            <p:nvPr/>
          </p:nvCxnSpPr>
          <p:spPr bwMode="auto">
            <a:xfrm rot="5400000" flipH="1">
              <a:off x="16246" y="-217"/>
              <a:ext cx="1693" cy="6596"/>
            </a:xfrm>
            <a:prstGeom prst="bentConnector3">
              <a:avLst>
                <a:gd name="adj1" fmla="val 710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9" name="_s2099"/>
            <p:cNvCxnSpPr>
              <a:cxnSpLocks noChangeShapeType="1"/>
              <a:stCxn id="65" idx="0"/>
              <a:endCxn id="49" idx="2"/>
            </p:cNvCxnSpPr>
            <p:nvPr/>
          </p:nvCxnSpPr>
          <p:spPr bwMode="auto">
            <a:xfrm rot="5400000" flipH="1">
              <a:off x="14033" y="1996"/>
              <a:ext cx="1693" cy="2170"/>
            </a:xfrm>
            <a:prstGeom prst="bentConnector3">
              <a:avLst>
                <a:gd name="adj1" fmla="val 710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8" name="_s2098"/>
            <p:cNvCxnSpPr>
              <a:cxnSpLocks noChangeShapeType="1"/>
              <a:stCxn id="64" idx="1"/>
              <a:endCxn id="53" idx="2"/>
            </p:cNvCxnSpPr>
            <p:nvPr/>
          </p:nvCxnSpPr>
          <p:spPr bwMode="auto">
            <a:xfrm rot="10800000">
              <a:off x="7128" y="4464"/>
              <a:ext cx="549" cy="1985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7" name="_s2097"/>
            <p:cNvCxnSpPr>
              <a:cxnSpLocks noChangeShapeType="1"/>
              <a:stCxn id="63" idx="1"/>
              <a:endCxn id="53" idx="2"/>
            </p:cNvCxnSpPr>
            <p:nvPr/>
          </p:nvCxnSpPr>
          <p:spPr bwMode="auto">
            <a:xfrm rot="10800000">
              <a:off x="7128" y="4464"/>
              <a:ext cx="551" cy="1210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6" name="_s2096"/>
            <p:cNvCxnSpPr>
              <a:cxnSpLocks noChangeShapeType="1"/>
              <a:stCxn id="62" idx="1"/>
              <a:endCxn id="53" idx="2"/>
            </p:cNvCxnSpPr>
            <p:nvPr/>
          </p:nvCxnSpPr>
          <p:spPr bwMode="auto">
            <a:xfrm rot="10800000">
              <a:off x="7128" y="4464"/>
              <a:ext cx="551" cy="485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5" name="_s2095"/>
            <p:cNvCxnSpPr>
              <a:cxnSpLocks noChangeShapeType="1"/>
              <a:stCxn id="61" idx="1"/>
              <a:endCxn id="54" idx="2"/>
            </p:cNvCxnSpPr>
            <p:nvPr/>
          </p:nvCxnSpPr>
          <p:spPr bwMode="auto">
            <a:xfrm rot="10800000">
              <a:off x="11546" y="4463"/>
              <a:ext cx="551" cy="2713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4" name="_s2094"/>
            <p:cNvCxnSpPr>
              <a:cxnSpLocks noChangeShapeType="1"/>
              <a:stCxn id="60" idx="1"/>
              <a:endCxn id="54" idx="2"/>
            </p:cNvCxnSpPr>
            <p:nvPr/>
          </p:nvCxnSpPr>
          <p:spPr bwMode="auto">
            <a:xfrm rot="10800000">
              <a:off x="11544" y="4464"/>
              <a:ext cx="554" cy="1985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3" name="_s2093"/>
            <p:cNvCxnSpPr>
              <a:cxnSpLocks noChangeShapeType="1"/>
              <a:stCxn id="59" idx="1"/>
              <a:endCxn id="54" idx="2"/>
            </p:cNvCxnSpPr>
            <p:nvPr/>
          </p:nvCxnSpPr>
          <p:spPr bwMode="auto">
            <a:xfrm rot="10800000">
              <a:off x="11546" y="4463"/>
              <a:ext cx="551" cy="1235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2" name="_s2092"/>
            <p:cNvCxnSpPr>
              <a:cxnSpLocks noChangeShapeType="1"/>
              <a:stCxn id="58" idx="1"/>
              <a:endCxn id="54" idx="2"/>
            </p:cNvCxnSpPr>
            <p:nvPr/>
          </p:nvCxnSpPr>
          <p:spPr bwMode="auto">
            <a:xfrm rot="10800000">
              <a:off x="11546" y="4463"/>
              <a:ext cx="551" cy="463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1" name="_s2091"/>
            <p:cNvCxnSpPr>
              <a:cxnSpLocks noChangeShapeType="1"/>
              <a:stCxn id="57" idx="1"/>
              <a:endCxn id="50" idx="2"/>
            </p:cNvCxnSpPr>
            <p:nvPr/>
          </p:nvCxnSpPr>
          <p:spPr bwMode="auto">
            <a:xfrm rot="10800000">
              <a:off x="2764" y="4448"/>
              <a:ext cx="550" cy="2704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90" name="_s2090"/>
            <p:cNvCxnSpPr>
              <a:cxnSpLocks noChangeShapeType="1"/>
              <a:stCxn id="56" idx="1"/>
              <a:endCxn id="50" idx="2"/>
            </p:cNvCxnSpPr>
            <p:nvPr/>
          </p:nvCxnSpPr>
          <p:spPr bwMode="auto">
            <a:xfrm rot="10800000">
              <a:off x="2764" y="4448"/>
              <a:ext cx="550" cy="2001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89" name="_s2089"/>
            <p:cNvCxnSpPr>
              <a:cxnSpLocks noChangeShapeType="1"/>
              <a:stCxn id="55" idx="1"/>
              <a:endCxn id="50" idx="2"/>
            </p:cNvCxnSpPr>
            <p:nvPr/>
          </p:nvCxnSpPr>
          <p:spPr bwMode="auto">
            <a:xfrm rot="10800000">
              <a:off x="2762" y="4449"/>
              <a:ext cx="551" cy="1249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88" name="_s2088"/>
            <p:cNvCxnSpPr>
              <a:cxnSpLocks noChangeShapeType="1"/>
              <a:stCxn id="52" idx="1"/>
              <a:endCxn id="50" idx="2"/>
            </p:cNvCxnSpPr>
            <p:nvPr/>
          </p:nvCxnSpPr>
          <p:spPr bwMode="auto">
            <a:xfrm rot="10800000">
              <a:off x="2764" y="4448"/>
              <a:ext cx="550" cy="470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87" name="_s2087"/>
            <p:cNvCxnSpPr>
              <a:cxnSpLocks noChangeShapeType="1"/>
              <a:stCxn id="54" idx="0"/>
              <a:endCxn id="49" idx="2"/>
            </p:cNvCxnSpPr>
            <p:nvPr/>
          </p:nvCxnSpPr>
          <p:spPr bwMode="auto">
            <a:xfrm rot="16200000">
              <a:off x="11823" y="1956"/>
              <a:ext cx="1695" cy="2250"/>
            </a:xfrm>
            <a:prstGeom prst="bentConnector3">
              <a:avLst>
                <a:gd name="adj1" fmla="val 710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86" name="_s2086"/>
            <p:cNvCxnSpPr>
              <a:cxnSpLocks noChangeShapeType="1"/>
              <a:stCxn id="53" idx="0"/>
              <a:endCxn id="49" idx="2"/>
            </p:cNvCxnSpPr>
            <p:nvPr/>
          </p:nvCxnSpPr>
          <p:spPr bwMode="auto">
            <a:xfrm rot="16200000">
              <a:off x="9614" y="-253"/>
              <a:ext cx="1695" cy="6668"/>
            </a:xfrm>
            <a:prstGeom prst="bentConnector3">
              <a:avLst>
                <a:gd name="adj1" fmla="val 710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85" name="_s2085"/>
            <p:cNvCxnSpPr>
              <a:cxnSpLocks noChangeShapeType="1"/>
              <a:stCxn id="51" idx="3"/>
              <a:endCxn id="49" idx="2"/>
            </p:cNvCxnSpPr>
            <p:nvPr/>
          </p:nvCxnSpPr>
          <p:spPr bwMode="auto">
            <a:xfrm flipV="1">
              <a:off x="13241" y="2234"/>
              <a:ext cx="554" cy="477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84" name="_s2084"/>
            <p:cNvCxnSpPr>
              <a:cxnSpLocks noChangeShapeType="1"/>
              <a:stCxn id="50" idx="0"/>
              <a:endCxn id="49" idx="2"/>
            </p:cNvCxnSpPr>
            <p:nvPr/>
          </p:nvCxnSpPr>
          <p:spPr bwMode="auto">
            <a:xfrm rot="16200000">
              <a:off x="7431" y="-2436"/>
              <a:ext cx="1695" cy="11034"/>
            </a:xfrm>
            <a:prstGeom prst="bentConnector3">
              <a:avLst>
                <a:gd name="adj1" fmla="val 710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49" name="_s2083"/>
            <p:cNvSpPr>
              <a:spLocks noChangeArrowheads="1"/>
            </p:cNvSpPr>
            <p:nvPr/>
          </p:nvSpPr>
          <p:spPr bwMode="auto">
            <a:xfrm>
              <a:off x="12079" y="1709"/>
              <a:ext cx="3433" cy="5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General Director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_s2082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1130" y="3928"/>
              <a:ext cx="3262" cy="52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Technical &amp; Engineering Department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_s2081"/>
            <p:cNvSpPr>
              <a:spLocks noChangeArrowheads="1"/>
            </p:cNvSpPr>
            <p:nvPr/>
          </p:nvSpPr>
          <p:spPr bwMode="auto">
            <a:xfrm>
              <a:off x="9984" y="2475"/>
              <a:ext cx="3259" cy="47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Office of General</a:t>
              </a:r>
              <a:r>
                <a:rPr kumimoji="0" lang="fa-I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Director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_s2080"/>
            <p:cNvSpPr>
              <a:spLocks noChangeArrowheads="1"/>
            </p:cNvSpPr>
            <p:nvPr/>
          </p:nvSpPr>
          <p:spPr bwMode="auto">
            <a:xfrm>
              <a:off x="3313" y="4706"/>
              <a:ext cx="3262" cy="4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Electrical &amp; Communication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_s2079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5413" y="3928"/>
              <a:ext cx="3428" cy="5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Fuel Management Department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_s2078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9916" y="3928"/>
              <a:ext cx="3259" cy="5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Nuclear Engineering Department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_s2077"/>
            <p:cNvSpPr>
              <a:spLocks noChangeArrowheads="1"/>
            </p:cNvSpPr>
            <p:nvPr/>
          </p:nvSpPr>
          <p:spPr bwMode="auto">
            <a:xfrm>
              <a:off x="3313" y="5432"/>
              <a:ext cx="3259" cy="5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Instrumentation &amp; Control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_s2076"/>
            <p:cNvSpPr>
              <a:spLocks noChangeArrowheads="1"/>
            </p:cNvSpPr>
            <p:nvPr/>
          </p:nvSpPr>
          <p:spPr bwMode="auto">
            <a:xfrm>
              <a:off x="3313" y="6206"/>
              <a:ext cx="3259" cy="48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Civil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_s2075"/>
            <p:cNvSpPr>
              <a:spLocks noChangeArrowheads="1"/>
            </p:cNvSpPr>
            <p:nvPr/>
          </p:nvSpPr>
          <p:spPr bwMode="auto">
            <a:xfrm>
              <a:off x="3313" y="6933"/>
              <a:ext cx="3259" cy="4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Mechanical, Process &amp; Material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_s2074"/>
            <p:cNvSpPr>
              <a:spLocks noChangeArrowheads="1"/>
            </p:cNvSpPr>
            <p:nvPr/>
          </p:nvSpPr>
          <p:spPr bwMode="auto">
            <a:xfrm>
              <a:off x="12097" y="4706"/>
              <a:ext cx="3259" cy="43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Probabilistic Safety Analysis Section (PSA</a:t>
              </a:r>
              <a:r>
                <a:rPr lang="en-US" sz="800" dirty="0" smtClean="0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_s2073"/>
            <p:cNvSpPr>
              <a:spLocks noChangeArrowheads="1"/>
            </p:cNvSpPr>
            <p:nvPr/>
          </p:nvSpPr>
          <p:spPr bwMode="auto">
            <a:xfrm>
              <a:off x="12097" y="5432"/>
              <a:ext cx="3259" cy="5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Thermal Hydraulic &amp; Accident Analysis Section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_s2072"/>
            <p:cNvSpPr>
              <a:spLocks noChangeArrowheads="1"/>
            </p:cNvSpPr>
            <p:nvPr/>
          </p:nvSpPr>
          <p:spPr bwMode="auto">
            <a:xfrm>
              <a:off x="12097" y="6206"/>
              <a:ext cx="3259" cy="48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Radiation Protection and Emergency Planning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_s2071"/>
            <p:cNvSpPr>
              <a:spLocks noChangeArrowheads="1"/>
            </p:cNvSpPr>
            <p:nvPr/>
          </p:nvSpPr>
          <p:spPr bwMode="auto">
            <a:xfrm>
              <a:off x="12097" y="6933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Waste Management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_s2070"/>
            <p:cNvSpPr>
              <a:spLocks noChangeArrowheads="1"/>
            </p:cNvSpPr>
            <p:nvPr/>
          </p:nvSpPr>
          <p:spPr bwMode="auto">
            <a:xfrm>
              <a:off x="7679" y="4706"/>
              <a:ext cx="3314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In-Core Fuel Management &amp; Reactor Physic Section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_s2069"/>
            <p:cNvSpPr>
              <a:spLocks noChangeArrowheads="1"/>
            </p:cNvSpPr>
            <p:nvPr/>
          </p:nvSpPr>
          <p:spPr bwMode="auto">
            <a:xfrm>
              <a:off x="7679" y="5432"/>
              <a:ext cx="3314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Fuel Procurement Section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_s2068"/>
            <p:cNvSpPr>
              <a:spLocks noChangeArrowheads="1"/>
            </p:cNvSpPr>
            <p:nvPr/>
          </p:nvSpPr>
          <p:spPr bwMode="auto">
            <a:xfrm>
              <a:off x="7679" y="6206"/>
              <a:ext cx="3314" cy="48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Fuel Engineering Services &amp; Accounting Section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_s2067"/>
            <p:cNvSpPr>
              <a:spLocks noChangeArrowheads="1"/>
            </p:cNvSpPr>
            <p:nvPr/>
          </p:nvSpPr>
          <p:spPr bwMode="auto">
            <a:xfrm>
              <a:off x="14305" y="3928"/>
              <a:ext cx="3314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Planning &amp; Projects Department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_s2066"/>
            <p:cNvSpPr>
              <a:spLocks noChangeArrowheads="1"/>
            </p:cNvSpPr>
            <p:nvPr/>
          </p:nvSpPr>
          <p:spPr bwMode="auto">
            <a:xfrm>
              <a:off x="18730" y="3928"/>
              <a:ext cx="3314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Technical Coordination Department at BNPP-1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_s2065"/>
            <p:cNvSpPr>
              <a:spLocks noChangeArrowheads="1"/>
            </p:cNvSpPr>
            <p:nvPr/>
          </p:nvSpPr>
          <p:spPr bwMode="auto">
            <a:xfrm>
              <a:off x="16514" y="4706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Planning &amp; Project Control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_s2064"/>
            <p:cNvSpPr>
              <a:spLocks noChangeArrowheads="1"/>
            </p:cNvSpPr>
            <p:nvPr/>
          </p:nvSpPr>
          <p:spPr bwMode="auto">
            <a:xfrm>
              <a:off x="16514" y="5432"/>
              <a:ext cx="3321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Documents &amp; Information Technology </a:t>
              </a:r>
              <a:r>
                <a:rPr lang="en-US" sz="800" dirty="0" smtClean="0"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Section (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IT)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_s2063"/>
            <p:cNvSpPr>
              <a:spLocks noChangeArrowheads="1"/>
            </p:cNvSpPr>
            <p:nvPr/>
          </p:nvSpPr>
          <p:spPr bwMode="auto">
            <a:xfrm>
              <a:off x="16514" y="6206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Human Resource &amp; Training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_s2062"/>
            <p:cNvSpPr>
              <a:spLocks noChangeArrowheads="1"/>
            </p:cNvSpPr>
            <p:nvPr/>
          </p:nvSpPr>
          <p:spPr bwMode="auto">
            <a:xfrm>
              <a:off x="16514" y="6933"/>
              <a:ext cx="3314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Project Manager 1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_s2061"/>
            <p:cNvSpPr>
              <a:spLocks noChangeArrowheads="1"/>
            </p:cNvSpPr>
            <p:nvPr/>
          </p:nvSpPr>
          <p:spPr bwMode="auto">
            <a:xfrm>
              <a:off x="20939" y="4706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Electrical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_s2060"/>
            <p:cNvSpPr>
              <a:spLocks noChangeArrowheads="1"/>
            </p:cNvSpPr>
            <p:nvPr/>
          </p:nvSpPr>
          <p:spPr bwMode="auto">
            <a:xfrm>
              <a:off x="20939" y="5432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Instrumentation &amp; Control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_s2059"/>
            <p:cNvSpPr>
              <a:spLocks noChangeArrowheads="1"/>
            </p:cNvSpPr>
            <p:nvPr/>
          </p:nvSpPr>
          <p:spPr bwMode="auto">
            <a:xfrm>
              <a:off x="20939" y="6206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Mechanical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_s2058"/>
            <p:cNvSpPr>
              <a:spLocks noChangeArrowheads="1"/>
            </p:cNvSpPr>
            <p:nvPr/>
          </p:nvSpPr>
          <p:spPr bwMode="auto">
            <a:xfrm>
              <a:off x="23148" y="3928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Administrative, Financial &amp; Supporting Department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_s2057"/>
            <p:cNvSpPr>
              <a:spLocks noChangeArrowheads="1"/>
            </p:cNvSpPr>
            <p:nvPr/>
          </p:nvSpPr>
          <p:spPr bwMode="auto">
            <a:xfrm>
              <a:off x="25356" y="4706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Administrative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_s2056"/>
            <p:cNvSpPr>
              <a:spLocks noChangeArrowheads="1"/>
            </p:cNvSpPr>
            <p:nvPr/>
          </p:nvSpPr>
          <p:spPr bwMode="auto">
            <a:xfrm>
              <a:off x="25356" y="5432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Financial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_s2055"/>
            <p:cNvSpPr>
              <a:spLocks noChangeArrowheads="1"/>
            </p:cNvSpPr>
            <p:nvPr/>
          </p:nvSpPr>
          <p:spPr bwMode="auto">
            <a:xfrm>
              <a:off x="25356" y="6206"/>
              <a:ext cx="3312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Supporting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_s2054"/>
            <p:cNvSpPr>
              <a:spLocks noChangeArrowheads="1"/>
            </p:cNvSpPr>
            <p:nvPr/>
          </p:nvSpPr>
          <p:spPr bwMode="auto">
            <a:xfrm>
              <a:off x="16514" y="7659"/>
              <a:ext cx="3313" cy="4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Project Manager 2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_s2053"/>
            <p:cNvSpPr>
              <a:spLocks noChangeArrowheads="1"/>
            </p:cNvSpPr>
            <p:nvPr/>
          </p:nvSpPr>
          <p:spPr bwMode="auto">
            <a:xfrm>
              <a:off x="12097" y="7659"/>
              <a:ext cx="3313" cy="4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Simulation and Control Section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_s2052"/>
            <p:cNvSpPr>
              <a:spLocks noChangeArrowheads="1"/>
            </p:cNvSpPr>
            <p:nvPr/>
          </p:nvSpPr>
          <p:spPr bwMode="auto">
            <a:xfrm>
              <a:off x="20939" y="6933"/>
              <a:ext cx="3313" cy="4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Nuclear Section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_s2051"/>
            <p:cNvSpPr>
              <a:spLocks noChangeArrowheads="1"/>
            </p:cNvSpPr>
            <p:nvPr/>
          </p:nvSpPr>
          <p:spPr bwMode="auto">
            <a:xfrm>
              <a:off x="14347" y="2475"/>
              <a:ext cx="3313" cy="4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Legal &amp; Contractual Management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_s2050"/>
            <p:cNvSpPr>
              <a:spLocks noChangeArrowheads="1"/>
            </p:cNvSpPr>
            <p:nvPr/>
          </p:nvSpPr>
          <p:spPr bwMode="auto">
            <a:xfrm>
              <a:off x="9930" y="3201"/>
              <a:ext cx="3313" cy="48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Mitra" pitchFamily="2" charset="-78"/>
                </a:rPr>
                <a:t>Quality &amp; Permissions Management</a:t>
              </a:r>
              <a:endParaRPr kumimoji="0" lang="fa-I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7443308" y="818703"/>
            <a:ext cx="1711325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NPPs Safety Development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&amp; Improvement Co</a:t>
            </a:r>
            <a:r>
              <a:rPr kumimoji="0" lang="fa-IR" sz="900" b="1" i="0" u="none" strike="noStrike" cap="none" normalizeH="0" baseline="0" dirty="0" smtClean="0">
                <a:ln>
                  <a:noFill/>
                </a:ln>
                <a:solidFill>
                  <a:srgbClr val="948A54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8" name="AutoShape 70"/>
          <p:cNvSpPr>
            <a:spLocks noChangeArrowheads="1"/>
          </p:cNvSpPr>
          <p:nvPr/>
        </p:nvSpPr>
        <p:spPr bwMode="auto">
          <a:xfrm>
            <a:off x="3623932" y="455431"/>
            <a:ext cx="1130300" cy="3841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Mitra" pitchFamily="2" charset="-78"/>
              </a:rPr>
              <a:t>Board of</a:t>
            </a:r>
            <a:r>
              <a:rPr kumimoji="0" lang="fa-I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Mitra" pitchFamily="2" charset="-78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Mitra" pitchFamily="2" charset="-78"/>
              </a:rPr>
              <a:t>Directorate</a:t>
            </a:r>
            <a:endParaRPr kumimoji="0" lang="fa-I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4191000" y="847064"/>
            <a:ext cx="0" cy="69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5804" y="53165"/>
            <a:ext cx="560388" cy="771525"/>
          </a:xfrm>
          <a:prstGeom prst="rect">
            <a:avLst/>
          </a:prstGeom>
          <a:noFill/>
        </p:spPr>
      </p:pic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157162" y="304800"/>
            <a:ext cx="2052638" cy="463550"/>
          </a:xfrm>
          <a:prstGeom prst="rect">
            <a:avLst/>
          </a:prstGeom>
          <a:solidFill>
            <a:srgbClr val="EAF1DD"/>
          </a:solidFill>
          <a:ln w="38100">
            <a:solidFill>
              <a:srgbClr val="D6E3BC"/>
            </a:solidFill>
            <a:miter lim="800000"/>
            <a:headEnd/>
            <a:tailEnd/>
          </a:ln>
          <a:effectLst>
            <a:outerShdw dist="28398" dir="3806097" algn="ctr" rotWithShape="0">
              <a:srgbClr val="FFFFFF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Organizational Structure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0" y="617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496616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NPPD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(Op. Organization)</a:t>
            </a:r>
            <a:endParaRPr lang="en-US" sz="10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200400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BNPP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(Operation)</a:t>
            </a:r>
            <a:endParaRPr lang="en-US" sz="10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9816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NNSD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(Regulatory Body)</a:t>
            </a:r>
            <a:endParaRPr lang="en-US" sz="10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5569" y="4380012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TSO </a:t>
            </a:r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(TAVANA Co.)</a:t>
            </a:r>
            <a:endParaRPr lang="en-US" sz="10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209264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REA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(Contractor)</a:t>
            </a:r>
            <a:endParaRPr lang="en-US" sz="10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663208"/>
            <a:ext cx="2514600" cy="4327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 Centers</a:t>
            </a:r>
            <a:endParaRPr lang="en-US" sz="1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6196608"/>
            <a:ext cx="2514600" cy="4327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Consultants</a:t>
            </a:r>
            <a:endParaRPr lang="en-US" sz="1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>
            <a:off x="5791200" y="1752600"/>
            <a:ext cx="2209800" cy="1371600"/>
          </a:xfrm>
          <a:prstGeom prst="bentConnector3">
            <a:avLst>
              <a:gd name="adj1" fmla="val -40"/>
            </a:avLst>
          </a:prstGeom>
          <a:ln w="98425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8" idx="4"/>
            <a:endCxn id="12" idx="2"/>
          </p:cNvCxnSpPr>
          <p:nvPr/>
        </p:nvCxnSpPr>
        <p:spPr>
          <a:xfrm rot="16200000" flipH="1">
            <a:off x="4655930" y="5353934"/>
            <a:ext cx="1167408" cy="950731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hape 52"/>
          <p:cNvCxnSpPr>
            <a:stCxn id="8" idx="4"/>
            <a:endCxn id="10" idx="2"/>
          </p:cNvCxnSpPr>
          <p:nvPr/>
        </p:nvCxnSpPr>
        <p:spPr>
          <a:xfrm rot="16200000" flipH="1">
            <a:off x="4922630" y="5087234"/>
            <a:ext cx="634008" cy="950731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7200" y="5257800"/>
            <a:ext cx="2514600" cy="4327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Vendors</a:t>
            </a:r>
            <a:endParaRPr lang="en-US" sz="1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Arrow Connector 62"/>
          <p:cNvCxnSpPr>
            <a:stCxn id="9" idx="4"/>
            <a:endCxn id="61" idx="0"/>
          </p:cNvCxnSpPr>
          <p:nvPr/>
        </p:nvCxnSpPr>
        <p:spPr>
          <a:xfrm>
            <a:off x="1714500" y="4074848"/>
            <a:ext cx="0" cy="1182952"/>
          </a:xfrm>
          <a:prstGeom prst="straightConnector1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9" idx="6"/>
            <a:endCxn id="6" idx="2"/>
          </p:cNvCxnSpPr>
          <p:nvPr/>
        </p:nvCxnSpPr>
        <p:spPr>
          <a:xfrm flipV="1">
            <a:off x="2743200" y="3633192"/>
            <a:ext cx="4038600" cy="8864"/>
          </a:xfrm>
          <a:prstGeom prst="curvedConnector3">
            <a:avLst>
              <a:gd name="adj1" fmla="val 50000"/>
            </a:avLst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28"/>
          <p:cNvCxnSpPr>
            <a:stCxn id="5" idx="0"/>
            <a:endCxn id="7" idx="6"/>
          </p:cNvCxnSpPr>
          <p:nvPr/>
        </p:nvCxnSpPr>
        <p:spPr>
          <a:xfrm rot="16200000" flipV="1">
            <a:off x="3397746" y="131862"/>
            <a:ext cx="634008" cy="2095500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28"/>
          <p:cNvCxnSpPr>
            <a:stCxn id="9" idx="0"/>
            <a:endCxn id="5" idx="2"/>
          </p:cNvCxnSpPr>
          <p:nvPr/>
        </p:nvCxnSpPr>
        <p:spPr>
          <a:xfrm rot="5400000" flipH="1" flipV="1">
            <a:off x="2084222" y="1559686"/>
            <a:ext cx="1279856" cy="2019300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09600" y="6172200"/>
            <a:ext cx="1981200" cy="0"/>
          </a:xfrm>
          <a:prstGeom prst="line">
            <a:avLst/>
          </a:prstGeom>
          <a:ln w="984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09600" y="6508899"/>
            <a:ext cx="1981200" cy="0"/>
          </a:xfrm>
          <a:prstGeom prst="line">
            <a:avLst/>
          </a:prstGeom>
          <a:ln w="9842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743200" y="6324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Main Contracting Line</a:t>
            </a:r>
            <a:endParaRPr lang="en-US" sz="16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2819400" y="6019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Working Line</a:t>
            </a:r>
            <a:endParaRPr lang="en-US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10200" y="381000"/>
            <a:ext cx="3429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TSO Interfaces chart</a:t>
            </a:r>
          </a:p>
          <a:p>
            <a:pPr algn="ctr"/>
            <a:r>
              <a:rPr lang="en-US" sz="1600" b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First year</a:t>
            </a:r>
            <a:endParaRPr lang="en-US" sz="16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5" name="Elbow Connector 154"/>
          <p:cNvCxnSpPr>
            <a:stCxn id="5" idx="4"/>
            <a:endCxn id="8" idx="0"/>
          </p:cNvCxnSpPr>
          <p:nvPr/>
        </p:nvCxnSpPr>
        <p:spPr>
          <a:xfrm rot="16200000" flipH="1">
            <a:off x="3754478" y="3370221"/>
            <a:ext cx="2017812" cy="1769"/>
          </a:xfrm>
          <a:prstGeom prst="bentConnector3">
            <a:avLst>
              <a:gd name="adj1" fmla="val 50000"/>
            </a:avLst>
          </a:prstGeom>
          <a:ln w="98425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4"/>
            <a:endCxn id="8" idx="6"/>
          </p:cNvCxnSpPr>
          <p:nvPr/>
        </p:nvCxnSpPr>
        <p:spPr>
          <a:xfrm rot="5400000">
            <a:off x="6428325" y="3430629"/>
            <a:ext cx="746820" cy="2017531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8" idx="2"/>
          </p:cNvCxnSpPr>
          <p:nvPr/>
        </p:nvCxnSpPr>
        <p:spPr>
          <a:xfrm rot="10800000">
            <a:off x="2438401" y="3962400"/>
            <a:ext cx="1297169" cy="8504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arrow"/>
            <a:tailEnd type="arrow"/>
          </a:ln>
          <a:effectLst>
            <a:outerShdw blurRad="40000" dist="50800" dir="5400000" rotWithShape="0">
              <a:srgbClr val="FFC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28"/>
          <p:cNvCxnSpPr/>
          <p:nvPr/>
        </p:nvCxnSpPr>
        <p:spPr>
          <a:xfrm rot="10800000">
            <a:off x="5791200" y="2133600"/>
            <a:ext cx="1905000" cy="990600"/>
          </a:xfrm>
          <a:prstGeom prst="bentConnector3">
            <a:avLst>
              <a:gd name="adj1" fmla="val -233"/>
            </a:avLst>
          </a:prstGeom>
          <a:ln w="98425">
            <a:solidFill>
              <a:schemeClr val="accent4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4114800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MarigoldPS" pitchFamily="66" charset="0"/>
                <a:cs typeface="Ardakanian Naskh Italic" pitchFamily="2" charset="-78"/>
              </a:rPr>
              <a:t>Training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MarigoldPS" pitchFamily="66" charset="0"/>
                <a:cs typeface="Ardakanian Naskh Italic" pitchFamily="2" charset="-78"/>
              </a:rPr>
              <a:t>Consulting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MarigoldPS" pitchFamily="66" charset="0"/>
                <a:cs typeface="Ardakanian Naskh Italic" pitchFamily="2" charset="-78"/>
              </a:rPr>
              <a:t>Reviewing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MarigoldPS" pitchFamily="66" charset="0"/>
                <a:cs typeface="Ardakanian Naskh Italic" pitchFamily="2" charset="-78"/>
              </a:rPr>
              <a:t>….</a:t>
            </a:r>
            <a:endParaRPr lang="en-US" sz="1400" dirty="0">
              <a:solidFill>
                <a:srgbClr val="FF0000"/>
              </a:solidFill>
              <a:latin typeface="MarigoldPS" pitchFamily="66" charset="0"/>
              <a:cs typeface="Ardakanian Naskh Ital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572816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NPPD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(Op. Organization)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3200400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BNPP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(Op. Organization)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23744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NNSD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(Regulatory Body)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5569" y="3200400"/>
            <a:ext cx="2057400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rgbClr val="FFC0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TSO </a:t>
            </a:r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(TAVANA Co.)</a:t>
            </a:r>
            <a:endParaRPr lang="en-US" sz="10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209264"/>
            <a:ext cx="2057400" cy="8223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REA</a:t>
            </a:r>
          </a:p>
          <a:p>
            <a:pPr algn="ctr"/>
            <a:r>
              <a:rPr lang="en-US" sz="1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(Contractor)</a:t>
            </a:r>
            <a:endParaRPr lang="en-US" sz="10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648200"/>
            <a:ext cx="2514600" cy="4327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 Centers</a:t>
            </a:r>
            <a:endParaRPr lang="en-US" sz="1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257800"/>
            <a:ext cx="2514600" cy="4327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Consultants</a:t>
            </a:r>
            <a:endParaRPr lang="en-US" sz="1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Elbow Connector 28"/>
          <p:cNvCxnSpPr>
            <a:stCxn id="6" idx="0"/>
            <a:endCxn id="5" idx="6"/>
          </p:cNvCxnSpPr>
          <p:nvPr/>
        </p:nvCxnSpPr>
        <p:spPr>
          <a:xfrm rot="16200000" flipV="1">
            <a:off x="6203454" y="1593354"/>
            <a:ext cx="1194792" cy="2019300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4153785" y="2769783"/>
            <a:ext cx="838198" cy="1769"/>
          </a:xfrm>
          <a:prstGeom prst="bentConnector3">
            <a:avLst>
              <a:gd name="adj1" fmla="val 50000"/>
            </a:avLst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8" idx="4"/>
            <a:endCxn id="12" idx="2"/>
          </p:cNvCxnSpPr>
          <p:nvPr/>
        </p:nvCxnSpPr>
        <p:spPr>
          <a:xfrm rot="16200000" flipH="1">
            <a:off x="4535528" y="4294724"/>
            <a:ext cx="1408212" cy="950731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hape 52"/>
          <p:cNvCxnSpPr>
            <a:stCxn id="8" idx="4"/>
            <a:endCxn id="10" idx="2"/>
          </p:cNvCxnSpPr>
          <p:nvPr/>
        </p:nvCxnSpPr>
        <p:spPr>
          <a:xfrm rot="16200000" flipH="1">
            <a:off x="4840328" y="3989924"/>
            <a:ext cx="798612" cy="950731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7200" y="5257800"/>
            <a:ext cx="2514600" cy="4327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Vendors</a:t>
            </a:r>
            <a:endParaRPr lang="en-US" sz="1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Arrow Connector 62"/>
          <p:cNvCxnSpPr>
            <a:stCxn id="9" idx="4"/>
            <a:endCxn id="61" idx="0"/>
          </p:cNvCxnSpPr>
          <p:nvPr/>
        </p:nvCxnSpPr>
        <p:spPr>
          <a:xfrm>
            <a:off x="1714500" y="4031569"/>
            <a:ext cx="0" cy="1226231"/>
          </a:xfrm>
          <a:prstGeom prst="straightConnector1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flipV="1">
            <a:off x="1752600" y="4070952"/>
            <a:ext cx="2721040" cy="577248"/>
          </a:xfrm>
          <a:prstGeom prst="bentConnector3">
            <a:avLst>
              <a:gd name="adj1" fmla="val 100016"/>
            </a:avLst>
          </a:prstGeom>
          <a:ln w="984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9" idx="6"/>
            <a:endCxn id="8" idx="2"/>
          </p:cNvCxnSpPr>
          <p:nvPr/>
        </p:nvCxnSpPr>
        <p:spPr>
          <a:xfrm>
            <a:off x="2743200" y="3620417"/>
            <a:ext cx="992369" cy="12775"/>
          </a:xfrm>
          <a:prstGeom prst="curvedConnector3">
            <a:avLst>
              <a:gd name="adj1" fmla="val 50000"/>
            </a:avLst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8" idx="6"/>
            <a:endCxn id="6" idx="2"/>
          </p:cNvCxnSpPr>
          <p:nvPr/>
        </p:nvCxnSpPr>
        <p:spPr>
          <a:xfrm>
            <a:off x="5792969" y="3633192"/>
            <a:ext cx="988831" cy="12700"/>
          </a:xfrm>
          <a:prstGeom prst="curvedConnector3">
            <a:avLst>
              <a:gd name="adj1" fmla="val 50000"/>
            </a:avLst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28"/>
          <p:cNvCxnSpPr>
            <a:stCxn id="5" idx="0"/>
            <a:endCxn id="7" idx="6"/>
          </p:cNvCxnSpPr>
          <p:nvPr/>
        </p:nvCxnSpPr>
        <p:spPr>
          <a:xfrm rot="16200000" flipV="1">
            <a:off x="3406610" y="216926"/>
            <a:ext cx="616280" cy="2095500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28"/>
          <p:cNvCxnSpPr>
            <a:stCxn id="9" idx="0"/>
            <a:endCxn id="5" idx="2"/>
          </p:cNvCxnSpPr>
          <p:nvPr/>
        </p:nvCxnSpPr>
        <p:spPr>
          <a:xfrm rot="5400000" flipH="1" flipV="1">
            <a:off x="2122322" y="1597786"/>
            <a:ext cx="1203656" cy="2019300"/>
          </a:xfrm>
          <a:prstGeom prst="bentConnector2">
            <a:avLst/>
          </a:prstGeom>
          <a:ln w="98425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09600" y="6172200"/>
            <a:ext cx="1981200" cy="0"/>
          </a:xfrm>
          <a:prstGeom prst="line">
            <a:avLst/>
          </a:prstGeom>
          <a:ln w="984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09600" y="6508899"/>
            <a:ext cx="1981200" cy="0"/>
          </a:xfrm>
          <a:prstGeom prst="line">
            <a:avLst/>
          </a:prstGeom>
          <a:ln w="9842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971800" y="6324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Main Contracting Line</a:t>
            </a:r>
            <a:endParaRPr lang="en-US" sz="16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048000" y="6019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Working Line</a:t>
            </a:r>
            <a:endParaRPr lang="en-US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10200" y="381000"/>
            <a:ext cx="3429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TSO Interfaces chart</a:t>
            </a:r>
          </a:p>
          <a:p>
            <a:pPr algn="ctr"/>
            <a:r>
              <a:rPr lang="en-US" sz="1600" b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Second year</a:t>
            </a:r>
            <a:endParaRPr lang="en-US" sz="1600" b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5" name="Elbow Connector 154"/>
          <p:cNvCxnSpPr/>
          <p:nvPr/>
        </p:nvCxnSpPr>
        <p:spPr>
          <a:xfrm rot="16200000" flipH="1">
            <a:off x="4609216" y="2782184"/>
            <a:ext cx="838198" cy="1769"/>
          </a:xfrm>
          <a:prstGeom prst="bentConnector3">
            <a:avLst>
              <a:gd name="adj1" fmla="val 50000"/>
            </a:avLst>
          </a:prstGeom>
          <a:ln w="98425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3" name="Picture 5" descr="1D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3886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98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/>
                <a:cs typeface="Titr" pitchFamily="2" charset="-78"/>
              </a:rPr>
              <a:t>Thanks for Your </a:t>
            </a:r>
          </a:p>
          <a:p>
            <a:pPr algn="ctr" rtl="0"/>
            <a:r>
              <a:rPr lang="en-US" sz="98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/>
                <a:cs typeface="Titr" pitchFamily="2" charset="-78"/>
              </a:rPr>
              <a:t>Consideration</a:t>
            </a:r>
            <a:endParaRPr lang="en-US" sz="98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wis721 BlkEx BT"/>
              <a:cs typeface="Titr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279</Words>
  <Application>Microsoft Office PowerPoint</Application>
  <PresentationFormat>On-screen Show (4:3)</PresentationFormat>
  <Paragraphs>82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Solstice</vt:lpstr>
      <vt:lpstr>Civic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Ghods</cp:lastModifiedBy>
  <cp:revision>89</cp:revision>
  <dcterms:created xsi:type="dcterms:W3CDTF">2006-08-16T00:00:00Z</dcterms:created>
  <dcterms:modified xsi:type="dcterms:W3CDTF">2014-06-03T07:51:32Z</dcterms:modified>
</cp:coreProperties>
</file>