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26"/>
  </p:notesMasterIdLst>
  <p:handoutMasterIdLst>
    <p:handoutMasterId r:id="rId27"/>
  </p:handoutMasterIdLst>
  <p:sldIdLst>
    <p:sldId id="276" r:id="rId2"/>
    <p:sldId id="297" r:id="rId3"/>
    <p:sldId id="345" r:id="rId4"/>
    <p:sldId id="318" r:id="rId5"/>
    <p:sldId id="335" r:id="rId6"/>
    <p:sldId id="444" r:id="rId7"/>
    <p:sldId id="312" r:id="rId8"/>
    <p:sldId id="356" r:id="rId9"/>
    <p:sldId id="376" r:id="rId10"/>
    <p:sldId id="456" r:id="rId11"/>
    <p:sldId id="458" r:id="rId12"/>
    <p:sldId id="375" r:id="rId13"/>
    <p:sldId id="454" r:id="rId14"/>
    <p:sldId id="455" r:id="rId15"/>
    <p:sldId id="377" r:id="rId16"/>
    <p:sldId id="378" r:id="rId17"/>
    <p:sldId id="438" r:id="rId18"/>
    <p:sldId id="369" r:id="rId19"/>
    <p:sldId id="437" r:id="rId20"/>
    <p:sldId id="365" r:id="rId21"/>
    <p:sldId id="441" r:id="rId22"/>
    <p:sldId id="440" r:id="rId23"/>
    <p:sldId id="359" r:id="rId24"/>
    <p:sldId id="288" r:id="rId25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55F"/>
    <a:srgbClr val="00B3DC"/>
    <a:srgbClr val="E99347"/>
    <a:srgbClr val="0D499C"/>
    <a:srgbClr val="152225"/>
    <a:srgbClr val="102E50"/>
    <a:srgbClr val="1A4B7F"/>
    <a:srgbClr val="294046"/>
    <a:srgbClr val="242F5F"/>
    <a:srgbClr val="0D4C99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1704" autoAdjust="0"/>
  </p:normalViewPr>
  <p:slideViewPr>
    <p:cSldViewPr snapToGrid="0">
      <p:cViewPr varScale="1">
        <p:scale>
          <a:sx n="65" d="100"/>
          <a:sy n="65" d="100"/>
        </p:scale>
        <p:origin x="763" y="0"/>
      </p:cViewPr>
      <p:guideLst>
        <p:guide orient="horz" pos="214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DCE4C-9DF6-4613-895B-1C42EDC0CA5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8477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477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1156D-CB3F-4C3B-B7AC-F0771338D9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363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4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79C97-F0C3-4425-BBC4-D863BA7157CB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2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732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5A1C8-55F9-423E-A89D-EDAF9AB7E1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84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7486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983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2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 smtClean="0"/>
              <a:t>An ‘Executive Summary’ is included in the Report to provide an overall summary of the CPR results. This is a kind of WANO “message” to the company</a:t>
            </a:r>
            <a:r>
              <a:rPr lang="ru-RU" baseline="0" dirty="0" smtClean="0"/>
              <a:t>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dirty="0" smtClean="0"/>
              <a:t>Further, AFIs are presented in the order corresponding to the PO&amp;C – starting with CO.1 and ending with CO.7</a:t>
            </a:r>
            <a:r>
              <a:rPr lang="ru-RU" baseline="0" dirty="0" smtClean="0"/>
              <a:t>.</a:t>
            </a:r>
            <a:r>
              <a:rPr lang="en-US" sz="1200" dirty="0" smtClean="0"/>
              <a:t> Each AFI includes </a:t>
            </a:r>
            <a:r>
              <a:rPr lang="en-US" sz="1200" dirty="0" smtClean="0">
                <a:solidFill>
                  <a:srgbClr val="FF0000"/>
                </a:solidFill>
              </a:rPr>
              <a:t>causes and contributors.</a:t>
            </a:r>
            <a:endParaRPr lang="ru-RU" sz="120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 smtClean="0"/>
              <a:t>Besides, the CPR Report presents the Strengths identified and discussed by the team.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 smtClean="0"/>
              <a:t>The CPR Final Report is submitted to the WANO London Office within one month following the Exit Meeting.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 smtClean="0"/>
              <a:t>Corrective actions developed by the company to resolve the AFIs are submitted to WANO MC and attached to the CPR Report. They are </a:t>
            </a:r>
            <a:r>
              <a:rPr lang="en-US" sz="1200" dirty="0" smtClean="0"/>
              <a:t>developed within 3 months after Exit Meeting.</a:t>
            </a:r>
            <a:endParaRPr lang="ru-RU" baseline="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 smtClean="0"/>
              <a:t>Obviously, the CPR Report is confidential document and of restricted distribution</a:t>
            </a:r>
            <a:r>
              <a:rPr lang="ru-RU" baseline="0" dirty="0" smtClean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0705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 smtClean="0"/>
              <a:t>The Exit Meeting and handover of the CPR Final Report will typically take place </a:t>
            </a:r>
            <a:r>
              <a:rPr lang="en-US" sz="1200" dirty="0" smtClean="0">
                <a:solidFill>
                  <a:srgbClr val="FF0000"/>
                </a:solidFill>
              </a:rPr>
              <a:t>within two to three months </a:t>
            </a:r>
            <a:r>
              <a:rPr lang="en-US" sz="1200" dirty="0" smtClean="0"/>
              <a:t>following the CPR.</a:t>
            </a:r>
            <a:endParaRPr lang="ru-RU" baseline="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 smtClean="0"/>
              <a:t>The Exit Meeting is conducted by the CPR Team Leader with assistance from the WANO MC Exit Representative.</a:t>
            </a:r>
            <a:endParaRPr lang="ru-RU" baseline="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 smtClean="0"/>
              <a:t>They present directly to the company executives (CEO and CNO) and their personnel key conclusions of the CPR Final Report and AFIs.</a:t>
            </a:r>
            <a:endParaRPr lang="ru-RU" baseline="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 regarding the key AFIs is presented to ensure proper understanding of the problems described in the Report and to discuss possible corrective actions to eliminate the identified AFIs.</a:t>
            </a:r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WANO MC might offer support mission, workshop or “benchmarking visit” to exchange experience in another company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5847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475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7288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0838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4388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15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87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59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31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53E51B-051F-4B70-AC87-D3E26DCEC20D}" type="slidenum">
              <a:rPr lang="en-GB" altLang="en-US" smtClean="0"/>
              <a:pPr>
                <a:spcBef>
                  <a:spcPct val="0"/>
                </a:spcBef>
              </a:pPr>
              <a:t>23</a:t>
            </a:fld>
            <a:endParaRPr lang="en-GB" alt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1725" y="866775"/>
            <a:ext cx="4592638" cy="3444875"/>
          </a:xfrm>
          <a:ln w="12700" cap="flat">
            <a:solidFill>
              <a:schemeClr val="tx1"/>
            </a:solidFill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05350"/>
            <a:ext cx="4983162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59" tIns="47280" rIns="94559" bIns="47280"/>
          <a:lstStyle/>
          <a:p>
            <a:pPr defTabSz="771525" eaLnBrk="1" hangingPunct="1"/>
            <a:endParaRPr lang="sv-SE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369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TL in his presentation has already said about the goals and objectives of the CPR. Therefore, I will go straight to the methodology for organizing the CPR process.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047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66910" y="4664016"/>
            <a:ext cx="5726529" cy="4826688"/>
          </a:xfrm>
        </p:spPr>
        <p:txBody>
          <a:bodyPr/>
          <a:lstStyle/>
          <a:p>
            <a:pPr algn="just"/>
            <a:endParaRPr lang="en-GB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03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818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6 questions are classic - these questions are in a generalized form - they are always formulated in one form or another in a specific CPR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001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549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986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782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have presented the usual work distribution by the two weeks. In the case of NPPD, we will have a slight changes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180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wano.info" TargetMode="External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hyperlink" Target="http://members.wano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980" y="1140332"/>
            <a:ext cx="5501640" cy="419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[Author]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6E246-1CE7-4B84-8519-D681E28FF56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0511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59267" y="-67733"/>
            <a:ext cx="9279467" cy="6993466"/>
          </a:xfrm>
          <a:prstGeom prst="rect">
            <a:avLst/>
          </a:prstGeom>
          <a:solidFill>
            <a:srgbClr val="00355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980" y="1148523"/>
            <a:ext cx="5501640" cy="419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8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566543F6-203B-B64E-84F0-05F0F76CD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643A0-662E-964E-ACC6-28958D12F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1"/>
          <p:cNvSpPr>
            <a:spLocks noGrp="1"/>
          </p:cNvSpPr>
          <p:nvPr>
            <p:ph idx="4294967295"/>
          </p:nvPr>
        </p:nvSpPr>
        <p:spPr>
          <a:xfrm>
            <a:off x="2285999" y="1680063"/>
            <a:ext cx="6379699" cy="4544892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ru-RU" sz="2000" smtClean="0"/>
              <a:t>Образец текста</a:t>
            </a:r>
          </a:p>
          <a:p>
            <a:pPr marL="0" lvl="1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ru-RU" sz="2000" smtClean="0"/>
              <a:t>Второй уровень</a:t>
            </a:r>
          </a:p>
          <a:p>
            <a:pPr marL="0" lvl="2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ru-RU" sz="2000" smtClean="0"/>
              <a:t>Третий уровень</a:t>
            </a: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471267" y="209551"/>
            <a:ext cx="7125069" cy="95976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FF9C7E-AF8D-4046-ACFC-179B9DBDE3AA}"/>
              </a:ext>
            </a:extLst>
          </p:cNvPr>
          <p:cNvSpPr txBox="1"/>
          <p:nvPr userDrawn="1"/>
        </p:nvSpPr>
        <p:spPr>
          <a:xfrm>
            <a:off x="2285999" y="5264628"/>
            <a:ext cx="6388663" cy="62966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b="1" spc="300" dirty="0">
                <a:solidFill>
                  <a:srgbClr val="00355F"/>
                </a:solidFill>
                <a:latin typeface="+mj-lt"/>
              </a:rPr>
              <a:t>DISTRIBUTION CLASSIFICATION</a:t>
            </a:r>
            <a:r>
              <a:rPr lang="en-US" sz="1100" spc="300" dirty="0">
                <a:solidFill>
                  <a:srgbClr val="00355F"/>
                </a:solidFill>
                <a:latin typeface="+mj-lt"/>
              </a:rPr>
              <a:t>:</a:t>
            </a:r>
            <a:br>
              <a:rPr lang="en-US" sz="1100" spc="300" dirty="0">
                <a:solidFill>
                  <a:srgbClr val="00355F"/>
                </a:solidFill>
                <a:latin typeface="+mj-lt"/>
              </a:rPr>
            </a:br>
            <a:r>
              <a:rPr lang="en-US" sz="1100" spc="300" dirty="0">
                <a:solidFill>
                  <a:srgbClr val="00355F"/>
                </a:solidFill>
                <a:latin typeface="+mj-lt"/>
              </a:rPr>
              <a:t>[OPEN/GENERAL/LIMITED/RESTRICTED]</a:t>
            </a:r>
          </a:p>
        </p:txBody>
      </p:sp>
    </p:spTree>
    <p:extLst>
      <p:ext uri="{BB962C8B-B14F-4D97-AF65-F5344CB8AC3E}">
        <p14:creationId xmlns:p14="http://schemas.microsoft.com/office/powerpoint/2010/main" val="428907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461CBB9-B9D1-2441-9496-593A633E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62CB6A7-90EE-4049-BC2C-BAECB868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68BA4052-5CAD-9E4F-9568-E2ADEF8C1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D8FBD3C-B900-C64A-9FB9-125694A61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7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6196FE8-B6D9-584C-B71C-E1F8AA7B2D6E}"/>
              </a:ext>
            </a:extLst>
          </p:cNvPr>
          <p:cNvSpPr txBox="1">
            <a:spLocks/>
          </p:cNvSpPr>
          <p:nvPr userDrawn="1"/>
        </p:nvSpPr>
        <p:spPr>
          <a:xfrm>
            <a:off x="2338352" y="1532908"/>
            <a:ext cx="6289118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 spc="300">
                <a:solidFill>
                  <a:srgbClr val="00355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YOU FOR LISTENING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A0AAE0-273D-C447-A84C-069F93913794}"/>
              </a:ext>
            </a:extLst>
          </p:cNvPr>
          <p:cNvCxnSpPr>
            <a:cxnSpLocks/>
          </p:cNvCxnSpPr>
          <p:nvPr userDrawn="1"/>
        </p:nvCxnSpPr>
        <p:spPr>
          <a:xfrm>
            <a:off x="2338351" y="2385988"/>
            <a:ext cx="6289118" cy="0"/>
          </a:xfrm>
          <a:prstGeom prst="line">
            <a:avLst/>
          </a:prstGeom>
          <a:ln w="12700" cap="sq">
            <a:solidFill>
              <a:srgbClr val="00B3D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9D7F819-5424-0849-B572-55E21EFDB80D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47634B-C7C3-B440-A4CD-605578E3DD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1F65C27E-E666-904B-B68D-6AA77548B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14D27F8-3053-AE4E-92F9-41335606B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B293773-E496-8F4A-BA86-5F33DB419D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34"/>
          <a:stretch/>
        </p:blipFill>
        <p:spPr>
          <a:xfrm>
            <a:off x="-97971" y="2317670"/>
            <a:ext cx="2073353" cy="3850294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CA0828F-7379-7942-9F76-920C1A67486B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E6CD3F8-0A32-4F42-B19B-B23A5495CD0A}"/>
              </a:ext>
            </a:extLst>
          </p:cNvPr>
          <p:cNvGrpSpPr/>
          <p:nvPr userDrawn="1"/>
        </p:nvGrpSpPr>
        <p:grpSpPr>
          <a:xfrm>
            <a:off x="2314075" y="3230977"/>
            <a:ext cx="6289118" cy="1156740"/>
            <a:chOff x="2314075" y="3230977"/>
            <a:chExt cx="6289118" cy="1156740"/>
          </a:xfrm>
        </p:grpSpPr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60089013-E93A-4E44-8524-3F636F68482B}"/>
                </a:ext>
              </a:extLst>
            </p:cNvPr>
            <p:cNvSpPr txBox="1">
              <a:spLocks/>
            </p:cNvSpPr>
            <p:nvPr/>
          </p:nvSpPr>
          <p:spPr>
            <a:xfrm>
              <a:off x="2314075" y="3243660"/>
              <a:ext cx="6289118" cy="1144057"/>
            </a:xfrm>
            <a:prstGeom prst="rect">
              <a:avLst/>
            </a:prstGeom>
          </p:spPr>
          <p:txBody>
            <a:bodyPr lIns="0" tIns="0" rIns="0" bIns="0" anchor="t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2400" b="0" kern="1200" cap="none" spc="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Public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WANO Members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D4E5154-1913-D64A-9D74-19847AB8C668}"/>
                </a:ext>
              </a:extLst>
            </p:cNvPr>
            <p:cNvSpPr txBox="1"/>
            <p:nvPr/>
          </p:nvSpPr>
          <p:spPr>
            <a:xfrm>
              <a:off x="3212538" y="323097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hlinkClick r:id="rId3"/>
                </a:rPr>
                <a:t>wano.info</a:t>
              </a:r>
              <a:endParaRPr lang="en-US" sz="24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739BBE0-5C74-5949-A800-BDAC74B85C57}"/>
                </a:ext>
              </a:extLst>
            </p:cNvPr>
            <p:cNvSpPr txBox="1"/>
            <p:nvPr/>
          </p:nvSpPr>
          <p:spPr>
            <a:xfrm>
              <a:off x="4547724" y="360284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hlinkClick r:id="rId4"/>
                </a:rPr>
                <a:t>members.wano.org</a:t>
              </a:r>
              <a:endParaRPr lang="en-US" sz="2400" dirty="0"/>
            </a:p>
          </p:txBody>
        </p:sp>
      </p:grp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E12CD371-0EE5-0142-AF51-99B42A7EF1B2}"/>
              </a:ext>
            </a:extLst>
          </p:cNvPr>
          <p:cNvSpPr txBox="1">
            <a:spLocks/>
          </p:cNvSpPr>
          <p:nvPr userDrawn="1"/>
        </p:nvSpPr>
        <p:spPr>
          <a:xfrm>
            <a:off x="2319453" y="2720844"/>
            <a:ext cx="6346245" cy="319722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5"/>
              </a:buBlip>
              <a:defRPr lang="en-US" sz="25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-3600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q"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100"/>
              </a:spcAft>
              <a:buNone/>
            </a:pPr>
            <a:r>
              <a:rPr lang="en-GB" sz="2200" b="1" spc="300" dirty="0">
                <a:solidFill>
                  <a:srgbClr val="00B3DC"/>
                </a:solidFill>
              </a:rPr>
              <a:t>FOR MORE INFORMATION PLEASE VISIT</a:t>
            </a:r>
            <a:endParaRPr lang="en-GB" spc="300" dirty="0">
              <a:solidFill>
                <a:srgbClr val="00B3DC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59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ользовательский маке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C97171C-F98A-A248-A605-336424B068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44"/>
          <a:stretch/>
        </p:blipFill>
        <p:spPr>
          <a:xfrm>
            <a:off x="-120770" y="2317670"/>
            <a:ext cx="2096152" cy="3850294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40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7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7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1401A9-7F83-1841-984A-D491EB8D18BF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326036-AFC7-1F4D-A46F-DE6C7A573986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HERE TO EDIT MASTER TEXT STYLE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6613" y="316239"/>
            <a:ext cx="1620000" cy="41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US" dirty="0" smtClean="0"/>
              <a:t>level</a:t>
            </a: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A56098D-1748-C14A-98DB-F6FD4C6E49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25"/>
          <a:stretch/>
        </p:blipFill>
        <p:spPr>
          <a:xfrm>
            <a:off x="-51758" y="2317670"/>
            <a:ext cx="2027140" cy="385029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7B5B982-D2F0-6E43-BF79-1602805A5127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15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37" r:id="rId2"/>
    <p:sldLayoutId id="2147483726" r:id="rId3"/>
    <p:sldLayoutId id="2147483672" r:id="rId4"/>
    <p:sldLayoutId id="2147483736" r:id="rId5"/>
    <p:sldLayoutId id="2147483739" r:id="rId6"/>
    <p:sldLayoutId id="2147483743" r:id="rId7"/>
    <p:sldLayoutId id="2147483745" r:id="rId8"/>
    <p:sldLayoutId id="2147483744" r:id="rId9"/>
    <p:sldLayoutId id="2147483746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 spc="300">
          <a:solidFill>
            <a:srgbClr val="00355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95000"/>
        <a:buFontTx/>
        <a:buBlip>
          <a:blip r:embed="rId15"/>
        </a:buBlip>
        <a:defRPr lang="en-US" sz="25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47700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5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08063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5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20000" indent="0" algn="l" defTabSz="457200" rtl="0" eaLnBrk="1" latinLnBrk="0" hangingPunct="1">
        <a:spcBef>
          <a:spcPts val="300"/>
        </a:spcBef>
        <a:spcAft>
          <a:spcPts val="300"/>
        </a:spcAft>
        <a:buClr>
          <a:srgbClr val="00B3DC"/>
        </a:buClr>
        <a:buSzPct val="100000"/>
        <a:buFont typeface="Courier New" panose="02070309020205020404" pitchFamily="49" charset="0"/>
        <a:buNone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694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                    </a:t>
            </a:r>
            <a:r>
              <a:rPr lang="en-GB" altLang="en-US" sz="3200" dirty="0" smtClean="0"/>
              <a:t>CPR Pre</a:t>
            </a:r>
            <a:r>
              <a:rPr lang="ru-RU" altLang="en-US" sz="3200" dirty="0" smtClean="0"/>
              <a:t>-</a:t>
            </a:r>
            <a:r>
              <a:rPr lang="en-US" altLang="en-US" sz="3200" dirty="0" smtClean="0"/>
              <a:t>V</a:t>
            </a:r>
            <a:r>
              <a:rPr lang="en-GB" altLang="en-US" sz="3200" dirty="0" err="1" smtClean="0"/>
              <a:t>isit</a:t>
            </a:r>
            <a:r>
              <a:rPr lang="en-GB" altLang="en-US" sz="3200" dirty="0" smtClean="0"/>
              <a:t> </a:t>
            </a:r>
            <a:endParaRPr lang="en-GB" altLang="en-US" sz="32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67669" y="1319349"/>
            <a:ext cx="8205352" cy="5252901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Conducted 4-6 months before the CPR to understand the specifics of the organizational </a:t>
            </a:r>
            <a:r>
              <a:rPr lang="en-US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structure, </a:t>
            </a:r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as well as the company's expectations from the CPR</a:t>
            </a:r>
          </a:p>
          <a:p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Participants:</a:t>
            </a:r>
          </a:p>
          <a:p>
            <a:pPr marL="0" indent="0">
              <a:buNone/>
            </a:pPr>
            <a:r>
              <a:rPr lang="en-US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from WANO MC </a:t>
            </a:r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Team Leader of the CPR, coordinator, one or two experts</a:t>
            </a:r>
          </a:p>
          <a:p>
            <a:pPr marL="0" indent="0">
              <a:buNone/>
            </a:pPr>
            <a:r>
              <a:rPr lang="en-US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from </a:t>
            </a:r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Company - managers, partners in the </a:t>
            </a:r>
            <a:r>
              <a:rPr lang="en-US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Corporate Areas, </a:t>
            </a:r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responsible persons from the company and the NPP</a:t>
            </a:r>
          </a:p>
          <a:p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Pre-visit tasks:</a:t>
            </a:r>
          </a:p>
          <a:p>
            <a:pPr marL="0" indent="0">
              <a:buNone/>
            </a:pPr>
            <a:r>
              <a:rPr lang="en-US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NPP </a:t>
            </a:r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 company visits</a:t>
            </a:r>
          </a:p>
          <a:p>
            <a:pPr marL="0" indent="0">
              <a:buNone/>
            </a:pPr>
            <a:r>
              <a:rPr lang="en-US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interviews </a:t>
            </a:r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with key managers of the NPP and the company</a:t>
            </a:r>
          </a:p>
          <a:p>
            <a:pPr marL="0" indent="0">
              <a:buNone/>
            </a:pPr>
            <a:r>
              <a:rPr lang="en-US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discussion </a:t>
            </a:r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 organizational </a:t>
            </a:r>
            <a:r>
              <a:rPr lang="en-US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issues</a:t>
            </a:r>
            <a:endParaRPr lang="en-US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  <a:p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326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7147977" cy="853080"/>
          </a:xfrm>
        </p:spPr>
        <p:txBody>
          <a:bodyPr/>
          <a:lstStyle/>
          <a:p>
            <a:r>
              <a:rPr lang="en-US" altLang="ru-RU" sz="3200" dirty="0" smtClean="0"/>
              <a:t>CPR process</a:t>
            </a:r>
            <a:r>
              <a:rPr lang="ru-RU" altLang="ru-RU" dirty="0" smtClean="0"/>
              <a:t>:</a:t>
            </a:r>
            <a:r>
              <a:rPr lang="en-US" altLang="ru-RU" dirty="0" smtClean="0"/>
              <a:t> Materials to be sent to</a:t>
            </a:r>
            <a:r>
              <a:rPr lang="ru-RU" altLang="ru-RU" dirty="0" smtClean="0"/>
              <a:t> </a:t>
            </a:r>
            <a:r>
              <a:rPr lang="en-US" altLang="ru-RU" dirty="0" smtClean="0"/>
              <a:t>experts (1)</a:t>
            </a:r>
            <a:endParaRPr lang="ru-RU" alt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669" y="1282918"/>
            <a:ext cx="8205352" cy="5174524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month before the start of the CPR, the following information is sent to experts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Analytical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report on Performance Indicators of the company's NPPs, developed by the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WANO MC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Analysis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 events at the company's NPPs over the past 2-3 years, performed by the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WANO MC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 Evaluation results of CPR Pre-Visit. Potential focus areas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Each expert prepares a plan for review the area: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Focus areas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Interview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Questions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sz="1800" dirty="0" smtClean="0">
              <a:solidFill>
                <a:srgbClr val="000000">
                  <a:lumMod val="65000"/>
                  <a:lumOff val="35000"/>
                </a:srgbClr>
              </a:solidFill>
            </a:endParaRP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ru-RU" sz="2000" dirty="0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52BA"/>
              </a:buClr>
              <a:buSzPct val="75000"/>
              <a:buFont typeface="Wingdings 3" panose="05040102010807070707" pitchFamily="18" charset="2"/>
              <a:buChar char="Æ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 2" panose="05020102010507070707" pitchFamily="18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DD8183-6120-4634-A45E-BC0C12B5022D}" type="slidenum">
              <a:rPr lang="en-US" altLang="ru-RU" sz="1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ru-RU" sz="1600" smtClean="0"/>
          </a:p>
        </p:txBody>
      </p:sp>
    </p:spTree>
    <p:extLst>
      <p:ext uri="{BB962C8B-B14F-4D97-AF65-F5344CB8AC3E}">
        <p14:creationId xmlns:p14="http://schemas.microsoft.com/office/powerpoint/2010/main" val="1392730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7147977" cy="853080"/>
          </a:xfrm>
        </p:spPr>
        <p:txBody>
          <a:bodyPr/>
          <a:lstStyle/>
          <a:p>
            <a:r>
              <a:rPr lang="en-US" altLang="ru-RU" sz="3200" dirty="0" smtClean="0"/>
              <a:t>CPR process</a:t>
            </a:r>
            <a:r>
              <a:rPr lang="ru-RU" altLang="ru-RU" dirty="0" smtClean="0"/>
              <a:t>:</a:t>
            </a:r>
            <a:r>
              <a:rPr lang="en-US" altLang="ru-RU" dirty="0" smtClean="0"/>
              <a:t> Materials to be sent to</a:t>
            </a:r>
            <a:r>
              <a:rPr lang="ru-RU" altLang="ru-RU" dirty="0" smtClean="0"/>
              <a:t> </a:t>
            </a:r>
            <a:r>
              <a:rPr lang="en-US" altLang="ru-RU" dirty="0" smtClean="0"/>
              <a:t>experts (2)</a:t>
            </a:r>
            <a:endParaRPr lang="ru-RU" alt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669" y="1282918"/>
            <a:ext cx="8205352" cy="5174524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Materials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prepared by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company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Advance 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Information 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Package (AIP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by WANO-MC request.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Some of them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Organizational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structure of the company. Responsibilities of Managers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Public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annual report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Company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 NPP Management Policy statements. Corporate mission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Brief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introduction of Company PI and using WANO PI data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base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Nuclear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performance monitoring/trending report(s) 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Minutes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 last corporate NS review committee meeting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Latest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Nuclear Self-Assessment Reports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Performance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monitoring/trending report(s)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Significant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Event Reports during the last 2 years 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Safety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Culture self-assessment reports</a:t>
            </a: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12788" indent="-34925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ru-RU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sz="1800" dirty="0" smtClean="0">
              <a:solidFill>
                <a:srgbClr val="000000">
                  <a:lumMod val="65000"/>
                  <a:lumOff val="35000"/>
                </a:srgbClr>
              </a:solidFill>
            </a:endParaRPr>
          </a:p>
          <a:p>
            <a:pPr marL="363538" indent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ru-RU" sz="2000" dirty="0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52BA"/>
              </a:buClr>
              <a:buSzPct val="75000"/>
              <a:buFont typeface="Wingdings 3" panose="05040102010807070707" pitchFamily="18" charset="2"/>
              <a:buChar char="Æ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 2" panose="05020102010507070707" pitchFamily="18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DD8183-6120-4634-A45E-BC0C12B5022D}" type="slidenum">
              <a:rPr lang="en-US" altLang="ru-RU" sz="1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ru-RU" sz="1600" smtClean="0"/>
          </a:p>
        </p:txBody>
      </p:sp>
    </p:spTree>
    <p:extLst>
      <p:ext uri="{BB962C8B-B14F-4D97-AF65-F5344CB8AC3E}">
        <p14:creationId xmlns:p14="http://schemas.microsoft.com/office/powerpoint/2010/main" val="428730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6026" y="1620982"/>
            <a:ext cx="8606454" cy="4429442"/>
          </a:xfrm>
        </p:spPr>
        <p:txBody>
          <a:bodyPr>
            <a:noAutofit/>
          </a:bodyPr>
          <a:lstStyle/>
          <a:p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Participates </a:t>
            </a:r>
            <a:r>
              <a:rPr lang="en-US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in interviews</a:t>
            </a:r>
            <a:endParaRPr lang="en-US" altLang="en-US" sz="2400" dirty="0">
              <a:solidFill>
                <a:schemeClr val="tx1">
                  <a:lumMod val="85000"/>
                  <a:lumOff val="15000"/>
                </a:schemeClr>
              </a:solidFill>
              <a:cs typeface="Times New Roman" pitchFamily="18" charset="0"/>
            </a:endParaRPr>
          </a:p>
          <a:p>
            <a:r>
              <a:rPr lang="en-US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Participates </a:t>
            </a:r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in the discussion of AFI, analyzes the causes and contributing factors</a:t>
            </a:r>
          </a:p>
          <a:p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Develops corrective actions based on the results of the CPR</a:t>
            </a:r>
          </a:p>
          <a:p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When necessary, turn to WANO for support in solving the AFI</a:t>
            </a:r>
          </a:p>
          <a:p>
            <a:r>
              <a:rPr lang="en-US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itchFamily="18" charset="0"/>
              </a:rPr>
              <a:t>Performs a self-assessment to measure progress towards the elimination of AFI</a:t>
            </a:r>
          </a:p>
          <a:p>
            <a:pPr marL="0" indent="0">
              <a:buNone/>
            </a:pPr>
            <a:endParaRPr lang="en-US" altLang="en-US" sz="3000" dirty="0"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Company participation in CPR Project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4127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6026" y="1162339"/>
            <a:ext cx="8606454" cy="4888085"/>
          </a:xfrm>
        </p:spPr>
        <p:txBody>
          <a:bodyPr>
            <a:noAutofit/>
          </a:bodyPr>
          <a:lstStyle/>
          <a:p>
            <a:r>
              <a:rPr lang="en-US" altLang="en-US" sz="2400" b="1" dirty="0">
                <a:cs typeface="Times New Roman" pitchFamily="18" charset="0"/>
              </a:rPr>
              <a:t>The </a:t>
            </a:r>
            <a:r>
              <a:rPr lang="en-US" altLang="en-US" sz="2400" b="1" dirty="0" smtClean="0">
                <a:cs typeface="Times New Roman" pitchFamily="18" charset="0"/>
              </a:rPr>
              <a:t>CPR team </a:t>
            </a:r>
            <a:r>
              <a:rPr lang="en-US" altLang="en-US" sz="2400" b="1" dirty="0">
                <a:cs typeface="Times New Roman" pitchFamily="18" charset="0"/>
              </a:rPr>
              <a:t>is determined </a:t>
            </a:r>
            <a:r>
              <a:rPr lang="en-US" altLang="en-US" sz="2400" b="1" dirty="0" smtClean="0">
                <a:cs typeface="Times New Roman" pitchFamily="18" charset="0"/>
              </a:rPr>
              <a:t> in advance:</a:t>
            </a:r>
            <a:endParaRPr lang="en-US" altLang="en-US" sz="2400" b="1" dirty="0">
              <a:cs typeface="Times New Roman" pitchFamily="18" charset="0"/>
            </a:endParaRPr>
          </a:p>
          <a:p>
            <a:r>
              <a:rPr lang="en-US" altLang="en-US" sz="1800" b="1" dirty="0">
                <a:cs typeface="Times New Roman" pitchFamily="18" charset="0"/>
              </a:rPr>
              <a:t>Team Leader</a:t>
            </a:r>
          </a:p>
          <a:p>
            <a:r>
              <a:rPr lang="en-US" altLang="en-US" sz="1800" dirty="0">
                <a:cs typeface="Times New Roman" pitchFamily="18" charset="0"/>
              </a:rPr>
              <a:t>Experts from WANO MC Companies</a:t>
            </a:r>
          </a:p>
          <a:p>
            <a:r>
              <a:rPr lang="en-US" altLang="en-US" sz="1800" dirty="0">
                <a:cs typeface="Times New Roman" pitchFamily="18" charset="0"/>
              </a:rPr>
              <a:t>Experts from the WANO MC staff</a:t>
            </a:r>
          </a:p>
          <a:p>
            <a:r>
              <a:rPr lang="en-US" altLang="en-US" sz="1800" dirty="0">
                <a:cs typeface="Times New Roman" pitchFamily="18" charset="0"/>
              </a:rPr>
              <a:t>Experts from WANO another RC</a:t>
            </a:r>
          </a:p>
          <a:p>
            <a:r>
              <a:rPr lang="en-US" altLang="en-US" sz="1800" dirty="0">
                <a:cs typeface="Times New Roman" pitchFamily="18" charset="0"/>
              </a:rPr>
              <a:t>Coordinator</a:t>
            </a:r>
          </a:p>
          <a:p>
            <a:r>
              <a:rPr lang="en-US" altLang="en-US" sz="1800" dirty="0">
                <a:cs typeface="Times New Roman" pitchFamily="18" charset="0"/>
              </a:rPr>
              <a:t>Representative from the company ("Host Peer")</a:t>
            </a:r>
          </a:p>
          <a:p>
            <a:r>
              <a:rPr lang="en-US" altLang="en-US" sz="1800" dirty="0">
                <a:cs typeface="Times New Roman" pitchFamily="18" charset="0"/>
              </a:rPr>
              <a:t>WANO MC </a:t>
            </a:r>
            <a:r>
              <a:rPr lang="en-US" altLang="en-US" sz="1800" dirty="0" smtClean="0">
                <a:cs typeface="Times New Roman" pitchFamily="18" charset="0"/>
              </a:rPr>
              <a:t>Exit Representative</a:t>
            </a:r>
            <a:r>
              <a:rPr lang="en-US" altLang="en-US" sz="1800" dirty="0" smtClean="0">
                <a:cs typeface="Times New Roman" pitchFamily="18" charset="0"/>
              </a:rPr>
              <a:t> </a:t>
            </a:r>
            <a:endParaRPr lang="en-US" altLang="en-US" sz="1800" dirty="0">
              <a:cs typeface="Times New Roman" pitchFamily="18" charset="0"/>
            </a:endParaRPr>
          </a:p>
          <a:p>
            <a:r>
              <a:rPr lang="en-US" altLang="en-US" sz="1800" dirty="0">
                <a:cs typeface="Times New Roman" pitchFamily="18" charset="0"/>
              </a:rPr>
              <a:t>Industry advisor</a:t>
            </a:r>
          </a:p>
          <a:p>
            <a:r>
              <a:rPr lang="en-US" altLang="en-US" sz="2000" b="1" dirty="0">
                <a:cs typeface="Times New Roman" pitchFamily="18" charset="0"/>
              </a:rPr>
              <a:t>In total, the CPR team consists of 6-12 people (depending on the number of NPPs in the company)</a:t>
            </a:r>
          </a:p>
          <a:p>
            <a:r>
              <a:rPr lang="en-US" altLang="en-US" sz="2000" b="1" dirty="0">
                <a:cs typeface="Times New Roman" pitchFamily="18" charset="0"/>
              </a:rPr>
              <a:t>The FU-CPR team consists of 4-7 people</a:t>
            </a:r>
          </a:p>
          <a:p>
            <a:pPr marL="0" indent="0">
              <a:buNone/>
            </a:pPr>
            <a:endParaRPr lang="en-US" altLang="en-US" sz="3000" dirty="0"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        CPR </a:t>
            </a:r>
            <a:r>
              <a:rPr lang="en-US" sz="3200" dirty="0"/>
              <a:t>team composition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0171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6026" y="1585774"/>
            <a:ext cx="8606454" cy="4827385"/>
          </a:xfrm>
        </p:spPr>
        <p:txBody>
          <a:bodyPr>
            <a:normAutofit/>
          </a:bodyPr>
          <a:lstStyle/>
          <a:p>
            <a:pPr lvl="0"/>
            <a:r>
              <a:rPr lang="en-US" sz="2600" b="1" dirty="0" smtClean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Saturday-Sunday – </a:t>
            </a:r>
            <a:r>
              <a:rPr lang="en-US" sz="2600" dirty="0" smtClean="0"/>
              <a:t>CPR team arrives and transfer to Hotel. Team meeting</a:t>
            </a:r>
            <a:r>
              <a:rPr lang="en-US" sz="2600" dirty="0"/>
              <a:t>. Team work in Hotel: Presentation from WANO CPR Team. Team training (including Host Peer</a:t>
            </a:r>
            <a:r>
              <a:rPr lang="en-US" sz="2600" dirty="0" smtClean="0"/>
              <a:t>)</a:t>
            </a:r>
          </a:p>
          <a:p>
            <a:pPr lvl="0"/>
            <a:r>
              <a:rPr lang="en-US" sz="2600" b="1" dirty="0" smtClean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Monday -</a:t>
            </a:r>
            <a:r>
              <a:rPr lang="en-US" sz="2600" dirty="0" smtClean="0"/>
              <a:t> </a:t>
            </a:r>
            <a:r>
              <a:rPr lang="en-US" sz="2600" dirty="0"/>
              <a:t>Entrance formalities at </a:t>
            </a:r>
            <a:r>
              <a:rPr lang="en-US" sz="2600" dirty="0" smtClean="0"/>
              <a:t>Company. </a:t>
            </a:r>
            <a:r>
              <a:rPr lang="en-US" sz="2600" dirty="0"/>
              <a:t>Meeting with the </a:t>
            </a:r>
            <a:r>
              <a:rPr lang="en-US" sz="2600" dirty="0" smtClean="0"/>
              <a:t>Companies </a:t>
            </a:r>
            <a:r>
              <a:rPr lang="en-US" sz="2600" dirty="0"/>
              <a:t>management and counterparts. Plant tour. Interviews and meetings </a:t>
            </a:r>
            <a:r>
              <a:rPr lang="en-US" sz="2600" dirty="0" smtClean="0"/>
              <a:t>observation. </a:t>
            </a:r>
            <a:r>
              <a:rPr lang="en-US" sz="2600" dirty="0"/>
              <a:t>Team meeting. Observation reports </a:t>
            </a:r>
            <a:r>
              <a:rPr lang="en-US" sz="2600" dirty="0" smtClean="0"/>
              <a:t>writing</a:t>
            </a:r>
          </a:p>
          <a:p>
            <a:pPr lvl="0"/>
            <a:r>
              <a:rPr lang="en-US" sz="2600" b="1" dirty="0" smtClean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Tuesday – Friday – </a:t>
            </a:r>
            <a:r>
              <a:rPr lang="en-US" sz="2600" dirty="0" smtClean="0"/>
              <a:t>Interviews and meetings observation. Debriefing with </a:t>
            </a:r>
            <a:r>
              <a:rPr lang="en-US" sz="2600" dirty="0"/>
              <a:t>counterparts. Team meeting. Observation reports </a:t>
            </a:r>
            <a:r>
              <a:rPr lang="en-US" sz="2600" dirty="0" smtClean="0"/>
              <a:t>writing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       Overall CPR schedule (1)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1462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6026" y="1462204"/>
            <a:ext cx="8606454" cy="5123945"/>
          </a:xfrm>
        </p:spPr>
        <p:txBody>
          <a:bodyPr>
            <a:noAutofit/>
          </a:bodyPr>
          <a:lstStyle/>
          <a:p>
            <a:pPr lvl="0"/>
            <a:r>
              <a:rPr lang="en-US" sz="2600" b="1" dirty="0" smtClean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Saturday – </a:t>
            </a:r>
            <a:r>
              <a:rPr lang="en-US" sz="2600" dirty="0" smtClean="0"/>
              <a:t>Team workshop in the Hotel </a:t>
            </a:r>
            <a:r>
              <a:rPr lang="en-US" sz="2600" dirty="0" smtClean="0">
                <a:latin typeface="Times New Roman"/>
                <a:ea typeface="SimSun"/>
              </a:rPr>
              <a:t>to </a:t>
            </a:r>
            <a:r>
              <a:rPr lang="en-US" sz="2600" dirty="0" smtClean="0"/>
              <a:t>develop draft AFIs and strengths. Preliminary AFIs development. Draft AFIs writing</a:t>
            </a:r>
          </a:p>
          <a:p>
            <a:pPr lvl="0"/>
            <a:r>
              <a:rPr lang="en-US" sz="2600" b="1" dirty="0" smtClean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Sunday – </a:t>
            </a:r>
            <a:r>
              <a:rPr lang="en-US" sz="2600" dirty="0" smtClean="0"/>
              <a:t>Arrival of the Exit Representative and Industry Adviser</a:t>
            </a:r>
          </a:p>
          <a:p>
            <a:pPr lvl="0"/>
            <a:r>
              <a:rPr lang="en-US" sz="2600" b="1" dirty="0" smtClean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Monday – </a:t>
            </a:r>
            <a:r>
              <a:rPr lang="en-US" sz="2600" dirty="0" smtClean="0"/>
              <a:t>Interviews at Company (follow-up). Discussions with counterparts drafts of AFIs and Strengths. Causes and contributors development</a:t>
            </a:r>
          </a:p>
          <a:p>
            <a:pPr lvl="0"/>
            <a:r>
              <a:rPr lang="en-US" sz="2600" b="1" dirty="0" smtClean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Tuesday – </a:t>
            </a:r>
            <a:r>
              <a:rPr lang="en-US" sz="2600" dirty="0" smtClean="0"/>
              <a:t>Briefing with counterparts. Team challenge meeting. AFIs and Strengths finalizing</a:t>
            </a:r>
          </a:p>
          <a:p>
            <a:pPr lvl="0"/>
            <a:r>
              <a:rPr lang="en-US" sz="2600" b="1" dirty="0" smtClean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Wednesday – </a:t>
            </a:r>
            <a:r>
              <a:rPr lang="en-US" sz="2600" dirty="0" smtClean="0"/>
              <a:t>Preparation for Final Briefing. Final Briefing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       Overall CPR schedule (2)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7271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827926"/>
            <a:ext cx="8260327" cy="386629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CPR experts conduct interviews with the 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NPP/company leaders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At CPR team meetings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12788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Important facts are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discussed</a:t>
            </a:r>
            <a:endParaRPr lang="ru-RU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12788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Potential focus areas are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corrected</a:t>
            </a:r>
            <a:endParaRPr lang="ru-RU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12788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Plans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 the next day are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clarified</a:t>
            </a:r>
            <a:endParaRPr lang="ru-RU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CPR </a:t>
            </a:r>
            <a:r>
              <a:rPr lang="en-A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experts </a:t>
            </a:r>
            <a:r>
              <a:rPr lang="en-A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write observation </a:t>
            </a:r>
            <a:r>
              <a:rPr lang="en-A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reports</a:t>
            </a:r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CPR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Coordinator provides the team with a complete </a:t>
            </a:r>
            <a:r>
              <a:rPr lang="en-AU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observation reports 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package</a:t>
            </a:r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 smtClean="0"/>
              <a:t>           Daily </a:t>
            </a:r>
            <a:r>
              <a:rPr lang="en-AU" sz="3200" dirty="0"/>
              <a:t>team work</a:t>
            </a:r>
            <a:endParaRPr lang="en-GB" sz="32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en-US" sz="1200" dirty="0" smtClean="0"/>
              <a:t>Corporate </a:t>
            </a:r>
            <a:r>
              <a:rPr lang="en-US" sz="1200" dirty="0"/>
              <a:t>peer review methodology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61866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GB" altLang="en-US" sz="3200" dirty="0" smtClean="0"/>
              <a:t>Counterpart </a:t>
            </a:r>
            <a:r>
              <a:rPr lang="en-GB" altLang="en-US" sz="3200" dirty="0"/>
              <a:t>Interactions </a:t>
            </a:r>
            <a:endParaRPr lang="en-US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561703" y="1306286"/>
            <a:ext cx="8111318" cy="5265964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Role of Host Peer </a:t>
            </a:r>
          </a:p>
          <a:p>
            <a:pPr lvl="1"/>
            <a:r>
              <a:rPr lang="en-US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Full and equal team member</a:t>
            </a:r>
          </a:p>
          <a:p>
            <a:pPr lvl="1"/>
            <a:r>
              <a:rPr lang="en-US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Participates in all team activities (i.e., interviews, meetings)</a:t>
            </a:r>
          </a:p>
          <a:p>
            <a:pPr lvl="1"/>
            <a:r>
              <a:rPr lang="en-US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Provides utility perspective, but not as a defender of possible issues</a:t>
            </a:r>
          </a:p>
          <a:p>
            <a:pPr lvl="1"/>
            <a:r>
              <a:rPr lang="en-US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Provides support by ensuring team speaks with the right people and is aware of the right documents and information, but not as an administrative aide</a:t>
            </a:r>
            <a:endParaRPr lang="ru-RU" altLang="en-US" sz="2000" dirty="0" smtClean="0">
              <a:solidFill>
                <a:schemeClr val="tx1">
                  <a:lumMod val="85000"/>
                  <a:lumOff val="15000"/>
                </a:schemeClr>
              </a:solidFill>
              <a:cs typeface="Times New Roman" panose="02020603050405020304" pitchFamily="18" charset="0"/>
            </a:endParaRPr>
          </a:p>
          <a:p>
            <a:pPr lvl="0"/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Role of </a:t>
            </a:r>
            <a:r>
              <a:rPr lang="en-US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Host Interface (Corporate </a:t>
            </a:r>
            <a: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Peer </a:t>
            </a:r>
            <a:r>
              <a:rPr lang="en-US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Coordinator)</a:t>
            </a:r>
            <a:endParaRPr lang="en-US" altLang="en-US" dirty="0">
              <a:solidFill>
                <a:schemeClr val="tx1">
                  <a:lumMod val="85000"/>
                  <a:lumOff val="15000"/>
                </a:schemeClr>
              </a:solidFill>
              <a:cs typeface="Times New Roman" panose="02020603050405020304" pitchFamily="18" charset="0"/>
            </a:endParaRPr>
          </a:p>
          <a:p>
            <a:pPr lvl="1"/>
            <a:r>
              <a:rPr lang="en-US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Establishes </a:t>
            </a:r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logistics and schedules for station and corporate </a:t>
            </a:r>
            <a:r>
              <a:rPr lang="en-US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office</a:t>
            </a:r>
          </a:p>
          <a:p>
            <a:pPr lvl="1"/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Develops on-site </a:t>
            </a:r>
            <a:r>
              <a:rPr lang="en-US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schedules, </a:t>
            </a:r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including interview schedule for each CPR team </a:t>
            </a:r>
            <a:r>
              <a:rPr lang="en-US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member</a:t>
            </a:r>
          </a:p>
          <a:p>
            <a:pPr lvl="1"/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Coordinates information </a:t>
            </a:r>
            <a:r>
              <a:rPr lang="en-US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requests</a:t>
            </a:r>
          </a:p>
          <a:p>
            <a:pPr lvl="1"/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Resolve emerging issues such as interviews rescheduled</a:t>
            </a:r>
          </a:p>
          <a:p>
            <a:pPr lvl="1"/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Coordinate the utility response to the </a:t>
            </a:r>
            <a:r>
              <a:rPr lang="en-US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CPR </a:t>
            </a:r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Report</a:t>
            </a:r>
          </a:p>
          <a:p>
            <a:pPr lvl="1"/>
            <a:r>
              <a:rPr lang="en-US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Coordinating and ensuring feedback forms are returned to team leader</a:t>
            </a:r>
          </a:p>
          <a:p>
            <a:pPr lvl="1"/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372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52BA"/>
              </a:buClr>
              <a:buSzPct val="75000"/>
              <a:buFont typeface="Wingdings 3" panose="05040102010807070707" pitchFamily="18" charset="2"/>
              <a:buChar char="Æ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 2" panose="05020102010507070707" pitchFamily="18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5E3FD9-1A1A-4570-83C3-8C516B4010FA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285461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337733"/>
            <a:ext cx="8260327" cy="511161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AREA FOR IMPROVEMENT (AFI)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is a performance gap to excellence at the utility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that is causing (or have the potential to cause) an adverse effect on NPP nuclear safety and reliability</a:t>
            </a:r>
            <a:endParaRPr lang="ru-RU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2400"/>
              </a:spcBef>
              <a:buFont typeface="Courier New" panose="02070309020205020404" pitchFamily="49" charset="0"/>
              <a:buChar char="o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STRENGTHS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 an activity that improves the safety of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NPP.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Strength is a description of practices,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that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 in achieving a level of excellent performance. The strengths are focused on performance that should be shared with the industry for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emulation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12695" y="309259"/>
            <a:ext cx="7037972" cy="853080"/>
          </a:xfrm>
        </p:spPr>
        <p:txBody>
          <a:bodyPr/>
          <a:lstStyle/>
          <a:p>
            <a:r>
              <a:rPr lang="en-US" sz="2800" dirty="0" smtClean="0"/>
              <a:t>Area for Improvement and Strengths</a:t>
            </a:r>
            <a:endParaRPr lang="en-GB" sz="28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en-US" sz="1200" dirty="0" smtClean="0"/>
              <a:t>Corporate </a:t>
            </a:r>
            <a:r>
              <a:rPr lang="en-US" sz="1200" dirty="0"/>
              <a:t>peer review methodology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77948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67669" y="1314450"/>
            <a:ext cx="8198030" cy="4910505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spcAft>
                <a:spcPts val="2100"/>
              </a:spcAft>
              <a:buNone/>
            </a:pPr>
            <a:endParaRPr lang="en-GB" sz="2000" dirty="0"/>
          </a:p>
          <a:p>
            <a:pPr marL="0" lvl="0" indent="0">
              <a:spcBef>
                <a:spcPts val="0"/>
              </a:spcBef>
              <a:spcAft>
                <a:spcPts val="2100"/>
              </a:spcAft>
              <a:buNone/>
            </a:pPr>
            <a:endParaRPr lang="en-GB" sz="2000" dirty="0"/>
          </a:p>
          <a:p>
            <a:pPr marL="0" lv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GB" sz="3200" dirty="0" smtClean="0"/>
              <a:t>                 </a:t>
            </a:r>
            <a:r>
              <a:rPr lang="en-US" sz="32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Methodology For Conducting CPR</a:t>
            </a:r>
          </a:p>
          <a:p>
            <a:pPr marL="0" indent="0">
              <a:spcBef>
                <a:spcPts val="0"/>
              </a:spcBef>
              <a:spcAft>
                <a:spcPts val="2100"/>
              </a:spcAft>
              <a:buNone/>
            </a:pPr>
            <a:endParaRPr lang="en-GB" sz="28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0" indent="0">
              <a:spcBef>
                <a:spcPts val="0"/>
              </a:spcBef>
              <a:spcAft>
                <a:spcPts val="2100"/>
              </a:spcAft>
              <a:buNone/>
            </a:pPr>
            <a:endParaRPr lang="en-GB" sz="28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0" indent="0">
              <a:spcBef>
                <a:spcPts val="0"/>
              </a:spcBef>
              <a:spcAft>
                <a:spcPts val="2100"/>
              </a:spcAft>
              <a:buNone/>
            </a:pPr>
            <a:endParaRPr lang="en-GB" sz="28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GB" sz="28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                                    19-20 October 2021</a:t>
            </a:r>
          </a:p>
          <a:p>
            <a:pPr mar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GB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GB" sz="28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                                           NPPD</a:t>
            </a:r>
            <a:endParaRPr lang="en-GB" sz="2000" dirty="0"/>
          </a:p>
          <a:p>
            <a:pPr marL="0" indent="0">
              <a:spcBef>
                <a:spcPts val="0"/>
              </a:spcBef>
              <a:spcAft>
                <a:spcPts val="2100"/>
              </a:spcAft>
              <a:buNone/>
            </a:pP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1267" y="209551"/>
            <a:ext cx="7125069" cy="959768"/>
          </a:xfrm>
        </p:spPr>
        <p:txBody>
          <a:bodyPr/>
          <a:lstStyle/>
          <a:p>
            <a:r>
              <a:rPr lang="en-GB" dirty="0" smtClean="0"/>
              <a:t>                 </a:t>
            </a:r>
            <a:r>
              <a:rPr lang="en-US" sz="3200" dirty="0" smtClean="0"/>
              <a:t> </a:t>
            </a:r>
            <a:r>
              <a:rPr lang="en-US" sz="3200" dirty="0"/>
              <a:t>WANO-MC  CPR</a:t>
            </a:r>
            <a:br>
              <a:rPr lang="en-US" sz="3200" dirty="0"/>
            </a:b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C1CC8-F411-FF4D-95C0-DB299BEA6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6"/>
            <a:ext cx="7452878" cy="392464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12380-D9C1-B647-AE30-4C9F18C1C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17651" y="6465536"/>
            <a:ext cx="752474" cy="392464"/>
          </a:xfrm>
        </p:spPr>
        <p:txBody>
          <a:bodyPr/>
          <a:lstStyle/>
          <a:p>
            <a:fld id="{60FA6291-0391-4E9F-A857-B3DC68EC0E99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27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>
          <a:xfrm>
            <a:off x="304800" y="561703"/>
            <a:ext cx="7615747" cy="648110"/>
          </a:xfrm>
        </p:spPr>
        <p:txBody>
          <a:bodyPr/>
          <a:lstStyle/>
          <a:p>
            <a:r>
              <a:rPr lang="en-US" altLang="ru-RU" dirty="0" smtClean="0"/>
              <a:t>             </a:t>
            </a:r>
            <a:r>
              <a:rPr lang="en-US" altLang="ru-RU" sz="3200" dirty="0" smtClean="0"/>
              <a:t>Area </a:t>
            </a:r>
            <a:r>
              <a:rPr lang="en-US" altLang="ru-RU" sz="3200" dirty="0"/>
              <a:t>For </a:t>
            </a:r>
            <a:r>
              <a:rPr lang="en-US" altLang="ru-RU" sz="3200" dirty="0" smtClean="0"/>
              <a:t>Improvement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>
          <a:xfrm>
            <a:off x="304800" y="2014538"/>
            <a:ext cx="8534400" cy="4733925"/>
          </a:xfrm>
        </p:spPr>
        <p:txBody>
          <a:bodyPr/>
          <a:lstStyle/>
          <a:p>
            <a:pPr marL="0" indent="0">
              <a:buNone/>
            </a:pPr>
            <a:r>
              <a:rPr lang="en-US" altLang="ru-RU" dirty="0">
                <a:solidFill>
                  <a:schemeClr val="tx1"/>
                </a:solidFill>
              </a:rPr>
              <a:t>Essential Elements of an </a:t>
            </a:r>
            <a:r>
              <a:rPr lang="en-US" altLang="ru-RU" dirty="0" smtClean="0">
                <a:solidFill>
                  <a:schemeClr val="tx1"/>
                </a:solidFill>
              </a:rPr>
              <a:t>AFI</a:t>
            </a:r>
            <a:r>
              <a:rPr lang="ru-RU" altLang="ru-RU" dirty="0" smtClean="0">
                <a:solidFill>
                  <a:schemeClr val="tx1"/>
                </a:solidFill>
              </a:rPr>
              <a:t>:</a:t>
            </a:r>
            <a:endParaRPr lang="en-US" altLang="ru-RU" dirty="0" smtClean="0">
              <a:solidFill>
                <a:schemeClr val="tx1"/>
              </a:solidFill>
            </a:endParaRPr>
          </a:p>
          <a:p>
            <a:r>
              <a:rPr lang="en-US" altLang="ru-RU" dirty="0" smtClean="0">
                <a:solidFill>
                  <a:schemeClr val="tx1"/>
                </a:solidFill>
              </a:rPr>
              <a:t>Clear, concise statement of the problem identified by the team</a:t>
            </a:r>
          </a:p>
          <a:p>
            <a:r>
              <a:rPr lang="en-US" altLang="ru-RU" dirty="0" smtClean="0">
                <a:solidFill>
                  <a:schemeClr val="tx1"/>
                </a:solidFill>
              </a:rPr>
              <a:t>Two – three sentences that describe the scope and significance of the problem</a:t>
            </a:r>
          </a:p>
          <a:p>
            <a:r>
              <a:rPr lang="en-US" altLang="ru-RU" dirty="0" smtClean="0">
                <a:solidFill>
                  <a:schemeClr val="tx1"/>
                </a:solidFill>
              </a:rPr>
              <a:t>Several facts (from interviews, observations, or information review) that support the existence of the problem</a:t>
            </a:r>
          </a:p>
          <a:p>
            <a:r>
              <a:rPr lang="en-US" altLang="ru-RU" dirty="0" smtClean="0">
                <a:solidFill>
                  <a:schemeClr val="tx1"/>
                </a:solidFill>
              </a:rPr>
              <a:t>Any causes, contributors, or insights that provide amplifying information helpful in solving the problem</a:t>
            </a: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52BA"/>
              </a:buClr>
              <a:buSzPct val="75000"/>
              <a:buFont typeface="Wingdings 3" panose="05040102010807070707" pitchFamily="18" charset="2"/>
              <a:buChar char="Æ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 2" panose="05020102010507070707" pitchFamily="18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D66924-081F-40DA-B337-4F51B3283CAD}" type="slidenum">
              <a:rPr lang="en-US" altLang="ru-RU" sz="1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ru-RU" sz="1600" smtClean="0"/>
          </a:p>
        </p:txBody>
      </p:sp>
    </p:spTree>
    <p:extLst>
      <p:ext uri="{BB962C8B-B14F-4D97-AF65-F5344CB8AC3E}">
        <p14:creationId xmlns:p14="http://schemas.microsoft.com/office/powerpoint/2010/main" val="360021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931836"/>
            <a:ext cx="8260327" cy="386629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An ‘Executive Summary’ is included in the Report to provide an </a:t>
            </a:r>
            <a:r>
              <a:rPr lang="en-US" sz="2400" dirty="0"/>
              <a:t>overall</a:t>
            </a:r>
            <a:r>
              <a:rPr lang="en-US" sz="2400" dirty="0" smtClean="0">
                <a:solidFill>
                  <a:srgbClr val="FF0000"/>
                </a:solidFill>
              </a:rPr>
              <a:t> summary </a:t>
            </a:r>
            <a:r>
              <a:rPr lang="en-US" sz="2400" dirty="0" smtClean="0"/>
              <a:t>of the CPR results </a:t>
            </a:r>
            <a:endParaRPr lang="ru-RU" sz="2400" dirty="0" smtClean="0"/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Each AFI includes </a:t>
            </a:r>
            <a:r>
              <a:rPr lang="en-US" sz="2400" dirty="0" smtClean="0">
                <a:solidFill>
                  <a:srgbClr val="FF0000"/>
                </a:solidFill>
              </a:rPr>
              <a:t>causes and contributors</a:t>
            </a:r>
            <a:endParaRPr lang="ru-RU" sz="2400" dirty="0"/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I</a:t>
            </a:r>
            <a:r>
              <a:rPr lang="en-US" sz="2400" dirty="0" smtClean="0"/>
              <a:t>dentified </a:t>
            </a:r>
            <a:r>
              <a:rPr lang="en-US" sz="2400" dirty="0" smtClean="0">
                <a:solidFill>
                  <a:srgbClr val="FF0000"/>
                </a:solidFill>
              </a:rPr>
              <a:t>Strengths</a:t>
            </a:r>
            <a:r>
              <a:rPr lang="en-US" sz="2400" dirty="0" smtClean="0"/>
              <a:t> are presented</a:t>
            </a:r>
            <a:endParaRPr lang="ru-RU" sz="24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The CPR Final Report is </a:t>
            </a:r>
            <a:r>
              <a:rPr lang="en-US" sz="2400" dirty="0">
                <a:solidFill>
                  <a:srgbClr val="FF0000"/>
                </a:solidFill>
              </a:rPr>
              <a:t>submitted to the </a:t>
            </a:r>
            <a:r>
              <a:rPr lang="en-US" sz="2400" dirty="0" smtClean="0">
                <a:solidFill>
                  <a:srgbClr val="FF0000"/>
                </a:solidFill>
              </a:rPr>
              <a:t>LO </a:t>
            </a:r>
            <a:r>
              <a:rPr lang="en-US" sz="2400" dirty="0"/>
              <a:t>within one month following the Exit </a:t>
            </a:r>
            <a:r>
              <a:rPr lang="en-US" sz="2400" dirty="0" smtClean="0"/>
              <a:t>Meeting</a:t>
            </a:r>
            <a:endParaRPr lang="ru-RU" sz="2400" dirty="0" smtClean="0"/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FF0000"/>
                </a:solidFill>
              </a:rPr>
              <a:t>Corrective actions </a:t>
            </a:r>
            <a:r>
              <a:rPr lang="en-US" sz="2400" dirty="0"/>
              <a:t>developed by the company </a:t>
            </a:r>
            <a:r>
              <a:rPr lang="en-US" sz="2400" dirty="0" smtClean="0"/>
              <a:t>within 3 months after Exit Meeting are attached </a:t>
            </a:r>
            <a:r>
              <a:rPr lang="en-US" sz="2400" dirty="0"/>
              <a:t>to the CPR </a:t>
            </a:r>
            <a:r>
              <a:rPr lang="en-US" sz="2400" dirty="0" smtClean="0"/>
              <a:t>Report</a:t>
            </a:r>
            <a:endParaRPr lang="ru-RU" sz="2400" dirty="0" smtClean="0"/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The CPR Report is </a:t>
            </a:r>
            <a:r>
              <a:rPr lang="en-US" sz="2400" dirty="0" smtClean="0">
                <a:solidFill>
                  <a:srgbClr val="FF0000"/>
                </a:solidFill>
              </a:rPr>
              <a:t>confidential</a:t>
            </a:r>
            <a:r>
              <a:rPr lang="en-US" sz="2400" dirty="0" smtClean="0"/>
              <a:t> document</a:t>
            </a:r>
            <a:endParaRPr lang="ru-RU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             </a:t>
            </a:r>
            <a:r>
              <a:rPr lang="en-US" sz="3200" dirty="0" smtClean="0"/>
              <a:t>CPR Final Report</a:t>
            </a:r>
            <a:endParaRPr lang="en-GB" sz="32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en-US" sz="1200" dirty="0" smtClean="0"/>
              <a:t>Corporate </a:t>
            </a:r>
            <a:r>
              <a:rPr lang="en-US" sz="1200" dirty="0"/>
              <a:t>peer review methodology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23946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2113510"/>
            <a:ext cx="8260327" cy="308194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Exit Meeting is held within 2-3 months after the CPR</a:t>
            </a:r>
            <a:endParaRPr lang="ru-RU" sz="2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ey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conclusions of the CPR Final Report and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AFIs are presented to the company executives by</a:t>
            </a:r>
            <a:r>
              <a:rPr lang="ru-RU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marL="712788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CPR Team Leader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12788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WANO MC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Exit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Representative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A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Identified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AFIs</a:t>
            </a:r>
            <a:r>
              <a:rPr lang="en-AU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A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are </a:t>
            </a:r>
            <a:r>
              <a:rPr lang="en-AU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explained</a:t>
            </a:r>
            <a:endParaRPr lang="ru-RU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Possible corrective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measures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are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discussed</a:t>
            </a:r>
            <a:endParaRPr lang="ru-RU" sz="2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                 </a:t>
            </a:r>
            <a:r>
              <a:rPr lang="en-US" sz="3200" dirty="0" smtClean="0"/>
              <a:t>Exit Meeting</a:t>
            </a:r>
            <a:endParaRPr lang="en-GB" sz="32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en-US" sz="1200" dirty="0" smtClean="0"/>
              <a:t>Corporate </a:t>
            </a:r>
            <a:r>
              <a:rPr lang="en-US" sz="1200" dirty="0"/>
              <a:t>peer review methodology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64221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3188" y="404948"/>
            <a:ext cx="6349863" cy="509451"/>
          </a:xfrm>
        </p:spPr>
        <p:txBody>
          <a:bodyPr lIns="92075" tIns="46038" rIns="92075" bIns="46038"/>
          <a:lstStyle/>
          <a:p>
            <a:pPr algn="ctr" defTabSz="762000" eaLnBrk="1" hangingPunct="1"/>
            <a:r>
              <a:rPr lang="en-US" altLang="en-US" sz="3200" dirty="0" smtClean="0"/>
              <a:t>   Confidentiality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188" y="1240971"/>
            <a:ext cx="9040812" cy="5617029"/>
          </a:xfrm>
        </p:spPr>
        <p:txBody>
          <a:bodyPr lIns="92075" tIns="46038" rIns="92075" bIns="46038"/>
          <a:lstStyle/>
          <a:p>
            <a:pPr defTabSz="762000" eaLnBrk="1" hangingPunct="1">
              <a:lnSpc>
                <a:spcPct val="80000"/>
              </a:lnSpc>
            </a:pPr>
            <a:r>
              <a:rPr lang="en-US" altLang="en-US" sz="2600" dirty="0" smtClean="0">
                <a:solidFill>
                  <a:schemeClr val="tx1"/>
                </a:solidFill>
              </a:rPr>
              <a:t>Privacy is a necessary prerequisite for WANO to carry out its mission of promoting safety. Information is often subjective and qualitative, and it is more likely to be provided freely in a relationship built on trust and confidence</a:t>
            </a:r>
          </a:p>
          <a:p>
            <a:pPr defTabSz="762000" eaLnBrk="1" hangingPunct="1">
              <a:lnSpc>
                <a:spcPct val="80000"/>
              </a:lnSpc>
            </a:pPr>
            <a:r>
              <a:rPr lang="en-GB" altLang="en-US" sz="2600" dirty="0" smtClean="0">
                <a:solidFill>
                  <a:schemeClr val="tx1"/>
                </a:solidFill>
              </a:rPr>
              <a:t>WANO will not comment to a third party on specific peer reviews or provide any information</a:t>
            </a:r>
            <a:endParaRPr lang="en-US" altLang="en-US" sz="2600" dirty="0" smtClean="0">
              <a:solidFill>
                <a:schemeClr val="tx1"/>
              </a:solidFill>
            </a:endParaRPr>
          </a:p>
          <a:p>
            <a:pPr defTabSz="762000" eaLnBrk="1" hangingPunct="1">
              <a:lnSpc>
                <a:spcPct val="80000"/>
              </a:lnSpc>
            </a:pPr>
            <a:r>
              <a:rPr lang="en-US" altLang="en-US" sz="2600" dirty="0" smtClean="0">
                <a:solidFill>
                  <a:schemeClr val="tx1"/>
                </a:solidFill>
              </a:rPr>
              <a:t>Documents are exchanged only between WANO and the company</a:t>
            </a:r>
          </a:p>
          <a:p>
            <a:pPr defTabSz="762000" eaLnBrk="1" hangingPunct="1">
              <a:lnSpc>
                <a:spcPct val="80000"/>
              </a:lnSpc>
            </a:pPr>
            <a:r>
              <a:rPr lang="en-US" altLang="en-US" sz="2600" dirty="0" smtClean="0">
                <a:solidFill>
                  <a:schemeClr val="tx1"/>
                </a:solidFill>
              </a:rPr>
              <a:t>Team members will delete working files and destroy papers related to CPR at the conclusion of the review</a:t>
            </a:r>
          </a:p>
          <a:p>
            <a:pPr defTabSz="762000" eaLnBrk="1" hangingPunct="1">
              <a:lnSpc>
                <a:spcPct val="80000"/>
              </a:lnSpc>
            </a:pPr>
            <a:r>
              <a:rPr lang="en-US" altLang="en-US" sz="2600" dirty="0" smtClean="0">
                <a:solidFill>
                  <a:schemeClr val="tx1"/>
                </a:solidFill>
              </a:rPr>
              <a:t>CPR information is not discussed in pubic places and is never provided to the media</a:t>
            </a:r>
          </a:p>
          <a:p>
            <a:pPr defTabSz="762000" eaLnBrk="1" hangingPunct="1">
              <a:lnSpc>
                <a:spcPct val="80000"/>
              </a:lnSpc>
            </a:pPr>
            <a:r>
              <a:rPr lang="en-US" altLang="en-US" sz="2600" dirty="0" smtClean="0">
                <a:solidFill>
                  <a:schemeClr val="tx1"/>
                </a:solidFill>
              </a:rPr>
              <a:t>Confidentiality Policy: Read confidentiality policy and confidentiality clause and sign the confidentiality adherence letter</a:t>
            </a:r>
          </a:p>
          <a:p>
            <a:pPr algn="just" defTabSz="762000" eaLnBrk="1" hangingPunct="1">
              <a:lnSpc>
                <a:spcPct val="80000"/>
              </a:lnSpc>
            </a:pPr>
            <a:endParaRPr lang="en-GB" altLang="en-US" dirty="0" smtClean="0">
              <a:solidFill>
                <a:srgbClr val="27279D"/>
              </a:solidFill>
            </a:endParaRPr>
          </a:p>
        </p:txBody>
      </p:sp>
      <p:sp>
        <p:nvSpPr>
          <p:cNvPr id="97284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52BA"/>
              </a:buClr>
              <a:buSzPct val="75000"/>
              <a:buFont typeface="Wingdings 3" panose="05040102010807070707" pitchFamily="18" charset="2"/>
              <a:buChar char="Æ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 2" panose="05020102010507070707" pitchFamily="18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43D51A-C01F-4D0F-BD17-4BF00CCBF5BC}" type="slidenum">
              <a:rPr lang="en-US" altLang="en-US" sz="1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600" smtClean="0"/>
          </a:p>
        </p:txBody>
      </p:sp>
    </p:spTree>
    <p:extLst>
      <p:ext uri="{BB962C8B-B14F-4D97-AF65-F5344CB8AC3E}">
        <p14:creationId xmlns:p14="http://schemas.microsoft.com/office/powerpoint/2010/main" val="29466167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B7D7B-A4FD-BE41-9019-87B397CFB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6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6026" y="1162339"/>
            <a:ext cx="8606454" cy="4888085"/>
          </a:xfrm>
        </p:spPr>
        <p:txBody>
          <a:bodyPr>
            <a:noAutofit/>
          </a:bodyPr>
          <a:lstStyle/>
          <a:p>
            <a:r>
              <a:rPr lang="en-US" altLang="en-US" sz="3000" dirty="0" smtClean="0">
                <a:cs typeface="Times New Roman" pitchFamily="18" charset="0"/>
              </a:rPr>
              <a:t>CPR </a:t>
            </a:r>
            <a:r>
              <a:rPr lang="en-US" altLang="en-US" sz="3000" dirty="0">
                <a:cs typeface="Times New Roman" pitchFamily="18" charset="0"/>
              </a:rPr>
              <a:t>focuses on the interaction between corporate staff and the nuclear stations </a:t>
            </a:r>
            <a:r>
              <a:rPr lang="en-US" altLang="en-US" sz="3000" dirty="0" smtClean="0">
                <a:cs typeface="Times New Roman" pitchFamily="18" charset="0"/>
              </a:rPr>
              <a:t>staffs</a:t>
            </a:r>
            <a:endParaRPr lang="en-US" altLang="en-US" sz="3000" dirty="0">
              <a:cs typeface="Times New Roman" pitchFamily="18" charset="0"/>
            </a:endParaRPr>
          </a:p>
          <a:p>
            <a:r>
              <a:rPr lang="en-US" altLang="en-US" sz="3000" dirty="0">
                <a:cs typeface="Times New Roman" pitchFamily="18" charset="0"/>
              </a:rPr>
              <a:t>Emphasis on leadership, monitoring, oversight of station activities, and support (human resources, communications, </a:t>
            </a:r>
            <a:r>
              <a:rPr lang="en-US" altLang="en-US" sz="3000" dirty="0" smtClean="0">
                <a:cs typeface="Times New Roman" pitchFamily="18" charset="0"/>
              </a:rPr>
              <a:t>engineering</a:t>
            </a:r>
            <a:r>
              <a:rPr lang="en-US" altLang="en-US" sz="3000" dirty="0">
                <a:cs typeface="Times New Roman" pitchFamily="18" charset="0"/>
              </a:rPr>
              <a:t>, </a:t>
            </a:r>
            <a:r>
              <a:rPr lang="en-US" altLang="en-US" sz="3000" dirty="0" smtClean="0">
                <a:cs typeface="Times New Roman" pitchFamily="18" charset="0"/>
              </a:rPr>
              <a:t>training)</a:t>
            </a:r>
            <a:endParaRPr lang="en-US" altLang="en-US" sz="3000" dirty="0">
              <a:cs typeface="Times New Roman" pitchFamily="18" charset="0"/>
            </a:endParaRPr>
          </a:p>
          <a:p>
            <a:r>
              <a:rPr lang="en-US" altLang="en-US" sz="3000" dirty="0">
                <a:cs typeface="Times New Roman" pitchFamily="18" charset="0"/>
              </a:rPr>
              <a:t>Activities related to nuclear plant safety and </a:t>
            </a:r>
            <a:r>
              <a:rPr lang="en-US" altLang="en-US" sz="3000" dirty="0" smtClean="0">
                <a:cs typeface="Times New Roman" pitchFamily="18" charset="0"/>
              </a:rPr>
              <a:t>reliability</a:t>
            </a:r>
          </a:p>
          <a:p>
            <a:r>
              <a:rPr lang="en-US" altLang="en-US" sz="3000" dirty="0">
                <a:cs typeface="Times New Roman" pitchFamily="18" charset="0"/>
              </a:rPr>
              <a:t>“Corporate” for purposes of the CPR is that portion of the utility that provides direction and support to the </a:t>
            </a:r>
            <a:r>
              <a:rPr lang="en-US" altLang="en-US" sz="3000" dirty="0" smtClean="0">
                <a:cs typeface="Times New Roman" pitchFamily="18" charset="0"/>
              </a:rPr>
              <a:t>NPPs, </a:t>
            </a:r>
            <a:r>
              <a:rPr lang="en-US" altLang="en-US" sz="3000" dirty="0">
                <a:cs typeface="Times New Roman" pitchFamily="18" charset="0"/>
              </a:rPr>
              <a:t>including the CEO and Board of Directors</a:t>
            </a:r>
          </a:p>
          <a:p>
            <a:pPr marL="0" indent="0">
              <a:buNone/>
            </a:pPr>
            <a:endParaRPr lang="en-US" altLang="en-US" sz="3000" dirty="0"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             </a:t>
            </a:r>
            <a:r>
              <a:rPr lang="en-GB" sz="3600" dirty="0" smtClean="0"/>
              <a:t>Subject </a:t>
            </a:r>
            <a:r>
              <a:rPr lang="en-GB" sz="3600" dirty="0"/>
              <a:t>of review</a:t>
            </a:r>
          </a:p>
        </p:txBody>
      </p:sp>
    </p:spTree>
    <p:extLst>
      <p:ext uri="{BB962C8B-B14F-4D97-AF65-F5344CB8AC3E}">
        <p14:creationId xmlns:p14="http://schemas.microsoft.com/office/powerpoint/2010/main" val="23705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            </a:t>
            </a:r>
            <a:r>
              <a:rPr lang="en-US" sz="3200" dirty="0" smtClean="0"/>
              <a:t>Documents </a:t>
            </a:r>
            <a:r>
              <a:rPr lang="en-US" sz="3200" dirty="0"/>
              <a:t>for CPR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9149" y="1319349"/>
            <a:ext cx="7917833" cy="5005251"/>
          </a:xfrm>
        </p:spPr>
        <p:txBody>
          <a:bodyPr>
            <a:normAutofit lnSpcReduction="10000"/>
          </a:bodyPr>
          <a:lstStyle/>
          <a:p>
            <a:pPr marL="366713" lvl="0" indent="-366713" defTabSz="914400" fontAlgn="base">
              <a:spcBef>
                <a:spcPts val="600"/>
              </a:spcBef>
              <a:spcAft>
                <a:spcPct val="0"/>
              </a:spcAft>
              <a:buClr>
                <a:srgbClr val="0052BA"/>
              </a:buClr>
              <a:buSzPct val="75000"/>
              <a:buNone/>
              <a:defRPr/>
            </a:pPr>
            <a:r>
              <a:rPr lang="en-US" sz="2400" kern="0" dirty="0">
                <a:solidFill>
                  <a:srgbClr val="000000"/>
                </a:solidFill>
                <a:cs typeface="Times New Roman" pitchFamily="18" charset="0"/>
              </a:rPr>
              <a:t>Documents are used for preparation and conducting of a CPR are as follows:</a:t>
            </a:r>
            <a:endParaRPr lang="ru-RU" sz="2400" kern="0" dirty="0">
              <a:solidFill>
                <a:srgbClr val="000000"/>
              </a:solidFill>
              <a:cs typeface="Times New Roman" pitchFamily="18" charset="0"/>
            </a:endParaRPr>
          </a:p>
          <a:p>
            <a:pPr marL="366713" lvl="0" indent="-366713" defTabSz="914400" fontAlgn="base">
              <a:spcBef>
                <a:spcPts val="6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ü"/>
              <a:defRPr/>
            </a:pPr>
            <a:r>
              <a:rPr lang="en-US" sz="2400" kern="0" dirty="0">
                <a:solidFill>
                  <a:srgbClr val="000000"/>
                </a:solidFill>
                <a:cs typeface="Times New Roman" pitchFamily="18" charset="0"/>
              </a:rPr>
              <a:t>MC Guideline for Conducting </a:t>
            </a:r>
            <a:r>
              <a:rPr lang="en-US" sz="2400" kern="0" dirty="0" smtClean="0">
                <a:solidFill>
                  <a:srgbClr val="000000"/>
                </a:solidFill>
                <a:cs typeface="Times New Roman" pitchFamily="18" charset="0"/>
              </a:rPr>
              <a:t>CPRs, G13-2019</a:t>
            </a:r>
            <a:endParaRPr lang="en-US" sz="2400" kern="0" dirty="0">
              <a:solidFill>
                <a:srgbClr val="000000"/>
              </a:solidFill>
              <a:cs typeface="Times New Roman" pitchFamily="18" charset="0"/>
            </a:endParaRPr>
          </a:p>
          <a:p>
            <a:pPr marL="366713" lvl="0" indent="-366713" defTabSz="914400" fontAlgn="base">
              <a:spcBef>
                <a:spcPts val="6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ü"/>
              <a:defRPr/>
            </a:pPr>
            <a:r>
              <a:rPr lang="en-US" sz="2400" kern="0" dirty="0">
                <a:solidFill>
                  <a:srgbClr val="000000"/>
                </a:solidFill>
                <a:cs typeface="Times New Roman" pitchFamily="18" charset="0"/>
              </a:rPr>
              <a:t>Guideline</a:t>
            </a:r>
            <a:r>
              <a:rPr lang="ru-RU" sz="2400" kern="0" dirty="0">
                <a:solidFill>
                  <a:srgbClr val="000000"/>
                </a:solidFill>
                <a:cs typeface="Times New Roman" pitchFamily="18" charset="0"/>
              </a:rPr>
              <a:t> "WANO </a:t>
            </a:r>
            <a:r>
              <a:rPr lang="en-US" sz="2400" kern="0" dirty="0">
                <a:solidFill>
                  <a:srgbClr val="000000"/>
                </a:solidFill>
                <a:cs typeface="Times New Roman" pitchFamily="18" charset="0"/>
              </a:rPr>
              <a:t>Corporate Peer Review </a:t>
            </a:r>
            <a:r>
              <a:rPr lang="en-US" sz="2400" kern="0" dirty="0" err="1">
                <a:solidFill>
                  <a:srgbClr val="000000"/>
                </a:solidFill>
                <a:cs typeface="Times New Roman" pitchFamily="18" charset="0"/>
              </a:rPr>
              <a:t>Programme</a:t>
            </a:r>
            <a:r>
              <a:rPr lang="ru-RU" sz="2400" kern="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000000"/>
                </a:solidFill>
                <a:cs typeface="Times New Roman" pitchFamily="18" charset="0"/>
              </a:rPr>
              <a:t>Guideline</a:t>
            </a:r>
            <a:r>
              <a:rPr lang="ru-RU" sz="2400" kern="0" dirty="0">
                <a:solidFill>
                  <a:srgbClr val="000000"/>
                </a:solidFill>
                <a:cs typeface="Times New Roman" pitchFamily="18" charset="0"/>
              </a:rPr>
              <a:t> WPG0</a:t>
            </a:r>
            <a:r>
              <a:rPr lang="en-US" sz="2400" kern="0" dirty="0">
                <a:solidFill>
                  <a:srgbClr val="000000"/>
                </a:solidFill>
                <a:cs typeface="Times New Roman" pitchFamily="18" charset="0"/>
              </a:rPr>
              <a:t>7</a:t>
            </a:r>
            <a:r>
              <a:rPr lang="ru-RU" sz="2400" kern="0" dirty="0">
                <a:solidFill>
                  <a:srgbClr val="000000"/>
                </a:solidFill>
                <a:cs typeface="Times New Roman" pitchFamily="18" charset="0"/>
              </a:rPr>
              <a:t>"</a:t>
            </a:r>
          </a:p>
          <a:p>
            <a:pPr marL="366713" lvl="0" indent="-366713" defTabSz="914400" fontAlgn="base">
              <a:spcBef>
                <a:spcPts val="6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ü"/>
              <a:defRPr/>
            </a:pPr>
            <a:r>
              <a:rPr lang="en-US" sz="2400" kern="0" dirty="0" smtClean="0">
                <a:solidFill>
                  <a:srgbClr val="000000"/>
                </a:solidFill>
                <a:cs typeface="Times New Roman" pitchFamily="18" charset="0"/>
              </a:rPr>
              <a:t>WANO </a:t>
            </a:r>
            <a:r>
              <a:rPr lang="en-US" sz="2400" kern="0" dirty="0">
                <a:solidFill>
                  <a:srgbClr val="000000"/>
                </a:solidFill>
                <a:cs typeface="Times New Roman" pitchFamily="18" charset="0"/>
              </a:rPr>
              <a:t>Confidentiality Policy</a:t>
            </a:r>
            <a:endParaRPr lang="ru-RU" sz="2400" kern="0" dirty="0">
              <a:solidFill>
                <a:srgbClr val="000000"/>
              </a:solidFill>
              <a:cs typeface="Times New Roman" pitchFamily="18" charset="0"/>
            </a:endParaRPr>
          </a:p>
          <a:p>
            <a:pPr marL="366713" lvl="0" indent="-366713" defTabSz="914400" fontAlgn="base">
              <a:spcBef>
                <a:spcPts val="6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ü"/>
              <a:defRPr/>
            </a:pPr>
            <a:r>
              <a:rPr lang="en-US" sz="2400" kern="0" dirty="0">
                <a:solidFill>
                  <a:srgbClr val="000000"/>
                </a:solidFill>
                <a:cs typeface="Times New Roman" pitchFamily="18" charset="0"/>
              </a:rPr>
              <a:t>Performance Objective and Criteria </a:t>
            </a:r>
            <a:r>
              <a:rPr lang="en-US" sz="2400" kern="0" dirty="0" smtClean="0">
                <a:solidFill>
                  <a:srgbClr val="000000"/>
                </a:solidFill>
                <a:cs typeface="Times New Roman" pitchFamily="18" charset="0"/>
              </a:rPr>
              <a:t>PO&amp;C 2019-1</a:t>
            </a:r>
            <a:endParaRPr lang="ru-RU" sz="2400" kern="0" dirty="0">
              <a:solidFill>
                <a:srgbClr val="000000"/>
              </a:solidFill>
              <a:cs typeface="Times New Roman" pitchFamily="18" charset="0"/>
            </a:endParaRPr>
          </a:p>
          <a:p>
            <a:pPr marL="366713" lvl="0" indent="-366713" defTabSz="914400" fontAlgn="base">
              <a:spcBef>
                <a:spcPts val="6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ü"/>
              <a:defRPr/>
            </a:pPr>
            <a:r>
              <a:rPr lang="en-US" sz="2400" kern="0" dirty="0">
                <a:solidFill>
                  <a:srgbClr val="000000"/>
                </a:solidFill>
                <a:cs typeface="Times New Roman" pitchFamily="18" charset="0"/>
              </a:rPr>
              <a:t>Guidelines </a:t>
            </a:r>
            <a:r>
              <a:rPr lang="ru-RU" sz="2400" kern="0" dirty="0">
                <a:solidFill>
                  <a:srgbClr val="000000"/>
                </a:solidFill>
                <a:cs typeface="Times New Roman" pitchFamily="18" charset="0"/>
              </a:rPr>
              <a:t>«</a:t>
            </a:r>
            <a:r>
              <a:rPr lang="ru-RU" sz="2400" kern="0" dirty="0" err="1">
                <a:solidFill>
                  <a:srgbClr val="000000"/>
                </a:solidFill>
                <a:cs typeface="Times New Roman" pitchFamily="18" charset="0"/>
              </a:rPr>
              <a:t>How</a:t>
            </a:r>
            <a:r>
              <a:rPr lang="ru-RU" sz="2400" kern="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000000"/>
                </a:solidFill>
                <a:cs typeface="Times New Roman" pitchFamily="18" charset="0"/>
              </a:rPr>
              <a:t>to</a:t>
            </a:r>
            <a:r>
              <a:rPr lang="ru-RU" sz="2400" kern="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kern="0" dirty="0">
                <a:solidFill>
                  <a:srgbClr val="000000"/>
                </a:solidFill>
                <a:cs typeface="Times New Roman" pitchFamily="18" charset="0"/>
              </a:rPr>
              <a:t>R</a:t>
            </a:r>
            <a:r>
              <a:rPr lang="ru-RU" sz="2400" kern="0" dirty="0" err="1">
                <a:solidFill>
                  <a:srgbClr val="000000"/>
                </a:solidFill>
                <a:cs typeface="Times New Roman" pitchFamily="18" charset="0"/>
              </a:rPr>
              <a:t>eview</a:t>
            </a:r>
            <a:r>
              <a:rPr lang="ru-RU" sz="2400" kern="0" dirty="0">
                <a:solidFill>
                  <a:srgbClr val="000000"/>
                </a:solidFill>
                <a:cs typeface="Times New Roman" pitchFamily="18" charset="0"/>
              </a:rPr>
              <a:t>»</a:t>
            </a:r>
          </a:p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ü"/>
              <a:defRPr/>
            </a:pPr>
            <a:r>
              <a:rPr lang="en-US" sz="2400" kern="0" dirty="0">
                <a:solidFill>
                  <a:srgbClr val="000000"/>
                </a:solidFill>
                <a:cs typeface="Times New Roman" pitchFamily="18" charset="0"/>
              </a:rPr>
              <a:t>Principles for </a:t>
            </a:r>
            <a:r>
              <a:rPr lang="en-US" sz="2400" kern="0" dirty="0" smtClean="0">
                <a:solidFill>
                  <a:srgbClr val="000000"/>
                </a:solidFill>
                <a:cs typeface="Times New Roman" pitchFamily="18" charset="0"/>
              </a:rPr>
              <a:t>Nuclear Leadership Effectiveness Attributes, PL 2019-01</a:t>
            </a:r>
            <a:endParaRPr lang="ru-RU" sz="2400" kern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ü"/>
              <a:defRPr/>
            </a:pPr>
            <a:r>
              <a:rPr lang="en-US" sz="2400" kern="0" dirty="0" smtClean="0">
                <a:solidFill>
                  <a:srgbClr val="000000"/>
                </a:solidFill>
                <a:cs typeface="Times New Roman" pitchFamily="18" charset="0"/>
              </a:rPr>
              <a:t>Principles </a:t>
            </a:r>
            <a:r>
              <a:rPr lang="en-US" sz="2400" kern="0" dirty="0">
                <a:solidFill>
                  <a:srgbClr val="000000"/>
                </a:solidFill>
                <a:cs typeface="Times New Roman" pitchFamily="18" charset="0"/>
              </a:rPr>
              <a:t>for Strong Governance and Oversight of Nuclear Power Organization, PL </a:t>
            </a:r>
            <a:r>
              <a:rPr lang="en-US" sz="2400" kern="0" dirty="0" smtClean="0">
                <a:solidFill>
                  <a:srgbClr val="000000"/>
                </a:solidFill>
                <a:cs typeface="Times New Roman" pitchFamily="18" charset="0"/>
              </a:rPr>
              <a:t>2012-1</a:t>
            </a:r>
          </a:p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ü"/>
              <a:defRPr/>
            </a:pPr>
            <a:r>
              <a:rPr lang="en-US" sz="2400" kern="0" dirty="0" smtClean="0">
                <a:solidFill>
                  <a:srgbClr val="000000"/>
                </a:solidFill>
                <a:cs typeface="Times New Roman" pitchFamily="18" charset="0"/>
              </a:rPr>
              <a:t>WANO </a:t>
            </a:r>
            <a:r>
              <a:rPr lang="en-US" sz="2400" kern="0" dirty="0" err="1" smtClean="0">
                <a:solidFill>
                  <a:srgbClr val="000000"/>
                </a:solidFill>
                <a:cs typeface="Times New Roman" pitchFamily="18" charset="0"/>
              </a:rPr>
              <a:t>Guidline</a:t>
            </a:r>
            <a:r>
              <a:rPr lang="en-US" sz="2400" kern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kern="0" dirty="0" smtClean="0">
                <a:solidFill>
                  <a:srgbClr val="000000"/>
                </a:solidFill>
                <a:cs typeface="Times New Roman" pitchFamily="18" charset="0"/>
              </a:rPr>
              <a:t>«</a:t>
            </a:r>
            <a:r>
              <a:rPr lang="en-US" sz="2400" kern="0" dirty="0" smtClean="0">
                <a:solidFill>
                  <a:srgbClr val="000000"/>
                </a:solidFill>
                <a:cs typeface="Times New Roman" pitchFamily="18" charset="0"/>
              </a:rPr>
              <a:t>Independent Oversight</a:t>
            </a:r>
            <a:r>
              <a:rPr lang="ru-RU" sz="2400" kern="0" dirty="0" smtClean="0">
                <a:solidFill>
                  <a:srgbClr val="000000"/>
                </a:solidFill>
                <a:cs typeface="Times New Roman" pitchFamily="18" charset="0"/>
              </a:rPr>
              <a:t>»</a:t>
            </a:r>
            <a:r>
              <a:rPr lang="en-US" sz="2400" kern="0" dirty="0" smtClean="0">
                <a:solidFill>
                  <a:srgbClr val="000000"/>
                </a:solidFill>
                <a:cs typeface="Times New Roman" pitchFamily="18" charset="0"/>
              </a:rPr>
              <a:t>, GL 2018-01</a:t>
            </a:r>
            <a:endParaRPr lang="ru-RU" sz="2800" kern="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169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90500" y="6465535"/>
            <a:ext cx="8239125" cy="38437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668" y="309259"/>
            <a:ext cx="7957875" cy="853080"/>
          </a:xfrm>
        </p:spPr>
        <p:txBody>
          <a:bodyPr/>
          <a:lstStyle/>
          <a:p>
            <a:r>
              <a:rPr lang="en-US" sz="3200" dirty="0"/>
              <a:t>Scope of review: PO&amp;C 2019-1</a:t>
            </a:r>
            <a:endParaRPr lang="en-GB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270262"/>
              </p:ext>
            </p:extLst>
          </p:nvPr>
        </p:nvGraphicFramePr>
        <p:xfrm>
          <a:off x="190500" y="1380111"/>
          <a:ext cx="4478710" cy="4857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8710">
                  <a:extLst>
                    <a:ext uri="{9D8B030D-6E8A-4147-A177-3AD203B41FA5}">
                      <a16:colId xmlns:a16="http://schemas.microsoft.com/office/drawing/2014/main" val="3249037872"/>
                    </a:ext>
                  </a:extLst>
                </a:gridCol>
              </a:tblGrid>
              <a:tr h="742885">
                <a:tc>
                  <a:txBody>
                    <a:bodyPr/>
                    <a:lstStyle/>
                    <a:p>
                      <a:pPr algn="ctr"/>
                      <a:r>
                        <a:rPr lang="en-GB" sz="2400" b="1" noProof="0" dirty="0" smtClean="0">
                          <a:solidFill>
                            <a:schemeClr val="tx1"/>
                          </a:solidFill>
                        </a:rPr>
                        <a:t>Updated</a:t>
                      </a:r>
                      <a:r>
                        <a:rPr lang="en-GB" sz="2000" noProof="0" dirty="0" smtClean="0">
                          <a:solidFill>
                            <a:schemeClr val="tx1"/>
                          </a:solidFill>
                        </a:rPr>
                        <a:t> PO&amp;C</a:t>
                      </a:r>
                      <a:r>
                        <a:rPr lang="en-GB" sz="2000" baseline="0" noProof="0" dirty="0" smtClean="0">
                          <a:solidFill>
                            <a:schemeClr val="tx1"/>
                          </a:solidFill>
                        </a:rPr>
                        <a:t> 2019-1</a:t>
                      </a:r>
                      <a:r>
                        <a:rPr lang="en-GB" sz="200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985763"/>
                  </a:ext>
                </a:extLst>
              </a:tr>
              <a:tr h="4107987">
                <a:tc>
                  <a:txBody>
                    <a:bodyPr/>
                    <a:lstStyle/>
                    <a:p>
                      <a:pPr marL="628650" indent="-628650"/>
                      <a:r>
                        <a:rPr lang="hu-HU" sz="2400" noProof="0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GB" sz="2400" noProof="0" dirty="0" smtClean="0">
                          <a:solidFill>
                            <a:schemeClr val="tx1"/>
                          </a:solidFill>
                        </a:rPr>
                        <a:t>.1: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Corporate Leadership </a:t>
                      </a:r>
                      <a:endParaRPr lang="en-GB" sz="2400" baseline="0" noProof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628650" indent="-628650"/>
                      <a:r>
                        <a:rPr lang="hu-HU" sz="2400" noProof="0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GB" sz="2400" noProof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hu-HU" sz="2400" noProof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GB" sz="2400" baseline="0" noProof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Corporate Governance </a:t>
                      </a:r>
                      <a:endParaRPr lang="en-GB" sz="2400" baseline="0" noProof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628650" indent="-628650"/>
                      <a:r>
                        <a:rPr lang="hu-HU" sz="2400" noProof="0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GB" sz="2400" noProof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hu-HU" sz="2400" noProof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2400" noProof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Corporate Oversight and Monitoring </a:t>
                      </a:r>
                      <a:endParaRPr lang="en-GB" sz="2400" baseline="0" noProof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628650" indent="-628650"/>
                      <a:r>
                        <a:rPr lang="hu-HU" sz="2400" noProof="0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GB" sz="2400" noProof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hu-HU" sz="2400" noProof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2400" noProof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Corporate Independent Oversight </a:t>
                      </a:r>
                      <a:endParaRPr lang="en-GB" sz="2400" noProof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628650" indent="-628650"/>
                      <a:r>
                        <a:rPr lang="hu-HU" sz="2400" noProof="0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GB" sz="2400" noProof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hu-HU" sz="2400" noProof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ru-RU" sz="2400" noProof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Corporate Support Services </a:t>
                      </a:r>
                      <a:endParaRPr lang="en-GB" sz="2400" noProof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628650" indent="-628650"/>
                      <a:r>
                        <a:rPr lang="hu-HU" sz="2400" noProof="0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GB" sz="2400" noProof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hu-HU" sz="2400" noProof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en-GB" sz="2400" noProof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Corporate Human Resource Management and Leadership Development </a:t>
                      </a:r>
                      <a:endParaRPr lang="en-GB" sz="2400" noProof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628650" indent="-628650"/>
                      <a:r>
                        <a:rPr lang="hu-HU" sz="2400" noProof="0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GB" sz="2400" noProof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hu-HU" sz="2400" noProof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GB" sz="2400" noProof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Corporate Communications</a:t>
                      </a: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20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593840"/>
                  </a:ext>
                </a:extLst>
              </a:tr>
            </a:tbl>
          </a:graphicData>
        </a:graphic>
      </p:graphicFrame>
      <p:sp>
        <p:nvSpPr>
          <p:cNvPr id="8" name="TextBox 6"/>
          <p:cNvSpPr txBox="1"/>
          <p:nvPr/>
        </p:nvSpPr>
        <p:spPr>
          <a:xfrm>
            <a:off x="4669210" y="2074985"/>
            <a:ext cx="4263775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SzPct val="95000"/>
            </a:pPr>
            <a:r>
              <a:rPr lang="en-US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Updated PO&amp;C Incorporates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changes in industry practices and standards as well as lessons learned from operating experience </a:t>
            </a:r>
            <a:endParaRPr lang="ru-RU" sz="2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1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SzPct val="95000"/>
            </a:pPr>
            <a:r>
              <a:rPr lang="en-GB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Aligned </a:t>
            </a:r>
            <a:r>
              <a: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CO.1 </a:t>
            </a:r>
            <a:r>
              <a:rPr lang="en-GB" sz="24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thr</a:t>
            </a:r>
            <a:r>
              <a:rPr lang="hu-HU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</a:t>
            </a:r>
            <a:r>
              <a:rPr lang="hu-HU" sz="24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gh</a:t>
            </a:r>
            <a:r>
              <a: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CO.7 closer to corporate principle</a:t>
            </a:r>
            <a:r>
              <a:rPr lang="hu-HU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s, corporate leaders’ and managers’ roles, support of </a:t>
            </a:r>
            <a:r>
              <a:rPr lang="hu-HU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stations.</a:t>
            </a:r>
            <a:endParaRPr lang="en-US" sz="24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lvl="1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SzPct val="95000"/>
            </a:pPr>
            <a:r>
              <a:rPr lang="hu-HU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Clarification of terms/roles of ‘Leaders’ and ‘Managers</a:t>
            </a:r>
            <a:r>
              <a:rPr lang="en-US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’</a:t>
            </a:r>
          </a:p>
          <a:p>
            <a:pPr marL="0" lvl="1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SzPct val="95000"/>
            </a:pPr>
            <a:endParaRPr lang="en-US" sz="2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20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413165"/>
            <a:ext cx="8260327" cy="4378036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CPR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 based on an assessment of the company's performance (comparison with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PO&amp;C)</a:t>
            </a:r>
            <a:endParaRPr lang="ru-RU" sz="2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main task of the CPR team is to understand how the company's management affects the NPP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operation</a:t>
            </a:r>
            <a:endParaRPr lang="ru-RU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team identifies what is the connection between the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NPP deficiencies and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weak corporate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functions: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Interviews with key managers of the NPP and the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company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Assessment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 the results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of</a:t>
            </a:r>
            <a:r>
              <a:rPr lang="ru-RU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performance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activities</a:t>
            </a:r>
            <a:endParaRPr lang="en-US" sz="2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Analysis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 performance indicators and events at NPP</a:t>
            </a:r>
            <a:endParaRPr lang="en-US" sz="2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                 </a:t>
            </a:r>
            <a:r>
              <a:rPr lang="en-US" sz="3200" dirty="0" smtClean="0"/>
              <a:t>CPR</a:t>
            </a:r>
            <a:r>
              <a:rPr lang="en-AU" sz="3200" dirty="0" smtClean="0"/>
              <a:t> </a:t>
            </a:r>
            <a:r>
              <a:rPr lang="en-AU" sz="3200" dirty="0"/>
              <a:t>technique</a:t>
            </a:r>
            <a:endParaRPr lang="en-GB" sz="32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en-US" sz="1200" dirty="0" smtClean="0"/>
              <a:t>Corporate </a:t>
            </a:r>
            <a:r>
              <a:rPr lang="en-US" sz="1200" dirty="0"/>
              <a:t>peer review methodology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42675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4" y="288477"/>
            <a:ext cx="6601982" cy="853080"/>
          </a:xfrm>
        </p:spPr>
        <p:txBody>
          <a:bodyPr/>
          <a:lstStyle/>
          <a:p>
            <a:pPr algn="ctr"/>
            <a:r>
              <a:rPr lang="ru-RU" dirty="0"/>
              <a:t> </a:t>
            </a:r>
            <a:r>
              <a:rPr lang="en-US" dirty="0" smtClean="0"/>
              <a:t>     </a:t>
            </a:r>
            <a:r>
              <a:rPr lang="en-US" sz="3200" dirty="0" smtClean="0"/>
              <a:t>CPR </a:t>
            </a:r>
            <a:r>
              <a:rPr lang="en-US" sz="3200" dirty="0"/>
              <a:t>Process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631" y="1311215"/>
            <a:ext cx="7699739" cy="5154320"/>
          </a:xfrm>
        </p:spPr>
        <p:txBody>
          <a:bodyPr/>
          <a:lstStyle/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altLang="en-US" sz="2400" kern="0" dirty="0">
                <a:solidFill>
                  <a:srgbClr val="00000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Plant Peer Reviews rely heavily on observations and facts for </a:t>
            </a:r>
            <a:r>
              <a:rPr lang="en-US" altLang="en-US" sz="2400" kern="0" dirty="0" smtClean="0">
                <a:solidFill>
                  <a:srgbClr val="00000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AFIs</a:t>
            </a:r>
            <a:endParaRPr lang="en-US" altLang="en-US" sz="2400" kern="0" dirty="0">
              <a:solidFill>
                <a:srgbClr val="000000"/>
              </a:solidFill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altLang="en-US" sz="2400" kern="0" dirty="0">
                <a:solidFill>
                  <a:srgbClr val="00000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Corporate Peer Review AFIs have more subjectivity and rely, in part, on the experience and insights of the Peer Review Team members</a:t>
            </a:r>
          </a:p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altLang="en-US" sz="2400" kern="0" dirty="0">
                <a:solidFill>
                  <a:srgbClr val="00000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A typical Corporate Peer Review usually has from 2 to </a:t>
            </a:r>
            <a:r>
              <a:rPr lang="en-US" altLang="en-US" sz="2400" kern="0" dirty="0" smtClean="0">
                <a:solidFill>
                  <a:srgbClr val="00000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5</a:t>
            </a:r>
            <a:r>
              <a:rPr lang="ru-RU" altLang="en-US" sz="2400" kern="0" dirty="0" smtClean="0">
                <a:solidFill>
                  <a:srgbClr val="00000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2400" kern="0" dirty="0" smtClean="0">
                <a:solidFill>
                  <a:srgbClr val="00000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AFIs, </a:t>
            </a:r>
            <a:r>
              <a:rPr lang="en-US" altLang="en-US" sz="2400" kern="0" dirty="0">
                <a:solidFill>
                  <a:srgbClr val="00000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while a Plant Peer Review  has </a:t>
            </a:r>
            <a:r>
              <a:rPr lang="en-US" altLang="en-US" sz="2400" kern="0" dirty="0" smtClean="0">
                <a:solidFill>
                  <a:srgbClr val="00000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much more </a:t>
            </a:r>
            <a:endParaRPr lang="en-US" altLang="en-US" sz="2400" kern="0" dirty="0">
              <a:solidFill>
                <a:srgbClr val="000000"/>
              </a:solidFill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altLang="en-US" sz="2400" kern="0" dirty="0">
                <a:solidFill>
                  <a:srgbClr val="00000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Each Corporate Peer Review is unique </a:t>
            </a:r>
          </a:p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altLang="en-US" sz="2400" kern="0" dirty="0">
                <a:solidFill>
                  <a:srgbClr val="00000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There is no one “operating model” against which WANO reviews, only the </a:t>
            </a:r>
            <a:r>
              <a:rPr lang="en-US" altLang="en-US" sz="2400" kern="0" dirty="0" smtClean="0">
                <a:solidFill>
                  <a:srgbClr val="00000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PO&amp;C’s</a:t>
            </a:r>
          </a:p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</a:rPr>
              <a:t>WANO team will be more concentrated on NS and SC</a:t>
            </a:r>
          </a:p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ü"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43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 </a:t>
            </a:r>
            <a:r>
              <a:rPr lang="en-US" altLang="ru-RU" dirty="0" smtClean="0"/>
              <a:t>                      </a:t>
            </a:r>
            <a:r>
              <a:rPr lang="en-US" altLang="ru-RU" sz="3200" dirty="0" smtClean="0"/>
              <a:t>CPR Process</a:t>
            </a:r>
            <a:endParaRPr lang="ru-RU" altLang="ru-RU" sz="32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669" y="1537854"/>
            <a:ext cx="8205352" cy="5034395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400" dirty="0" smtClean="0"/>
              <a:t>                  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Six “HOWs” strategy: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How does the plant identify problems?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How does the plant execute the problem?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How does the plant communicate the problem to its headquarters?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How does the corporate office execute the problem?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How does the corporate office help address the problem?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Who and how evaluates the efficiency of the actions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52BA"/>
              </a:buClr>
              <a:buSzPct val="75000"/>
              <a:buFont typeface="Wingdings 3" panose="05040102010807070707" pitchFamily="18" charset="2"/>
              <a:buChar char="Æ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 2" panose="05020102010507070707" pitchFamily="18" charset="2"/>
              <a:buChar char="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2BA"/>
              </a:buClr>
              <a:buSzPct val="75000"/>
              <a:buFont typeface="Wingdings" panose="05000000000000000000" pitchFamily="2" charset="2"/>
              <a:buChar char="ð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2701C7B-8A19-4669-9F8D-90D679799907}" type="slidenum">
              <a:rPr lang="en-US" altLang="ru-RU" sz="1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ru-RU" sz="1600" smtClean="0"/>
          </a:p>
        </p:txBody>
      </p:sp>
    </p:spTree>
    <p:extLst>
      <p:ext uri="{BB962C8B-B14F-4D97-AF65-F5344CB8AC3E}">
        <p14:creationId xmlns:p14="http://schemas.microsoft.com/office/powerpoint/2010/main" val="285505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6026" y="1306285"/>
            <a:ext cx="8606454" cy="4846321"/>
          </a:xfrm>
        </p:spPr>
        <p:txBody>
          <a:bodyPr>
            <a:normAutofit/>
          </a:bodyPr>
          <a:lstStyle/>
          <a:p>
            <a:pPr marL="358775" lvl="0" indent="-358775">
              <a:lnSpc>
                <a:spcPct val="80000"/>
              </a:lnSpc>
            </a:pPr>
            <a:r>
              <a:rPr lang="en-US" sz="2600" b="1" dirty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CPR dates </a:t>
            </a:r>
            <a:r>
              <a:rPr lang="en-US" sz="2600" b="1" dirty="0" smtClean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agreed </a:t>
            </a:r>
            <a:r>
              <a:rPr lang="en-US" altLang="en-US" sz="2400" dirty="0" smtClean="0">
                <a:solidFill>
                  <a:prstClr val="black"/>
                </a:solidFill>
              </a:rPr>
              <a:t>(</a:t>
            </a:r>
            <a:r>
              <a:rPr lang="en-US" altLang="en-US" sz="2600" dirty="0">
                <a:solidFill>
                  <a:prstClr val="black"/>
                </a:solidFill>
              </a:rPr>
              <a:t>18 months </a:t>
            </a:r>
            <a:r>
              <a:rPr lang="en-US" altLang="en-US" sz="2600" dirty="0" smtClean="0">
                <a:solidFill>
                  <a:prstClr val="black"/>
                </a:solidFill>
              </a:rPr>
              <a:t>before CPR</a:t>
            </a:r>
            <a:r>
              <a:rPr lang="en-US" altLang="en-US" sz="2400" dirty="0" smtClean="0">
                <a:solidFill>
                  <a:prstClr val="black"/>
                </a:solidFill>
              </a:rPr>
              <a:t>)</a:t>
            </a:r>
            <a:endParaRPr lang="en-US" sz="2600" b="1" dirty="0" smtClean="0">
              <a:solidFill>
                <a:srgbClr val="0D499C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en-GB" sz="2600" b="1" dirty="0" smtClean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Pre - </a:t>
            </a:r>
            <a:r>
              <a:rPr lang="en-GB" sz="2600" b="1" dirty="0" smtClean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visit </a:t>
            </a:r>
            <a:r>
              <a:rPr lang="ru-RU" sz="2800" dirty="0" smtClean="0"/>
              <a:t>(</a:t>
            </a:r>
            <a:r>
              <a:rPr lang="en-US" sz="2800" dirty="0" smtClean="0"/>
              <a:t>6 months before CPR</a:t>
            </a:r>
            <a:r>
              <a:rPr lang="ru-RU" sz="2800" dirty="0" smtClean="0"/>
              <a:t>)</a:t>
            </a:r>
          </a:p>
          <a:p>
            <a:pPr lvl="0"/>
            <a:r>
              <a:rPr lang="en-US" sz="2600" b="1" dirty="0" smtClean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Preparatory </a:t>
            </a:r>
            <a:r>
              <a:rPr lang="en-US" sz="2600" b="1" dirty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meeting </a:t>
            </a:r>
            <a:r>
              <a:rPr lang="en-US" sz="2800" dirty="0" smtClean="0"/>
              <a:t>in MC office </a:t>
            </a:r>
            <a:r>
              <a:rPr lang="ru-RU" sz="2800" dirty="0" smtClean="0"/>
              <a:t>(</a:t>
            </a:r>
            <a:r>
              <a:rPr lang="en-US" sz="2800" dirty="0" smtClean="0"/>
              <a:t>6-4</a:t>
            </a:r>
            <a:r>
              <a:rPr lang="en-US" sz="2800" dirty="0" smtClean="0"/>
              <a:t> </a:t>
            </a:r>
            <a:r>
              <a:rPr lang="en-US" sz="2800" dirty="0" smtClean="0"/>
              <a:t>weeks before CPR</a:t>
            </a:r>
            <a:r>
              <a:rPr lang="ru-RU" sz="2800" dirty="0" smtClean="0"/>
              <a:t>)</a:t>
            </a:r>
            <a:endParaRPr lang="en-US" sz="2800" dirty="0" smtClean="0"/>
          </a:p>
          <a:p>
            <a:pPr lvl="0"/>
            <a:r>
              <a:rPr lang="en-US" sz="2600" b="1" dirty="0" smtClean="0">
                <a:solidFill>
                  <a:srgbClr val="0D499C"/>
                </a:solidFill>
              </a:rPr>
              <a:t>Information Package Sent to Peers </a:t>
            </a:r>
            <a:r>
              <a:rPr lang="ru-RU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(</a:t>
            </a:r>
            <a:r>
              <a:rPr lang="en-US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6-8 </a:t>
            </a:r>
            <a:r>
              <a:rPr lang="en-US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weeks before CPR</a:t>
            </a:r>
            <a:r>
              <a:rPr lang="ru-RU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)</a:t>
            </a:r>
            <a:endParaRPr lang="en-US" sz="28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/>
            <a:r>
              <a:rPr lang="en-US" sz="2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CPR </a:t>
            </a:r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(duration 1.5 weeks)</a:t>
            </a:r>
          </a:p>
          <a:p>
            <a:pPr lvl="0"/>
            <a:r>
              <a:rPr lang="en-US" sz="2800" dirty="0" smtClean="0"/>
              <a:t> </a:t>
            </a:r>
            <a:r>
              <a:rPr lang="en-US" altLang="ru-RU" sz="2600" b="1" dirty="0">
                <a:solidFill>
                  <a:srgbClr val="0D499C"/>
                </a:solidFill>
              </a:rPr>
              <a:t>Final Report preparation </a:t>
            </a:r>
            <a:r>
              <a:rPr lang="en-US" altLang="ru-RU" sz="2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(</a:t>
            </a:r>
            <a:r>
              <a:rPr lang="en-US" altLang="ru-RU" sz="2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3 - 4 </a:t>
            </a:r>
            <a:r>
              <a:rPr lang="en-US" altLang="ru-RU" sz="2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weeks after </a:t>
            </a:r>
            <a:r>
              <a:rPr lang="en-US" altLang="ru-RU" sz="2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CPR)</a:t>
            </a:r>
            <a:endParaRPr lang="en-US" sz="2800" dirty="0" smtClean="0"/>
          </a:p>
          <a:p>
            <a:pPr lvl="0"/>
            <a:r>
              <a:rPr lang="en-US" altLang="ru-RU" sz="2800" dirty="0" smtClean="0"/>
              <a:t> </a:t>
            </a:r>
            <a:r>
              <a:rPr lang="en-US" altLang="ru-RU" sz="2600" b="1" dirty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Exit Meeting - </a:t>
            </a:r>
            <a:r>
              <a:rPr lang="en-US" altLang="ru-RU" sz="2600" b="1" dirty="0" smtClean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Final </a:t>
            </a:r>
            <a:r>
              <a:rPr lang="en-US" altLang="ru-RU" sz="2600" b="1" dirty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report </a:t>
            </a:r>
            <a:r>
              <a:rPr lang="en-US" altLang="ru-RU" sz="2800" dirty="0"/>
              <a:t>is handed over to company </a:t>
            </a:r>
            <a:r>
              <a:rPr lang="en-US" altLang="ru-RU" sz="2800" dirty="0" smtClean="0"/>
              <a:t>leadership (</a:t>
            </a:r>
            <a:r>
              <a:rPr lang="en-US" altLang="ru-RU" sz="2800" dirty="0" smtClean="0"/>
              <a:t>2 – 3 month</a:t>
            </a:r>
            <a:r>
              <a:rPr lang="en-US" altLang="ru-RU" sz="2800" dirty="0" smtClean="0"/>
              <a:t> </a:t>
            </a:r>
            <a:r>
              <a:rPr lang="en-US" altLang="ru-RU" sz="2800" dirty="0"/>
              <a:t>after </a:t>
            </a:r>
            <a:r>
              <a:rPr lang="en-US" altLang="ru-RU" sz="2800" dirty="0" smtClean="0"/>
              <a:t>CPR)</a:t>
            </a:r>
            <a:endParaRPr lang="ru-RU" sz="2800" dirty="0"/>
          </a:p>
          <a:p>
            <a:pPr lvl="0"/>
            <a:r>
              <a:rPr lang="en-US" sz="2600" b="1" dirty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Follow-up CPR</a:t>
            </a:r>
            <a:r>
              <a:rPr lang="ru-RU" sz="2600" b="1" dirty="0">
                <a:solidFill>
                  <a:srgbClr val="0D499C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smtClean="0"/>
              <a:t>(</a:t>
            </a:r>
            <a:r>
              <a:rPr lang="en-US" sz="2800" dirty="0" smtClean="0"/>
              <a:t>after </a:t>
            </a:r>
            <a:r>
              <a:rPr lang="ru-RU" sz="2800" dirty="0" smtClean="0"/>
              <a:t>2</a:t>
            </a:r>
            <a:r>
              <a:rPr lang="en-US" sz="2800" dirty="0" smtClean="0"/>
              <a:t>,5</a:t>
            </a:r>
            <a:r>
              <a:rPr lang="ru-RU" sz="2800" dirty="0" smtClean="0"/>
              <a:t>-3 </a:t>
            </a:r>
            <a:r>
              <a:rPr lang="en-US" sz="2800" dirty="0" smtClean="0"/>
              <a:t>years</a:t>
            </a:r>
            <a:r>
              <a:rPr lang="ru-RU" sz="2800" dirty="0" smtClean="0"/>
              <a:t>)</a:t>
            </a:r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            CPR stages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8150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ganisation/General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eneral template.pptx" id="{85BAB0D9-38C4-4D85-9C66-CCC436627DC8}" vid="{FB31BC43-E6A0-4CD4-AD3C-8C9C8DF9F5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JNPC-CPR-Methodologyte</Template>
  <TotalTime>1869</TotalTime>
  <Words>2147</Words>
  <Application>Microsoft Office PowerPoint</Application>
  <PresentationFormat>Экран (4:3)</PresentationFormat>
  <Paragraphs>234</Paragraphs>
  <Slides>24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MS PGothic</vt:lpstr>
      <vt:lpstr>SimSun</vt:lpstr>
      <vt:lpstr>Arial</vt:lpstr>
      <vt:lpstr>Calibri</vt:lpstr>
      <vt:lpstr>Courier New</vt:lpstr>
      <vt:lpstr>Times New Roman</vt:lpstr>
      <vt:lpstr>Wingdings</vt:lpstr>
      <vt:lpstr>Organisation/General Theme</vt:lpstr>
      <vt:lpstr>Презентация PowerPoint</vt:lpstr>
      <vt:lpstr>                  WANO-MC  CPR </vt:lpstr>
      <vt:lpstr>             Subject of review</vt:lpstr>
      <vt:lpstr>            Documents for CPR</vt:lpstr>
      <vt:lpstr>Scope of review: PO&amp;C 2019-1</vt:lpstr>
      <vt:lpstr>                 CPR technique</vt:lpstr>
      <vt:lpstr>      CPR Process</vt:lpstr>
      <vt:lpstr>                       CPR Process</vt:lpstr>
      <vt:lpstr>            CPR stages</vt:lpstr>
      <vt:lpstr>                     CPR Pre-Visit </vt:lpstr>
      <vt:lpstr>CPR process: Materials to be sent to experts (1)</vt:lpstr>
      <vt:lpstr>CPR process: Materials to be sent to experts (2)</vt:lpstr>
      <vt:lpstr>Company participation in CPR Project</vt:lpstr>
      <vt:lpstr>        CPR team composition</vt:lpstr>
      <vt:lpstr>       Overall CPR schedule (1)</vt:lpstr>
      <vt:lpstr>       Overall CPR schedule (2)</vt:lpstr>
      <vt:lpstr>           Daily team work</vt:lpstr>
      <vt:lpstr>       Counterpart Interactions </vt:lpstr>
      <vt:lpstr>Area for Improvement and Strengths</vt:lpstr>
      <vt:lpstr>             Area For Improvement</vt:lpstr>
      <vt:lpstr>             CPR Final Report</vt:lpstr>
      <vt:lpstr>                 Exit Meeting</vt:lpstr>
      <vt:lpstr>   Confidentiality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Галстян Арег Арегович (Galstyan Areg)</dc:creator>
  <cp:lastModifiedBy>Шишкин Сергей Александрович (Sergey Shishkin)</cp:lastModifiedBy>
  <cp:revision>226</cp:revision>
  <cp:lastPrinted>2019-10-21T08:51:46Z</cp:lastPrinted>
  <dcterms:created xsi:type="dcterms:W3CDTF">2019-08-06T10:43:54Z</dcterms:created>
  <dcterms:modified xsi:type="dcterms:W3CDTF">2021-10-20T06:40:55Z</dcterms:modified>
</cp:coreProperties>
</file>