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slides/slide129.xml" ContentType="application/vnd.openxmlformats-officedocument.presentationml.slide+xml"/>
  <Override PartName="/ppt/charts/chart7.xml" ContentType="application/vnd.openxmlformats-officedocument.drawingml.chart+xml"/>
  <Override PartName="/ppt/charts/chart20.xml" ContentType="application/vnd.openxmlformats-officedocument.drawingml.chart+xml"/>
  <Override PartName="/ppt/slides/slide99.xml" ContentType="application/vnd.openxmlformats-officedocument.presentationml.slide+xml"/>
  <Override PartName="/ppt/slides/slide118.xml" ContentType="application/vnd.openxmlformats-officedocument.presentationml.slide+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charts/chart26.xml" ContentType="application/vnd.openxmlformats-officedocument.drawingml.chart+xml"/>
  <Override PartName="/ppt/charts/chart44.xml" ContentType="application/vnd.openxmlformats-officedocument.drawingml.char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395"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6" r:id="rId24"/>
    <p:sldId id="287" r:id="rId25"/>
    <p:sldId id="288" r:id="rId26"/>
    <p:sldId id="289" r:id="rId27"/>
    <p:sldId id="291" r:id="rId28"/>
    <p:sldId id="293" r:id="rId29"/>
    <p:sldId id="295" r:id="rId30"/>
    <p:sldId id="301" r:id="rId31"/>
    <p:sldId id="302" r:id="rId32"/>
    <p:sldId id="304" r:id="rId33"/>
    <p:sldId id="305" r:id="rId34"/>
    <p:sldId id="307" r:id="rId35"/>
    <p:sldId id="310" r:id="rId36"/>
    <p:sldId id="311" r:id="rId37"/>
    <p:sldId id="312" r:id="rId38"/>
    <p:sldId id="319" r:id="rId39"/>
    <p:sldId id="321" r:id="rId40"/>
    <p:sldId id="326" r:id="rId41"/>
    <p:sldId id="394" r:id="rId42"/>
    <p:sldId id="327" r:id="rId43"/>
    <p:sldId id="330" r:id="rId44"/>
    <p:sldId id="331" r:id="rId45"/>
    <p:sldId id="332" r:id="rId46"/>
    <p:sldId id="333" r:id="rId47"/>
    <p:sldId id="334"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77" r:id="rId90"/>
    <p:sldId id="378" r:id="rId91"/>
    <p:sldId id="379" r:id="rId92"/>
    <p:sldId id="380" r:id="rId93"/>
    <p:sldId id="396" r:id="rId94"/>
    <p:sldId id="397" r:id="rId95"/>
    <p:sldId id="381" r:id="rId96"/>
    <p:sldId id="383" r:id="rId97"/>
    <p:sldId id="398" r:id="rId98"/>
    <p:sldId id="399" r:id="rId99"/>
    <p:sldId id="400" r:id="rId100"/>
    <p:sldId id="401" r:id="rId101"/>
    <p:sldId id="402" r:id="rId102"/>
    <p:sldId id="403" r:id="rId103"/>
    <p:sldId id="404" r:id="rId104"/>
    <p:sldId id="405" r:id="rId105"/>
    <p:sldId id="406" r:id="rId106"/>
    <p:sldId id="407" r:id="rId107"/>
    <p:sldId id="408" r:id="rId108"/>
    <p:sldId id="409" r:id="rId109"/>
    <p:sldId id="410" r:id="rId110"/>
    <p:sldId id="411" r:id="rId111"/>
    <p:sldId id="412" r:id="rId112"/>
    <p:sldId id="413" r:id="rId113"/>
    <p:sldId id="414" r:id="rId114"/>
    <p:sldId id="415" r:id="rId115"/>
    <p:sldId id="416" r:id="rId116"/>
    <p:sldId id="417" r:id="rId117"/>
    <p:sldId id="418" r:id="rId118"/>
    <p:sldId id="419" r:id="rId119"/>
    <p:sldId id="420" r:id="rId120"/>
    <p:sldId id="421" r:id="rId121"/>
    <p:sldId id="422" r:id="rId122"/>
    <p:sldId id="423" r:id="rId123"/>
    <p:sldId id="424" r:id="rId124"/>
    <p:sldId id="425" r:id="rId125"/>
    <p:sldId id="426" r:id="rId126"/>
    <p:sldId id="427" r:id="rId127"/>
    <p:sldId id="428" r:id="rId128"/>
    <p:sldId id="429" r:id="rId129"/>
    <p:sldId id="430" r:id="rId130"/>
    <p:sldId id="431" r:id="rId131"/>
    <p:sldId id="432" r:id="rId132"/>
    <p:sldId id="433" r:id="rId133"/>
    <p:sldId id="434" r:id="rId134"/>
    <p:sldId id="435" r:id="rId135"/>
    <p:sldId id="436"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B4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8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oleObject" Target="file:///D:\HDI%20NU\HDI%20Data%202009\HDI%20Rank.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HDI%20NU\HDR_2009_Tables_rev-3.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HDI%20NU\total3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HDI%20NU\HDI%20Data%202009\GDP%20Query.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HDI%20NU\HDI%20Data%202009\GDP%20Query.xls"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HDI%20NU\HDR_2009_Tables_rev-3.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HDI%20NU\HDI%20Data%202009\GDP%20Query.xls"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8.xml.rels><?xml version="1.0" encoding="UTF-8" standalone="yes"?>
<Relationships xmlns="http://schemas.openxmlformats.org/package/2006/relationships"><Relationship Id="rId1" Type="http://schemas.openxmlformats.org/officeDocument/2006/relationships/oleObject" Target="file:///D:\HDI%20NU\HDI%20Data%202009\Edu%20Index.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HDI%20NU\total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AngAx val="1"/>
    </c:view3D>
    <c:plotArea>
      <c:layout/>
      <c:bar3DChart>
        <c:barDir val="col"/>
        <c:grouping val="clustered"/>
        <c:ser>
          <c:idx val="0"/>
          <c:order val="0"/>
          <c:tx>
            <c:strRef>
              <c:f>'HDI Rank'!$B$1</c:f>
              <c:strCache>
                <c:ptCount val="1"/>
                <c:pt idx="0">
                  <c:v>HDI Rank 2009</c:v>
                </c:pt>
              </c:strCache>
            </c:strRef>
          </c:tx>
          <c:dLbls>
            <c:txPr>
              <a:bodyPr/>
              <a:lstStyle/>
              <a:p>
                <a:pPr>
                  <a:defRPr b="1"/>
                </a:pPr>
                <a:endParaRPr lang="en-US"/>
              </a:p>
            </c:txPr>
            <c:showVal val="1"/>
          </c:dLbls>
          <c:cat>
            <c:strRef>
              <c:f>'HDI Rank'!$A$2:$A$20</c:f>
              <c:strCache>
                <c:ptCount val="19"/>
                <c:pt idx="0">
                  <c:v>Israel</c:v>
                </c:pt>
                <c:pt idx="1">
                  <c:v>Kuwait</c:v>
                </c:pt>
                <c:pt idx="2">
                  <c:v>Qatar</c:v>
                </c:pt>
                <c:pt idx="3">
                  <c:v>United Arab Emirates</c:v>
                </c:pt>
                <c:pt idx="4">
                  <c:v>Bahrain</c:v>
                </c:pt>
                <c:pt idx="5">
                  <c:v>Libyan Arab Jamahiriya</c:v>
                </c:pt>
                <c:pt idx="6">
                  <c:v>Oman</c:v>
                </c:pt>
                <c:pt idx="7">
                  <c:v>Saudi Arabia</c:v>
                </c:pt>
                <c:pt idx="8">
                  <c:v>Turkey</c:v>
                </c:pt>
                <c:pt idx="9">
                  <c:v>Lebanon</c:v>
                </c:pt>
                <c:pt idx="10">
                  <c:v>Iran (Islamic Republic of)</c:v>
                </c:pt>
                <c:pt idx="11">
                  <c:v>Jordan</c:v>
                </c:pt>
                <c:pt idx="12">
                  <c:v>Tunisia</c:v>
                </c:pt>
                <c:pt idx="13">
                  <c:v>Algeria</c:v>
                </c:pt>
                <c:pt idx="14">
                  <c:v>Syrian Arab Republic</c:v>
                </c:pt>
                <c:pt idx="15">
                  <c:v>Egypt</c:v>
                </c:pt>
                <c:pt idx="16">
                  <c:v>Morocco</c:v>
                </c:pt>
                <c:pt idx="17">
                  <c:v>Yemen</c:v>
                </c:pt>
                <c:pt idx="18">
                  <c:v>Djibouti</c:v>
                </c:pt>
              </c:strCache>
            </c:strRef>
          </c:cat>
          <c:val>
            <c:numRef>
              <c:f>'HDI Rank'!$B$2:$B$20</c:f>
              <c:numCache>
                <c:formatCode>General</c:formatCode>
                <c:ptCount val="19"/>
                <c:pt idx="0">
                  <c:v>27</c:v>
                </c:pt>
                <c:pt idx="1">
                  <c:v>31</c:v>
                </c:pt>
                <c:pt idx="2">
                  <c:v>33</c:v>
                </c:pt>
                <c:pt idx="3">
                  <c:v>35</c:v>
                </c:pt>
                <c:pt idx="4">
                  <c:v>39</c:v>
                </c:pt>
                <c:pt idx="5">
                  <c:v>55</c:v>
                </c:pt>
                <c:pt idx="6">
                  <c:v>56</c:v>
                </c:pt>
                <c:pt idx="7">
                  <c:v>59</c:v>
                </c:pt>
                <c:pt idx="8">
                  <c:v>79</c:v>
                </c:pt>
                <c:pt idx="9">
                  <c:v>83</c:v>
                </c:pt>
                <c:pt idx="10">
                  <c:v>88</c:v>
                </c:pt>
                <c:pt idx="11">
                  <c:v>96</c:v>
                </c:pt>
                <c:pt idx="12">
                  <c:v>98</c:v>
                </c:pt>
                <c:pt idx="13">
                  <c:v>104</c:v>
                </c:pt>
                <c:pt idx="14">
                  <c:v>107</c:v>
                </c:pt>
                <c:pt idx="15">
                  <c:v>123</c:v>
                </c:pt>
                <c:pt idx="16">
                  <c:v>130</c:v>
                </c:pt>
                <c:pt idx="17">
                  <c:v>140</c:v>
                </c:pt>
                <c:pt idx="18">
                  <c:v>155</c:v>
                </c:pt>
              </c:numCache>
            </c:numRef>
          </c:val>
        </c:ser>
        <c:shape val="box"/>
        <c:axId val="54234112"/>
        <c:axId val="54235904"/>
        <c:axId val="0"/>
      </c:bar3DChart>
      <c:catAx>
        <c:axId val="54234112"/>
        <c:scaling>
          <c:orientation val="minMax"/>
        </c:scaling>
        <c:axPos val="b"/>
        <c:tickLblPos val="nextTo"/>
        <c:crossAx val="54235904"/>
        <c:crosses val="autoZero"/>
        <c:auto val="1"/>
        <c:lblAlgn val="ctr"/>
        <c:lblOffset val="100"/>
      </c:catAx>
      <c:valAx>
        <c:axId val="54235904"/>
        <c:scaling>
          <c:orientation val="minMax"/>
        </c:scaling>
        <c:axPos val="l"/>
        <c:majorGridlines/>
        <c:numFmt formatCode="General" sourceLinked="1"/>
        <c:tickLblPos val="nextTo"/>
        <c:crossAx val="54234112"/>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1" fontAlgn="base">
              <a:defRPr lang="fa-IR" sz="1400" b="0" i="0" u="none" strike="noStrike" kern="1200" baseline="0">
                <a:solidFill>
                  <a:sysClr val="windowText" lastClr="000000"/>
                </a:solidFill>
                <a:latin typeface="+mn-lt"/>
                <a:ea typeface="+mn-ea"/>
                <a:cs typeface="B Mitra" pitchFamily="2" charset="-78"/>
              </a:defRPr>
            </a:pPr>
            <a:r>
              <a:rPr lang="fa-IR" sz="1600" b="1" i="0" u="none" strike="noStrike" kern="1200" baseline="0" dirty="0" smtClean="0">
                <a:solidFill>
                  <a:sysClr val="windowText" lastClr="000000"/>
                </a:solidFill>
                <a:latin typeface="+mn-lt"/>
                <a:ea typeface="+mn-ea"/>
                <a:cs typeface="Zar" pitchFamily="2" charset="-78"/>
              </a:rPr>
              <a:t>ميزان </a:t>
            </a:r>
            <a:r>
              <a:rPr lang="fa-IR" sz="1600" b="1" i="0" u="none" strike="noStrike" kern="1200" baseline="0" dirty="0" smtClean="0">
                <a:solidFill>
                  <a:sysClr val="windowText" lastClr="000000"/>
                </a:solidFill>
                <a:latin typeface="+mn-lt"/>
                <a:ea typeface="+mn-ea"/>
                <a:cs typeface="Zar" pitchFamily="2" charset="-78"/>
              </a:rPr>
              <a:t>توليد </a:t>
            </a:r>
            <a:r>
              <a:rPr lang="fa-IR" sz="1600" b="1" i="0" u="none" strike="noStrike" kern="1200" baseline="0" dirty="0">
                <a:solidFill>
                  <a:sysClr val="windowText" lastClr="000000"/>
                </a:solidFill>
                <a:latin typeface="+mn-lt"/>
                <a:ea typeface="+mn-ea"/>
                <a:cs typeface="Zar" pitchFamily="2" charset="-78"/>
              </a:rPr>
              <a:t>و مصرف برق در </a:t>
            </a:r>
            <a:r>
              <a:rPr lang="fa-IR" sz="1600" b="1" i="0" u="none" strike="noStrike" kern="1200" baseline="0" dirty="0" smtClean="0">
                <a:solidFill>
                  <a:sysClr val="windowText" lastClr="000000"/>
                </a:solidFill>
                <a:latin typeface="+mn-lt"/>
                <a:ea typeface="+mn-ea"/>
                <a:cs typeface="Zar" pitchFamily="2" charset="-78"/>
              </a:rPr>
              <a:t>الجزاير </a:t>
            </a:r>
            <a:r>
              <a:rPr lang="fa-IR" sz="1600" b="1" i="0" u="none" strike="noStrike" kern="1200" baseline="0" dirty="0">
                <a:solidFill>
                  <a:sysClr val="windowText" lastClr="000000"/>
                </a:solidFill>
                <a:latin typeface="+mn-lt"/>
                <a:ea typeface="+mn-ea"/>
                <a:cs typeface="Zar" pitchFamily="2" charset="-78"/>
              </a:rPr>
              <a:t>از 1971 تا 2007 (</a:t>
            </a:r>
            <a:r>
              <a:rPr lang="fa-IR" sz="1600" b="1" i="0" u="none" strike="noStrike" kern="1200" baseline="0" dirty="0" smtClean="0">
                <a:solidFill>
                  <a:sysClr val="windowText" lastClr="000000"/>
                </a:solidFill>
                <a:latin typeface="+mn-lt"/>
                <a:ea typeface="+mn-ea"/>
                <a:cs typeface="Zar" pitchFamily="2" charset="-78"/>
              </a:rPr>
              <a:t>کيلو </a:t>
            </a:r>
            <a:r>
              <a:rPr lang="fa-IR" sz="1600" b="1" i="0" u="none" strike="noStrike" kern="1200" baseline="0" dirty="0">
                <a:solidFill>
                  <a:sysClr val="windowText" lastClr="000000"/>
                </a:solidFill>
                <a:latin typeface="+mn-lt"/>
                <a:ea typeface="+mn-ea"/>
                <a:cs typeface="Zar" pitchFamily="2" charset="-78"/>
              </a:rPr>
              <a:t>وات ساعت</a:t>
            </a:r>
            <a:r>
              <a:rPr lang="fa-IR" sz="1600" b="0" i="0" u="none" strike="noStrike" kern="1200" baseline="0" dirty="0">
                <a:solidFill>
                  <a:sysClr val="windowText" lastClr="000000"/>
                </a:solidFill>
                <a:latin typeface="+mn-lt"/>
                <a:ea typeface="+mn-ea"/>
                <a:cs typeface="Zar" pitchFamily="2" charset="-78"/>
              </a:rPr>
              <a:t>)</a:t>
            </a:r>
          </a:p>
        </c:rich>
      </c:tx>
      <c:layout/>
    </c:title>
    <c:plotArea>
      <c:layout/>
      <c:areaChart>
        <c:grouping val="stacked"/>
        <c:ser>
          <c:idx val="0"/>
          <c:order val="0"/>
          <c:tx>
            <c:strRef>
              <c:f>algeria!$A$2</c:f>
              <c:strCache>
                <c:ptCount val="1"/>
                <c:pt idx="0">
                  <c:v>Electricity production from hydroelectric sources (kWh)</c:v>
                </c:pt>
              </c:strCache>
            </c:strRef>
          </c:tx>
          <c:spPr>
            <a:solidFill>
              <a:schemeClr val="accent2">
                <a:lumMod val="75000"/>
              </a:schemeClr>
            </a:solidFill>
          </c:spP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algeria!$B$2:$AL$2</c:f>
              <c:numCache>
                <c:formatCode>0</c:formatCode>
                <c:ptCount val="37"/>
                <c:pt idx="0">
                  <c:v>330000000</c:v>
                </c:pt>
                <c:pt idx="1">
                  <c:v>495000000</c:v>
                </c:pt>
                <c:pt idx="2">
                  <c:v>752000000</c:v>
                </c:pt>
                <c:pt idx="3">
                  <c:v>497000000</c:v>
                </c:pt>
                <c:pt idx="4">
                  <c:v>328000000</c:v>
                </c:pt>
                <c:pt idx="5">
                  <c:v>389000000</c:v>
                </c:pt>
                <c:pt idx="6">
                  <c:v>269000000</c:v>
                </c:pt>
                <c:pt idx="7">
                  <c:v>250000000</c:v>
                </c:pt>
                <c:pt idx="8">
                  <c:v>291000000</c:v>
                </c:pt>
                <c:pt idx="9">
                  <c:v>257000000</c:v>
                </c:pt>
                <c:pt idx="10">
                  <c:v>366000000</c:v>
                </c:pt>
                <c:pt idx="11">
                  <c:v>479000000</c:v>
                </c:pt>
                <c:pt idx="12">
                  <c:v>235000000</c:v>
                </c:pt>
                <c:pt idx="13">
                  <c:v>452000000</c:v>
                </c:pt>
                <c:pt idx="14">
                  <c:v>646000000</c:v>
                </c:pt>
                <c:pt idx="15">
                  <c:v>250000000</c:v>
                </c:pt>
                <c:pt idx="16">
                  <c:v>499000000</c:v>
                </c:pt>
                <c:pt idx="17">
                  <c:v>183000000</c:v>
                </c:pt>
                <c:pt idx="18">
                  <c:v>226000000</c:v>
                </c:pt>
                <c:pt idx="19">
                  <c:v>135000000</c:v>
                </c:pt>
                <c:pt idx="20">
                  <c:v>293000000</c:v>
                </c:pt>
                <c:pt idx="21">
                  <c:v>199000000</c:v>
                </c:pt>
                <c:pt idx="22">
                  <c:v>353000000</c:v>
                </c:pt>
                <c:pt idx="23">
                  <c:v>166000000</c:v>
                </c:pt>
                <c:pt idx="24">
                  <c:v>193000000</c:v>
                </c:pt>
                <c:pt idx="25">
                  <c:v>135000000</c:v>
                </c:pt>
                <c:pt idx="26">
                  <c:v>75000000</c:v>
                </c:pt>
                <c:pt idx="27">
                  <c:v>215000000</c:v>
                </c:pt>
                <c:pt idx="28">
                  <c:v>203000000</c:v>
                </c:pt>
                <c:pt idx="29">
                  <c:v>54000000</c:v>
                </c:pt>
                <c:pt idx="30">
                  <c:v>69000000</c:v>
                </c:pt>
                <c:pt idx="31">
                  <c:v>57000000</c:v>
                </c:pt>
                <c:pt idx="32">
                  <c:v>265000000</c:v>
                </c:pt>
                <c:pt idx="33">
                  <c:v>251000000</c:v>
                </c:pt>
                <c:pt idx="34">
                  <c:v>555000000</c:v>
                </c:pt>
                <c:pt idx="35">
                  <c:v>218000000</c:v>
                </c:pt>
                <c:pt idx="36">
                  <c:v>226000000</c:v>
                </c:pt>
              </c:numCache>
            </c:numRef>
          </c:val>
        </c:ser>
        <c:ser>
          <c:idx val="1"/>
          <c:order val="1"/>
          <c:tx>
            <c:strRef>
              <c:f>algeria!$A$3</c:f>
              <c:strCache>
                <c:ptCount val="1"/>
                <c:pt idx="0">
                  <c:v>Electricity production from natural gas sources (kWh)</c:v>
                </c:pt>
              </c:strCache>
            </c:strRef>
          </c:tx>
          <c:spPr>
            <a:solidFill>
              <a:srgbClr val="92D050"/>
            </a:solidFill>
          </c:spP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algeria!$B$3:$AL$3</c:f>
              <c:numCache>
                <c:formatCode>0</c:formatCode>
                <c:ptCount val="37"/>
                <c:pt idx="0">
                  <c:v>866000000</c:v>
                </c:pt>
                <c:pt idx="1">
                  <c:v>1231000000</c:v>
                </c:pt>
                <c:pt idx="2">
                  <c:v>1542000000</c:v>
                </c:pt>
                <c:pt idx="3">
                  <c:v>2059000000</c:v>
                </c:pt>
                <c:pt idx="4">
                  <c:v>2396000000</c:v>
                </c:pt>
                <c:pt idx="5">
                  <c:v>2869000000</c:v>
                </c:pt>
                <c:pt idx="6">
                  <c:v>3253000000</c:v>
                </c:pt>
                <c:pt idx="7">
                  <c:v>4168000000</c:v>
                </c:pt>
                <c:pt idx="8">
                  <c:v>5346000000</c:v>
                </c:pt>
                <c:pt idx="9">
                  <c:v>5994000000</c:v>
                </c:pt>
                <c:pt idx="10">
                  <c:v>6796000000</c:v>
                </c:pt>
                <c:pt idx="11">
                  <c:v>7732000000</c:v>
                </c:pt>
                <c:pt idx="12">
                  <c:v>8785000000</c:v>
                </c:pt>
                <c:pt idx="13">
                  <c:v>9554000000</c:v>
                </c:pt>
                <c:pt idx="14">
                  <c:v>10482000000</c:v>
                </c:pt>
                <c:pt idx="15">
                  <c:v>11533000000</c:v>
                </c:pt>
                <c:pt idx="16">
                  <c:v>11123000000</c:v>
                </c:pt>
                <c:pt idx="17">
                  <c:v>12676000000</c:v>
                </c:pt>
                <c:pt idx="18">
                  <c:v>13972000000</c:v>
                </c:pt>
                <c:pt idx="19">
                  <c:v>15095000000</c:v>
                </c:pt>
                <c:pt idx="20">
                  <c:v>16302000000</c:v>
                </c:pt>
                <c:pt idx="21">
                  <c:v>17312000000</c:v>
                </c:pt>
                <c:pt idx="22">
                  <c:v>18432000000</c:v>
                </c:pt>
                <c:pt idx="23">
                  <c:v>18967000000</c:v>
                </c:pt>
                <c:pt idx="24">
                  <c:v>18867000000</c:v>
                </c:pt>
                <c:pt idx="25">
                  <c:v>19775000000</c:v>
                </c:pt>
                <c:pt idx="26">
                  <c:v>20595000000</c:v>
                </c:pt>
                <c:pt idx="27">
                  <c:v>22245000000</c:v>
                </c:pt>
                <c:pt idx="28">
                  <c:v>23877000000</c:v>
                </c:pt>
                <c:pt idx="29">
                  <c:v>24585000000</c:v>
                </c:pt>
                <c:pt idx="30">
                  <c:v>25781000000</c:v>
                </c:pt>
                <c:pt idx="31">
                  <c:v>26994000000</c:v>
                </c:pt>
                <c:pt idx="32">
                  <c:v>28619000000</c:v>
                </c:pt>
                <c:pt idx="33">
                  <c:v>30312000000</c:v>
                </c:pt>
                <c:pt idx="34">
                  <c:v>32643000000</c:v>
                </c:pt>
                <c:pt idx="35">
                  <c:v>34258000000</c:v>
                </c:pt>
                <c:pt idx="36">
                  <c:v>36176000000</c:v>
                </c:pt>
              </c:numCache>
            </c:numRef>
          </c:val>
        </c:ser>
        <c:ser>
          <c:idx val="2"/>
          <c:order val="2"/>
          <c:tx>
            <c:strRef>
              <c:f>algeria!$A$4</c:f>
              <c:strCache>
                <c:ptCount val="1"/>
                <c:pt idx="0">
                  <c:v>Electricity production from oil sources (kWh)</c:v>
                </c:pt>
              </c:strCache>
            </c:strRef>
          </c:tx>
          <c:spPr>
            <a:solidFill>
              <a:schemeClr val="accent4">
                <a:lumMod val="75000"/>
              </a:schemeClr>
            </a:solidFill>
          </c:spP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algeria!$B$4:$AL$4</c:f>
              <c:numCache>
                <c:formatCode>0</c:formatCode>
                <c:ptCount val="37"/>
                <c:pt idx="0">
                  <c:v>1033000000</c:v>
                </c:pt>
                <c:pt idx="1">
                  <c:v>710000000</c:v>
                </c:pt>
                <c:pt idx="2">
                  <c:v>512000000</c:v>
                </c:pt>
                <c:pt idx="3">
                  <c:v>512000000</c:v>
                </c:pt>
                <c:pt idx="4">
                  <c:v>906000000</c:v>
                </c:pt>
                <c:pt idx="5">
                  <c:v>977000000</c:v>
                </c:pt>
                <c:pt idx="6">
                  <c:v>1114000000</c:v>
                </c:pt>
                <c:pt idx="7">
                  <c:v>1062000000</c:v>
                </c:pt>
                <c:pt idx="8">
                  <c:v>792000000</c:v>
                </c:pt>
                <c:pt idx="9">
                  <c:v>872000000</c:v>
                </c:pt>
                <c:pt idx="10">
                  <c:v>980000000</c:v>
                </c:pt>
                <c:pt idx="11">
                  <c:v>1185000000</c:v>
                </c:pt>
                <c:pt idx="12">
                  <c:v>1198000000</c:v>
                </c:pt>
                <c:pt idx="13">
                  <c:v>1176000000</c:v>
                </c:pt>
                <c:pt idx="14">
                  <c:v>1146000000</c:v>
                </c:pt>
                <c:pt idx="15">
                  <c:v>1198000000</c:v>
                </c:pt>
                <c:pt idx="16">
                  <c:v>1100000000</c:v>
                </c:pt>
                <c:pt idx="17">
                  <c:v>1107000000</c:v>
                </c:pt>
                <c:pt idx="18">
                  <c:v>1126000000</c:v>
                </c:pt>
                <c:pt idx="19">
                  <c:v>874000000</c:v>
                </c:pt>
                <c:pt idx="20">
                  <c:v>750000000</c:v>
                </c:pt>
                <c:pt idx="21">
                  <c:v>775000000</c:v>
                </c:pt>
                <c:pt idx="22">
                  <c:v>629000000</c:v>
                </c:pt>
                <c:pt idx="23">
                  <c:v>750000000</c:v>
                </c:pt>
                <c:pt idx="24">
                  <c:v>655000000</c:v>
                </c:pt>
                <c:pt idx="25">
                  <c:v>744000000</c:v>
                </c:pt>
                <c:pt idx="26">
                  <c:v>827000000</c:v>
                </c:pt>
                <c:pt idx="27">
                  <c:v>802000000</c:v>
                </c:pt>
                <c:pt idx="28">
                  <c:v>677000000</c:v>
                </c:pt>
                <c:pt idx="29">
                  <c:v>773000000</c:v>
                </c:pt>
                <c:pt idx="30">
                  <c:v>775000000</c:v>
                </c:pt>
                <c:pt idx="31">
                  <c:v>597000000</c:v>
                </c:pt>
                <c:pt idx="32">
                  <c:v>687000000</c:v>
                </c:pt>
                <c:pt idx="33">
                  <c:v>687000000</c:v>
                </c:pt>
                <c:pt idx="34">
                  <c:v>717000000</c:v>
                </c:pt>
                <c:pt idx="35">
                  <c:v>750000000</c:v>
                </c:pt>
                <c:pt idx="36">
                  <c:v>794000000</c:v>
                </c:pt>
              </c:numCache>
            </c:numRef>
          </c:val>
        </c:ser>
        <c:axId val="60270464"/>
        <c:axId val="60272000"/>
      </c:areaChart>
      <c:lineChart>
        <c:grouping val="standard"/>
        <c:ser>
          <c:idx val="3"/>
          <c:order val="3"/>
          <c:tx>
            <c:strRef>
              <c:f>algeria!$A$5</c:f>
              <c:strCache>
                <c:ptCount val="1"/>
                <c:pt idx="0">
                  <c:v>Electric power consumption (kWh)</c:v>
                </c:pt>
              </c:strCache>
            </c:strRef>
          </c:tx>
          <c:spPr>
            <a:ln>
              <a:solidFill>
                <a:schemeClr val="tx2">
                  <a:lumMod val="60000"/>
                  <a:lumOff val="40000"/>
                </a:schemeClr>
              </a:solidFill>
            </a:ln>
          </c:spPr>
          <c:marker>
            <c:symbol val="none"/>
          </c:marke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algeria!$B$5:$AL$5</c:f>
              <c:numCache>
                <c:formatCode>0</c:formatCode>
                <c:ptCount val="37"/>
                <c:pt idx="0">
                  <c:v>1991000000</c:v>
                </c:pt>
                <c:pt idx="1">
                  <c:v>2184000000</c:v>
                </c:pt>
                <c:pt idx="2">
                  <c:v>2494000000</c:v>
                </c:pt>
                <c:pt idx="3">
                  <c:v>2756000000</c:v>
                </c:pt>
                <c:pt idx="4">
                  <c:v>3250000000</c:v>
                </c:pt>
                <c:pt idx="5">
                  <c:v>3760000000</c:v>
                </c:pt>
                <c:pt idx="6">
                  <c:v>4110000000</c:v>
                </c:pt>
                <c:pt idx="7">
                  <c:v>5049000000</c:v>
                </c:pt>
                <c:pt idx="8">
                  <c:v>5866000000</c:v>
                </c:pt>
                <c:pt idx="9">
                  <c:v>6349000000</c:v>
                </c:pt>
                <c:pt idx="10">
                  <c:v>7205000000</c:v>
                </c:pt>
                <c:pt idx="11">
                  <c:v>8305000000</c:v>
                </c:pt>
                <c:pt idx="12">
                  <c:v>8810000000</c:v>
                </c:pt>
                <c:pt idx="13">
                  <c:v>9604000000</c:v>
                </c:pt>
                <c:pt idx="14">
                  <c:v>10464000000</c:v>
                </c:pt>
                <c:pt idx="15">
                  <c:v>11162000000</c:v>
                </c:pt>
                <c:pt idx="16">
                  <c:v>10837000000</c:v>
                </c:pt>
                <c:pt idx="17">
                  <c:v>11794000000</c:v>
                </c:pt>
                <c:pt idx="18">
                  <c:v>13109000000</c:v>
                </c:pt>
                <c:pt idx="19">
                  <c:v>13693000000</c:v>
                </c:pt>
                <c:pt idx="20">
                  <c:v>14058000000</c:v>
                </c:pt>
                <c:pt idx="21">
                  <c:v>15130000000</c:v>
                </c:pt>
                <c:pt idx="22">
                  <c:v>15144000000</c:v>
                </c:pt>
                <c:pt idx="23">
                  <c:v>15545000000</c:v>
                </c:pt>
                <c:pt idx="24">
                  <c:v>16102000000</c:v>
                </c:pt>
                <c:pt idx="25">
                  <c:v>16729000000</c:v>
                </c:pt>
                <c:pt idx="26">
                  <c:v>17066000000</c:v>
                </c:pt>
                <c:pt idx="27">
                  <c:v>18593000000</c:v>
                </c:pt>
                <c:pt idx="28">
                  <c:v>19991000000</c:v>
                </c:pt>
                <c:pt idx="29">
                  <c:v>21211000000</c:v>
                </c:pt>
                <c:pt idx="30">
                  <c:v>22302000000</c:v>
                </c:pt>
                <c:pt idx="31">
                  <c:v>23280000000</c:v>
                </c:pt>
                <c:pt idx="32">
                  <c:v>25373000000</c:v>
                </c:pt>
                <c:pt idx="33">
                  <c:v>26288000000</c:v>
                </c:pt>
                <c:pt idx="34">
                  <c:v>29524000000</c:v>
                </c:pt>
                <c:pt idx="35">
                  <c:v>29013000000</c:v>
                </c:pt>
                <c:pt idx="36">
                  <c:v>30555000000</c:v>
                </c:pt>
              </c:numCache>
            </c:numRef>
          </c:val>
        </c:ser>
        <c:marker val="1"/>
        <c:axId val="60270464"/>
        <c:axId val="60272000"/>
      </c:lineChart>
      <c:catAx>
        <c:axId val="60270464"/>
        <c:scaling>
          <c:orientation val="minMax"/>
        </c:scaling>
        <c:axPos val="b"/>
        <c:majorTickMark val="none"/>
        <c:tickLblPos val="nextTo"/>
        <c:txPr>
          <a:bodyPr/>
          <a:lstStyle/>
          <a:p>
            <a:pPr>
              <a:defRPr sz="900" baseline="0">
                <a:latin typeface="Times New Roman" pitchFamily="18" charset="0"/>
                <a:cs typeface="Times New Roman" pitchFamily="18" charset="0"/>
              </a:defRPr>
            </a:pPr>
            <a:endParaRPr lang="en-US"/>
          </a:p>
        </c:txPr>
        <c:crossAx val="60272000"/>
        <c:crosses val="autoZero"/>
        <c:auto val="1"/>
        <c:lblAlgn val="ctr"/>
        <c:lblOffset val="100"/>
      </c:catAx>
      <c:valAx>
        <c:axId val="60272000"/>
        <c:scaling>
          <c:orientation val="minMax"/>
        </c:scaling>
        <c:axPos val="l"/>
        <c:majorGridlines/>
        <c:numFmt formatCode="#,##0" sourceLinked="0"/>
        <c:majorTickMark val="none"/>
        <c:tickLblPos val="high"/>
        <c:txPr>
          <a:bodyPr/>
          <a:lstStyle/>
          <a:p>
            <a:pPr>
              <a:defRPr sz="800" baseline="0"/>
            </a:pPr>
            <a:endParaRPr lang="en-US"/>
          </a:p>
        </c:txPr>
        <c:crossAx val="60270464"/>
        <c:crosses val="autoZero"/>
        <c:crossBetween val="between"/>
      </c:valAx>
    </c:plotArea>
    <c:legend>
      <c:legendPos val="b"/>
      <c:layout>
        <c:manualLayout>
          <c:xMode val="edge"/>
          <c:yMode val="edge"/>
          <c:x val="5.0402132559433287E-2"/>
          <c:y val="0.14077567342506142"/>
          <c:w val="0.61640040868418977"/>
          <c:h val="0.16361500852290844"/>
        </c:manualLayout>
      </c:layout>
      <c:txPr>
        <a:bodyPr/>
        <a:lstStyle/>
        <a:p>
          <a:pPr>
            <a:defRPr sz="1400" baseline="0">
              <a:latin typeface="Times New Roman" pitchFamily="18" charset="0"/>
              <a:cs typeface="Times New Roman" pitchFamily="18" charset="0"/>
            </a:defRPr>
          </a:pPr>
          <a:endParaRPr lang="en-US"/>
        </a:p>
      </c:txPr>
    </c:legend>
    <c:plotVisOnly val="1"/>
    <c:dispBlanksAs val="zero"/>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400" b="0" i="0" u="none" strike="noStrike" kern="1200" baseline="0">
                <a:solidFill>
                  <a:sysClr val="windowText" lastClr="000000"/>
                </a:solidFill>
                <a:latin typeface="+mn-lt"/>
                <a:ea typeface="+mn-ea"/>
                <a:cs typeface="B Mitra"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u="none" strike="noStrike" kern="1200" baseline="0" dirty="0" smtClean="0">
                <a:solidFill>
                  <a:sysClr val="windowText" lastClr="000000"/>
                </a:solidFill>
                <a:latin typeface="+mn-lt"/>
                <a:ea typeface="+mn-ea"/>
                <a:cs typeface="Zar" pitchFamily="2" charset="-78"/>
              </a:rPr>
              <a:t>الجزاير </a:t>
            </a:r>
            <a:r>
              <a:rPr lang="fa-IR" sz="1600" b="0" i="0" u="none" strike="noStrike" kern="1200" baseline="0" dirty="0">
                <a:solidFill>
                  <a:sysClr val="windowText" lastClr="000000"/>
                </a:solidFill>
                <a:latin typeface="+mn-lt"/>
                <a:ea typeface="+mn-ea"/>
                <a:cs typeface="Zar" pitchFamily="2" charset="-78"/>
              </a:rPr>
              <a:t>از 1971 تا 2007</a:t>
            </a:r>
          </a:p>
        </c:rich>
      </c:tx>
      <c:layout/>
    </c:title>
    <c:plotArea>
      <c:layout/>
      <c:areaChart>
        <c:grouping val="percentStacked"/>
        <c:ser>
          <c:idx val="0"/>
          <c:order val="0"/>
          <c:tx>
            <c:strRef>
              <c:f>algeria!$A$2</c:f>
              <c:strCache>
                <c:ptCount val="1"/>
                <c:pt idx="0">
                  <c:v>Electricity production from hydroelectric sources (kWh)</c:v>
                </c:pt>
              </c:strCache>
            </c:strRef>
          </c:tx>
          <c:spPr>
            <a:solidFill>
              <a:schemeClr val="accent2">
                <a:lumMod val="75000"/>
              </a:schemeClr>
            </a:solidFill>
          </c:spP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algeria!$B$2:$AL$2</c:f>
              <c:numCache>
                <c:formatCode>0</c:formatCode>
                <c:ptCount val="37"/>
                <c:pt idx="0">
                  <c:v>330000000</c:v>
                </c:pt>
                <c:pt idx="1">
                  <c:v>495000000</c:v>
                </c:pt>
                <c:pt idx="2">
                  <c:v>752000000</c:v>
                </c:pt>
                <c:pt idx="3">
                  <c:v>497000000</c:v>
                </c:pt>
                <c:pt idx="4">
                  <c:v>328000000</c:v>
                </c:pt>
                <c:pt idx="5">
                  <c:v>389000000</c:v>
                </c:pt>
                <c:pt idx="6">
                  <c:v>269000000</c:v>
                </c:pt>
                <c:pt idx="7">
                  <c:v>250000000</c:v>
                </c:pt>
                <c:pt idx="8">
                  <c:v>291000000</c:v>
                </c:pt>
                <c:pt idx="9">
                  <c:v>257000000</c:v>
                </c:pt>
                <c:pt idx="10">
                  <c:v>366000000</c:v>
                </c:pt>
                <c:pt idx="11">
                  <c:v>479000000</c:v>
                </c:pt>
                <c:pt idx="12">
                  <c:v>235000000</c:v>
                </c:pt>
                <c:pt idx="13">
                  <c:v>452000000</c:v>
                </c:pt>
                <c:pt idx="14">
                  <c:v>646000000</c:v>
                </c:pt>
                <c:pt idx="15">
                  <c:v>250000000</c:v>
                </c:pt>
                <c:pt idx="16">
                  <c:v>499000000</c:v>
                </c:pt>
                <c:pt idx="17">
                  <c:v>183000000</c:v>
                </c:pt>
                <c:pt idx="18">
                  <c:v>226000000</c:v>
                </c:pt>
                <c:pt idx="19">
                  <c:v>135000000</c:v>
                </c:pt>
                <c:pt idx="20">
                  <c:v>293000000</c:v>
                </c:pt>
                <c:pt idx="21">
                  <c:v>199000000</c:v>
                </c:pt>
                <c:pt idx="22">
                  <c:v>353000000</c:v>
                </c:pt>
                <c:pt idx="23">
                  <c:v>166000000</c:v>
                </c:pt>
                <c:pt idx="24">
                  <c:v>193000000</c:v>
                </c:pt>
                <c:pt idx="25">
                  <c:v>135000000</c:v>
                </c:pt>
                <c:pt idx="26">
                  <c:v>75000000</c:v>
                </c:pt>
                <c:pt idx="27">
                  <c:v>215000000</c:v>
                </c:pt>
                <c:pt idx="28">
                  <c:v>203000000</c:v>
                </c:pt>
                <c:pt idx="29">
                  <c:v>54000000</c:v>
                </c:pt>
                <c:pt idx="30">
                  <c:v>69000000</c:v>
                </c:pt>
                <c:pt idx="31">
                  <c:v>57000000</c:v>
                </c:pt>
                <c:pt idx="32">
                  <c:v>265000000</c:v>
                </c:pt>
                <c:pt idx="33">
                  <c:v>251000000</c:v>
                </c:pt>
                <c:pt idx="34">
                  <c:v>555000000</c:v>
                </c:pt>
                <c:pt idx="35">
                  <c:v>218000000</c:v>
                </c:pt>
                <c:pt idx="36">
                  <c:v>226000000</c:v>
                </c:pt>
              </c:numCache>
            </c:numRef>
          </c:val>
        </c:ser>
        <c:ser>
          <c:idx val="1"/>
          <c:order val="1"/>
          <c:tx>
            <c:strRef>
              <c:f>algeria!$A$3</c:f>
              <c:strCache>
                <c:ptCount val="1"/>
                <c:pt idx="0">
                  <c:v>Electricity production from natural gas sources (kWh)</c:v>
                </c:pt>
              </c:strCache>
            </c:strRef>
          </c:tx>
          <c:spPr>
            <a:solidFill>
              <a:srgbClr val="92D050"/>
            </a:solidFill>
          </c:spP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algeria!$B$3:$AL$3</c:f>
              <c:numCache>
                <c:formatCode>0</c:formatCode>
                <c:ptCount val="37"/>
                <c:pt idx="0">
                  <c:v>866000000</c:v>
                </c:pt>
                <c:pt idx="1">
                  <c:v>1231000000</c:v>
                </c:pt>
                <c:pt idx="2">
                  <c:v>1542000000</c:v>
                </c:pt>
                <c:pt idx="3">
                  <c:v>2059000000</c:v>
                </c:pt>
                <c:pt idx="4">
                  <c:v>2396000000</c:v>
                </c:pt>
                <c:pt idx="5">
                  <c:v>2869000000</c:v>
                </c:pt>
                <c:pt idx="6">
                  <c:v>3253000000</c:v>
                </c:pt>
                <c:pt idx="7">
                  <c:v>4168000000</c:v>
                </c:pt>
                <c:pt idx="8">
                  <c:v>5346000000</c:v>
                </c:pt>
                <c:pt idx="9">
                  <c:v>5994000000</c:v>
                </c:pt>
                <c:pt idx="10">
                  <c:v>6796000000</c:v>
                </c:pt>
                <c:pt idx="11">
                  <c:v>7732000000</c:v>
                </c:pt>
                <c:pt idx="12">
                  <c:v>8785000000</c:v>
                </c:pt>
                <c:pt idx="13">
                  <c:v>9554000000</c:v>
                </c:pt>
                <c:pt idx="14">
                  <c:v>10482000000</c:v>
                </c:pt>
                <c:pt idx="15">
                  <c:v>11533000000</c:v>
                </c:pt>
                <c:pt idx="16">
                  <c:v>11123000000</c:v>
                </c:pt>
                <c:pt idx="17">
                  <c:v>12676000000</c:v>
                </c:pt>
                <c:pt idx="18">
                  <c:v>13972000000</c:v>
                </c:pt>
                <c:pt idx="19">
                  <c:v>15095000000</c:v>
                </c:pt>
                <c:pt idx="20">
                  <c:v>16302000000</c:v>
                </c:pt>
                <c:pt idx="21">
                  <c:v>17312000000</c:v>
                </c:pt>
                <c:pt idx="22">
                  <c:v>18432000000</c:v>
                </c:pt>
                <c:pt idx="23">
                  <c:v>18967000000</c:v>
                </c:pt>
                <c:pt idx="24">
                  <c:v>18867000000</c:v>
                </c:pt>
                <c:pt idx="25">
                  <c:v>19775000000</c:v>
                </c:pt>
                <c:pt idx="26">
                  <c:v>20595000000</c:v>
                </c:pt>
                <c:pt idx="27">
                  <c:v>22245000000</c:v>
                </c:pt>
                <c:pt idx="28">
                  <c:v>23877000000</c:v>
                </c:pt>
                <c:pt idx="29">
                  <c:v>24585000000</c:v>
                </c:pt>
                <c:pt idx="30">
                  <c:v>25781000000</c:v>
                </c:pt>
                <c:pt idx="31">
                  <c:v>26994000000</c:v>
                </c:pt>
                <c:pt idx="32">
                  <c:v>28619000000</c:v>
                </c:pt>
                <c:pt idx="33">
                  <c:v>30312000000</c:v>
                </c:pt>
                <c:pt idx="34">
                  <c:v>32643000000</c:v>
                </c:pt>
                <c:pt idx="35">
                  <c:v>34258000000</c:v>
                </c:pt>
                <c:pt idx="36">
                  <c:v>36176000000</c:v>
                </c:pt>
              </c:numCache>
            </c:numRef>
          </c:val>
        </c:ser>
        <c:ser>
          <c:idx val="2"/>
          <c:order val="2"/>
          <c:tx>
            <c:strRef>
              <c:f>algeria!$A$4</c:f>
              <c:strCache>
                <c:ptCount val="1"/>
                <c:pt idx="0">
                  <c:v>Electricity production from oil sources (kWh)</c:v>
                </c:pt>
              </c:strCache>
            </c:strRef>
          </c:tx>
          <c:spPr>
            <a:solidFill>
              <a:schemeClr val="accent4">
                <a:lumMod val="75000"/>
              </a:schemeClr>
            </a:solidFill>
          </c:spP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algeria!$B$4:$AL$4</c:f>
              <c:numCache>
                <c:formatCode>0</c:formatCode>
                <c:ptCount val="37"/>
                <c:pt idx="0">
                  <c:v>1033000000</c:v>
                </c:pt>
                <c:pt idx="1">
                  <c:v>710000000</c:v>
                </c:pt>
                <c:pt idx="2">
                  <c:v>512000000</c:v>
                </c:pt>
                <c:pt idx="3">
                  <c:v>512000000</c:v>
                </c:pt>
                <c:pt idx="4">
                  <c:v>906000000</c:v>
                </c:pt>
                <c:pt idx="5">
                  <c:v>977000000</c:v>
                </c:pt>
                <c:pt idx="6">
                  <c:v>1114000000</c:v>
                </c:pt>
                <c:pt idx="7">
                  <c:v>1062000000</c:v>
                </c:pt>
                <c:pt idx="8">
                  <c:v>792000000</c:v>
                </c:pt>
                <c:pt idx="9">
                  <c:v>872000000</c:v>
                </c:pt>
                <c:pt idx="10">
                  <c:v>980000000</c:v>
                </c:pt>
                <c:pt idx="11">
                  <c:v>1185000000</c:v>
                </c:pt>
                <c:pt idx="12">
                  <c:v>1198000000</c:v>
                </c:pt>
                <c:pt idx="13">
                  <c:v>1176000000</c:v>
                </c:pt>
                <c:pt idx="14">
                  <c:v>1146000000</c:v>
                </c:pt>
                <c:pt idx="15">
                  <c:v>1198000000</c:v>
                </c:pt>
                <c:pt idx="16">
                  <c:v>1100000000</c:v>
                </c:pt>
                <c:pt idx="17">
                  <c:v>1107000000</c:v>
                </c:pt>
                <c:pt idx="18">
                  <c:v>1126000000</c:v>
                </c:pt>
                <c:pt idx="19">
                  <c:v>874000000</c:v>
                </c:pt>
                <c:pt idx="20">
                  <c:v>750000000</c:v>
                </c:pt>
                <c:pt idx="21">
                  <c:v>775000000</c:v>
                </c:pt>
                <c:pt idx="22">
                  <c:v>629000000</c:v>
                </c:pt>
                <c:pt idx="23">
                  <c:v>750000000</c:v>
                </c:pt>
                <c:pt idx="24">
                  <c:v>655000000</c:v>
                </c:pt>
                <c:pt idx="25">
                  <c:v>744000000</c:v>
                </c:pt>
                <c:pt idx="26">
                  <c:v>827000000</c:v>
                </c:pt>
                <c:pt idx="27">
                  <c:v>802000000</c:v>
                </c:pt>
                <c:pt idx="28">
                  <c:v>677000000</c:v>
                </c:pt>
                <c:pt idx="29">
                  <c:v>773000000</c:v>
                </c:pt>
                <c:pt idx="30">
                  <c:v>775000000</c:v>
                </c:pt>
                <c:pt idx="31">
                  <c:v>597000000</c:v>
                </c:pt>
                <c:pt idx="32">
                  <c:v>687000000</c:v>
                </c:pt>
                <c:pt idx="33">
                  <c:v>687000000</c:v>
                </c:pt>
                <c:pt idx="34">
                  <c:v>717000000</c:v>
                </c:pt>
                <c:pt idx="35">
                  <c:v>750000000</c:v>
                </c:pt>
                <c:pt idx="36">
                  <c:v>794000000</c:v>
                </c:pt>
              </c:numCache>
            </c:numRef>
          </c:val>
        </c:ser>
        <c:axId val="60454016"/>
        <c:axId val="60455552"/>
      </c:areaChart>
      <c:catAx>
        <c:axId val="60454016"/>
        <c:scaling>
          <c:orientation val="minMax"/>
        </c:scaling>
        <c:axPos val="b"/>
        <c:majorTickMark val="none"/>
        <c:tickLblPos val="nextTo"/>
        <c:txPr>
          <a:bodyPr/>
          <a:lstStyle/>
          <a:p>
            <a:pPr>
              <a:defRPr sz="900" baseline="0"/>
            </a:pPr>
            <a:endParaRPr lang="en-US"/>
          </a:p>
        </c:txPr>
        <c:crossAx val="60455552"/>
        <c:crosses val="autoZero"/>
        <c:auto val="1"/>
        <c:lblAlgn val="ctr"/>
        <c:lblOffset val="100"/>
      </c:catAx>
      <c:valAx>
        <c:axId val="60455552"/>
        <c:scaling>
          <c:orientation val="minMax"/>
        </c:scaling>
        <c:axPos val="l"/>
        <c:majorGridlines/>
        <c:numFmt formatCode="0%" sourceLinked="1"/>
        <c:majorTickMark val="none"/>
        <c:tickLblPos val="high"/>
        <c:txPr>
          <a:bodyPr/>
          <a:lstStyle/>
          <a:p>
            <a:pPr>
              <a:defRPr sz="800"/>
            </a:pPr>
            <a:endParaRPr lang="en-US"/>
          </a:p>
        </c:txPr>
        <c:crossAx val="60454016"/>
        <c:crosses val="autoZero"/>
        <c:crossBetween val="midCat"/>
      </c:valAx>
    </c:plotArea>
    <c:legend>
      <c:legendPos val="b"/>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400" b="0" i="0" u="none" strike="noStrike" kern="1200" baseline="0">
                <a:solidFill>
                  <a:sysClr val="windowText" lastClr="000000"/>
                </a:solidFill>
                <a:latin typeface="+mn-lt"/>
                <a:ea typeface="+mn-ea"/>
                <a:cs typeface="B Mitra" pitchFamily="2" charset="-78"/>
              </a:defRPr>
            </a:pPr>
            <a:r>
              <a:rPr lang="fa-IR" sz="1600" b="0" i="0" u="none" strike="noStrike" kern="1200" baseline="0" dirty="0">
                <a:solidFill>
                  <a:sysClr val="windowText" lastClr="000000"/>
                </a:solidFill>
                <a:latin typeface="+mn-lt"/>
                <a:ea typeface="+mn-ea"/>
                <a:cs typeface="Zar" pitchFamily="2" charset="-78"/>
              </a:rPr>
              <a:t>منابع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u="none" strike="noStrike" kern="1200" baseline="0" dirty="0" smtClean="0">
                <a:solidFill>
                  <a:sysClr val="windowText" lastClr="000000"/>
                </a:solidFill>
                <a:latin typeface="+mn-lt"/>
                <a:ea typeface="+mn-ea"/>
                <a:cs typeface="Zar" pitchFamily="2" charset="-78"/>
              </a:rPr>
              <a:t>الجزاير بين سال‌هاي </a:t>
            </a:r>
            <a:r>
              <a:rPr lang="fa-IR" sz="1600" b="0" i="0" u="none" strike="noStrike" kern="1200" baseline="0" dirty="0">
                <a:solidFill>
                  <a:sysClr val="windowText" lastClr="000000"/>
                </a:solidFill>
                <a:latin typeface="+mn-lt"/>
                <a:ea typeface="+mn-ea"/>
                <a:cs typeface="Zar" pitchFamily="2" charset="-78"/>
              </a:rPr>
              <a:t>1971 تا 2007</a:t>
            </a:r>
          </a:p>
        </c:rich>
      </c:tx>
      <c:layout/>
    </c:title>
    <c:view3D>
      <c:rotY val="340"/>
      <c:rAngAx val="1"/>
    </c:view3D>
    <c:plotArea>
      <c:layout/>
      <c:bar3DChart>
        <c:barDir val="col"/>
        <c:grouping val="stacked"/>
        <c:ser>
          <c:idx val="0"/>
          <c:order val="0"/>
          <c:tx>
            <c:strRef>
              <c:f>algeria!$A$6</c:f>
              <c:strCache>
                <c:ptCount val="1"/>
                <c:pt idx="0">
                  <c:v>Electricity production from hydroelectric sources (% of total)</c:v>
                </c:pt>
              </c:strCache>
            </c:strRef>
          </c:tx>
          <c:spPr>
            <a:solidFill>
              <a:schemeClr val="accent2">
                <a:lumMod val="75000"/>
              </a:schemeClr>
            </a:solidFill>
          </c:spPr>
          <c:cat>
            <c:strRef>
              <c:f>[total22.xlsx]algeria!$B$1,[total22.xlsx]algeria!$K$1,[total22.xlsx]algeria!$U$1,[total22.xlsx]algeria!$AE$1,[total22.xlsx]algeria!$AL$1</c:f>
              <c:strCache>
                <c:ptCount val="5"/>
                <c:pt idx="0">
                  <c:v>1971</c:v>
                </c:pt>
                <c:pt idx="1">
                  <c:v>1980</c:v>
                </c:pt>
                <c:pt idx="2">
                  <c:v>1990</c:v>
                </c:pt>
                <c:pt idx="3">
                  <c:v>2000</c:v>
                </c:pt>
                <c:pt idx="4">
                  <c:v>2007</c:v>
                </c:pt>
              </c:strCache>
            </c:strRef>
          </c:cat>
          <c:val>
            <c:numRef>
              <c:f>[total22.xlsx]algeria!$B$6,[total22.xlsx]algeria!$K$6,[total22.xlsx]algeria!$U$6,[total22.xlsx]algeria!$AE$6,[total22.xlsx]algeria!$AL$6</c:f>
              <c:numCache>
                <c:formatCode>0</c:formatCode>
                <c:ptCount val="5"/>
                <c:pt idx="0">
                  <c:v>15</c:v>
                </c:pt>
                <c:pt idx="1">
                  <c:v>4</c:v>
                </c:pt>
                <c:pt idx="2">
                  <c:v>1</c:v>
                </c:pt>
                <c:pt idx="3">
                  <c:v>0</c:v>
                </c:pt>
                <c:pt idx="4">
                  <c:v>1</c:v>
                </c:pt>
              </c:numCache>
            </c:numRef>
          </c:val>
        </c:ser>
        <c:ser>
          <c:idx val="1"/>
          <c:order val="1"/>
          <c:tx>
            <c:strRef>
              <c:f>algeria!$A$7</c:f>
              <c:strCache>
                <c:ptCount val="1"/>
                <c:pt idx="0">
                  <c:v>Electricity production from natural gas sources (% of total)</c:v>
                </c:pt>
              </c:strCache>
            </c:strRef>
          </c:tx>
          <c:spPr>
            <a:solidFill>
              <a:srgbClr val="92D050"/>
            </a:solidFill>
          </c:spPr>
          <c:dLbls>
            <c:txPr>
              <a:bodyPr/>
              <a:lstStyle/>
              <a:p>
                <a:pPr>
                  <a:defRPr sz="900" baseline="0"/>
                </a:pPr>
                <a:endParaRPr lang="en-US"/>
              </a:p>
            </c:txPr>
            <c:showVal val="1"/>
          </c:dLbls>
          <c:cat>
            <c:strRef>
              <c:f>[total22.xlsx]algeria!$B$1,[total22.xlsx]algeria!$K$1,[total22.xlsx]algeria!$U$1,[total22.xlsx]algeria!$AE$1,[total22.xlsx]algeria!$AL$1</c:f>
              <c:strCache>
                <c:ptCount val="5"/>
                <c:pt idx="0">
                  <c:v>1971</c:v>
                </c:pt>
                <c:pt idx="1">
                  <c:v>1980</c:v>
                </c:pt>
                <c:pt idx="2">
                  <c:v>1990</c:v>
                </c:pt>
                <c:pt idx="3">
                  <c:v>2000</c:v>
                </c:pt>
                <c:pt idx="4">
                  <c:v>2007</c:v>
                </c:pt>
              </c:strCache>
            </c:strRef>
          </c:cat>
          <c:val>
            <c:numRef>
              <c:f>[total22.xlsx]algeria!$B$7,[total22.xlsx]algeria!$K$7,[total22.xlsx]algeria!$U$7,[total22.xlsx]algeria!$AE$7,[total22.xlsx]algeria!$AL$7</c:f>
              <c:numCache>
                <c:formatCode>0</c:formatCode>
                <c:ptCount val="5"/>
                <c:pt idx="0">
                  <c:v>39</c:v>
                </c:pt>
                <c:pt idx="1">
                  <c:v>84</c:v>
                </c:pt>
                <c:pt idx="2">
                  <c:v>94</c:v>
                </c:pt>
                <c:pt idx="3">
                  <c:v>97</c:v>
                </c:pt>
                <c:pt idx="4">
                  <c:v>97</c:v>
                </c:pt>
              </c:numCache>
            </c:numRef>
          </c:val>
        </c:ser>
        <c:ser>
          <c:idx val="2"/>
          <c:order val="2"/>
          <c:tx>
            <c:strRef>
              <c:f>algeria!$A$8</c:f>
              <c:strCache>
                <c:ptCount val="1"/>
                <c:pt idx="0">
                  <c:v>Electricity production from oil sources (% of total)</c:v>
                </c:pt>
              </c:strCache>
            </c:strRef>
          </c:tx>
          <c:spPr>
            <a:solidFill>
              <a:schemeClr val="accent4">
                <a:lumMod val="75000"/>
              </a:schemeClr>
            </a:solidFill>
            <a:ln>
              <a:solidFill>
                <a:schemeClr val="accent4">
                  <a:lumMod val="75000"/>
                </a:schemeClr>
              </a:solidFill>
            </a:ln>
          </c:spPr>
          <c:dLbls>
            <c:txPr>
              <a:bodyPr/>
              <a:lstStyle/>
              <a:p>
                <a:pPr>
                  <a:defRPr sz="900" baseline="0"/>
                </a:pPr>
                <a:endParaRPr lang="en-US"/>
              </a:p>
            </c:txPr>
            <c:showVal val="1"/>
          </c:dLbls>
          <c:cat>
            <c:strRef>
              <c:f>[total22.xlsx]algeria!$B$1,[total22.xlsx]algeria!$K$1,[total22.xlsx]algeria!$U$1,[total22.xlsx]algeria!$AE$1,[total22.xlsx]algeria!$AL$1</c:f>
              <c:strCache>
                <c:ptCount val="5"/>
                <c:pt idx="0">
                  <c:v>1971</c:v>
                </c:pt>
                <c:pt idx="1">
                  <c:v>1980</c:v>
                </c:pt>
                <c:pt idx="2">
                  <c:v>1990</c:v>
                </c:pt>
                <c:pt idx="3">
                  <c:v>2000</c:v>
                </c:pt>
                <c:pt idx="4">
                  <c:v>2007</c:v>
                </c:pt>
              </c:strCache>
            </c:strRef>
          </c:cat>
          <c:val>
            <c:numRef>
              <c:f>[total22.xlsx]algeria!$B$8,[total22.xlsx]algeria!$K$8,[total22.xlsx]algeria!$U$8,[total22.xlsx]algeria!$AE$8,[total22.xlsx]algeria!$AL$8</c:f>
              <c:numCache>
                <c:formatCode>0</c:formatCode>
                <c:ptCount val="5"/>
                <c:pt idx="0">
                  <c:v>46</c:v>
                </c:pt>
                <c:pt idx="1">
                  <c:v>12</c:v>
                </c:pt>
                <c:pt idx="2">
                  <c:v>5</c:v>
                </c:pt>
                <c:pt idx="3">
                  <c:v>3</c:v>
                </c:pt>
                <c:pt idx="4">
                  <c:v>2</c:v>
                </c:pt>
              </c:numCache>
            </c:numRef>
          </c:val>
        </c:ser>
        <c:gapWidth val="75"/>
        <c:shape val="box"/>
        <c:axId val="60487168"/>
        <c:axId val="60488704"/>
        <c:axId val="0"/>
      </c:bar3DChart>
      <c:catAx>
        <c:axId val="60487168"/>
        <c:scaling>
          <c:orientation val="minMax"/>
        </c:scaling>
        <c:axPos val="b"/>
        <c:majorTickMark val="none"/>
        <c:tickLblPos val="nextTo"/>
        <c:txPr>
          <a:bodyPr/>
          <a:lstStyle/>
          <a:p>
            <a:pPr>
              <a:defRPr sz="900" baseline="0"/>
            </a:pPr>
            <a:endParaRPr lang="en-US"/>
          </a:p>
        </c:txPr>
        <c:crossAx val="60488704"/>
        <c:crosses val="autoZero"/>
        <c:auto val="1"/>
        <c:lblAlgn val="ctr"/>
        <c:lblOffset val="100"/>
      </c:catAx>
      <c:valAx>
        <c:axId val="60488704"/>
        <c:scaling>
          <c:orientation val="minMax"/>
        </c:scaling>
        <c:axPos val="l"/>
        <c:majorGridlines/>
        <c:numFmt formatCode="0" sourceLinked="1"/>
        <c:majorTickMark val="none"/>
        <c:tickLblPos val="high"/>
        <c:spPr>
          <a:ln w="9525">
            <a:noFill/>
          </a:ln>
        </c:spPr>
        <c:txPr>
          <a:bodyPr/>
          <a:lstStyle/>
          <a:p>
            <a:pPr>
              <a:defRPr sz="900" baseline="0"/>
            </a:pPr>
            <a:endParaRPr lang="en-US"/>
          </a:p>
        </c:txPr>
        <c:crossAx val="60487168"/>
        <c:crosses val="autoZero"/>
        <c:crossBetween val="between"/>
      </c:valAx>
    </c:plotArea>
    <c:legend>
      <c:legendPos val="b"/>
      <c:layout/>
      <c:txPr>
        <a:bodyPr/>
        <a:lstStyle/>
        <a:p>
          <a:pPr>
            <a:defRPr sz="1200" baseline="0">
              <a:latin typeface="Times New Roman" pitchFamily="18" charset="0"/>
              <a:cs typeface="Times New Roman" pitchFamily="18" charset="0"/>
            </a:defRPr>
          </a:pPr>
          <a:endParaRPr lang="en-US"/>
        </a:p>
      </c:tx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r" defTabSz="914400" rtl="1" eaLnBrk="1" fontAlgn="base" latinLnBrk="0" hangingPunct="1">
              <a:lnSpc>
                <a:spcPct val="100000"/>
              </a:lnSpc>
              <a:spcBef>
                <a:spcPts val="0"/>
              </a:spcBef>
              <a:spcAft>
                <a:spcPts val="0"/>
              </a:spcAft>
              <a:buClrTx/>
              <a:buSzTx/>
              <a:buFontTx/>
              <a:buNone/>
              <a:tabLst/>
              <a:defRPr lang="fa-IR" sz="1200" b="0" i="0" u="none" strike="noStrike" kern="1200" baseline="0">
                <a:solidFill>
                  <a:sysClr val="windowText" lastClr="000000"/>
                </a:solidFill>
                <a:latin typeface="+mn-lt"/>
                <a:ea typeface="+mn-ea"/>
                <a:cs typeface="B Mitra" pitchFamily="2" charset="-78"/>
              </a:defRPr>
            </a:pPr>
            <a:r>
              <a:rPr lang="fa-IR" sz="1600" b="0" i="0" u="none" strike="noStrike" kern="1200" baseline="0" dirty="0">
                <a:solidFill>
                  <a:sysClr val="windowText" lastClr="000000"/>
                </a:solidFill>
                <a:latin typeface="+mn-lt"/>
                <a:ea typeface="+mn-ea"/>
                <a:cs typeface="Zar" pitchFamily="2" charset="-78"/>
              </a:rPr>
              <a:t> </a:t>
            </a: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u="none" strike="noStrike" kern="1200" baseline="0" dirty="0" smtClean="0">
                <a:solidFill>
                  <a:sysClr val="windowText" lastClr="000000"/>
                </a:solidFill>
                <a:latin typeface="+mn-lt"/>
                <a:ea typeface="+mn-ea"/>
                <a:cs typeface="Zar" pitchFamily="2" charset="-78"/>
              </a:rPr>
              <a:t>بحرين  </a:t>
            </a:r>
            <a:r>
              <a:rPr lang="fa-IR" sz="1600" b="0" i="0" u="none" strike="noStrike" kern="1200" baseline="0" dirty="0">
                <a:solidFill>
                  <a:sysClr val="windowText" lastClr="000000"/>
                </a:solidFill>
                <a:latin typeface="+mn-lt"/>
                <a:ea typeface="+mn-ea"/>
                <a:cs typeface="Zar" pitchFamily="2" charset="-78"/>
              </a:rPr>
              <a:t>از 1971 تا 2007 </a:t>
            </a:r>
            <a:r>
              <a:rPr lang="fa-IR" sz="1600" b="0" i="0" u="none" strike="noStrike" baseline="0" dirty="0">
                <a:cs typeface="Zar" pitchFamily="2" charset="-78"/>
              </a:rPr>
              <a:t>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fa-IR"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bahrain!$A$2:$L$2</c:f>
              <c:strCache>
                <c:ptCount val="1"/>
                <c:pt idx="0">
                  <c:v>Electricity production from coal sources (kWh) .. .. .. .. .. .. .. .. .. .. ..</c:v>
                </c:pt>
              </c:strCache>
            </c:strRef>
          </c:tx>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bahrain!$A$3:$L$3</c:f>
              <c:strCache>
                <c:ptCount val="1"/>
                <c:pt idx="0">
                  <c:v>Electricity production from hydroelectric sources (kWh) .. .. .. .. .. .. .. .. .. .. ..</c:v>
                </c:pt>
              </c:strCache>
            </c:strRef>
          </c:tx>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bahrain!$A$4:$L$4</c:f>
              <c:strCache>
                <c:ptCount val="1"/>
                <c:pt idx="0">
                  <c:v>Electricity production from natural gas sources (kWh) .. .. .. .. .. .. .. .. .. .. ..</c:v>
                </c:pt>
              </c:strCache>
            </c:strRef>
          </c:tx>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bahrain!$M$4:$AW$4</c:f>
              <c:numCache>
                <c:formatCode>0</c:formatCode>
                <c:ptCount val="37"/>
                <c:pt idx="0">
                  <c:v>430000000</c:v>
                </c:pt>
                <c:pt idx="1">
                  <c:v>450000000</c:v>
                </c:pt>
                <c:pt idx="2">
                  <c:v>500000000</c:v>
                </c:pt>
                <c:pt idx="3">
                  <c:v>575000000</c:v>
                </c:pt>
                <c:pt idx="4">
                  <c:v>700000000</c:v>
                </c:pt>
                <c:pt idx="5">
                  <c:v>900000000</c:v>
                </c:pt>
                <c:pt idx="6">
                  <c:v>1110000000</c:v>
                </c:pt>
                <c:pt idx="7">
                  <c:v>1212000000</c:v>
                </c:pt>
                <c:pt idx="8">
                  <c:v>1474000000</c:v>
                </c:pt>
                <c:pt idx="9">
                  <c:v>1660000000</c:v>
                </c:pt>
                <c:pt idx="10">
                  <c:v>1814000000</c:v>
                </c:pt>
                <c:pt idx="11">
                  <c:v>2009000000</c:v>
                </c:pt>
                <c:pt idx="12">
                  <c:v>2216000000</c:v>
                </c:pt>
                <c:pt idx="13">
                  <c:v>2187000000</c:v>
                </c:pt>
                <c:pt idx="14">
                  <c:v>2637000000</c:v>
                </c:pt>
                <c:pt idx="15">
                  <c:v>2892000000</c:v>
                </c:pt>
                <c:pt idx="16">
                  <c:v>2996000000</c:v>
                </c:pt>
                <c:pt idx="17">
                  <c:v>3162000000</c:v>
                </c:pt>
                <c:pt idx="18">
                  <c:v>3294000000</c:v>
                </c:pt>
                <c:pt idx="19">
                  <c:v>3482000000</c:v>
                </c:pt>
                <c:pt idx="20">
                  <c:v>3320000000</c:v>
                </c:pt>
                <c:pt idx="21">
                  <c:v>3896000000</c:v>
                </c:pt>
                <c:pt idx="22">
                  <c:v>4245000000</c:v>
                </c:pt>
                <c:pt idx="23">
                  <c:v>4550000000</c:v>
                </c:pt>
                <c:pt idx="24">
                  <c:v>4612000000</c:v>
                </c:pt>
                <c:pt idx="25">
                  <c:v>5016000000</c:v>
                </c:pt>
                <c:pt idx="26">
                  <c:v>5040000000</c:v>
                </c:pt>
                <c:pt idx="27">
                  <c:v>5773000000</c:v>
                </c:pt>
                <c:pt idx="28">
                  <c:v>5956000000</c:v>
                </c:pt>
                <c:pt idx="29">
                  <c:v>6297000000</c:v>
                </c:pt>
                <c:pt idx="30">
                  <c:v>6779000000</c:v>
                </c:pt>
                <c:pt idx="31">
                  <c:v>7278000000</c:v>
                </c:pt>
                <c:pt idx="32">
                  <c:v>7768000000</c:v>
                </c:pt>
                <c:pt idx="33">
                  <c:v>8448000000</c:v>
                </c:pt>
                <c:pt idx="34">
                  <c:v>8867000000</c:v>
                </c:pt>
                <c:pt idx="35">
                  <c:v>9141000000</c:v>
                </c:pt>
                <c:pt idx="36">
                  <c:v>10566000000</c:v>
                </c:pt>
              </c:numCache>
            </c:numRef>
          </c:val>
        </c:ser>
        <c:ser>
          <c:idx val="3"/>
          <c:order val="3"/>
          <c:tx>
            <c:strRef>
              <c:f>bahrain!$A$5:$L$5</c:f>
              <c:strCache>
                <c:ptCount val="1"/>
                <c:pt idx="0">
                  <c:v>Electricity production from oil sources (kWh) .. .. .. .. .. .. .. .. .. .. ..</c:v>
                </c:pt>
              </c:strCache>
            </c:strRef>
          </c:tx>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bahrain!$M$5:$AW$5</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604000000</c:v>
                </c:pt>
                <c:pt idx="36">
                  <c:v>342000000</c:v>
                </c:pt>
              </c:numCache>
            </c:numRef>
          </c:val>
        </c:ser>
        <c:axId val="60779136"/>
        <c:axId val="60797312"/>
      </c:areaChart>
      <c:lineChart>
        <c:grouping val="standard"/>
        <c:ser>
          <c:idx val="4"/>
          <c:order val="4"/>
          <c:tx>
            <c:strRef>
              <c:f>bahrain!$A$6:$L$6</c:f>
              <c:strCache>
                <c:ptCount val="1"/>
                <c:pt idx="0">
                  <c:v>Electric power consumption (kWh) .. .. .. .. .. .. .. .. .. .. ..</c:v>
                </c:pt>
              </c:strCache>
            </c:strRef>
          </c:tx>
          <c:marker>
            <c:symbol val="none"/>
          </c:marker>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bahrain!$M$6:$AW$6</c:f>
              <c:numCache>
                <c:formatCode>0</c:formatCode>
                <c:ptCount val="37"/>
                <c:pt idx="0">
                  <c:v>430000000</c:v>
                </c:pt>
                <c:pt idx="1">
                  <c:v>450000000</c:v>
                </c:pt>
                <c:pt idx="2">
                  <c:v>500000000</c:v>
                </c:pt>
                <c:pt idx="3">
                  <c:v>575000000</c:v>
                </c:pt>
                <c:pt idx="4">
                  <c:v>700000000</c:v>
                </c:pt>
                <c:pt idx="5">
                  <c:v>900000000</c:v>
                </c:pt>
                <c:pt idx="6">
                  <c:v>1110000000</c:v>
                </c:pt>
                <c:pt idx="7">
                  <c:v>1212000000</c:v>
                </c:pt>
                <c:pt idx="8">
                  <c:v>1474000000</c:v>
                </c:pt>
                <c:pt idx="9">
                  <c:v>1660000000</c:v>
                </c:pt>
                <c:pt idx="10">
                  <c:v>1814000000</c:v>
                </c:pt>
                <c:pt idx="11">
                  <c:v>2009000000</c:v>
                </c:pt>
                <c:pt idx="12">
                  <c:v>2216000000</c:v>
                </c:pt>
                <c:pt idx="13">
                  <c:v>2093000000</c:v>
                </c:pt>
                <c:pt idx="14">
                  <c:v>2429000000</c:v>
                </c:pt>
                <c:pt idx="15">
                  <c:v>2887000000</c:v>
                </c:pt>
                <c:pt idx="16">
                  <c:v>2708000000</c:v>
                </c:pt>
                <c:pt idx="17">
                  <c:v>2954000000</c:v>
                </c:pt>
                <c:pt idx="18">
                  <c:v>3093000000</c:v>
                </c:pt>
                <c:pt idx="19">
                  <c:v>3240000000</c:v>
                </c:pt>
                <c:pt idx="20">
                  <c:v>3163000000</c:v>
                </c:pt>
                <c:pt idx="21">
                  <c:v>3700000000</c:v>
                </c:pt>
                <c:pt idx="22">
                  <c:v>4044000000</c:v>
                </c:pt>
                <c:pt idx="23">
                  <c:v>4386000000</c:v>
                </c:pt>
                <c:pt idx="24">
                  <c:v>4550000000</c:v>
                </c:pt>
                <c:pt idx="25">
                  <c:v>4800000000</c:v>
                </c:pt>
                <c:pt idx="26">
                  <c:v>4955000000</c:v>
                </c:pt>
                <c:pt idx="27">
                  <c:v>5313000000</c:v>
                </c:pt>
                <c:pt idx="28">
                  <c:v>5563000000</c:v>
                </c:pt>
                <c:pt idx="29">
                  <c:v>5740000000</c:v>
                </c:pt>
                <c:pt idx="30">
                  <c:v>6203000000</c:v>
                </c:pt>
                <c:pt idx="31">
                  <c:v>6735000000</c:v>
                </c:pt>
                <c:pt idx="32">
                  <c:v>7465000000</c:v>
                </c:pt>
                <c:pt idx="33">
                  <c:v>8051000000</c:v>
                </c:pt>
                <c:pt idx="34">
                  <c:v>8456000000</c:v>
                </c:pt>
                <c:pt idx="35">
                  <c:v>9314000000</c:v>
                </c:pt>
                <c:pt idx="36">
                  <c:v>10750000000</c:v>
                </c:pt>
              </c:numCache>
            </c:numRef>
          </c:val>
        </c:ser>
        <c:marker val="1"/>
        <c:axId val="60779136"/>
        <c:axId val="60797312"/>
      </c:lineChart>
      <c:catAx>
        <c:axId val="60779136"/>
        <c:scaling>
          <c:orientation val="minMax"/>
        </c:scaling>
        <c:axPos val="b"/>
        <c:majorTickMark val="none"/>
        <c:tickLblPos val="nextTo"/>
        <c:txPr>
          <a:bodyPr/>
          <a:lstStyle/>
          <a:p>
            <a:pPr>
              <a:defRPr sz="900" baseline="0"/>
            </a:pPr>
            <a:endParaRPr lang="en-US"/>
          </a:p>
        </c:txPr>
        <c:crossAx val="60797312"/>
        <c:crosses val="autoZero"/>
        <c:auto val="1"/>
        <c:lblAlgn val="ctr"/>
        <c:lblOffset val="100"/>
      </c:catAx>
      <c:valAx>
        <c:axId val="60797312"/>
        <c:scaling>
          <c:orientation val="minMax"/>
        </c:scaling>
        <c:axPos val="l"/>
        <c:majorGridlines/>
        <c:numFmt formatCode="#,##0" sourceLinked="0"/>
        <c:majorTickMark val="none"/>
        <c:tickLblPos val="high"/>
        <c:txPr>
          <a:bodyPr/>
          <a:lstStyle/>
          <a:p>
            <a:pPr>
              <a:defRPr sz="900" baseline="0"/>
            </a:pPr>
            <a:endParaRPr lang="en-US"/>
          </a:p>
        </c:txPr>
        <c:crossAx val="60779136"/>
        <c:crosses val="autoZero"/>
        <c:crossBetween val="between"/>
      </c:valAx>
    </c:plotArea>
    <c:legend>
      <c:legendPos val="b"/>
      <c:legendEntry>
        <c:idx val="1"/>
        <c:delete val="1"/>
      </c:legendEntry>
      <c:legendEntry>
        <c:idx val="0"/>
        <c:delete val="1"/>
      </c:legendEntry>
      <c:layout/>
      <c:txPr>
        <a:bodyPr/>
        <a:lstStyle/>
        <a:p>
          <a:pPr>
            <a:defRPr sz="1400">
              <a:latin typeface="Times New Roman" pitchFamily="18" charset="0"/>
              <a:cs typeface="Times New Roman" pitchFamily="18" charset="0"/>
            </a:defRPr>
          </a:pPr>
          <a:endParaRPr lang="en-US"/>
        </a:p>
      </c:txPr>
    </c:legend>
    <c:plotVisOnly val="1"/>
    <c:dispBlanksAs val="zero"/>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r" defTabSz="914400" rtl="1" eaLnBrk="1" fontAlgn="base" latinLnBrk="0" hangingPunct="1">
              <a:lnSpc>
                <a:spcPct val="100000"/>
              </a:lnSpc>
              <a:spcBef>
                <a:spcPts val="0"/>
              </a:spcBef>
              <a:spcAft>
                <a:spcPts val="0"/>
              </a:spcAft>
              <a:buClrTx/>
              <a:buSzTx/>
              <a:buFontTx/>
              <a:buNone/>
              <a:tabLst/>
              <a:defRPr lang="fa-IR" sz="1200" b="0" i="0" u="none" strike="noStrike" kern="1200" baseline="0">
                <a:solidFill>
                  <a:sysClr val="windowText" lastClr="000000"/>
                </a:solidFill>
                <a:latin typeface="+mn-lt"/>
                <a:ea typeface="+mn-ea"/>
                <a:cs typeface="B Mitra" pitchFamily="2" charset="-78"/>
              </a:defRPr>
            </a:pPr>
            <a:r>
              <a:rPr lang="fa-IR" sz="1600" b="0" i="0" u="none" strike="noStrike" kern="1200" baseline="0" dirty="0">
                <a:solidFill>
                  <a:sysClr val="windowText" lastClr="000000"/>
                </a:solidFill>
                <a:latin typeface="+mn-lt"/>
                <a:ea typeface="+mn-ea"/>
                <a:cs typeface="Zar" pitchFamily="2" charset="-78"/>
              </a:rPr>
              <a:t> </a:t>
            </a: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u="none" strike="noStrike" kern="1200" baseline="0" dirty="0" smtClean="0">
                <a:solidFill>
                  <a:sysClr val="windowText" lastClr="000000"/>
                </a:solidFill>
                <a:latin typeface="+mn-lt"/>
                <a:ea typeface="+mn-ea"/>
                <a:cs typeface="Zar" pitchFamily="2" charset="-78"/>
              </a:rPr>
              <a:t>بحرين  </a:t>
            </a:r>
            <a:r>
              <a:rPr lang="fa-IR" sz="1600" b="0" i="0" u="none" strike="noStrike" kern="1200" baseline="0" dirty="0">
                <a:solidFill>
                  <a:sysClr val="windowText" lastClr="000000"/>
                </a:solidFill>
                <a:latin typeface="+mn-lt"/>
                <a:ea typeface="+mn-ea"/>
                <a:cs typeface="Zar" pitchFamily="2" charset="-78"/>
              </a:rPr>
              <a:t>از 1971 تا 2007 </a:t>
            </a:r>
            <a:r>
              <a:rPr lang="fa-IR" sz="1600" b="0" i="0" u="none" strike="noStrike" baseline="0" dirty="0">
                <a:cs typeface="Zar" pitchFamily="2" charset="-78"/>
              </a:rPr>
              <a:t>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fa-IR"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bahrain!$A$2:$L$2</c:f>
              <c:strCache>
                <c:ptCount val="1"/>
                <c:pt idx="0">
                  <c:v>Electricity production from coal sources (kWh) .. .. .. .. .. .. .. .. .. .. ..</c:v>
                </c:pt>
              </c:strCache>
            </c:strRef>
          </c:tx>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bahrain!$A$3:$L$3</c:f>
              <c:strCache>
                <c:ptCount val="1"/>
                <c:pt idx="0">
                  <c:v>Electricity production from hydroelectric sources (kWh) .. .. .. .. .. .. .. .. .. .. ..</c:v>
                </c:pt>
              </c:strCache>
            </c:strRef>
          </c:tx>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bahrain!$A$4:$L$4</c:f>
              <c:strCache>
                <c:ptCount val="1"/>
                <c:pt idx="0">
                  <c:v>Electricity production from natural gas sources (kWh) .. .. .. .. .. .. .. .. .. .. ..</c:v>
                </c:pt>
              </c:strCache>
            </c:strRef>
          </c:tx>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bahrain!$M$4:$AW$4</c:f>
              <c:numCache>
                <c:formatCode>0</c:formatCode>
                <c:ptCount val="37"/>
                <c:pt idx="0">
                  <c:v>430000000</c:v>
                </c:pt>
                <c:pt idx="1">
                  <c:v>450000000</c:v>
                </c:pt>
                <c:pt idx="2">
                  <c:v>500000000</c:v>
                </c:pt>
                <c:pt idx="3">
                  <c:v>575000000</c:v>
                </c:pt>
                <c:pt idx="4">
                  <c:v>700000000</c:v>
                </c:pt>
                <c:pt idx="5">
                  <c:v>900000000</c:v>
                </c:pt>
                <c:pt idx="6">
                  <c:v>1110000000</c:v>
                </c:pt>
                <c:pt idx="7">
                  <c:v>1212000000</c:v>
                </c:pt>
                <c:pt idx="8">
                  <c:v>1474000000</c:v>
                </c:pt>
                <c:pt idx="9">
                  <c:v>1660000000</c:v>
                </c:pt>
                <c:pt idx="10">
                  <c:v>1814000000</c:v>
                </c:pt>
                <c:pt idx="11">
                  <c:v>2009000000</c:v>
                </c:pt>
                <c:pt idx="12">
                  <c:v>2216000000</c:v>
                </c:pt>
                <c:pt idx="13">
                  <c:v>2187000000</c:v>
                </c:pt>
                <c:pt idx="14">
                  <c:v>2637000000</c:v>
                </c:pt>
                <c:pt idx="15">
                  <c:v>2892000000</c:v>
                </c:pt>
                <c:pt idx="16">
                  <c:v>2996000000</c:v>
                </c:pt>
                <c:pt idx="17">
                  <c:v>3162000000</c:v>
                </c:pt>
                <c:pt idx="18">
                  <c:v>3294000000</c:v>
                </c:pt>
                <c:pt idx="19">
                  <c:v>3482000000</c:v>
                </c:pt>
                <c:pt idx="20">
                  <c:v>3320000000</c:v>
                </c:pt>
                <c:pt idx="21">
                  <c:v>3896000000</c:v>
                </c:pt>
                <c:pt idx="22">
                  <c:v>4245000000</c:v>
                </c:pt>
                <c:pt idx="23">
                  <c:v>4550000000</c:v>
                </c:pt>
                <c:pt idx="24">
                  <c:v>4612000000</c:v>
                </c:pt>
                <c:pt idx="25">
                  <c:v>5016000000</c:v>
                </c:pt>
                <c:pt idx="26">
                  <c:v>5040000000</c:v>
                </c:pt>
                <c:pt idx="27">
                  <c:v>5773000000</c:v>
                </c:pt>
                <c:pt idx="28">
                  <c:v>5956000000</c:v>
                </c:pt>
                <c:pt idx="29">
                  <c:v>6297000000</c:v>
                </c:pt>
                <c:pt idx="30">
                  <c:v>6779000000</c:v>
                </c:pt>
                <c:pt idx="31">
                  <c:v>7278000000</c:v>
                </c:pt>
                <c:pt idx="32">
                  <c:v>7768000000</c:v>
                </c:pt>
                <c:pt idx="33">
                  <c:v>8448000000</c:v>
                </c:pt>
                <c:pt idx="34">
                  <c:v>8867000000</c:v>
                </c:pt>
                <c:pt idx="35">
                  <c:v>9141000000</c:v>
                </c:pt>
                <c:pt idx="36">
                  <c:v>10566000000</c:v>
                </c:pt>
              </c:numCache>
            </c:numRef>
          </c:val>
        </c:ser>
        <c:ser>
          <c:idx val="3"/>
          <c:order val="3"/>
          <c:tx>
            <c:strRef>
              <c:f>bahrain!$A$5:$L$5</c:f>
              <c:strCache>
                <c:ptCount val="1"/>
                <c:pt idx="0">
                  <c:v>Electricity production from oil sources (kWh) .. .. .. .. .. .. .. .. .. .. ..</c:v>
                </c:pt>
              </c:strCache>
            </c:strRef>
          </c:tx>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bahrain!$M$5:$AW$5</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604000000</c:v>
                </c:pt>
                <c:pt idx="36">
                  <c:v>342000000</c:v>
                </c:pt>
              </c:numCache>
            </c:numRef>
          </c:val>
        </c:ser>
        <c:axId val="60842752"/>
        <c:axId val="60844288"/>
      </c:areaChart>
      <c:lineChart>
        <c:grouping val="standard"/>
        <c:ser>
          <c:idx val="4"/>
          <c:order val="4"/>
          <c:tx>
            <c:strRef>
              <c:f>bahrain!$A$6:$L$6</c:f>
              <c:strCache>
                <c:ptCount val="1"/>
                <c:pt idx="0">
                  <c:v>Electric power consumption (kWh) .. .. .. .. .. .. .. .. .. .. ..</c:v>
                </c:pt>
              </c:strCache>
            </c:strRef>
          </c:tx>
          <c:marker>
            <c:symbol val="none"/>
          </c:marker>
          <c:cat>
            <c:strRef>
              <c:f>bahrain!$M$1:$AW$1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bahrain!$M$6:$AW$6</c:f>
              <c:numCache>
                <c:formatCode>0</c:formatCode>
                <c:ptCount val="37"/>
                <c:pt idx="0">
                  <c:v>430000000</c:v>
                </c:pt>
                <c:pt idx="1">
                  <c:v>450000000</c:v>
                </c:pt>
                <c:pt idx="2">
                  <c:v>500000000</c:v>
                </c:pt>
                <c:pt idx="3">
                  <c:v>575000000</c:v>
                </c:pt>
                <c:pt idx="4">
                  <c:v>700000000</c:v>
                </c:pt>
                <c:pt idx="5">
                  <c:v>900000000</c:v>
                </c:pt>
                <c:pt idx="6">
                  <c:v>1110000000</c:v>
                </c:pt>
                <c:pt idx="7">
                  <c:v>1212000000</c:v>
                </c:pt>
                <c:pt idx="8">
                  <c:v>1474000000</c:v>
                </c:pt>
                <c:pt idx="9">
                  <c:v>1660000000</c:v>
                </c:pt>
                <c:pt idx="10">
                  <c:v>1814000000</c:v>
                </c:pt>
                <c:pt idx="11">
                  <c:v>2009000000</c:v>
                </c:pt>
                <c:pt idx="12">
                  <c:v>2216000000</c:v>
                </c:pt>
                <c:pt idx="13">
                  <c:v>2093000000</c:v>
                </c:pt>
                <c:pt idx="14">
                  <c:v>2429000000</c:v>
                </c:pt>
                <c:pt idx="15">
                  <c:v>2887000000</c:v>
                </c:pt>
                <c:pt idx="16">
                  <c:v>2708000000</c:v>
                </c:pt>
                <c:pt idx="17">
                  <c:v>2954000000</c:v>
                </c:pt>
                <c:pt idx="18">
                  <c:v>3093000000</c:v>
                </c:pt>
                <c:pt idx="19">
                  <c:v>3240000000</c:v>
                </c:pt>
                <c:pt idx="20">
                  <c:v>3163000000</c:v>
                </c:pt>
                <c:pt idx="21">
                  <c:v>3700000000</c:v>
                </c:pt>
                <c:pt idx="22">
                  <c:v>4044000000</c:v>
                </c:pt>
                <c:pt idx="23">
                  <c:v>4386000000</c:v>
                </c:pt>
                <c:pt idx="24">
                  <c:v>4550000000</c:v>
                </c:pt>
                <c:pt idx="25">
                  <c:v>4800000000</c:v>
                </c:pt>
                <c:pt idx="26">
                  <c:v>4955000000</c:v>
                </c:pt>
                <c:pt idx="27">
                  <c:v>5313000000</c:v>
                </c:pt>
                <c:pt idx="28">
                  <c:v>5563000000</c:v>
                </c:pt>
                <c:pt idx="29">
                  <c:v>5740000000</c:v>
                </c:pt>
                <c:pt idx="30">
                  <c:v>6203000000</c:v>
                </c:pt>
                <c:pt idx="31">
                  <c:v>6735000000</c:v>
                </c:pt>
                <c:pt idx="32">
                  <c:v>7465000000</c:v>
                </c:pt>
                <c:pt idx="33">
                  <c:v>8051000000</c:v>
                </c:pt>
                <c:pt idx="34">
                  <c:v>8456000000</c:v>
                </c:pt>
                <c:pt idx="35">
                  <c:v>9314000000</c:v>
                </c:pt>
                <c:pt idx="36">
                  <c:v>10750000000</c:v>
                </c:pt>
              </c:numCache>
            </c:numRef>
          </c:val>
        </c:ser>
        <c:marker val="1"/>
        <c:axId val="60842752"/>
        <c:axId val="60844288"/>
      </c:lineChart>
      <c:catAx>
        <c:axId val="60842752"/>
        <c:scaling>
          <c:orientation val="minMax"/>
        </c:scaling>
        <c:axPos val="b"/>
        <c:majorTickMark val="none"/>
        <c:tickLblPos val="nextTo"/>
        <c:txPr>
          <a:bodyPr/>
          <a:lstStyle/>
          <a:p>
            <a:pPr>
              <a:defRPr sz="900" baseline="0"/>
            </a:pPr>
            <a:endParaRPr lang="en-US"/>
          </a:p>
        </c:txPr>
        <c:crossAx val="60844288"/>
        <c:crosses val="autoZero"/>
        <c:auto val="1"/>
        <c:lblAlgn val="ctr"/>
        <c:lblOffset val="100"/>
      </c:catAx>
      <c:valAx>
        <c:axId val="60844288"/>
        <c:scaling>
          <c:orientation val="minMax"/>
        </c:scaling>
        <c:axPos val="l"/>
        <c:majorGridlines/>
        <c:numFmt formatCode="#,##0" sourceLinked="0"/>
        <c:majorTickMark val="none"/>
        <c:tickLblPos val="high"/>
        <c:txPr>
          <a:bodyPr/>
          <a:lstStyle/>
          <a:p>
            <a:pPr>
              <a:defRPr sz="900" baseline="0"/>
            </a:pPr>
            <a:endParaRPr lang="en-US"/>
          </a:p>
        </c:txPr>
        <c:crossAx val="60842752"/>
        <c:crosses val="autoZero"/>
        <c:crossBetween val="between"/>
      </c:valAx>
    </c:plotArea>
    <c:legend>
      <c:legendPos val="b"/>
      <c:legendEntry>
        <c:idx val="1"/>
        <c:delete val="1"/>
      </c:legendEntry>
      <c:legendEntry>
        <c:idx val="0"/>
        <c:delete val="1"/>
      </c:legendEntry>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100" b="0">
                <a:cs typeface="B Mitra" pitchFamily="2" charset="-78"/>
              </a:defRPr>
            </a:pPr>
            <a:r>
              <a:rPr lang="fa-IR" sz="1600" b="0" dirty="0">
                <a:cs typeface="Zar" pitchFamily="2" charset="-78"/>
              </a:rPr>
              <a:t> </a:t>
            </a:r>
            <a:r>
              <a:rPr lang="fa-IR" sz="1600" b="0" dirty="0" smtClean="0">
                <a:cs typeface="Zar" pitchFamily="2" charset="-78"/>
              </a:rPr>
              <a:t>ميزان توليد </a:t>
            </a:r>
            <a:r>
              <a:rPr lang="fa-IR" sz="1600" b="0" dirty="0">
                <a:cs typeface="Zar" pitchFamily="2" charset="-78"/>
              </a:rPr>
              <a:t>و مصرف برق در مصر از 1971 تا  2007 (</a:t>
            </a:r>
            <a:r>
              <a:rPr lang="fa-IR" sz="1600" b="0" dirty="0" smtClean="0">
                <a:cs typeface="Zar" pitchFamily="2" charset="-78"/>
              </a:rPr>
              <a:t>کيلو </a:t>
            </a:r>
            <a:r>
              <a:rPr lang="fa-IR" sz="1600" b="0" dirty="0">
                <a:cs typeface="Zar" pitchFamily="2" charset="-78"/>
              </a:rPr>
              <a:t>وات ساعت)</a:t>
            </a:r>
          </a:p>
        </c:rich>
      </c:tx>
      <c:layout/>
    </c:title>
    <c:plotArea>
      <c:layout/>
      <c:areaChart>
        <c:grouping val="stacked"/>
        <c:ser>
          <c:idx val="0"/>
          <c:order val="0"/>
          <c:tx>
            <c:strRef>
              <c:f>egypt!$A$2:$L$2</c:f>
              <c:strCache>
                <c:ptCount val="1"/>
                <c:pt idx="0">
                  <c:v>Electricity production from coal sources (kWh) .. .. .. .. .. .. .. .. .. .. ..</c:v>
                </c:pt>
              </c:strCache>
            </c:strRef>
          </c:tx>
          <c:cat>
            <c:strRef>
              <c:f>egypt!$M$1:$AW$1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egypt!$M$2:$AW$2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egypt!$A$3:$L$3</c:f>
              <c:strCache>
                <c:ptCount val="1"/>
                <c:pt idx="0">
                  <c:v>Electricity production from hydroelectric sources (kWh) .. .. .. .. .. .. .. .. .. .. ..</c:v>
                </c:pt>
              </c:strCache>
            </c:strRef>
          </c:tx>
          <c:cat>
            <c:strRef>
              <c:f>egypt!$M$1:$AW$1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egypt!$M$3:$AW$3</c:f>
              <c:numCache>
                <c:formatCode>0</c:formatCode>
                <c:ptCount val="37"/>
                <c:pt idx="0">
                  <c:v>5041000000</c:v>
                </c:pt>
                <c:pt idx="1">
                  <c:v>5159000000</c:v>
                </c:pt>
                <c:pt idx="2">
                  <c:v>5156000000</c:v>
                </c:pt>
                <c:pt idx="3">
                  <c:v>6122000000</c:v>
                </c:pt>
                <c:pt idx="4">
                  <c:v>6790000000</c:v>
                </c:pt>
                <c:pt idx="5">
                  <c:v>8003000000</c:v>
                </c:pt>
                <c:pt idx="6">
                  <c:v>9037000000</c:v>
                </c:pt>
                <c:pt idx="7">
                  <c:v>9320000000</c:v>
                </c:pt>
                <c:pt idx="8">
                  <c:v>9510000000</c:v>
                </c:pt>
                <c:pt idx="9">
                  <c:v>9801000000</c:v>
                </c:pt>
                <c:pt idx="10">
                  <c:v>10215000000</c:v>
                </c:pt>
                <c:pt idx="11">
                  <c:v>10474000000</c:v>
                </c:pt>
                <c:pt idx="12">
                  <c:v>9817000000</c:v>
                </c:pt>
                <c:pt idx="13">
                  <c:v>9633000000</c:v>
                </c:pt>
                <c:pt idx="14">
                  <c:v>8663000000</c:v>
                </c:pt>
                <c:pt idx="15">
                  <c:v>9281000000</c:v>
                </c:pt>
                <c:pt idx="16">
                  <c:v>8658000000</c:v>
                </c:pt>
                <c:pt idx="17">
                  <c:v>9000000000</c:v>
                </c:pt>
                <c:pt idx="18">
                  <c:v>9974000000</c:v>
                </c:pt>
                <c:pt idx="19">
                  <c:v>9932000000</c:v>
                </c:pt>
                <c:pt idx="20">
                  <c:v>9900000000</c:v>
                </c:pt>
                <c:pt idx="21">
                  <c:v>9700000000</c:v>
                </c:pt>
                <c:pt idx="22">
                  <c:v>10485000000</c:v>
                </c:pt>
                <c:pt idx="23">
                  <c:v>10971000000</c:v>
                </c:pt>
                <c:pt idx="24">
                  <c:v>11413000000</c:v>
                </c:pt>
                <c:pt idx="25">
                  <c:v>11555000000</c:v>
                </c:pt>
                <c:pt idx="26">
                  <c:v>11987000000</c:v>
                </c:pt>
                <c:pt idx="27">
                  <c:v>12222000000</c:v>
                </c:pt>
                <c:pt idx="28">
                  <c:v>14659000000</c:v>
                </c:pt>
                <c:pt idx="29">
                  <c:v>13697000000</c:v>
                </c:pt>
                <c:pt idx="30">
                  <c:v>15130000000</c:v>
                </c:pt>
                <c:pt idx="31">
                  <c:v>12859000000</c:v>
                </c:pt>
                <c:pt idx="32">
                  <c:v>13019000000</c:v>
                </c:pt>
                <c:pt idx="33">
                  <c:v>12644000000</c:v>
                </c:pt>
                <c:pt idx="34">
                  <c:v>12644000000</c:v>
                </c:pt>
                <c:pt idx="35">
                  <c:v>12925000000</c:v>
                </c:pt>
                <c:pt idx="36">
                  <c:v>15510000000</c:v>
                </c:pt>
              </c:numCache>
            </c:numRef>
          </c:val>
        </c:ser>
        <c:ser>
          <c:idx val="2"/>
          <c:order val="2"/>
          <c:tx>
            <c:strRef>
              <c:f>egypt!$A$4:$L$4</c:f>
              <c:strCache>
                <c:ptCount val="1"/>
                <c:pt idx="0">
                  <c:v>Electricity production from natural gas sources (kWh) .. .. .. .. .. .. .. .. .. .. ..</c:v>
                </c:pt>
              </c:strCache>
            </c:strRef>
          </c:tx>
          <c:cat>
            <c:strRef>
              <c:f>egypt!$M$1:$AW$1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egypt!$M$4:$AW$4</c:f>
              <c:numCache>
                <c:formatCode>0</c:formatCode>
                <c:ptCount val="37"/>
                <c:pt idx="0">
                  <c:v>0</c:v>
                </c:pt>
                <c:pt idx="1">
                  <c:v>0</c:v>
                </c:pt>
                <c:pt idx="2">
                  <c:v>0</c:v>
                </c:pt>
                <c:pt idx="3">
                  <c:v>0</c:v>
                </c:pt>
                <c:pt idx="4">
                  <c:v>0</c:v>
                </c:pt>
                <c:pt idx="5">
                  <c:v>0</c:v>
                </c:pt>
                <c:pt idx="6">
                  <c:v>0</c:v>
                </c:pt>
                <c:pt idx="7">
                  <c:v>0</c:v>
                </c:pt>
                <c:pt idx="8">
                  <c:v>0</c:v>
                </c:pt>
                <c:pt idx="9">
                  <c:v>3883000000</c:v>
                </c:pt>
                <c:pt idx="10">
                  <c:v>4739000000</c:v>
                </c:pt>
                <c:pt idx="11">
                  <c:v>5197000000</c:v>
                </c:pt>
                <c:pt idx="12">
                  <c:v>6980000000</c:v>
                </c:pt>
                <c:pt idx="13">
                  <c:v>8485000000</c:v>
                </c:pt>
                <c:pt idx="14">
                  <c:v>9988000000</c:v>
                </c:pt>
                <c:pt idx="15">
                  <c:v>10590000000</c:v>
                </c:pt>
                <c:pt idx="16">
                  <c:v>12842000000</c:v>
                </c:pt>
                <c:pt idx="17">
                  <c:v>13469000000</c:v>
                </c:pt>
                <c:pt idx="18">
                  <c:v>13961000000</c:v>
                </c:pt>
                <c:pt idx="19">
                  <c:v>16716000000</c:v>
                </c:pt>
                <c:pt idx="20">
                  <c:v>17993000000</c:v>
                </c:pt>
                <c:pt idx="21">
                  <c:v>19714000000</c:v>
                </c:pt>
                <c:pt idx="22">
                  <c:v>22924000000</c:v>
                </c:pt>
                <c:pt idx="23">
                  <c:v>26062000000</c:v>
                </c:pt>
                <c:pt idx="24">
                  <c:v>28429000000</c:v>
                </c:pt>
                <c:pt idx="25">
                  <c:v>31278000000</c:v>
                </c:pt>
                <c:pt idx="26">
                  <c:v>32561000000</c:v>
                </c:pt>
                <c:pt idx="27">
                  <c:v>30508000000</c:v>
                </c:pt>
                <c:pt idx="28">
                  <c:v>40314000000</c:v>
                </c:pt>
                <c:pt idx="29">
                  <c:v>55495000000</c:v>
                </c:pt>
                <c:pt idx="30">
                  <c:v>61191000000</c:v>
                </c:pt>
                <c:pt idx="31">
                  <c:v>68926000000</c:v>
                </c:pt>
                <c:pt idx="32">
                  <c:v>75818000000</c:v>
                </c:pt>
                <c:pt idx="33">
                  <c:v>71719000000</c:v>
                </c:pt>
                <c:pt idx="34">
                  <c:v>80766000000</c:v>
                </c:pt>
                <c:pt idx="35">
                  <c:v>83260000000</c:v>
                </c:pt>
                <c:pt idx="36">
                  <c:v>85549000000</c:v>
                </c:pt>
              </c:numCache>
            </c:numRef>
          </c:val>
        </c:ser>
        <c:ser>
          <c:idx val="3"/>
          <c:order val="3"/>
          <c:tx>
            <c:strRef>
              <c:f>egypt!$A$5:$L$5</c:f>
              <c:strCache>
                <c:ptCount val="1"/>
                <c:pt idx="0">
                  <c:v>Electricity production from oil sources (kWh) .. .. .. .. .. .. .. .. .. .. ..</c:v>
                </c:pt>
              </c:strCache>
            </c:strRef>
          </c:tx>
          <c:cat>
            <c:strRef>
              <c:f>egypt!$M$1:$AW$1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egypt!$M$5:$AW$5</c:f>
              <c:numCache>
                <c:formatCode>0</c:formatCode>
                <c:ptCount val="37"/>
                <c:pt idx="0">
                  <c:v>2957000000</c:v>
                </c:pt>
                <c:pt idx="1">
                  <c:v>2884000000</c:v>
                </c:pt>
                <c:pt idx="2">
                  <c:v>2950000000</c:v>
                </c:pt>
                <c:pt idx="3">
                  <c:v>3040000000</c:v>
                </c:pt>
                <c:pt idx="4">
                  <c:v>3586000000</c:v>
                </c:pt>
                <c:pt idx="5">
                  <c:v>4193000000</c:v>
                </c:pt>
                <c:pt idx="6">
                  <c:v>5095000000</c:v>
                </c:pt>
                <c:pt idx="7">
                  <c:v>5830000000</c:v>
                </c:pt>
                <c:pt idx="8">
                  <c:v>7240000000</c:v>
                </c:pt>
                <c:pt idx="9">
                  <c:v>5255000000</c:v>
                </c:pt>
                <c:pt idx="10">
                  <c:v>6356000000</c:v>
                </c:pt>
                <c:pt idx="11">
                  <c:v>6905000000</c:v>
                </c:pt>
                <c:pt idx="12">
                  <c:v>9082000000</c:v>
                </c:pt>
                <c:pt idx="13">
                  <c:v>10931000000</c:v>
                </c:pt>
                <c:pt idx="14">
                  <c:v>12807000000</c:v>
                </c:pt>
                <c:pt idx="15">
                  <c:v>13593000000</c:v>
                </c:pt>
                <c:pt idx="16">
                  <c:v>16345000000</c:v>
                </c:pt>
                <c:pt idx="17">
                  <c:v>17111000000</c:v>
                </c:pt>
                <c:pt idx="18">
                  <c:v>17714000000</c:v>
                </c:pt>
                <c:pt idx="19">
                  <c:v>15608000000</c:v>
                </c:pt>
                <c:pt idx="20">
                  <c:v>16403000000</c:v>
                </c:pt>
                <c:pt idx="21">
                  <c:v>16264000000</c:v>
                </c:pt>
                <c:pt idx="22">
                  <c:v>14387000000</c:v>
                </c:pt>
                <c:pt idx="23">
                  <c:v>12271000000</c:v>
                </c:pt>
                <c:pt idx="24">
                  <c:v>12158000000</c:v>
                </c:pt>
                <c:pt idx="25">
                  <c:v>12307000000</c:v>
                </c:pt>
                <c:pt idx="26">
                  <c:v>13880000000</c:v>
                </c:pt>
                <c:pt idx="27">
                  <c:v>20236000000</c:v>
                </c:pt>
                <c:pt idx="28">
                  <c:v>13498000000</c:v>
                </c:pt>
                <c:pt idx="29">
                  <c:v>8814000000</c:v>
                </c:pt>
                <c:pt idx="30">
                  <c:v>6740000000</c:v>
                </c:pt>
                <c:pt idx="31">
                  <c:v>7201000000</c:v>
                </c:pt>
                <c:pt idx="32">
                  <c:v>5978000000</c:v>
                </c:pt>
                <c:pt idx="33">
                  <c:v>16413000000</c:v>
                </c:pt>
                <c:pt idx="34">
                  <c:v>14728000000</c:v>
                </c:pt>
                <c:pt idx="35">
                  <c:v>18606000000</c:v>
                </c:pt>
                <c:pt idx="36">
                  <c:v>23239000000</c:v>
                </c:pt>
              </c:numCache>
            </c:numRef>
          </c:val>
        </c:ser>
        <c:axId val="60627584"/>
        <c:axId val="60641664"/>
      </c:areaChart>
      <c:lineChart>
        <c:grouping val="standard"/>
        <c:ser>
          <c:idx val="4"/>
          <c:order val="4"/>
          <c:tx>
            <c:strRef>
              <c:f>egypt!$A$6:$L$6</c:f>
              <c:strCache>
                <c:ptCount val="1"/>
                <c:pt idx="0">
                  <c:v>Electric power consumption (kWh) .. .. .. .. .. .. .. .. .. .. ..</c:v>
                </c:pt>
              </c:strCache>
            </c:strRef>
          </c:tx>
          <c:marker>
            <c:symbol val="none"/>
          </c:marker>
          <c:cat>
            <c:strRef>
              <c:f>egypt!$M$1:$AW$1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egypt!$M$6:$AW$6</c:f>
              <c:numCache>
                <c:formatCode>0</c:formatCode>
                <c:ptCount val="37"/>
                <c:pt idx="0">
                  <c:v>7216000000</c:v>
                </c:pt>
                <c:pt idx="1">
                  <c:v>7240000000</c:v>
                </c:pt>
                <c:pt idx="2">
                  <c:v>7282000000</c:v>
                </c:pt>
                <c:pt idx="3">
                  <c:v>8211000000</c:v>
                </c:pt>
                <c:pt idx="4">
                  <c:v>9260000000</c:v>
                </c:pt>
                <c:pt idx="5">
                  <c:v>10799000000</c:v>
                </c:pt>
                <c:pt idx="6">
                  <c:v>12438000000</c:v>
                </c:pt>
                <c:pt idx="7">
                  <c:v>13309000000</c:v>
                </c:pt>
                <c:pt idx="8">
                  <c:v>14673000000</c:v>
                </c:pt>
                <c:pt idx="9">
                  <c:v>16544000000</c:v>
                </c:pt>
                <c:pt idx="10">
                  <c:v>18561000000</c:v>
                </c:pt>
                <c:pt idx="11">
                  <c:v>20861000000</c:v>
                </c:pt>
                <c:pt idx="12">
                  <c:v>23526000000</c:v>
                </c:pt>
                <c:pt idx="13">
                  <c:v>25024000000</c:v>
                </c:pt>
                <c:pt idx="14">
                  <c:v>24487000000</c:v>
                </c:pt>
                <c:pt idx="15">
                  <c:v>29867000000</c:v>
                </c:pt>
                <c:pt idx="16">
                  <c:v>32255000000</c:v>
                </c:pt>
                <c:pt idx="17">
                  <c:v>33914000000</c:v>
                </c:pt>
                <c:pt idx="18">
                  <c:v>36015000000</c:v>
                </c:pt>
                <c:pt idx="19">
                  <c:v>38049000000</c:v>
                </c:pt>
                <c:pt idx="20">
                  <c:v>39871000000</c:v>
                </c:pt>
                <c:pt idx="21">
                  <c:v>40965000000</c:v>
                </c:pt>
                <c:pt idx="22">
                  <c:v>42779000000</c:v>
                </c:pt>
                <c:pt idx="23">
                  <c:v>44413000000</c:v>
                </c:pt>
                <c:pt idx="24">
                  <c:v>46460000000</c:v>
                </c:pt>
                <c:pt idx="25">
                  <c:v>51100000000</c:v>
                </c:pt>
                <c:pt idx="26">
                  <c:v>54649000000</c:v>
                </c:pt>
                <c:pt idx="27">
                  <c:v>58608000000</c:v>
                </c:pt>
                <c:pt idx="28">
                  <c:v>63590000000</c:v>
                </c:pt>
                <c:pt idx="29">
                  <c:v>67246000000</c:v>
                </c:pt>
                <c:pt idx="30">
                  <c:v>72171000000</c:v>
                </c:pt>
                <c:pt idx="31">
                  <c:v>77129000000</c:v>
                </c:pt>
                <c:pt idx="32">
                  <c:v>83505000000</c:v>
                </c:pt>
                <c:pt idx="33">
                  <c:v>88285000000</c:v>
                </c:pt>
                <c:pt idx="34">
                  <c:v>95308000000</c:v>
                </c:pt>
                <c:pt idx="35">
                  <c:v>102475000000</c:v>
                </c:pt>
                <c:pt idx="36">
                  <c:v>110816000000</c:v>
                </c:pt>
              </c:numCache>
            </c:numRef>
          </c:val>
        </c:ser>
        <c:marker val="1"/>
        <c:axId val="60627584"/>
        <c:axId val="60641664"/>
      </c:lineChart>
      <c:catAx>
        <c:axId val="60627584"/>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0641664"/>
        <c:crosses val="autoZero"/>
        <c:auto val="1"/>
        <c:lblAlgn val="ctr"/>
        <c:lblOffset val="100"/>
      </c:catAx>
      <c:valAx>
        <c:axId val="60641664"/>
        <c:scaling>
          <c:orientation val="minMax"/>
        </c:scaling>
        <c:axPos val="l"/>
        <c:majorGridlines/>
        <c:numFmt formatCode="#,##0" sourceLinked="0"/>
        <c:majorTickMark val="none"/>
        <c:tickLblPos val="high"/>
        <c:txPr>
          <a:bodyPr/>
          <a:lstStyle/>
          <a:p>
            <a:pPr>
              <a:defRPr sz="800"/>
            </a:pPr>
            <a:endParaRPr lang="en-US"/>
          </a:p>
        </c:txPr>
        <c:crossAx val="60627584"/>
        <c:crosses val="autoZero"/>
        <c:crossBetween val="between"/>
      </c:valAx>
    </c:plotArea>
    <c:legend>
      <c:legendPos val="b"/>
      <c:legendEntry>
        <c:idx val="0"/>
        <c:delete val="1"/>
      </c:legendEntry>
      <c:legendEntry>
        <c:idx val="3"/>
        <c:txPr>
          <a:bodyPr/>
          <a:lstStyle/>
          <a:p>
            <a:pPr>
              <a:defRPr sz="1200">
                <a:latin typeface="Times New Roman" pitchFamily="18" charset="0"/>
                <a:cs typeface="Times New Roman" pitchFamily="18" charset="0"/>
              </a:defRPr>
            </a:pPr>
            <a:endParaRPr lang="en-US"/>
          </a:p>
        </c:txPr>
      </c:legendEntry>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100" b="0">
                <a:cs typeface="B Mitra" pitchFamily="2" charset="-78"/>
              </a:defRPr>
            </a:pPr>
            <a:r>
              <a:rPr lang="fa-IR" sz="1600" b="0" dirty="0" smtClean="0">
                <a:cs typeface="Zar" pitchFamily="2" charset="-78"/>
              </a:rPr>
              <a:t>ميزان </a:t>
            </a:r>
            <a:r>
              <a:rPr lang="fa-IR" sz="1600" b="0" dirty="0">
                <a:cs typeface="Zar" pitchFamily="2" charset="-78"/>
              </a:rPr>
              <a:t>درصد </a:t>
            </a:r>
            <a:r>
              <a:rPr lang="fa-IR" sz="1600" b="0" dirty="0" smtClean="0">
                <a:cs typeface="Zar" pitchFamily="2" charset="-78"/>
              </a:rPr>
              <a:t>توليد </a:t>
            </a:r>
            <a:r>
              <a:rPr lang="fa-IR" sz="1600" b="0" dirty="0">
                <a:cs typeface="Zar" pitchFamily="2" charset="-78"/>
              </a:rPr>
              <a:t>برق در مصر از 1971 تا 2007</a:t>
            </a:r>
          </a:p>
        </c:rich>
      </c:tx>
      <c:layout/>
    </c:title>
    <c:plotArea>
      <c:layout/>
      <c:areaChart>
        <c:grouping val="percentStacked"/>
        <c:ser>
          <c:idx val="0"/>
          <c:order val="0"/>
          <c:tx>
            <c:strRef>
              <c:f>egypt!$A$2:$L$2</c:f>
              <c:strCache>
                <c:ptCount val="1"/>
                <c:pt idx="0">
                  <c:v>Electricity production from coal sources (kWh) .. .. .. .. .. .. .. .. .. .. ..</c:v>
                </c:pt>
              </c:strCache>
            </c:strRef>
          </c:tx>
          <c:cat>
            <c:strRef>
              <c:f>egypt!$M$1:$AW$1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egypt!$M$2:$AW$2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egypt!$A$3:$L$3</c:f>
              <c:strCache>
                <c:ptCount val="1"/>
                <c:pt idx="0">
                  <c:v>Electricity production from hydroelectric sources (kWh) .. .. .. .. .. .. .. .. .. .. ..</c:v>
                </c:pt>
              </c:strCache>
            </c:strRef>
          </c:tx>
          <c:cat>
            <c:strRef>
              <c:f>egypt!$M$1:$AW$1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egypt!$M$3:$AW$3</c:f>
              <c:numCache>
                <c:formatCode>0</c:formatCode>
                <c:ptCount val="37"/>
                <c:pt idx="0">
                  <c:v>5041000000</c:v>
                </c:pt>
                <c:pt idx="1">
                  <c:v>5159000000</c:v>
                </c:pt>
                <c:pt idx="2">
                  <c:v>5156000000</c:v>
                </c:pt>
                <c:pt idx="3">
                  <c:v>6122000000</c:v>
                </c:pt>
                <c:pt idx="4">
                  <c:v>6790000000</c:v>
                </c:pt>
                <c:pt idx="5">
                  <c:v>8003000000</c:v>
                </c:pt>
                <c:pt idx="6">
                  <c:v>9037000000</c:v>
                </c:pt>
                <c:pt idx="7">
                  <c:v>9320000000</c:v>
                </c:pt>
                <c:pt idx="8">
                  <c:v>9510000000</c:v>
                </c:pt>
                <c:pt idx="9">
                  <c:v>9801000000</c:v>
                </c:pt>
                <c:pt idx="10">
                  <c:v>10215000000</c:v>
                </c:pt>
                <c:pt idx="11">
                  <c:v>10474000000</c:v>
                </c:pt>
                <c:pt idx="12">
                  <c:v>9817000000</c:v>
                </c:pt>
                <c:pt idx="13">
                  <c:v>9633000000</c:v>
                </c:pt>
                <c:pt idx="14">
                  <c:v>8663000000</c:v>
                </c:pt>
                <c:pt idx="15">
                  <c:v>9281000000</c:v>
                </c:pt>
                <c:pt idx="16">
                  <c:v>8658000000</c:v>
                </c:pt>
                <c:pt idx="17">
                  <c:v>9000000000</c:v>
                </c:pt>
                <c:pt idx="18">
                  <c:v>9974000000</c:v>
                </c:pt>
                <c:pt idx="19">
                  <c:v>9932000000</c:v>
                </c:pt>
                <c:pt idx="20">
                  <c:v>9900000000</c:v>
                </c:pt>
                <c:pt idx="21">
                  <c:v>9700000000</c:v>
                </c:pt>
                <c:pt idx="22">
                  <c:v>10485000000</c:v>
                </c:pt>
                <c:pt idx="23">
                  <c:v>10971000000</c:v>
                </c:pt>
                <c:pt idx="24">
                  <c:v>11413000000</c:v>
                </c:pt>
                <c:pt idx="25">
                  <c:v>11555000000</c:v>
                </c:pt>
                <c:pt idx="26">
                  <c:v>11987000000</c:v>
                </c:pt>
                <c:pt idx="27">
                  <c:v>12222000000</c:v>
                </c:pt>
                <c:pt idx="28">
                  <c:v>14659000000</c:v>
                </c:pt>
                <c:pt idx="29">
                  <c:v>13697000000</c:v>
                </c:pt>
                <c:pt idx="30">
                  <c:v>15130000000</c:v>
                </c:pt>
                <c:pt idx="31">
                  <c:v>12859000000</c:v>
                </c:pt>
                <c:pt idx="32">
                  <c:v>13019000000</c:v>
                </c:pt>
                <c:pt idx="33">
                  <c:v>12644000000</c:v>
                </c:pt>
                <c:pt idx="34">
                  <c:v>12644000000</c:v>
                </c:pt>
                <c:pt idx="35">
                  <c:v>12925000000</c:v>
                </c:pt>
                <c:pt idx="36">
                  <c:v>15510000000</c:v>
                </c:pt>
              </c:numCache>
            </c:numRef>
          </c:val>
        </c:ser>
        <c:ser>
          <c:idx val="2"/>
          <c:order val="2"/>
          <c:tx>
            <c:strRef>
              <c:f>egypt!$A$4:$L$4</c:f>
              <c:strCache>
                <c:ptCount val="1"/>
                <c:pt idx="0">
                  <c:v>Electricity production from natural gas sources (kWh) .. .. .. .. .. .. .. .. .. .. ..</c:v>
                </c:pt>
              </c:strCache>
            </c:strRef>
          </c:tx>
          <c:cat>
            <c:strRef>
              <c:f>egypt!$M$1:$AW$1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egypt!$M$4:$AW$4</c:f>
              <c:numCache>
                <c:formatCode>0</c:formatCode>
                <c:ptCount val="37"/>
                <c:pt idx="0">
                  <c:v>0</c:v>
                </c:pt>
                <c:pt idx="1">
                  <c:v>0</c:v>
                </c:pt>
                <c:pt idx="2">
                  <c:v>0</c:v>
                </c:pt>
                <c:pt idx="3">
                  <c:v>0</c:v>
                </c:pt>
                <c:pt idx="4">
                  <c:v>0</c:v>
                </c:pt>
                <c:pt idx="5">
                  <c:v>0</c:v>
                </c:pt>
                <c:pt idx="6">
                  <c:v>0</c:v>
                </c:pt>
                <c:pt idx="7">
                  <c:v>0</c:v>
                </c:pt>
                <c:pt idx="8">
                  <c:v>0</c:v>
                </c:pt>
                <c:pt idx="9">
                  <c:v>3883000000</c:v>
                </c:pt>
                <c:pt idx="10">
                  <c:v>4739000000</c:v>
                </c:pt>
                <c:pt idx="11">
                  <c:v>5197000000</c:v>
                </c:pt>
                <c:pt idx="12">
                  <c:v>6980000000</c:v>
                </c:pt>
                <c:pt idx="13">
                  <c:v>8485000000</c:v>
                </c:pt>
                <c:pt idx="14">
                  <c:v>9988000000</c:v>
                </c:pt>
                <c:pt idx="15">
                  <c:v>10590000000</c:v>
                </c:pt>
                <c:pt idx="16">
                  <c:v>12842000000</c:v>
                </c:pt>
                <c:pt idx="17">
                  <c:v>13469000000</c:v>
                </c:pt>
                <c:pt idx="18">
                  <c:v>13961000000</c:v>
                </c:pt>
                <c:pt idx="19">
                  <c:v>16716000000</c:v>
                </c:pt>
                <c:pt idx="20">
                  <c:v>17993000000</c:v>
                </c:pt>
                <c:pt idx="21">
                  <c:v>19714000000</c:v>
                </c:pt>
                <c:pt idx="22">
                  <c:v>22924000000</c:v>
                </c:pt>
                <c:pt idx="23">
                  <c:v>26062000000</c:v>
                </c:pt>
                <c:pt idx="24">
                  <c:v>28429000000</c:v>
                </c:pt>
                <c:pt idx="25">
                  <c:v>31278000000</c:v>
                </c:pt>
                <c:pt idx="26">
                  <c:v>32561000000</c:v>
                </c:pt>
                <c:pt idx="27">
                  <c:v>30508000000</c:v>
                </c:pt>
                <c:pt idx="28">
                  <c:v>40314000000</c:v>
                </c:pt>
                <c:pt idx="29">
                  <c:v>55495000000</c:v>
                </c:pt>
                <c:pt idx="30">
                  <c:v>61191000000</c:v>
                </c:pt>
                <c:pt idx="31">
                  <c:v>68926000000</c:v>
                </c:pt>
                <c:pt idx="32">
                  <c:v>75818000000</c:v>
                </c:pt>
                <c:pt idx="33">
                  <c:v>71719000000</c:v>
                </c:pt>
                <c:pt idx="34">
                  <c:v>80766000000</c:v>
                </c:pt>
                <c:pt idx="35">
                  <c:v>83260000000</c:v>
                </c:pt>
                <c:pt idx="36">
                  <c:v>85549000000</c:v>
                </c:pt>
              </c:numCache>
            </c:numRef>
          </c:val>
        </c:ser>
        <c:ser>
          <c:idx val="3"/>
          <c:order val="3"/>
          <c:tx>
            <c:strRef>
              <c:f>egypt!$A$5:$L$5</c:f>
              <c:strCache>
                <c:ptCount val="1"/>
                <c:pt idx="0">
                  <c:v>Electricity production from oil sources (kWh) .. .. .. .. .. .. .. .. .. .. ..</c:v>
                </c:pt>
              </c:strCache>
            </c:strRef>
          </c:tx>
          <c:cat>
            <c:strRef>
              <c:f>egypt!$M$1:$AW$1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egypt!$M$5:$AW$5</c:f>
              <c:numCache>
                <c:formatCode>0</c:formatCode>
                <c:ptCount val="37"/>
                <c:pt idx="0">
                  <c:v>2957000000</c:v>
                </c:pt>
                <c:pt idx="1">
                  <c:v>2884000000</c:v>
                </c:pt>
                <c:pt idx="2">
                  <c:v>2950000000</c:v>
                </c:pt>
                <c:pt idx="3">
                  <c:v>3040000000</c:v>
                </c:pt>
                <c:pt idx="4">
                  <c:v>3586000000</c:v>
                </c:pt>
                <c:pt idx="5">
                  <c:v>4193000000</c:v>
                </c:pt>
                <c:pt idx="6">
                  <c:v>5095000000</c:v>
                </c:pt>
                <c:pt idx="7">
                  <c:v>5830000000</c:v>
                </c:pt>
                <c:pt idx="8">
                  <c:v>7240000000</c:v>
                </c:pt>
                <c:pt idx="9">
                  <c:v>5255000000</c:v>
                </c:pt>
                <c:pt idx="10">
                  <c:v>6356000000</c:v>
                </c:pt>
                <c:pt idx="11">
                  <c:v>6905000000</c:v>
                </c:pt>
                <c:pt idx="12">
                  <c:v>9082000000</c:v>
                </c:pt>
                <c:pt idx="13">
                  <c:v>10931000000</c:v>
                </c:pt>
                <c:pt idx="14">
                  <c:v>12807000000</c:v>
                </c:pt>
                <c:pt idx="15">
                  <c:v>13593000000</c:v>
                </c:pt>
                <c:pt idx="16">
                  <c:v>16345000000</c:v>
                </c:pt>
                <c:pt idx="17">
                  <c:v>17111000000</c:v>
                </c:pt>
                <c:pt idx="18">
                  <c:v>17714000000</c:v>
                </c:pt>
                <c:pt idx="19">
                  <c:v>15608000000</c:v>
                </c:pt>
                <c:pt idx="20">
                  <c:v>16403000000</c:v>
                </c:pt>
                <c:pt idx="21">
                  <c:v>16264000000</c:v>
                </c:pt>
                <c:pt idx="22">
                  <c:v>14387000000</c:v>
                </c:pt>
                <c:pt idx="23">
                  <c:v>12271000000</c:v>
                </c:pt>
                <c:pt idx="24">
                  <c:v>12158000000</c:v>
                </c:pt>
                <c:pt idx="25">
                  <c:v>12307000000</c:v>
                </c:pt>
                <c:pt idx="26">
                  <c:v>13880000000</c:v>
                </c:pt>
                <c:pt idx="27">
                  <c:v>20236000000</c:v>
                </c:pt>
                <c:pt idx="28">
                  <c:v>13498000000</c:v>
                </c:pt>
                <c:pt idx="29">
                  <c:v>8814000000</c:v>
                </c:pt>
                <c:pt idx="30">
                  <c:v>6740000000</c:v>
                </c:pt>
                <c:pt idx="31">
                  <c:v>7201000000</c:v>
                </c:pt>
                <c:pt idx="32">
                  <c:v>5978000000</c:v>
                </c:pt>
                <c:pt idx="33">
                  <c:v>16413000000</c:v>
                </c:pt>
                <c:pt idx="34">
                  <c:v>14728000000</c:v>
                </c:pt>
                <c:pt idx="35">
                  <c:v>18606000000</c:v>
                </c:pt>
                <c:pt idx="36">
                  <c:v>23239000000</c:v>
                </c:pt>
              </c:numCache>
            </c:numRef>
          </c:val>
        </c:ser>
        <c:axId val="60681600"/>
        <c:axId val="60888192"/>
      </c:areaChart>
      <c:catAx>
        <c:axId val="60681600"/>
        <c:scaling>
          <c:orientation val="minMax"/>
        </c:scaling>
        <c:axPos val="b"/>
        <c:majorTickMark val="none"/>
        <c:tickLblPos val="nextTo"/>
        <c:txPr>
          <a:bodyPr/>
          <a:lstStyle/>
          <a:p>
            <a:pPr>
              <a:defRPr sz="900"/>
            </a:pPr>
            <a:endParaRPr lang="en-US"/>
          </a:p>
        </c:txPr>
        <c:crossAx val="60888192"/>
        <c:crosses val="autoZero"/>
        <c:auto val="1"/>
        <c:lblAlgn val="ctr"/>
        <c:lblOffset val="100"/>
      </c:catAx>
      <c:valAx>
        <c:axId val="60888192"/>
        <c:scaling>
          <c:orientation val="minMax"/>
        </c:scaling>
        <c:axPos val="l"/>
        <c:majorGridlines/>
        <c:numFmt formatCode="0%" sourceLinked="1"/>
        <c:majorTickMark val="none"/>
        <c:tickLblPos val="high"/>
        <c:txPr>
          <a:bodyPr/>
          <a:lstStyle/>
          <a:p>
            <a:pPr>
              <a:defRPr sz="800"/>
            </a:pPr>
            <a:endParaRPr lang="en-US"/>
          </a:p>
        </c:txPr>
        <c:crossAx val="60681600"/>
        <c:crosses val="autoZero"/>
        <c:crossBetween val="midCat"/>
      </c:valAx>
    </c:plotArea>
    <c:legend>
      <c:legendPos val="b"/>
      <c:legendEntry>
        <c:idx val="3"/>
        <c:delete val="1"/>
      </c:legendEntry>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base" latinLnBrk="0" hangingPunct="1">
              <a:lnSpc>
                <a:spcPct val="100000"/>
              </a:lnSpc>
              <a:spcBef>
                <a:spcPts val="0"/>
              </a:spcBef>
              <a:spcAft>
                <a:spcPts val="0"/>
              </a:spcAft>
              <a:buClrTx/>
              <a:buSzTx/>
              <a:buFontTx/>
              <a:buNone/>
              <a:tabLst/>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kern="1200" baseline="0" dirty="0" smtClean="0">
                <a:solidFill>
                  <a:srgbClr val="000000"/>
                </a:solidFill>
                <a:cs typeface="Zar" pitchFamily="2" charset="-78"/>
              </a:rPr>
              <a:t>ايران </a:t>
            </a:r>
            <a:r>
              <a:rPr lang="fa-IR" sz="1600" b="0" i="0" u="none" strike="noStrike" kern="1200" baseline="0" dirty="0">
                <a:solidFill>
                  <a:sysClr val="windowText" lastClr="000000"/>
                </a:solidFill>
                <a:latin typeface="+mn-lt"/>
                <a:ea typeface="+mn-ea"/>
                <a:cs typeface="Zar" pitchFamily="2" charset="-78"/>
              </a:rPr>
              <a:t>از 1971 تا </a:t>
            </a:r>
            <a:r>
              <a:rPr lang="fa-IR" sz="1600" b="0" i="0" u="none" strike="noStrike" baseline="0" dirty="0">
                <a:cs typeface="Zar" pitchFamily="2" charset="-78"/>
              </a:rPr>
              <a:t> 2007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en-US"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iran!$A$2:$L$2</c:f>
              <c:strCache>
                <c:ptCount val="1"/>
                <c:pt idx="0">
                  <c:v>Electricity production from coal sources (kWh) .. .. .. .. .. .. .. .. .. .. ..</c:v>
                </c:pt>
              </c:strCache>
            </c:strRef>
          </c:tx>
          <c:cat>
            <c:strRef>
              <c:f>iran!$M$1:$AW$1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iran!$A$3:$L$3</c:f>
              <c:strCache>
                <c:ptCount val="1"/>
                <c:pt idx="0">
                  <c:v>Electricity production from hydroelectric sources (kWh) .. .. .. .. .. .. .. .. .. .. ..</c:v>
                </c:pt>
              </c:strCache>
            </c:strRef>
          </c:tx>
          <c:cat>
            <c:strRef>
              <c:f>iran!$M$1:$AW$1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iran!$M$3:$AW$3</c:f>
              <c:numCache>
                <c:formatCode>0</c:formatCode>
                <c:ptCount val="37"/>
                <c:pt idx="0">
                  <c:v>2679000000</c:v>
                </c:pt>
                <c:pt idx="1">
                  <c:v>3528000000</c:v>
                </c:pt>
                <c:pt idx="2">
                  <c:v>2842000000</c:v>
                </c:pt>
                <c:pt idx="3">
                  <c:v>3421000000</c:v>
                </c:pt>
                <c:pt idx="4">
                  <c:v>3445000000</c:v>
                </c:pt>
                <c:pt idx="5">
                  <c:v>3975000000</c:v>
                </c:pt>
                <c:pt idx="6">
                  <c:v>4213000000</c:v>
                </c:pt>
                <c:pt idx="7">
                  <c:v>6249000000</c:v>
                </c:pt>
                <c:pt idx="8">
                  <c:v>5419000000</c:v>
                </c:pt>
                <c:pt idx="9">
                  <c:v>5620000000</c:v>
                </c:pt>
                <c:pt idx="10">
                  <c:v>6229000000</c:v>
                </c:pt>
                <c:pt idx="11">
                  <c:v>6447000000</c:v>
                </c:pt>
                <c:pt idx="12">
                  <c:v>6203000000</c:v>
                </c:pt>
                <c:pt idx="13">
                  <c:v>5750000000</c:v>
                </c:pt>
                <c:pt idx="14">
                  <c:v>5550000000</c:v>
                </c:pt>
                <c:pt idx="15">
                  <c:v>7517000000</c:v>
                </c:pt>
                <c:pt idx="16">
                  <c:v>8390000000</c:v>
                </c:pt>
                <c:pt idx="17">
                  <c:v>7311000000</c:v>
                </c:pt>
                <c:pt idx="18">
                  <c:v>7522000000</c:v>
                </c:pt>
                <c:pt idx="19">
                  <c:v>6083000000</c:v>
                </c:pt>
                <c:pt idx="20">
                  <c:v>7056000000</c:v>
                </c:pt>
                <c:pt idx="21">
                  <c:v>9530000000</c:v>
                </c:pt>
                <c:pt idx="22">
                  <c:v>9823000000</c:v>
                </c:pt>
                <c:pt idx="23">
                  <c:v>7445000000</c:v>
                </c:pt>
                <c:pt idx="24">
                  <c:v>7288000000</c:v>
                </c:pt>
                <c:pt idx="25">
                  <c:v>7392000000</c:v>
                </c:pt>
                <c:pt idx="26">
                  <c:v>6929000000</c:v>
                </c:pt>
                <c:pt idx="27">
                  <c:v>7040000000</c:v>
                </c:pt>
                <c:pt idx="28">
                  <c:v>4968000000</c:v>
                </c:pt>
                <c:pt idx="29">
                  <c:v>3662000000</c:v>
                </c:pt>
                <c:pt idx="30">
                  <c:v>5077000000</c:v>
                </c:pt>
                <c:pt idx="31">
                  <c:v>8085000000</c:v>
                </c:pt>
                <c:pt idx="32">
                  <c:v>11098000000</c:v>
                </c:pt>
                <c:pt idx="33">
                  <c:v>10627000000</c:v>
                </c:pt>
                <c:pt idx="34">
                  <c:v>16100000000</c:v>
                </c:pt>
                <c:pt idx="35">
                  <c:v>18266000000</c:v>
                </c:pt>
                <c:pt idx="36">
                  <c:v>17987000000</c:v>
                </c:pt>
              </c:numCache>
            </c:numRef>
          </c:val>
        </c:ser>
        <c:ser>
          <c:idx val="2"/>
          <c:order val="2"/>
          <c:tx>
            <c:strRef>
              <c:f>iran!$A$4:$L$4</c:f>
              <c:strCache>
                <c:ptCount val="1"/>
                <c:pt idx="0">
                  <c:v>Electricity production from natural gas sources (kWh) .. .. .. .. .. .. .. .. .. .. ..</c:v>
                </c:pt>
              </c:strCache>
            </c:strRef>
          </c:tx>
          <c:cat>
            <c:strRef>
              <c:f>iran!$M$1:$AW$1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iran!$M$4:$AW$4</c:f>
              <c:numCache>
                <c:formatCode>0</c:formatCode>
                <c:ptCount val="37"/>
                <c:pt idx="0">
                  <c:v>426000000</c:v>
                </c:pt>
                <c:pt idx="1">
                  <c:v>986000000</c:v>
                </c:pt>
                <c:pt idx="2">
                  <c:v>2064000000</c:v>
                </c:pt>
                <c:pt idx="3">
                  <c:v>2881000000</c:v>
                </c:pt>
                <c:pt idx="4">
                  <c:v>3372000000</c:v>
                </c:pt>
                <c:pt idx="5">
                  <c:v>3564000000</c:v>
                </c:pt>
                <c:pt idx="6">
                  <c:v>4643000000</c:v>
                </c:pt>
                <c:pt idx="7">
                  <c:v>3415000000</c:v>
                </c:pt>
                <c:pt idx="8">
                  <c:v>5526000000</c:v>
                </c:pt>
                <c:pt idx="9">
                  <c:v>5552000000</c:v>
                </c:pt>
                <c:pt idx="10">
                  <c:v>6281000000</c:v>
                </c:pt>
                <c:pt idx="11">
                  <c:v>10400000000</c:v>
                </c:pt>
                <c:pt idx="12">
                  <c:v>7344000000</c:v>
                </c:pt>
                <c:pt idx="13">
                  <c:v>9213000000</c:v>
                </c:pt>
                <c:pt idx="14">
                  <c:v>7563000000</c:v>
                </c:pt>
                <c:pt idx="15">
                  <c:v>8403000000</c:v>
                </c:pt>
                <c:pt idx="16">
                  <c:v>17858000000</c:v>
                </c:pt>
                <c:pt idx="17">
                  <c:v>18773000000</c:v>
                </c:pt>
                <c:pt idx="18">
                  <c:v>23435000000</c:v>
                </c:pt>
                <c:pt idx="19">
                  <c:v>31000000000</c:v>
                </c:pt>
                <c:pt idx="20">
                  <c:v>33000000000</c:v>
                </c:pt>
                <c:pt idx="21">
                  <c:v>35800000000</c:v>
                </c:pt>
                <c:pt idx="22">
                  <c:v>44840000000</c:v>
                </c:pt>
                <c:pt idx="23">
                  <c:v>51570000000</c:v>
                </c:pt>
                <c:pt idx="24">
                  <c:v>51597000000</c:v>
                </c:pt>
                <c:pt idx="25">
                  <c:v>55351000000</c:v>
                </c:pt>
                <c:pt idx="26">
                  <c:v>64622000000</c:v>
                </c:pt>
                <c:pt idx="27">
                  <c:v>79288000000</c:v>
                </c:pt>
                <c:pt idx="28">
                  <c:v>86229000000</c:v>
                </c:pt>
                <c:pt idx="29">
                  <c:v>92958000000</c:v>
                </c:pt>
                <c:pt idx="30">
                  <c:v>93330000000</c:v>
                </c:pt>
                <c:pt idx="31">
                  <c:v>103488000000</c:v>
                </c:pt>
                <c:pt idx="32">
                  <c:v>117056000000</c:v>
                </c:pt>
                <c:pt idx="33">
                  <c:v>125394000000</c:v>
                </c:pt>
                <c:pt idx="34">
                  <c:v>131762000000</c:v>
                </c:pt>
                <c:pt idx="35">
                  <c:v>148158000000</c:v>
                </c:pt>
                <c:pt idx="36">
                  <c:v>160282000000</c:v>
                </c:pt>
              </c:numCache>
            </c:numRef>
          </c:val>
        </c:ser>
        <c:ser>
          <c:idx val="3"/>
          <c:order val="3"/>
          <c:tx>
            <c:strRef>
              <c:f>iran!$A$5:$L$5</c:f>
              <c:strCache>
                <c:ptCount val="1"/>
                <c:pt idx="0">
                  <c:v>Electricity production from oil sources (kWh) .. .. .. .. .. .. .. .. .. .. ..</c:v>
                </c:pt>
              </c:strCache>
            </c:strRef>
          </c:tx>
          <c:cat>
            <c:strRef>
              <c:f>iran!$M$1:$AW$1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iran!$M$5:$AW$5</c:f>
              <c:numCache>
                <c:formatCode>0</c:formatCode>
                <c:ptCount val="37"/>
                <c:pt idx="0">
                  <c:v>5000000000</c:v>
                </c:pt>
                <c:pt idx="1">
                  <c:v>5039000000</c:v>
                </c:pt>
                <c:pt idx="2">
                  <c:v>7187000000</c:v>
                </c:pt>
                <c:pt idx="3">
                  <c:v>7703000000</c:v>
                </c:pt>
                <c:pt idx="4">
                  <c:v>8883000000</c:v>
                </c:pt>
                <c:pt idx="5">
                  <c:v>9772000000</c:v>
                </c:pt>
                <c:pt idx="6">
                  <c:v>10128000000</c:v>
                </c:pt>
                <c:pt idx="7">
                  <c:v>10183000000</c:v>
                </c:pt>
                <c:pt idx="8">
                  <c:v>10964000000</c:v>
                </c:pt>
                <c:pt idx="9">
                  <c:v>11208000000</c:v>
                </c:pt>
                <c:pt idx="10">
                  <c:v>12396000000</c:v>
                </c:pt>
                <c:pt idx="11">
                  <c:v>12229000000</c:v>
                </c:pt>
                <c:pt idx="12">
                  <c:v>19462000000</c:v>
                </c:pt>
                <c:pt idx="13">
                  <c:v>21631000000</c:v>
                </c:pt>
                <c:pt idx="14">
                  <c:v>26107000000</c:v>
                </c:pt>
                <c:pt idx="15">
                  <c:v>25651000000</c:v>
                </c:pt>
                <c:pt idx="16">
                  <c:v>19949000000</c:v>
                </c:pt>
                <c:pt idx="17">
                  <c:v>21516000000</c:v>
                </c:pt>
                <c:pt idx="18">
                  <c:v>21755000000</c:v>
                </c:pt>
                <c:pt idx="19">
                  <c:v>22019000000</c:v>
                </c:pt>
                <c:pt idx="20">
                  <c:v>24070000000</c:v>
                </c:pt>
                <c:pt idx="21">
                  <c:v>23089000000</c:v>
                </c:pt>
                <c:pt idx="22">
                  <c:v>21541000000</c:v>
                </c:pt>
                <c:pt idx="23">
                  <c:v>22863000000</c:v>
                </c:pt>
                <c:pt idx="24">
                  <c:v>26084000000</c:v>
                </c:pt>
                <c:pt idx="25">
                  <c:v>28108000000</c:v>
                </c:pt>
                <c:pt idx="26">
                  <c:v>26193000000</c:v>
                </c:pt>
                <c:pt idx="27">
                  <c:v>17110000000</c:v>
                </c:pt>
                <c:pt idx="28">
                  <c:v>21455000000</c:v>
                </c:pt>
                <c:pt idx="29">
                  <c:v>24773000000</c:v>
                </c:pt>
                <c:pt idx="30">
                  <c:v>31691000000</c:v>
                </c:pt>
                <c:pt idx="31">
                  <c:v>29186000000</c:v>
                </c:pt>
                <c:pt idx="32">
                  <c:v>24445000000</c:v>
                </c:pt>
                <c:pt idx="33">
                  <c:v>29988000000</c:v>
                </c:pt>
                <c:pt idx="34">
                  <c:v>32457000000</c:v>
                </c:pt>
                <c:pt idx="35">
                  <c:v>26133000000</c:v>
                </c:pt>
                <c:pt idx="36">
                  <c:v>25574000000</c:v>
                </c:pt>
              </c:numCache>
            </c:numRef>
          </c:val>
        </c:ser>
        <c:axId val="60966016"/>
        <c:axId val="60967552"/>
      </c:areaChart>
      <c:lineChart>
        <c:grouping val="standard"/>
        <c:ser>
          <c:idx val="4"/>
          <c:order val="4"/>
          <c:tx>
            <c:strRef>
              <c:f>iran!$A$6:$L$6</c:f>
              <c:strCache>
                <c:ptCount val="1"/>
                <c:pt idx="0">
                  <c:v>Electric power consumption (kWh) .. .. .. .. .. .. .. .. .. .. ..</c:v>
                </c:pt>
              </c:strCache>
            </c:strRef>
          </c:tx>
          <c:marker>
            <c:symbol val="none"/>
          </c:marker>
          <c:cat>
            <c:strRef>
              <c:f>iran!$M$1:$AW$1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iran!$M$6:$AW$6</c:f>
              <c:numCache>
                <c:formatCode>0</c:formatCode>
                <c:ptCount val="37"/>
                <c:pt idx="0">
                  <c:v>8027000000</c:v>
                </c:pt>
                <c:pt idx="1">
                  <c:v>9489000000</c:v>
                </c:pt>
                <c:pt idx="2">
                  <c:v>11855000000</c:v>
                </c:pt>
                <c:pt idx="3">
                  <c:v>13391000000</c:v>
                </c:pt>
                <c:pt idx="4">
                  <c:v>15006000000</c:v>
                </c:pt>
                <c:pt idx="5">
                  <c:v>16551000000</c:v>
                </c:pt>
                <c:pt idx="6">
                  <c:v>17903000000</c:v>
                </c:pt>
                <c:pt idx="7">
                  <c:v>18409000000</c:v>
                </c:pt>
                <c:pt idx="8">
                  <c:v>20692000000</c:v>
                </c:pt>
                <c:pt idx="9">
                  <c:v>20800000000</c:v>
                </c:pt>
                <c:pt idx="10">
                  <c:v>22409000000</c:v>
                </c:pt>
                <c:pt idx="11">
                  <c:v>25662000000</c:v>
                </c:pt>
                <c:pt idx="12">
                  <c:v>29759000000</c:v>
                </c:pt>
                <c:pt idx="13">
                  <c:v>32603000000</c:v>
                </c:pt>
                <c:pt idx="14">
                  <c:v>35486000000</c:v>
                </c:pt>
                <c:pt idx="15">
                  <c:v>37373000000</c:v>
                </c:pt>
                <c:pt idx="16">
                  <c:v>41347000000</c:v>
                </c:pt>
                <c:pt idx="17">
                  <c:v>42576000000</c:v>
                </c:pt>
                <c:pt idx="18">
                  <c:v>47164000000</c:v>
                </c:pt>
                <c:pt idx="19">
                  <c:v>53034000000</c:v>
                </c:pt>
                <c:pt idx="20">
                  <c:v>57366000000</c:v>
                </c:pt>
                <c:pt idx="21">
                  <c:v>62611000000</c:v>
                </c:pt>
                <c:pt idx="22">
                  <c:v>66308000000</c:v>
                </c:pt>
                <c:pt idx="23">
                  <c:v>69940000000</c:v>
                </c:pt>
                <c:pt idx="24">
                  <c:v>72596000000</c:v>
                </c:pt>
                <c:pt idx="25">
                  <c:v>79265000000</c:v>
                </c:pt>
                <c:pt idx="26">
                  <c:v>83384000000</c:v>
                </c:pt>
                <c:pt idx="27">
                  <c:v>87718000000</c:v>
                </c:pt>
                <c:pt idx="28">
                  <c:v>94992000000</c:v>
                </c:pt>
                <c:pt idx="29">
                  <c:v>101437000000</c:v>
                </c:pt>
                <c:pt idx="30">
                  <c:v>108631000000</c:v>
                </c:pt>
                <c:pt idx="31">
                  <c:v>116811000000</c:v>
                </c:pt>
                <c:pt idx="32">
                  <c:v>127213000000</c:v>
                </c:pt>
                <c:pt idx="33">
                  <c:v>136568000000</c:v>
                </c:pt>
                <c:pt idx="34">
                  <c:v>146226000000</c:v>
                </c:pt>
                <c:pt idx="35">
                  <c:v>156715000000</c:v>
                </c:pt>
                <c:pt idx="36">
                  <c:v>165116000000</c:v>
                </c:pt>
              </c:numCache>
            </c:numRef>
          </c:val>
        </c:ser>
        <c:marker val="1"/>
        <c:axId val="60966016"/>
        <c:axId val="60967552"/>
      </c:lineChart>
      <c:catAx>
        <c:axId val="60966016"/>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0967552"/>
        <c:crosses val="autoZero"/>
        <c:auto val="1"/>
        <c:lblAlgn val="ctr"/>
        <c:lblOffset val="100"/>
      </c:catAx>
      <c:valAx>
        <c:axId val="60967552"/>
        <c:scaling>
          <c:orientation val="minMax"/>
        </c:scaling>
        <c:axPos val="l"/>
        <c:majorGridlines/>
        <c:numFmt formatCode="#,##0" sourceLinked="0"/>
        <c:majorTickMark val="none"/>
        <c:tickLblPos val="high"/>
        <c:txPr>
          <a:bodyPr/>
          <a:lstStyle/>
          <a:p>
            <a:pPr>
              <a:defRPr sz="800"/>
            </a:pPr>
            <a:endParaRPr lang="en-US"/>
          </a:p>
        </c:txPr>
        <c:crossAx val="60966016"/>
        <c:crosses val="autoZero"/>
        <c:crossBetween val="between"/>
      </c:valAx>
    </c:plotArea>
    <c:legend>
      <c:legendPos val="b"/>
      <c:legendEntry>
        <c:idx val="3"/>
        <c:delete val="1"/>
      </c:legendEntry>
      <c:legendEntry>
        <c:idx val="0"/>
        <c:txPr>
          <a:bodyPr/>
          <a:lstStyle/>
          <a:p>
            <a:pPr>
              <a:defRPr sz="1200">
                <a:latin typeface="Times New Roman" pitchFamily="18" charset="0"/>
                <a:cs typeface="Times New Roman" pitchFamily="18" charset="0"/>
              </a:defRPr>
            </a:pPr>
            <a:endParaRPr lang="en-US"/>
          </a:p>
        </c:txPr>
      </c:legendEntry>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base" latinLnBrk="0" hangingPunct="1">
              <a:lnSpc>
                <a:spcPct val="100000"/>
              </a:lnSpc>
              <a:spcBef>
                <a:spcPts val="0"/>
              </a:spcBef>
              <a:spcAft>
                <a:spcPts val="0"/>
              </a:spcAft>
              <a:buClrTx/>
              <a:buSzTx/>
              <a:buFontTx/>
              <a:buNone/>
              <a:tabLst/>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kern="1200" baseline="0" dirty="0" smtClean="0">
                <a:solidFill>
                  <a:srgbClr val="000000"/>
                </a:solidFill>
                <a:cs typeface="Zar" pitchFamily="2" charset="-78"/>
              </a:rPr>
              <a:t>ايران </a:t>
            </a:r>
            <a:r>
              <a:rPr lang="fa-IR" sz="1600" b="0" i="0" u="none" strike="noStrike" kern="1200" baseline="0" dirty="0">
                <a:solidFill>
                  <a:sysClr val="windowText" lastClr="000000"/>
                </a:solidFill>
                <a:latin typeface="+mn-lt"/>
                <a:ea typeface="+mn-ea"/>
                <a:cs typeface="Zar" pitchFamily="2" charset="-78"/>
              </a:rPr>
              <a:t>از 1971 تا 2007</a:t>
            </a:r>
            <a:endParaRPr lang="en-US" sz="1600" b="0" i="0" u="none" strike="noStrike" kern="1200" baseline="0" dirty="0">
              <a:solidFill>
                <a:sysClr val="windowText" lastClr="000000"/>
              </a:solidFill>
              <a:latin typeface="+mn-lt"/>
              <a:ea typeface="+mn-ea"/>
              <a:cs typeface="Zar" pitchFamily="2" charset="-78"/>
            </a:endParaRPr>
          </a:p>
        </c:rich>
      </c:tx>
      <c:layout/>
    </c:title>
    <c:plotArea>
      <c:layout/>
      <c:areaChart>
        <c:grouping val="percentStacked"/>
        <c:ser>
          <c:idx val="0"/>
          <c:order val="0"/>
          <c:tx>
            <c:strRef>
              <c:f>iran!$A$2:$L$2</c:f>
              <c:strCache>
                <c:ptCount val="1"/>
                <c:pt idx="0">
                  <c:v>Electricity production from coal sources (kWh) .. .. .. .. .. .. .. .. .. .. ..</c:v>
                </c:pt>
              </c:strCache>
            </c:strRef>
          </c:tx>
          <c:cat>
            <c:strRef>
              <c:f>iran!$M$1:$AW$1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iran!$A$3:$L$3</c:f>
              <c:strCache>
                <c:ptCount val="1"/>
                <c:pt idx="0">
                  <c:v>Electricity production from hydroelectric sources (kWh) .. .. .. .. .. .. .. .. .. .. ..</c:v>
                </c:pt>
              </c:strCache>
            </c:strRef>
          </c:tx>
          <c:cat>
            <c:strRef>
              <c:f>iran!$M$1:$AW$1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iran!$M$3:$AW$3</c:f>
              <c:numCache>
                <c:formatCode>0</c:formatCode>
                <c:ptCount val="37"/>
                <c:pt idx="0">
                  <c:v>2679000000</c:v>
                </c:pt>
                <c:pt idx="1">
                  <c:v>3528000000</c:v>
                </c:pt>
                <c:pt idx="2">
                  <c:v>2842000000</c:v>
                </c:pt>
                <c:pt idx="3">
                  <c:v>3421000000</c:v>
                </c:pt>
                <c:pt idx="4">
                  <c:v>3445000000</c:v>
                </c:pt>
                <c:pt idx="5">
                  <c:v>3975000000</c:v>
                </c:pt>
                <c:pt idx="6">
                  <c:v>4213000000</c:v>
                </c:pt>
                <c:pt idx="7">
                  <c:v>6249000000</c:v>
                </c:pt>
                <c:pt idx="8">
                  <c:v>5419000000</c:v>
                </c:pt>
                <c:pt idx="9">
                  <c:v>5620000000</c:v>
                </c:pt>
                <c:pt idx="10">
                  <c:v>6229000000</c:v>
                </c:pt>
                <c:pt idx="11">
                  <c:v>6447000000</c:v>
                </c:pt>
                <c:pt idx="12">
                  <c:v>6203000000</c:v>
                </c:pt>
                <c:pt idx="13">
                  <c:v>5750000000</c:v>
                </c:pt>
                <c:pt idx="14">
                  <c:v>5550000000</c:v>
                </c:pt>
                <c:pt idx="15">
                  <c:v>7517000000</c:v>
                </c:pt>
                <c:pt idx="16">
                  <c:v>8390000000</c:v>
                </c:pt>
                <c:pt idx="17">
                  <c:v>7311000000</c:v>
                </c:pt>
                <c:pt idx="18">
                  <c:v>7522000000</c:v>
                </c:pt>
                <c:pt idx="19">
                  <c:v>6083000000</c:v>
                </c:pt>
                <c:pt idx="20">
                  <c:v>7056000000</c:v>
                </c:pt>
                <c:pt idx="21">
                  <c:v>9530000000</c:v>
                </c:pt>
                <c:pt idx="22">
                  <c:v>9823000000</c:v>
                </c:pt>
                <c:pt idx="23">
                  <c:v>7445000000</c:v>
                </c:pt>
                <c:pt idx="24">
                  <c:v>7288000000</c:v>
                </c:pt>
                <c:pt idx="25">
                  <c:v>7392000000</c:v>
                </c:pt>
                <c:pt idx="26">
                  <c:v>6929000000</c:v>
                </c:pt>
                <c:pt idx="27">
                  <c:v>7040000000</c:v>
                </c:pt>
                <c:pt idx="28">
                  <c:v>4968000000</c:v>
                </c:pt>
                <c:pt idx="29">
                  <c:v>3662000000</c:v>
                </c:pt>
                <c:pt idx="30">
                  <c:v>5077000000</c:v>
                </c:pt>
                <c:pt idx="31">
                  <c:v>8085000000</c:v>
                </c:pt>
                <c:pt idx="32">
                  <c:v>11098000000</c:v>
                </c:pt>
                <c:pt idx="33">
                  <c:v>10627000000</c:v>
                </c:pt>
                <c:pt idx="34">
                  <c:v>16100000000</c:v>
                </c:pt>
                <c:pt idx="35">
                  <c:v>18266000000</c:v>
                </c:pt>
                <c:pt idx="36">
                  <c:v>17987000000</c:v>
                </c:pt>
              </c:numCache>
            </c:numRef>
          </c:val>
        </c:ser>
        <c:ser>
          <c:idx val="2"/>
          <c:order val="2"/>
          <c:tx>
            <c:strRef>
              <c:f>iran!$A$4:$L$4</c:f>
              <c:strCache>
                <c:ptCount val="1"/>
                <c:pt idx="0">
                  <c:v>Electricity production from natural gas sources (kWh) .. .. .. .. .. .. .. .. .. .. ..</c:v>
                </c:pt>
              </c:strCache>
            </c:strRef>
          </c:tx>
          <c:cat>
            <c:strRef>
              <c:f>iran!$M$1:$AW$1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iran!$M$4:$AW$4</c:f>
              <c:numCache>
                <c:formatCode>0</c:formatCode>
                <c:ptCount val="37"/>
                <c:pt idx="0">
                  <c:v>426000000</c:v>
                </c:pt>
                <c:pt idx="1">
                  <c:v>986000000</c:v>
                </c:pt>
                <c:pt idx="2">
                  <c:v>2064000000</c:v>
                </c:pt>
                <c:pt idx="3">
                  <c:v>2881000000</c:v>
                </c:pt>
                <c:pt idx="4">
                  <c:v>3372000000</c:v>
                </c:pt>
                <c:pt idx="5">
                  <c:v>3564000000</c:v>
                </c:pt>
                <c:pt idx="6">
                  <c:v>4643000000</c:v>
                </c:pt>
                <c:pt idx="7">
                  <c:v>3415000000</c:v>
                </c:pt>
                <c:pt idx="8">
                  <c:v>5526000000</c:v>
                </c:pt>
                <c:pt idx="9">
                  <c:v>5552000000</c:v>
                </c:pt>
                <c:pt idx="10">
                  <c:v>6281000000</c:v>
                </c:pt>
                <c:pt idx="11">
                  <c:v>10400000000</c:v>
                </c:pt>
                <c:pt idx="12">
                  <c:v>7344000000</c:v>
                </c:pt>
                <c:pt idx="13">
                  <c:v>9213000000</c:v>
                </c:pt>
                <c:pt idx="14">
                  <c:v>7563000000</c:v>
                </c:pt>
                <c:pt idx="15">
                  <c:v>8403000000</c:v>
                </c:pt>
                <c:pt idx="16">
                  <c:v>17858000000</c:v>
                </c:pt>
                <c:pt idx="17">
                  <c:v>18773000000</c:v>
                </c:pt>
                <c:pt idx="18">
                  <c:v>23435000000</c:v>
                </c:pt>
                <c:pt idx="19">
                  <c:v>31000000000</c:v>
                </c:pt>
                <c:pt idx="20">
                  <c:v>33000000000</c:v>
                </c:pt>
                <c:pt idx="21">
                  <c:v>35800000000</c:v>
                </c:pt>
                <c:pt idx="22">
                  <c:v>44840000000</c:v>
                </c:pt>
                <c:pt idx="23">
                  <c:v>51570000000</c:v>
                </c:pt>
                <c:pt idx="24">
                  <c:v>51597000000</c:v>
                </c:pt>
                <c:pt idx="25">
                  <c:v>55351000000</c:v>
                </c:pt>
                <c:pt idx="26">
                  <c:v>64622000000</c:v>
                </c:pt>
                <c:pt idx="27">
                  <c:v>79288000000</c:v>
                </c:pt>
                <c:pt idx="28">
                  <c:v>86229000000</c:v>
                </c:pt>
                <c:pt idx="29">
                  <c:v>92958000000</c:v>
                </c:pt>
                <c:pt idx="30">
                  <c:v>93330000000</c:v>
                </c:pt>
                <c:pt idx="31">
                  <c:v>103488000000</c:v>
                </c:pt>
                <c:pt idx="32">
                  <c:v>117056000000</c:v>
                </c:pt>
                <c:pt idx="33">
                  <c:v>125394000000</c:v>
                </c:pt>
                <c:pt idx="34">
                  <c:v>131762000000</c:v>
                </c:pt>
                <c:pt idx="35">
                  <c:v>148158000000</c:v>
                </c:pt>
                <c:pt idx="36">
                  <c:v>160282000000</c:v>
                </c:pt>
              </c:numCache>
            </c:numRef>
          </c:val>
        </c:ser>
        <c:ser>
          <c:idx val="3"/>
          <c:order val="3"/>
          <c:tx>
            <c:strRef>
              <c:f>iran!$A$5:$L$5</c:f>
              <c:strCache>
                <c:ptCount val="1"/>
                <c:pt idx="0">
                  <c:v>Electricity production from oil sources (kWh) .. .. .. .. .. .. .. .. .. .. ..</c:v>
                </c:pt>
              </c:strCache>
            </c:strRef>
          </c:tx>
          <c:spPr>
            <a:ln w="25400">
              <a:noFill/>
            </a:ln>
          </c:spPr>
          <c:cat>
            <c:strRef>
              <c:f>iran!$M$1:$AW$1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iran!$M$5:$AW$5</c:f>
              <c:numCache>
                <c:formatCode>0</c:formatCode>
                <c:ptCount val="37"/>
                <c:pt idx="0">
                  <c:v>5000000000</c:v>
                </c:pt>
                <c:pt idx="1">
                  <c:v>5039000000</c:v>
                </c:pt>
                <c:pt idx="2">
                  <c:v>7187000000</c:v>
                </c:pt>
                <c:pt idx="3">
                  <c:v>7703000000</c:v>
                </c:pt>
                <c:pt idx="4">
                  <c:v>8883000000</c:v>
                </c:pt>
                <c:pt idx="5">
                  <c:v>9772000000</c:v>
                </c:pt>
                <c:pt idx="6">
                  <c:v>10128000000</c:v>
                </c:pt>
                <c:pt idx="7">
                  <c:v>10183000000</c:v>
                </c:pt>
                <c:pt idx="8">
                  <c:v>10964000000</c:v>
                </c:pt>
                <c:pt idx="9">
                  <c:v>11208000000</c:v>
                </c:pt>
                <c:pt idx="10">
                  <c:v>12396000000</c:v>
                </c:pt>
                <c:pt idx="11">
                  <c:v>12229000000</c:v>
                </c:pt>
                <c:pt idx="12">
                  <c:v>19462000000</c:v>
                </c:pt>
                <c:pt idx="13">
                  <c:v>21631000000</c:v>
                </c:pt>
                <c:pt idx="14">
                  <c:v>26107000000</c:v>
                </c:pt>
                <c:pt idx="15">
                  <c:v>25651000000</c:v>
                </c:pt>
                <c:pt idx="16">
                  <c:v>19949000000</c:v>
                </c:pt>
                <c:pt idx="17">
                  <c:v>21516000000</c:v>
                </c:pt>
                <c:pt idx="18">
                  <c:v>21755000000</c:v>
                </c:pt>
                <c:pt idx="19">
                  <c:v>22019000000</c:v>
                </c:pt>
                <c:pt idx="20">
                  <c:v>24070000000</c:v>
                </c:pt>
                <c:pt idx="21">
                  <c:v>23089000000</c:v>
                </c:pt>
                <c:pt idx="22">
                  <c:v>21541000000</c:v>
                </c:pt>
                <c:pt idx="23">
                  <c:v>22863000000</c:v>
                </c:pt>
                <c:pt idx="24">
                  <c:v>26084000000</c:v>
                </c:pt>
                <c:pt idx="25">
                  <c:v>28108000000</c:v>
                </c:pt>
                <c:pt idx="26">
                  <c:v>26193000000</c:v>
                </c:pt>
                <c:pt idx="27">
                  <c:v>17110000000</c:v>
                </c:pt>
                <c:pt idx="28">
                  <c:v>21455000000</c:v>
                </c:pt>
                <c:pt idx="29">
                  <c:v>24773000000</c:v>
                </c:pt>
                <c:pt idx="30">
                  <c:v>31691000000</c:v>
                </c:pt>
                <c:pt idx="31">
                  <c:v>29186000000</c:v>
                </c:pt>
                <c:pt idx="32">
                  <c:v>24445000000</c:v>
                </c:pt>
                <c:pt idx="33">
                  <c:v>29988000000</c:v>
                </c:pt>
                <c:pt idx="34">
                  <c:v>32457000000</c:v>
                </c:pt>
                <c:pt idx="35">
                  <c:v>26133000000</c:v>
                </c:pt>
                <c:pt idx="36">
                  <c:v>25574000000</c:v>
                </c:pt>
              </c:numCache>
            </c:numRef>
          </c:val>
        </c:ser>
        <c:axId val="61097856"/>
        <c:axId val="61099392"/>
      </c:areaChart>
      <c:catAx>
        <c:axId val="61097856"/>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1099392"/>
        <c:crosses val="autoZero"/>
        <c:auto val="1"/>
        <c:lblAlgn val="ctr"/>
        <c:lblOffset val="100"/>
      </c:catAx>
      <c:valAx>
        <c:axId val="61099392"/>
        <c:scaling>
          <c:orientation val="minMax"/>
        </c:scaling>
        <c:axPos val="l"/>
        <c:majorGridlines/>
        <c:numFmt formatCode="0%" sourceLinked="1"/>
        <c:majorTickMark val="none"/>
        <c:tickLblPos val="high"/>
        <c:txPr>
          <a:bodyPr/>
          <a:lstStyle/>
          <a:p>
            <a:pPr>
              <a:defRPr sz="800"/>
            </a:pPr>
            <a:endParaRPr lang="en-US"/>
          </a:p>
        </c:txPr>
        <c:crossAx val="61097856"/>
        <c:crosses val="autoZero"/>
        <c:crossBetween val="midCat"/>
      </c:valAx>
    </c:plotArea>
    <c:legend>
      <c:legendPos val="b"/>
      <c:legendEntry>
        <c:idx val="3"/>
        <c:delete val="1"/>
      </c:legendEntry>
      <c:legendEntry>
        <c:idx val="0"/>
        <c:txPr>
          <a:bodyPr/>
          <a:lstStyle/>
          <a:p>
            <a:pPr>
              <a:defRPr sz="1200">
                <a:latin typeface="Times New Roman" pitchFamily="18" charset="0"/>
                <a:cs typeface="Times New Roman" pitchFamily="18" charset="0"/>
              </a:defRPr>
            </a:pPr>
            <a:endParaRPr lang="en-US"/>
          </a:p>
        </c:txPr>
      </c:legendEntry>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0">
                <a:cs typeface="Zar" pitchFamily="2" charset="-78"/>
              </a:defRPr>
            </a:pPr>
            <a:r>
              <a:rPr lang="fa-IR" sz="1600" b="0" dirty="0" smtClean="0">
                <a:cs typeface="Zar" pitchFamily="2" charset="-78"/>
              </a:rPr>
              <a:t>ميزان توليد </a:t>
            </a:r>
            <a:r>
              <a:rPr lang="fa-IR" sz="1600" b="0" dirty="0">
                <a:cs typeface="Zar" pitchFamily="2" charset="-78"/>
              </a:rPr>
              <a:t>و مصرف برق در عراق از 1971 تا </a:t>
            </a:r>
            <a:r>
              <a:rPr lang="fa-IR" sz="1600" b="0" dirty="0" smtClean="0">
                <a:cs typeface="Zar" pitchFamily="2" charset="-78"/>
              </a:rPr>
              <a:t>2007(کيلو </a:t>
            </a:r>
            <a:r>
              <a:rPr lang="fa-IR" sz="1600" b="0" dirty="0">
                <a:cs typeface="Zar" pitchFamily="2" charset="-78"/>
              </a:rPr>
              <a:t>وات ساعت)</a:t>
            </a:r>
          </a:p>
        </c:rich>
      </c:tx>
      <c:layout/>
    </c:title>
    <c:plotArea>
      <c:layout/>
      <c:areaChart>
        <c:grouping val="stacked"/>
        <c:ser>
          <c:idx val="0"/>
          <c:order val="0"/>
          <c:tx>
            <c:strRef>
              <c:f>iraq!$A$2:$L$2</c:f>
              <c:strCache>
                <c:ptCount val="1"/>
                <c:pt idx="0">
                  <c:v>Electricity production from coal sources (kWh) .. .. .. .. .. .. .. .. .. .. ..</c:v>
                </c:pt>
              </c:strCache>
            </c:strRef>
          </c:tx>
          <c:cat>
            <c:strRef>
              <c:f>iraq!$M$1:$AW$1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iraq!$M$2:$AW$2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iraq!$A$3:$L$3</c:f>
              <c:strCache>
                <c:ptCount val="1"/>
                <c:pt idx="0">
                  <c:v>Electricity production from hydroelectric sources (kWh) .. .. .. .. .. .. .. .. .. .. ..</c:v>
                </c:pt>
              </c:strCache>
            </c:strRef>
          </c:tx>
          <c:cat>
            <c:strRef>
              <c:f>iraq!$M$1:$AW$1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iraq!$M$3:$AW$3</c:f>
              <c:numCache>
                <c:formatCode>0</c:formatCode>
                <c:ptCount val="37"/>
                <c:pt idx="0">
                  <c:v>200000000</c:v>
                </c:pt>
                <c:pt idx="1">
                  <c:v>200000000</c:v>
                </c:pt>
                <c:pt idx="2">
                  <c:v>290000000</c:v>
                </c:pt>
                <c:pt idx="3">
                  <c:v>400000000</c:v>
                </c:pt>
                <c:pt idx="4">
                  <c:v>461000000</c:v>
                </c:pt>
                <c:pt idx="5">
                  <c:v>459000000</c:v>
                </c:pt>
                <c:pt idx="6">
                  <c:v>566000000</c:v>
                </c:pt>
                <c:pt idx="7">
                  <c:v>708000000</c:v>
                </c:pt>
                <c:pt idx="8">
                  <c:v>1032000000</c:v>
                </c:pt>
                <c:pt idx="9">
                  <c:v>690000000</c:v>
                </c:pt>
                <c:pt idx="10">
                  <c:v>610000000</c:v>
                </c:pt>
                <c:pt idx="11">
                  <c:v>600000000</c:v>
                </c:pt>
                <c:pt idx="12">
                  <c:v>600000000</c:v>
                </c:pt>
                <c:pt idx="13">
                  <c:v>610000000</c:v>
                </c:pt>
                <c:pt idx="14">
                  <c:v>610000000</c:v>
                </c:pt>
                <c:pt idx="15">
                  <c:v>600000000</c:v>
                </c:pt>
                <c:pt idx="16">
                  <c:v>2600000000</c:v>
                </c:pt>
                <c:pt idx="17">
                  <c:v>2600000000</c:v>
                </c:pt>
                <c:pt idx="18">
                  <c:v>2600000000</c:v>
                </c:pt>
                <c:pt idx="19">
                  <c:v>2600000000</c:v>
                </c:pt>
                <c:pt idx="20">
                  <c:v>900000000</c:v>
                </c:pt>
                <c:pt idx="21">
                  <c:v>700000000</c:v>
                </c:pt>
                <c:pt idx="22">
                  <c:v>600000000</c:v>
                </c:pt>
                <c:pt idx="23">
                  <c:v>560000000</c:v>
                </c:pt>
                <c:pt idx="24">
                  <c:v>570000000</c:v>
                </c:pt>
                <c:pt idx="25">
                  <c:v>570000000</c:v>
                </c:pt>
                <c:pt idx="26">
                  <c:v>581000000</c:v>
                </c:pt>
                <c:pt idx="27">
                  <c:v>593000000</c:v>
                </c:pt>
                <c:pt idx="28">
                  <c:v>605000000</c:v>
                </c:pt>
                <c:pt idx="29">
                  <c:v>611000000</c:v>
                </c:pt>
                <c:pt idx="30">
                  <c:v>618000000</c:v>
                </c:pt>
                <c:pt idx="31">
                  <c:v>517000000</c:v>
                </c:pt>
                <c:pt idx="32">
                  <c:v>433000000</c:v>
                </c:pt>
                <c:pt idx="33">
                  <c:v>493000000</c:v>
                </c:pt>
                <c:pt idx="34">
                  <c:v>464000000</c:v>
                </c:pt>
                <c:pt idx="35">
                  <c:v>486000000</c:v>
                </c:pt>
                <c:pt idx="36">
                  <c:v>506000000</c:v>
                </c:pt>
              </c:numCache>
            </c:numRef>
          </c:val>
        </c:ser>
        <c:ser>
          <c:idx val="2"/>
          <c:order val="2"/>
          <c:tx>
            <c:strRef>
              <c:f>iraq!$A$4:$L$4</c:f>
              <c:strCache>
                <c:ptCount val="1"/>
                <c:pt idx="0">
                  <c:v>Electricity production from natural gas sources (kWh) .. .. .. .. .. .. .. .. .. .. ..</c:v>
                </c:pt>
              </c:strCache>
            </c:strRef>
          </c:tx>
          <c:cat>
            <c:strRef>
              <c:f>iraq!$M$1:$AW$1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iraq!$M$4:$AW$4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3"/>
          <c:order val="3"/>
          <c:tx>
            <c:strRef>
              <c:f>iraq!$A$5:$L$5</c:f>
              <c:strCache>
                <c:ptCount val="1"/>
                <c:pt idx="0">
                  <c:v>Electricity production from oil sources (kWh) .. .. .. .. .. .. .. .. .. .. ..</c:v>
                </c:pt>
              </c:strCache>
            </c:strRef>
          </c:tx>
          <c:cat>
            <c:strRef>
              <c:f>iraq!$M$1:$AW$1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iraq!$M$5:$AW$5</c:f>
              <c:numCache>
                <c:formatCode>0</c:formatCode>
                <c:ptCount val="37"/>
                <c:pt idx="0">
                  <c:v>2600000000</c:v>
                </c:pt>
                <c:pt idx="1">
                  <c:v>2700000000</c:v>
                </c:pt>
                <c:pt idx="2">
                  <c:v>3229000000</c:v>
                </c:pt>
                <c:pt idx="3">
                  <c:v>3455000000</c:v>
                </c:pt>
                <c:pt idx="4">
                  <c:v>4032000000</c:v>
                </c:pt>
                <c:pt idx="5">
                  <c:v>4780000000</c:v>
                </c:pt>
                <c:pt idx="6">
                  <c:v>5798000000</c:v>
                </c:pt>
                <c:pt idx="7">
                  <c:v>7127000000</c:v>
                </c:pt>
                <c:pt idx="8">
                  <c:v>9108000000</c:v>
                </c:pt>
                <c:pt idx="9">
                  <c:v>10693000000</c:v>
                </c:pt>
                <c:pt idx="10">
                  <c:v>10204000000</c:v>
                </c:pt>
                <c:pt idx="11">
                  <c:v>13064000000</c:v>
                </c:pt>
                <c:pt idx="12">
                  <c:v>15585000000</c:v>
                </c:pt>
                <c:pt idx="13">
                  <c:v>18849000000</c:v>
                </c:pt>
                <c:pt idx="14">
                  <c:v>20363000000</c:v>
                </c:pt>
                <c:pt idx="15">
                  <c:v>21687000000</c:v>
                </c:pt>
                <c:pt idx="16">
                  <c:v>19910000000</c:v>
                </c:pt>
                <c:pt idx="17">
                  <c:v>20850000000</c:v>
                </c:pt>
                <c:pt idx="18">
                  <c:v>21260000000</c:v>
                </c:pt>
                <c:pt idx="19">
                  <c:v>21400000000</c:v>
                </c:pt>
                <c:pt idx="20">
                  <c:v>19910000000</c:v>
                </c:pt>
                <c:pt idx="21">
                  <c:v>24600000000</c:v>
                </c:pt>
                <c:pt idx="22">
                  <c:v>25700000000</c:v>
                </c:pt>
                <c:pt idx="23">
                  <c:v>27440000000</c:v>
                </c:pt>
                <c:pt idx="24">
                  <c:v>28430000000</c:v>
                </c:pt>
                <c:pt idx="25">
                  <c:v>28430000000</c:v>
                </c:pt>
                <c:pt idx="26">
                  <c:v>28980000000</c:v>
                </c:pt>
                <c:pt idx="27">
                  <c:v>30352000000</c:v>
                </c:pt>
                <c:pt idx="28">
                  <c:v>30958000000</c:v>
                </c:pt>
                <c:pt idx="29">
                  <c:v>31289000000</c:v>
                </c:pt>
                <c:pt idx="30">
                  <c:v>31633000000</c:v>
                </c:pt>
                <c:pt idx="31">
                  <c:v>33346000000</c:v>
                </c:pt>
                <c:pt idx="32">
                  <c:v>27907000000</c:v>
                </c:pt>
                <c:pt idx="33">
                  <c:v>31802000000</c:v>
                </c:pt>
                <c:pt idx="34">
                  <c:v>29936000000</c:v>
                </c:pt>
                <c:pt idx="35">
                  <c:v>31383000000</c:v>
                </c:pt>
                <c:pt idx="36">
                  <c:v>32677000000</c:v>
                </c:pt>
              </c:numCache>
            </c:numRef>
          </c:val>
        </c:ser>
        <c:axId val="61030400"/>
        <c:axId val="61031936"/>
      </c:areaChart>
      <c:lineChart>
        <c:grouping val="standard"/>
        <c:ser>
          <c:idx val="4"/>
          <c:order val="4"/>
          <c:tx>
            <c:strRef>
              <c:f>iraq!$A$6:$L$6</c:f>
              <c:strCache>
                <c:ptCount val="1"/>
                <c:pt idx="0">
                  <c:v>Electric power consumption (kWh) .. .. .. .. .. .. .. .. .. .. ..</c:v>
                </c:pt>
              </c:strCache>
            </c:strRef>
          </c:tx>
          <c:marker>
            <c:symbol val="none"/>
          </c:marker>
          <c:cat>
            <c:strRef>
              <c:f>iraq!$M$1:$AW$1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iraq!$M$6:$AW$6</c:f>
              <c:numCache>
                <c:formatCode>0</c:formatCode>
                <c:ptCount val="37"/>
                <c:pt idx="0">
                  <c:v>2660000000</c:v>
                </c:pt>
                <c:pt idx="1">
                  <c:v>2755000000</c:v>
                </c:pt>
                <c:pt idx="2">
                  <c:v>3343000000</c:v>
                </c:pt>
                <c:pt idx="3">
                  <c:v>3662000000</c:v>
                </c:pt>
                <c:pt idx="4">
                  <c:v>4268000000</c:v>
                </c:pt>
                <c:pt idx="5">
                  <c:v>4977000000</c:v>
                </c:pt>
                <c:pt idx="6">
                  <c:v>6046000000</c:v>
                </c:pt>
                <c:pt idx="7">
                  <c:v>7443000000</c:v>
                </c:pt>
                <c:pt idx="8">
                  <c:v>9633000000</c:v>
                </c:pt>
                <c:pt idx="9">
                  <c:v>10814000000</c:v>
                </c:pt>
                <c:pt idx="10">
                  <c:v>10314000000</c:v>
                </c:pt>
                <c:pt idx="11">
                  <c:v>12981000000</c:v>
                </c:pt>
                <c:pt idx="12">
                  <c:v>15376000000</c:v>
                </c:pt>
                <c:pt idx="13">
                  <c:v>18486000000</c:v>
                </c:pt>
                <c:pt idx="14">
                  <c:v>19924000000</c:v>
                </c:pt>
                <c:pt idx="15">
                  <c:v>21173000000</c:v>
                </c:pt>
                <c:pt idx="16">
                  <c:v>21332000000</c:v>
                </c:pt>
                <c:pt idx="17">
                  <c:v>22250000000</c:v>
                </c:pt>
                <c:pt idx="18">
                  <c:v>22660000000</c:v>
                </c:pt>
                <c:pt idx="19">
                  <c:v>22800000000</c:v>
                </c:pt>
                <c:pt idx="20">
                  <c:v>19610000000</c:v>
                </c:pt>
                <c:pt idx="21">
                  <c:v>24123000000</c:v>
                </c:pt>
                <c:pt idx="22">
                  <c:v>25146000000</c:v>
                </c:pt>
                <c:pt idx="23">
                  <c:v>26869000000</c:v>
                </c:pt>
                <c:pt idx="24">
                  <c:v>27892000000</c:v>
                </c:pt>
                <c:pt idx="25">
                  <c:v>27616000000</c:v>
                </c:pt>
                <c:pt idx="26">
                  <c:v>28412000000</c:v>
                </c:pt>
                <c:pt idx="27">
                  <c:v>29160000000</c:v>
                </c:pt>
                <c:pt idx="28">
                  <c:v>29160000000</c:v>
                </c:pt>
                <c:pt idx="29">
                  <c:v>29160000000</c:v>
                </c:pt>
                <c:pt idx="30">
                  <c:v>30035000000</c:v>
                </c:pt>
                <c:pt idx="31">
                  <c:v>31537000000</c:v>
                </c:pt>
                <c:pt idx="32">
                  <c:v>26673000000</c:v>
                </c:pt>
                <c:pt idx="33">
                  <c:v>31594000000</c:v>
                </c:pt>
                <c:pt idx="34">
                  <c:v>29740000000</c:v>
                </c:pt>
                <c:pt idx="35">
                  <c:v>31105000000</c:v>
                </c:pt>
                <c:pt idx="36">
                  <c:v>32337000000</c:v>
                </c:pt>
              </c:numCache>
            </c:numRef>
          </c:val>
        </c:ser>
        <c:marker val="1"/>
        <c:axId val="61030400"/>
        <c:axId val="61031936"/>
      </c:lineChart>
      <c:catAx>
        <c:axId val="61030400"/>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1031936"/>
        <c:crosses val="autoZero"/>
        <c:auto val="1"/>
        <c:lblAlgn val="ctr"/>
        <c:lblOffset val="100"/>
      </c:catAx>
      <c:valAx>
        <c:axId val="61031936"/>
        <c:scaling>
          <c:orientation val="minMax"/>
        </c:scaling>
        <c:axPos val="l"/>
        <c:majorGridlines/>
        <c:numFmt formatCode="#,##0" sourceLinked="0"/>
        <c:majorTickMark val="none"/>
        <c:tickLblPos val="high"/>
        <c:txPr>
          <a:bodyPr/>
          <a:lstStyle/>
          <a:p>
            <a:pPr>
              <a:defRPr sz="800"/>
            </a:pPr>
            <a:endParaRPr lang="en-US"/>
          </a:p>
        </c:txPr>
        <c:crossAx val="61030400"/>
        <c:crosses val="autoZero"/>
        <c:crossBetween val="between"/>
      </c:valAx>
    </c:plotArea>
    <c:legend>
      <c:legendPos val="b"/>
      <c:legendEntry>
        <c:idx val="3"/>
        <c:delete val="1"/>
      </c:legendEntry>
      <c:legendEntry>
        <c:idx val="1"/>
        <c:delete val="1"/>
      </c:legendEntry>
      <c:layout/>
      <c:txPr>
        <a:bodyPr/>
        <a:lstStyle/>
        <a:p>
          <a:pPr>
            <a:defRPr sz="1400">
              <a:latin typeface="Times New Roman" pitchFamily="18" charset="0"/>
              <a:cs typeface="Times New Roman" pitchFamily="18" charset="0"/>
            </a:defRPr>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otY val="340"/>
      <c:rAngAx val="1"/>
    </c:view3D>
    <c:plotArea>
      <c:layout>
        <c:manualLayout>
          <c:layoutTarget val="inner"/>
          <c:xMode val="edge"/>
          <c:yMode val="edge"/>
          <c:x val="6.2096092155147532E-2"/>
          <c:y val="2.2429175712442396E-2"/>
          <c:w val="0.88706935938563236"/>
          <c:h val="0.775990591969134"/>
        </c:manualLayout>
      </c:layout>
      <c:bar3DChart>
        <c:barDir val="col"/>
        <c:grouping val="clustered"/>
        <c:ser>
          <c:idx val="0"/>
          <c:order val="0"/>
          <c:tx>
            <c:strRef>
              <c:f>'MENA G'!$B$1</c:f>
              <c:strCache>
                <c:ptCount val="1"/>
                <c:pt idx="0">
                  <c:v> Human development index trends 1980</c:v>
                </c:pt>
              </c:strCache>
            </c:strRef>
          </c:tx>
          <c:cat>
            <c:strRef>
              <c:f>'MENA G'!$A$2:$A$20</c:f>
              <c:strCache>
                <c:ptCount val="19"/>
                <c:pt idx="0">
                  <c:v>Israel</c:v>
                </c:pt>
                <c:pt idx="1">
                  <c:v>Kuwait</c:v>
                </c:pt>
                <c:pt idx="2">
                  <c:v>Qatar</c:v>
                </c:pt>
                <c:pt idx="3">
                  <c:v>United Arab Emirates</c:v>
                </c:pt>
                <c:pt idx="4">
                  <c:v>Bahrain</c:v>
                </c:pt>
                <c:pt idx="5">
                  <c:v>Libyan Arab Jamahiriya</c:v>
                </c:pt>
                <c:pt idx="6">
                  <c:v>Oman</c:v>
                </c:pt>
                <c:pt idx="7">
                  <c:v>Saudi Arabia</c:v>
                </c:pt>
                <c:pt idx="8">
                  <c:v>Turkey</c:v>
                </c:pt>
                <c:pt idx="9">
                  <c:v>Lebanon</c:v>
                </c:pt>
                <c:pt idx="10">
                  <c:v>Iran (Islamic Republic of)</c:v>
                </c:pt>
                <c:pt idx="11">
                  <c:v>Jordan</c:v>
                </c:pt>
                <c:pt idx="12">
                  <c:v>Tunisia</c:v>
                </c:pt>
                <c:pt idx="13">
                  <c:v>Algeria</c:v>
                </c:pt>
                <c:pt idx="14">
                  <c:v>Syrian Arab Republic</c:v>
                </c:pt>
                <c:pt idx="15">
                  <c:v>Egypt</c:v>
                </c:pt>
                <c:pt idx="16">
                  <c:v>Morocco</c:v>
                </c:pt>
                <c:pt idx="17">
                  <c:v>Yemen</c:v>
                </c:pt>
                <c:pt idx="18">
                  <c:v>Djibouti</c:v>
                </c:pt>
              </c:strCache>
            </c:strRef>
          </c:cat>
          <c:val>
            <c:numRef>
              <c:f>'MENA G'!$B$2:$B$20</c:f>
              <c:numCache>
                <c:formatCode>General</c:formatCode>
                <c:ptCount val="19"/>
                <c:pt idx="0">
                  <c:v>0.82900000000000063</c:v>
                </c:pt>
                <c:pt idx="1">
                  <c:v>0.81200000000000061</c:v>
                </c:pt>
                <c:pt idx="2">
                  <c:v>0</c:v>
                </c:pt>
                <c:pt idx="3">
                  <c:v>0.7430000000000011</c:v>
                </c:pt>
                <c:pt idx="4">
                  <c:v>0.76100000000000123</c:v>
                </c:pt>
                <c:pt idx="5">
                  <c:v>0</c:v>
                </c:pt>
                <c:pt idx="6">
                  <c:v>0</c:v>
                </c:pt>
                <c:pt idx="7">
                  <c:v>0</c:v>
                </c:pt>
                <c:pt idx="8">
                  <c:v>0.62800000000000122</c:v>
                </c:pt>
                <c:pt idx="9">
                  <c:v>0</c:v>
                </c:pt>
                <c:pt idx="10">
                  <c:v>0.56100000000000005</c:v>
                </c:pt>
                <c:pt idx="11">
                  <c:v>0.63100000000000123</c:v>
                </c:pt>
                <c:pt idx="12">
                  <c:v>0</c:v>
                </c:pt>
                <c:pt idx="13">
                  <c:v>0</c:v>
                </c:pt>
                <c:pt idx="14">
                  <c:v>0.60300000000000065</c:v>
                </c:pt>
                <c:pt idx="15">
                  <c:v>0.49600000000000055</c:v>
                </c:pt>
                <c:pt idx="16">
                  <c:v>0.47300000000000031</c:v>
                </c:pt>
                <c:pt idx="17">
                  <c:v>0</c:v>
                </c:pt>
                <c:pt idx="18">
                  <c:v>0</c:v>
                </c:pt>
              </c:numCache>
            </c:numRef>
          </c:val>
        </c:ser>
        <c:ser>
          <c:idx val="1"/>
          <c:order val="1"/>
          <c:tx>
            <c:strRef>
              <c:f>'MENA G'!$I$1</c:f>
              <c:strCache>
                <c:ptCount val="1"/>
                <c:pt idx="0">
                  <c:v> Human development index trends 2007</c:v>
                </c:pt>
              </c:strCache>
            </c:strRef>
          </c:tx>
          <c:cat>
            <c:strRef>
              <c:f>'MENA G'!$A$2:$A$20</c:f>
              <c:strCache>
                <c:ptCount val="19"/>
                <c:pt idx="0">
                  <c:v>Israel</c:v>
                </c:pt>
                <c:pt idx="1">
                  <c:v>Kuwait</c:v>
                </c:pt>
                <c:pt idx="2">
                  <c:v>Qatar</c:v>
                </c:pt>
                <c:pt idx="3">
                  <c:v>United Arab Emirates</c:v>
                </c:pt>
                <c:pt idx="4">
                  <c:v>Bahrain</c:v>
                </c:pt>
                <c:pt idx="5">
                  <c:v>Libyan Arab Jamahiriya</c:v>
                </c:pt>
                <c:pt idx="6">
                  <c:v>Oman</c:v>
                </c:pt>
                <c:pt idx="7">
                  <c:v>Saudi Arabia</c:v>
                </c:pt>
                <c:pt idx="8">
                  <c:v>Turkey</c:v>
                </c:pt>
                <c:pt idx="9">
                  <c:v>Lebanon</c:v>
                </c:pt>
                <c:pt idx="10">
                  <c:v>Iran (Islamic Republic of)</c:v>
                </c:pt>
                <c:pt idx="11">
                  <c:v>Jordan</c:v>
                </c:pt>
                <c:pt idx="12">
                  <c:v>Tunisia</c:v>
                </c:pt>
                <c:pt idx="13">
                  <c:v>Algeria</c:v>
                </c:pt>
                <c:pt idx="14">
                  <c:v>Syrian Arab Republic</c:v>
                </c:pt>
                <c:pt idx="15">
                  <c:v>Egypt</c:v>
                </c:pt>
                <c:pt idx="16">
                  <c:v>Morocco</c:v>
                </c:pt>
                <c:pt idx="17">
                  <c:v>Yemen</c:v>
                </c:pt>
                <c:pt idx="18">
                  <c:v>Djibouti</c:v>
                </c:pt>
              </c:strCache>
            </c:strRef>
          </c:cat>
          <c:val>
            <c:numRef>
              <c:f>'MENA G'!$I$2:$I$20</c:f>
              <c:numCache>
                <c:formatCode>General</c:formatCode>
                <c:ptCount val="19"/>
                <c:pt idx="0">
                  <c:v>0.93500000000000005</c:v>
                </c:pt>
                <c:pt idx="1">
                  <c:v>0.91600000000000004</c:v>
                </c:pt>
                <c:pt idx="2">
                  <c:v>0.91</c:v>
                </c:pt>
                <c:pt idx="3">
                  <c:v>0.90300000000000002</c:v>
                </c:pt>
                <c:pt idx="4">
                  <c:v>0.89500000000000002</c:v>
                </c:pt>
                <c:pt idx="5">
                  <c:v>0.84700000000000064</c:v>
                </c:pt>
                <c:pt idx="6">
                  <c:v>0.84600000000000064</c:v>
                </c:pt>
                <c:pt idx="7">
                  <c:v>0.84300000000000064</c:v>
                </c:pt>
                <c:pt idx="8">
                  <c:v>0.80600000000000005</c:v>
                </c:pt>
                <c:pt idx="9">
                  <c:v>0.80300000000000005</c:v>
                </c:pt>
                <c:pt idx="10">
                  <c:v>0.78200000000000003</c:v>
                </c:pt>
                <c:pt idx="11">
                  <c:v>0.77000000000000124</c:v>
                </c:pt>
                <c:pt idx="12">
                  <c:v>0.76900000000000124</c:v>
                </c:pt>
                <c:pt idx="13">
                  <c:v>0.75400000000000122</c:v>
                </c:pt>
                <c:pt idx="14">
                  <c:v>0.7420000000000011</c:v>
                </c:pt>
                <c:pt idx="15">
                  <c:v>0.70300000000000062</c:v>
                </c:pt>
                <c:pt idx="16">
                  <c:v>0.65400000000000136</c:v>
                </c:pt>
                <c:pt idx="17">
                  <c:v>0.57500000000000062</c:v>
                </c:pt>
                <c:pt idx="18">
                  <c:v>0.52</c:v>
                </c:pt>
              </c:numCache>
            </c:numRef>
          </c:val>
        </c:ser>
        <c:shape val="box"/>
        <c:axId val="59045376"/>
        <c:axId val="59046912"/>
        <c:axId val="0"/>
      </c:bar3DChart>
      <c:catAx>
        <c:axId val="59045376"/>
        <c:scaling>
          <c:orientation val="maxMin"/>
        </c:scaling>
        <c:axPos val="b"/>
        <c:tickLblPos val="nextTo"/>
        <c:crossAx val="59046912"/>
        <c:crosses val="autoZero"/>
        <c:auto val="1"/>
        <c:lblAlgn val="ctr"/>
        <c:lblOffset val="100"/>
      </c:catAx>
      <c:valAx>
        <c:axId val="59046912"/>
        <c:scaling>
          <c:orientation val="minMax"/>
        </c:scaling>
        <c:axPos val="r"/>
        <c:majorGridlines/>
        <c:numFmt formatCode="General" sourceLinked="1"/>
        <c:tickLblPos val="nextTo"/>
        <c:crossAx val="59045376"/>
        <c:crosses val="autoZero"/>
        <c:crossBetween val="between"/>
      </c:valAx>
    </c:plotArea>
    <c:legend>
      <c:legendPos val="l"/>
      <c:layout>
        <c:manualLayout>
          <c:xMode val="edge"/>
          <c:yMode val="edge"/>
          <c:x val="9.4135802469136012E-2"/>
          <c:y val="0.92693823506206252"/>
          <c:w val="0.71379556722076465"/>
          <c:h val="7.3061764937937465E-2"/>
        </c:manualLayout>
      </c:layout>
    </c:legend>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0">
                <a:cs typeface="Zar" pitchFamily="2" charset="-78"/>
              </a:defRPr>
            </a:pPr>
            <a:r>
              <a:rPr lang="fa-IR" sz="1600" b="0" dirty="0" smtClean="0">
                <a:cs typeface="Zar" pitchFamily="2" charset="-78"/>
              </a:rPr>
              <a:t>ميزان </a:t>
            </a:r>
            <a:r>
              <a:rPr lang="fa-IR" sz="1600" b="0" dirty="0">
                <a:cs typeface="Zar" pitchFamily="2" charset="-78"/>
              </a:rPr>
              <a:t>درصد </a:t>
            </a:r>
            <a:r>
              <a:rPr lang="fa-IR" sz="1600" b="0" dirty="0" smtClean="0">
                <a:cs typeface="Zar" pitchFamily="2" charset="-78"/>
              </a:rPr>
              <a:t>توليد </a:t>
            </a:r>
            <a:r>
              <a:rPr lang="fa-IR" sz="1600" b="0" dirty="0">
                <a:cs typeface="Zar" pitchFamily="2" charset="-78"/>
              </a:rPr>
              <a:t>برق در </a:t>
            </a:r>
            <a:r>
              <a:rPr lang="fa-IR" sz="1600" b="0" dirty="0" smtClean="0">
                <a:cs typeface="Zar" pitchFamily="2" charset="-78"/>
              </a:rPr>
              <a:t>الجزاير </a:t>
            </a:r>
            <a:r>
              <a:rPr lang="fa-IR" sz="1600" b="0" dirty="0">
                <a:cs typeface="Zar" pitchFamily="2" charset="-78"/>
              </a:rPr>
              <a:t>از 1971 تا 2007</a:t>
            </a:r>
          </a:p>
        </c:rich>
      </c:tx>
      <c:layout/>
    </c:title>
    <c:plotArea>
      <c:layout/>
      <c:areaChart>
        <c:grouping val="percentStacked"/>
        <c:ser>
          <c:idx val="0"/>
          <c:order val="0"/>
          <c:tx>
            <c:strRef>
              <c:f>iraq!$A$2:$L$2</c:f>
              <c:strCache>
                <c:ptCount val="1"/>
                <c:pt idx="0">
                  <c:v>Electricity production from coal sources (kWh) .. .. .. .. .. .. .. .. .. .. ..</c:v>
                </c:pt>
              </c:strCache>
            </c:strRef>
          </c:tx>
          <c:cat>
            <c:strRef>
              <c:f>iraq!$M$1:$AW$1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iraq!$M$2:$AW$2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iraq!$A$3:$L$3</c:f>
              <c:strCache>
                <c:ptCount val="1"/>
                <c:pt idx="0">
                  <c:v>Electricity production from hydroelectric sources (kWh) .. .. .. .. .. .. .. .. .. .. ..</c:v>
                </c:pt>
              </c:strCache>
            </c:strRef>
          </c:tx>
          <c:cat>
            <c:strRef>
              <c:f>iraq!$M$1:$AW$1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iraq!$M$3:$AW$3</c:f>
              <c:numCache>
                <c:formatCode>0</c:formatCode>
                <c:ptCount val="37"/>
                <c:pt idx="0">
                  <c:v>200000000</c:v>
                </c:pt>
                <c:pt idx="1">
                  <c:v>200000000</c:v>
                </c:pt>
                <c:pt idx="2">
                  <c:v>290000000</c:v>
                </c:pt>
                <c:pt idx="3">
                  <c:v>400000000</c:v>
                </c:pt>
                <c:pt idx="4">
                  <c:v>461000000</c:v>
                </c:pt>
                <c:pt idx="5">
                  <c:v>459000000</c:v>
                </c:pt>
                <c:pt idx="6">
                  <c:v>566000000</c:v>
                </c:pt>
                <c:pt idx="7">
                  <c:v>708000000</c:v>
                </c:pt>
                <c:pt idx="8">
                  <c:v>1032000000</c:v>
                </c:pt>
                <c:pt idx="9">
                  <c:v>690000000</c:v>
                </c:pt>
                <c:pt idx="10">
                  <c:v>610000000</c:v>
                </c:pt>
                <c:pt idx="11">
                  <c:v>600000000</c:v>
                </c:pt>
                <c:pt idx="12">
                  <c:v>600000000</c:v>
                </c:pt>
                <c:pt idx="13">
                  <c:v>610000000</c:v>
                </c:pt>
                <c:pt idx="14">
                  <c:v>610000000</c:v>
                </c:pt>
                <c:pt idx="15">
                  <c:v>600000000</c:v>
                </c:pt>
                <c:pt idx="16">
                  <c:v>2600000000</c:v>
                </c:pt>
                <c:pt idx="17">
                  <c:v>2600000000</c:v>
                </c:pt>
                <c:pt idx="18">
                  <c:v>2600000000</c:v>
                </c:pt>
                <c:pt idx="19">
                  <c:v>2600000000</c:v>
                </c:pt>
                <c:pt idx="20">
                  <c:v>900000000</c:v>
                </c:pt>
                <c:pt idx="21">
                  <c:v>700000000</c:v>
                </c:pt>
                <c:pt idx="22">
                  <c:v>600000000</c:v>
                </c:pt>
                <c:pt idx="23">
                  <c:v>560000000</c:v>
                </c:pt>
                <c:pt idx="24">
                  <c:v>570000000</c:v>
                </c:pt>
                <c:pt idx="25">
                  <c:v>570000000</c:v>
                </c:pt>
                <c:pt idx="26">
                  <c:v>581000000</c:v>
                </c:pt>
                <c:pt idx="27">
                  <c:v>593000000</c:v>
                </c:pt>
                <c:pt idx="28">
                  <c:v>605000000</c:v>
                </c:pt>
                <c:pt idx="29">
                  <c:v>611000000</c:v>
                </c:pt>
                <c:pt idx="30">
                  <c:v>618000000</c:v>
                </c:pt>
                <c:pt idx="31">
                  <c:v>517000000</c:v>
                </c:pt>
                <c:pt idx="32">
                  <c:v>433000000</c:v>
                </c:pt>
                <c:pt idx="33">
                  <c:v>493000000</c:v>
                </c:pt>
                <c:pt idx="34">
                  <c:v>464000000</c:v>
                </c:pt>
                <c:pt idx="35">
                  <c:v>486000000</c:v>
                </c:pt>
                <c:pt idx="36">
                  <c:v>506000000</c:v>
                </c:pt>
              </c:numCache>
            </c:numRef>
          </c:val>
        </c:ser>
        <c:ser>
          <c:idx val="2"/>
          <c:order val="2"/>
          <c:tx>
            <c:strRef>
              <c:f>iraq!$A$4:$L$4</c:f>
              <c:strCache>
                <c:ptCount val="1"/>
                <c:pt idx="0">
                  <c:v>Electricity production from natural gas sources (kWh) .. .. .. .. .. .. .. .. .. .. ..</c:v>
                </c:pt>
              </c:strCache>
            </c:strRef>
          </c:tx>
          <c:cat>
            <c:strRef>
              <c:f>iraq!$M$1:$AW$1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iraq!$M$4:$AW$4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3"/>
          <c:order val="3"/>
          <c:tx>
            <c:strRef>
              <c:f>iraq!$A$5:$L$5</c:f>
              <c:strCache>
                <c:ptCount val="1"/>
                <c:pt idx="0">
                  <c:v>Electricity production from oil sources (kWh) .. .. .. .. .. .. .. .. .. .. ..</c:v>
                </c:pt>
              </c:strCache>
            </c:strRef>
          </c:tx>
          <c:cat>
            <c:strRef>
              <c:f>iraq!$M$1:$AW$1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iraq!$M$5:$AW$5</c:f>
              <c:numCache>
                <c:formatCode>0</c:formatCode>
                <c:ptCount val="37"/>
                <c:pt idx="0">
                  <c:v>2600000000</c:v>
                </c:pt>
                <c:pt idx="1">
                  <c:v>2700000000</c:v>
                </c:pt>
                <c:pt idx="2">
                  <c:v>3229000000</c:v>
                </c:pt>
                <c:pt idx="3">
                  <c:v>3455000000</c:v>
                </c:pt>
                <c:pt idx="4">
                  <c:v>4032000000</c:v>
                </c:pt>
                <c:pt idx="5">
                  <c:v>4780000000</c:v>
                </c:pt>
                <c:pt idx="6">
                  <c:v>5798000000</c:v>
                </c:pt>
                <c:pt idx="7">
                  <c:v>7127000000</c:v>
                </c:pt>
                <c:pt idx="8">
                  <c:v>9108000000</c:v>
                </c:pt>
                <c:pt idx="9">
                  <c:v>10693000000</c:v>
                </c:pt>
                <c:pt idx="10">
                  <c:v>10204000000</c:v>
                </c:pt>
                <c:pt idx="11">
                  <c:v>13064000000</c:v>
                </c:pt>
                <c:pt idx="12">
                  <c:v>15585000000</c:v>
                </c:pt>
                <c:pt idx="13">
                  <c:v>18849000000</c:v>
                </c:pt>
                <c:pt idx="14">
                  <c:v>20363000000</c:v>
                </c:pt>
                <c:pt idx="15">
                  <c:v>21687000000</c:v>
                </c:pt>
                <c:pt idx="16">
                  <c:v>19910000000</c:v>
                </c:pt>
                <c:pt idx="17">
                  <c:v>20850000000</c:v>
                </c:pt>
                <c:pt idx="18">
                  <c:v>21260000000</c:v>
                </c:pt>
                <c:pt idx="19">
                  <c:v>21400000000</c:v>
                </c:pt>
                <c:pt idx="20">
                  <c:v>19910000000</c:v>
                </c:pt>
                <c:pt idx="21">
                  <c:v>24600000000</c:v>
                </c:pt>
                <c:pt idx="22">
                  <c:v>25700000000</c:v>
                </c:pt>
                <c:pt idx="23">
                  <c:v>27440000000</c:v>
                </c:pt>
                <c:pt idx="24">
                  <c:v>28430000000</c:v>
                </c:pt>
                <c:pt idx="25">
                  <c:v>28430000000</c:v>
                </c:pt>
                <c:pt idx="26">
                  <c:v>28980000000</c:v>
                </c:pt>
                <c:pt idx="27">
                  <c:v>30352000000</c:v>
                </c:pt>
                <c:pt idx="28">
                  <c:v>30958000000</c:v>
                </c:pt>
                <c:pt idx="29">
                  <c:v>31289000000</c:v>
                </c:pt>
                <c:pt idx="30">
                  <c:v>31633000000</c:v>
                </c:pt>
                <c:pt idx="31">
                  <c:v>33346000000</c:v>
                </c:pt>
                <c:pt idx="32">
                  <c:v>27907000000</c:v>
                </c:pt>
                <c:pt idx="33">
                  <c:v>31802000000</c:v>
                </c:pt>
                <c:pt idx="34">
                  <c:v>29936000000</c:v>
                </c:pt>
                <c:pt idx="35">
                  <c:v>31383000000</c:v>
                </c:pt>
                <c:pt idx="36">
                  <c:v>32677000000</c:v>
                </c:pt>
              </c:numCache>
            </c:numRef>
          </c:val>
        </c:ser>
        <c:axId val="61058432"/>
        <c:axId val="61215872"/>
      </c:areaChart>
      <c:catAx>
        <c:axId val="61058432"/>
        <c:scaling>
          <c:orientation val="minMax"/>
        </c:scaling>
        <c:axPos val="b"/>
        <c:majorTickMark val="none"/>
        <c:tickLblPos val="nextTo"/>
        <c:crossAx val="61215872"/>
        <c:crosses val="autoZero"/>
        <c:auto val="1"/>
        <c:lblAlgn val="ctr"/>
        <c:lblOffset val="100"/>
      </c:catAx>
      <c:valAx>
        <c:axId val="61215872"/>
        <c:scaling>
          <c:orientation val="minMax"/>
        </c:scaling>
        <c:axPos val="l"/>
        <c:majorGridlines/>
        <c:numFmt formatCode="0%" sourceLinked="1"/>
        <c:majorTickMark val="none"/>
        <c:tickLblPos val="high"/>
        <c:crossAx val="61058432"/>
        <c:crosses val="autoZero"/>
        <c:crossBetween val="midCat"/>
      </c:valAx>
    </c:plotArea>
    <c:legend>
      <c:legendPos val="b"/>
      <c:legendEntry>
        <c:idx val="3"/>
        <c:delete val="1"/>
      </c:legendEntry>
      <c:legendEntry>
        <c:idx val="1"/>
        <c:delete val="1"/>
      </c:legendEntry>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base" latinLnBrk="0" hangingPunct="1">
              <a:lnSpc>
                <a:spcPct val="100000"/>
              </a:lnSpc>
              <a:spcBef>
                <a:spcPts val="0"/>
              </a:spcBef>
              <a:spcAft>
                <a:spcPts val="0"/>
              </a:spcAft>
              <a:buClrTx/>
              <a:buSzTx/>
              <a:buFontTx/>
              <a:buNone/>
              <a:tabLst/>
              <a:defRPr lang="fa-IR" sz="1400" b="0" i="0" u="none" strike="noStrike" kern="1200" baseline="0">
                <a:solidFill>
                  <a:sysClr val="windowText" lastClr="000000"/>
                </a:solidFill>
                <a:latin typeface="+mn-lt"/>
                <a:ea typeface="+mn-ea"/>
                <a:cs typeface="B Mitra" pitchFamily="2" charset="-78"/>
              </a:defRPr>
            </a:pP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kern="1200" baseline="0" dirty="0" smtClean="0">
                <a:solidFill>
                  <a:srgbClr val="000000"/>
                </a:solidFill>
                <a:cs typeface="Zar" pitchFamily="2" charset="-78"/>
              </a:rPr>
              <a:t>اسرائيل</a:t>
            </a:r>
            <a:r>
              <a:rPr lang="fa-IR" sz="1600" b="0" i="0" u="none" strike="noStrike" kern="1200" baseline="0" dirty="0" smtClean="0">
                <a:solidFill>
                  <a:sysClr val="windowText" lastClr="000000"/>
                </a:solidFill>
                <a:latin typeface="+mn-lt"/>
                <a:ea typeface="+mn-ea"/>
                <a:cs typeface="Zar" pitchFamily="2" charset="-78"/>
              </a:rPr>
              <a:t> </a:t>
            </a:r>
            <a:r>
              <a:rPr lang="fa-IR" sz="1600" b="0" i="0" u="none" strike="noStrike" kern="1200" baseline="0" dirty="0">
                <a:solidFill>
                  <a:sysClr val="windowText" lastClr="000000"/>
                </a:solidFill>
                <a:latin typeface="+mn-lt"/>
                <a:ea typeface="+mn-ea"/>
                <a:cs typeface="Zar" pitchFamily="2" charset="-78"/>
              </a:rPr>
              <a:t>از 1971 تا 2007</a:t>
            </a:r>
            <a:r>
              <a:rPr lang="fa-IR" sz="1600" b="0" i="0" u="none" strike="noStrike" baseline="0" dirty="0">
                <a:cs typeface="Zar" pitchFamily="2" charset="-78"/>
              </a:rPr>
              <a:t>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fa-IR"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israel!$A$2:$L$2</c:f>
              <c:strCache>
                <c:ptCount val="1"/>
                <c:pt idx="0">
                  <c:v>Electricity production from coal sources (kWh) .. .. .. .. .. .. .. .. .. .. ..</c:v>
                </c:pt>
              </c:strCache>
            </c:strRef>
          </c:tx>
          <c:cat>
            <c:strRef>
              <c:f>israel!$M$1:$AW$1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israel!$M$2:$AW$2</c:f>
              <c:numCache>
                <c:formatCode>0</c:formatCode>
                <c:ptCount val="37"/>
                <c:pt idx="0">
                  <c:v>0</c:v>
                </c:pt>
                <c:pt idx="1">
                  <c:v>0</c:v>
                </c:pt>
                <c:pt idx="2">
                  <c:v>0</c:v>
                </c:pt>
                <c:pt idx="3">
                  <c:v>0</c:v>
                </c:pt>
                <c:pt idx="4">
                  <c:v>0</c:v>
                </c:pt>
                <c:pt idx="5">
                  <c:v>0</c:v>
                </c:pt>
                <c:pt idx="6">
                  <c:v>0</c:v>
                </c:pt>
                <c:pt idx="7">
                  <c:v>0</c:v>
                </c:pt>
                <c:pt idx="8">
                  <c:v>0</c:v>
                </c:pt>
                <c:pt idx="9">
                  <c:v>0</c:v>
                </c:pt>
                <c:pt idx="10">
                  <c:v>0</c:v>
                </c:pt>
                <c:pt idx="11">
                  <c:v>2475000000</c:v>
                </c:pt>
                <c:pt idx="12">
                  <c:v>4718000000</c:v>
                </c:pt>
                <c:pt idx="13">
                  <c:v>7329000000</c:v>
                </c:pt>
                <c:pt idx="14">
                  <c:v>8397000000</c:v>
                </c:pt>
                <c:pt idx="15">
                  <c:v>8899000000</c:v>
                </c:pt>
                <c:pt idx="16">
                  <c:v>9077000000</c:v>
                </c:pt>
                <c:pt idx="17">
                  <c:v>9039000000</c:v>
                </c:pt>
                <c:pt idx="18">
                  <c:v>9743000000</c:v>
                </c:pt>
                <c:pt idx="19">
                  <c:v>10468000000</c:v>
                </c:pt>
                <c:pt idx="20">
                  <c:v>11480000000</c:v>
                </c:pt>
                <c:pt idx="21">
                  <c:v>14633000000</c:v>
                </c:pt>
                <c:pt idx="22">
                  <c:v>16167000000</c:v>
                </c:pt>
                <c:pt idx="23">
                  <c:v>17226000000</c:v>
                </c:pt>
                <c:pt idx="24">
                  <c:v>19023000000</c:v>
                </c:pt>
                <c:pt idx="25">
                  <c:v>22543000000</c:v>
                </c:pt>
                <c:pt idx="26">
                  <c:v>24973000000</c:v>
                </c:pt>
                <c:pt idx="27">
                  <c:v>26602000000</c:v>
                </c:pt>
                <c:pt idx="28">
                  <c:v>26378000000</c:v>
                </c:pt>
                <c:pt idx="29">
                  <c:v>29352000000</c:v>
                </c:pt>
                <c:pt idx="30">
                  <c:v>33042000000</c:v>
                </c:pt>
                <c:pt idx="31">
                  <c:v>35227000000</c:v>
                </c:pt>
                <c:pt idx="32">
                  <c:v>36215000000</c:v>
                </c:pt>
                <c:pt idx="33">
                  <c:v>36611000000</c:v>
                </c:pt>
                <c:pt idx="34">
                  <c:v>36282000000</c:v>
                </c:pt>
                <c:pt idx="35">
                  <c:v>35835000000</c:v>
                </c:pt>
                <c:pt idx="36">
                  <c:v>37402000000</c:v>
                </c:pt>
              </c:numCache>
            </c:numRef>
          </c:val>
        </c:ser>
        <c:ser>
          <c:idx val="1"/>
          <c:order val="1"/>
          <c:tx>
            <c:strRef>
              <c:f>israel!$A$3:$L$3</c:f>
              <c:strCache>
                <c:ptCount val="1"/>
                <c:pt idx="0">
                  <c:v>Electricity production from hydroelectric sources (kWh) .. .. .. .. .. .. .. .. .. .. ..</c:v>
                </c:pt>
              </c:strCache>
            </c:strRef>
          </c:tx>
          <c:cat>
            <c:strRef>
              <c:f>israel!$M$1:$AW$1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israel!$M$3:$AW$3</c:f>
              <c:numCache>
                <c:formatCode>0</c:formatCode>
                <c:ptCount val="37"/>
                <c:pt idx="0">
                  <c:v>0</c:v>
                </c:pt>
                <c:pt idx="1">
                  <c:v>0</c:v>
                </c:pt>
                <c:pt idx="2">
                  <c:v>0</c:v>
                </c:pt>
                <c:pt idx="3">
                  <c:v>0</c:v>
                </c:pt>
                <c:pt idx="4">
                  <c:v>0</c:v>
                </c:pt>
                <c:pt idx="5">
                  <c:v>0</c:v>
                </c:pt>
                <c:pt idx="6">
                  <c:v>0</c:v>
                </c:pt>
                <c:pt idx="7">
                  <c:v>0</c:v>
                </c:pt>
                <c:pt idx="8">
                  <c:v>0</c:v>
                </c:pt>
                <c:pt idx="9">
                  <c:v>0</c:v>
                </c:pt>
                <c:pt idx="10">
                  <c:v>2000000</c:v>
                </c:pt>
                <c:pt idx="11">
                  <c:v>2000000</c:v>
                </c:pt>
                <c:pt idx="12">
                  <c:v>1000000</c:v>
                </c:pt>
                <c:pt idx="13">
                  <c:v>2000000</c:v>
                </c:pt>
                <c:pt idx="14">
                  <c:v>2000000</c:v>
                </c:pt>
                <c:pt idx="15">
                  <c:v>6000000</c:v>
                </c:pt>
                <c:pt idx="16">
                  <c:v>10000000</c:v>
                </c:pt>
                <c:pt idx="17">
                  <c:v>10000000</c:v>
                </c:pt>
                <c:pt idx="18">
                  <c:v>3000000</c:v>
                </c:pt>
                <c:pt idx="19">
                  <c:v>3000000</c:v>
                </c:pt>
                <c:pt idx="20">
                  <c:v>6000000</c:v>
                </c:pt>
                <c:pt idx="21">
                  <c:v>29000000</c:v>
                </c:pt>
                <c:pt idx="22">
                  <c:v>26000000</c:v>
                </c:pt>
                <c:pt idx="23">
                  <c:v>23000000</c:v>
                </c:pt>
                <c:pt idx="24">
                  <c:v>25000000</c:v>
                </c:pt>
                <c:pt idx="25">
                  <c:v>24000000</c:v>
                </c:pt>
                <c:pt idx="26">
                  <c:v>25000000</c:v>
                </c:pt>
                <c:pt idx="27">
                  <c:v>25000000</c:v>
                </c:pt>
                <c:pt idx="28">
                  <c:v>33000000</c:v>
                </c:pt>
                <c:pt idx="29">
                  <c:v>31000000</c:v>
                </c:pt>
                <c:pt idx="30">
                  <c:v>10000000</c:v>
                </c:pt>
                <c:pt idx="31">
                  <c:v>21000000</c:v>
                </c:pt>
                <c:pt idx="32">
                  <c:v>31000000</c:v>
                </c:pt>
                <c:pt idx="33">
                  <c:v>28000000</c:v>
                </c:pt>
                <c:pt idx="34">
                  <c:v>28000000</c:v>
                </c:pt>
                <c:pt idx="35">
                  <c:v>15000000</c:v>
                </c:pt>
                <c:pt idx="36">
                  <c:v>14000000</c:v>
                </c:pt>
              </c:numCache>
            </c:numRef>
          </c:val>
        </c:ser>
        <c:ser>
          <c:idx val="2"/>
          <c:order val="2"/>
          <c:tx>
            <c:strRef>
              <c:f>israel!$A$4:$L$4</c:f>
              <c:strCache>
                <c:ptCount val="1"/>
                <c:pt idx="0">
                  <c:v>Electricity production from natural gas sources (kWh) .. .. .. .. .. .. .. .. .. .. ..</c:v>
                </c:pt>
              </c:strCache>
            </c:strRef>
          </c:tx>
          <c:cat>
            <c:strRef>
              <c:f>israel!$M$1:$AW$1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israel!$M$4:$AW$4</c:f>
              <c:numCache>
                <c:formatCode>0</c:formatCode>
                <c:ptCount val="37"/>
                <c:pt idx="0">
                  <c:v>59000000</c:v>
                </c:pt>
                <c:pt idx="1">
                  <c:v>49000000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15000000</c:v>
                </c:pt>
                <c:pt idx="25">
                  <c:v>19000000</c:v>
                </c:pt>
                <c:pt idx="26">
                  <c:v>20000000</c:v>
                </c:pt>
                <c:pt idx="27">
                  <c:v>16000000</c:v>
                </c:pt>
                <c:pt idx="28">
                  <c:v>20000000</c:v>
                </c:pt>
                <c:pt idx="29">
                  <c:v>13000000</c:v>
                </c:pt>
                <c:pt idx="30">
                  <c:v>13000000</c:v>
                </c:pt>
                <c:pt idx="31">
                  <c:v>28000000</c:v>
                </c:pt>
                <c:pt idx="32">
                  <c:v>25000000</c:v>
                </c:pt>
                <c:pt idx="33">
                  <c:v>4248000000</c:v>
                </c:pt>
                <c:pt idx="34">
                  <c:v>5597000000</c:v>
                </c:pt>
                <c:pt idx="35">
                  <c:v>9085000000</c:v>
                </c:pt>
                <c:pt idx="36">
                  <c:v>10569000000</c:v>
                </c:pt>
              </c:numCache>
            </c:numRef>
          </c:val>
        </c:ser>
        <c:ser>
          <c:idx val="3"/>
          <c:order val="3"/>
          <c:tx>
            <c:strRef>
              <c:f>israel!$A$5:$L$5</c:f>
              <c:strCache>
                <c:ptCount val="1"/>
                <c:pt idx="0">
                  <c:v>Electricity production from oil sources (kWh) .. .. .. .. .. .. .. .. .. .. ..</c:v>
                </c:pt>
              </c:strCache>
            </c:strRef>
          </c:tx>
          <c:cat>
            <c:strRef>
              <c:f>israel!$M$1:$AW$1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israel!$M$5:$AW$5</c:f>
              <c:numCache>
                <c:formatCode>0</c:formatCode>
                <c:ptCount val="37"/>
                <c:pt idx="0">
                  <c:v>7580000000</c:v>
                </c:pt>
                <c:pt idx="1">
                  <c:v>8429000000</c:v>
                </c:pt>
                <c:pt idx="2">
                  <c:v>8720000000</c:v>
                </c:pt>
                <c:pt idx="3">
                  <c:v>9158000000</c:v>
                </c:pt>
                <c:pt idx="4">
                  <c:v>9712000000</c:v>
                </c:pt>
                <c:pt idx="5">
                  <c:v>10361000000</c:v>
                </c:pt>
                <c:pt idx="6">
                  <c:v>11108000000</c:v>
                </c:pt>
                <c:pt idx="7">
                  <c:v>11874000000</c:v>
                </c:pt>
                <c:pt idx="8">
                  <c:v>12436000000</c:v>
                </c:pt>
                <c:pt idx="9">
                  <c:v>12404000000</c:v>
                </c:pt>
                <c:pt idx="10">
                  <c:v>12975000000</c:v>
                </c:pt>
                <c:pt idx="11">
                  <c:v>11164000000</c:v>
                </c:pt>
                <c:pt idx="12">
                  <c:v>9636000000</c:v>
                </c:pt>
                <c:pt idx="13">
                  <c:v>7334000000</c:v>
                </c:pt>
                <c:pt idx="14">
                  <c:v>7033000000</c:v>
                </c:pt>
                <c:pt idx="15">
                  <c:v>7129000000</c:v>
                </c:pt>
                <c:pt idx="16">
                  <c:v>8590000000</c:v>
                </c:pt>
                <c:pt idx="17">
                  <c:v>10303000000</c:v>
                </c:pt>
                <c:pt idx="18">
                  <c:v>10707000000</c:v>
                </c:pt>
                <c:pt idx="19">
                  <c:v>10427000000</c:v>
                </c:pt>
                <c:pt idx="20">
                  <c:v>10028000000</c:v>
                </c:pt>
                <c:pt idx="21">
                  <c:v>10482000000</c:v>
                </c:pt>
                <c:pt idx="22">
                  <c:v>9822000000</c:v>
                </c:pt>
                <c:pt idx="23">
                  <c:v>11175000000</c:v>
                </c:pt>
                <c:pt idx="24">
                  <c:v>11362000000</c:v>
                </c:pt>
                <c:pt idx="25">
                  <c:v>9945000000</c:v>
                </c:pt>
                <c:pt idx="26">
                  <c:v>10082000000</c:v>
                </c:pt>
                <c:pt idx="27">
                  <c:v>11312000000</c:v>
                </c:pt>
                <c:pt idx="28">
                  <c:v>12784000000</c:v>
                </c:pt>
                <c:pt idx="29">
                  <c:v>13265000000</c:v>
                </c:pt>
                <c:pt idx="30">
                  <c:v>10876000000</c:v>
                </c:pt>
                <c:pt idx="31">
                  <c:v>10213000000</c:v>
                </c:pt>
                <c:pt idx="32">
                  <c:v>10758000000</c:v>
                </c:pt>
                <c:pt idx="33">
                  <c:v>6288000000</c:v>
                </c:pt>
                <c:pt idx="34">
                  <c:v>6654000000</c:v>
                </c:pt>
                <c:pt idx="35">
                  <c:v>5613000000</c:v>
                </c:pt>
                <c:pt idx="36">
                  <c:v>5797000000</c:v>
                </c:pt>
              </c:numCache>
            </c:numRef>
          </c:val>
        </c:ser>
        <c:axId val="61282944"/>
        <c:axId val="61297024"/>
      </c:areaChart>
      <c:lineChart>
        <c:grouping val="standard"/>
        <c:ser>
          <c:idx val="4"/>
          <c:order val="4"/>
          <c:tx>
            <c:strRef>
              <c:f>israel!$A$6:$L$6</c:f>
              <c:strCache>
                <c:ptCount val="1"/>
                <c:pt idx="0">
                  <c:v>Electric power consumption (kWh) .. .. .. .. .. .. .. .. .. .. ..</c:v>
                </c:pt>
              </c:strCache>
            </c:strRef>
          </c:tx>
          <c:marker>
            <c:symbol val="none"/>
          </c:marker>
          <c:cat>
            <c:strRef>
              <c:f>israel!$M$1:$AW$1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israel!$M$6:$AW$6</c:f>
              <c:numCache>
                <c:formatCode>0</c:formatCode>
                <c:ptCount val="37"/>
                <c:pt idx="0">
                  <c:v>7024000000</c:v>
                </c:pt>
                <c:pt idx="1">
                  <c:v>7861000000</c:v>
                </c:pt>
                <c:pt idx="2">
                  <c:v>8187000000</c:v>
                </c:pt>
                <c:pt idx="3">
                  <c:v>8504000000</c:v>
                </c:pt>
                <c:pt idx="4">
                  <c:v>9069000000</c:v>
                </c:pt>
                <c:pt idx="5">
                  <c:v>9603000000</c:v>
                </c:pt>
                <c:pt idx="6">
                  <c:v>10232000000</c:v>
                </c:pt>
                <c:pt idx="7">
                  <c:v>11114000000</c:v>
                </c:pt>
                <c:pt idx="8">
                  <c:v>11545000000</c:v>
                </c:pt>
                <c:pt idx="9">
                  <c:v>11720000000</c:v>
                </c:pt>
                <c:pt idx="10">
                  <c:v>12135000000</c:v>
                </c:pt>
                <c:pt idx="11">
                  <c:v>12794000000</c:v>
                </c:pt>
                <c:pt idx="12">
                  <c:v>13601000000</c:v>
                </c:pt>
                <c:pt idx="13">
                  <c:v>13972000000</c:v>
                </c:pt>
                <c:pt idx="14">
                  <c:v>14753000000</c:v>
                </c:pt>
                <c:pt idx="15">
                  <c:v>14647000000</c:v>
                </c:pt>
                <c:pt idx="16">
                  <c:v>16412000000</c:v>
                </c:pt>
                <c:pt idx="17">
                  <c:v>17884000000</c:v>
                </c:pt>
                <c:pt idx="18">
                  <c:v>19104000000</c:v>
                </c:pt>
                <c:pt idx="19">
                  <c:v>19461000000</c:v>
                </c:pt>
                <c:pt idx="20">
                  <c:v>19703000000</c:v>
                </c:pt>
                <c:pt idx="21">
                  <c:v>23404000000</c:v>
                </c:pt>
                <c:pt idx="22">
                  <c:v>24300000000</c:v>
                </c:pt>
                <c:pt idx="23">
                  <c:v>26640000000</c:v>
                </c:pt>
                <c:pt idx="24">
                  <c:v>28434000000</c:v>
                </c:pt>
                <c:pt idx="25">
                  <c:v>30397000000</c:v>
                </c:pt>
                <c:pt idx="26">
                  <c:v>32031000000</c:v>
                </c:pt>
                <c:pt idx="27">
                  <c:v>34748000000</c:v>
                </c:pt>
                <c:pt idx="28">
                  <c:v>36593000000</c:v>
                </c:pt>
                <c:pt idx="29">
                  <c:v>39766000000</c:v>
                </c:pt>
                <c:pt idx="30">
                  <c:v>41211000000</c:v>
                </c:pt>
                <c:pt idx="31">
                  <c:v>42723000000</c:v>
                </c:pt>
                <c:pt idx="32">
                  <c:v>44134000000</c:v>
                </c:pt>
                <c:pt idx="33">
                  <c:v>44342000000</c:v>
                </c:pt>
                <c:pt idx="34">
                  <c:v>45516000000</c:v>
                </c:pt>
                <c:pt idx="35">
                  <c:v>47331000000</c:v>
                </c:pt>
                <c:pt idx="36">
                  <c:v>50275000000</c:v>
                </c:pt>
              </c:numCache>
            </c:numRef>
          </c:val>
        </c:ser>
        <c:marker val="1"/>
        <c:axId val="61282944"/>
        <c:axId val="61297024"/>
      </c:lineChart>
      <c:catAx>
        <c:axId val="61282944"/>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1297024"/>
        <c:crosses val="autoZero"/>
        <c:auto val="1"/>
        <c:lblAlgn val="ctr"/>
        <c:lblOffset val="100"/>
      </c:catAx>
      <c:valAx>
        <c:axId val="61297024"/>
        <c:scaling>
          <c:orientation val="minMax"/>
        </c:scaling>
        <c:axPos val="l"/>
        <c:majorGridlines/>
        <c:numFmt formatCode="#,##0" sourceLinked="0"/>
        <c:majorTickMark val="none"/>
        <c:tickLblPos val="high"/>
        <c:txPr>
          <a:bodyPr/>
          <a:lstStyle/>
          <a:p>
            <a:pPr>
              <a:defRPr sz="800"/>
            </a:pPr>
            <a:endParaRPr lang="en-US"/>
          </a:p>
        </c:txPr>
        <c:crossAx val="61282944"/>
        <c:crosses val="autoZero"/>
        <c:crossBetween val="between"/>
      </c:valAx>
    </c:plotArea>
    <c:legend>
      <c:legendPos val="b"/>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base" latinLnBrk="0" hangingPunct="1">
              <a:lnSpc>
                <a:spcPct val="100000"/>
              </a:lnSpc>
              <a:spcBef>
                <a:spcPts val="0"/>
              </a:spcBef>
              <a:spcAft>
                <a:spcPts val="0"/>
              </a:spcAft>
              <a:buClrTx/>
              <a:buSzTx/>
              <a:buFontTx/>
              <a:buNone/>
              <a:tabLst/>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kern="1200" baseline="0" dirty="0" smtClean="0">
                <a:solidFill>
                  <a:srgbClr val="000000"/>
                </a:solidFill>
                <a:cs typeface="Zar" pitchFamily="2" charset="-78"/>
              </a:rPr>
              <a:t>اسرائيل </a:t>
            </a:r>
            <a:r>
              <a:rPr lang="fa-IR" sz="1600" b="0" i="0" u="none" strike="noStrike" kern="1200" baseline="0" dirty="0">
                <a:solidFill>
                  <a:sysClr val="windowText" lastClr="000000"/>
                </a:solidFill>
                <a:latin typeface="+mn-lt"/>
                <a:ea typeface="+mn-ea"/>
                <a:cs typeface="Zar" pitchFamily="2" charset="-78"/>
              </a:rPr>
              <a:t>از 1971 تا 2007</a:t>
            </a:r>
          </a:p>
        </c:rich>
      </c:tx>
      <c:layout/>
    </c:title>
    <c:plotArea>
      <c:layout/>
      <c:areaChart>
        <c:grouping val="percentStacked"/>
        <c:ser>
          <c:idx val="0"/>
          <c:order val="0"/>
          <c:tx>
            <c:strRef>
              <c:f>israel!$A$2:$L$2</c:f>
              <c:strCache>
                <c:ptCount val="1"/>
                <c:pt idx="0">
                  <c:v>Electricity production from coal sources (kWh) .. .. .. .. .. .. .. .. .. .. ..</c:v>
                </c:pt>
              </c:strCache>
            </c:strRef>
          </c:tx>
          <c:cat>
            <c:strRef>
              <c:f>israel!$M$1:$AW$1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israel!$M$2:$AW$2</c:f>
              <c:numCache>
                <c:formatCode>0</c:formatCode>
                <c:ptCount val="37"/>
                <c:pt idx="0">
                  <c:v>0</c:v>
                </c:pt>
                <c:pt idx="1">
                  <c:v>0</c:v>
                </c:pt>
                <c:pt idx="2">
                  <c:v>0</c:v>
                </c:pt>
                <c:pt idx="3">
                  <c:v>0</c:v>
                </c:pt>
                <c:pt idx="4">
                  <c:v>0</c:v>
                </c:pt>
                <c:pt idx="5">
                  <c:v>0</c:v>
                </c:pt>
                <c:pt idx="6">
                  <c:v>0</c:v>
                </c:pt>
                <c:pt idx="7">
                  <c:v>0</c:v>
                </c:pt>
                <c:pt idx="8">
                  <c:v>0</c:v>
                </c:pt>
                <c:pt idx="9">
                  <c:v>0</c:v>
                </c:pt>
                <c:pt idx="10">
                  <c:v>0</c:v>
                </c:pt>
                <c:pt idx="11">
                  <c:v>2475000000</c:v>
                </c:pt>
                <c:pt idx="12">
                  <c:v>4718000000</c:v>
                </c:pt>
                <c:pt idx="13">
                  <c:v>7329000000</c:v>
                </c:pt>
                <c:pt idx="14">
                  <c:v>8397000000</c:v>
                </c:pt>
                <c:pt idx="15">
                  <c:v>8899000000</c:v>
                </c:pt>
                <c:pt idx="16">
                  <c:v>9077000000</c:v>
                </c:pt>
                <c:pt idx="17">
                  <c:v>9039000000</c:v>
                </c:pt>
                <c:pt idx="18">
                  <c:v>9743000000</c:v>
                </c:pt>
                <c:pt idx="19">
                  <c:v>10468000000</c:v>
                </c:pt>
                <c:pt idx="20">
                  <c:v>11480000000</c:v>
                </c:pt>
                <c:pt idx="21">
                  <c:v>14633000000</c:v>
                </c:pt>
                <c:pt idx="22">
                  <c:v>16167000000</c:v>
                </c:pt>
                <c:pt idx="23">
                  <c:v>17226000000</c:v>
                </c:pt>
                <c:pt idx="24">
                  <c:v>19023000000</c:v>
                </c:pt>
                <c:pt idx="25">
                  <c:v>22543000000</c:v>
                </c:pt>
                <c:pt idx="26">
                  <c:v>24973000000</c:v>
                </c:pt>
                <c:pt idx="27">
                  <c:v>26602000000</c:v>
                </c:pt>
                <c:pt idx="28">
                  <c:v>26378000000</c:v>
                </c:pt>
                <c:pt idx="29">
                  <c:v>29352000000</c:v>
                </c:pt>
                <c:pt idx="30">
                  <c:v>33042000000</c:v>
                </c:pt>
                <c:pt idx="31">
                  <c:v>35227000000</c:v>
                </c:pt>
                <c:pt idx="32">
                  <c:v>36215000000</c:v>
                </c:pt>
                <c:pt idx="33">
                  <c:v>36611000000</c:v>
                </c:pt>
                <c:pt idx="34">
                  <c:v>36282000000</c:v>
                </c:pt>
                <c:pt idx="35">
                  <c:v>35835000000</c:v>
                </c:pt>
                <c:pt idx="36">
                  <c:v>37402000000</c:v>
                </c:pt>
              </c:numCache>
            </c:numRef>
          </c:val>
        </c:ser>
        <c:ser>
          <c:idx val="1"/>
          <c:order val="1"/>
          <c:tx>
            <c:strRef>
              <c:f>israel!$A$3:$L$3</c:f>
              <c:strCache>
                <c:ptCount val="1"/>
                <c:pt idx="0">
                  <c:v>Electricity production from hydroelectric sources (kWh) .. .. .. .. .. .. .. .. .. .. ..</c:v>
                </c:pt>
              </c:strCache>
            </c:strRef>
          </c:tx>
          <c:cat>
            <c:strRef>
              <c:f>israel!$M$1:$AW$1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israel!$M$3:$AW$3</c:f>
              <c:numCache>
                <c:formatCode>0</c:formatCode>
                <c:ptCount val="37"/>
                <c:pt idx="0">
                  <c:v>0</c:v>
                </c:pt>
                <c:pt idx="1">
                  <c:v>0</c:v>
                </c:pt>
                <c:pt idx="2">
                  <c:v>0</c:v>
                </c:pt>
                <c:pt idx="3">
                  <c:v>0</c:v>
                </c:pt>
                <c:pt idx="4">
                  <c:v>0</c:v>
                </c:pt>
                <c:pt idx="5">
                  <c:v>0</c:v>
                </c:pt>
                <c:pt idx="6">
                  <c:v>0</c:v>
                </c:pt>
                <c:pt idx="7">
                  <c:v>0</c:v>
                </c:pt>
                <c:pt idx="8">
                  <c:v>0</c:v>
                </c:pt>
                <c:pt idx="9">
                  <c:v>0</c:v>
                </c:pt>
                <c:pt idx="10">
                  <c:v>2000000</c:v>
                </c:pt>
                <c:pt idx="11">
                  <c:v>2000000</c:v>
                </c:pt>
                <c:pt idx="12">
                  <c:v>1000000</c:v>
                </c:pt>
                <c:pt idx="13">
                  <c:v>2000000</c:v>
                </c:pt>
                <c:pt idx="14">
                  <c:v>2000000</c:v>
                </c:pt>
                <c:pt idx="15">
                  <c:v>6000000</c:v>
                </c:pt>
                <c:pt idx="16">
                  <c:v>10000000</c:v>
                </c:pt>
                <c:pt idx="17">
                  <c:v>10000000</c:v>
                </c:pt>
                <c:pt idx="18">
                  <c:v>3000000</c:v>
                </c:pt>
                <c:pt idx="19">
                  <c:v>3000000</c:v>
                </c:pt>
                <c:pt idx="20">
                  <c:v>6000000</c:v>
                </c:pt>
                <c:pt idx="21">
                  <c:v>29000000</c:v>
                </c:pt>
                <c:pt idx="22">
                  <c:v>26000000</c:v>
                </c:pt>
                <c:pt idx="23">
                  <c:v>23000000</c:v>
                </c:pt>
                <c:pt idx="24">
                  <c:v>25000000</c:v>
                </c:pt>
                <c:pt idx="25">
                  <c:v>24000000</c:v>
                </c:pt>
                <c:pt idx="26">
                  <c:v>25000000</c:v>
                </c:pt>
                <c:pt idx="27">
                  <c:v>25000000</c:v>
                </c:pt>
                <c:pt idx="28">
                  <c:v>33000000</c:v>
                </c:pt>
                <c:pt idx="29">
                  <c:v>31000000</c:v>
                </c:pt>
                <c:pt idx="30">
                  <c:v>10000000</c:v>
                </c:pt>
                <c:pt idx="31">
                  <c:v>21000000</c:v>
                </c:pt>
                <c:pt idx="32">
                  <c:v>31000000</c:v>
                </c:pt>
                <c:pt idx="33">
                  <c:v>28000000</c:v>
                </c:pt>
                <c:pt idx="34">
                  <c:v>28000000</c:v>
                </c:pt>
                <c:pt idx="35">
                  <c:v>15000000</c:v>
                </c:pt>
                <c:pt idx="36">
                  <c:v>14000000</c:v>
                </c:pt>
              </c:numCache>
            </c:numRef>
          </c:val>
        </c:ser>
        <c:ser>
          <c:idx val="2"/>
          <c:order val="2"/>
          <c:tx>
            <c:strRef>
              <c:f>israel!$A$4:$L$4</c:f>
              <c:strCache>
                <c:ptCount val="1"/>
                <c:pt idx="0">
                  <c:v>Electricity production from natural gas sources (kWh) .. .. .. .. .. .. .. .. .. .. ..</c:v>
                </c:pt>
              </c:strCache>
            </c:strRef>
          </c:tx>
          <c:cat>
            <c:strRef>
              <c:f>israel!$M$1:$AW$1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israel!$M$4:$AW$4</c:f>
              <c:numCache>
                <c:formatCode>0</c:formatCode>
                <c:ptCount val="37"/>
                <c:pt idx="0">
                  <c:v>59000000</c:v>
                </c:pt>
                <c:pt idx="1">
                  <c:v>49000000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15000000</c:v>
                </c:pt>
                <c:pt idx="25">
                  <c:v>19000000</c:v>
                </c:pt>
                <c:pt idx="26">
                  <c:v>20000000</c:v>
                </c:pt>
                <c:pt idx="27">
                  <c:v>16000000</c:v>
                </c:pt>
                <c:pt idx="28">
                  <c:v>20000000</c:v>
                </c:pt>
                <c:pt idx="29">
                  <c:v>13000000</c:v>
                </c:pt>
                <c:pt idx="30">
                  <c:v>13000000</c:v>
                </c:pt>
                <c:pt idx="31">
                  <c:v>28000000</c:v>
                </c:pt>
                <c:pt idx="32">
                  <c:v>25000000</c:v>
                </c:pt>
                <c:pt idx="33">
                  <c:v>4248000000</c:v>
                </c:pt>
                <c:pt idx="34">
                  <c:v>5597000000</c:v>
                </c:pt>
                <c:pt idx="35">
                  <c:v>9085000000</c:v>
                </c:pt>
                <c:pt idx="36">
                  <c:v>10569000000</c:v>
                </c:pt>
              </c:numCache>
            </c:numRef>
          </c:val>
        </c:ser>
        <c:ser>
          <c:idx val="3"/>
          <c:order val="3"/>
          <c:tx>
            <c:strRef>
              <c:f>israel!$A$5:$L$5</c:f>
              <c:strCache>
                <c:ptCount val="1"/>
                <c:pt idx="0">
                  <c:v>Electricity production from oil sources (kWh) .. .. .. .. .. .. .. .. .. .. ..</c:v>
                </c:pt>
              </c:strCache>
            </c:strRef>
          </c:tx>
          <c:spPr>
            <a:ln w="25400">
              <a:noFill/>
            </a:ln>
          </c:spPr>
          <c:cat>
            <c:strRef>
              <c:f>israel!$M$1:$AW$1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israel!$M$5:$AW$5</c:f>
              <c:numCache>
                <c:formatCode>0</c:formatCode>
                <c:ptCount val="37"/>
                <c:pt idx="0">
                  <c:v>7580000000</c:v>
                </c:pt>
                <c:pt idx="1">
                  <c:v>8429000000</c:v>
                </c:pt>
                <c:pt idx="2">
                  <c:v>8720000000</c:v>
                </c:pt>
                <c:pt idx="3">
                  <c:v>9158000000</c:v>
                </c:pt>
                <c:pt idx="4">
                  <c:v>9712000000</c:v>
                </c:pt>
                <c:pt idx="5">
                  <c:v>10361000000</c:v>
                </c:pt>
                <c:pt idx="6">
                  <c:v>11108000000</c:v>
                </c:pt>
                <c:pt idx="7">
                  <c:v>11874000000</c:v>
                </c:pt>
                <c:pt idx="8">
                  <c:v>12436000000</c:v>
                </c:pt>
                <c:pt idx="9">
                  <c:v>12404000000</c:v>
                </c:pt>
                <c:pt idx="10">
                  <c:v>12975000000</c:v>
                </c:pt>
                <c:pt idx="11">
                  <c:v>11164000000</c:v>
                </c:pt>
                <c:pt idx="12">
                  <c:v>9636000000</c:v>
                </c:pt>
                <c:pt idx="13">
                  <c:v>7334000000</c:v>
                </c:pt>
                <c:pt idx="14">
                  <c:v>7033000000</c:v>
                </c:pt>
                <c:pt idx="15">
                  <c:v>7129000000</c:v>
                </c:pt>
                <c:pt idx="16">
                  <c:v>8590000000</c:v>
                </c:pt>
                <c:pt idx="17">
                  <c:v>10303000000</c:v>
                </c:pt>
                <c:pt idx="18">
                  <c:v>10707000000</c:v>
                </c:pt>
                <c:pt idx="19">
                  <c:v>10427000000</c:v>
                </c:pt>
                <c:pt idx="20">
                  <c:v>10028000000</c:v>
                </c:pt>
                <c:pt idx="21">
                  <c:v>10482000000</c:v>
                </c:pt>
                <c:pt idx="22">
                  <c:v>9822000000</c:v>
                </c:pt>
                <c:pt idx="23">
                  <c:v>11175000000</c:v>
                </c:pt>
                <c:pt idx="24">
                  <c:v>11362000000</c:v>
                </c:pt>
                <c:pt idx="25">
                  <c:v>9945000000</c:v>
                </c:pt>
                <c:pt idx="26">
                  <c:v>10082000000</c:v>
                </c:pt>
                <c:pt idx="27">
                  <c:v>11312000000</c:v>
                </c:pt>
                <c:pt idx="28">
                  <c:v>12784000000</c:v>
                </c:pt>
                <c:pt idx="29">
                  <c:v>13265000000</c:v>
                </c:pt>
                <c:pt idx="30">
                  <c:v>10876000000</c:v>
                </c:pt>
                <c:pt idx="31">
                  <c:v>10213000000</c:v>
                </c:pt>
                <c:pt idx="32">
                  <c:v>10758000000</c:v>
                </c:pt>
                <c:pt idx="33">
                  <c:v>6288000000</c:v>
                </c:pt>
                <c:pt idx="34">
                  <c:v>6654000000</c:v>
                </c:pt>
                <c:pt idx="35">
                  <c:v>5613000000</c:v>
                </c:pt>
                <c:pt idx="36">
                  <c:v>5797000000</c:v>
                </c:pt>
              </c:numCache>
            </c:numRef>
          </c:val>
        </c:ser>
        <c:axId val="61340672"/>
        <c:axId val="61346560"/>
      </c:areaChart>
      <c:catAx>
        <c:axId val="61340672"/>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1346560"/>
        <c:crosses val="autoZero"/>
        <c:auto val="1"/>
        <c:lblAlgn val="ctr"/>
        <c:lblOffset val="100"/>
      </c:catAx>
      <c:valAx>
        <c:axId val="61346560"/>
        <c:scaling>
          <c:orientation val="minMax"/>
        </c:scaling>
        <c:axPos val="l"/>
        <c:majorGridlines/>
        <c:numFmt formatCode="0%" sourceLinked="1"/>
        <c:majorTickMark val="none"/>
        <c:tickLblPos val="high"/>
        <c:txPr>
          <a:bodyPr/>
          <a:lstStyle/>
          <a:p>
            <a:pPr>
              <a:defRPr sz="800"/>
            </a:pPr>
            <a:endParaRPr lang="en-US"/>
          </a:p>
        </c:txPr>
        <c:crossAx val="61340672"/>
        <c:crosses val="autoZero"/>
        <c:crossBetween val="midCat"/>
      </c:valAx>
    </c:plotArea>
    <c:legend>
      <c:legendPos val="b"/>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base" latinLnBrk="0" hangingPunct="1">
              <a:lnSpc>
                <a:spcPct val="100000"/>
              </a:lnSpc>
              <a:spcBef>
                <a:spcPts val="0"/>
              </a:spcBef>
              <a:spcAft>
                <a:spcPts val="0"/>
              </a:spcAft>
              <a:buClrTx/>
              <a:buSzTx/>
              <a:buFontTx/>
              <a:buNone/>
              <a:tabLst/>
              <a:defRPr lang="fa-IR" sz="1200" b="0" i="0" u="none" strike="noStrike" kern="1200" baseline="0">
                <a:solidFill>
                  <a:sysClr val="windowText" lastClr="000000"/>
                </a:solidFill>
                <a:latin typeface="+mn-lt"/>
                <a:ea typeface="+mn-ea"/>
                <a:cs typeface="B Mitra" pitchFamily="2" charset="-78"/>
              </a:defRPr>
            </a:pPr>
            <a:r>
              <a:rPr lang="fa-IR" sz="1200" b="0" i="0" u="none" strike="noStrike" kern="1200" baseline="0" dirty="0" smtClean="0">
                <a:solidFill>
                  <a:sysClr val="windowText" lastClr="000000"/>
                </a:solidFill>
                <a:latin typeface="+mn-lt"/>
                <a:ea typeface="+mn-ea"/>
                <a:cs typeface="B Mitra" pitchFamily="2" charset="-78"/>
              </a:rPr>
              <a:t>ميزان توليد </a:t>
            </a:r>
            <a:r>
              <a:rPr lang="fa-IR" sz="1200" b="0" i="0" u="none" strike="noStrike" kern="1200" baseline="0" dirty="0">
                <a:solidFill>
                  <a:sysClr val="windowText" lastClr="000000"/>
                </a:solidFill>
                <a:latin typeface="+mn-lt"/>
                <a:ea typeface="+mn-ea"/>
                <a:cs typeface="B Mitra" pitchFamily="2" charset="-78"/>
              </a:rPr>
              <a:t>و مصرف برق در </a:t>
            </a:r>
            <a:r>
              <a:rPr lang="fa-IR" sz="1200" b="0" i="0" kern="1200" baseline="0" dirty="0">
                <a:solidFill>
                  <a:srgbClr val="000000"/>
                </a:solidFill>
                <a:cs typeface="B Mitra"/>
              </a:rPr>
              <a:t>اردن</a:t>
            </a:r>
            <a:r>
              <a:rPr lang="fa-IR" sz="1200" b="0" i="0" u="none" strike="noStrike" kern="1200" baseline="0" dirty="0">
                <a:solidFill>
                  <a:sysClr val="windowText" lastClr="000000"/>
                </a:solidFill>
                <a:latin typeface="+mn-lt"/>
                <a:ea typeface="+mn-ea"/>
                <a:cs typeface="B Mitra" pitchFamily="2" charset="-78"/>
              </a:rPr>
              <a:t> از 1971 تا 2007</a:t>
            </a:r>
            <a:r>
              <a:rPr lang="fa-IR" sz="1200" b="0" i="0" u="none" strike="noStrike" baseline="0" dirty="0"/>
              <a:t> (</a:t>
            </a:r>
            <a:r>
              <a:rPr lang="fa-IR" sz="1200" b="0" i="0" u="none" strike="noStrike" baseline="0" dirty="0" smtClean="0"/>
              <a:t>کيلو </a:t>
            </a:r>
            <a:r>
              <a:rPr lang="fa-IR" sz="1200" b="0" i="0" u="none" strike="noStrike" baseline="0" dirty="0"/>
              <a:t>وات ساعت)</a:t>
            </a:r>
            <a:endParaRPr lang="fa-IR" sz="1200" b="0" i="0" u="none" strike="noStrike" kern="1200" baseline="0" dirty="0">
              <a:solidFill>
                <a:sysClr val="windowText" lastClr="000000"/>
              </a:solidFill>
              <a:latin typeface="+mn-lt"/>
              <a:ea typeface="+mn-ea"/>
              <a:cs typeface="B Mitra" pitchFamily="2" charset="-78"/>
            </a:endParaRPr>
          </a:p>
        </c:rich>
      </c:tx>
      <c:layout/>
    </c:title>
    <c:plotArea>
      <c:layout/>
      <c:areaChart>
        <c:grouping val="stacked"/>
        <c:ser>
          <c:idx val="0"/>
          <c:order val="0"/>
          <c:tx>
            <c:strRef>
              <c:f>jordan!$A$2:$L$2</c:f>
              <c:strCache>
                <c:ptCount val="1"/>
                <c:pt idx="0">
                  <c:v>Electricity production from coal sources (kWh) .. .. .. .. .. .. .. .. .. .. ..</c:v>
                </c:pt>
              </c:strCache>
            </c:strRef>
          </c:tx>
          <c:cat>
            <c:strRef>
              <c:f>jordan!$M$1:$AW$1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jordan!$M$2:$AW$2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jordan!$A$3:$L$3</c:f>
              <c:strCache>
                <c:ptCount val="1"/>
                <c:pt idx="0">
                  <c:v>Electricity production from hydroelectric sources (kWh) .. .. .. .. .. .. .. .. .. .. ..</c:v>
                </c:pt>
              </c:strCache>
            </c:strRef>
          </c:tx>
          <c:cat>
            <c:strRef>
              <c:f>jordan!$M$1:$AW$1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jordan!$M$3:$AW$3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3000000</c:v>
                </c:pt>
                <c:pt idx="16">
                  <c:v>19000000</c:v>
                </c:pt>
                <c:pt idx="17">
                  <c:v>27000000</c:v>
                </c:pt>
                <c:pt idx="18">
                  <c:v>17000000</c:v>
                </c:pt>
                <c:pt idx="19">
                  <c:v>11000000</c:v>
                </c:pt>
                <c:pt idx="20">
                  <c:v>7000000</c:v>
                </c:pt>
                <c:pt idx="21">
                  <c:v>15000000</c:v>
                </c:pt>
                <c:pt idx="22">
                  <c:v>22000000</c:v>
                </c:pt>
                <c:pt idx="23">
                  <c:v>14000000</c:v>
                </c:pt>
                <c:pt idx="24">
                  <c:v>18000000</c:v>
                </c:pt>
                <c:pt idx="25">
                  <c:v>22000000</c:v>
                </c:pt>
                <c:pt idx="26">
                  <c:v>17000000</c:v>
                </c:pt>
                <c:pt idx="27">
                  <c:v>13000000</c:v>
                </c:pt>
                <c:pt idx="28">
                  <c:v>14000000</c:v>
                </c:pt>
                <c:pt idx="29">
                  <c:v>39000000</c:v>
                </c:pt>
                <c:pt idx="30">
                  <c:v>43000000</c:v>
                </c:pt>
                <c:pt idx="31">
                  <c:v>53000000</c:v>
                </c:pt>
                <c:pt idx="32">
                  <c:v>41000000</c:v>
                </c:pt>
                <c:pt idx="33">
                  <c:v>53000000</c:v>
                </c:pt>
                <c:pt idx="34">
                  <c:v>57000000</c:v>
                </c:pt>
                <c:pt idx="35">
                  <c:v>51000000</c:v>
                </c:pt>
                <c:pt idx="36">
                  <c:v>61000000</c:v>
                </c:pt>
              </c:numCache>
            </c:numRef>
          </c:val>
        </c:ser>
        <c:ser>
          <c:idx val="2"/>
          <c:order val="2"/>
          <c:tx>
            <c:strRef>
              <c:f>jordan!$A$4:$L$4</c:f>
              <c:strCache>
                <c:ptCount val="1"/>
                <c:pt idx="0">
                  <c:v>Electricity production from natural gas sources (kWh) .. .. .. .. .. .. .. .. .. .. ..</c:v>
                </c:pt>
              </c:strCache>
            </c:strRef>
          </c:tx>
          <c:cat>
            <c:strRef>
              <c:f>jordan!$M$1:$AW$1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jordan!$M$4:$AW$4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281000000</c:v>
                </c:pt>
                <c:pt idx="19">
                  <c:v>433000000</c:v>
                </c:pt>
                <c:pt idx="20">
                  <c:v>419000000</c:v>
                </c:pt>
                <c:pt idx="21">
                  <c:v>456000000</c:v>
                </c:pt>
                <c:pt idx="22">
                  <c:v>539000000</c:v>
                </c:pt>
                <c:pt idx="23">
                  <c:v>773000000</c:v>
                </c:pt>
                <c:pt idx="24">
                  <c:v>745000000</c:v>
                </c:pt>
                <c:pt idx="25">
                  <c:v>729000000</c:v>
                </c:pt>
                <c:pt idx="26">
                  <c:v>771000000</c:v>
                </c:pt>
                <c:pt idx="27">
                  <c:v>687000000</c:v>
                </c:pt>
                <c:pt idx="28">
                  <c:v>734000000</c:v>
                </c:pt>
                <c:pt idx="29">
                  <c:v>742000000</c:v>
                </c:pt>
                <c:pt idx="30">
                  <c:v>769000000</c:v>
                </c:pt>
                <c:pt idx="31">
                  <c:v>680000000</c:v>
                </c:pt>
                <c:pt idx="32">
                  <c:v>746000000</c:v>
                </c:pt>
                <c:pt idx="33">
                  <c:v>4495000000</c:v>
                </c:pt>
                <c:pt idx="34">
                  <c:v>5558000000</c:v>
                </c:pt>
                <c:pt idx="35">
                  <c:v>8135000000</c:v>
                </c:pt>
                <c:pt idx="36">
                  <c:v>9939000000</c:v>
                </c:pt>
              </c:numCache>
            </c:numRef>
          </c:val>
        </c:ser>
        <c:ser>
          <c:idx val="3"/>
          <c:order val="3"/>
          <c:tx>
            <c:strRef>
              <c:f>jordan!$A$5:$L$5</c:f>
              <c:strCache>
                <c:ptCount val="1"/>
                <c:pt idx="0">
                  <c:v>Electricity production from oil sources (kWh) .. .. .. .. .. .. .. .. .. .. ..</c:v>
                </c:pt>
              </c:strCache>
            </c:strRef>
          </c:tx>
          <c:cat>
            <c:strRef>
              <c:f>jordan!$M$1:$AW$1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jordan!$M$5:$AW$5</c:f>
              <c:numCache>
                <c:formatCode>0</c:formatCode>
                <c:ptCount val="37"/>
                <c:pt idx="0">
                  <c:v>230000000</c:v>
                </c:pt>
                <c:pt idx="1">
                  <c:v>278000000</c:v>
                </c:pt>
                <c:pt idx="2">
                  <c:v>315000000</c:v>
                </c:pt>
                <c:pt idx="3">
                  <c:v>350000000</c:v>
                </c:pt>
                <c:pt idx="4">
                  <c:v>407000000</c:v>
                </c:pt>
                <c:pt idx="5">
                  <c:v>501000000</c:v>
                </c:pt>
                <c:pt idx="6">
                  <c:v>601000000</c:v>
                </c:pt>
                <c:pt idx="7">
                  <c:v>704000000</c:v>
                </c:pt>
                <c:pt idx="8">
                  <c:v>900000000</c:v>
                </c:pt>
                <c:pt idx="9">
                  <c:v>1070000000</c:v>
                </c:pt>
                <c:pt idx="10">
                  <c:v>1237000000</c:v>
                </c:pt>
                <c:pt idx="11">
                  <c:v>1512000000</c:v>
                </c:pt>
                <c:pt idx="12">
                  <c:v>1918000000</c:v>
                </c:pt>
                <c:pt idx="13">
                  <c:v>2265000000</c:v>
                </c:pt>
                <c:pt idx="14">
                  <c:v>2495000000</c:v>
                </c:pt>
                <c:pt idx="15">
                  <c:v>2952000000</c:v>
                </c:pt>
                <c:pt idx="16">
                  <c:v>3467000000</c:v>
                </c:pt>
                <c:pt idx="17">
                  <c:v>3236000000</c:v>
                </c:pt>
                <c:pt idx="18">
                  <c:v>3135000000</c:v>
                </c:pt>
                <c:pt idx="19">
                  <c:v>3193000000</c:v>
                </c:pt>
                <c:pt idx="20">
                  <c:v>3297000000</c:v>
                </c:pt>
                <c:pt idx="21">
                  <c:v>3950000000</c:v>
                </c:pt>
                <c:pt idx="22">
                  <c:v>4199000000</c:v>
                </c:pt>
                <c:pt idx="23">
                  <c:v>4288000000</c:v>
                </c:pt>
                <c:pt idx="24">
                  <c:v>4852000000</c:v>
                </c:pt>
                <c:pt idx="25">
                  <c:v>5306000000</c:v>
                </c:pt>
                <c:pt idx="26">
                  <c:v>5473000000</c:v>
                </c:pt>
                <c:pt idx="27">
                  <c:v>6042000000</c:v>
                </c:pt>
                <c:pt idx="28">
                  <c:v>6330000000</c:v>
                </c:pt>
                <c:pt idx="29">
                  <c:v>6591000000</c:v>
                </c:pt>
                <c:pt idx="30">
                  <c:v>6729000000</c:v>
                </c:pt>
                <c:pt idx="31">
                  <c:v>7391000000</c:v>
                </c:pt>
                <c:pt idx="32">
                  <c:v>7198000000</c:v>
                </c:pt>
                <c:pt idx="33">
                  <c:v>4410000000</c:v>
                </c:pt>
                <c:pt idx="34">
                  <c:v>4476000000</c:v>
                </c:pt>
                <c:pt idx="35">
                  <c:v>3371000000</c:v>
                </c:pt>
                <c:pt idx="36">
                  <c:v>2988000000</c:v>
                </c:pt>
              </c:numCache>
            </c:numRef>
          </c:val>
        </c:ser>
        <c:axId val="61408000"/>
        <c:axId val="61409536"/>
      </c:areaChart>
      <c:lineChart>
        <c:grouping val="standard"/>
        <c:ser>
          <c:idx val="4"/>
          <c:order val="4"/>
          <c:tx>
            <c:strRef>
              <c:f>jordan!$A$6:$L$6</c:f>
              <c:strCache>
                <c:ptCount val="1"/>
                <c:pt idx="0">
                  <c:v>Electric power consumption (kWh) .. .. .. .. .. .. .. .. .. .. ..</c:v>
                </c:pt>
              </c:strCache>
            </c:strRef>
          </c:tx>
          <c:marker>
            <c:symbol val="none"/>
          </c:marker>
          <c:cat>
            <c:strRef>
              <c:f>jordan!$M$1:$AW$1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jordan!$M$6:$AW$6</c:f>
              <c:numCache>
                <c:formatCode>0</c:formatCode>
                <c:ptCount val="37"/>
                <c:pt idx="0">
                  <c:v>237000000</c:v>
                </c:pt>
                <c:pt idx="1">
                  <c:v>289000000</c:v>
                </c:pt>
                <c:pt idx="2">
                  <c:v>338000000</c:v>
                </c:pt>
                <c:pt idx="3">
                  <c:v>379000000</c:v>
                </c:pt>
                <c:pt idx="4">
                  <c:v>442000000</c:v>
                </c:pt>
                <c:pt idx="5">
                  <c:v>435000000</c:v>
                </c:pt>
                <c:pt idx="6">
                  <c:v>485000000</c:v>
                </c:pt>
                <c:pt idx="7">
                  <c:v>574000000</c:v>
                </c:pt>
                <c:pt idx="8">
                  <c:v>750000000</c:v>
                </c:pt>
                <c:pt idx="9">
                  <c:v>870000000</c:v>
                </c:pt>
                <c:pt idx="10">
                  <c:v>1037000000</c:v>
                </c:pt>
                <c:pt idx="11">
                  <c:v>1274000000</c:v>
                </c:pt>
                <c:pt idx="12">
                  <c:v>1664000000</c:v>
                </c:pt>
                <c:pt idx="13">
                  <c:v>1961000000</c:v>
                </c:pt>
                <c:pt idx="14">
                  <c:v>2160000000</c:v>
                </c:pt>
                <c:pt idx="15">
                  <c:v>2343000000</c:v>
                </c:pt>
                <c:pt idx="16">
                  <c:v>2673000000</c:v>
                </c:pt>
                <c:pt idx="17">
                  <c:v>2780000000</c:v>
                </c:pt>
                <c:pt idx="18">
                  <c:v>2930000000</c:v>
                </c:pt>
                <c:pt idx="19">
                  <c:v>3330000000</c:v>
                </c:pt>
                <c:pt idx="20">
                  <c:v>3387000000</c:v>
                </c:pt>
                <c:pt idx="21">
                  <c:v>3969000000</c:v>
                </c:pt>
                <c:pt idx="22">
                  <c:v>4291000000</c:v>
                </c:pt>
                <c:pt idx="23">
                  <c:v>4640000000</c:v>
                </c:pt>
                <c:pt idx="24">
                  <c:v>5088000000</c:v>
                </c:pt>
                <c:pt idx="25">
                  <c:v>5462000000</c:v>
                </c:pt>
                <c:pt idx="26">
                  <c:v>5624000000</c:v>
                </c:pt>
                <c:pt idx="27">
                  <c:v>6046000000</c:v>
                </c:pt>
                <c:pt idx="28">
                  <c:v>6291000000</c:v>
                </c:pt>
                <c:pt idx="29">
                  <c:v>6606000000</c:v>
                </c:pt>
                <c:pt idx="30">
                  <c:v>6908000000</c:v>
                </c:pt>
                <c:pt idx="31">
                  <c:v>7453000000</c:v>
                </c:pt>
                <c:pt idx="32">
                  <c:v>7837000000</c:v>
                </c:pt>
                <c:pt idx="33">
                  <c:v>8660000000</c:v>
                </c:pt>
                <c:pt idx="34">
                  <c:v>9544000000</c:v>
                </c:pt>
                <c:pt idx="35">
                  <c:v>10543000000</c:v>
                </c:pt>
                <c:pt idx="36">
                  <c:v>11184000000</c:v>
                </c:pt>
              </c:numCache>
            </c:numRef>
          </c:val>
        </c:ser>
        <c:marker val="1"/>
        <c:axId val="61408000"/>
        <c:axId val="61409536"/>
      </c:lineChart>
      <c:catAx>
        <c:axId val="61408000"/>
        <c:scaling>
          <c:orientation val="minMax"/>
        </c:scaling>
        <c:axPos val="b"/>
        <c:majorTickMark val="none"/>
        <c:tickLblPos val="nextTo"/>
        <c:txPr>
          <a:bodyPr/>
          <a:lstStyle/>
          <a:p>
            <a:pPr>
              <a:defRPr sz="800"/>
            </a:pPr>
            <a:endParaRPr lang="en-US"/>
          </a:p>
        </c:txPr>
        <c:crossAx val="61409536"/>
        <c:crosses val="autoZero"/>
        <c:auto val="1"/>
        <c:lblAlgn val="ctr"/>
        <c:lblOffset val="100"/>
      </c:catAx>
      <c:valAx>
        <c:axId val="61409536"/>
        <c:scaling>
          <c:orientation val="minMax"/>
        </c:scaling>
        <c:axPos val="l"/>
        <c:majorGridlines/>
        <c:numFmt formatCode="#,##0" sourceLinked="0"/>
        <c:majorTickMark val="none"/>
        <c:tickLblPos val="high"/>
        <c:txPr>
          <a:bodyPr/>
          <a:lstStyle/>
          <a:p>
            <a:pPr>
              <a:defRPr sz="800"/>
            </a:pPr>
            <a:endParaRPr lang="en-US"/>
          </a:p>
        </c:txPr>
        <c:crossAx val="61408000"/>
        <c:crosses val="autoZero"/>
        <c:crossBetween val="between"/>
      </c:valAx>
    </c:plotArea>
    <c:legend>
      <c:legendPos val="b"/>
      <c:legendEntry>
        <c:idx val="3"/>
        <c:delete val="1"/>
      </c:legendEntry>
      <c:legendEntry>
        <c:idx val="2"/>
        <c:delete val="1"/>
      </c:legendEntry>
      <c:layout/>
    </c:legend>
    <c:plotVisOnly val="1"/>
    <c:dispBlanksAs val="zero"/>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sz="1100" b="0">
                <a:cs typeface="B Mitra" pitchFamily="2" charset="-78"/>
              </a:defRPr>
            </a:pPr>
            <a:r>
              <a:rPr lang="fa-IR" sz="1100" b="0" dirty="0" smtClean="0">
                <a:cs typeface="B Mitra" pitchFamily="2" charset="-78"/>
              </a:rPr>
              <a:t>ميزان </a:t>
            </a:r>
            <a:r>
              <a:rPr lang="fa-IR" sz="1100" b="0" dirty="0">
                <a:cs typeface="B Mitra" pitchFamily="2" charset="-78"/>
              </a:rPr>
              <a:t>درصد </a:t>
            </a:r>
            <a:r>
              <a:rPr lang="fa-IR" sz="1100" b="0" dirty="0" smtClean="0">
                <a:cs typeface="B Mitra" pitchFamily="2" charset="-78"/>
              </a:rPr>
              <a:t>توليد </a:t>
            </a:r>
            <a:r>
              <a:rPr lang="fa-IR" sz="1100" b="0" dirty="0">
                <a:cs typeface="B Mitra" pitchFamily="2" charset="-78"/>
              </a:rPr>
              <a:t>برق در اردن از 1971 تا 2007</a:t>
            </a:r>
          </a:p>
        </c:rich>
      </c:tx>
      <c:layout/>
    </c:title>
    <c:plotArea>
      <c:layout/>
      <c:areaChart>
        <c:grouping val="percentStacked"/>
        <c:ser>
          <c:idx val="0"/>
          <c:order val="0"/>
          <c:tx>
            <c:strRef>
              <c:f>jordan!$A$2:$L$2</c:f>
              <c:strCache>
                <c:ptCount val="1"/>
                <c:pt idx="0">
                  <c:v>Electricity production from coal sources (kWh) .. .. .. .. .. .. .. .. .. .. ..</c:v>
                </c:pt>
              </c:strCache>
            </c:strRef>
          </c:tx>
          <c:cat>
            <c:strRef>
              <c:f>jordan!$M$1:$AW$1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jordan!$M$2:$AW$2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jordan!$A$3:$L$3</c:f>
              <c:strCache>
                <c:ptCount val="1"/>
                <c:pt idx="0">
                  <c:v>Electricity production from hydroelectric sources (kWh) .. .. .. .. .. .. .. .. .. .. ..</c:v>
                </c:pt>
              </c:strCache>
            </c:strRef>
          </c:tx>
          <c:cat>
            <c:strRef>
              <c:f>jordan!$M$1:$AW$1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jordan!$M$3:$AW$3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3000000</c:v>
                </c:pt>
                <c:pt idx="16">
                  <c:v>19000000</c:v>
                </c:pt>
                <c:pt idx="17">
                  <c:v>27000000</c:v>
                </c:pt>
                <c:pt idx="18">
                  <c:v>17000000</c:v>
                </c:pt>
                <c:pt idx="19">
                  <c:v>11000000</c:v>
                </c:pt>
                <c:pt idx="20">
                  <c:v>7000000</c:v>
                </c:pt>
                <c:pt idx="21">
                  <c:v>15000000</c:v>
                </c:pt>
                <c:pt idx="22">
                  <c:v>22000000</c:v>
                </c:pt>
                <c:pt idx="23">
                  <c:v>14000000</c:v>
                </c:pt>
                <c:pt idx="24">
                  <c:v>18000000</c:v>
                </c:pt>
                <c:pt idx="25">
                  <c:v>22000000</c:v>
                </c:pt>
                <c:pt idx="26">
                  <c:v>17000000</c:v>
                </c:pt>
                <c:pt idx="27">
                  <c:v>13000000</c:v>
                </c:pt>
                <c:pt idx="28">
                  <c:v>14000000</c:v>
                </c:pt>
                <c:pt idx="29">
                  <c:v>39000000</c:v>
                </c:pt>
                <c:pt idx="30">
                  <c:v>43000000</c:v>
                </c:pt>
                <c:pt idx="31">
                  <c:v>53000000</c:v>
                </c:pt>
                <c:pt idx="32">
                  <c:v>41000000</c:v>
                </c:pt>
                <c:pt idx="33">
                  <c:v>53000000</c:v>
                </c:pt>
                <c:pt idx="34">
                  <c:v>57000000</c:v>
                </c:pt>
                <c:pt idx="35">
                  <c:v>51000000</c:v>
                </c:pt>
                <c:pt idx="36">
                  <c:v>61000000</c:v>
                </c:pt>
              </c:numCache>
            </c:numRef>
          </c:val>
        </c:ser>
        <c:ser>
          <c:idx val="2"/>
          <c:order val="2"/>
          <c:tx>
            <c:strRef>
              <c:f>jordan!$A$4:$L$4</c:f>
              <c:strCache>
                <c:ptCount val="1"/>
                <c:pt idx="0">
                  <c:v>Electricity production from natural gas sources (kWh) .. .. .. .. .. .. .. .. .. .. ..</c:v>
                </c:pt>
              </c:strCache>
            </c:strRef>
          </c:tx>
          <c:cat>
            <c:strRef>
              <c:f>jordan!$M$1:$AW$1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jordan!$M$4:$AW$4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281000000</c:v>
                </c:pt>
                <c:pt idx="19">
                  <c:v>433000000</c:v>
                </c:pt>
                <c:pt idx="20">
                  <c:v>419000000</c:v>
                </c:pt>
                <c:pt idx="21">
                  <c:v>456000000</c:v>
                </c:pt>
                <c:pt idx="22">
                  <c:v>539000000</c:v>
                </c:pt>
                <c:pt idx="23">
                  <c:v>773000000</c:v>
                </c:pt>
                <c:pt idx="24">
                  <c:v>745000000</c:v>
                </c:pt>
                <c:pt idx="25">
                  <c:v>729000000</c:v>
                </c:pt>
                <c:pt idx="26">
                  <c:v>771000000</c:v>
                </c:pt>
                <c:pt idx="27">
                  <c:v>687000000</c:v>
                </c:pt>
                <c:pt idx="28">
                  <c:v>734000000</c:v>
                </c:pt>
                <c:pt idx="29">
                  <c:v>742000000</c:v>
                </c:pt>
                <c:pt idx="30">
                  <c:v>769000000</c:v>
                </c:pt>
                <c:pt idx="31">
                  <c:v>680000000</c:v>
                </c:pt>
                <c:pt idx="32">
                  <c:v>746000000</c:v>
                </c:pt>
                <c:pt idx="33">
                  <c:v>4495000000</c:v>
                </c:pt>
                <c:pt idx="34">
                  <c:v>5558000000</c:v>
                </c:pt>
                <c:pt idx="35">
                  <c:v>8135000000</c:v>
                </c:pt>
                <c:pt idx="36">
                  <c:v>9939000000</c:v>
                </c:pt>
              </c:numCache>
            </c:numRef>
          </c:val>
        </c:ser>
        <c:ser>
          <c:idx val="3"/>
          <c:order val="3"/>
          <c:tx>
            <c:strRef>
              <c:f>jordan!$A$5:$L$5</c:f>
              <c:strCache>
                <c:ptCount val="1"/>
                <c:pt idx="0">
                  <c:v>Electricity production from oil sources (kWh) .. .. .. .. .. .. .. .. .. .. ..</c:v>
                </c:pt>
              </c:strCache>
            </c:strRef>
          </c:tx>
          <c:spPr>
            <a:ln w="25400">
              <a:noFill/>
            </a:ln>
          </c:spPr>
          <c:cat>
            <c:strRef>
              <c:f>jordan!$M$1:$AW$1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jordan!$M$5:$AW$5</c:f>
              <c:numCache>
                <c:formatCode>0</c:formatCode>
                <c:ptCount val="37"/>
                <c:pt idx="0">
                  <c:v>230000000</c:v>
                </c:pt>
                <c:pt idx="1">
                  <c:v>278000000</c:v>
                </c:pt>
                <c:pt idx="2">
                  <c:v>315000000</c:v>
                </c:pt>
                <c:pt idx="3">
                  <c:v>350000000</c:v>
                </c:pt>
                <c:pt idx="4">
                  <c:v>407000000</c:v>
                </c:pt>
                <c:pt idx="5">
                  <c:v>501000000</c:v>
                </c:pt>
                <c:pt idx="6">
                  <c:v>601000000</c:v>
                </c:pt>
                <c:pt idx="7">
                  <c:v>704000000</c:v>
                </c:pt>
                <c:pt idx="8">
                  <c:v>900000000</c:v>
                </c:pt>
                <c:pt idx="9">
                  <c:v>1070000000</c:v>
                </c:pt>
                <c:pt idx="10">
                  <c:v>1237000000</c:v>
                </c:pt>
                <c:pt idx="11">
                  <c:v>1512000000</c:v>
                </c:pt>
                <c:pt idx="12">
                  <c:v>1918000000</c:v>
                </c:pt>
                <c:pt idx="13">
                  <c:v>2265000000</c:v>
                </c:pt>
                <c:pt idx="14">
                  <c:v>2495000000</c:v>
                </c:pt>
                <c:pt idx="15">
                  <c:v>2952000000</c:v>
                </c:pt>
                <c:pt idx="16">
                  <c:v>3467000000</c:v>
                </c:pt>
                <c:pt idx="17">
                  <c:v>3236000000</c:v>
                </c:pt>
                <c:pt idx="18">
                  <c:v>3135000000</c:v>
                </c:pt>
                <c:pt idx="19">
                  <c:v>3193000000</c:v>
                </c:pt>
                <c:pt idx="20">
                  <c:v>3297000000</c:v>
                </c:pt>
                <c:pt idx="21">
                  <c:v>3950000000</c:v>
                </c:pt>
                <c:pt idx="22">
                  <c:v>4199000000</c:v>
                </c:pt>
                <c:pt idx="23">
                  <c:v>4288000000</c:v>
                </c:pt>
                <c:pt idx="24">
                  <c:v>4852000000</c:v>
                </c:pt>
                <c:pt idx="25">
                  <c:v>5306000000</c:v>
                </c:pt>
                <c:pt idx="26">
                  <c:v>5473000000</c:v>
                </c:pt>
                <c:pt idx="27">
                  <c:v>6042000000</c:v>
                </c:pt>
                <c:pt idx="28">
                  <c:v>6330000000</c:v>
                </c:pt>
                <c:pt idx="29">
                  <c:v>6591000000</c:v>
                </c:pt>
                <c:pt idx="30">
                  <c:v>6729000000</c:v>
                </c:pt>
                <c:pt idx="31">
                  <c:v>7391000000</c:v>
                </c:pt>
                <c:pt idx="32">
                  <c:v>7198000000</c:v>
                </c:pt>
                <c:pt idx="33">
                  <c:v>4410000000</c:v>
                </c:pt>
                <c:pt idx="34">
                  <c:v>4476000000</c:v>
                </c:pt>
                <c:pt idx="35">
                  <c:v>3371000000</c:v>
                </c:pt>
                <c:pt idx="36">
                  <c:v>2988000000</c:v>
                </c:pt>
              </c:numCache>
            </c:numRef>
          </c:val>
        </c:ser>
        <c:axId val="61462016"/>
        <c:axId val="61463552"/>
      </c:areaChart>
      <c:catAx>
        <c:axId val="61462016"/>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1463552"/>
        <c:crosses val="autoZero"/>
        <c:auto val="1"/>
        <c:lblAlgn val="ctr"/>
        <c:lblOffset val="100"/>
      </c:catAx>
      <c:valAx>
        <c:axId val="61463552"/>
        <c:scaling>
          <c:orientation val="minMax"/>
        </c:scaling>
        <c:axPos val="l"/>
        <c:majorGridlines/>
        <c:numFmt formatCode="0%" sourceLinked="1"/>
        <c:majorTickMark val="none"/>
        <c:tickLblPos val="high"/>
        <c:crossAx val="61462016"/>
        <c:crosses val="autoZero"/>
        <c:crossBetween val="midCat"/>
      </c:valAx>
    </c:plotArea>
    <c:legend>
      <c:legendPos val="b"/>
      <c:legendEntry>
        <c:idx val="1"/>
        <c:delete val="1"/>
      </c:legendEntry>
      <c:legendEntry>
        <c:idx val="0"/>
        <c:delete val="1"/>
      </c:legendEntry>
      <c:layout/>
    </c:legend>
    <c:plotVisOnly val="1"/>
  </c:chart>
  <c:txPr>
    <a:bodyPr/>
    <a:lstStyle/>
    <a:p>
      <a:pPr>
        <a:defRPr sz="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1" eaLnBrk="1" fontAlgn="base" latinLnBrk="0" hangingPunct="1">
              <a:lnSpc>
                <a:spcPct val="100000"/>
              </a:lnSpc>
              <a:spcBef>
                <a:spcPts val="0"/>
              </a:spcBef>
              <a:spcAft>
                <a:spcPts val="0"/>
              </a:spcAft>
              <a:buClrTx/>
              <a:buSzTx/>
              <a:buFontTx/>
              <a:buNone/>
              <a:tabLst/>
              <a:defRPr lang="fa-IR" sz="1600" b="0" i="0" u="none" strike="noStrike" kern="1200" baseline="0">
                <a:solidFill>
                  <a:sysClr val="windowText" lastClr="000000"/>
                </a:solidFill>
                <a:latin typeface="+mn-lt"/>
                <a:ea typeface="+mn-ea"/>
                <a:cs typeface="Zar" pitchFamily="2" charset="-78"/>
              </a:defRPr>
            </a:pPr>
            <a:r>
              <a:rPr lang="fa-IR" sz="1600" b="0" i="0" u="none" strike="noStrike" baseline="0" dirty="0">
                <a:cs typeface="Zar" pitchFamily="2" charset="-78"/>
              </a:rPr>
              <a:t> </a:t>
            </a: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kern="1200" baseline="0" dirty="0" smtClean="0">
                <a:solidFill>
                  <a:srgbClr val="000000"/>
                </a:solidFill>
                <a:cs typeface="Zar" pitchFamily="2" charset="-78"/>
              </a:rPr>
              <a:t>کويت</a:t>
            </a:r>
            <a:r>
              <a:rPr lang="fa-IR" sz="1600" b="0" i="0" u="none" strike="noStrike" kern="1200" baseline="0" dirty="0" smtClean="0">
                <a:solidFill>
                  <a:sysClr val="windowText" lastClr="000000"/>
                </a:solidFill>
                <a:latin typeface="+mn-lt"/>
                <a:ea typeface="+mn-ea"/>
                <a:cs typeface="Zar" pitchFamily="2" charset="-78"/>
              </a:rPr>
              <a:t> </a:t>
            </a:r>
            <a:r>
              <a:rPr lang="fa-IR" sz="1600" b="0" i="0" u="none" strike="noStrike" kern="1200" baseline="0" dirty="0">
                <a:solidFill>
                  <a:sysClr val="windowText" lastClr="000000"/>
                </a:solidFill>
                <a:latin typeface="+mn-lt"/>
                <a:ea typeface="+mn-ea"/>
                <a:cs typeface="Zar" pitchFamily="2" charset="-78"/>
              </a:rPr>
              <a:t>از 1971 تا 2007</a:t>
            </a:r>
            <a:r>
              <a:rPr lang="fa-IR" sz="1600" b="0" i="0" u="none" strike="noStrike" baseline="0" dirty="0">
                <a:cs typeface="Zar" pitchFamily="2" charset="-78"/>
              </a:rPr>
              <a:t>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fa-IR"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kuwait!$A$2:$L$2</c:f>
              <c:strCache>
                <c:ptCount val="1"/>
                <c:pt idx="0">
                  <c:v>Electricity production from coal sources (kWh) .. .. .. .. .. .. .. .. .. .. ..</c:v>
                </c:pt>
              </c:strCache>
            </c:strRef>
          </c:tx>
          <c:cat>
            <c:strRef>
              <c:f>kuwait!$M$1:$AW$1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kuwait!$M$2:$AW$2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kuwait!$A$3:$L$3</c:f>
              <c:strCache>
                <c:ptCount val="1"/>
                <c:pt idx="0">
                  <c:v>Electricity production from hydroelectric sources (kWh) .. .. .. .. .. .. .. .. .. .. ..</c:v>
                </c:pt>
              </c:strCache>
            </c:strRef>
          </c:tx>
          <c:cat>
            <c:strRef>
              <c:f>kuwait!$M$1:$AW$1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kuwait!$M$3:$AW$3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kuwait!$A$4:$L$4</c:f>
              <c:strCache>
                <c:ptCount val="1"/>
                <c:pt idx="0">
                  <c:v>Electricity production from natural gas sources (kWh) .. .. .. .. .. .. .. .. .. .. ..</c:v>
                </c:pt>
              </c:strCache>
            </c:strRef>
          </c:tx>
          <c:cat>
            <c:strRef>
              <c:f>kuwait!$M$1:$AW$1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kuwait!$M$4:$AW$4</c:f>
              <c:numCache>
                <c:formatCode>0</c:formatCode>
                <c:ptCount val="37"/>
                <c:pt idx="0">
                  <c:v>2616000000</c:v>
                </c:pt>
                <c:pt idx="1">
                  <c:v>3267000000</c:v>
                </c:pt>
                <c:pt idx="2">
                  <c:v>3589000000</c:v>
                </c:pt>
                <c:pt idx="3">
                  <c:v>3999000000</c:v>
                </c:pt>
                <c:pt idx="4">
                  <c:v>4201000000</c:v>
                </c:pt>
                <c:pt idx="5">
                  <c:v>4534000000</c:v>
                </c:pt>
                <c:pt idx="6">
                  <c:v>5012000000</c:v>
                </c:pt>
                <c:pt idx="7">
                  <c:v>5758000000</c:v>
                </c:pt>
                <c:pt idx="8">
                  <c:v>7286000000</c:v>
                </c:pt>
                <c:pt idx="9">
                  <c:v>6311000000</c:v>
                </c:pt>
                <c:pt idx="10">
                  <c:v>5168000000</c:v>
                </c:pt>
                <c:pt idx="11">
                  <c:v>3684000000</c:v>
                </c:pt>
                <c:pt idx="12">
                  <c:v>4015000000</c:v>
                </c:pt>
                <c:pt idx="13">
                  <c:v>4360000000</c:v>
                </c:pt>
                <c:pt idx="14">
                  <c:v>4129000000</c:v>
                </c:pt>
                <c:pt idx="15">
                  <c:v>5871000000</c:v>
                </c:pt>
                <c:pt idx="16">
                  <c:v>6304000000</c:v>
                </c:pt>
                <c:pt idx="17">
                  <c:v>6237000000</c:v>
                </c:pt>
                <c:pt idx="18">
                  <c:v>7572000000</c:v>
                </c:pt>
                <c:pt idx="19">
                  <c:v>8439000000</c:v>
                </c:pt>
                <c:pt idx="20">
                  <c:v>1091000000</c:v>
                </c:pt>
                <c:pt idx="21">
                  <c:v>6163000000</c:v>
                </c:pt>
                <c:pt idx="22">
                  <c:v>11956000000</c:v>
                </c:pt>
                <c:pt idx="23">
                  <c:v>11919000000</c:v>
                </c:pt>
                <c:pt idx="24">
                  <c:v>11828000000</c:v>
                </c:pt>
                <c:pt idx="25">
                  <c:v>14517000000</c:v>
                </c:pt>
                <c:pt idx="26">
                  <c:v>14315000000</c:v>
                </c:pt>
                <c:pt idx="27">
                  <c:v>11856000000</c:v>
                </c:pt>
                <c:pt idx="28">
                  <c:v>9519000000</c:v>
                </c:pt>
                <c:pt idx="29">
                  <c:v>9668000000</c:v>
                </c:pt>
                <c:pt idx="30">
                  <c:v>9812000000</c:v>
                </c:pt>
                <c:pt idx="31">
                  <c:v>8394000000</c:v>
                </c:pt>
                <c:pt idx="32">
                  <c:v>7945000000</c:v>
                </c:pt>
                <c:pt idx="33">
                  <c:v>8163000000</c:v>
                </c:pt>
                <c:pt idx="34">
                  <c:v>7819000000</c:v>
                </c:pt>
                <c:pt idx="35">
                  <c:v>13078000000</c:v>
                </c:pt>
                <c:pt idx="36">
                  <c:v>13491000000</c:v>
                </c:pt>
              </c:numCache>
            </c:numRef>
          </c:val>
        </c:ser>
        <c:ser>
          <c:idx val="3"/>
          <c:order val="3"/>
          <c:tx>
            <c:strRef>
              <c:f>kuwait!$A$5:$L$5</c:f>
              <c:strCache>
                <c:ptCount val="1"/>
                <c:pt idx="0">
                  <c:v>Electricity production from oil sources (kWh) .. .. .. .. .. .. .. .. .. .. ..</c:v>
                </c:pt>
              </c:strCache>
            </c:strRef>
          </c:tx>
          <c:cat>
            <c:strRef>
              <c:f>kuwait!$M$1:$AW$1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kuwait!$M$5:$AW$5</c:f>
              <c:numCache>
                <c:formatCode>0</c:formatCode>
                <c:ptCount val="37"/>
                <c:pt idx="0">
                  <c:v>7000000</c:v>
                </c:pt>
                <c:pt idx="1">
                  <c:v>14000000</c:v>
                </c:pt>
                <c:pt idx="2">
                  <c:v>62000000</c:v>
                </c:pt>
                <c:pt idx="3">
                  <c:v>76000000</c:v>
                </c:pt>
                <c:pt idx="4">
                  <c:v>434000000</c:v>
                </c:pt>
                <c:pt idx="5">
                  <c:v>648000000</c:v>
                </c:pt>
                <c:pt idx="6">
                  <c:v>980000000</c:v>
                </c:pt>
                <c:pt idx="7">
                  <c:v>1225000000</c:v>
                </c:pt>
                <c:pt idx="8">
                  <c:v>1330000000</c:v>
                </c:pt>
                <c:pt idx="9">
                  <c:v>2712000000</c:v>
                </c:pt>
                <c:pt idx="10">
                  <c:v>4847000000</c:v>
                </c:pt>
                <c:pt idx="11">
                  <c:v>8015000000</c:v>
                </c:pt>
                <c:pt idx="12">
                  <c:v>8484000000</c:v>
                </c:pt>
                <c:pt idx="13">
                  <c:v>9534000000</c:v>
                </c:pt>
                <c:pt idx="14">
                  <c:v>11288000000</c:v>
                </c:pt>
                <c:pt idx="15">
                  <c:v>11063000000</c:v>
                </c:pt>
                <c:pt idx="16">
                  <c:v>11788000000</c:v>
                </c:pt>
                <c:pt idx="17">
                  <c:v>13362000000</c:v>
                </c:pt>
                <c:pt idx="18">
                  <c:v>13513000000</c:v>
                </c:pt>
                <c:pt idx="19">
                  <c:v>10038000000</c:v>
                </c:pt>
                <c:pt idx="20">
                  <c:v>9689000000</c:v>
                </c:pt>
                <c:pt idx="21">
                  <c:v>10722000000</c:v>
                </c:pt>
                <c:pt idx="22">
                  <c:v>8222000000</c:v>
                </c:pt>
                <c:pt idx="23">
                  <c:v>10883000000</c:v>
                </c:pt>
                <c:pt idx="24">
                  <c:v>12296000000</c:v>
                </c:pt>
                <c:pt idx="25">
                  <c:v>11408000000</c:v>
                </c:pt>
                <c:pt idx="26">
                  <c:v>12909000000</c:v>
                </c:pt>
                <c:pt idx="27">
                  <c:v>18658000000</c:v>
                </c:pt>
                <c:pt idx="28">
                  <c:v>22587000000</c:v>
                </c:pt>
                <c:pt idx="29">
                  <c:v>23185000000</c:v>
                </c:pt>
                <c:pt idx="30">
                  <c:v>25017000000</c:v>
                </c:pt>
                <c:pt idx="31">
                  <c:v>28498000000</c:v>
                </c:pt>
                <c:pt idx="32">
                  <c:v>31857000000</c:v>
                </c:pt>
                <c:pt idx="33">
                  <c:v>33093000000</c:v>
                </c:pt>
                <c:pt idx="34">
                  <c:v>35915000000</c:v>
                </c:pt>
                <c:pt idx="35">
                  <c:v>34529000000</c:v>
                </c:pt>
                <c:pt idx="36">
                  <c:v>35262000000</c:v>
                </c:pt>
              </c:numCache>
            </c:numRef>
          </c:val>
        </c:ser>
        <c:axId val="61635968"/>
        <c:axId val="61658240"/>
      </c:areaChart>
      <c:lineChart>
        <c:grouping val="standard"/>
        <c:ser>
          <c:idx val="4"/>
          <c:order val="4"/>
          <c:tx>
            <c:strRef>
              <c:f>kuwait!$A$6:$L$6</c:f>
              <c:strCache>
                <c:ptCount val="1"/>
                <c:pt idx="0">
                  <c:v>Electric power consumption (kWh) .. .. .. .. .. .. .. .. .. .. ..</c:v>
                </c:pt>
              </c:strCache>
            </c:strRef>
          </c:tx>
          <c:marker>
            <c:symbol val="none"/>
          </c:marker>
          <c:cat>
            <c:strRef>
              <c:f>kuwait!$M$1:$AW$1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kuwait!$M$6:$AW$6</c:f>
              <c:numCache>
                <c:formatCode>0</c:formatCode>
                <c:ptCount val="37"/>
                <c:pt idx="0">
                  <c:v>2413000000</c:v>
                </c:pt>
                <c:pt idx="1">
                  <c:v>3019000000</c:v>
                </c:pt>
                <c:pt idx="2">
                  <c:v>3359000000</c:v>
                </c:pt>
                <c:pt idx="3">
                  <c:v>3749000000</c:v>
                </c:pt>
                <c:pt idx="4">
                  <c:v>4264000000</c:v>
                </c:pt>
                <c:pt idx="5">
                  <c:v>4767000000</c:v>
                </c:pt>
                <c:pt idx="6">
                  <c:v>5513000000</c:v>
                </c:pt>
                <c:pt idx="7">
                  <c:v>6424000000</c:v>
                </c:pt>
                <c:pt idx="8">
                  <c:v>7927000000</c:v>
                </c:pt>
                <c:pt idx="9">
                  <c:v>8301000000</c:v>
                </c:pt>
                <c:pt idx="10">
                  <c:v>9214000000</c:v>
                </c:pt>
                <c:pt idx="11">
                  <c:v>10763000000</c:v>
                </c:pt>
                <c:pt idx="12">
                  <c:v>11499000000</c:v>
                </c:pt>
                <c:pt idx="13">
                  <c:v>12782000000</c:v>
                </c:pt>
                <c:pt idx="14">
                  <c:v>14184000000</c:v>
                </c:pt>
                <c:pt idx="15">
                  <c:v>15664000000</c:v>
                </c:pt>
                <c:pt idx="16">
                  <c:v>16744000000</c:v>
                </c:pt>
                <c:pt idx="17">
                  <c:v>18168000000</c:v>
                </c:pt>
                <c:pt idx="18">
                  <c:v>19599000000</c:v>
                </c:pt>
                <c:pt idx="19">
                  <c:v>17230000000</c:v>
                </c:pt>
                <c:pt idx="20">
                  <c:v>10090000000</c:v>
                </c:pt>
                <c:pt idx="21">
                  <c:v>15872000000</c:v>
                </c:pt>
                <c:pt idx="22">
                  <c:v>19088000000</c:v>
                </c:pt>
                <c:pt idx="23">
                  <c:v>20952000000</c:v>
                </c:pt>
                <c:pt idx="24">
                  <c:v>21514000000</c:v>
                </c:pt>
                <c:pt idx="25">
                  <c:v>23123000000</c:v>
                </c:pt>
                <c:pt idx="26">
                  <c:v>24284000000</c:v>
                </c:pt>
                <c:pt idx="27">
                  <c:v>27216000000</c:v>
                </c:pt>
                <c:pt idx="28">
                  <c:v>28633000000</c:v>
                </c:pt>
                <c:pt idx="29">
                  <c:v>29297000000</c:v>
                </c:pt>
                <c:pt idx="30">
                  <c:v>31056000000</c:v>
                </c:pt>
                <c:pt idx="31">
                  <c:v>32892000000</c:v>
                </c:pt>
                <c:pt idx="32">
                  <c:v>35486000000</c:v>
                </c:pt>
                <c:pt idx="33">
                  <c:v>36782000000</c:v>
                </c:pt>
                <c:pt idx="34">
                  <c:v>38907000000</c:v>
                </c:pt>
                <c:pt idx="35">
                  <c:v>42399000000</c:v>
                </c:pt>
                <c:pt idx="36">
                  <c:v>43134000000</c:v>
                </c:pt>
              </c:numCache>
            </c:numRef>
          </c:val>
        </c:ser>
        <c:marker val="1"/>
        <c:axId val="61635968"/>
        <c:axId val="61658240"/>
      </c:lineChart>
      <c:catAx>
        <c:axId val="61635968"/>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1658240"/>
        <c:crosses val="autoZero"/>
        <c:auto val="1"/>
        <c:lblAlgn val="ctr"/>
        <c:lblOffset val="100"/>
      </c:catAx>
      <c:valAx>
        <c:axId val="61658240"/>
        <c:scaling>
          <c:orientation val="minMax"/>
        </c:scaling>
        <c:axPos val="l"/>
        <c:majorGridlines/>
        <c:numFmt formatCode="#,##0" sourceLinked="0"/>
        <c:majorTickMark val="none"/>
        <c:tickLblPos val="high"/>
        <c:txPr>
          <a:bodyPr/>
          <a:lstStyle/>
          <a:p>
            <a:pPr>
              <a:defRPr sz="800"/>
            </a:pPr>
            <a:endParaRPr lang="en-US"/>
          </a:p>
        </c:txPr>
        <c:crossAx val="61635968"/>
        <c:crosses val="autoZero"/>
        <c:crossBetween val="between"/>
      </c:valAx>
    </c:plotArea>
    <c:legend>
      <c:legendPos val="b"/>
      <c:legendEntry>
        <c:idx val="3"/>
        <c:delete val="1"/>
      </c:legendEntry>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base" latinLnBrk="0" hangingPunct="1">
              <a:lnSpc>
                <a:spcPct val="100000"/>
              </a:lnSpc>
              <a:spcBef>
                <a:spcPts val="0"/>
              </a:spcBef>
              <a:spcAft>
                <a:spcPts val="0"/>
              </a:spcAft>
              <a:buClrTx/>
              <a:buSzTx/>
              <a:buFontTx/>
              <a:buNone/>
              <a:tabLst/>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kern="1200" baseline="0" dirty="0" smtClean="0">
                <a:solidFill>
                  <a:srgbClr val="000000"/>
                </a:solidFill>
                <a:cs typeface="Zar" pitchFamily="2" charset="-78"/>
              </a:rPr>
              <a:t>کويت </a:t>
            </a:r>
            <a:r>
              <a:rPr lang="fa-IR" sz="1600" b="0" i="0" u="none" strike="noStrike" kern="1200" baseline="0" dirty="0">
                <a:solidFill>
                  <a:sysClr val="windowText" lastClr="000000"/>
                </a:solidFill>
                <a:latin typeface="+mn-lt"/>
                <a:ea typeface="+mn-ea"/>
                <a:cs typeface="Zar" pitchFamily="2" charset="-78"/>
              </a:rPr>
              <a:t>از 1971 تا 2007</a:t>
            </a:r>
          </a:p>
        </c:rich>
      </c:tx>
      <c:layout/>
    </c:title>
    <c:plotArea>
      <c:layout/>
      <c:areaChart>
        <c:grouping val="percentStacked"/>
        <c:ser>
          <c:idx val="0"/>
          <c:order val="0"/>
          <c:tx>
            <c:strRef>
              <c:f>kuwait!$A$2:$L$2</c:f>
              <c:strCache>
                <c:ptCount val="1"/>
                <c:pt idx="0">
                  <c:v>Electricity production from coal sources (kWh) .. .. .. .. .. .. .. .. .. .. ..</c:v>
                </c:pt>
              </c:strCache>
            </c:strRef>
          </c:tx>
          <c:cat>
            <c:strRef>
              <c:f>kuwait!$M$1:$AW$1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kuwait!$M$2:$AW$2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kuwait!$A$3:$L$3</c:f>
              <c:strCache>
                <c:ptCount val="1"/>
                <c:pt idx="0">
                  <c:v>Electricity production from hydroelectric sources (kWh) .. .. .. .. .. .. .. .. .. .. ..</c:v>
                </c:pt>
              </c:strCache>
            </c:strRef>
          </c:tx>
          <c:cat>
            <c:strRef>
              <c:f>kuwait!$M$1:$AW$1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kuwait!$M$3:$AW$3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kuwait!$A$4:$L$4</c:f>
              <c:strCache>
                <c:ptCount val="1"/>
                <c:pt idx="0">
                  <c:v>Electricity production from natural gas sources (kWh) .. .. .. .. .. .. .. .. .. .. ..</c:v>
                </c:pt>
              </c:strCache>
            </c:strRef>
          </c:tx>
          <c:cat>
            <c:strRef>
              <c:f>kuwait!$M$1:$AW$1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kuwait!$M$4:$AW$4</c:f>
              <c:numCache>
                <c:formatCode>0</c:formatCode>
                <c:ptCount val="37"/>
                <c:pt idx="0">
                  <c:v>2616000000</c:v>
                </c:pt>
                <c:pt idx="1">
                  <c:v>3267000000</c:v>
                </c:pt>
                <c:pt idx="2">
                  <c:v>3589000000</c:v>
                </c:pt>
                <c:pt idx="3">
                  <c:v>3999000000</c:v>
                </c:pt>
                <c:pt idx="4">
                  <c:v>4201000000</c:v>
                </c:pt>
                <c:pt idx="5">
                  <c:v>4534000000</c:v>
                </c:pt>
                <c:pt idx="6">
                  <c:v>5012000000</c:v>
                </c:pt>
                <c:pt idx="7">
                  <c:v>5758000000</c:v>
                </c:pt>
                <c:pt idx="8">
                  <c:v>7286000000</c:v>
                </c:pt>
                <c:pt idx="9">
                  <c:v>6311000000</c:v>
                </c:pt>
                <c:pt idx="10">
                  <c:v>5168000000</c:v>
                </c:pt>
                <c:pt idx="11">
                  <c:v>3684000000</c:v>
                </c:pt>
                <c:pt idx="12">
                  <c:v>4015000000</c:v>
                </c:pt>
                <c:pt idx="13">
                  <c:v>4360000000</c:v>
                </c:pt>
                <c:pt idx="14">
                  <c:v>4129000000</c:v>
                </c:pt>
                <c:pt idx="15">
                  <c:v>5871000000</c:v>
                </c:pt>
                <c:pt idx="16">
                  <c:v>6304000000</c:v>
                </c:pt>
                <c:pt idx="17">
                  <c:v>6237000000</c:v>
                </c:pt>
                <c:pt idx="18">
                  <c:v>7572000000</c:v>
                </c:pt>
                <c:pt idx="19">
                  <c:v>8439000000</c:v>
                </c:pt>
                <c:pt idx="20">
                  <c:v>1091000000</c:v>
                </c:pt>
                <c:pt idx="21">
                  <c:v>6163000000</c:v>
                </c:pt>
                <c:pt idx="22">
                  <c:v>11956000000</c:v>
                </c:pt>
                <c:pt idx="23">
                  <c:v>11919000000</c:v>
                </c:pt>
                <c:pt idx="24">
                  <c:v>11828000000</c:v>
                </c:pt>
                <c:pt idx="25">
                  <c:v>14517000000</c:v>
                </c:pt>
                <c:pt idx="26">
                  <c:v>14315000000</c:v>
                </c:pt>
                <c:pt idx="27">
                  <c:v>11856000000</c:v>
                </c:pt>
                <c:pt idx="28">
                  <c:v>9519000000</c:v>
                </c:pt>
                <c:pt idx="29">
                  <c:v>9668000000</c:v>
                </c:pt>
                <c:pt idx="30">
                  <c:v>9812000000</c:v>
                </c:pt>
                <c:pt idx="31">
                  <c:v>8394000000</c:v>
                </c:pt>
                <c:pt idx="32">
                  <c:v>7945000000</c:v>
                </c:pt>
                <c:pt idx="33">
                  <c:v>8163000000</c:v>
                </c:pt>
                <c:pt idx="34">
                  <c:v>7819000000</c:v>
                </c:pt>
                <c:pt idx="35">
                  <c:v>13078000000</c:v>
                </c:pt>
                <c:pt idx="36">
                  <c:v>13491000000</c:v>
                </c:pt>
              </c:numCache>
            </c:numRef>
          </c:val>
        </c:ser>
        <c:ser>
          <c:idx val="3"/>
          <c:order val="3"/>
          <c:tx>
            <c:strRef>
              <c:f>kuwait!$A$5:$L$5</c:f>
              <c:strCache>
                <c:ptCount val="1"/>
                <c:pt idx="0">
                  <c:v>Electricity production from oil sources (kWh) .. .. .. .. .. .. .. .. .. .. ..</c:v>
                </c:pt>
              </c:strCache>
            </c:strRef>
          </c:tx>
          <c:spPr>
            <a:ln w="25400">
              <a:noFill/>
            </a:ln>
          </c:spPr>
          <c:cat>
            <c:strRef>
              <c:f>kuwait!$M$1:$AW$1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kuwait!$M$5:$AW$5</c:f>
              <c:numCache>
                <c:formatCode>0</c:formatCode>
                <c:ptCount val="37"/>
                <c:pt idx="0">
                  <c:v>7000000</c:v>
                </c:pt>
                <c:pt idx="1">
                  <c:v>14000000</c:v>
                </c:pt>
                <c:pt idx="2">
                  <c:v>62000000</c:v>
                </c:pt>
                <c:pt idx="3">
                  <c:v>76000000</c:v>
                </c:pt>
                <c:pt idx="4">
                  <c:v>434000000</c:v>
                </c:pt>
                <c:pt idx="5">
                  <c:v>648000000</c:v>
                </c:pt>
                <c:pt idx="6">
                  <c:v>980000000</c:v>
                </c:pt>
                <c:pt idx="7">
                  <c:v>1225000000</c:v>
                </c:pt>
                <c:pt idx="8">
                  <c:v>1330000000</c:v>
                </c:pt>
                <c:pt idx="9">
                  <c:v>2712000000</c:v>
                </c:pt>
                <c:pt idx="10">
                  <c:v>4847000000</c:v>
                </c:pt>
                <c:pt idx="11">
                  <c:v>8015000000</c:v>
                </c:pt>
                <c:pt idx="12">
                  <c:v>8484000000</c:v>
                </c:pt>
                <c:pt idx="13">
                  <c:v>9534000000</c:v>
                </c:pt>
                <c:pt idx="14">
                  <c:v>11288000000</c:v>
                </c:pt>
                <c:pt idx="15">
                  <c:v>11063000000</c:v>
                </c:pt>
                <c:pt idx="16">
                  <c:v>11788000000</c:v>
                </c:pt>
                <c:pt idx="17">
                  <c:v>13362000000</c:v>
                </c:pt>
                <c:pt idx="18">
                  <c:v>13513000000</c:v>
                </c:pt>
                <c:pt idx="19">
                  <c:v>10038000000</c:v>
                </c:pt>
                <c:pt idx="20">
                  <c:v>9689000000</c:v>
                </c:pt>
                <c:pt idx="21">
                  <c:v>10722000000</c:v>
                </c:pt>
                <c:pt idx="22">
                  <c:v>8222000000</c:v>
                </c:pt>
                <c:pt idx="23">
                  <c:v>10883000000</c:v>
                </c:pt>
                <c:pt idx="24">
                  <c:v>12296000000</c:v>
                </c:pt>
                <c:pt idx="25">
                  <c:v>11408000000</c:v>
                </c:pt>
                <c:pt idx="26">
                  <c:v>12909000000</c:v>
                </c:pt>
                <c:pt idx="27">
                  <c:v>18658000000</c:v>
                </c:pt>
                <c:pt idx="28">
                  <c:v>22587000000</c:v>
                </c:pt>
                <c:pt idx="29">
                  <c:v>23185000000</c:v>
                </c:pt>
                <c:pt idx="30">
                  <c:v>25017000000</c:v>
                </c:pt>
                <c:pt idx="31">
                  <c:v>28498000000</c:v>
                </c:pt>
                <c:pt idx="32">
                  <c:v>31857000000</c:v>
                </c:pt>
                <c:pt idx="33">
                  <c:v>33093000000</c:v>
                </c:pt>
                <c:pt idx="34">
                  <c:v>35915000000</c:v>
                </c:pt>
                <c:pt idx="35">
                  <c:v>34529000000</c:v>
                </c:pt>
                <c:pt idx="36">
                  <c:v>35262000000</c:v>
                </c:pt>
              </c:numCache>
            </c:numRef>
          </c:val>
        </c:ser>
        <c:axId val="61579648"/>
        <c:axId val="61581184"/>
      </c:areaChart>
      <c:catAx>
        <c:axId val="61579648"/>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1581184"/>
        <c:crosses val="autoZero"/>
        <c:auto val="1"/>
        <c:lblAlgn val="ctr"/>
        <c:lblOffset val="100"/>
      </c:catAx>
      <c:valAx>
        <c:axId val="61581184"/>
        <c:scaling>
          <c:orientation val="minMax"/>
        </c:scaling>
        <c:axPos val="l"/>
        <c:majorGridlines/>
        <c:numFmt formatCode="0%" sourceLinked="1"/>
        <c:majorTickMark val="none"/>
        <c:tickLblPos val="high"/>
        <c:txPr>
          <a:bodyPr/>
          <a:lstStyle/>
          <a:p>
            <a:pPr>
              <a:defRPr sz="800"/>
            </a:pPr>
            <a:endParaRPr lang="en-US"/>
          </a:p>
        </c:txPr>
        <c:crossAx val="61579648"/>
        <c:crosses val="autoZero"/>
        <c:crossBetween val="midCat"/>
      </c:valAx>
    </c:plotArea>
    <c:legend>
      <c:legendPos val="b"/>
      <c:legendEntry>
        <c:idx val="3"/>
        <c:delete val="1"/>
      </c:legendEntry>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sz="1600">
                <a:cs typeface="Zar" pitchFamily="2" charset="-78"/>
              </a:defRPr>
            </a:pPr>
            <a:r>
              <a:rPr lang="fa-IR" sz="1600" dirty="0" smtClean="0">
                <a:cs typeface="Zar" pitchFamily="2" charset="-78"/>
              </a:rPr>
              <a:t>ميزان توليد </a:t>
            </a:r>
            <a:r>
              <a:rPr lang="fa-IR" sz="1600" dirty="0">
                <a:cs typeface="Zar" pitchFamily="2" charset="-78"/>
              </a:rPr>
              <a:t>و مصرف برق در لبنان از 1971 تا 2007 (</a:t>
            </a:r>
            <a:r>
              <a:rPr lang="fa-IR" sz="1600" dirty="0" smtClean="0">
                <a:cs typeface="Zar" pitchFamily="2" charset="-78"/>
              </a:rPr>
              <a:t>کيلو </a:t>
            </a:r>
            <a:r>
              <a:rPr lang="fa-IR" sz="1600" dirty="0">
                <a:cs typeface="Zar" pitchFamily="2" charset="-78"/>
              </a:rPr>
              <a:t>وات ساعت)</a:t>
            </a:r>
          </a:p>
        </c:rich>
      </c:tx>
      <c:layout>
        <c:manualLayout>
          <c:xMode val="edge"/>
          <c:yMode val="edge"/>
          <c:x val="0.11719329227721476"/>
          <c:y val="3.0208914777286006E-2"/>
        </c:manualLayout>
      </c:layout>
    </c:title>
    <c:plotArea>
      <c:layout/>
      <c:areaChart>
        <c:grouping val="stacked"/>
        <c:ser>
          <c:idx val="0"/>
          <c:order val="0"/>
          <c:tx>
            <c:strRef>
              <c:f>lebanon!$A$2:$L$2</c:f>
              <c:strCache>
                <c:ptCount val="1"/>
                <c:pt idx="0">
                  <c:v>Electricity production from coal sources (kWh) .. .. .. .. .. .. .. .. .. .. ..</c:v>
                </c:pt>
              </c:strCache>
            </c:strRef>
          </c:tx>
          <c:cat>
            <c:strRef>
              <c:f>lebanon!$M$1:$AW$1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lebanon!$M$2:$AW$2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lebanon!$A$3:$L$3</c:f>
              <c:strCache>
                <c:ptCount val="1"/>
                <c:pt idx="0">
                  <c:v>Electricity production from hydroelectric sources (kWh) .. .. .. .. .. .. .. .. .. .. ..</c:v>
                </c:pt>
              </c:strCache>
            </c:strRef>
          </c:tx>
          <c:cat>
            <c:strRef>
              <c:f>lebanon!$M$1:$AW$1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lebanon!$M$3:$AW$3</c:f>
              <c:numCache>
                <c:formatCode>0</c:formatCode>
                <c:ptCount val="37"/>
                <c:pt idx="0">
                  <c:v>839000000</c:v>
                </c:pt>
                <c:pt idx="1">
                  <c:v>807000000</c:v>
                </c:pt>
                <c:pt idx="2">
                  <c:v>478000000</c:v>
                </c:pt>
                <c:pt idx="3">
                  <c:v>820000000</c:v>
                </c:pt>
                <c:pt idx="4">
                  <c:v>800000000</c:v>
                </c:pt>
                <c:pt idx="5">
                  <c:v>800000000</c:v>
                </c:pt>
                <c:pt idx="6">
                  <c:v>800000000</c:v>
                </c:pt>
                <c:pt idx="7">
                  <c:v>800000000</c:v>
                </c:pt>
                <c:pt idx="8">
                  <c:v>850000000</c:v>
                </c:pt>
                <c:pt idx="9">
                  <c:v>850000000</c:v>
                </c:pt>
                <c:pt idx="10">
                  <c:v>850000000</c:v>
                </c:pt>
                <c:pt idx="11">
                  <c:v>650000000</c:v>
                </c:pt>
                <c:pt idx="12">
                  <c:v>560000000</c:v>
                </c:pt>
                <c:pt idx="13">
                  <c:v>585000000</c:v>
                </c:pt>
                <c:pt idx="14">
                  <c:v>585000000</c:v>
                </c:pt>
                <c:pt idx="15">
                  <c:v>560000000</c:v>
                </c:pt>
                <c:pt idx="16">
                  <c:v>610000000</c:v>
                </c:pt>
                <c:pt idx="17">
                  <c:v>600000000</c:v>
                </c:pt>
                <c:pt idx="18">
                  <c:v>500000000</c:v>
                </c:pt>
                <c:pt idx="19">
                  <c:v>500000000</c:v>
                </c:pt>
                <c:pt idx="20">
                  <c:v>560000000</c:v>
                </c:pt>
                <c:pt idx="21">
                  <c:v>720000000</c:v>
                </c:pt>
                <c:pt idx="22">
                  <c:v>708000000</c:v>
                </c:pt>
                <c:pt idx="23">
                  <c:v>817000000</c:v>
                </c:pt>
                <c:pt idx="24">
                  <c:v>717000000</c:v>
                </c:pt>
                <c:pt idx="25">
                  <c:v>798000000</c:v>
                </c:pt>
                <c:pt idx="26">
                  <c:v>901000000</c:v>
                </c:pt>
                <c:pt idx="27">
                  <c:v>785000000</c:v>
                </c:pt>
                <c:pt idx="28">
                  <c:v>332000000</c:v>
                </c:pt>
                <c:pt idx="29">
                  <c:v>449000000</c:v>
                </c:pt>
                <c:pt idx="30">
                  <c:v>333000000</c:v>
                </c:pt>
                <c:pt idx="31">
                  <c:v>678000000</c:v>
                </c:pt>
                <c:pt idx="32">
                  <c:v>1363000000</c:v>
                </c:pt>
                <c:pt idx="33">
                  <c:v>1120000000</c:v>
                </c:pt>
                <c:pt idx="34">
                  <c:v>1046000000</c:v>
                </c:pt>
                <c:pt idx="35">
                  <c:v>695000000</c:v>
                </c:pt>
                <c:pt idx="36">
                  <c:v>585000000</c:v>
                </c:pt>
              </c:numCache>
            </c:numRef>
          </c:val>
        </c:ser>
        <c:ser>
          <c:idx val="2"/>
          <c:order val="2"/>
          <c:tx>
            <c:strRef>
              <c:f>lebanon!$A$4:$L$4</c:f>
              <c:strCache>
                <c:ptCount val="1"/>
                <c:pt idx="0">
                  <c:v>Electricity production from natural gas sources (kWh) .. .. .. .. .. .. .. .. .. .. ..</c:v>
                </c:pt>
              </c:strCache>
            </c:strRef>
          </c:tx>
          <c:cat>
            <c:strRef>
              <c:f>lebanon!$M$1:$AW$1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lebanon!$M$4:$AW$4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3"/>
          <c:order val="3"/>
          <c:tx>
            <c:strRef>
              <c:f>lebanon!$A$5:$L$5</c:f>
              <c:strCache>
                <c:ptCount val="1"/>
                <c:pt idx="0">
                  <c:v>Electricity production from oil sources (kWh) .. .. .. .. .. .. .. .. .. .. ..</c:v>
                </c:pt>
              </c:strCache>
            </c:strRef>
          </c:tx>
          <c:cat>
            <c:strRef>
              <c:f>lebanon!$M$1:$AW$1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lebanon!$M$5:$AW$5</c:f>
              <c:numCache>
                <c:formatCode>0</c:formatCode>
                <c:ptCount val="37"/>
                <c:pt idx="0">
                  <c:v>536000000</c:v>
                </c:pt>
                <c:pt idx="1">
                  <c:v>738000000</c:v>
                </c:pt>
                <c:pt idx="2">
                  <c:v>1313000000</c:v>
                </c:pt>
                <c:pt idx="3">
                  <c:v>1155000000</c:v>
                </c:pt>
                <c:pt idx="4">
                  <c:v>1050000000</c:v>
                </c:pt>
                <c:pt idx="5">
                  <c:v>1200000000</c:v>
                </c:pt>
                <c:pt idx="6">
                  <c:v>1350000000</c:v>
                </c:pt>
                <c:pt idx="7">
                  <c:v>1500000000</c:v>
                </c:pt>
                <c:pt idx="8">
                  <c:v>1650000000</c:v>
                </c:pt>
                <c:pt idx="9">
                  <c:v>1902000000</c:v>
                </c:pt>
                <c:pt idx="10">
                  <c:v>2150000000</c:v>
                </c:pt>
                <c:pt idx="11">
                  <c:v>2650000000</c:v>
                </c:pt>
                <c:pt idx="12">
                  <c:v>3040000000</c:v>
                </c:pt>
                <c:pt idx="13">
                  <c:v>3215000000</c:v>
                </c:pt>
                <c:pt idx="14">
                  <c:v>3276000000</c:v>
                </c:pt>
                <c:pt idx="15">
                  <c:v>3610000000</c:v>
                </c:pt>
                <c:pt idx="16">
                  <c:v>3990000000</c:v>
                </c:pt>
                <c:pt idx="17">
                  <c:v>3400000000</c:v>
                </c:pt>
                <c:pt idx="18">
                  <c:v>2000000000</c:v>
                </c:pt>
                <c:pt idx="19">
                  <c:v>1000000000</c:v>
                </c:pt>
                <c:pt idx="20">
                  <c:v>2440000000</c:v>
                </c:pt>
                <c:pt idx="21">
                  <c:v>3051000000</c:v>
                </c:pt>
                <c:pt idx="22">
                  <c:v>3776000000</c:v>
                </c:pt>
                <c:pt idx="23">
                  <c:v>4367000000</c:v>
                </c:pt>
                <c:pt idx="24">
                  <c:v>4758000000</c:v>
                </c:pt>
                <c:pt idx="25">
                  <c:v>6167000000</c:v>
                </c:pt>
                <c:pt idx="26">
                  <c:v>7614000000</c:v>
                </c:pt>
                <c:pt idx="27">
                  <c:v>7558000000</c:v>
                </c:pt>
                <c:pt idx="28">
                  <c:v>7853000000</c:v>
                </c:pt>
                <c:pt idx="29">
                  <c:v>7390000000</c:v>
                </c:pt>
                <c:pt idx="30">
                  <c:v>7841000000</c:v>
                </c:pt>
                <c:pt idx="31">
                  <c:v>8982000000</c:v>
                </c:pt>
                <c:pt idx="32">
                  <c:v>9184000000</c:v>
                </c:pt>
                <c:pt idx="33">
                  <c:v>9072000000</c:v>
                </c:pt>
                <c:pt idx="34">
                  <c:v>9078000000</c:v>
                </c:pt>
                <c:pt idx="35">
                  <c:v>8592000000</c:v>
                </c:pt>
                <c:pt idx="36">
                  <c:v>8990000000</c:v>
                </c:pt>
              </c:numCache>
            </c:numRef>
          </c:val>
        </c:ser>
        <c:axId val="61610240"/>
        <c:axId val="61698048"/>
      </c:areaChart>
      <c:lineChart>
        <c:grouping val="standard"/>
        <c:ser>
          <c:idx val="4"/>
          <c:order val="4"/>
          <c:tx>
            <c:strRef>
              <c:f>lebanon!$A$6:$L$6</c:f>
              <c:strCache>
                <c:ptCount val="1"/>
                <c:pt idx="0">
                  <c:v>Electric power consumption (kWh) .. .. .. .. .. .. .. .. .. .. ..</c:v>
                </c:pt>
              </c:strCache>
            </c:strRef>
          </c:tx>
          <c:marker>
            <c:symbol val="none"/>
          </c:marker>
          <c:cat>
            <c:strRef>
              <c:f>lebanon!$M$1:$AW$1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lebanon!$M$6:$AW$6</c:f>
              <c:numCache>
                <c:formatCode>0</c:formatCode>
                <c:ptCount val="37"/>
                <c:pt idx="0">
                  <c:v>1237000000</c:v>
                </c:pt>
                <c:pt idx="1">
                  <c:v>1390000000</c:v>
                </c:pt>
                <c:pt idx="2">
                  <c:v>1612000000</c:v>
                </c:pt>
                <c:pt idx="3">
                  <c:v>1777000000</c:v>
                </c:pt>
                <c:pt idx="4">
                  <c:v>1665000000</c:v>
                </c:pt>
                <c:pt idx="5">
                  <c:v>1800000000</c:v>
                </c:pt>
                <c:pt idx="6">
                  <c:v>1985000000</c:v>
                </c:pt>
                <c:pt idx="7">
                  <c:v>2213000000</c:v>
                </c:pt>
                <c:pt idx="8">
                  <c:v>2383000000</c:v>
                </c:pt>
                <c:pt idx="9">
                  <c:v>2537000000</c:v>
                </c:pt>
                <c:pt idx="10">
                  <c:v>2741000000</c:v>
                </c:pt>
                <c:pt idx="11">
                  <c:v>2997000000</c:v>
                </c:pt>
                <c:pt idx="12">
                  <c:v>3276000000</c:v>
                </c:pt>
                <c:pt idx="13">
                  <c:v>3447000000</c:v>
                </c:pt>
                <c:pt idx="14">
                  <c:v>3511000000</c:v>
                </c:pt>
                <c:pt idx="15">
                  <c:v>3790000000</c:v>
                </c:pt>
                <c:pt idx="16">
                  <c:v>4136000000</c:v>
                </c:pt>
                <c:pt idx="17">
                  <c:v>3600000000</c:v>
                </c:pt>
                <c:pt idx="18">
                  <c:v>2250000000</c:v>
                </c:pt>
                <c:pt idx="19">
                  <c:v>1400000000</c:v>
                </c:pt>
                <c:pt idx="20">
                  <c:v>2800000000</c:v>
                </c:pt>
                <c:pt idx="21">
                  <c:v>3371000000</c:v>
                </c:pt>
                <c:pt idx="22">
                  <c:v>3964000000</c:v>
                </c:pt>
                <c:pt idx="23">
                  <c:v>4355000000</c:v>
                </c:pt>
                <c:pt idx="24">
                  <c:v>4681000000</c:v>
                </c:pt>
                <c:pt idx="25">
                  <c:v>6655000000</c:v>
                </c:pt>
                <c:pt idx="26">
                  <c:v>8046000000</c:v>
                </c:pt>
                <c:pt idx="27">
                  <c:v>7839000000</c:v>
                </c:pt>
                <c:pt idx="28">
                  <c:v>7601000000</c:v>
                </c:pt>
                <c:pt idx="29">
                  <c:v>7851000000</c:v>
                </c:pt>
                <c:pt idx="30">
                  <c:v>8000000000</c:v>
                </c:pt>
                <c:pt idx="31">
                  <c:v>8663000000</c:v>
                </c:pt>
                <c:pt idx="32">
                  <c:v>8965000000</c:v>
                </c:pt>
                <c:pt idx="33">
                  <c:v>8847000000</c:v>
                </c:pt>
                <c:pt idx="34">
                  <c:v>8992000000</c:v>
                </c:pt>
                <c:pt idx="35">
                  <c:v>8684000000</c:v>
                </c:pt>
                <c:pt idx="36">
                  <c:v>8965000000</c:v>
                </c:pt>
              </c:numCache>
            </c:numRef>
          </c:val>
        </c:ser>
        <c:marker val="1"/>
        <c:axId val="61610240"/>
        <c:axId val="61698048"/>
      </c:lineChart>
      <c:catAx>
        <c:axId val="61610240"/>
        <c:scaling>
          <c:orientation val="minMax"/>
        </c:scaling>
        <c:axPos val="b"/>
        <c:majorTickMark val="none"/>
        <c:tickLblPos val="nextTo"/>
        <c:crossAx val="61698048"/>
        <c:crosses val="autoZero"/>
        <c:auto val="1"/>
        <c:lblAlgn val="ctr"/>
        <c:lblOffset val="100"/>
      </c:catAx>
      <c:valAx>
        <c:axId val="61698048"/>
        <c:scaling>
          <c:orientation val="minMax"/>
        </c:scaling>
        <c:axPos val="l"/>
        <c:majorGridlines/>
        <c:numFmt formatCode="#,##0" sourceLinked="0"/>
        <c:majorTickMark val="none"/>
        <c:tickLblPos val="high"/>
        <c:crossAx val="61610240"/>
        <c:crosses val="autoZero"/>
        <c:crossBetween val="between"/>
      </c:valAx>
    </c:plotArea>
    <c:legend>
      <c:legendPos val="b"/>
      <c:legendEntry>
        <c:idx val="3"/>
        <c:delete val="1"/>
      </c:legendEntry>
      <c:legendEntry>
        <c:idx val="1"/>
        <c:delete val="1"/>
      </c:legendEntry>
      <c:layout/>
      <c:txPr>
        <a:bodyPr/>
        <a:lstStyle/>
        <a:p>
          <a:pPr>
            <a:defRPr sz="1200">
              <a:latin typeface="Times New Roman" pitchFamily="18" charset="0"/>
              <a:cs typeface="Times New Roman" pitchFamily="18" charset="0"/>
            </a:defRPr>
          </a:pPr>
          <a:endParaRPr lang="en-US"/>
        </a:p>
      </c:txPr>
    </c:legend>
    <c:plotVisOnly val="1"/>
    <c:dispBlanksAs val="zero"/>
  </c:chart>
  <c:txPr>
    <a:bodyPr/>
    <a:lstStyle/>
    <a:p>
      <a:pPr>
        <a:defRPr sz="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u="none" strike="noStrike" baseline="0" dirty="0">
                <a:cs typeface="Zar" pitchFamily="2" charset="-78"/>
              </a:rPr>
              <a:t>لبنان </a:t>
            </a:r>
            <a:r>
              <a:rPr lang="fa-IR" sz="1600" b="0" i="0" u="none" strike="noStrike" kern="1200" baseline="0" dirty="0">
                <a:solidFill>
                  <a:sysClr val="windowText" lastClr="000000"/>
                </a:solidFill>
                <a:latin typeface="+mn-lt"/>
                <a:ea typeface="+mn-ea"/>
                <a:cs typeface="Zar" pitchFamily="2" charset="-78"/>
              </a:rPr>
              <a:t>از 1971 تا 2007</a:t>
            </a:r>
          </a:p>
        </c:rich>
      </c:tx>
      <c:layout/>
    </c:title>
    <c:plotArea>
      <c:layout/>
      <c:areaChart>
        <c:grouping val="percentStacked"/>
        <c:ser>
          <c:idx val="0"/>
          <c:order val="0"/>
          <c:tx>
            <c:strRef>
              <c:f>lebanon!$A$2:$L$2</c:f>
              <c:strCache>
                <c:ptCount val="1"/>
                <c:pt idx="0">
                  <c:v>Electricity production from coal sources (kWh) .. .. .. .. .. .. .. .. .. .. ..</c:v>
                </c:pt>
              </c:strCache>
            </c:strRef>
          </c:tx>
          <c:cat>
            <c:strRef>
              <c:f>lebanon!$M$1:$AW$1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lebanon!$M$2:$AW$2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lebanon!$A$3:$L$3</c:f>
              <c:strCache>
                <c:ptCount val="1"/>
                <c:pt idx="0">
                  <c:v>Electricity production from hydroelectric sources (kWh) .. .. .. .. .. .. .. .. .. .. ..</c:v>
                </c:pt>
              </c:strCache>
            </c:strRef>
          </c:tx>
          <c:cat>
            <c:strRef>
              <c:f>lebanon!$M$1:$AW$1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lebanon!$M$3:$AW$3</c:f>
              <c:numCache>
                <c:formatCode>0</c:formatCode>
                <c:ptCount val="37"/>
                <c:pt idx="0">
                  <c:v>839000000</c:v>
                </c:pt>
                <c:pt idx="1">
                  <c:v>807000000</c:v>
                </c:pt>
                <c:pt idx="2">
                  <c:v>478000000</c:v>
                </c:pt>
                <c:pt idx="3">
                  <c:v>820000000</c:v>
                </c:pt>
                <c:pt idx="4">
                  <c:v>800000000</c:v>
                </c:pt>
                <c:pt idx="5">
                  <c:v>800000000</c:v>
                </c:pt>
                <c:pt idx="6">
                  <c:v>800000000</c:v>
                </c:pt>
                <c:pt idx="7">
                  <c:v>800000000</c:v>
                </c:pt>
                <c:pt idx="8">
                  <c:v>850000000</c:v>
                </c:pt>
                <c:pt idx="9">
                  <c:v>850000000</c:v>
                </c:pt>
                <c:pt idx="10">
                  <c:v>850000000</c:v>
                </c:pt>
                <c:pt idx="11">
                  <c:v>650000000</c:v>
                </c:pt>
                <c:pt idx="12">
                  <c:v>560000000</c:v>
                </c:pt>
                <c:pt idx="13">
                  <c:v>585000000</c:v>
                </c:pt>
                <c:pt idx="14">
                  <c:v>585000000</c:v>
                </c:pt>
                <c:pt idx="15">
                  <c:v>560000000</c:v>
                </c:pt>
                <c:pt idx="16">
                  <c:v>610000000</c:v>
                </c:pt>
                <c:pt idx="17">
                  <c:v>600000000</c:v>
                </c:pt>
                <c:pt idx="18">
                  <c:v>500000000</c:v>
                </c:pt>
                <c:pt idx="19">
                  <c:v>500000000</c:v>
                </c:pt>
                <c:pt idx="20">
                  <c:v>560000000</c:v>
                </c:pt>
                <c:pt idx="21">
                  <c:v>720000000</c:v>
                </c:pt>
                <c:pt idx="22">
                  <c:v>708000000</c:v>
                </c:pt>
                <c:pt idx="23">
                  <c:v>817000000</c:v>
                </c:pt>
                <c:pt idx="24">
                  <c:v>717000000</c:v>
                </c:pt>
                <c:pt idx="25">
                  <c:v>798000000</c:v>
                </c:pt>
                <c:pt idx="26">
                  <c:v>901000000</c:v>
                </c:pt>
                <c:pt idx="27">
                  <c:v>785000000</c:v>
                </c:pt>
                <c:pt idx="28">
                  <c:v>332000000</c:v>
                </c:pt>
                <c:pt idx="29">
                  <c:v>449000000</c:v>
                </c:pt>
                <c:pt idx="30">
                  <c:v>333000000</c:v>
                </c:pt>
                <c:pt idx="31">
                  <c:v>678000000</c:v>
                </c:pt>
                <c:pt idx="32">
                  <c:v>1363000000</c:v>
                </c:pt>
                <c:pt idx="33">
                  <c:v>1120000000</c:v>
                </c:pt>
                <c:pt idx="34">
                  <c:v>1046000000</c:v>
                </c:pt>
                <c:pt idx="35">
                  <c:v>695000000</c:v>
                </c:pt>
                <c:pt idx="36">
                  <c:v>585000000</c:v>
                </c:pt>
              </c:numCache>
            </c:numRef>
          </c:val>
        </c:ser>
        <c:ser>
          <c:idx val="2"/>
          <c:order val="2"/>
          <c:tx>
            <c:strRef>
              <c:f>lebanon!$A$4:$L$4</c:f>
              <c:strCache>
                <c:ptCount val="1"/>
                <c:pt idx="0">
                  <c:v>Electricity production from natural gas sources (kWh) .. .. .. .. .. .. .. .. .. .. ..</c:v>
                </c:pt>
              </c:strCache>
            </c:strRef>
          </c:tx>
          <c:cat>
            <c:strRef>
              <c:f>lebanon!$M$1:$AW$1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lebanon!$M$4:$AW$4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3"/>
          <c:order val="3"/>
          <c:tx>
            <c:strRef>
              <c:f>lebanon!$A$5:$L$5</c:f>
              <c:strCache>
                <c:ptCount val="1"/>
                <c:pt idx="0">
                  <c:v>Electricity production from oil sources (kWh) .. .. .. .. .. .. .. .. .. .. ..</c:v>
                </c:pt>
              </c:strCache>
            </c:strRef>
          </c:tx>
          <c:spPr>
            <a:ln w="25400">
              <a:noFill/>
            </a:ln>
          </c:spPr>
          <c:cat>
            <c:strRef>
              <c:f>lebanon!$M$1:$AW$1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lebanon!$M$5:$AW$5</c:f>
              <c:numCache>
                <c:formatCode>0</c:formatCode>
                <c:ptCount val="37"/>
                <c:pt idx="0">
                  <c:v>536000000</c:v>
                </c:pt>
                <c:pt idx="1">
                  <c:v>738000000</c:v>
                </c:pt>
                <c:pt idx="2">
                  <c:v>1313000000</c:v>
                </c:pt>
                <c:pt idx="3">
                  <c:v>1155000000</c:v>
                </c:pt>
                <c:pt idx="4">
                  <c:v>1050000000</c:v>
                </c:pt>
                <c:pt idx="5">
                  <c:v>1200000000</c:v>
                </c:pt>
                <c:pt idx="6">
                  <c:v>1350000000</c:v>
                </c:pt>
                <c:pt idx="7">
                  <c:v>1500000000</c:v>
                </c:pt>
                <c:pt idx="8">
                  <c:v>1650000000</c:v>
                </c:pt>
                <c:pt idx="9">
                  <c:v>1902000000</c:v>
                </c:pt>
                <c:pt idx="10">
                  <c:v>2150000000</c:v>
                </c:pt>
                <c:pt idx="11">
                  <c:v>2650000000</c:v>
                </c:pt>
                <c:pt idx="12">
                  <c:v>3040000000</c:v>
                </c:pt>
                <c:pt idx="13">
                  <c:v>3215000000</c:v>
                </c:pt>
                <c:pt idx="14">
                  <c:v>3276000000</c:v>
                </c:pt>
                <c:pt idx="15">
                  <c:v>3610000000</c:v>
                </c:pt>
                <c:pt idx="16">
                  <c:v>3990000000</c:v>
                </c:pt>
                <c:pt idx="17">
                  <c:v>3400000000</c:v>
                </c:pt>
                <c:pt idx="18">
                  <c:v>2000000000</c:v>
                </c:pt>
                <c:pt idx="19">
                  <c:v>1000000000</c:v>
                </c:pt>
                <c:pt idx="20">
                  <c:v>2440000000</c:v>
                </c:pt>
                <c:pt idx="21">
                  <c:v>3051000000</c:v>
                </c:pt>
                <c:pt idx="22">
                  <c:v>3776000000</c:v>
                </c:pt>
                <c:pt idx="23">
                  <c:v>4367000000</c:v>
                </c:pt>
                <c:pt idx="24">
                  <c:v>4758000000</c:v>
                </c:pt>
                <c:pt idx="25">
                  <c:v>6167000000</c:v>
                </c:pt>
                <c:pt idx="26">
                  <c:v>7614000000</c:v>
                </c:pt>
                <c:pt idx="27">
                  <c:v>7558000000</c:v>
                </c:pt>
                <c:pt idx="28">
                  <c:v>7853000000</c:v>
                </c:pt>
                <c:pt idx="29">
                  <c:v>7390000000</c:v>
                </c:pt>
                <c:pt idx="30">
                  <c:v>7841000000</c:v>
                </c:pt>
                <c:pt idx="31">
                  <c:v>8982000000</c:v>
                </c:pt>
                <c:pt idx="32">
                  <c:v>9184000000</c:v>
                </c:pt>
                <c:pt idx="33">
                  <c:v>9072000000</c:v>
                </c:pt>
                <c:pt idx="34">
                  <c:v>9078000000</c:v>
                </c:pt>
                <c:pt idx="35">
                  <c:v>8592000000</c:v>
                </c:pt>
                <c:pt idx="36">
                  <c:v>8990000000</c:v>
                </c:pt>
              </c:numCache>
            </c:numRef>
          </c:val>
        </c:ser>
        <c:axId val="61815808"/>
        <c:axId val="61817600"/>
      </c:areaChart>
      <c:catAx>
        <c:axId val="61815808"/>
        <c:scaling>
          <c:orientation val="minMax"/>
        </c:scaling>
        <c:axPos val="b"/>
        <c:majorTickMark val="none"/>
        <c:tickLblPos val="nextTo"/>
        <c:txPr>
          <a:bodyPr/>
          <a:lstStyle/>
          <a:p>
            <a:pPr>
              <a:defRPr sz="800"/>
            </a:pPr>
            <a:endParaRPr lang="en-US"/>
          </a:p>
        </c:txPr>
        <c:crossAx val="61817600"/>
        <c:crosses val="autoZero"/>
        <c:auto val="1"/>
        <c:lblAlgn val="ctr"/>
        <c:lblOffset val="100"/>
      </c:catAx>
      <c:valAx>
        <c:axId val="61817600"/>
        <c:scaling>
          <c:orientation val="minMax"/>
        </c:scaling>
        <c:axPos val="l"/>
        <c:majorGridlines/>
        <c:numFmt formatCode="0%" sourceLinked="1"/>
        <c:majorTickMark val="none"/>
        <c:tickLblPos val="high"/>
        <c:txPr>
          <a:bodyPr/>
          <a:lstStyle/>
          <a:p>
            <a:pPr>
              <a:defRPr sz="800"/>
            </a:pPr>
            <a:endParaRPr lang="en-US"/>
          </a:p>
        </c:txPr>
        <c:crossAx val="61815808"/>
        <c:crosses val="autoZero"/>
        <c:crossBetween val="midCat"/>
      </c:valAx>
    </c:plotArea>
    <c:legend>
      <c:legendPos val="b"/>
      <c:legendEntry>
        <c:idx val="3"/>
        <c:delete val="1"/>
      </c:legendEntry>
      <c:legendEntry>
        <c:idx val="1"/>
        <c:delete val="1"/>
      </c:legendEntry>
      <c:layout>
        <c:manualLayout>
          <c:xMode val="edge"/>
          <c:yMode val="edge"/>
          <c:x val="5.7645903317509316E-2"/>
          <c:y val="0.84245735914320508"/>
          <c:w val="0.88470796280626618"/>
          <c:h val="0.13870830441601495"/>
        </c:manualLayout>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u="none" strike="noStrike" kern="1200" baseline="0" dirty="0" smtClean="0">
                <a:solidFill>
                  <a:sysClr val="windowText" lastClr="000000"/>
                </a:solidFill>
                <a:latin typeface="+mn-lt"/>
                <a:ea typeface="+mn-ea"/>
                <a:cs typeface="Zar" pitchFamily="2" charset="-78"/>
              </a:rPr>
              <a:t>ليبي </a:t>
            </a:r>
            <a:r>
              <a:rPr lang="fa-IR" sz="1600" b="0" i="0" u="none" strike="noStrike" kern="1200" baseline="0" dirty="0">
                <a:solidFill>
                  <a:sysClr val="windowText" lastClr="000000"/>
                </a:solidFill>
                <a:latin typeface="+mn-lt"/>
                <a:ea typeface="+mn-ea"/>
                <a:cs typeface="Zar" pitchFamily="2" charset="-78"/>
              </a:rPr>
              <a:t>از 1971 تا 2007</a:t>
            </a:r>
            <a:r>
              <a:rPr lang="fa-IR" sz="1600" b="0" i="0" u="none" strike="noStrike" baseline="0" dirty="0">
                <a:cs typeface="Zar" pitchFamily="2" charset="-78"/>
              </a:rPr>
              <a:t>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fa-IR"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libya!$A$2:$L$2</c:f>
              <c:strCache>
                <c:ptCount val="1"/>
                <c:pt idx="0">
                  <c:v>Electricity production from coal sources (kWh) .. .. .. .. .. .. .. .. .. .. ..</c:v>
                </c:pt>
              </c:strCache>
            </c:strRef>
          </c:tx>
          <c:cat>
            <c:strRef>
              <c:f>libya!$M$1:$AW$1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libya!$M$2:$AW$2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libya!$A$3:$L$3</c:f>
              <c:strCache>
                <c:ptCount val="1"/>
                <c:pt idx="0">
                  <c:v>Electricity production from hydroelectric sources (kWh) .. .. .. .. .. .. .. .. .. .. ..</c:v>
                </c:pt>
              </c:strCache>
            </c:strRef>
          </c:tx>
          <c:cat>
            <c:strRef>
              <c:f>libya!$M$1:$AW$1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libya!$M$3:$AW$3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libya!$A$4:$L$4</c:f>
              <c:strCache>
                <c:ptCount val="1"/>
                <c:pt idx="0">
                  <c:v>Electricity production from natural gas sources (kWh) .. .. .. .. .. .. .. .. .. .. ..</c:v>
                </c:pt>
              </c:strCache>
            </c:strRef>
          </c:tx>
          <c:cat>
            <c:strRef>
              <c:f>libya!$M$1:$AW$1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libya!$M$4:$AW$4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2600000000</c:v>
                </c:pt>
                <c:pt idx="25">
                  <c:v>2900000000</c:v>
                </c:pt>
                <c:pt idx="26">
                  <c:v>2800000000</c:v>
                </c:pt>
                <c:pt idx="27">
                  <c:v>2800000000</c:v>
                </c:pt>
                <c:pt idx="28">
                  <c:v>3300000000</c:v>
                </c:pt>
                <c:pt idx="29">
                  <c:v>3400000000</c:v>
                </c:pt>
                <c:pt idx="30">
                  <c:v>3552000000</c:v>
                </c:pt>
                <c:pt idx="31">
                  <c:v>3704000000</c:v>
                </c:pt>
                <c:pt idx="32">
                  <c:v>3856000000</c:v>
                </c:pt>
                <c:pt idx="33">
                  <c:v>3907000000</c:v>
                </c:pt>
                <c:pt idx="34">
                  <c:v>6336000000</c:v>
                </c:pt>
                <c:pt idx="35">
                  <c:v>9801000000</c:v>
                </c:pt>
                <c:pt idx="36">
                  <c:v>11543000000</c:v>
                </c:pt>
              </c:numCache>
            </c:numRef>
          </c:val>
        </c:ser>
        <c:ser>
          <c:idx val="3"/>
          <c:order val="3"/>
          <c:tx>
            <c:strRef>
              <c:f>libya!$A$5:$L$5</c:f>
              <c:strCache>
                <c:ptCount val="1"/>
                <c:pt idx="0">
                  <c:v>Electricity production from oil sources (kWh) .. .. .. .. .. .. .. .. .. .. ..</c:v>
                </c:pt>
              </c:strCache>
            </c:strRef>
          </c:tx>
          <c:cat>
            <c:strRef>
              <c:f>libya!$M$1:$AW$1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libya!$M$5:$AW$5</c:f>
              <c:numCache>
                <c:formatCode>0</c:formatCode>
                <c:ptCount val="37"/>
                <c:pt idx="0">
                  <c:v>508000000</c:v>
                </c:pt>
                <c:pt idx="1">
                  <c:v>569000000</c:v>
                </c:pt>
                <c:pt idx="2">
                  <c:v>1147000000</c:v>
                </c:pt>
                <c:pt idx="3">
                  <c:v>1381000000</c:v>
                </c:pt>
                <c:pt idx="4">
                  <c:v>1821000000</c:v>
                </c:pt>
                <c:pt idx="5">
                  <c:v>2276000000</c:v>
                </c:pt>
                <c:pt idx="6">
                  <c:v>2833000000</c:v>
                </c:pt>
                <c:pt idx="7">
                  <c:v>3363000000</c:v>
                </c:pt>
                <c:pt idx="8">
                  <c:v>4150000000</c:v>
                </c:pt>
                <c:pt idx="9">
                  <c:v>4800000000</c:v>
                </c:pt>
                <c:pt idx="10">
                  <c:v>5190000000</c:v>
                </c:pt>
                <c:pt idx="11">
                  <c:v>5612000000</c:v>
                </c:pt>
                <c:pt idx="12">
                  <c:v>6068000000</c:v>
                </c:pt>
                <c:pt idx="13">
                  <c:v>6561000000</c:v>
                </c:pt>
                <c:pt idx="14">
                  <c:v>7095000000</c:v>
                </c:pt>
                <c:pt idx="15">
                  <c:v>6835000000</c:v>
                </c:pt>
                <c:pt idx="16">
                  <c:v>7644000000</c:v>
                </c:pt>
                <c:pt idx="17">
                  <c:v>8047000000</c:v>
                </c:pt>
                <c:pt idx="18">
                  <c:v>8093000000</c:v>
                </c:pt>
                <c:pt idx="19">
                  <c:v>10169000000</c:v>
                </c:pt>
                <c:pt idx="20">
                  <c:v>10460000000</c:v>
                </c:pt>
                <c:pt idx="21">
                  <c:v>10759000000</c:v>
                </c:pt>
                <c:pt idx="22">
                  <c:v>11341000000</c:v>
                </c:pt>
                <c:pt idx="23">
                  <c:v>11689000000</c:v>
                </c:pt>
                <c:pt idx="24">
                  <c:v>8815000000</c:v>
                </c:pt>
                <c:pt idx="25">
                  <c:v>9186000000</c:v>
                </c:pt>
                <c:pt idx="26">
                  <c:v>9820000000</c:v>
                </c:pt>
                <c:pt idx="27">
                  <c:v>10728000000</c:v>
                </c:pt>
                <c:pt idx="28">
                  <c:v>11107000000</c:v>
                </c:pt>
                <c:pt idx="29">
                  <c:v>12096000000</c:v>
                </c:pt>
                <c:pt idx="30">
                  <c:v>12559000000</c:v>
                </c:pt>
                <c:pt idx="31">
                  <c:v>13827000000</c:v>
                </c:pt>
                <c:pt idx="32">
                  <c:v>15087000000</c:v>
                </c:pt>
                <c:pt idx="33">
                  <c:v>16295000000</c:v>
                </c:pt>
                <c:pt idx="34">
                  <c:v>15981000000</c:v>
                </c:pt>
                <c:pt idx="35">
                  <c:v>14191000000</c:v>
                </c:pt>
                <c:pt idx="36">
                  <c:v>14151000000</c:v>
                </c:pt>
              </c:numCache>
            </c:numRef>
          </c:val>
        </c:ser>
        <c:axId val="61744256"/>
        <c:axId val="61745792"/>
      </c:areaChart>
      <c:lineChart>
        <c:grouping val="standard"/>
        <c:ser>
          <c:idx val="4"/>
          <c:order val="4"/>
          <c:tx>
            <c:strRef>
              <c:f>libya!$A$6:$L$6</c:f>
              <c:strCache>
                <c:ptCount val="1"/>
                <c:pt idx="0">
                  <c:v>Electric power consumption (kWh) .. .. .. .. .. .. .. .. .. .. ..</c:v>
                </c:pt>
              </c:strCache>
            </c:strRef>
          </c:tx>
          <c:marker>
            <c:symbol val="none"/>
          </c:marker>
          <c:cat>
            <c:strRef>
              <c:f>libya!$M$1:$AW$1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libya!$M$6:$AW$6</c:f>
              <c:numCache>
                <c:formatCode>0</c:formatCode>
                <c:ptCount val="37"/>
                <c:pt idx="0">
                  <c:v>398000000</c:v>
                </c:pt>
                <c:pt idx="1">
                  <c:v>445000000</c:v>
                </c:pt>
                <c:pt idx="2">
                  <c:v>900000000</c:v>
                </c:pt>
                <c:pt idx="3">
                  <c:v>1083000000</c:v>
                </c:pt>
                <c:pt idx="4">
                  <c:v>1428000000</c:v>
                </c:pt>
                <c:pt idx="5">
                  <c:v>1785000000</c:v>
                </c:pt>
                <c:pt idx="6">
                  <c:v>2223000000</c:v>
                </c:pt>
                <c:pt idx="7">
                  <c:v>2639000000</c:v>
                </c:pt>
                <c:pt idx="8">
                  <c:v>3255000000</c:v>
                </c:pt>
                <c:pt idx="9">
                  <c:v>3606000000</c:v>
                </c:pt>
                <c:pt idx="10">
                  <c:v>3633000000</c:v>
                </c:pt>
                <c:pt idx="11">
                  <c:v>3672000000</c:v>
                </c:pt>
                <c:pt idx="12">
                  <c:v>3724000000</c:v>
                </c:pt>
                <c:pt idx="13">
                  <c:v>3789000000</c:v>
                </c:pt>
                <c:pt idx="14">
                  <c:v>3868000000</c:v>
                </c:pt>
                <c:pt idx="15">
                  <c:v>4190000000</c:v>
                </c:pt>
                <c:pt idx="16">
                  <c:v>5874000000</c:v>
                </c:pt>
                <c:pt idx="17">
                  <c:v>6476000000</c:v>
                </c:pt>
                <c:pt idx="18">
                  <c:v>6481000000</c:v>
                </c:pt>
                <c:pt idx="19">
                  <c:v>6996000000</c:v>
                </c:pt>
                <c:pt idx="20">
                  <c:v>7533000000</c:v>
                </c:pt>
                <c:pt idx="21">
                  <c:v>8153000000</c:v>
                </c:pt>
                <c:pt idx="22">
                  <c:v>8600000000</c:v>
                </c:pt>
                <c:pt idx="23">
                  <c:v>8838000000</c:v>
                </c:pt>
                <c:pt idx="24">
                  <c:v>8762000000</c:v>
                </c:pt>
                <c:pt idx="25">
                  <c:v>9003000000</c:v>
                </c:pt>
                <c:pt idx="26">
                  <c:v>9227000000</c:v>
                </c:pt>
                <c:pt idx="27">
                  <c:v>10898000000</c:v>
                </c:pt>
                <c:pt idx="28">
                  <c:v>11484000000</c:v>
                </c:pt>
                <c:pt idx="29">
                  <c:v>11904000000</c:v>
                </c:pt>
                <c:pt idx="30">
                  <c:v>12278000000</c:v>
                </c:pt>
                <c:pt idx="31">
                  <c:v>13151000000</c:v>
                </c:pt>
                <c:pt idx="32">
                  <c:v>13593000000</c:v>
                </c:pt>
                <c:pt idx="33">
                  <c:v>14449000000</c:v>
                </c:pt>
                <c:pt idx="34">
                  <c:v>19692000000</c:v>
                </c:pt>
                <c:pt idx="35">
                  <c:v>22273000000</c:v>
                </c:pt>
                <c:pt idx="36">
                  <c:v>23883000000</c:v>
                </c:pt>
              </c:numCache>
            </c:numRef>
          </c:val>
        </c:ser>
        <c:marker val="1"/>
        <c:axId val="61744256"/>
        <c:axId val="61745792"/>
      </c:lineChart>
      <c:catAx>
        <c:axId val="61744256"/>
        <c:scaling>
          <c:orientation val="minMax"/>
        </c:scaling>
        <c:axPos val="b"/>
        <c:majorTickMark val="none"/>
        <c:tickLblPos val="nextTo"/>
        <c:txPr>
          <a:bodyPr/>
          <a:lstStyle/>
          <a:p>
            <a:pPr>
              <a:defRPr sz="800"/>
            </a:pPr>
            <a:endParaRPr lang="en-US"/>
          </a:p>
        </c:txPr>
        <c:crossAx val="61745792"/>
        <c:crosses val="autoZero"/>
        <c:auto val="1"/>
        <c:lblAlgn val="ctr"/>
        <c:lblOffset val="100"/>
      </c:catAx>
      <c:valAx>
        <c:axId val="61745792"/>
        <c:scaling>
          <c:orientation val="minMax"/>
        </c:scaling>
        <c:axPos val="l"/>
        <c:majorGridlines/>
        <c:numFmt formatCode="#,##0" sourceLinked="0"/>
        <c:majorTickMark val="none"/>
        <c:tickLblPos val="high"/>
        <c:txPr>
          <a:bodyPr/>
          <a:lstStyle/>
          <a:p>
            <a:pPr>
              <a:defRPr sz="800"/>
            </a:pPr>
            <a:endParaRPr lang="en-US"/>
          </a:p>
        </c:txPr>
        <c:crossAx val="61744256"/>
        <c:crosses val="autoZero"/>
        <c:crossBetween val="between"/>
      </c:valAx>
    </c:plotArea>
    <c:legend>
      <c:legendPos val="b"/>
      <c:legendEntry>
        <c:idx val="3"/>
        <c:delete val="1"/>
      </c:legendEntry>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dispBlanksAs val="zero"/>
  </c:chart>
  <c:txPr>
    <a:bodyPr/>
    <a:lstStyle/>
    <a:p>
      <a:pPr algn="l" rtl="0" fontAlgn="base">
        <a:defRPr lang="en-US" sz="1000" b="0" i="0" u="none" strike="noStrike" kern="1200" baseline="0">
          <a:solidFill>
            <a:sysClr val="windowText" lastClr="000000"/>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1"/>
  <c:chart>
    <c:title>
      <c:layout/>
    </c:title>
    <c:view3D>
      <c:rotX val="75"/>
      <c:rotY val="121"/>
      <c:perspective val="30"/>
    </c:view3D>
    <c:plotArea>
      <c:layout/>
      <c:pie3DChart>
        <c:varyColors val="1"/>
        <c:ser>
          <c:idx val="0"/>
          <c:order val="0"/>
          <c:tx>
            <c:strRef>
              <c:f>GDP_Query!$D$1</c:f>
              <c:strCache>
                <c:ptCount val="1"/>
                <c:pt idx="0">
                  <c:v>GDP US$ billions2007</c:v>
                </c:pt>
              </c:strCache>
            </c:strRef>
          </c:tx>
          <c:dLbls>
            <c:dLbl>
              <c:idx val="0"/>
              <c:spPr/>
              <c:txPr>
                <a:bodyPr/>
                <a:lstStyle/>
                <a:p>
                  <a:pPr>
                    <a:defRPr b="1">
                      <a:solidFill>
                        <a:schemeClr val="bg1"/>
                      </a:solidFill>
                    </a:defRPr>
                  </a:pPr>
                  <a:endParaRPr lang="en-US"/>
                </a:p>
              </c:txPr>
            </c:dLbl>
            <c:dLbl>
              <c:idx val="1"/>
              <c:spPr/>
              <c:txPr>
                <a:bodyPr/>
                <a:lstStyle/>
                <a:p>
                  <a:pPr>
                    <a:defRPr b="1">
                      <a:solidFill>
                        <a:schemeClr val="bg1"/>
                      </a:solidFill>
                    </a:defRPr>
                  </a:pPr>
                  <a:endParaRPr lang="en-US"/>
                </a:p>
              </c:txPr>
            </c:dLbl>
            <c:dLbl>
              <c:idx val="2"/>
              <c:spPr/>
              <c:txPr>
                <a:bodyPr/>
                <a:lstStyle/>
                <a:p>
                  <a:pPr>
                    <a:defRPr b="1">
                      <a:solidFill>
                        <a:schemeClr val="bg1"/>
                      </a:solidFill>
                    </a:defRPr>
                  </a:pPr>
                  <a:endParaRPr lang="en-US"/>
                </a:p>
              </c:txPr>
            </c:dLbl>
            <c:dLbl>
              <c:idx val="3"/>
              <c:spPr/>
              <c:txPr>
                <a:bodyPr/>
                <a:lstStyle/>
                <a:p>
                  <a:pPr>
                    <a:defRPr b="1">
                      <a:solidFill>
                        <a:schemeClr val="bg1"/>
                      </a:solidFill>
                    </a:defRPr>
                  </a:pPr>
                  <a:endParaRPr lang="en-US"/>
                </a:p>
              </c:txPr>
            </c:dLbl>
            <c:txPr>
              <a:bodyPr/>
              <a:lstStyle/>
              <a:p>
                <a:pPr>
                  <a:defRPr b="1"/>
                </a:pPr>
                <a:endParaRPr lang="en-US"/>
              </a:p>
            </c:txPr>
            <c:showVal val="1"/>
            <c:showCatName val="1"/>
            <c:showPercent val="1"/>
            <c:showLeaderLines val="1"/>
          </c:dLbls>
          <c:cat>
            <c:strRef>
              <c:f>GDP_Query!$C$2:$C$138</c:f>
              <c:strCache>
                <c:ptCount val="19"/>
                <c:pt idx="0">
                  <c:v>Turkey</c:v>
                </c:pt>
                <c:pt idx="1">
                  <c:v>Saudi Arabia</c:v>
                </c:pt>
                <c:pt idx="2">
                  <c:v>Iran</c:v>
                </c:pt>
                <c:pt idx="3">
                  <c:v>Israel</c:v>
                </c:pt>
                <c:pt idx="4">
                  <c:v>UAE</c:v>
                </c:pt>
                <c:pt idx="5">
                  <c:v>Algeria</c:v>
                </c:pt>
                <c:pt idx="6">
                  <c:v>Egypt</c:v>
                </c:pt>
                <c:pt idx="7">
                  <c:v>Kuwait</c:v>
                </c:pt>
                <c:pt idx="8">
                  <c:v>Morocco</c:v>
                </c:pt>
                <c:pt idx="9">
                  <c:v>Libya</c:v>
                </c:pt>
                <c:pt idx="10">
                  <c:v>Qatar</c:v>
                </c:pt>
                <c:pt idx="11">
                  <c:v>Syria</c:v>
                </c:pt>
                <c:pt idx="12">
                  <c:v>Oman</c:v>
                </c:pt>
                <c:pt idx="13">
                  <c:v>Tunisia</c:v>
                </c:pt>
                <c:pt idx="14">
                  <c:v>Lebanon</c:v>
                </c:pt>
                <c:pt idx="15">
                  <c:v>Yemen</c:v>
                </c:pt>
                <c:pt idx="16">
                  <c:v>Bahrain</c:v>
                </c:pt>
                <c:pt idx="17">
                  <c:v>Jordan</c:v>
                </c:pt>
                <c:pt idx="18">
                  <c:v>Djibouti</c:v>
                </c:pt>
              </c:strCache>
            </c:strRef>
          </c:cat>
          <c:val>
            <c:numRef>
              <c:f>GDP_Query!$D$2:$D$138</c:f>
              <c:numCache>
                <c:formatCode>General</c:formatCode>
                <c:ptCount val="19"/>
                <c:pt idx="0">
                  <c:v>655.9</c:v>
                </c:pt>
                <c:pt idx="1">
                  <c:v>381.7</c:v>
                </c:pt>
                <c:pt idx="2">
                  <c:v>286.10000000000002</c:v>
                </c:pt>
                <c:pt idx="3">
                  <c:v>164</c:v>
                </c:pt>
                <c:pt idx="4">
                  <c:v>163.30000000000001</c:v>
                </c:pt>
                <c:pt idx="5">
                  <c:v>135.30000000000001</c:v>
                </c:pt>
                <c:pt idx="6">
                  <c:v>130.5</c:v>
                </c:pt>
                <c:pt idx="7">
                  <c:v>112.1</c:v>
                </c:pt>
                <c:pt idx="8">
                  <c:v>75.099999999999994</c:v>
                </c:pt>
                <c:pt idx="9">
                  <c:v>58.3</c:v>
                </c:pt>
                <c:pt idx="10">
                  <c:v>52.7</c:v>
                </c:pt>
                <c:pt idx="11">
                  <c:v>37.700000000000003</c:v>
                </c:pt>
                <c:pt idx="12">
                  <c:v>35.700000000000003</c:v>
                </c:pt>
                <c:pt idx="13">
                  <c:v>35</c:v>
                </c:pt>
                <c:pt idx="14">
                  <c:v>24.4</c:v>
                </c:pt>
                <c:pt idx="15">
                  <c:v>22.5</c:v>
                </c:pt>
                <c:pt idx="16">
                  <c:v>15.8</c:v>
                </c:pt>
                <c:pt idx="17">
                  <c:v>15.8</c:v>
                </c:pt>
                <c:pt idx="18">
                  <c:v>0.8</c:v>
                </c:pt>
              </c:numCache>
            </c:numRef>
          </c:val>
        </c:ser>
      </c:pie3DChart>
    </c:plotArea>
    <c:plotVisOnly val="1"/>
    <c:dispBlanksAs val="zero"/>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u="none" strike="noStrike" baseline="0" dirty="0" smtClean="0">
                <a:cs typeface="Zar" pitchFamily="2" charset="-78"/>
              </a:rPr>
              <a:t>ليبي </a:t>
            </a:r>
            <a:r>
              <a:rPr lang="fa-IR" sz="1600" b="0" i="0" u="none" strike="noStrike" kern="1200" baseline="0" dirty="0">
                <a:solidFill>
                  <a:sysClr val="windowText" lastClr="000000"/>
                </a:solidFill>
                <a:latin typeface="+mn-lt"/>
                <a:ea typeface="+mn-ea"/>
                <a:cs typeface="Zar" pitchFamily="2" charset="-78"/>
              </a:rPr>
              <a:t>از 1971 تا 2007</a:t>
            </a:r>
          </a:p>
        </c:rich>
      </c:tx>
      <c:layout/>
    </c:title>
    <c:plotArea>
      <c:layout/>
      <c:areaChart>
        <c:grouping val="percentStacked"/>
        <c:ser>
          <c:idx val="0"/>
          <c:order val="0"/>
          <c:tx>
            <c:strRef>
              <c:f>libya!$A$2:$L$2</c:f>
              <c:strCache>
                <c:ptCount val="1"/>
                <c:pt idx="0">
                  <c:v>Electricity production from coal sources (kWh) .. .. .. .. .. .. .. .. .. .. ..</c:v>
                </c:pt>
              </c:strCache>
            </c:strRef>
          </c:tx>
          <c:cat>
            <c:strRef>
              <c:f>libya!$M$1:$AW$1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libya!$M$2:$AW$2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libya!$A$3:$L$3</c:f>
              <c:strCache>
                <c:ptCount val="1"/>
                <c:pt idx="0">
                  <c:v>Electricity production from hydroelectric sources (kWh) .. .. .. .. .. .. .. .. .. .. ..</c:v>
                </c:pt>
              </c:strCache>
            </c:strRef>
          </c:tx>
          <c:cat>
            <c:strRef>
              <c:f>libya!$M$1:$AW$1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libya!$M$3:$AW$3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libya!$A$4:$L$4</c:f>
              <c:strCache>
                <c:ptCount val="1"/>
                <c:pt idx="0">
                  <c:v>Electricity production from natural gas sources (kWh) .. .. .. .. .. .. .. .. .. .. ..</c:v>
                </c:pt>
              </c:strCache>
            </c:strRef>
          </c:tx>
          <c:cat>
            <c:strRef>
              <c:f>libya!$M$1:$AW$1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libya!$M$4:$AW$4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2600000000</c:v>
                </c:pt>
                <c:pt idx="25">
                  <c:v>2900000000</c:v>
                </c:pt>
                <c:pt idx="26">
                  <c:v>2800000000</c:v>
                </c:pt>
                <c:pt idx="27">
                  <c:v>2800000000</c:v>
                </c:pt>
                <c:pt idx="28">
                  <c:v>3300000000</c:v>
                </c:pt>
                <c:pt idx="29">
                  <c:v>3400000000</c:v>
                </c:pt>
                <c:pt idx="30">
                  <c:v>3552000000</c:v>
                </c:pt>
                <c:pt idx="31">
                  <c:v>3704000000</c:v>
                </c:pt>
                <c:pt idx="32">
                  <c:v>3856000000</c:v>
                </c:pt>
                <c:pt idx="33">
                  <c:v>3907000000</c:v>
                </c:pt>
                <c:pt idx="34">
                  <c:v>6336000000</c:v>
                </c:pt>
                <c:pt idx="35">
                  <c:v>9801000000</c:v>
                </c:pt>
                <c:pt idx="36">
                  <c:v>11543000000</c:v>
                </c:pt>
              </c:numCache>
            </c:numRef>
          </c:val>
        </c:ser>
        <c:ser>
          <c:idx val="3"/>
          <c:order val="3"/>
          <c:tx>
            <c:strRef>
              <c:f>libya!$A$5:$L$5</c:f>
              <c:strCache>
                <c:ptCount val="1"/>
                <c:pt idx="0">
                  <c:v>Electricity production from oil sources (kWh) .. .. .. .. .. .. .. .. .. .. ..</c:v>
                </c:pt>
              </c:strCache>
            </c:strRef>
          </c:tx>
          <c:spPr>
            <a:ln w="25400">
              <a:noFill/>
            </a:ln>
          </c:spPr>
          <c:cat>
            <c:strRef>
              <c:f>libya!$M$1:$AW$1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libya!$M$5:$AW$5</c:f>
              <c:numCache>
                <c:formatCode>0</c:formatCode>
                <c:ptCount val="37"/>
                <c:pt idx="0">
                  <c:v>508000000</c:v>
                </c:pt>
                <c:pt idx="1">
                  <c:v>569000000</c:v>
                </c:pt>
                <c:pt idx="2">
                  <c:v>1147000000</c:v>
                </c:pt>
                <c:pt idx="3">
                  <c:v>1381000000</c:v>
                </c:pt>
                <c:pt idx="4">
                  <c:v>1821000000</c:v>
                </c:pt>
                <c:pt idx="5">
                  <c:v>2276000000</c:v>
                </c:pt>
                <c:pt idx="6">
                  <c:v>2833000000</c:v>
                </c:pt>
                <c:pt idx="7">
                  <c:v>3363000000</c:v>
                </c:pt>
                <c:pt idx="8">
                  <c:v>4150000000</c:v>
                </c:pt>
                <c:pt idx="9">
                  <c:v>4800000000</c:v>
                </c:pt>
                <c:pt idx="10">
                  <c:v>5190000000</c:v>
                </c:pt>
                <c:pt idx="11">
                  <c:v>5612000000</c:v>
                </c:pt>
                <c:pt idx="12">
                  <c:v>6068000000</c:v>
                </c:pt>
                <c:pt idx="13">
                  <c:v>6561000000</c:v>
                </c:pt>
                <c:pt idx="14">
                  <c:v>7095000000</c:v>
                </c:pt>
                <c:pt idx="15">
                  <c:v>6835000000</c:v>
                </c:pt>
                <c:pt idx="16">
                  <c:v>7644000000</c:v>
                </c:pt>
                <c:pt idx="17">
                  <c:v>8047000000</c:v>
                </c:pt>
                <c:pt idx="18">
                  <c:v>8093000000</c:v>
                </c:pt>
                <c:pt idx="19">
                  <c:v>10169000000</c:v>
                </c:pt>
                <c:pt idx="20">
                  <c:v>10460000000</c:v>
                </c:pt>
                <c:pt idx="21">
                  <c:v>10759000000</c:v>
                </c:pt>
                <c:pt idx="22">
                  <c:v>11341000000</c:v>
                </c:pt>
                <c:pt idx="23">
                  <c:v>11689000000</c:v>
                </c:pt>
                <c:pt idx="24">
                  <c:v>8815000000</c:v>
                </c:pt>
                <c:pt idx="25">
                  <c:v>9186000000</c:v>
                </c:pt>
                <c:pt idx="26">
                  <c:v>9820000000</c:v>
                </c:pt>
                <c:pt idx="27">
                  <c:v>10728000000</c:v>
                </c:pt>
                <c:pt idx="28">
                  <c:v>11107000000</c:v>
                </c:pt>
                <c:pt idx="29">
                  <c:v>12096000000</c:v>
                </c:pt>
                <c:pt idx="30">
                  <c:v>12559000000</c:v>
                </c:pt>
                <c:pt idx="31">
                  <c:v>13827000000</c:v>
                </c:pt>
                <c:pt idx="32">
                  <c:v>15087000000</c:v>
                </c:pt>
                <c:pt idx="33">
                  <c:v>16295000000</c:v>
                </c:pt>
                <c:pt idx="34">
                  <c:v>15981000000</c:v>
                </c:pt>
                <c:pt idx="35">
                  <c:v>14191000000</c:v>
                </c:pt>
                <c:pt idx="36">
                  <c:v>14151000000</c:v>
                </c:pt>
              </c:numCache>
            </c:numRef>
          </c:val>
        </c:ser>
        <c:axId val="61937536"/>
        <c:axId val="61939072"/>
      </c:areaChart>
      <c:catAx>
        <c:axId val="61937536"/>
        <c:scaling>
          <c:orientation val="minMax"/>
        </c:scaling>
        <c:axPos val="b"/>
        <c:majorTickMark val="none"/>
        <c:tickLblPos val="nextTo"/>
        <c:txPr>
          <a:bodyPr/>
          <a:lstStyle/>
          <a:p>
            <a:pPr>
              <a:defRPr sz="800" baseline="0"/>
            </a:pPr>
            <a:endParaRPr lang="en-US"/>
          </a:p>
        </c:txPr>
        <c:crossAx val="61939072"/>
        <c:crosses val="autoZero"/>
        <c:auto val="1"/>
        <c:lblAlgn val="ctr"/>
        <c:lblOffset val="100"/>
      </c:catAx>
      <c:valAx>
        <c:axId val="61939072"/>
        <c:scaling>
          <c:orientation val="minMax"/>
        </c:scaling>
        <c:axPos val="l"/>
        <c:majorGridlines/>
        <c:numFmt formatCode="0%" sourceLinked="1"/>
        <c:majorTickMark val="none"/>
        <c:tickLblPos val="high"/>
        <c:txPr>
          <a:bodyPr/>
          <a:lstStyle/>
          <a:p>
            <a:pPr>
              <a:defRPr sz="800"/>
            </a:pPr>
            <a:endParaRPr lang="en-US"/>
          </a:p>
        </c:txPr>
        <c:crossAx val="61937536"/>
        <c:crosses val="autoZero"/>
        <c:crossBetween val="midCat"/>
      </c:valAx>
    </c:plotArea>
    <c:legend>
      <c:legendPos val="b"/>
      <c:legendEntry>
        <c:idx val="3"/>
        <c:delete val="1"/>
      </c:legendEntry>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u="none" strike="noStrike" baseline="0" dirty="0">
                <a:cs typeface="Zar" pitchFamily="2" charset="-78"/>
              </a:rPr>
              <a:t>مراکش </a:t>
            </a:r>
            <a:r>
              <a:rPr lang="fa-IR" sz="1600" b="0" i="0" u="none" strike="noStrike" kern="1200" baseline="0" dirty="0">
                <a:solidFill>
                  <a:sysClr val="windowText" lastClr="000000"/>
                </a:solidFill>
                <a:latin typeface="+mn-lt"/>
                <a:ea typeface="+mn-ea"/>
                <a:cs typeface="Zar" pitchFamily="2" charset="-78"/>
              </a:rPr>
              <a:t>از 1971 تا 2007</a:t>
            </a:r>
            <a:r>
              <a:rPr lang="fa-IR" sz="1600" b="0" i="0" u="none" strike="noStrike" baseline="0" dirty="0">
                <a:cs typeface="Zar" pitchFamily="2" charset="-78"/>
              </a:rPr>
              <a:t>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fa-IR"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moroco!$A$2:$L$2</c:f>
              <c:strCache>
                <c:ptCount val="1"/>
                <c:pt idx="0">
                  <c:v>Electricity production from coal sources (kWh) .. .. .. .. .. .. .. .. .. .. ..</c:v>
                </c:pt>
              </c:strCache>
            </c:strRef>
          </c:tx>
          <c:cat>
            <c:strRef>
              <c:f>moroco!$M$1:$AW$1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moroco!$M$2:$AW$2</c:f>
              <c:numCache>
                <c:formatCode>0</c:formatCode>
                <c:ptCount val="37"/>
                <c:pt idx="0">
                  <c:v>307000000</c:v>
                </c:pt>
                <c:pt idx="1">
                  <c:v>666000000</c:v>
                </c:pt>
                <c:pt idx="2">
                  <c:v>791000000</c:v>
                </c:pt>
                <c:pt idx="3">
                  <c:v>883000000</c:v>
                </c:pt>
                <c:pt idx="4">
                  <c:v>1115000000</c:v>
                </c:pt>
                <c:pt idx="5">
                  <c:v>1154000000</c:v>
                </c:pt>
                <c:pt idx="6">
                  <c:v>1162000000</c:v>
                </c:pt>
                <c:pt idx="7">
                  <c:v>1217000000</c:v>
                </c:pt>
                <c:pt idx="8">
                  <c:v>907000000</c:v>
                </c:pt>
                <c:pt idx="9">
                  <c:v>1022000000</c:v>
                </c:pt>
                <c:pt idx="10">
                  <c:v>1196000000</c:v>
                </c:pt>
                <c:pt idx="11">
                  <c:v>1120000000</c:v>
                </c:pt>
                <c:pt idx="12">
                  <c:v>1364000000</c:v>
                </c:pt>
                <c:pt idx="13">
                  <c:v>1259000000</c:v>
                </c:pt>
                <c:pt idx="14">
                  <c:v>1144000000</c:v>
                </c:pt>
                <c:pt idx="15">
                  <c:v>2102000000</c:v>
                </c:pt>
                <c:pt idx="16">
                  <c:v>2748000000</c:v>
                </c:pt>
                <c:pt idx="17">
                  <c:v>2622000000</c:v>
                </c:pt>
                <c:pt idx="18">
                  <c:v>1978000000</c:v>
                </c:pt>
                <c:pt idx="19">
                  <c:v>2212000000</c:v>
                </c:pt>
                <c:pt idx="20">
                  <c:v>1816000000</c:v>
                </c:pt>
                <c:pt idx="21">
                  <c:v>1668000000</c:v>
                </c:pt>
                <c:pt idx="22">
                  <c:v>2535000000</c:v>
                </c:pt>
                <c:pt idx="23">
                  <c:v>2938000000</c:v>
                </c:pt>
                <c:pt idx="24">
                  <c:v>5968000000</c:v>
                </c:pt>
                <c:pt idx="25">
                  <c:v>5939000000</c:v>
                </c:pt>
                <c:pt idx="26">
                  <c:v>6403000000</c:v>
                </c:pt>
                <c:pt idx="27">
                  <c:v>7472000000</c:v>
                </c:pt>
                <c:pt idx="28">
                  <c:v>6908000000</c:v>
                </c:pt>
                <c:pt idx="29">
                  <c:v>8783000000</c:v>
                </c:pt>
                <c:pt idx="30">
                  <c:v>11639000000</c:v>
                </c:pt>
                <c:pt idx="31">
                  <c:v>12040000000</c:v>
                </c:pt>
                <c:pt idx="32">
                  <c:v>12247000000</c:v>
                </c:pt>
                <c:pt idx="33">
                  <c:v>13002000000</c:v>
                </c:pt>
                <c:pt idx="34">
                  <c:v>13162000000</c:v>
                </c:pt>
                <c:pt idx="35">
                  <c:v>13478000000</c:v>
                </c:pt>
                <c:pt idx="36">
                  <c:v>13044000000</c:v>
                </c:pt>
              </c:numCache>
            </c:numRef>
          </c:val>
        </c:ser>
        <c:ser>
          <c:idx val="1"/>
          <c:order val="1"/>
          <c:tx>
            <c:strRef>
              <c:f>moroco!$A$3:$L$3</c:f>
              <c:strCache>
                <c:ptCount val="1"/>
                <c:pt idx="0">
                  <c:v>Electricity production from hydroelectric sources (kWh) .. .. .. .. .. .. .. .. .. .. ..</c:v>
                </c:pt>
              </c:strCache>
            </c:strRef>
          </c:tx>
          <c:cat>
            <c:strRef>
              <c:f>moroco!$M$1:$AW$1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moroco!$M$3:$AW$3</c:f>
              <c:numCache>
                <c:formatCode>0</c:formatCode>
                <c:ptCount val="37"/>
                <c:pt idx="0">
                  <c:v>1520000000</c:v>
                </c:pt>
                <c:pt idx="1">
                  <c:v>1596000000</c:v>
                </c:pt>
                <c:pt idx="2">
                  <c:v>1192000000</c:v>
                </c:pt>
                <c:pt idx="3">
                  <c:v>1337000000</c:v>
                </c:pt>
                <c:pt idx="4">
                  <c:v>1016000000</c:v>
                </c:pt>
                <c:pt idx="5">
                  <c:v>998000000</c:v>
                </c:pt>
                <c:pt idx="6">
                  <c:v>1365000000</c:v>
                </c:pt>
                <c:pt idx="7">
                  <c:v>1416000000</c:v>
                </c:pt>
                <c:pt idx="8">
                  <c:v>1582000000</c:v>
                </c:pt>
                <c:pt idx="9">
                  <c:v>1515000000</c:v>
                </c:pt>
                <c:pt idx="10">
                  <c:v>1024000000</c:v>
                </c:pt>
                <c:pt idx="11">
                  <c:v>572000000</c:v>
                </c:pt>
                <c:pt idx="12">
                  <c:v>481000000</c:v>
                </c:pt>
                <c:pt idx="13">
                  <c:v>366000000</c:v>
                </c:pt>
                <c:pt idx="14">
                  <c:v>486000000</c:v>
                </c:pt>
                <c:pt idx="15">
                  <c:v>643000000</c:v>
                </c:pt>
                <c:pt idx="16">
                  <c:v>825000000</c:v>
                </c:pt>
                <c:pt idx="17">
                  <c:v>936000000</c:v>
                </c:pt>
                <c:pt idx="18">
                  <c:v>1157000000</c:v>
                </c:pt>
                <c:pt idx="19">
                  <c:v>1220000000</c:v>
                </c:pt>
                <c:pt idx="20">
                  <c:v>1226000000</c:v>
                </c:pt>
                <c:pt idx="21">
                  <c:v>964000000</c:v>
                </c:pt>
                <c:pt idx="22">
                  <c:v>443000000</c:v>
                </c:pt>
                <c:pt idx="23">
                  <c:v>840000000</c:v>
                </c:pt>
                <c:pt idx="24">
                  <c:v>611000000</c:v>
                </c:pt>
                <c:pt idx="25">
                  <c:v>1957000000</c:v>
                </c:pt>
                <c:pt idx="26">
                  <c:v>2083000000</c:v>
                </c:pt>
                <c:pt idx="27">
                  <c:v>1777000000</c:v>
                </c:pt>
                <c:pt idx="28">
                  <c:v>825000000</c:v>
                </c:pt>
                <c:pt idx="29">
                  <c:v>718000000</c:v>
                </c:pt>
                <c:pt idx="30">
                  <c:v>871000000</c:v>
                </c:pt>
                <c:pt idx="31">
                  <c:v>850000000</c:v>
                </c:pt>
                <c:pt idx="32">
                  <c:v>1456000000</c:v>
                </c:pt>
                <c:pt idx="33">
                  <c:v>1616000000</c:v>
                </c:pt>
                <c:pt idx="34">
                  <c:v>1426000000</c:v>
                </c:pt>
                <c:pt idx="35">
                  <c:v>1601000000</c:v>
                </c:pt>
                <c:pt idx="36">
                  <c:v>1331000000</c:v>
                </c:pt>
              </c:numCache>
            </c:numRef>
          </c:val>
        </c:ser>
        <c:ser>
          <c:idx val="2"/>
          <c:order val="2"/>
          <c:tx>
            <c:strRef>
              <c:f>moroco!$A$4:$L$4</c:f>
              <c:strCache>
                <c:ptCount val="1"/>
                <c:pt idx="0">
                  <c:v>Electricity production from natural gas sources (kWh) .. .. .. .. .. .. .. .. .. .. ..</c:v>
                </c:pt>
              </c:strCache>
            </c:strRef>
          </c:tx>
          <c:cat>
            <c:strRef>
              <c:f>moroco!$M$1:$AW$1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moroco!$M$4:$AW$4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2401000000</c:v>
                </c:pt>
                <c:pt idx="35">
                  <c:v>2957000000</c:v>
                </c:pt>
                <c:pt idx="36">
                  <c:v>3108000000</c:v>
                </c:pt>
              </c:numCache>
            </c:numRef>
          </c:val>
        </c:ser>
        <c:ser>
          <c:idx val="3"/>
          <c:order val="3"/>
          <c:tx>
            <c:strRef>
              <c:f>moroco!$A$5:$L$5</c:f>
              <c:strCache>
                <c:ptCount val="1"/>
                <c:pt idx="0">
                  <c:v>Electricity production from oil sources (kWh) .. .. .. .. .. .. .. .. .. .. ..</c:v>
                </c:pt>
              </c:strCache>
            </c:strRef>
          </c:tx>
          <c:cat>
            <c:strRef>
              <c:f>moroco!$M$1:$AW$1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moroco!$M$5:$AW$5</c:f>
              <c:numCache>
                <c:formatCode>0</c:formatCode>
                <c:ptCount val="37"/>
                <c:pt idx="0">
                  <c:v>463000000</c:v>
                </c:pt>
                <c:pt idx="1">
                  <c:v>352000000</c:v>
                </c:pt>
                <c:pt idx="2">
                  <c:v>892000000</c:v>
                </c:pt>
                <c:pt idx="3">
                  <c:v>848000000</c:v>
                </c:pt>
                <c:pt idx="4">
                  <c:v>1138000000</c:v>
                </c:pt>
                <c:pt idx="5">
                  <c:v>1455000000</c:v>
                </c:pt>
                <c:pt idx="6">
                  <c:v>1479000000</c:v>
                </c:pt>
                <c:pt idx="7">
                  <c:v>1755000000</c:v>
                </c:pt>
                <c:pt idx="8">
                  <c:v>2336000000</c:v>
                </c:pt>
                <c:pt idx="9">
                  <c:v>2710000000</c:v>
                </c:pt>
                <c:pt idx="10">
                  <c:v>3508000000</c:v>
                </c:pt>
                <c:pt idx="11">
                  <c:v>4453000000</c:v>
                </c:pt>
                <c:pt idx="12">
                  <c:v>4841000000</c:v>
                </c:pt>
                <c:pt idx="13">
                  <c:v>5296000000</c:v>
                </c:pt>
                <c:pt idx="14">
                  <c:v>5715000000</c:v>
                </c:pt>
                <c:pt idx="15">
                  <c:v>5019000000</c:v>
                </c:pt>
                <c:pt idx="16">
                  <c:v>4428000000</c:v>
                </c:pt>
                <c:pt idx="17">
                  <c:v>5426000000</c:v>
                </c:pt>
                <c:pt idx="18">
                  <c:v>5889000000</c:v>
                </c:pt>
                <c:pt idx="19">
                  <c:v>6196000000</c:v>
                </c:pt>
                <c:pt idx="20">
                  <c:v>6163000000</c:v>
                </c:pt>
                <c:pt idx="21">
                  <c:v>7087000000</c:v>
                </c:pt>
                <c:pt idx="22">
                  <c:v>6932000000</c:v>
                </c:pt>
                <c:pt idx="23">
                  <c:v>7800000000</c:v>
                </c:pt>
                <c:pt idx="24">
                  <c:v>5725000000</c:v>
                </c:pt>
                <c:pt idx="25">
                  <c:v>4853000000</c:v>
                </c:pt>
                <c:pt idx="26">
                  <c:v>5086000000</c:v>
                </c:pt>
                <c:pt idx="27">
                  <c:v>4525000000</c:v>
                </c:pt>
                <c:pt idx="28">
                  <c:v>5742000000</c:v>
                </c:pt>
                <c:pt idx="29">
                  <c:v>4150000000</c:v>
                </c:pt>
                <c:pt idx="30">
                  <c:v>2899000000</c:v>
                </c:pt>
                <c:pt idx="31">
                  <c:v>3596000000</c:v>
                </c:pt>
                <c:pt idx="32">
                  <c:v>4201000000</c:v>
                </c:pt>
                <c:pt idx="33">
                  <c:v>4519000000</c:v>
                </c:pt>
                <c:pt idx="34">
                  <c:v>5261000000</c:v>
                </c:pt>
                <c:pt idx="35">
                  <c:v>4973000000</c:v>
                </c:pt>
                <c:pt idx="36">
                  <c:v>5096000000</c:v>
                </c:pt>
              </c:numCache>
            </c:numRef>
          </c:val>
        </c:ser>
        <c:axId val="62078976"/>
        <c:axId val="62080512"/>
      </c:areaChart>
      <c:lineChart>
        <c:grouping val="standard"/>
        <c:ser>
          <c:idx val="4"/>
          <c:order val="4"/>
          <c:tx>
            <c:strRef>
              <c:f>moroco!$A$6:$L$6</c:f>
              <c:strCache>
                <c:ptCount val="1"/>
                <c:pt idx="0">
                  <c:v>Electric power consumption (kWh) .. .. .. .. .. .. .. .. .. .. ..</c:v>
                </c:pt>
              </c:strCache>
            </c:strRef>
          </c:tx>
          <c:marker>
            <c:symbol val="none"/>
          </c:marker>
          <c:cat>
            <c:strRef>
              <c:f>moroco!$M$1:$AW$1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moroco!$M$6:$AW$6</c:f>
              <c:numCache>
                <c:formatCode>0</c:formatCode>
                <c:ptCount val="37"/>
                <c:pt idx="0">
                  <c:v>2047000000</c:v>
                </c:pt>
                <c:pt idx="1">
                  <c:v>2319000000</c:v>
                </c:pt>
                <c:pt idx="2">
                  <c:v>2594000000</c:v>
                </c:pt>
                <c:pt idx="3">
                  <c:v>2747000000</c:v>
                </c:pt>
                <c:pt idx="4">
                  <c:v>2905000000</c:v>
                </c:pt>
                <c:pt idx="5">
                  <c:v>3254000000</c:v>
                </c:pt>
                <c:pt idx="6">
                  <c:v>3584000000</c:v>
                </c:pt>
                <c:pt idx="7">
                  <c:v>3928000000</c:v>
                </c:pt>
                <c:pt idx="8">
                  <c:v>4344000000</c:v>
                </c:pt>
                <c:pt idx="9">
                  <c:v>4735000000</c:v>
                </c:pt>
                <c:pt idx="10">
                  <c:v>5094000000</c:v>
                </c:pt>
                <c:pt idx="11">
                  <c:v>5502000000</c:v>
                </c:pt>
                <c:pt idx="12">
                  <c:v>6029000000</c:v>
                </c:pt>
                <c:pt idx="13">
                  <c:v>6226000000</c:v>
                </c:pt>
                <c:pt idx="14">
                  <c:v>6627000000</c:v>
                </c:pt>
                <c:pt idx="15">
                  <c:v>7060000000</c:v>
                </c:pt>
                <c:pt idx="16">
                  <c:v>7297000000</c:v>
                </c:pt>
                <c:pt idx="17">
                  <c:v>8149000000</c:v>
                </c:pt>
                <c:pt idx="18">
                  <c:v>8174000000</c:v>
                </c:pt>
                <c:pt idx="19">
                  <c:v>8910000000</c:v>
                </c:pt>
                <c:pt idx="20">
                  <c:v>9385000000</c:v>
                </c:pt>
                <c:pt idx="21">
                  <c:v>10339000000</c:v>
                </c:pt>
                <c:pt idx="22">
                  <c:v>10517000000</c:v>
                </c:pt>
                <c:pt idx="23">
                  <c:v>11202000000</c:v>
                </c:pt>
                <c:pt idx="24">
                  <c:v>11638000000</c:v>
                </c:pt>
                <c:pt idx="25">
                  <c:v>11874000000</c:v>
                </c:pt>
                <c:pt idx="26">
                  <c:v>13115000000</c:v>
                </c:pt>
                <c:pt idx="27">
                  <c:v>14426000000</c:v>
                </c:pt>
                <c:pt idx="28">
                  <c:v>12510000000</c:v>
                </c:pt>
                <c:pt idx="29">
                  <c:v>13921000000</c:v>
                </c:pt>
                <c:pt idx="30">
                  <c:v>14717000000</c:v>
                </c:pt>
                <c:pt idx="31">
                  <c:v>15433000000</c:v>
                </c:pt>
                <c:pt idx="32">
                  <c:v>16635000000</c:v>
                </c:pt>
                <c:pt idx="33">
                  <c:v>17805000000</c:v>
                </c:pt>
                <c:pt idx="34">
                  <c:v>19224000000</c:v>
                </c:pt>
                <c:pt idx="35">
                  <c:v>20893000000</c:v>
                </c:pt>
                <c:pt idx="36">
                  <c:v>22077000000</c:v>
                </c:pt>
              </c:numCache>
            </c:numRef>
          </c:val>
        </c:ser>
        <c:marker val="1"/>
        <c:axId val="62078976"/>
        <c:axId val="62080512"/>
      </c:lineChart>
      <c:catAx>
        <c:axId val="62078976"/>
        <c:scaling>
          <c:orientation val="minMax"/>
        </c:scaling>
        <c:axPos val="b"/>
        <c:majorTickMark val="none"/>
        <c:tickLblPos val="nextTo"/>
        <c:txPr>
          <a:bodyPr/>
          <a:lstStyle/>
          <a:p>
            <a:pPr>
              <a:defRPr sz="800"/>
            </a:pPr>
            <a:endParaRPr lang="en-US"/>
          </a:p>
        </c:txPr>
        <c:crossAx val="62080512"/>
        <c:crosses val="autoZero"/>
        <c:auto val="1"/>
        <c:lblAlgn val="ctr"/>
        <c:lblOffset val="100"/>
      </c:catAx>
      <c:valAx>
        <c:axId val="62080512"/>
        <c:scaling>
          <c:orientation val="minMax"/>
        </c:scaling>
        <c:axPos val="l"/>
        <c:majorGridlines/>
        <c:numFmt formatCode="0" sourceLinked="1"/>
        <c:majorTickMark val="none"/>
        <c:tickLblPos val="high"/>
        <c:txPr>
          <a:bodyPr/>
          <a:lstStyle/>
          <a:p>
            <a:pPr>
              <a:defRPr sz="800"/>
            </a:pPr>
            <a:endParaRPr lang="en-US"/>
          </a:p>
        </c:txPr>
        <c:crossAx val="62078976"/>
        <c:crosses val="autoZero"/>
        <c:crossBetween val="between"/>
      </c:valAx>
    </c:plotArea>
    <c:legend>
      <c:legendPos val="b"/>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u="none" strike="noStrike" baseline="0" dirty="0">
                <a:cs typeface="Zar" pitchFamily="2" charset="-78"/>
              </a:rPr>
              <a:t>مراکش </a:t>
            </a:r>
            <a:r>
              <a:rPr lang="fa-IR" sz="1600" b="0" i="0" u="none" strike="noStrike" kern="1200" baseline="0" dirty="0">
                <a:solidFill>
                  <a:sysClr val="windowText" lastClr="000000"/>
                </a:solidFill>
                <a:latin typeface="+mn-lt"/>
                <a:ea typeface="+mn-ea"/>
                <a:cs typeface="Zar" pitchFamily="2" charset="-78"/>
              </a:rPr>
              <a:t>از 1971 تا 2007</a:t>
            </a:r>
          </a:p>
        </c:rich>
      </c:tx>
      <c:layout/>
    </c:title>
    <c:plotArea>
      <c:layout/>
      <c:areaChart>
        <c:grouping val="percentStacked"/>
        <c:ser>
          <c:idx val="0"/>
          <c:order val="0"/>
          <c:tx>
            <c:strRef>
              <c:f>moroco!$A$2:$L$2</c:f>
              <c:strCache>
                <c:ptCount val="1"/>
                <c:pt idx="0">
                  <c:v>Electricity production from coal sources (kWh) .. .. .. .. .. .. .. .. .. .. ..</c:v>
                </c:pt>
              </c:strCache>
            </c:strRef>
          </c:tx>
          <c:cat>
            <c:strRef>
              <c:f>moroco!$M$1:$AW$1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moroco!$M$2:$AW$2</c:f>
              <c:numCache>
                <c:formatCode>0</c:formatCode>
                <c:ptCount val="37"/>
                <c:pt idx="0">
                  <c:v>307000000</c:v>
                </c:pt>
                <c:pt idx="1">
                  <c:v>666000000</c:v>
                </c:pt>
                <c:pt idx="2">
                  <c:v>791000000</c:v>
                </c:pt>
                <c:pt idx="3">
                  <c:v>883000000</c:v>
                </c:pt>
                <c:pt idx="4">
                  <c:v>1115000000</c:v>
                </c:pt>
                <c:pt idx="5">
                  <c:v>1154000000</c:v>
                </c:pt>
                <c:pt idx="6">
                  <c:v>1162000000</c:v>
                </c:pt>
                <c:pt idx="7">
                  <c:v>1217000000</c:v>
                </c:pt>
                <c:pt idx="8">
                  <c:v>907000000</c:v>
                </c:pt>
                <c:pt idx="9">
                  <c:v>1022000000</c:v>
                </c:pt>
                <c:pt idx="10">
                  <c:v>1196000000</c:v>
                </c:pt>
                <c:pt idx="11">
                  <c:v>1120000000</c:v>
                </c:pt>
                <c:pt idx="12">
                  <c:v>1364000000</c:v>
                </c:pt>
                <c:pt idx="13">
                  <c:v>1259000000</c:v>
                </c:pt>
                <c:pt idx="14">
                  <c:v>1144000000</c:v>
                </c:pt>
                <c:pt idx="15">
                  <c:v>2102000000</c:v>
                </c:pt>
                <c:pt idx="16">
                  <c:v>2748000000</c:v>
                </c:pt>
                <c:pt idx="17">
                  <c:v>2622000000</c:v>
                </c:pt>
                <c:pt idx="18">
                  <c:v>1978000000</c:v>
                </c:pt>
                <c:pt idx="19">
                  <c:v>2212000000</c:v>
                </c:pt>
                <c:pt idx="20">
                  <c:v>1816000000</c:v>
                </c:pt>
                <c:pt idx="21">
                  <c:v>1668000000</c:v>
                </c:pt>
                <c:pt idx="22">
                  <c:v>2535000000</c:v>
                </c:pt>
                <c:pt idx="23">
                  <c:v>2938000000</c:v>
                </c:pt>
                <c:pt idx="24">
                  <c:v>5968000000</c:v>
                </c:pt>
                <c:pt idx="25">
                  <c:v>5939000000</c:v>
                </c:pt>
                <c:pt idx="26">
                  <c:v>6403000000</c:v>
                </c:pt>
                <c:pt idx="27">
                  <c:v>7472000000</c:v>
                </c:pt>
                <c:pt idx="28">
                  <c:v>6908000000</c:v>
                </c:pt>
                <c:pt idx="29">
                  <c:v>8783000000</c:v>
                </c:pt>
                <c:pt idx="30">
                  <c:v>11639000000</c:v>
                </c:pt>
                <c:pt idx="31">
                  <c:v>12040000000</c:v>
                </c:pt>
                <c:pt idx="32">
                  <c:v>12247000000</c:v>
                </c:pt>
                <c:pt idx="33">
                  <c:v>13002000000</c:v>
                </c:pt>
                <c:pt idx="34">
                  <c:v>13162000000</c:v>
                </c:pt>
                <c:pt idx="35">
                  <c:v>13478000000</c:v>
                </c:pt>
                <c:pt idx="36">
                  <c:v>13044000000</c:v>
                </c:pt>
              </c:numCache>
            </c:numRef>
          </c:val>
        </c:ser>
        <c:ser>
          <c:idx val="1"/>
          <c:order val="1"/>
          <c:tx>
            <c:strRef>
              <c:f>moroco!$A$3:$L$3</c:f>
              <c:strCache>
                <c:ptCount val="1"/>
                <c:pt idx="0">
                  <c:v>Electricity production from hydroelectric sources (kWh) .. .. .. .. .. .. .. .. .. .. ..</c:v>
                </c:pt>
              </c:strCache>
            </c:strRef>
          </c:tx>
          <c:cat>
            <c:strRef>
              <c:f>moroco!$M$1:$AW$1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moroco!$M$3:$AW$3</c:f>
              <c:numCache>
                <c:formatCode>0</c:formatCode>
                <c:ptCount val="37"/>
                <c:pt idx="0">
                  <c:v>1520000000</c:v>
                </c:pt>
                <c:pt idx="1">
                  <c:v>1596000000</c:v>
                </c:pt>
                <c:pt idx="2">
                  <c:v>1192000000</c:v>
                </c:pt>
                <c:pt idx="3">
                  <c:v>1337000000</c:v>
                </c:pt>
                <c:pt idx="4">
                  <c:v>1016000000</c:v>
                </c:pt>
                <c:pt idx="5">
                  <c:v>998000000</c:v>
                </c:pt>
                <c:pt idx="6">
                  <c:v>1365000000</c:v>
                </c:pt>
                <c:pt idx="7">
                  <c:v>1416000000</c:v>
                </c:pt>
                <c:pt idx="8">
                  <c:v>1582000000</c:v>
                </c:pt>
                <c:pt idx="9">
                  <c:v>1515000000</c:v>
                </c:pt>
                <c:pt idx="10">
                  <c:v>1024000000</c:v>
                </c:pt>
                <c:pt idx="11">
                  <c:v>572000000</c:v>
                </c:pt>
                <c:pt idx="12">
                  <c:v>481000000</c:v>
                </c:pt>
                <c:pt idx="13">
                  <c:v>366000000</c:v>
                </c:pt>
                <c:pt idx="14">
                  <c:v>486000000</c:v>
                </c:pt>
                <c:pt idx="15">
                  <c:v>643000000</c:v>
                </c:pt>
                <c:pt idx="16">
                  <c:v>825000000</c:v>
                </c:pt>
                <c:pt idx="17">
                  <c:v>936000000</c:v>
                </c:pt>
                <c:pt idx="18">
                  <c:v>1157000000</c:v>
                </c:pt>
                <c:pt idx="19">
                  <c:v>1220000000</c:v>
                </c:pt>
                <c:pt idx="20">
                  <c:v>1226000000</c:v>
                </c:pt>
                <c:pt idx="21">
                  <c:v>964000000</c:v>
                </c:pt>
                <c:pt idx="22">
                  <c:v>443000000</c:v>
                </c:pt>
                <c:pt idx="23">
                  <c:v>840000000</c:v>
                </c:pt>
                <c:pt idx="24">
                  <c:v>611000000</c:v>
                </c:pt>
                <c:pt idx="25">
                  <c:v>1957000000</c:v>
                </c:pt>
                <c:pt idx="26">
                  <c:v>2083000000</c:v>
                </c:pt>
                <c:pt idx="27">
                  <c:v>1777000000</c:v>
                </c:pt>
                <c:pt idx="28">
                  <c:v>825000000</c:v>
                </c:pt>
                <c:pt idx="29">
                  <c:v>718000000</c:v>
                </c:pt>
                <c:pt idx="30">
                  <c:v>871000000</c:v>
                </c:pt>
                <c:pt idx="31">
                  <c:v>850000000</c:v>
                </c:pt>
                <c:pt idx="32">
                  <c:v>1456000000</c:v>
                </c:pt>
                <c:pt idx="33">
                  <c:v>1616000000</c:v>
                </c:pt>
                <c:pt idx="34">
                  <c:v>1426000000</c:v>
                </c:pt>
                <c:pt idx="35">
                  <c:v>1601000000</c:v>
                </c:pt>
                <c:pt idx="36">
                  <c:v>1331000000</c:v>
                </c:pt>
              </c:numCache>
            </c:numRef>
          </c:val>
        </c:ser>
        <c:ser>
          <c:idx val="2"/>
          <c:order val="2"/>
          <c:tx>
            <c:strRef>
              <c:f>moroco!$A$4:$L$4</c:f>
              <c:strCache>
                <c:ptCount val="1"/>
                <c:pt idx="0">
                  <c:v>Electricity production from natural gas sources (kWh) .. .. .. .. .. .. .. .. .. .. ..</c:v>
                </c:pt>
              </c:strCache>
            </c:strRef>
          </c:tx>
          <c:cat>
            <c:strRef>
              <c:f>moroco!$M$1:$AW$1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moroco!$M$4:$AW$4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2401000000</c:v>
                </c:pt>
                <c:pt idx="35">
                  <c:v>2957000000</c:v>
                </c:pt>
                <c:pt idx="36">
                  <c:v>3108000000</c:v>
                </c:pt>
              </c:numCache>
            </c:numRef>
          </c:val>
        </c:ser>
        <c:ser>
          <c:idx val="3"/>
          <c:order val="3"/>
          <c:tx>
            <c:strRef>
              <c:f>moroco!$A$5:$L$5</c:f>
              <c:strCache>
                <c:ptCount val="1"/>
                <c:pt idx="0">
                  <c:v>Electricity production from oil sources (kWh) .. .. .. .. .. .. .. .. .. .. ..</c:v>
                </c:pt>
              </c:strCache>
            </c:strRef>
          </c:tx>
          <c:spPr>
            <a:ln w="25400">
              <a:noFill/>
            </a:ln>
          </c:spPr>
          <c:cat>
            <c:strRef>
              <c:f>moroco!$M$1:$AW$1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moroco!$M$5:$AW$5</c:f>
              <c:numCache>
                <c:formatCode>0</c:formatCode>
                <c:ptCount val="37"/>
                <c:pt idx="0">
                  <c:v>463000000</c:v>
                </c:pt>
                <c:pt idx="1">
                  <c:v>352000000</c:v>
                </c:pt>
                <c:pt idx="2">
                  <c:v>892000000</c:v>
                </c:pt>
                <c:pt idx="3">
                  <c:v>848000000</c:v>
                </c:pt>
                <c:pt idx="4">
                  <c:v>1138000000</c:v>
                </c:pt>
                <c:pt idx="5">
                  <c:v>1455000000</c:v>
                </c:pt>
                <c:pt idx="6">
                  <c:v>1479000000</c:v>
                </c:pt>
                <c:pt idx="7">
                  <c:v>1755000000</c:v>
                </c:pt>
                <c:pt idx="8">
                  <c:v>2336000000</c:v>
                </c:pt>
                <c:pt idx="9">
                  <c:v>2710000000</c:v>
                </c:pt>
                <c:pt idx="10">
                  <c:v>3508000000</c:v>
                </c:pt>
                <c:pt idx="11">
                  <c:v>4453000000</c:v>
                </c:pt>
                <c:pt idx="12">
                  <c:v>4841000000</c:v>
                </c:pt>
                <c:pt idx="13">
                  <c:v>5296000000</c:v>
                </c:pt>
                <c:pt idx="14">
                  <c:v>5715000000</c:v>
                </c:pt>
                <c:pt idx="15">
                  <c:v>5019000000</c:v>
                </c:pt>
                <c:pt idx="16">
                  <c:v>4428000000</c:v>
                </c:pt>
                <c:pt idx="17">
                  <c:v>5426000000</c:v>
                </c:pt>
                <c:pt idx="18">
                  <c:v>5889000000</c:v>
                </c:pt>
                <c:pt idx="19">
                  <c:v>6196000000</c:v>
                </c:pt>
                <c:pt idx="20">
                  <c:v>6163000000</c:v>
                </c:pt>
                <c:pt idx="21">
                  <c:v>7087000000</c:v>
                </c:pt>
                <c:pt idx="22">
                  <c:v>6932000000</c:v>
                </c:pt>
                <c:pt idx="23">
                  <c:v>7800000000</c:v>
                </c:pt>
                <c:pt idx="24">
                  <c:v>5725000000</c:v>
                </c:pt>
                <c:pt idx="25">
                  <c:v>4853000000</c:v>
                </c:pt>
                <c:pt idx="26">
                  <c:v>5086000000</c:v>
                </c:pt>
                <c:pt idx="27">
                  <c:v>4525000000</c:v>
                </c:pt>
                <c:pt idx="28">
                  <c:v>5742000000</c:v>
                </c:pt>
                <c:pt idx="29">
                  <c:v>4150000000</c:v>
                </c:pt>
                <c:pt idx="30">
                  <c:v>2899000000</c:v>
                </c:pt>
                <c:pt idx="31">
                  <c:v>3596000000</c:v>
                </c:pt>
                <c:pt idx="32">
                  <c:v>4201000000</c:v>
                </c:pt>
                <c:pt idx="33">
                  <c:v>4519000000</c:v>
                </c:pt>
                <c:pt idx="34">
                  <c:v>5261000000</c:v>
                </c:pt>
                <c:pt idx="35">
                  <c:v>4973000000</c:v>
                </c:pt>
                <c:pt idx="36">
                  <c:v>5096000000</c:v>
                </c:pt>
              </c:numCache>
            </c:numRef>
          </c:val>
        </c:ser>
        <c:axId val="62005248"/>
        <c:axId val="62006784"/>
      </c:areaChart>
      <c:catAx>
        <c:axId val="62005248"/>
        <c:scaling>
          <c:orientation val="minMax"/>
        </c:scaling>
        <c:axPos val="b"/>
        <c:majorTickMark val="none"/>
        <c:tickLblPos val="nextTo"/>
        <c:txPr>
          <a:bodyPr/>
          <a:lstStyle/>
          <a:p>
            <a:pPr>
              <a:defRPr sz="800"/>
            </a:pPr>
            <a:endParaRPr lang="en-US"/>
          </a:p>
        </c:txPr>
        <c:crossAx val="62006784"/>
        <c:crosses val="autoZero"/>
        <c:auto val="1"/>
        <c:lblAlgn val="ctr"/>
        <c:lblOffset val="100"/>
      </c:catAx>
      <c:valAx>
        <c:axId val="62006784"/>
        <c:scaling>
          <c:orientation val="minMax"/>
        </c:scaling>
        <c:axPos val="l"/>
        <c:majorGridlines/>
        <c:numFmt formatCode="0%" sourceLinked="1"/>
        <c:majorTickMark val="none"/>
        <c:tickLblPos val="high"/>
        <c:txPr>
          <a:bodyPr/>
          <a:lstStyle/>
          <a:p>
            <a:pPr>
              <a:defRPr sz="800"/>
            </a:pPr>
            <a:endParaRPr lang="en-US"/>
          </a:p>
        </c:txPr>
        <c:crossAx val="62005248"/>
        <c:crosses val="autoZero"/>
        <c:crossBetween val="midCat"/>
      </c:valAx>
    </c:plotArea>
    <c:legend>
      <c:legendPos val="b"/>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u="none" strike="noStrike" baseline="0" dirty="0">
                <a:cs typeface="Zar" pitchFamily="2" charset="-78"/>
              </a:rPr>
              <a:t>عمان </a:t>
            </a:r>
            <a:r>
              <a:rPr lang="fa-IR" sz="1600" b="0" i="0" u="none" strike="noStrike" kern="1200" baseline="0" dirty="0">
                <a:solidFill>
                  <a:sysClr val="windowText" lastClr="000000"/>
                </a:solidFill>
                <a:latin typeface="+mn-lt"/>
                <a:ea typeface="+mn-ea"/>
                <a:cs typeface="Zar" pitchFamily="2" charset="-78"/>
              </a:rPr>
              <a:t>از 1971 تا 2007</a:t>
            </a:r>
            <a:r>
              <a:rPr lang="fa-IR" sz="1600" b="0" i="0" u="none" strike="noStrike" baseline="0" dirty="0">
                <a:cs typeface="Zar" pitchFamily="2" charset="-78"/>
              </a:rPr>
              <a:t>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fa-IR"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oman!$A$2:$L$2</c:f>
              <c:strCache>
                <c:ptCount val="1"/>
                <c:pt idx="0">
                  <c:v>Electricity production from coal sources (kWh) .. .. .. .. .. .. .. .. .. .. ..</c:v>
                </c:pt>
              </c:strCache>
            </c:strRef>
          </c:tx>
          <c:cat>
            <c:strRef>
              <c:f>oman!$M$1:$AW$1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oman!$M$2:$AW$2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oman!$A$3:$L$3</c:f>
              <c:strCache>
                <c:ptCount val="1"/>
                <c:pt idx="0">
                  <c:v>Electricity production from hydroelectric sources (kWh) .. .. .. .. .. .. .. .. .. .. ..</c:v>
                </c:pt>
              </c:strCache>
            </c:strRef>
          </c:tx>
          <c:cat>
            <c:strRef>
              <c:f>oman!$M$1:$AW$1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oman!$M$3:$AW$3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oman!$A$4:$L$4</c:f>
              <c:strCache>
                <c:ptCount val="1"/>
                <c:pt idx="0">
                  <c:v>Electricity production from natural gas sources (kWh) .. .. .. .. .. .. .. .. .. .. ..</c:v>
                </c:pt>
              </c:strCache>
            </c:strRef>
          </c:tx>
          <c:cat>
            <c:strRef>
              <c:f>oman!$M$1:$AW$1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oman!$M$4:$AW$4</c:f>
              <c:numCache>
                <c:formatCode>0</c:formatCode>
                <c:ptCount val="37"/>
                <c:pt idx="0">
                  <c:v>0</c:v>
                </c:pt>
                <c:pt idx="1">
                  <c:v>0</c:v>
                </c:pt>
                <c:pt idx="2">
                  <c:v>0</c:v>
                </c:pt>
                <c:pt idx="3">
                  <c:v>0</c:v>
                </c:pt>
                <c:pt idx="4">
                  <c:v>0</c:v>
                </c:pt>
                <c:pt idx="5">
                  <c:v>0</c:v>
                </c:pt>
                <c:pt idx="6">
                  <c:v>0</c:v>
                </c:pt>
                <c:pt idx="7">
                  <c:v>264000000</c:v>
                </c:pt>
                <c:pt idx="8">
                  <c:v>514000000</c:v>
                </c:pt>
                <c:pt idx="9">
                  <c:v>642000000</c:v>
                </c:pt>
                <c:pt idx="10">
                  <c:v>775000000</c:v>
                </c:pt>
                <c:pt idx="11">
                  <c:v>952000000</c:v>
                </c:pt>
                <c:pt idx="12">
                  <c:v>1177000000</c:v>
                </c:pt>
                <c:pt idx="13">
                  <c:v>1469000000</c:v>
                </c:pt>
                <c:pt idx="14">
                  <c:v>1847000000</c:v>
                </c:pt>
                <c:pt idx="15">
                  <c:v>2474000000</c:v>
                </c:pt>
                <c:pt idx="16">
                  <c:v>2674000000</c:v>
                </c:pt>
                <c:pt idx="17">
                  <c:v>3058000000</c:v>
                </c:pt>
                <c:pt idx="18">
                  <c:v>3227000000</c:v>
                </c:pt>
                <c:pt idx="19">
                  <c:v>3674000000</c:v>
                </c:pt>
                <c:pt idx="20">
                  <c:v>3752000000</c:v>
                </c:pt>
                <c:pt idx="21">
                  <c:v>4153000000</c:v>
                </c:pt>
                <c:pt idx="22">
                  <c:v>4733000000</c:v>
                </c:pt>
                <c:pt idx="23">
                  <c:v>5010000000</c:v>
                </c:pt>
                <c:pt idx="24">
                  <c:v>5231000000</c:v>
                </c:pt>
                <c:pt idx="25">
                  <c:v>5615000000</c:v>
                </c:pt>
                <c:pt idx="26">
                  <c:v>6113000000</c:v>
                </c:pt>
                <c:pt idx="27">
                  <c:v>6839000000</c:v>
                </c:pt>
                <c:pt idx="28">
                  <c:v>7009000000</c:v>
                </c:pt>
                <c:pt idx="29">
                  <c:v>7547000000</c:v>
                </c:pt>
                <c:pt idx="30">
                  <c:v>8017000000</c:v>
                </c:pt>
                <c:pt idx="31">
                  <c:v>8471000000</c:v>
                </c:pt>
                <c:pt idx="32">
                  <c:v>8785000000</c:v>
                </c:pt>
                <c:pt idx="33">
                  <c:v>9429000000</c:v>
                </c:pt>
                <c:pt idx="34">
                  <c:v>10371000000</c:v>
                </c:pt>
                <c:pt idx="35">
                  <c:v>11140000000</c:v>
                </c:pt>
                <c:pt idx="36">
                  <c:v>11843000000</c:v>
                </c:pt>
              </c:numCache>
            </c:numRef>
          </c:val>
        </c:ser>
        <c:ser>
          <c:idx val="3"/>
          <c:order val="3"/>
          <c:tx>
            <c:strRef>
              <c:f>oman!$A$5:$L$5</c:f>
              <c:strCache>
                <c:ptCount val="1"/>
                <c:pt idx="0">
                  <c:v>Electricity production from oil sources (kWh) .. .. .. .. .. .. .. .. .. .. ..</c:v>
                </c:pt>
              </c:strCache>
            </c:strRef>
          </c:tx>
          <c:cat>
            <c:strRef>
              <c:f>oman!$M$1:$AW$1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oman!$M$5:$AW$5</c:f>
              <c:numCache>
                <c:formatCode>0</c:formatCode>
                <c:ptCount val="37"/>
                <c:pt idx="0">
                  <c:v>13000000</c:v>
                </c:pt>
                <c:pt idx="1">
                  <c:v>26000000</c:v>
                </c:pt>
                <c:pt idx="2">
                  <c:v>47000000</c:v>
                </c:pt>
                <c:pt idx="3">
                  <c:v>91000000</c:v>
                </c:pt>
                <c:pt idx="4">
                  <c:v>154000000</c:v>
                </c:pt>
                <c:pt idx="5">
                  <c:v>266000000</c:v>
                </c:pt>
                <c:pt idx="6">
                  <c:v>404000000</c:v>
                </c:pt>
                <c:pt idx="7">
                  <c:v>204000000</c:v>
                </c:pt>
                <c:pt idx="8">
                  <c:v>86000000</c:v>
                </c:pt>
                <c:pt idx="9">
                  <c:v>176000000</c:v>
                </c:pt>
                <c:pt idx="10">
                  <c:v>271000000</c:v>
                </c:pt>
                <c:pt idx="11">
                  <c:v>365000000</c:v>
                </c:pt>
                <c:pt idx="12">
                  <c:v>438000000</c:v>
                </c:pt>
                <c:pt idx="13">
                  <c:v>547000000</c:v>
                </c:pt>
                <c:pt idx="14">
                  <c:v>651000000</c:v>
                </c:pt>
                <c:pt idx="15">
                  <c:v>706000000</c:v>
                </c:pt>
                <c:pt idx="16">
                  <c:v>718000000</c:v>
                </c:pt>
                <c:pt idx="17">
                  <c:v>715000000</c:v>
                </c:pt>
                <c:pt idx="18">
                  <c:v>700000000</c:v>
                </c:pt>
                <c:pt idx="19">
                  <c:v>827000000</c:v>
                </c:pt>
                <c:pt idx="20">
                  <c:v>873000000</c:v>
                </c:pt>
                <c:pt idx="21">
                  <c:v>960000000</c:v>
                </c:pt>
                <c:pt idx="22">
                  <c:v>1100000000</c:v>
                </c:pt>
                <c:pt idx="23">
                  <c:v>1188000000</c:v>
                </c:pt>
                <c:pt idx="24">
                  <c:v>1269000000</c:v>
                </c:pt>
                <c:pt idx="25">
                  <c:v>1187000000</c:v>
                </c:pt>
                <c:pt idx="26">
                  <c:v>1205000000</c:v>
                </c:pt>
                <c:pt idx="27">
                  <c:v>1361000000</c:v>
                </c:pt>
                <c:pt idx="28">
                  <c:v>1404000000</c:v>
                </c:pt>
                <c:pt idx="29">
                  <c:v>1564000000</c:v>
                </c:pt>
                <c:pt idx="30">
                  <c:v>1720000000</c:v>
                </c:pt>
                <c:pt idx="31">
                  <c:v>1860000000</c:v>
                </c:pt>
                <c:pt idx="32">
                  <c:v>1929000000</c:v>
                </c:pt>
                <c:pt idx="33">
                  <c:v>2070000000</c:v>
                </c:pt>
                <c:pt idx="34">
                  <c:v>2277000000</c:v>
                </c:pt>
                <c:pt idx="35">
                  <c:v>2445000000</c:v>
                </c:pt>
                <c:pt idx="36">
                  <c:v>2600000000</c:v>
                </c:pt>
              </c:numCache>
            </c:numRef>
          </c:val>
        </c:ser>
        <c:axId val="62051456"/>
        <c:axId val="62052992"/>
      </c:areaChart>
      <c:lineChart>
        <c:grouping val="standard"/>
        <c:ser>
          <c:idx val="4"/>
          <c:order val="4"/>
          <c:tx>
            <c:strRef>
              <c:f>oman!$A$6:$L$6</c:f>
              <c:strCache>
                <c:ptCount val="1"/>
                <c:pt idx="0">
                  <c:v>Electric power consumption (kWh) .. .. .. .. .. .. .. .. .. .. ..</c:v>
                </c:pt>
              </c:strCache>
            </c:strRef>
          </c:tx>
          <c:marker>
            <c:symbol val="none"/>
          </c:marker>
          <c:cat>
            <c:strRef>
              <c:f>oman!$M$1:$AW$1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oman!$M$6:$AW$6</c:f>
              <c:numCache>
                <c:formatCode>0</c:formatCode>
                <c:ptCount val="37"/>
                <c:pt idx="0">
                  <c:v>11000000</c:v>
                </c:pt>
                <c:pt idx="1">
                  <c:v>23000000</c:v>
                </c:pt>
                <c:pt idx="2">
                  <c:v>41000000</c:v>
                </c:pt>
                <c:pt idx="3">
                  <c:v>80000000</c:v>
                </c:pt>
                <c:pt idx="4">
                  <c:v>135000000</c:v>
                </c:pt>
                <c:pt idx="5">
                  <c:v>234000000</c:v>
                </c:pt>
                <c:pt idx="6">
                  <c:v>356000000</c:v>
                </c:pt>
                <c:pt idx="7">
                  <c:v>412000000</c:v>
                </c:pt>
                <c:pt idx="8">
                  <c:v>528000000</c:v>
                </c:pt>
                <c:pt idx="9">
                  <c:v>720000000</c:v>
                </c:pt>
                <c:pt idx="10">
                  <c:v>921000000</c:v>
                </c:pt>
                <c:pt idx="11">
                  <c:v>1160000000</c:v>
                </c:pt>
                <c:pt idx="12">
                  <c:v>1422000000</c:v>
                </c:pt>
                <c:pt idx="13">
                  <c:v>1775000000</c:v>
                </c:pt>
                <c:pt idx="14">
                  <c:v>2199000000</c:v>
                </c:pt>
                <c:pt idx="15">
                  <c:v>2800000000</c:v>
                </c:pt>
                <c:pt idx="16">
                  <c:v>2987000000</c:v>
                </c:pt>
                <c:pt idx="17">
                  <c:v>3322000000</c:v>
                </c:pt>
                <c:pt idx="18">
                  <c:v>3458000000</c:v>
                </c:pt>
                <c:pt idx="19">
                  <c:v>3963000000</c:v>
                </c:pt>
                <c:pt idx="20">
                  <c:v>4080000000</c:v>
                </c:pt>
                <c:pt idx="21">
                  <c:v>4480000000</c:v>
                </c:pt>
                <c:pt idx="22">
                  <c:v>5122000000</c:v>
                </c:pt>
                <c:pt idx="23">
                  <c:v>5412000000</c:v>
                </c:pt>
                <c:pt idx="24">
                  <c:v>5646000000</c:v>
                </c:pt>
                <c:pt idx="25">
                  <c:v>5862000000</c:v>
                </c:pt>
                <c:pt idx="26">
                  <c:v>6271000000</c:v>
                </c:pt>
                <c:pt idx="27">
                  <c:v>6896000000</c:v>
                </c:pt>
                <c:pt idx="28">
                  <c:v>7157000000</c:v>
                </c:pt>
                <c:pt idx="29">
                  <c:v>7544000000</c:v>
                </c:pt>
                <c:pt idx="30">
                  <c:v>8186000000</c:v>
                </c:pt>
                <c:pt idx="31">
                  <c:v>8542000000</c:v>
                </c:pt>
                <c:pt idx="32">
                  <c:v>8801000000</c:v>
                </c:pt>
                <c:pt idx="33">
                  <c:v>9720000000</c:v>
                </c:pt>
                <c:pt idx="34">
                  <c:v>9418000000</c:v>
                </c:pt>
                <c:pt idx="35">
                  <c:v>11347000000</c:v>
                </c:pt>
                <c:pt idx="36">
                  <c:v>12224000000</c:v>
                </c:pt>
              </c:numCache>
            </c:numRef>
          </c:val>
        </c:ser>
        <c:marker val="1"/>
        <c:axId val="62051456"/>
        <c:axId val="62052992"/>
      </c:lineChart>
      <c:catAx>
        <c:axId val="62051456"/>
        <c:scaling>
          <c:orientation val="minMax"/>
        </c:scaling>
        <c:axPos val="b"/>
        <c:majorTickMark val="none"/>
        <c:tickLblPos val="nextTo"/>
        <c:txPr>
          <a:bodyPr/>
          <a:lstStyle/>
          <a:p>
            <a:pPr>
              <a:defRPr sz="800"/>
            </a:pPr>
            <a:endParaRPr lang="en-US"/>
          </a:p>
        </c:txPr>
        <c:crossAx val="62052992"/>
        <c:crosses val="autoZero"/>
        <c:auto val="1"/>
        <c:lblAlgn val="ctr"/>
        <c:lblOffset val="100"/>
      </c:catAx>
      <c:valAx>
        <c:axId val="62052992"/>
        <c:scaling>
          <c:orientation val="minMax"/>
        </c:scaling>
        <c:axPos val="l"/>
        <c:majorGridlines/>
        <c:numFmt formatCode="0" sourceLinked="1"/>
        <c:majorTickMark val="none"/>
        <c:tickLblPos val="high"/>
        <c:txPr>
          <a:bodyPr/>
          <a:lstStyle/>
          <a:p>
            <a:pPr>
              <a:defRPr sz="800"/>
            </a:pPr>
            <a:endParaRPr lang="en-US"/>
          </a:p>
        </c:txPr>
        <c:crossAx val="62051456"/>
        <c:crosses val="autoZero"/>
        <c:crossBetween val="between"/>
      </c:valAx>
    </c:plotArea>
    <c:legend>
      <c:legendPos val="b"/>
      <c:legendEntry>
        <c:idx val="3"/>
        <c:delete val="1"/>
      </c:legendEntry>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u="none" strike="noStrike" baseline="0" dirty="0">
                <a:cs typeface="Zar" pitchFamily="2" charset="-78"/>
              </a:rPr>
              <a:t>عمان </a:t>
            </a:r>
            <a:r>
              <a:rPr lang="fa-IR" sz="1600" b="0" i="0" u="none" strike="noStrike" kern="1200" baseline="0" dirty="0">
                <a:solidFill>
                  <a:sysClr val="windowText" lastClr="000000"/>
                </a:solidFill>
                <a:latin typeface="+mn-lt"/>
                <a:ea typeface="+mn-ea"/>
                <a:cs typeface="Zar" pitchFamily="2" charset="-78"/>
              </a:rPr>
              <a:t>از 1971 تا 2007</a:t>
            </a:r>
          </a:p>
        </c:rich>
      </c:tx>
      <c:layout/>
    </c:title>
    <c:plotArea>
      <c:layout/>
      <c:areaChart>
        <c:grouping val="percentStacked"/>
        <c:ser>
          <c:idx val="0"/>
          <c:order val="0"/>
          <c:tx>
            <c:strRef>
              <c:f>oman!$A$2:$L$2</c:f>
              <c:strCache>
                <c:ptCount val="1"/>
                <c:pt idx="0">
                  <c:v>Electricity production from coal sources (kWh) .. .. .. .. .. .. .. .. .. .. ..</c:v>
                </c:pt>
              </c:strCache>
            </c:strRef>
          </c:tx>
          <c:cat>
            <c:strRef>
              <c:f>oman!$M$1:$AW$1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oman!$M$2:$AW$2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oman!$A$3:$L$3</c:f>
              <c:strCache>
                <c:ptCount val="1"/>
                <c:pt idx="0">
                  <c:v>Electricity production from hydroelectric sources (kWh) .. .. .. .. .. .. .. .. .. .. ..</c:v>
                </c:pt>
              </c:strCache>
            </c:strRef>
          </c:tx>
          <c:cat>
            <c:strRef>
              <c:f>oman!$M$1:$AW$1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oman!$M$3:$AW$3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oman!$A$4:$L$4</c:f>
              <c:strCache>
                <c:ptCount val="1"/>
                <c:pt idx="0">
                  <c:v>Electricity production from natural gas sources (kWh) .. .. .. .. .. .. .. .. .. .. ..</c:v>
                </c:pt>
              </c:strCache>
            </c:strRef>
          </c:tx>
          <c:cat>
            <c:strRef>
              <c:f>oman!$M$1:$AW$1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oman!$M$4:$AW$4</c:f>
              <c:numCache>
                <c:formatCode>0</c:formatCode>
                <c:ptCount val="37"/>
                <c:pt idx="0">
                  <c:v>0</c:v>
                </c:pt>
                <c:pt idx="1">
                  <c:v>0</c:v>
                </c:pt>
                <c:pt idx="2">
                  <c:v>0</c:v>
                </c:pt>
                <c:pt idx="3">
                  <c:v>0</c:v>
                </c:pt>
                <c:pt idx="4">
                  <c:v>0</c:v>
                </c:pt>
                <c:pt idx="5">
                  <c:v>0</c:v>
                </c:pt>
                <c:pt idx="6">
                  <c:v>0</c:v>
                </c:pt>
                <c:pt idx="7">
                  <c:v>264000000</c:v>
                </c:pt>
                <c:pt idx="8">
                  <c:v>514000000</c:v>
                </c:pt>
                <c:pt idx="9">
                  <c:v>642000000</c:v>
                </c:pt>
                <c:pt idx="10">
                  <c:v>775000000</c:v>
                </c:pt>
                <c:pt idx="11">
                  <c:v>952000000</c:v>
                </c:pt>
                <c:pt idx="12">
                  <c:v>1177000000</c:v>
                </c:pt>
                <c:pt idx="13">
                  <c:v>1469000000</c:v>
                </c:pt>
                <c:pt idx="14">
                  <c:v>1847000000</c:v>
                </c:pt>
                <c:pt idx="15">
                  <c:v>2474000000</c:v>
                </c:pt>
                <c:pt idx="16">
                  <c:v>2674000000</c:v>
                </c:pt>
                <c:pt idx="17">
                  <c:v>3058000000</c:v>
                </c:pt>
                <c:pt idx="18">
                  <c:v>3227000000</c:v>
                </c:pt>
                <c:pt idx="19">
                  <c:v>3674000000</c:v>
                </c:pt>
                <c:pt idx="20">
                  <c:v>3752000000</c:v>
                </c:pt>
                <c:pt idx="21">
                  <c:v>4153000000</c:v>
                </c:pt>
                <c:pt idx="22">
                  <c:v>4733000000</c:v>
                </c:pt>
                <c:pt idx="23">
                  <c:v>5010000000</c:v>
                </c:pt>
                <c:pt idx="24">
                  <c:v>5231000000</c:v>
                </c:pt>
                <c:pt idx="25">
                  <c:v>5615000000</c:v>
                </c:pt>
                <c:pt idx="26">
                  <c:v>6113000000</c:v>
                </c:pt>
                <c:pt idx="27">
                  <c:v>6839000000</c:v>
                </c:pt>
                <c:pt idx="28">
                  <c:v>7009000000</c:v>
                </c:pt>
                <c:pt idx="29">
                  <c:v>7547000000</c:v>
                </c:pt>
                <c:pt idx="30">
                  <c:v>8017000000</c:v>
                </c:pt>
                <c:pt idx="31">
                  <c:v>8471000000</c:v>
                </c:pt>
                <c:pt idx="32">
                  <c:v>8785000000</c:v>
                </c:pt>
                <c:pt idx="33">
                  <c:v>9429000000</c:v>
                </c:pt>
                <c:pt idx="34">
                  <c:v>10371000000</c:v>
                </c:pt>
                <c:pt idx="35">
                  <c:v>11140000000</c:v>
                </c:pt>
                <c:pt idx="36">
                  <c:v>11843000000</c:v>
                </c:pt>
              </c:numCache>
            </c:numRef>
          </c:val>
        </c:ser>
        <c:ser>
          <c:idx val="3"/>
          <c:order val="3"/>
          <c:tx>
            <c:strRef>
              <c:f>oman!$A$5:$L$5</c:f>
              <c:strCache>
                <c:ptCount val="1"/>
                <c:pt idx="0">
                  <c:v>Electricity production from oil sources (kWh) .. .. .. .. .. .. .. .. .. .. ..</c:v>
                </c:pt>
              </c:strCache>
            </c:strRef>
          </c:tx>
          <c:spPr>
            <a:ln w="25400">
              <a:noFill/>
            </a:ln>
          </c:spPr>
          <c:cat>
            <c:strRef>
              <c:f>oman!$M$1:$AW$1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oman!$M$5:$AW$5</c:f>
              <c:numCache>
                <c:formatCode>0</c:formatCode>
                <c:ptCount val="37"/>
                <c:pt idx="0">
                  <c:v>13000000</c:v>
                </c:pt>
                <c:pt idx="1">
                  <c:v>26000000</c:v>
                </c:pt>
                <c:pt idx="2">
                  <c:v>47000000</c:v>
                </c:pt>
                <c:pt idx="3">
                  <c:v>91000000</c:v>
                </c:pt>
                <c:pt idx="4">
                  <c:v>154000000</c:v>
                </c:pt>
                <c:pt idx="5">
                  <c:v>266000000</c:v>
                </c:pt>
                <c:pt idx="6">
                  <c:v>404000000</c:v>
                </c:pt>
                <c:pt idx="7">
                  <c:v>204000000</c:v>
                </c:pt>
                <c:pt idx="8">
                  <c:v>86000000</c:v>
                </c:pt>
                <c:pt idx="9">
                  <c:v>176000000</c:v>
                </c:pt>
                <c:pt idx="10">
                  <c:v>271000000</c:v>
                </c:pt>
                <c:pt idx="11">
                  <c:v>365000000</c:v>
                </c:pt>
                <c:pt idx="12">
                  <c:v>438000000</c:v>
                </c:pt>
                <c:pt idx="13">
                  <c:v>547000000</c:v>
                </c:pt>
                <c:pt idx="14">
                  <c:v>651000000</c:v>
                </c:pt>
                <c:pt idx="15">
                  <c:v>706000000</c:v>
                </c:pt>
                <c:pt idx="16">
                  <c:v>718000000</c:v>
                </c:pt>
                <c:pt idx="17">
                  <c:v>715000000</c:v>
                </c:pt>
                <c:pt idx="18">
                  <c:v>700000000</c:v>
                </c:pt>
                <c:pt idx="19">
                  <c:v>827000000</c:v>
                </c:pt>
                <c:pt idx="20">
                  <c:v>873000000</c:v>
                </c:pt>
                <c:pt idx="21">
                  <c:v>960000000</c:v>
                </c:pt>
                <c:pt idx="22">
                  <c:v>1100000000</c:v>
                </c:pt>
                <c:pt idx="23">
                  <c:v>1188000000</c:v>
                </c:pt>
                <c:pt idx="24">
                  <c:v>1269000000</c:v>
                </c:pt>
                <c:pt idx="25">
                  <c:v>1187000000</c:v>
                </c:pt>
                <c:pt idx="26">
                  <c:v>1205000000</c:v>
                </c:pt>
                <c:pt idx="27">
                  <c:v>1361000000</c:v>
                </c:pt>
                <c:pt idx="28">
                  <c:v>1404000000</c:v>
                </c:pt>
                <c:pt idx="29">
                  <c:v>1564000000</c:v>
                </c:pt>
                <c:pt idx="30">
                  <c:v>1720000000</c:v>
                </c:pt>
                <c:pt idx="31">
                  <c:v>1860000000</c:v>
                </c:pt>
                <c:pt idx="32">
                  <c:v>1929000000</c:v>
                </c:pt>
                <c:pt idx="33">
                  <c:v>2070000000</c:v>
                </c:pt>
                <c:pt idx="34">
                  <c:v>2277000000</c:v>
                </c:pt>
                <c:pt idx="35">
                  <c:v>2445000000</c:v>
                </c:pt>
                <c:pt idx="36">
                  <c:v>2600000000</c:v>
                </c:pt>
              </c:numCache>
            </c:numRef>
          </c:val>
        </c:ser>
        <c:axId val="62175104"/>
        <c:axId val="62176640"/>
      </c:areaChart>
      <c:catAx>
        <c:axId val="62175104"/>
        <c:scaling>
          <c:orientation val="minMax"/>
        </c:scaling>
        <c:axPos val="b"/>
        <c:majorTickMark val="none"/>
        <c:tickLblPos val="nextTo"/>
        <c:txPr>
          <a:bodyPr/>
          <a:lstStyle/>
          <a:p>
            <a:pPr>
              <a:defRPr sz="800"/>
            </a:pPr>
            <a:endParaRPr lang="en-US"/>
          </a:p>
        </c:txPr>
        <c:crossAx val="62176640"/>
        <c:crosses val="autoZero"/>
        <c:auto val="1"/>
        <c:lblAlgn val="ctr"/>
        <c:lblOffset val="100"/>
      </c:catAx>
      <c:valAx>
        <c:axId val="62176640"/>
        <c:scaling>
          <c:orientation val="minMax"/>
        </c:scaling>
        <c:axPos val="l"/>
        <c:majorGridlines/>
        <c:numFmt formatCode="0%" sourceLinked="1"/>
        <c:majorTickMark val="none"/>
        <c:tickLblPos val="high"/>
        <c:txPr>
          <a:bodyPr/>
          <a:lstStyle/>
          <a:p>
            <a:pPr>
              <a:defRPr sz="800"/>
            </a:pPr>
            <a:endParaRPr lang="en-US"/>
          </a:p>
        </c:txPr>
        <c:crossAx val="62175104"/>
        <c:crosses val="autoZero"/>
        <c:crossBetween val="midCat"/>
      </c:valAx>
    </c:plotArea>
    <c:legend>
      <c:legendPos val="b"/>
      <c:legendEntry>
        <c:idx val="3"/>
        <c:delete val="1"/>
      </c:legendEntry>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u="none" strike="noStrike" baseline="0" dirty="0">
                <a:cs typeface="Zar" pitchFamily="2" charset="-78"/>
              </a:rPr>
              <a:t>قطر</a:t>
            </a:r>
            <a:r>
              <a:rPr lang="fa-IR" sz="1600" b="0" i="0" u="none" strike="noStrike" kern="1200" baseline="0" dirty="0">
                <a:solidFill>
                  <a:sysClr val="windowText" lastClr="000000"/>
                </a:solidFill>
                <a:latin typeface="+mn-lt"/>
                <a:ea typeface="+mn-ea"/>
                <a:cs typeface="Zar" pitchFamily="2" charset="-78"/>
              </a:rPr>
              <a:t> از 1971 تا 2007</a:t>
            </a:r>
          </a:p>
        </c:rich>
      </c:tx>
      <c:layout/>
    </c:title>
    <c:plotArea>
      <c:layout/>
      <c:areaChart>
        <c:grouping val="stacked"/>
        <c:ser>
          <c:idx val="0"/>
          <c:order val="0"/>
          <c:tx>
            <c:strRef>
              <c:f>qatar!$A$2:$L$2</c:f>
              <c:strCache>
                <c:ptCount val="1"/>
                <c:pt idx="0">
                  <c:v>Electricity production from coal sources (kWh) .. .. .. .. .. .. .. .. .. .. ..</c:v>
                </c:pt>
              </c:strCache>
            </c:strRef>
          </c:tx>
          <c:cat>
            <c:strRef>
              <c:f>qatar!$M$1:$AW$1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qatar!$M$2:$AW$2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qatar!$A$3:$L$3</c:f>
              <c:strCache>
                <c:ptCount val="1"/>
                <c:pt idx="0">
                  <c:v>Electricity production from hydroelectric sources (kWh) .. .. .. .. .. .. .. .. .. .. ..</c:v>
                </c:pt>
              </c:strCache>
            </c:strRef>
          </c:tx>
          <c:cat>
            <c:strRef>
              <c:f>qatar!$M$1:$AW$1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qatar!$M$3:$AW$3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qatar!$A$4:$L$4</c:f>
              <c:strCache>
                <c:ptCount val="1"/>
                <c:pt idx="0">
                  <c:v>Electricity production from natural gas sources (kWh) .. .. .. .. .. .. .. .. .. .. ..</c:v>
                </c:pt>
              </c:strCache>
            </c:strRef>
          </c:tx>
          <c:cat>
            <c:strRef>
              <c:f>qatar!$M$1:$AW$1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qatar!$M$4:$AW$4</c:f>
              <c:numCache>
                <c:formatCode>0</c:formatCode>
                <c:ptCount val="37"/>
                <c:pt idx="0">
                  <c:v>285000000</c:v>
                </c:pt>
                <c:pt idx="1">
                  <c:v>358000000</c:v>
                </c:pt>
                <c:pt idx="2">
                  <c:v>380000000</c:v>
                </c:pt>
                <c:pt idx="3">
                  <c:v>413000000</c:v>
                </c:pt>
                <c:pt idx="4">
                  <c:v>513000000</c:v>
                </c:pt>
                <c:pt idx="5">
                  <c:v>717000000</c:v>
                </c:pt>
                <c:pt idx="6">
                  <c:v>835000000</c:v>
                </c:pt>
                <c:pt idx="7">
                  <c:v>1196000000</c:v>
                </c:pt>
                <c:pt idx="8">
                  <c:v>1877000000</c:v>
                </c:pt>
                <c:pt idx="9">
                  <c:v>2351000000</c:v>
                </c:pt>
                <c:pt idx="10">
                  <c:v>2700000000</c:v>
                </c:pt>
                <c:pt idx="11">
                  <c:v>2998000000</c:v>
                </c:pt>
                <c:pt idx="12">
                  <c:v>3194000000</c:v>
                </c:pt>
                <c:pt idx="13">
                  <c:v>3507000000</c:v>
                </c:pt>
                <c:pt idx="14">
                  <c:v>3918000000</c:v>
                </c:pt>
                <c:pt idx="15">
                  <c:v>4249000000</c:v>
                </c:pt>
                <c:pt idx="16">
                  <c:v>4329000000</c:v>
                </c:pt>
                <c:pt idx="17">
                  <c:v>4592000000</c:v>
                </c:pt>
                <c:pt idx="18">
                  <c:v>4624000000</c:v>
                </c:pt>
                <c:pt idx="19">
                  <c:v>4818000000</c:v>
                </c:pt>
                <c:pt idx="20">
                  <c:v>4643000000</c:v>
                </c:pt>
                <c:pt idx="21">
                  <c:v>5153000000</c:v>
                </c:pt>
                <c:pt idx="22">
                  <c:v>5522000000</c:v>
                </c:pt>
                <c:pt idx="23">
                  <c:v>5815000000</c:v>
                </c:pt>
                <c:pt idx="24">
                  <c:v>5976000000</c:v>
                </c:pt>
                <c:pt idx="25">
                  <c:v>6575000000</c:v>
                </c:pt>
                <c:pt idx="26">
                  <c:v>6869000000</c:v>
                </c:pt>
                <c:pt idx="27">
                  <c:v>8122000000</c:v>
                </c:pt>
                <c:pt idx="28">
                  <c:v>8584000000</c:v>
                </c:pt>
                <c:pt idx="29">
                  <c:v>9134000000</c:v>
                </c:pt>
                <c:pt idx="30">
                  <c:v>9951000000</c:v>
                </c:pt>
                <c:pt idx="31">
                  <c:v>10940000000</c:v>
                </c:pt>
                <c:pt idx="32">
                  <c:v>12012000000</c:v>
                </c:pt>
                <c:pt idx="33">
                  <c:v>13233000000</c:v>
                </c:pt>
                <c:pt idx="34">
                  <c:v>14396000000</c:v>
                </c:pt>
                <c:pt idx="35">
                  <c:v>15325000000</c:v>
                </c:pt>
                <c:pt idx="36">
                  <c:v>16079000000</c:v>
                </c:pt>
              </c:numCache>
            </c:numRef>
          </c:val>
        </c:ser>
        <c:ser>
          <c:idx val="3"/>
          <c:order val="3"/>
          <c:tx>
            <c:strRef>
              <c:f>qatar!$A$5:$L$5</c:f>
              <c:strCache>
                <c:ptCount val="1"/>
                <c:pt idx="0">
                  <c:v>Electricity production from oil sources (kWh) .. .. .. .. .. .. .. .. .. .. ..</c:v>
                </c:pt>
              </c:strCache>
            </c:strRef>
          </c:tx>
          <c:cat>
            <c:strRef>
              <c:f>qatar!$M$1:$AW$1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qatar!$M$5:$AW$5</c:f>
              <c:numCache>
                <c:formatCode>0</c:formatCode>
                <c:ptCount val="37"/>
                <c:pt idx="0">
                  <c:v>30000000</c:v>
                </c:pt>
                <c:pt idx="1">
                  <c:v>38000000</c:v>
                </c:pt>
                <c:pt idx="2">
                  <c:v>40000000</c:v>
                </c:pt>
                <c:pt idx="3">
                  <c:v>47000000</c:v>
                </c:pt>
                <c:pt idx="4">
                  <c:v>112000000</c:v>
                </c:pt>
                <c:pt idx="5">
                  <c:v>84000000</c:v>
                </c:pt>
                <c:pt idx="6">
                  <c:v>176000000</c:v>
                </c:pt>
                <c:pt idx="7">
                  <c:v>153000000</c:v>
                </c:pt>
                <c:pt idx="8">
                  <c:v>110000000</c:v>
                </c:pt>
                <c:pt idx="9">
                  <c:v>65000000</c:v>
                </c:pt>
                <c:pt idx="10">
                  <c:v>57000000</c:v>
                </c:pt>
                <c:pt idx="11">
                  <c:v>61000000</c:v>
                </c:pt>
                <c:pt idx="12">
                  <c:v>42000000</c:v>
                </c:pt>
                <c:pt idx="13">
                  <c:v>56000000</c:v>
                </c:pt>
                <c:pt idx="14">
                  <c:v>31000000</c:v>
                </c:pt>
                <c:pt idx="15">
                  <c:v>38000000</c:v>
                </c:pt>
                <c:pt idx="16">
                  <c:v>38000000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axId val="62259200"/>
        <c:axId val="62260736"/>
      </c:areaChart>
      <c:lineChart>
        <c:grouping val="standard"/>
        <c:ser>
          <c:idx val="4"/>
          <c:order val="4"/>
          <c:tx>
            <c:strRef>
              <c:f>qatar!$A$6:$L$6</c:f>
              <c:strCache>
                <c:ptCount val="1"/>
                <c:pt idx="0">
                  <c:v>Electric power consumption (kWh) .. .. .. .. .. .. .. .. .. .. ..</c:v>
                </c:pt>
              </c:strCache>
            </c:strRef>
          </c:tx>
          <c:marker>
            <c:symbol val="none"/>
          </c:marker>
          <c:cat>
            <c:strRef>
              <c:f>qatar!$M$1:$AW$1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qatar!$M$6:$AW$6</c:f>
              <c:numCache>
                <c:formatCode>0</c:formatCode>
                <c:ptCount val="37"/>
                <c:pt idx="0">
                  <c:v>315000000</c:v>
                </c:pt>
                <c:pt idx="1">
                  <c:v>396000000</c:v>
                </c:pt>
                <c:pt idx="2">
                  <c:v>420000000</c:v>
                </c:pt>
                <c:pt idx="3">
                  <c:v>460000000</c:v>
                </c:pt>
                <c:pt idx="4">
                  <c:v>625000000</c:v>
                </c:pt>
                <c:pt idx="5">
                  <c:v>719000000</c:v>
                </c:pt>
                <c:pt idx="6">
                  <c:v>908000000</c:v>
                </c:pt>
                <c:pt idx="7">
                  <c:v>1213000000</c:v>
                </c:pt>
                <c:pt idx="8">
                  <c:v>1787000000</c:v>
                </c:pt>
                <c:pt idx="9">
                  <c:v>2173000000</c:v>
                </c:pt>
                <c:pt idx="10">
                  <c:v>2464000000</c:v>
                </c:pt>
                <c:pt idx="11">
                  <c:v>2777000000</c:v>
                </c:pt>
                <c:pt idx="12">
                  <c:v>2945000000</c:v>
                </c:pt>
                <c:pt idx="13">
                  <c:v>3263000000</c:v>
                </c:pt>
                <c:pt idx="14">
                  <c:v>3734000000</c:v>
                </c:pt>
                <c:pt idx="15">
                  <c:v>4088000000</c:v>
                </c:pt>
                <c:pt idx="16">
                  <c:v>4151000000</c:v>
                </c:pt>
                <c:pt idx="17">
                  <c:v>4271000000</c:v>
                </c:pt>
                <c:pt idx="18">
                  <c:v>4394000000</c:v>
                </c:pt>
                <c:pt idx="19">
                  <c:v>4568000000</c:v>
                </c:pt>
                <c:pt idx="20">
                  <c:v>4381000000</c:v>
                </c:pt>
                <c:pt idx="21">
                  <c:v>4873000000</c:v>
                </c:pt>
                <c:pt idx="22">
                  <c:v>5199000000</c:v>
                </c:pt>
                <c:pt idx="23">
                  <c:v>5455000000</c:v>
                </c:pt>
                <c:pt idx="24">
                  <c:v>5514000000</c:v>
                </c:pt>
                <c:pt idx="25">
                  <c:v>6183000000</c:v>
                </c:pt>
                <c:pt idx="26">
                  <c:v>6457000000</c:v>
                </c:pt>
                <c:pt idx="27">
                  <c:v>7596000000</c:v>
                </c:pt>
                <c:pt idx="28">
                  <c:v>7988000000</c:v>
                </c:pt>
                <c:pt idx="29">
                  <c:v>8501000000</c:v>
                </c:pt>
                <c:pt idx="30">
                  <c:v>9257000000</c:v>
                </c:pt>
                <c:pt idx="31">
                  <c:v>10176000000</c:v>
                </c:pt>
                <c:pt idx="32">
                  <c:v>11175000000</c:v>
                </c:pt>
                <c:pt idx="33">
                  <c:v>12317000000</c:v>
                </c:pt>
                <c:pt idx="34">
                  <c:v>13377000000</c:v>
                </c:pt>
                <c:pt idx="35">
                  <c:v>14111000000</c:v>
                </c:pt>
                <c:pt idx="36">
                  <c:v>14691000000</c:v>
                </c:pt>
              </c:numCache>
            </c:numRef>
          </c:val>
        </c:ser>
        <c:marker val="1"/>
        <c:axId val="62259200"/>
        <c:axId val="62260736"/>
      </c:lineChart>
      <c:catAx>
        <c:axId val="62259200"/>
        <c:scaling>
          <c:orientation val="minMax"/>
        </c:scaling>
        <c:axPos val="b"/>
        <c:majorTickMark val="none"/>
        <c:tickLblPos val="nextTo"/>
        <c:txPr>
          <a:bodyPr/>
          <a:lstStyle/>
          <a:p>
            <a:pPr>
              <a:defRPr sz="800"/>
            </a:pPr>
            <a:endParaRPr lang="en-US"/>
          </a:p>
        </c:txPr>
        <c:crossAx val="62260736"/>
        <c:crosses val="autoZero"/>
        <c:auto val="1"/>
        <c:lblAlgn val="ctr"/>
        <c:lblOffset val="100"/>
      </c:catAx>
      <c:valAx>
        <c:axId val="62260736"/>
        <c:scaling>
          <c:orientation val="minMax"/>
        </c:scaling>
        <c:axPos val="l"/>
        <c:majorGridlines/>
        <c:numFmt formatCode="0" sourceLinked="1"/>
        <c:majorTickMark val="none"/>
        <c:tickLblPos val="high"/>
        <c:txPr>
          <a:bodyPr/>
          <a:lstStyle/>
          <a:p>
            <a:pPr>
              <a:defRPr sz="800"/>
            </a:pPr>
            <a:endParaRPr lang="en-US"/>
          </a:p>
        </c:txPr>
        <c:crossAx val="62259200"/>
        <c:crosses val="autoZero"/>
        <c:crossBetween val="between"/>
      </c:valAx>
    </c:plotArea>
    <c:legend>
      <c:legendPos val="b"/>
      <c:legendEntry>
        <c:idx val="3"/>
        <c:delete val="1"/>
      </c:legendEntry>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200" b="0" i="0" u="none" strike="noStrike" kern="1200" baseline="0">
                <a:solidFill>
                  <a:sysClr val="windowText" lastClr="000000"/>
                </a:solidFill>
                <a:latin typeface="+mn-lt"/>
                <a:ea typeface="+mn-ea"/>
                <a:cs typeface="B Mitra" pitchFamily="2" charset="-78"/>
              </a:defRPr>
            </a:pPr>
            <a:r>
              <a:rPr lang="fa-IR" sz="1200" b="0" i="0" u="none" strike="noStrike" kern="1200" baseline="0" dirty="0" smtClean="0">
                <a:solidFill>
                  <a:sysClr val="windowText" lastClr="000000"/>
                </a:solidFill>
                <a:latin typeface="+mn-lt"/>
                <a:ea typeface="+mn-ea"/>
                <a:cs typeface="B Mitra" pitchFamily="2" charset="-78"/>
              </a:rPr>
              <a:t>ميزان </a:t>
            </a:r>
            <a:r>
              <a:rPr lang="fa-IR" sz="1200" b="0" i="0" u="none" strike="noStrike" kern="1200" baseline="0" dirty="0">
                <a:solidFill>
                  <a:sysClr val="windowText" lastClr="000000"/>
                </a:solidFill>
                <a:latin typeface="+mn-lt"/>
                <a:ea typeface="+mn-ea"/>
                <a:cs typeface="B Mitra" pitchFamily="2" charset="-78"/>
              </a:rPr>
              <a:t>درصد </a:t>
            </a:r>
            <a:r>
              <a:rPr lang="fa-IR" sz="1200" b="0" i="0" u="none" strike="noStrike" kern="1200" baseline="0" dirty="0" smtClean="0">
                <a:solidFill>
                  <a:sysClr val="windowText" lastClr="000000"/>
                </a:solidFill>
                <a:latin typeface="+mn-lt"/>
                <a:ea typeface="+mn-ea"/>
                <a:cs typeface="B Mitra" pitchFamily="2" charset="-78"/>
              </a:rPr>
              <a:t>توليد </a:t>
            </a:r>
            <a:r>
              <a:rPr lang="fa-IR" sz="1200" b="0" i="0" u="none" strike="noStrike" kern="1200" baseline="0" dirty="0">
                <a:solidFill>
                  <a:sysClr val="windowText" lastClr="000000"/>
                </a:solidFill>
                <a:latin typeface="+mn-lt"/>
                <a:ea typeface="+mn-ea"/>
                <a:cs typeface="B Mitra" pitchFamily="2" charset="-78"/>
              </a:rPr>
              <a:t>برق در </a:t>
            </a:r>
            <a:r>
              <a:rPr lang="fa-IR" sz="1200" b="0" i="0" u="none" strike="noStrike" baseline="0" dirty="0"/>
              <a:t>قطر </a:t>
            </a:r>
            <a:r>
              <a:rPr lang="fa-IR" sz="1200" b="0" i="0" u="none" strike="noStrike" kern="1200" baseline="0" dirty="0">
                <a:solidFill>
                  <a:sysClr val="windowText" lastClr="000000"/>
                </a:solidFill>
                <a:latin typeface="+mn-lt"/>
                <a:ea typeface="+mn-ea"/>
                <a:cs typeface="B Mitra" pitchFamily="2" charset="-78"/>
              </a:rPr>
              <a:t>از 1971 تا 2007</a:t>
            </a:r>
            <a:r>
              <a:rPr lang="fa-IR" sz="1200" b="0" i="0" u="none" strike="noStrike" baseline="0" dirty="0"/>
              <a:t> (</a:t>
            </a:r>
            <a:r>
              <a:rPr lang="fa-IR" sz="1200" b="0" i="0" u="none" strike="noStrike" baseline="0" dirty="0" smtClean="0"/>
              <a:t>کيلو </a:t>
            </a:r>
            <a:r>
              <a:rPr lang="fa-IR" sz="1200" b="0" i="0" u="none" strike="noStrike" baseline="0" dirty="0"/>
              <a:t>وات ساعت)</a:t>
            </a:r>
            <a:endParaRPr lang="fa-IR" sz="1200" b="0" i="0" u="none" strike="noStrike" kern="1200" baseline="0" dirty="0">
              <a:solidFill>
                <a:sysClr val="windowText" lastClr="000000"/>
              </a:solidFill>
              <a:latin typeface="+mn-lt"/>
              <a:ea typeface="+mn-ea"/>
              <a:cs typeface="B Mitra" pitchFamily="2" charset="-78"/>
            </a:endParaRPr>
          </a:p>
        </c:rich>
      </c:tx>
      <c:layout/>
    </c:title>
    <c:plotArea>
      <c:layout/>
      <c:areaChart>
        <c:grouping val="percentStacked"/>
        <c:ser>
          <c:idx val="0"/>
          <c:order val="0"/>
          <c:tx>
            <c:strRef>
              <c:f>qatar!$A$2:$L$2</c:f>
              <c:strCache>
                <c:ptCount val="1"/>
                <c:pt idx="0">
                  <c:v>Electricity production from coal sources (kWh) .. .. .. .. .. .. .. .. .. .. ..</c:v>
                </c:pt>
              </c:strCache>
            </c:strRef>
          </c:tx>
          <c:cat>
            <c:strRef>
              <c:f>qatar!$M$1:$AW$1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qatar!$M$2:$AW$2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qatar!$A$3:$L$3</c:f>
              <c:strCache>
                <c:ptCount val="1"/>
                <c:pt idx="0">
                  <c:v>Electricity production from hydroelectric sources (kWh) .. .. .. .. .. .. .. .. .. .. ..</c:v>
                </c:pt>
              </c:strCache>
            </c:strRef>
          </c:tx>
          <c:cat>
            <c:strRef>
              <c:f>qatar!$M$1:$AW$1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qatar!$M$3:$AW$3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qatar!$A$4:$L$4</c:f>
              <c:strCache>
                <c:ptCount val="1"/>
                <c:pt idx="0">
                  <c:v>Electricity production from natural gas sources (kWh) .. .. .. .. .. .. .. .. .. .. ..</c:v>
                </c:pt>
              </c:strCache>
            </c:strRef>
          </c:tx>
          <c:cat>
            <c:strRef>
              <c:f>qatar!$M$1:$AW$1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qatar!$M$4:$AW$4</c:f>
              <c:numCache>
                <c:formatCode>0</c:formatCode>
                <c:ptCount val="37"/>
                <c:pt idx="0">
                  <c:v>285000000</c:v>
                </c:pt>
                <c:pt idx="1">
                  <c:v>358000000</c:v>
                </c:pt>
                <c:pt idx="2">
                  <c:v>380000000</c:v>
                </c:pt>
                <c:pt idx="3">
                  <c:v>413000000</c:v>
                </c:pt>
                <c:pt idx="4">
                  <c:v>513000000</c:v>
                </c:pt>
                <c:pt idx="5">
                  <c:v>717000000</c:v>
                </c:pt>
                <c:pt idx="6">
                  <c:v>835000000</c:v>
                </c:pt>
                <c:pt idx="7">
                  <c:v>1196000000</c:v>
                </c:pt>
                <c:pt idx="8">
                  <c:v>1877000000</c:v>
                </c:pt>
                <c:pt idx="9">
                  <c:v>2351000000</c:v>
                </c:pt>
                <c:pt idx="10">
                  <c:v>2700000000</c:v>
                </c:pt>
                <c:pt idx="11">
                  <c:v>2998000000</c:v>
                </c:pt>
                <c:pt idx="12">
                  <c:v>3194000000</c:v>
                </c:pt>
                <c:pt idx="13">
                  <c:v>3507000000</c:v>
                </c:pt>
                <c:pt idx="14">
                  <c:v>3918000000</c:v>
                </c:pt>
                <c:pt idx="15">
                  <c:v>4249000000</c:v>
                </c:pt>
                <c:pt idx="16">
                  <c:v>4329000000</c:v>
                </c:pt>
                <c:pt idx="17">
                  <c:v>4592000000</c:v>
                </c:pt>
                <c:pt idx="18">
                  <c:v>4624000000</c:v>
                </c:pt>
                <c:pt idx="19">
                  <c:v>4818000000</c:v>
                </c:pt>
                <c:pt idx="20">
                  <c:v>4643000000</c:v>
                </c:pt>
                <c:pt idx="21">
                  <c:v>5153000000</c:v>
                </c:pt>
                <c:pt idx="22">
                  <c:v>5522000000</c:v>
                </c:pt>
                <c:pt idx="23">
                  <c:v>5815000000</c:v>
                </c:pt>
                <c:pt idx="24">
                  <c:v>5976000000</c:v>
                </c:pt>
                <c:pt idx="25">
                  <c:v>6575000000</c:v>
                </c:pt>
                <c:pt idx="26">
                  <c:v>6869000000</c:v>
                </c:pt>
                <c:pt idx="27">
                  <c:v>8122000000</c:v>
                </c:pt>
                <c:pt idx="28">
                  <c:v>8584000000</c:v>
                </c:pt>
                <c:pt idx="29">
                  <c:v>9134000000</c:v>
                </c:pt>
                <c:pt idx="30">
                  <c:v>9951000000</c:v>
                </c:pt>
                <c:pt idx="31">
                  <c:v>10940000000</c:v>
                </c:pt>
                <c:pt idx="32">
                  <c:v>12012000000</c:v>
                </c:pt>
                <c:pt idx="33">
                  <c:v>13233000000</c:v>
                </c:pt>
                <c:pt idx="34">
                  <c:v>14396000000</c:v>
                </c:pt>
                <c:pt idx="35">
                  <c:v>15325000000</c:v>
                </c:pt>
                <c:pt idx="36">
                  <c:v>16079000000</c:v>
                </c:pt>
              </c:numCache>
            </c:numRef>
          </c:val>
        </c:ser>
        <c:ser>
          <c:idx val="3"/>
          <c:order val="3"/>
          <c:tx>
            <c:strRef>
              <c:f>qatar!$A$5:$L$5</c:f>
              <c:strCache>
                <c:ptCount val="1"/>
                <c:pt idx="0">
                  <c:v>Electricity production from oil sources (kWh) .. .. .. .. .. .. .. .. .. .. ..</c:v>
                </c:pt>
              </c:strCache>
            </c:strRef>
          </c:tx>
          <c:spPr>
            <a:ln w="25400">
              <a:noFill/>
            </a:ln>
          </c:spPr>
          <c:cat>
            <c:strRef>
              <c:f>qatar!$M$1:$AW$1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qatar!$M$5:$AW$5</c:f>
              <c:numCache>
                <c:formatCode>0</c:formatCode>
                <c:ptCount val="37"/>
                <c:pt idx="0">
                  <c:v>30000000</c:v>
                </c:pt>
                <c:pt idx="1">
                  <c:v>38000000</c:v>
                </c:pt>
                <c:pt idx="2">
                  <c:v>40000000</c:v>
                </c:pt>
                <c:pt idx="3">
                  <c:v>47000000</c:v>
                </c:pt>
                <c:pt idx="4">
                  <c:v>112000000</c:v>
                </c:pt>
                <c:pt idx="5">
                  <c:v>84000000</c:v>
                </c:pt>
                <c:pt idx="6">
                  <c:v>176000000</c:v>
                </c:pt>
                <c:pt idx="7">
                  <c:v>153000000</c:v>
                </c:pt>
                <c:pt idx="8">
                  <c:v>110000000</c:v>
                </c:pt>
                <c:pt idx="9">
                  <c:v>65000000</c:v>
                </c:pt>
                <c:pt idx="10">
                  <c:v>57000000</c:v>
                </c:pt>
                <c:pt idx="11">
                  <c:v>61000000</c:v>
                </c:pt>
                <c:pt idx="12">
                  <c:v>42000000</c:v>
                </c:pt>
                <c:pt idx="13">
                  <c:v>56000000</c:v>
                </c:pt>
                <c:pt idx="14">
                  <c:v>31000000</c:v>
                </c:pt>
                <c:pt idx="15">
                  <c:v>38000000</c:v>
                </c:pt>
                <c:pt idx="16">
                  <c:v>38000000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axId val="62317312"/>
        <c:axId val="62318848"/>
      </c:areaChart>
      <c:catAx>
        <c:axId val="62317312"/>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2318848"/>
        <c:crosses val="autoZero"/>
        <c:auto val="1"/>
        <c:lblAlgn val="ctr"/>
        <c:lblOffset val="100"/>
      </c:catAx>
      <c:valAx>
        <c:axId val="62318848"/>
        <c:scaling>
          <c:orientation val="minMax"/>
        </c:scaling>
        <c:axPos val="l"/>
        <c:majorGridlines/>
        <c:numFmt formatCode="0%" sourceLinked="1"/>
        <c:majorTickMark val="none"/>
        <c:tickLblPos val="high"/>
        <c:txPr>
          <a:bodyPr/>
          <a:lstStyle/>
          <a:p>
            <a:pPr>
              <a:defRPr sz="800"/>
            </a:pPr>
            <a:endParaRPr lang="en-US"/>
          </a:p>
        </c:txPr>
        <c:crossAx val="62317312"/>
        <c:crosses val="autoZero"/>
        <c:crossBetween val="midCat"/>
      </c:valAx>
    </c:plotArea>
    <c:legend>
      <c:legendPos val="b"/>
      <c:legendEntry>
        <c:idx val="3"/>
        <c:delete val="1"/>
      </c:legendEntry>
      <c:legendEntry>
        <c:idx val="2"/>
        <c:delete val="1"/>
      </c:legendEntry>
      <c:layout/>
    </c:legend>
    <c:plotVisOnly val="1"/>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sz="1100" b="0">
                <a:cs typeface="B Mitra" pitchFamily="2" charset="-78"/>
              </a:defRPr>
            </a:pPr>
            <a:r>
              <a:rPr lang="fa-IR" sz="1100" b="0" dirty="0" smtClean="0">
                <a:cs typeface="B Mitra" pitchFamily="2" charset="-78"/>
              </a:rPr>
              <a:t>ميزان توليد </a:t>
            </a:r>
            <a:r>
              <a:rPr lang="fa-IR" sz="1100" b="0" dirty="0">
                <a:cs typeface="B Mitra" pitchFamily="2" charset="-78"/>
              </a:rPr>
              <a:t>و مصرف برق در عربستان </a:t>
            </a:r>
            <a:r>
              <a:rPr lang="fa-IR" sz="1100" b="0" dirty="0" smtClean="0">
                <a:cs typeface="B Mitra" pitchFamily="2" charset="-78"/>
              </a:rPr>
              <a:t>سعودي </a:t>
            </a:r>
            <a:r>
              <a:rPr lang="fa-IR" sz="1100" b="0" dirty="0">
                <a:cs typeface="B Mitra" pitchFamily="2" charset="-78"/>
              </a:rPr>
              <a:t>از 1971 تا 2007 (</a:t>
            </a:r>
            <a:r>
              <a:rPr lang="fa-IR" sz="1100" b="0" dirty="0" smtClean="0">
                <a:cs typeface="B Mitra" pitchFamily="2" charset="-78"/>
              </a:rPr>
              <a:t>کيلو </a:t>
            </a:r>
            <a:r>
              <a:rPr lang="fa-IR" sz="1100" b="0" dirty="0">
                <a:cs typeface="B Mitra" pitchFamily="2" charset="-78"/>
              </a:rPr>
              <a:t>وات ساعت)</a:t>
            </a:r>
          </a:p>
        </c:rich>
      </c:tx>
      <c:layout/>
    </c:title>
    <c:plotArea>
      <c:layout/>
      <c:areaChart>
        <c:grouping val="stacked"/>
        <c:ser>
          <c:idx val="0"/>
          <c:order val="0"/>
          <c:tx>
            <c:strRef>
              <c:f>'saudia arabia'!$A$2:$L$2</c:f>
              <c:strCache>
                <c:ptCount val="1"/>
                <c:pt idx="0">
                  <c:v>Electricity production from coal sources (kWh) .. .. .. .. .. .. .. .. .. .. ..</c:v>
                </c:pt>
              </c:strCache>
            </c:strRef>
          </c:tx>
          <c:cat>
            <c:strRef>
              <c:f>'saudia arabia'!$M$1:$AW$1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'saudia arabia'!$M$2:$AW$2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'saudia arabia'!$A$3:$L$3</c:f>
              <c:strCache>
                <c:ptCount val="1"/>
                <c:pt idx="0">
                  <c:v>Electricity production from hydroelectric sources (kWh) .. .. .. .. .. .. .. .. .. .. ..</c:v>
                </c:pt>
              </c:strCache>
            </c:strRef>
          </c:tx>
          <c:cat>
            <c:strRef>
              <c:f>'saudia arabia'!$M$1:$AW$1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'saudia arabia'!$M$3:$AW$3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'saudia arabia'!$A$4:$L$4</c:f>
              <c:strCache>
                <c:ptCount val="1"/>
                <c:pt idx="0">
                  <c:v>Electricity production from natural gas sources (kWh) .. .. .. .. .. .. .. .. .. .. ..</c:v>
                </c:pt>
              </c:strCache>
            </c:strRef>
          </c:tx>
          <c:cat>
            <c:strRef>
              <c:f>'saudia arabia'!$M$1:$AW$1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'saudia arabia'!$M$4:$AW$4</c:f>
              <c:numCache>
                <c:formatCode>0</c:formatCode>
                <c:ptCount val="37"/>
                <c:pt idx="0">
                  <c:v>0</c:v>
                </c:pt>
                <c:pt idx="1">
                  <c:v>0</c:v>
                </c:pt>
                <c:pt idx="2">
                  <c:v>0</c:v>
                </c:pt>
                <c:pt idx="3">
                  <c:v>0</c:v>
                </c:pt>
                <c:pt idx="4">
                  <c:v>0</c:v>
                </c:pt>
                <c:pt idx="5">
                  <c:v>1686000000</c:v>
                </c:pt>
                <c:pt idx="6">
                  <c:v>2523000000</c:v>
                </c:pt>
                <c:pt idx="7">
                  <c:v>4198000000</c:v>
                </c:pt>
                <c:pt idx="8">
                  <c:v>6301000000</c:v>
                </c:pt>
                <c:pt idx="9">
                  <c:v>13346000000</c:v>
                </c:pt>
                <c:pt idx="10">
                  <c:v>14766000000</c:v>
                </c:pt>
                <c:pt idx="11">
                  <c:v>16682000000</c:v>
                </c:pt>
                <c:pt idx="12">
                  <c:v>18139000000</c:v>
                </c:pt>
                <c:pt idx="13">
                  <c:v>20286000000</c:v>
                </c:pt>
                <c:pt idx="14">
                  <c:v>22859000000</c:v>
                </c:pt>
                <c:pt idx="15">
                  <c:v>23626000000</c:v>
                </c:pt>
                <c:pt idx="16">
                  <c:v>25543000000</c:v>
                </c:pt>
                <c:pt idx="17">
                  <c:v>28586000000</c:v>
                </c:pt>
                <c:pt idx="18">
                  <c:v>31538000000</c:v>
                </c:pt>
                <c:pt idx="19">
                  <c:v>33320000000</c:v>
                </c:pt>
                <c:pt idx="20">
                  <c:v>35115000000</c:v>
                </c:pt>
                <c:pt idx="21">
                  <c:v>36389000000</c:v>
                </c:pt>
                <c:pt idx="22">
                  <c:v>40010000000</c:v>
                </c:pt>
                <c:pt idx="23">
                  <c:v>42103000000</c:v>
                </c:pt>
                <c:pt idx="24">
                  <c:v>41833000000</c:v>
                </c:pt>
                <c:pt idx="25">
                  <c:v>41915000000</c:v>
                </c:pt>
                <c:pt idx="26">
                  <c:v>44814000000</c:v>
                </c:pt>
                <c:pt idx="27">
                  <c:v>45813000000</c:v>
                </c:pt>
                <c:pt idx="28">
                  <c:v>47591000000</c:v>
                </c:pt>
                <c:pt idx="29">
                  <c:v>54876000000</c:v>
                </c:pt>
                <c:pt idx="30">
                  <c:v>64915000000</c:v>
                </c:pt>
                <c:pt idx="31">
                  <c:v>71664000000</c:v>
                </c:pt>
                <c:pt idx="32">
                  <c:v>75262000000</c:v>
                </c:pt>
                <c:pt idx="33">
                  <c:v>79647000000</c:v>
                </c:pt>
                <c:pt idx="34">
                  <c:v>86489000000</c:v>
                </c:pt>
                <c:pt idx="35">
                  <c:v>85803000000</c:v>
                </c:pt>
                <c:pt idx="36">
                  <c:v>84753000000</c:v>
                </c:pt>
              </c:numCache>
            </c:numRef>
          </c:val>
        </c:ser>
        <c:ser>
          <c:idx val="3"/>
          <c:order val="3"/>
          <c:tx>
            <c:strRef>
              <c:f>'saudia arabia'!$A$5:$L$5</c:f>
              <c:strCache>
                <c:ptCount val="1"/>
                <c:pt idx="0">
                  <c:v>Electricity production from oil sources (kWh) .. .. .. .. .. .. .. .. .. .. ..</c:v>
                </c:pt>
              </c:strCache>
            </c:strRef>
          </c:tx>
          <c:cat>
            <c:strRef>
              <c:f>'saudia arabia'!$M$1:$AW$1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'saudia arabia'!$M$5:$AW$5</c:f>
              <c:numCache>
                <c:formatCode>0</c:formatCode>
                <c:ptCount val="37"/>
                <c:pt idx="0">
                  <c:v>2082000000</c:v>
                </c:pt>
                <c:pt idx="1">
                  <c:v>2422000000</c:v>
                </c:pt>
                <c:pt idx="2">
                  <c:v>2949000000</c:v>
                </c:pt>
                <c:pt idx="3">
                  <c:v>3736000000</c:v>
                </c:pt>
                <c:pt idx="4">
                  <c:v>4382000000</c:v>
                </c:pt>
                <c:pt idx="5">
                  <c:v>4929000000</c:v>
                </c:pt>
                <c:pt idx="6">
                  <c:v>5118000000</c:v>
                </c:pt>
                <c:pt idx="7">
                  <c:v>6353000000</c:v>
                </c:pt>
                <c:pt idx="8">
                  <c:v>10077000000</c:v>
                </c:pt>
                <c:pt idx="9">
                  <c:v>7106000000</c:v>
                </c:pt>
                <c:pt idx="10">
                  <c:v>12184000000</c:v>
                </c:pt>
                <c:pt idx="11">
                  <c:v>16230000000</c:v>
                </c:pt>
                <c:pt idx="12">
                  <c:v>17051000000</c:v>
                </c:pt>
                <c:pt idx="13">
                  <c:v>19783000000</c:v>
                </c:pt>
                <c:pt idx="14">
                  <c:v>21452000000</c:v>
                </c:pt>
                <c:pt idx="15">
                  <c:v>24020000000</c:v>
                </c:pt>
                <c:pt idx="16">
                  <c:v>30537000000</c:v>
                </c:pt>
                <c:pt idx="17">
                  <c:v>32998000000</c:v>
                </c:pt>
                <c:pt idx="18">
                  <c:v>33361000000</c:v>
                </c:pt>
                <c:pt idx="19">
                  <c:v>35888000000</c:v>
                </c:pt>
                <c:pt idx="20">
                  <c:v>38896000000</c:v>
                </c:pt>
                <c:pt idx="21">
                  <c:v>45801000000</c:v>
                </c:pt>
                <c:pt idx="22">
                  <c:v>51030000000</c:v>
                </c:pt>
                <c:pt idx="23">
                  <c:v>51819000000</c:v>
                </c:pt>
                <c:pt idx="24">
                  <c:v>56013000000</c:v>
                </c:pt>
                <c:pt idx="25">
                  <c:v>59199000000</c:v>
                </c:pt>
                <c:pt idx="26">
                  <c:v>62732000000</c:v>
                </c:pt>
                <c:pt idx="27">
                  <c:v>68811000000</c:v>
                </c:pt>
                <c:pt idx="28">
                  <c:v>71424000000</c:v>
                </c:pt>
                <c:pt idx="29">
                  <c:v>71315000000</c:v>
                </c:pt>
                <c:pt idx="30">
                  <c:v>68758000000</c:v>
                </c:pt>
                <c:pt idx="31">
                  <c:v>70072000000</c:v>
                </c:pt>
                <c:pt idx="32">
                  <c:v>77738000000</c:v>
                </c:pt>
                <c:pt idx="33">
                  <c:v>79767000000</c:v>
                </c:pt>
                <c:pt idx="34">
                  <c:v>88481000000</c:v>
                </c:pt>
                <c:pt idx="35">
                  <c:v>93979000000</c:v>
                </c:pt>
                <c:pt idx="36">
                  <c:v>104323000000</c:v>
                </c:pt>
              </c:numCache>
            </c:numRef>
          </c:val>
        </c:ser>
        <c:axId val="62360192"/>
        <c:axId val="62374272"/>
      </c:areaChart>
      <c:lineChart>
        <c:grouping val="standard"/>
        <c:ser>
          <c:idx val="4"/>
          <c:order val="4"/>
          <c:tx>
            <c:strRef>
              <c:f>'saudia arabia'!$A$6:$L$6</c:f>
              <c:strCache>
                <c:ptCount val="1"/>
                <c:pt idx="0">
                  <c:v>Electric power consumption (kWh) .. .. .. .. .. .. .. .. .. .. ..</c:v>
                </c:pt>
              </c:strCache>
            </c:strRef>
          </c:tx>
          <c:marker>
            <c:symbol val="none"/>
          </c:marker>
          <c:cat>
            <c:strRef>
              <c:f>'saudia arabia'!$M$1:$AW$1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'saudia arabia'!$M$6:$AW$6</c:f>
              <c:numCache>
                <c:formatCode>0</c:formatCode>
                <c:ptCount val="37"/>
                <c:pt idx="0">
                  <c:v>1975000000</c:v>
                </c:pt>
                <c:pt idx="1">
                  <c:v>2289000000</c:v>
                </c:pt>
                <c:pt idx="2">
                  <c:v>2784000000</c:v>
                </c:pt>
                <c:pt idx="3">
                  <c:v>3544000000</c:v>
                </c:pt>
                <c:pt idx="4">
                  <c:v>3965000000</c:v>
                </c:pt>
                <c:pt idx="5">
                  <c:v>5673000000</c:v>
                </c:pt>
                <c:pt idx="6">
                  <c:v>6882000000</c:v>
                </c:pt>
                <c:pt idx="7">
                  <c:v>9624000000</c:v>
                </c:pt>
                <c:pt idx="8">
                  <c:v>14739000000</c:v>
                </c:pt>
                <c:pt idx="9">
                  <c:v>19103000000</c:v>
                </c:pt>
                <c:pt idx="10">
                  <c:v>23180000000</c:v>
                </c:pt>
                <c:pt idx="11">
                  <c:v>29179000000</c:v>
                </c:pt>
                <c:pt idx="12">
                  <c:v>31986000000</c:v>
                </c:pt>
                <c:pt idx="13">
                  <c:v>37907000000</c:v>
                </c:pt>
                <c:pt idx="14">
                  <c:v>40281000000</c:v>
                </c:pt>
                <c:pt idx="15">
                  <c:v>46901000000</c:v>
                </c:pt>
                <c:pt idx="16">
                  <c:v>52819000000</c:v>
                </c:pt>
                <c:pt idx="17">
                  <c:v>56615000000</c:v>
                </c:pt>
                <c:pt idx="18">
                  <c:v>60464000000</c:v>
                </c:pt>
                <c:pt idx="19">
                  <c:v>65223000000</c:v>
                </c:pt>
                <c:pt idx="20">
                  <c:v>69137000000</c:v>
                </c:pt>
                <c:pt idx="21">
                  <c:v>76000000000</c:v>
                </c:pt>
                <c:pt idx="22">
                  <c:v>84289000000</c:v>
                </c:pt>
                <c:pt idx="23">
                  <c:v>88066000000</c:v>
                </c:pt>
                <c:pt idx="24">
                  <c:v>91889000000</c:v>
                </c:pt>
                <c:pt idx="25">
                  <c:v>94551000000</c:v>
                </c:pt>
                <c:pt idx="26">
                  <c:v>99521000000</c:v>
                </c:pt>
                <c:pt idx="27">
                  <c:v>108244000000</c:v>
                </c:pt>
                <c:pt idx="28">
                  <c:v>113346000000</c:v>
                </c:pt>
                <c:pt idx="29">
                  <c:v>117060000000</c:v>
                </c:pt>
                <c:pt idx="30">
                  <c:v>126098000000</c:v>
                </c:pt>
                <c:pt idx="31">
                  <c:v>131908000000</c:v>
                </c:pt>
                <c:pt idx="32">
                  <c:v>145998000000</c:v>
                </c:pt>
                <c:pt idx="33">
                  <c:v>148403000000</c:v>
                </c:pt>
                <c:pt idx="34">
                  <c:v>157516000000</c:v>
                </c:pt>
                <c:pt idx="35">
                  <c:v>167636000000</c:v>
                </c:pt>
                <c:pt idx="36">
                  <c:v>175074000000</c:v>
                </c:pt>
              </c:numCache>
            </c:numRef>
          </c:val>
        </c:ser>
        <c:marker val="1"/>
        <c:axId val="62360192"/>
        <c:axId val="62374272"/>
      </c:lineChart>
      <c:catAx>
        <c:axId val="62360192"/>
        <c:scaling>
          <c:orientation val="minMax"/>
        </c:scaling>
        <c:axPos val="b"/>
        <c:majorTickMark val="none"/>
        <c:tickLblPos val="nextTo"/>
        <c:txPr>
          <a:bodyPr/>
          <a:lstStyle/>
          <a:p>
            <a:pPr>
              <a:defRPr sz="800"/>
            </a:pPr>
            <a:endParaRPr lang="en-US"/>
          </a:p>
        </c:txPr>
        <c:crossAx val="62374272"/>
        <c:crosses val="autoZero"/>
        <c:auto val="1"/>
        <c:lblAlgn val="ctr"/>
        <c:lblOffset val="100"/>
      </c:catAx>
      <c:valAx>
        <c:axId val="62374272"/>
        <c:scaling>
          <c:orientation val="minMax"/>
        </c:scaling>
        <c:axPos val="l"/>
        <c:majorGridlines/>
        <c:numFmt formatCode="#,##0" sourceLinked="0"/>
        <c:majorTickMark val="none"/>
        <c:tickLblPos val="high"/>
        <c:crossAx val="62360192"/>
        <c:crosses val="autoZero"/>
        <c:crossBetween val="between"/>
      </c:valAx>
    </c:plotArea>
    <c:legend>
      <c:legendPos val="b"/>
      <c:legendEntry>
        <c:idx val="3"/>
        <c:delete val="1"/>
      </c:legendEntry>
      <c:legendEntry>
        <c:idx val="2"/>
        <c:delete val="1"/>
      </c:legendEntry>
      <c:layout/>
    </c:legend>
    <c:plotVisOnly val="1"/>
    <c:dispBlanksAs val="zero"/>
  </c:chart>
  <c:txPr>
    <a:bodyPr/>
    <a:lstStyle/>
    <a:p>
      <a:pPr>
        <a:defRPr sz="800"/>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200" b="1" i="0" u="none" strike="noStrike" kern="1200" baseline="0">
                <a:solidFill>
                  <a:sysClr val="windowText" lastClr="000000"/>
                </a:solidFill>
                <a:latin typeface="+mn-lt"/>
                <a:ea typeface="+mn-ea"/>
                <a:cs typeface="B Mitra" pitchFamily="2" charset="-78"/>
              </a:defRPr>
            </a:pPr>
            <a:r>
              <a:rPr lang="fa-IR" sz="1200" b="0" i="0" u="none" strike="noStrike" kern="1200" baseline="0" dirty="0" smtClean="0">
                <a:solidFill>
                  <a:sysClr val="windowText" lastClr="000000"/>
                </a:solidFill>
                <a:latin typeface="+mn-lt"/>
                <a:ea typeface="+mn-ea"/>
                <a:cs typeface="B Mitra" pitchFamily="2" charset="-78"/>
              </a:rPr>
              <a:t>ميزان </a:t>
            </a:r>
            <a:r>
              <a:rPr lang="fa-IR" sz="1200" b="0" i="0" u="none" strike="noStrike" kern="1200" baseline="0" dirty="0">
                <a:solidFill>
                  <a:sysClr val="windowText" lastClr="000000"/>
                </a:solidFill>
                <a:latin typeface="+mn-lt"/>
                <a:ea typeface="+mn-ea"/>
                <a:cs typeface="B Mitra" pitchFamily="2" charset="-78"/>
              </a:rPr>
              <a:t>درصد </a:t>
            </a:r>
            <a:r>
              <a:rPr lang="fa-IR" sz="1200" b="0" i="0" u="none" strike="noStrike" kern="1200" baseline="0" dirty="0" smtClean="0">
                <a:solidFill>
                  <a:sysClr val="windowText" lastClr="000000"/>
                </a:solidFill>
                <a:latin typeface="+mn-lt"/>
                <a:ea typeface="+mn-ea"/>
                <a:cs typeface="B Mitra" pitchFamily="2" charset="-78"/>
              </a:rPr>
              <a:t>توليد </a:t>
            </a:r>
            <a:r>
              <a:rPr lang="fa-IR" sz="1200" b="0" i="0" u="none" strike="noStrike" kern="1200" baseline="0" dirty="0">
                <a:solidFill>
                  <a:sysClr val="windowText" lastClr="000000"/>
                </a:solidFill>
                <a:latin typeface="+mn-lt"/>
                <a:ea typeface="+mn-ea"/>
                <a:cs typeface="B Mitra" pitchFamily="2" charset="-78"/>
              </a:rPr>
              <a:t>برق در عربستان </a:t>
            </a:r>
            <a:r>
              <a:rPr lang="fa-IR" sz="1200" b="0" i="0" u="none" strike="noStrike" kern="1200" baseline="0" dirty="0" smtClean="0">
                <a:solidFill>
                  <a:sysClr val="windowText" lastClr="000000"/>
                </a:solidFill>
                <a:latin typeface="+mn-lt"/>
                <a:ea typeface="+mn-ea"/>
                <a:cs typeface="B Mitra" pitchFamily="2" charset="-78"/>
              </a:rPr>
              <a:t>سعودي </a:t>
            </a:r>
            <a:r>
              <a:rPr lang="fa-IR" sz="1200" b="0" i="0" u="none" strike="noStrike" kern="1200" baseline="0" dirty="0">
                <a:solidFill>
                  <a:sysClr val="windowText" lastClr="000000"/>
                </a:solidFill>
                <a:latin typeface="+mn-lt"/>
                <a:ea typeface="+mn-ea"/>
                <a:cs typeface="B Mitra" pitchFamily="2" charset="-78"/>
              </a:rPr>
              <a:t>از 1971 تا 2007</a:t>
            </a:r>
          </a:p>
        </c:rich>
      </c:tx>
      <c:layout/>
    </c:title>
    <c:plotArea>
      <c:layout/>
      <c:areaChart>
        <c:grouping val="percentStacked"/>
        <c:ser>
          <c:idx val="0"/>
          <c:order val="0"/>
          <c:tx>
            <c:strRef>
              <c:f>'saudia arabia'!$A$2:$L$2</c:f>
              <c:strCache>
                <c:ptCount val="1"/>
                <c:pt idx="0">
                  <c:v>Electricity production from coal sources (kWh) .. .. .. .. .. .. .. .. .. .. ..</c:v>
                </c:pt>
              </c:strCache>
            </c:strRef>
          </c:tx>
          <c:cat>
            <c:strRef>
              <c:f>'saudia arabia'!$M$1:$AW$1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'saudia arabia'!$M$2:$AW$2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'saudia arabia'!$A$3:$L$3</c:f>
              <c:strCache>
                <c:ptCount val="1"/>
                <c:pt idx="0">
                  <c:v>Electricity production from hydroelectric sources (kWh) .. .. .. .. .. .. .. .. .. .. ..</c:v>
                </c:pt>
              </c:strCache>
            </c:strRef>
          </c:tx>
          <c:cat>
            <c:strRef>
              <c:f>'saudia arabia'!$M$1:$AW$1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'saudia arabia'!$M$3:$AW$3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'saudia arabia'!$A$4:$L$4</c:f>
              <c:strCache>
                <c:ptCount val="1"/>
                <c:pt idx="0">
                  <c:v>Electricity production from natural gas sources (kWh) .. .. .. .. .. .. .. .. .. .. ..</c:v>
                </c:pt>
              </c:strCache>
            </c:strRef>
          </c:tx>
          <c:cat>
            <c:strRef>
              <c:f>'saudia arabia'!$M$1:$AW$1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'saudia arabia'!$M$4:$AW$4</c:f>
              <c:numCache>
                <c:formatCode>0</c:formatCode>
                <c:ptCount val="37"/>
                <c:pt idx="0">
                  <c:v>0</c:v>
                </c:pt>
                <c:pt idx="1">
                  <c:v>0</c:v>
                </c:pt>
                <c:pt idx="2">
                  <c:v>0</c:v>
                </c:pt>
                <c:pt idx="3">
                  <c:v>0</c:v>
                </c:pt>
                <c:pt idx="4">
                  <c:v>0</c:v>
                </c:pt>
                <c:pt idx="5">
                  <c:v>1686000000</c:v>
                </c:pt>
                <c:pt idx="6">
                  <c:v>2523000000</c:v>
                </c:pt>
                <c:pt idx="7">
                  <c:v>4198000000</c:v>
                </c:pt>
                <c:pt idx="8">
                  <c:v>6301000000</c:v>
                </c:pt>
                <c:pt idx="9">
                  <c:v>13346000000</c:v>
                </c:pt>
                <c:pt idx="10">
                  <c:v>14766000000</c:v>
                </c:pt>
                <c:pt idx="11">
                  <c:v>16682000000</c:v>
                </c:pt>
                <c:pt idx="12">
                  <c:v>18139000000</c:v>
                </c:pt>
                <c:pt idx="13">
                  <c:v>20286000000</c:v>
                </c:pt>
                <c:pt idx="14">
                  <c:v>22859000000</c:v>
                </c:pt>
                <c:pt idx="15">
                  <c:v>23626000000</c:v>
                </c:pt>
                <c:pt idx="16">
                  <c:v>25543000000</c:v>
                </c:pt>
                <c:pt idx="17">
                  <c:v>28586000000</c:v>
                </c:pt>
                <c:pt idx="18">
                  <c:v>31538000000</c:v>
                </c:pt>
                <c:pt idx="19">
                  <c:v>33320000000</c:v>
                </c:pt>
                <c:pt idx="20">
                  <c:v>35115000000</c:v>
                </c:pt>
                <c:pt idx="21">
                  <c:v>36389000000</c:v>
                </c:pt>
                <c:pt idx="22">
                  <c:v>40010000000</c:v>
                </c:pt>
                <c:pt idx="23">
                  <c:v>42103000000</c:v>
                </c:pt>
                <c:pt idx="24">
                  <c:v>41833000000</c:v>
                </c:pt>
                <c:pt idx="25">
                  <c:v>41915000000</c:v>
                </c:pt>
                <c:pt idx="26">
                  <c:v>44814000000</c:v>
                </c:pt>
                <c:pt idx="27">
                  <c:v>45813000000</c:v>
                </c:pt>
                <c:pt idx="28">
                  <c:v>47591000000</c:v>
                </c:pt>
                <c:pt idx="29">
                  <c:v>54876000000</c:v>
                </c:pt>
                <c:pt idx="30">
                  <c:v>64915000000</c:v>
                </c:pt>
                <c:pt idx="31">
                  <c:v>71664000000</c:v>
                </c:pt>
                <c:pt idx="32">
                  <c:v>75262000000</c:v>
                </c:pt>
                <c:pt idx="33">
                  <c:v>79647000000</c:v>
                </c:pt>
                <c:pt idx="34">
                  <c:v>86489000000</c:v>
                </c:pt>
                <c:pt idx="35">
                  <c:v>85803000000</c:v>
                </c:pt>
                <c:pt idx="36">
                  <c:v>84753000000</c:v>
                </c:pt>
              </c:numCache>
            </c:numRef>
          </c:val>
        </c:ser>
        <c:ser>
          <c:idx val="3"/>
          <c:order val="3"/>
          <c:tx>
            <c:strRef>
              <c:f>'saudia arabia'!$A$5:$L$5</c:f>
              <c:strCache>
                <c:ptCount val="1"/>
                <c:pt idx="0">
                  <c:v>Electricity production from oil sources (kWh) .. .. .. .. .. .. .. .. .. .. ..</c:v>
                </c:pt>
              </c:strCache>
            </c:strRef>
          </c:tx>
          <c:spPr>
            <a:ln w="25400">
              <a:noFill/>
            </a:ln>
          </c:spPr>
          <c:cat>
            <c:strRef>
              <c:f>'saudia arabia'!$M$1:$AW$1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'saudia arabia'!$M$5:$AW$5</c:f>
              <c:numCache>
                <c:formatCode>0</c:formatCode>
                <c:ptCount val="37"/>
                <c:pt idx="0">
                  <c:v>2082000000</c:v>
                </c:pt>
                <c:pt idx="1">
                  <c:v>2422000000</c:v>
                </c:pt>
                <c:pt idx="2">
                  <c:v>2949000000</c:v>
                </c:pt>
                <c:pt idx="3">
                  <c:v>3736000000</c:v>
                </c:pt>
                <c:pt idx="4">
                  <c:v>4382000000</c:v>
                </c:pt>
                <c:pt idx="5">
                  <c:v>4929000000</c:v>
                </c:pt>
                <c:pt idx="6">
                  <c:v>5118000000</c:v>
                </c:pt>
                <c:pt idx="7">
                  <c:v>6353000000</c:v>
                </c:pt>
                <c:pt idx="8">
                  <c:v>10077000000</c:v>
                </c:pt>
                <c:pt idx="9">
                  <c:v>7106000000</c:v>
                </c:pt>
                <c:pt idx="10">
                  <c:v>12184000000</c:v>
                </c:pt>
                <c:pt idx="11">
                  <c:v>16230000000</c:v>
                </c:pt>
                <c:pt idx="12">
                  <c:v>17051000000</c:v>
                </c:pt>
                <c:pt idx="13">
                  <c:v>19783000000</c:v>
                </c:pt>
                <c:pt idx="14">
                  <c:v>21452000000</c:v>
                </c:pt>
                <c:pt idx="15">
                  <c:v>24020000000</c:v>
                </c:pt>
                <c:pt idx="16">
                  <c:v>30537000000</c:v>
                </c:pt>
                <c:pt idx="17">
                  <c:v>32998000000</c:v>
                </c:pt>
                <c:pt idx="18">
                  <c:v>33361000000</c:v>
                </c:pt>
                <c:pt idx="19">
                  <c:v>35888000000</c:v>
                </c:pt>
                <c:pt idx="20">
                  <c:v>38896000000</c:v>
                </c:pt>
                <c:pt idx="21">
                  <c:v>45801000000</c:v>
                </c:pt>
                <c:pt idx="22">
                  <c:v>51030000000</c:v>
                </c:pt>
                <c:pt idx="23">
                  <c:v>51819000000</c:v>
                </c:pt>
                <c:pt idx="24">
                  <c:v>56013000000</c:v>
                </c:pt>
                <c:pt idx="25">
                  <c:v>59199000000</c:v>
                </c:pt>
                <c:pt idx="26">
                  <c:v>62732000000</c:v>
                </c:pt>
                <c:pt idx="27">
                  <c:v>68811000000</c:v>
                </c:pt>
                <c:pt idx="28">
                  <c:v>71424000000</c:v>
                </c:pt>
                <c:pt idx="29">
                  <c:v>71315000000</c:v>
                </c:pt>
                <c:pt idx="30">
                  <c:v>68758000000</c:v>
                </c:pt>
                <c:pt idx="31">
                  <c:v>70072000000</c:v>
                </c:pt>
                <c:pt idx="32">
                  <c:v>77738000000</c:v>
                </c:pt>
                <c:pt idx="33">
                  <c:v>79767000000</c:v>
                </c:pt>
                <c:pt idx="34">
                  <c:v>88481000000</c:v>
                </c:pt>
                <c:pt idx="35">
                  <c:v>93979000000</c:v>
                </c:pt>
                <c:pt idx="36">
                  <c:v>104323000000</c:v>
                </c:pt>
              </c:numCache>
            </c:numRef>
          </c:val>
        </c:ser>
        <c:axId val="62410112"/>
        <c:axId val="62436480"/>
      </c:areaChart>
      <c:catAx>
        <c:axId val="62410112"/>
        <c:scaling>
          <c:orientation val="minMax"/>
        </c:scaling>
        <c:axPos val="b"/>
        <c:majorTickMark val="none"/>
        <c:tickLblPos val="nextTo"/>
        <c:txPr>
          <a:bodyPr/>
          <a:lstStyle/>
          <a:p>
            <a:pPr>
              <a:defRPr sz="800"/>
            </a:pPr>
            <a:endParaRPr lang="en-US"/>
          </a:p>
        </c:txPr>
        <c:crossAx val="62436480"/>
        <c:crosses val="autoZero"/>
        <c:auto val="1"/>
        <c:lblAlgn val="ctr"/>
        <c:lblOffset val="100"/>
      </c:catAx>
      <c:valAx>
        <c:axId val="62436480"/>
        <c:scaling>
          <c:orientation val="minMax"/>
        </c:scaling>
        <c:axPos val="l"/>
        <c:majorGridlines/>
        <c:numFmt formatCode="0%" sourceLinked="1"/>
        <c:majorTickMark val="none"/>
        <c:tickLblPos val="high"/>
        <c:txPr>
          <a:bodyPr/>
          <a:lstStyle/>
          <a:p>
            <a:pPr>
              <a:defRPr sz="800"/>
            </a:pPr>
            <a:endParaRPr lang="en-US"/>
          </a:p>
        </c:txPr>
        <c:crossAx val="62410112"/>
        <c:crosses val="autoZero"/>
        <c:crossBetween val="midCat"/>
      </c:valAx>
    </c:plotArea>
    <c:legend>
      <c:legendPos val="b"/>
      <c:legendEntry>
        <c:idx val="3"/>
        <c:delete val="1"/>
      </c:legendEntry>
      <c:legendEntry>
        <c:idx val="2"/>
        <c:delete val="1"/>
      </c:legendEntry>
      <c:layout/>
    </c:legend>
    <c:plotVisOnly val="1"/>
  </c:chart>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200" b="0" i="0" u="none" strike="noStrike" kern="1200" baseline="0">
                <a:solidFill>
                  <a:sysClr val="windowText" lastClr="000000"/>
                </a:solidFill>
                <a:latin typeface="+mn-lt"/>
                <a:ea typeface="+mn-ea"/>
                <a:cs typeface="B Mitra" pitchFamily="2" charset="-78"/>
              </a:defRPr>
            </a:pPr>
            <a:r>
              <a:rPr lang="fa-IR" sz="1200" b="0" i="0" u="none" strike="noStrike" kern="1200" baseline="0" dirty="0" smtClean="0">
                <a:solidFill>
                  <a:sysClr val="windowText" lastClr="000000"/>
                </a:solidFill>
                <a:latin typeface="+mn-lt"/>
                <a:ea typeface="+mn-ea"/>
                <a:cs typeface="B Mitra" pitchFamily="2" charset="-78"/>
              </a:rPr>
              <a:t>ميزان توليد </a:t>
            </a:r>
            <a:r>
              <a:rPr lang="fa-IR" sz="1200" b="0" i="0" u="none" strike="noStrike" kern="1200" baseline="0" dirty="0">
                <a:solidFill>
                  <a:sysClr val="windowText" lastClr="000000"/>
                </a:solidFill>
                <a:latin typeface="+mn-lt"/>
                <a:ea typeface="+mn-ea"/>
                <a:cs typeface="B Mitra" pitchFamily="2" charset="-78"/>
              </a:rPr>
              <a:t>و مصرف برق در </a:t>
            </a:r>
            <a:r>
              <a:rPr lang="fa-IR" sz="1200" b="0" i="0" u="none" strike="noStrike" baseline="0" dirty="0" smtClean="0"/>
              <a:t>سوريه</a:t>
            </a:r>
            <a:r>
              <a:rPr lang="fa-IR" sz="1200" b="0" i="0" u="none" strike="noStrike" kern="1200" baseline="0" dirty="0" smtClean="0">
                <a:solidFill>
                  <a:sysClr val="windowText" lastClr="000000"/>
                </a:solidFill>
                <a:latin typeface="+mn-lt"/>
                <a:ea typeface="+mn-ea"/>
                <a:cs typeface="B Mitra" pitchFamily="2" charset="-78"/>
              </a:rPr>
              <a:t> </a:t>
            </a:r>
            <a:r>
              <a:rPr lang="fa-IR" sz="1200" b="0" i="0" u="none" strike="noStrike" kern="1200" baseline="0" dirty="0">
                <a:solidFill>
                  <a:sysClr val="windowText" lastClr="000000"/>
                </a:solidFill>
                <a:latin typeface="+mn-lt"/>
                <a:ea typeface="+mn-ea"/>
                <a:cs typeface="B Mitra" pitchFamily="2" charset="-78"/>
              </a:rPr>
              <a:t>از 1971 تا 2007</a:t>
            </a:r>
            <a:r>
              <a:rPr lang="fa-IR" sz="1200" b="0" i="0" u="none" strike="noStrike" baseline="0" dirty="0"/>
              <a:t> (</a:t>
            </a:r>
            <a:r>
              <a:rPr lang="fa-IR" sz="1200" b="0" i="0" u="none" strike="noStrike" baseline="0" dirty="0" smtClean="0"/>
              <a:t>کيلو </a:t>
            </a:r>
            <a:r>
              <a:rPr lang="fa-IR" sz="1200" b="0" i="0" u="none" strike="noStrike" baseline="0" dirty="0"/>
              <a:t>وات ساعت)</a:t>
            </a:r>
            <a:endParaRPr lang="fa-IR" sz="1200" b="0" i="0" u="none" strike="noStrike" kern="1200" baseline="0" dirty="0">
              <a:solidFill>
                <a:sysClr val="windowText" lastClr="000000"/>
              </a:solidFill>
              <a:latin typeface="+mn-lt"/>
              <a:ea typeface="+mn-ea"/>
              <a:cs typeface="B Mitra" pitchFamily="2" charset="-78"/>
            </a:endParaRPr>
          </a:p>
        </c:rich>
      </c:tx>
      <c:layout/>
    </c:title>
    <c:plotArea>
      <c:layout/>
      <c:areaChart>
        <c:grouping val="stacked"/>
        <c:ser>
          <c:idx val="0"/>
          <c:order val="0"/>
          <c:tx>
            <c:strRef>
              <c:f>'syrian arab'!$A$2:$L$2</c:f>
              <c:strCache>
                <c:ptCount val="1"/>
                <c:pt idx="0">
                  <c:v>Electricity production from coal sources (kWh) .. .. .. .. .. .. .. .. .. .. ..</c:v>
                </c:pt>
              </c:strCache>
            </c:strRef>
          </c:tx>
          <c:cat>
            <c:strRef>
              <c:f>'syrian arab'!$M$1:$AW$1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'syrian arab'!$M$2:$AW$2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'syrian arab'!$A$3:$L$3</c:f>
              <c:strCache>
                <c:ptCount val="1"/>
                <c:pt idx="0">
                  <c:v>Electricity production from hydroelectric sources (kWh) .. .. .. .. .. .. .. .. .. .. ..</c:v>
                </c:pt>
              </c:strCache>
            </c:strRef>
          </c:tx>
          <c:cat>
            <c:strRef>
              <c:f>'syrian arab'!$M$1:$AW$1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'syrian arab'!$M$3:$AW$3</c:f>
              <c:numCache>
                <c:formatCode>0</c:formatCode>
                <c:ptCount val="37"/>
                <c:pt idx="0">
                  <c:v>51000000</c:v>
                </c:pt>
                <c:pt idx="1">
                  <c:v>62000000</c:v>
                </c:pt>
                <c:pt idx="2">
                  <c:v>17000000</c:v>
                </c:pt>
                <c:pt idx="3">
                  <c:v>330000000</c:v>
                </c:pt>
                <c:pt idx="4">
                  <c:v>750000000</c:v>
                </c:pt>
                <c:pt idx="5">
                  <c:v>1230000000</c:v>
                </c:pt>
                <c:pt idx="6">
                  <c:v>1768000000</c:v>
                </c:pt>
                <c:pt idx="7">
                  <c:v>2095000000</c:v>
                </c:pt>
                <c:pt idx="8">
                  <c:v>2351000000</c:v>
                </c:pt>
                <c:pt idx="9">
                  <c:v>2561000000</c:v>
                </c:pt>
                <c:pt idx="10">
                  <c:v>2658000000</c:v>
                </c:pt>
                <c:pt idx="11">
                  <c:v>2959000000</c:v>
                </c:pt>
                <c:pt idx="12">
                  <c:v>2802000000</c:v>
                </c:pt>
                <c:pt idx="13">
                  <c:v>3325000000</c:v>
                </c:pt>
                <c:pt idx="14">
                  <c:v>3342000000</c:v>
                </c:pt>
                <c:pt idx="15">
                  <c:v>2860000000</c:v>
                </c:pt>
                <c:pt idx="16">
                  <c:v>2860000000</c:v>
                </c:pt>
                <c:pt idx="17">
                  <c:v>2816000000</c:v>
                </c:pt>
                <c:pt idx="18">
                  <c:v>2772000000</c:v>
                </c:pt>
                <c:pt idx="19">
                  <c:v>2728000000</c:v>
                </c:pt>
                <c:pt idx="20">
                  <c:v>2684000000</c:v>
                </c:pt>
                <c:pt idx="21">
                  <c:v>2640000000</c:v>
                </c:pt>
                <c:pt idx="22">
                  <c:v>2596000000</c:v>
                </c:pt>
                <c:pt idx="23">
                  <c:v>2552000000</c:v>
                </c:pt>
                <c:pt idx="24">
                  <c:v>2510000000</c:v>
                </c:pt>
                <c:pt idx="25">
                  <c:v>2550000000</c:v>
                </c:pt>
                <c:pt idx="26">
                  <c:v>2600000000</c:v>
                </c:pt>
                <c:pt idx="27">
                  <c:v>2700000000</c:v>
                </c:pt>
                <c:pt idx="28">
                  <c:v>2720000000</c:v>
                </c:pt>
                <c:pt idx="29">
                  <c:v>3231000000</c:v>
                </c:pt>
                <c:pt idx="30">
                  <c:v>3410000000</c:v>
                </c:pt>
                <c:pt idx="31">
                  <c:v>3500000000</c:v>
                </c:pt>
                <c:pt idx="32">
                  <c:v>2804000000</c:v>
                </c:pt>
                <c:pt idx="33">
                  <c:v>4247000000</c:v>
                </c:pt>
                <c:pt idx="34">
                  <c:v>3445000000</c:v>
                </c:pt>
                <c:pt idx="35">
                  <c:v>3994000000</c:v>
                </c:pt>
                <c:pt idx="36">
                  <c:v>3520000000</c:v>
                </c:pt>
              </c:numCache>
            </c:numRef>
          </c:val>
        </c:ser>
        <c:ser>
          <c:idx val="2"/>
          <c:order val="2"/>
          <c:tx>
            <c:strRef>
              <c:f>'syrian arab'!$A$4:$L$4</c:f>
              <c:strCache>
                <c:ptCount val="1"/>
                <c:pt idx="0">
                  <c:v>Electricity production from natural gas sources (kWh) .. .. .. .. .. .. .. .. .. .. ..</c:v>
                </c:pt>
              </c:strCache>
            </c:strRef>
          </c:tx>
          <c:cat>
            <c:strRef>
              <c:f>'syrian arab'!$M$1:$AW$1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'syrian arab'!$M$4:$AW$4</c:f>
              <c:numCache>
                <c:formatCode>0</c:formatCode>
                <c:ptCount val="37"/>
                <c:pt idx="0">
                  <c:v>0</c:v>
                </c:pt>
                <c:pt idx="1">
                  <c:v>0</c:v>
                </c:pt>
                <c:pt idx="2">
                  <c:v>0</c:v>
                </c:pt>
                <c:pt idx="3">
                  <c:v>0</c:v>
                </c:pt>
                <c:pt idx="4">
                  <c:v>0</c:v>
                </c:pt>
                <c:pt idx="5">
                  <c:v>90000000</c:v>
                </c:pt>
                <c:pt idx="6">
                  <c:v>101000000</c:v>
                </c:pt>
                <c:pt idx="7">
                  <c:v>96000000</c:v>
                </c:pt>
                <c:pt idx="8">
                  <c:v>99000000</c:v>
                </c:pt>
                <c:pt idx="9">
                  <c:v>134000000</c:v>
                </c:pt>
                <c:pt idx="10">
                  <c:v>136000000</c:v>
                </c:pt>
                <c:pt idx="11">
                  <c:v>142000000</c:v>
                </c:pt>
                <c:pt idx="12">
                  <c:v>216000000</c:v>
                </c:pt>
                <c:pt idx="13">
                  <c:v>364000000</c:v>
                </c:pt>
                <c:pt idx="14">
                  <c:v>433000000</c:v>
                </c:pt>
                <c:pt idx="15">
                  <c:v>505000000</c:v>
                </c:pt>
                <c:pt idx="16">
                  <c:v>520000000</c:v>
                </c:pt>
                <c:pt idx="17">
                  <c:v>1017000000</c:v>
                </c:pt>
                <c:pt idx="18">
                  <c:v>1995000000</c:v>
                </c:pt>
                <c:pt idx="19">
                  <c:v>2384000000</c:v>
                </c:pt>
                <c:pt idx="20">
                  <c:v>4105000000</c:v>
                </c:pt>
                <c:pt idx="21">
                  <c:v>4170000000</c:v>
                </c:pt>
                <c:pt idx="22">
                  <c:v>3857000000</c:v>
                </c:pt>
                <c:pt idx="23">
                  <c:v>4181000000</c:v>
                </c:pt>
                <c:pt idx="24">
                  <c:v>5272000000</c:v>
                </c:pt>
                <c:pt idx="25">
                  <c:v>5902000000</c:v>
                </c:pt>
                <c:pt idx="26">
                  <c:v>6421000000</c:v>
                </c:pt>
                <c:pt idx="27">
                  <c:v>6836000000</c:v>
                </c:pt>
                <c:pt idx="28">
                  <c:v>7661000000</c:v>
                </c:pt>
                <c:pt idx="29">
                  <c:v>9355000000</c:v>
                </c:pt>
                <c:pt idx="30">
                  <c:v>11048000000</c:v>
                </c:pt>
                <c:pt idx="31">
                  <c:v>12741000000</c:v>
                </c:pt>
                <c:pt idx="32">
                  <c:v>14434000000</c:v>
                </c:pt>
                <c:pt idx="33">
                  <c:v>13208000000</c:v>
                </c:pt>
                <c:pt idx="34">
                  <c:v>12963000000</c:v>
                </c:pt>
                <c:pt idx="35">
                  <c:v>14185000000</c:v>
                </c:pt>
                <c:pt idx="36">
                  <c:v>12068000000</c:v>
                </c:pt>
              </c:numCache>
            </c:numRef>
          </c:val>
        </c:ser>
        <c:ser>
          <c:idx val="3"/>
          <c:order val="3"/>
          <c:tx>
            <c:strRef>
              <c:f>'syrian arab'!$A$5:$L$5</c:f>
              <c:strCache>
                <c:ptCount val="1"/>
                <c:pt idx="0">
                  <c:v>Electricity production from oil sources (kWh) .. .. .. .. .. .. .. .. .. .. ..</c:v>
                </c:pt>
              </c:strCache>
            </c:strRef>
          </c:tx>
          <c:cat>
            <c:strRef>
              <c:f>'syrian arab'!$M$1:$AW$1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'syrian arab'!$M$5:$AW$5</c:f>
              <c:numCache>
                <c:formatCode>0</c:formatCode>
                <c:ptCount val="37"/>
                <c:pt idx="0">
                  <c:v>1294000000</c:v>
                </c:pt>
                <c:pt idx="1">
                  <c:v>1449000000</c:v>
                </c:pt>
                <c:pt idx="2">
                  <c:v>1406000000</c:v>
                </c:pt>
                <c:pt idx="3">
                  <c:v>1356000000</c:v>
                </c:pt>
                <c:pt idx="4">
                  <c:v>1241000000</c:v>
                </c:pt>
                <c:pt idx="5">
                  <c:v>750000000</c:v>
                </c:pt>
                <c:pt idx="6">
                  <c:v>328000000</c:v>
                </c:pt>
                <c:pt idx="7">
                  <c:v>680000000</c:v>
                </c:pt>
                <c:pt idx="8">
                  <c:v>1016000000</c:v>
                </c:pt>
                <c:pt idx="9">
                  <c:v>1265000000</c:v>
                </c:pt>
                <c:pt idx="10">
                  <c:v>1909000000</c:v>
                </c:pt>
                <c:pt idx="11">
                  <c:v>2942000000</c:v>
                </c:pt>
                <c:pt idx="12">
                  <c:v>4098000000</c:v>
                </c:pt>
                <c:pt idx="13">
                  <c:v>3621000000</c:v>
                </c:pt>
                <c:pt idx="14">
                  <c:v>4123000000</c:v>
                </c:pt>
                <c:pt idx="15">
                  <c:v>4577000000</c:v>
                </c:pt>
                <c:pt idx="16">
                  <c:v>4609000000</c:v>
                </c:pt>
                <c:pt idx="17">
                  <c:v>5781000000</c:v>
                </c:pt>
                <c:pt idx="18">
                  <c:v>5688000000</c:v>
                </c:pt>
                <c:pt idx="19">
                  <c:v>6499000000</c:v>
                </c:pt>
                <c:pt idx="20">
                  <c:v>5390000000</c:v>
                </c:pt>
                <c:pt idx="21">
                  <c:v>5752000000</c:v>
                </c:pt>
                <c:pt idx="22">
                  <c:v>6185000000</c:v>
                </c:pt>
                <c:pt idx="23">
                  <c:v>8449000000</c:v>
                </c:pt>
                <c:pt idx="24">
                  <c:v>8838000000</c:v>
                </c:pt>
                <c:pt idx="25">
                  <c:v>9889000000</c:v>
                </c:pt>
                <c:pt idx="26">
                  <c:v>10491000000</c:v>
                </c:pt>
                <c:pt idx="27">
                  <c:v>11623000000</c:v>
                </c:pt>
                <c:pt idx="28">
                  <c:v>12438000000</c:v>
                </c:pt>
                <c:pt idx="29">
                  <c:v>12631000000</c:v>
                </c:pt>
                <c:pt idx="30">
                  <c:v>12254000000</c:v>
                </c:pt>
                <c:pt idx="31">
                  <c:v>11772000000</c:v>
                </c:pt>
                <c:pt idx="32">
                  <c:v>12295000000</c:v>
                </c:pt>
                <c:pt idx="33">
                  <c:v>14622000000</c:v>
                </c:pt>
                <c:pt idx="34">
                  <c:v>18527000000</c:v>
                </c:pt>
                <c:pt idx="35">
                  <c:v>19104000000</c:v>
                </c:pt>
                <c:pt idx="36">
                  <c:v>23054000000</c:v>
                </c:pt>
              </c:numCache>
            </c:numRef>
          </c:val>
        </c:ser>
        <c:axId val="62555648"/>
        <c:axId val="62557184"/>
      </c:areaChart>
      <c:lineChart>
        <c:grouping val="standard"/>
        <c:ser>
          <c:idx val="4"/>
          <c:order val="4"/>
          <c:tx>
            <c:strRef>
              <c:f>'syrian arab'!$A$6:$L$6</c:f>
              <c:strCache>
                <c:ptCount val="1"/>
                <c:pt idx="0">
                  <c:v>Electric power consumption (kWh) .. .. .. .. .. .. .. .. .. .. ..</c:v>
                </c:pt>
              </c:strCache>
            </c:strRef>
          </c:tx>
          <c:marker>
            <c:symbol val="none"/>
          </c:marker>
          <c:cat>
            <c:strRef>
              <c:f>'syrian arab'!$M$1:$AW$1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'syrian arab'!$M$6:$AW$6</c:f>
              <c:numCache>
                <c:formatCode>0</c:formatCode>
                <c:ptCount val="37"/>
                <c:pt idx="0">
                  <c:v>1158000000</c:v>
                </c:pt>
                <c:pt idx="1">
                  <c:v>1371000000</c:v>
                </c:pt>
                <c:pt idx="2">
                  <c:v>1283000000</c:v>
                </c:pt>
                <c:pt idx="3">
                  <c:v>1535000000</c:v>
                </c:pt>
                <c:pt idx="4">
                  <c:v>1782000000</c:v>
                </c:pt>
                <c:pt idx="5">
                  <c:v>1791000000</c:v>
                </c:pt>
                <c:pt idx="6">
                  <c:v>1802000000</c:v>
                </c:pt>
                <c:pt idx="7">
                  <c:v>2406000000</c:v>
                </c:pt>
                <c:pt idx="8">
                  <c:v>2728000000</c:v>
                </c:pt>
                <c:pt idx="9">
                  <c:v>3184000000</c:v>
                </c:pt>
                <c:pt idx="10">
                  <c:v>3831000000</c:v>
                </c:pt>
                <c:pt idx="11">
                  <c:v>4995000000</c:v>
                </c:pt>
                <c:pt idx="12">
                  <c:v>5968000000</c:v>
                </c:pt>
                <c:pt idx="13">
                  <c:v>6068000000</c:v>
                </c:pt>
                <c:pt idx="14">
                  <c:v>6583000000</c:v>
                </c:pt>
                <c:pt idx="15">
                  <c:v>6674000000</c:v>
                </c:pt>
                <c:pt idx="16">
                  <c:v>6709000000</c:v>
                </c:pt>
                <c:pt idx="17">
                  <c:v>7360000000</c:v>
                </c:pt>
                <c:pt idx="18">
                  <c:v>8179000000</c:v>
                </c:pt>
                <c:pt idx="19">
                  <c:v>8573000000</c:v>
                </c:pt>
                <c:pt idx="20">
                  <c:v>8978000000</c:v>
                </c:pt>
                <c:pt idx="21">
                  <c:v>9262000000</c:v>
                </c:pt>
                <c:pt idx="22">
                  <c:v>9323000000</c:v>
                </c:pt>
                <c:pt idx="23">
                  <c:v>10483000000</c:v>
                </c:pt>
                <c:pt idx="24">
                  <c:v>11941000000</c:v>
                </c:pt>
                <c:pt idx="25">
                  <c:v>13178000000</c:v>
                </c:pt>
                <c:pt idx="26">
                  <c:v>13873000000</c:v>
                </c:pt>
                <c:pt idx="27">
                  <c:v>14949000000</c:v>
                </c:pt>
                <c:pt idx="28">
                  <c:v>16223000000</c:v>
                </c:pt>
                <c:pt idx="29">
                  <c:v>17476000000</c:v>
                </c:pt>
                <c:pt idx="30">
                  <c:v>19184000000</c:v>
                </c:pt>
                <c:pt idx="31">
                  <c:v>21075000000</c:v>
                </c:pt>
                <c:pt idx="32">
                  <c:v>22539000000</c:v>
                </c:pt>
                <c:pt idx="33">
                  <c:v>24481000000</c:v>
                </c:pt>
                <c:pt idx="34">
                  <c:v>26663000000</c:v>
                </c:pt>
                <c:pt idx="35">
                  <c:v>28455000000</c:v>
                </c:pt>
                <c:pt idx="36">
                  <c:v>29492000000</c:v>
                </c:pt>
              </c:numCache>
            </c:numRef>
          </c:val>
        </c:ser>
        <c:marker val="1"/>
        <c:axId val="62555648"/>
        <c:axId val="62557184"/>
      </c:lineChart>
      <c:catAx>
        <c:axId val="62555648"/>
        <c:scaling>
          <c:orientation val="minMax"/>
        </c:scaling>
        <c:axPos val="b"/>
        <c:majorTickMark val="none"/>
        <c:tickLblPos val="nextTo"/>
        <c:txPr>
          <a:bodyPr/>
          <a:lstStyle/>
          <a:p>
            <a:pPr>
              <a:defRPr sz="800"/>
            </a:pPr>
            <a:endParaRPr lang="en-US"/>
          </a:p>
        </c:txPr>
        <c:crossAx val="62557184"/>
        <c:crosses val="autoZero"/>
        <c:auto val="1"/>
        <c:lblAlgn val="ctr"/>
        <c:lblOffset val="100"/>
      </c:catAx>
      <c:valAx>
        <c:axId val="62557184"/>
        <c:scaling>
          <c:orientation val="minMax"/>
        </c:scaling>
        <c:axPos val="l"/>
        <c:majorGridlines/>
        <c:numFmt formatCode="#,##0" sourceLinked="0"/>
        <c:majorTickMark val="none"/>
        <c:tickLblPos val="high"/>
        <c:txPr>
          <a:bodyPr/>
          <a:lstStyle/>
          <a:p>
            <a:pPr>
              <a:defRPr sz="800"/>
            </a:pPr>
            <a:endParaRPr lang="en-US"/>
          </a:p>
        </c:txPr>
        <c:crossAx val="62555648"/>
        <c:crosses val="autoZero"/>
        <c:crossBetween val="between"/>
      </c:valAx>
    </c:plotArea>
    <c:legend>
      <c:legendPos val="b"/>
      <c:legendEntry>
        <c:idx val="3"/>
        <c:delete val="1"/>
      </c:legendEntry>
      <c:layout/>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'GDP MENA'!$B$106</c:f>
              <c:strCache>
                <c:ptCount val="1"/>
                <c:pt idx="0">
                  <c:v>GDP per capita US$ 2007</c:v>
                </c:pt>
              </c:strCache>
            </c:strRef>
          </c:tx>
          <c:dLbls>
            <c:showVal val="1"/>
            <c:showCatName val="1"/>
            <c:showPercent val="1"/>
            <c:showLeaderLines val="1"/>
          </c:dLbls>
          <c:cat>
            <c:strRef>
              <c:f>'GDP MENA'!$A$107:$A$125</c:f>
              <c:strCache>
                <c:ptCount val="19"/>
                <c:pt idx="0">
                  <c:v>Djibouti</c:v>
                </c:pt>
                <c:pt idx="1">
                  <c:v>Yemen</c:v>
                </c:pt>
                <c:pt idx="2">
                  <c:v>Egypt</c:v>
                </c:pt>
                <c:pt idx="3">
                  <c:v>Syria</c:v>
                </c:pt>
                <c:pt idx="4">
                  <c:v>Morocco</c:v>
                </c:pt>
                <c:pt idx="5">
                  <c:v>Jordan</c:v>
                </c:pt>
                <c:pt idx="6">
                  <c:v>Tunisia</c:v>
                </c:pt>
                <c:pt idx="7">
                  <c:v>Algeria</c:v>
                </c:pt>
                <c:pt idx="8">
                  <c:v>Iran</c:v>
                </c:pt>
                <c:pt idx="9">
                  <c:v>Lebanon</c:v>
                </c:pt>
                <c:pt idx="10">
                  <c:v>Turkey</c:v>
                </c:pt>
                <c:pt idx="11">
                  <c:v>Libya</c:v>
                </c:pt>
                <c:pt idx="12">
                  <c:v>Oman</c:v>
                </c:pt>
                <c:pt idx="13">
                  <c:v>Saudi Arabia</c:v>
                </c:pt>
                <c:pt idx="14">
                  <c:v>Bahrain</c:v>
                </c:pt>
                <c:pt idx="15">
                  <c:v>Israel</c:v>
                </c:pt>
                <c:pt idx="16">
                  <c:v>UAE</c:v>
                </c:pt>
                <c:pt idx="17">
                  <c:v>Kuwait</c:v>
                </c:pt>
                <c:pt idx="18">
                  <c:v>Qatar</c:v>
                </c:pt>
              </c:strCache>
            </c:strRef>
          </c:cat>
          <c:val>
            <c:numRef>
              <c:f>'GDP MENA'!$B$107:$B$125</c:f>
              <c:numCache>
                <c:formatCode>General</c:formatCode>
                <c:ptCount val="19"/>
                <c:pt idx="0">
                  <c:v>997</c:v>
                </c:pt>
                <c:pt idx="1">
                  <c:v>1006</c:v>
                </c:pt>
                <c:pt idx="2">
                  <c:v>1729</c:v>
                </c:pt>
                <c:pt idx="3">
                  <c:v>1898</c:v>
                </c:pt>
                <c:pt idx="4">
                  <c:v>2434</c:v>
                </c:pt>
                <c:pt idx="5">
                  <c:v>2769</c:v>
                </c:pt>
                <c:pt idx="6">
                  <c:v>3425</c:v>
                </c:pt>
                <c:pt idx="7">
                  <c:v>3996</c:v>
                </c:pt>
                <c:pt idx="8">
                  <c:v>4028</c:v>
                </c:pt>
                <c:pt idx="9">
                  <c:v>5944</c:v>
                </c:pt>
                <c:pt idx="10">
                  <c:v>8877</c:v>
                </c:pt>
                <c:pt idx="11">
                  <c:v>9475</c:v>
                </c:pt>
                <c:pt idx="12">
                  <c:v>14031</c:v>
                </c:pt>
                <c:pt idx="13">
                  <c:v>15800</c:v>
                </c:pt>
                <c:pt idx="14">
                  <c:v>21421</c:v>
                </c:pt>
                <c:pt idx="15">
                  <c:v>22835</c:v>
                </c:pt>
                <c:pt idx="16">
                  <c:v>38436</c:v>
                </c:pt>
                <c:pt idx="17">
                  <c:v>42102</c:v>
                </c:pt>
                <c:pt idx="18">
                  <c:v>64193</c:v>
                </c:pt>
              </c:numCache>
            </c:numRef>
          </c:val>
        </c:ser>
        <c:firstSliceAng val="110"/>
      </c:pieChart>
    </c:plotArea>
    <c:plotVisOnly val="1"/>
    <c:dispBlanksAs val="zero"/>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200" b="0" i="0" u="none" strike="noStrike" kern="1200" baseline="0">
                <a:solidFill>
                  <a:sysClr val="windowText" lastClr="000000"/>
                </a:solidFill>
                <a:latin typeface="+mn-lt"/>
                <a:ea typeface="+mn-ea"/>
                <a:cs typeface="B Mitra" pitchFamily="2" charset="-78"/>
              </a:defRPr>
            </a:pPr>
            <a:r>
              <a:rPr lang="fa-IR" sz="1200" b="0" i="0" u="none" strike="noStrike" kern="1200" baseline="0" dirty="0" smtClean="0">
                <a:solidFill>
                  <a:sysClr val="windowText" lastClr="000000"/>
                </a:solidFill>
                <a:latin typeface="+mn-lt"/>
                <a:ea typeface="+mn-ea"/>
                <a:cs typeface="B Mitra" pitchFamily="2" charset="-78"/>
              </a:rPr>
              <a:t>ميزان </a:t>
            </a:r>
            <a:r>
              <a:rPr lang="fa-IR" sz="1200" b="0" i="0" u="none" strike="noStrike" kern="1200" baseline="0" dirty="0">
                <a:solidFill>
                  <a:sysClr val="windowText" lastClr="000000"/>
                </a:solidFill>
                <a:latin typeface="+mn-lt"/>
                <a:ea typeface="+mn-ea"/>
                <a:cs typeface="B Mitra" pitchFamily="2" charset="-78"/>
              </a:rPr>
              <a:t>درصد </a:t>
            </a:r>
            <a:r>
              <a:rPr lang="fa-IR" sz="1200" b="0" i="0" u="none" strike="noStrike" kern="1200" baseline="0" dirty="0" smtClean="0">
                <a:solidFill>
                  <a:sysClr val="windowText" lastClr="000000"/>
                </a:solidFill>
                <a:latin typeface="+mn-lt"/>
                <a:ea typeface="+mn-ea"/>
                <a:cs typeface="B Mitra" pitchFamily="2" charset="-78"/>
              </a:rPr>
              <a:t>توليد </a:t>
            </a:r>
            <a:r>
              <a:rPr lang="fa-IR" sz="1200" b="0" i="0" u="none" strike="noStrike" kern="1200" baseline="0" dirty="0">
                <a:solidFill>
                  <a:sysClr val="windowText" lastClr="000000"/>
                </a:solidFill>
                <a:latin typeface="+mn-lt"/>
                <a:ea typeface="+mn-ea"/>
                <a:cs typeface="B Mitra" pitchFamily="2" charset="-78"/>
              </a:rPr>
              <a:t>برق در </a:t>
            </a:r>
            <a:r>
              <a:rPr lang="fa-IR" sz="1200" b="0" i="0" u="none" strike="noStrike" baseline="0" dirty="0" smtClean="0"/>
              <a:t>سوريه </a:t>
            </a:r>
            <a:r>
              <a:rPr lang="fa-IR" sz="1200" b="0" i="0" u="none" strike="noStrike" kern="1200" baseline="0" dirty="0">
                <a:solidFill>
                  <a:sysClr val="windowText" lastClr="000000"/>
                </a:solidFill>
                <a:latin typeface="+mn-lt"/>
                <a:ea typeface="+mn-ea"/>
                <a:cs typeface="B Mitra" pitchFamily="2" charset="-78"/>
              </a:rPr>
              <a:t>از 1971 تا 2007</a:t>
            </a:r>
          </a:p>
        </c:rich>
      </c:tx>
      <c:layout/>
    </c:title>
    <c:plotArea>
      <c:layout/>
      <c:areaChart>
        <c:grouping val="percentStacked"/>
        <c:ser>
          <c:idx val="0"/>
          <c:order val="0"/>
          <c:tx>
            <c:strRef>
              <c:f>'syrian arab'!$A$2:$L$2</c:f>
              <c:strCache>
                <c:ptCount val="1"/>
                <c:pt idx="0">
                  <c:v>Electricity production from coal sources (kWh) .. .. .. .. .. .. .. .. .. .. ..</c:v>
                </c:pt>
              </c:strCache>
            </c:strRef>
          </c:tx>
          <c:cat>
            <c:strRef>
              <c:f>'syrian arab'!$M$1:$AW$1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'syrian arab'!$M$2:$AW$2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'syrian arab'!$A$3:$L$3</c:f>
              <c:strCache>
                <c:ptCount val="1"/>
                <c:pt idx="0">
                  <c:v>Electricity production from hydroelectric sources (kWh) .. .. .. .. .. .. .. .. .. .. ..</c:v>
                </c:pt>
              </c:strCache>
            </c:strRef>
          </c:tx>
          <c:cat>
            <c:strRef>
              <c:f>'syrian arab'!$M$1:$AW$1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'syrian arab'!$M$3:$AW$3</c:f>
              <c:numCache>
                <c:formatCode>0</c:formatCode>
                <c:ptCount val="37"/>
                <c:pt idx="0">
                  <c:v>51000000</c:v>
                </c:pt>
                <c:pt idx="1">
                  <c:v>62000000</c:v>
                </c:pt>
                <c:pt idx="2">
                  <c:v>17000000</c:v>
                </c:pt>
                <c:pt idx="3">
                  <c:v>330000000</c:v>
                </c:pt>
                <c:pt idx="4">
                  <c:v>750000000</c:v>
                </c:pt>
                <c:pt idx="5">
                  <c:v>1230000000</c:v>
                </c:pt>
                <c:pt idx="6">
                  <c:v>1768000000</c:v>
                </c:pt>
                <c:pt idx="7">
                  <c:v>2095000000</c:v>
                </c:pt>
                <c:pt idx="8">
                  <c:v>2351000000</c:v>
                </c:pt>
                <c:pt idx="9">
                  <c:v>2561000000</c:v>
                </c:pt>
                <c:pt idx="10">
                  <c:v>2658000000</c:v>
                </c:pt>
                <c:pt idx="11">
                  <c:v>2959000000</c:v>
                </c:pt>
                <c:pt idx="12">
                  <c:v>2802000000</c:v>
                </c:pt>
                <c:pt idx="13">
                  <c:v>3325000000</c:v>
                </c:pt>
                <c:pt idx="14">
                  <c:v>3342000000</c:v>
                </c:pt>
                <c:pt idx="15">
                  <c:v>2860000000</c:v>
                </c:pt>
                <c:pt idx="16">
                  <c:v>2860000000</c:v>
                </c:pt>
                <c:pt idx="17">
                  <c:v>2816000000</c:v>
                </c:pt>
                <c:pt idx="18">
                  <c:v>2772000000</c:v>
                </c:pt>
                <c:pt idx="19">
                  <c:v>2728000000</c:v>
                </c:pt>
                <c:pt idx="20">
                  <c:v>2684000000</c:v>
                </c:pt>
                <c:pt idx="21">
                  <c:v>2640000000</c:v>
                </c:pt>
                <c:pt idx="22">
                  <c:v>2596000000</c:v>
                </c:pt>
                <c:pt idx="23">
                  <c:v>2552000000</c:v>
                </c:pt>
                <c:pt idx="24">
                  <c:v>2510000000</c:v>
                </c:pt>
                <c:pt idx="25">
                  <c:v>2550000000</c:v>
                </c:pt>
                <c:pt idx="26">
                  <c:v>2600000000</c:v>
                </c:pt>
                <c:pt idx="27">
                  <c:v>2700000000</c:v>
                </c:pt>
                <c:pt idx="28">
                  <c:v>2720000000</c:v>
                </c:pt>
                <c:pt idx="29">
                  <c:v>3231000000</c:v>
                </c:pt>
                <c:pt idx="30">
                  <c:v>3410000000</c:v>
                </c:pt>
                <c:pt idx="31">
                  <c:v>3500000000</c:v>
                </c:pt>
                <c:pt idx="32">
                  <c:v>2804000000</c:v>
                </c:pt>
                <c:pt idx="33">
                  <c:v>4247000000</c:v>
                </c:pt>
                <c:pt idx="34">
                  <c:v>3445000000</c:v>
                </c:pt>
                <c:pt idx="35">
                  <c:v>3994000000</c:v>
                </c:pt>
                <c:pt idx="36">
                  <c:v>3520000000</c:v>
                </c:pt>
              </c:numCache>
            </c:numRef>
          </c:val>
        </c:ser>
        <c:ser>
          <c:idx val="2"/>
          <c:order val="2"/>
          <c:tx>
            <c:strRef>
              <c:f>'syrian arab'!$A$4:$L$4</c:f>
              <c:strCache>
                <c:ptCount val="1"/>
                <c:pt idx="0">
                  <c:v>Electricity production from natural gas sources (kWh) .. .. .. .. .. .. .. .. .. .. ..</c:v>
                </c:pt>
              </c:strCache>
            </c:strRef>
          </c:tx>
          <c:cat>
            <c:strRef>
              <c:f>'syrian arab'!$M$1:$AW$1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'syrian arab'!$M$4:$AW$4</c:f>
              <c:numCache>
                <c:formatCode>0</c:formatCode>
                <c:ptCount val="37"/>
                <c:pt idx="0">
                  <c:v>0</c:v>
                </c:pt>
                <c:pt idx="1">
                  <c:v>0</c:v>
                </c:pt>
                <c:pt idx="2">
                  <c:v>0</c:v>
                </c:pt>
                <c:pt idx="3">
                  <c:v>0</c:v>
                </c:pt>
                <c:pt idx="4">
                  <c:v>0</c:v>
                </c:pt>
                <c:pt idx="5">
                  <c:v>90000000</c:v>
                </c:pt>
                <c:pt idx="6">
                  <c:v>101000000</c:v>
                </c:pt>
                <c:pt idx="7">
                  <c:v>96000000</c:v>
                </c:pt>
                <c:pt idx="8">
                  <c:v>99000000</c:v>
                </c:pt>
                <c:pt idx="9">
                  <c:v>134000000</c:v>
                </c:pt>
                <c:pt idx="10">
                  <c:v>136000000</c:v>
                </c:pt>
                <c:pt idx="11">
                  <c:v>142000000</c:v>
                </c:pt>
                <c:pt idx="12">
                  <c:v>216000000</c:v>
                </c:pt>
                <c:pt idx="13">
                  <c:v>364000000</c:v>
                </c:pt>
                <c:pt idx="14">
                  <c:v>433000000</c:v>
                </c:pt>
                <c:pt idx="15">
                  <c:v>505000000</c:v>
                </c:pt>
                <c:pt idx="16">
                  <c:v>520000000</c:v>
                </c:pt>
                <c:pt idx="17">
                  <c:v>1017000000</c:v>
                </c:pt>
                <c:pt idx="18">
                  <c:v>1995000000</c:v>
                </c:pt>
                <c:pt idx="19">
                  <c:v>2384000000</c:v>
                </c:pt>
                <c:pt idx="20">
                  <c:v>4105000000</c:v>
                </c:pt>
                <c:pt idx="21">
                  <c:v>4170000000</c:v>
                </c:pt>
                <c:pt idx="22">
                  <c:v>3857000000</c:v>
                </c:pt>
                <c:pt idx="23">
                  <c:v>4181000000</c:v>
                </c:pt>
                <c:pt idx="24">
                  <c:v>5272000000</c:v>
                </c:pt>
                <c:pt idx="25">
                  <c:v>5902000000</c:v>
                </c:pt>
                <c:pt idx="26">
                  <c:v>6421000000</c:v>
                </c:pt>
                <c:pt idx="27">
                  <c:v>6836000000</c:v>
                </c:pt>
                <c:pt idx="28">
                  <c:v>7661000000</c:v>
                </c:pt>
                <c:pt idx="29">
                  <c:v>9355000000</c:v>
                </c:pt>
                <c:pt idx="30">
                  <c:v>11048000000</c:v>
                </c:pt>
                <c:pt idx="31">
                  <c:v>12741000000</c:v>
                </c:pt>
                <c:pt idx="32">
                  <c:v>14434000000</c:v>
                </c:pt>
                <c:pt idx="33">
                  <c:v>13208000000</c:v>
                </c:pt>
                <c:pt idx="34">
                  <c:v>12963000000</c:v>
                </c:pt>
                <c:pt idx="35">
                  <c:v>14185000000</c:v>
                </c:pt>
                <c:pt idx="36">
                  <c:v>12068000000</c:v>
                </c:pt>
              </c:numCache>
            </c:numRef>
          </c:val>
        </c:ser>
        <c:ser>
          <c:idx val="3"/>
          <c:order val="3"/>
          <c:tx>
            <c:strRef>
              <c:f>'syrian arab'!$A$5:$L$5</c:f>
              <c:strCache>
                <c:ptCount val="1"/>
                <c:pt idx="0">
                  <c:v>Electricity production from oil sources (kWh) .. .. .. .. .. .. .. .. .. .. ..</c:v>
                </c:pt>
              </c:strCache>
            </c:strRef>
          </c:tx>
          <c:spPr>
            <a:ln w="25400">
              <a:noFill/>
            </a:ln>
          </c:spPr>
          <c:cat>
            <c:strRef>
              <c:f>'syrian arab'!$M$1:$AW$1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'syrian arab'!$M$5:$AW$5</c:f>
              <c:numCache>
                <c:formatCode>0</c:formatCode>
                <c:ptCount val="37"/>
                <c:pt idx="0">
                  <c:v>1294000000</c:v>
                </c:pt>
                <c:pt idx="1">
                  <c:v>1449000000</c:v>
                </c:pt>
                <c:pt idx="2">
                  <c:v>1406000000</c:v>
                </c:pt>
                <c:pt idx="3">
                  <c:v>1356000000</c:v>
                </c:pt>
                <c:pt idx="4">
                  <c:v>1241000000</c:v>
                </c:pt>
                <c:pt idx="5">
                  <c:v>750000000</c:v>
                </c:pt>
                <c:pt idx="6">
                  <c:v>328000000</c:v>
                </c:pt>
                <c:pt idx="7">
                  <c:v>680000000</c:v>
                </c:pt>
                <c:pt idx="8">
                  <c:v>1016000000</c:v>
                </c:pt>
                <c:pt idx="9">
                  <c:v>1265000000</c:v>
                </c:pt>
                <c:pt idx="10">
                  <c:v>1909000000</c:v>
                </c:pt>
                <c:pt idx="11">
                  <c:v>2942000000</c:v>
                </c:pt>
                <c:pt idx="12">
                  <c:v>4098000000</c:v>
                </c:pt>
                <c:pt idx="13">
                  <c:v>3621000000</c:v>
                </c:pt>
                <c:pt idx="14">
                  <c:v>4123000000</c:v>
                </c:pt>
                <c:pt idx="15">
                  <c:v>4577000000</c:v>
                </c:pt>
                <c:pt idx="16">
                  <c:v>4609000000</c:v>
                </c:pt>
                <c:pt idx="17">
                  <c:v>5781000000</c:v>
                </c:pt>
                <c:pt idx="18">
                  <c:v>5688000000</c:v>
                </c:pt>
                <c:pt idx="19">
                  <c:v>6499000000</c:v>
                </c:pt>
                <c:pt idx="20">
                  <c:v>5390000000</c:v>
                </c:pt>
                <c:pt idx="21">
                  <c:v>5752000000</c:v>
                </c:pt>
                <c:pt idx="22">
                  <c:v>6185000000</c:v>
                </c:pt>
                <c:pt idx="23">
                  <c:v>8449000000</c:v>
                </c:pt>
                <c:pt idx="24">
                  <c:v>8838000000</c:v>
                </c:pt>
                <c:pt idx="25">
                  <c:v>9889000000</c:v>
                </c:pt>
                <c:pt idx="26">
                  <c:v>10491000000</c:v>
                </c:pt>
                <c:pt idx="27">
                  <c:v>11623000000</c:v>
                </c:pt>
                <c:pt idx="28">
                  <c:v>12438000000</c:v>
                </c:pt>
                <c:pt idx="29">
                  <c:v>12631000000</c:v>
                </c:pt>
                <c:pt idx="30">
                  <c:v>12254000000</c:v>
                </c:pt>
                <c:pt idx="31">
                  <c:v>11772000000</c:v>
                </c:pt>
                <c:pt idx="32">
                  <c:v>12295000000</c:v>
                </c:pt>
                <c:pt idx="33">
                  <c:v>14622000000</c:v>
                </c:pt>
                <c:pt idx="34">
                  <c:v>18527000000</c:v>
                </c:pt>
                <c:pt idx="35">
                  <c:v>19104000000</c:v>
                </c:pt>
                <c:pt idx="36">
                  <c:v>23054000000</c:v>
                </c:pt>
              </c:numCache>
            </c:numRef>
          </c:val>
        </c:ser>
        <c:axId val="62494592"/>
        <c:axId val="62496128"/>
      </c:areaChart>
      <c:catAx>
        <c:axId val="62494592"/>
        <c:scaling>
          <c:orientation val="minMax"/>
        </c:scaling>
        <c:axPos val="b"/>
        <c:majorTickMark val="none"/>
        <c:tickLblPos val="nextTo"/>
        <c:txPr>
          <a:bodyPr/>
          <a:lstStyle/>
          <a:p>
            <a:pPr>
              <a:defRPr sz="900">
                <a:latin typeface="Times New Roman" pitchFamily="18" charset="0"/>
                <a:cs typeface="Times New Roman" pitchFamily="18" charset="0"/>
              </a:defRPr>
            </a:pPr>
            <a:endParaRPr lang="en-US"/>
          </a:p>
        </c:txPr>
        <c:crossAx val="62496128"/>
        <c:crosses val="autoZero"/>
        <c:auto val="1"/>
        <c:lblAlgn val="ctr"/>
        <c:lblOffset val="100"/>
      </c:catAx>
      <c:valAx>
        <c:axId val="62496128"/>
        <c:scaling>
          <c:orientation val="minMax"/>
        </c:scaling>
        <c:axPos val="l"/>
        <c:majorGridlines/>
        <c:numFmt formatCode="0%" sourceLinked="1"/>
        <c:majorTickMark val="none"/>
        <c:tickLblPos val="high"/>
        <c:txPr>
          <a:bodyPr/>
          <a:lstStyle/>
          <a:p>
            <a:pPr>
              <a:defRPr sz="800"/>
            </a:pPr>
            <a:endParaRPr lang="en-US"/>
          </a:p>
        </c:txPr>
        <c:crossAx val="62494592"/>
        <c:crosses val="autoZero"/>
        <c:crossBetween val="midCat"/>
      </c:valAx>
    </c:plotArea>
    <c:legend>
      <c:legendPos val="b"/>
      <c:legendEntry>
        <c:idx val="3"/>
        <c:delete val="1"/>
      </c:legendEntry>
      <c:layout/>
    </c:legend>
    <c:plotVisOnly val="1"/>
  </c:chart>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200" b="0" i="0" u="none" strike="noStrike" kern="1200" baseline="0">
                <a:solidFill>
                  <a:sysClr val="windowText" lastClr="000000"/>
                </a:solidFill>
                <a:latin typeface="+mn-lt"/>
                <a:ea typeface="+mn-ea"/>
                <a:cs typeface="B Mitra" pitchFamily="2" charset="-78"/>
              </a:defRPr>
            </a:pPr>
            <a:r>
              <a:rPr lang="fa-IR" sz="1200" b="0" i="0" u="none" strike="noStrike" kern="1200" baseline="0" dirty="0" smtClean="0">
                <a:solidFill>
                  <a:sysClr val="windowText" lastClr="000000"/>
                </a:solidFill>
                <a:latin typeface="+mn-lt"/>
                <a:ea typeface="+mn-ea"/>
                <a:cs typeface="B Mitra" pitchFamily="2" charset="-78"/>
              </a:rPr>
              <a:t>ميزان توليد </a:t>
            </a:r>
            <a:r>
              <a:rPr lang="fa-IR" sz="1200" b="0" i="0" u="none" strike="noStrike" kern="1200" baseline="0" dirty="0">
                <a:solidFill>
                  <a:sysClr val="windowText" lastClr="000000"/>
                </a:solidFill>
                <a:latin typeface="+mn-lt"/>
                <a:ea typeface="+mn-ea"/>
                <a:cs typeface="B Mitra" pitchFamily="2" charset="-78"/>
              </a:rPr>
              <a:t>و مصرف برق در </a:t>
            </a:r>
            <a:r>
              <a:rPr lang="fa-IR" sz="1200" b="0" i="0" u="none" strike="noStrike" baseline="0" dirty="0"/>
              <a:t>تونس</a:t>
            </a:r>
            <a:r>
              <a:rPr lang="fa-IR" sz="1200" b="0" i="0" u="none" strike="noStrike" kern="1200" baseline="0" dirty="0">
                <a:solidFill>
                  <a:sysClr val="windowText" lastClr="000000"/>
                </a:solidFill>
                <a:latin typeface="+mn-lt"/>
                <a:ea typeface="+mn-ea"/>
                <a:cs typeface="B Mitra" pitchFamily="2" charset="-78"/>
              </a:rPr>
              <a:t> از 1971 تا 2007</a:t>
            </a:r>
            <a:r>
              <a:rPr lang="fa-IR" sz="1200" b="0" i="0" u="none" strike="noStrike" baseline="0" dirty="0"/>
              <a:t> (</a:t>
            </a:r>
            <a:r>
              <a:rPr lang="fa-IR" sz="1200" b="0" i="0" u="none" strike="noStrike" baseline="0" dirty="0" smtClean="0"/>
              <a:t>کيلو </a:t>
            </a:r>
            <a:r>
              <a:rPr lang="fa-IR" sz="1200" b="0" i="0" u="none" strike="noStrike" baseline="0" dirty="0"/>
              <a:t>وات ساعت)</a:t>
            </a:r>
            <a:endParaRPr lang="fa-IR" sz="1200" b="0" i="0" u="none" strike="noStrike" kern="1200" baseline="0" dirty="0">
              <a:solidFill>
                <a:sysClr val="windowText" lastClr="000000"/>
              </a:solidFill>
              <a:latin typeface="+mn-lt"/>
              <a:ea typeface="+mn-ea"/>
              <a:cs typeface="B Mitra" pitchFamily="2" charset="-78"/>
            </a:endParaRPr>
          </a:p>
        </c:rich>
      </c:tx>
      <c:layout/>
    </c:title>
    <c:plotArea>
      <c:layout/>
      <c:areaChart>
        <c:grouping val="stacked"/>
        <c:ser>
          <c:idx val="0"/>
          <c:order val="0"/>
          <c:tx>
            <c:strRef>
              <c:f>tunisia!$A$2:$L$2</c:f>
              <c:strCache>
                <c:ptCount val="1"/>
                <c:pt idx="0">
                  <c:v>Electricity production from coal sources (kWh) .. .. .. .. .. .. .. .. .. .. ..</c:v>
                </c:pt>
              </c:strCache>
            </c:strRef>
          </c:tx>
          <c:cat>
            <c:strRef>
              <c:f>tunisia!$M$1:$AW$1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tunisia!$M$2:$AW$2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tunisia!$A$3:$L$3</c:f>
              <c:strCache>
                <c:ptCount val="1"/>
                <c:pt idx="0">
                  <c:v>Electricity production from hydroelectric sources (kWh) .. .. .. .. .. .. .. .. .. .. ..</c:v>
                </c:pt>
              </c:strCache>
            </c:strRef>
          </c:tx>
          <c:cat>
            <c:strRef>
              <c:f>tunisia!$M$1:$AW$1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tunisia!$M$3:$AW$3</c:f>
              <c:numCache>
                <c:formatCode>0</c:formatCode>
                <c:ptCount val="37"/>
                <c:pt idx="0">
                  <c:v>52000000</c:v>
                </c:pt>
                <c:pt idx="1">
                  <c:v>54000000</c:v>
                </c:pt>
                <c:pt idx="2">
                  <c:v>73000000</c:v>
                </c:pt>
                <c:pt idx="3">
                  <c:v>22000000</c:v>
                </c:pt>
                <c:pt idx="4">
                  <c:v>32000000</c:v>
                </c:pt>
                <c:pt idx="5">
                  <c:v>54000000</c:v>
                </c:pt>
                <c:pt idx="6">
                  <c:v>31000000</c:v>
                </c:pt>
                <c:pt idx="7">
                  <c:v>29000000</c:v>
                </c:pt>
                <c:pt idx="8">
                  <c:v>42000000</c:v>
                </c:pt>
                <c:pt idx="9">
                  <c:v>24000000</c:v>
                </c:pt>
                <c:pt idx="10">
                  <c:v>30000000</c:v>
                </c:pt>
                <c:pt idx="11">
                  <c:v>38000000</c:v>
                </c:pt>
                <c:pt idx="12">
                  <c:v>29000000</c:v>
                </c:pt>
                <c:pt idx="13">
                  <c:v>66000000</c:v>
                </c:pt>
                <c:pt idx="14">
                  <c:v>114000000</c:v>
                </c:pt>
                <c:pt idx="15">
                  <c:v>54000000</c:v>
                </c:pt>
                <c:pt idx="16">
                  <c:v>118000000</c:v>
                </c:pt>
                <c:pt idx="17">
                  <c:v>49000000</c:v>
                </c:pt>
                <c:pt idx="18">
                  <c:v>36000000</c:v>
                </c:pt>
                <c:pt idx="19">
                  <c:v>46000000</c:v>
                </c:pt>
                <c:pt idx="20">
                  <c:v>110000000</c:v>
                </c:pt>
                <c:pt idx="21">
                  <c:v>68000000</c:v>
                </c:pt>
                <c:pt idx="22">
                  <c:v>64000000</c:v>
                </c:pt>
                <c:pt idx="23">
                  <c:v>40000000</c:v>
                </c:pt>
                <c:pt idx="24">
                  <c:v>39000000</c:v>
                </c:pt>
                <c:pt idx="25">
                  <c:v>67000000</c:v>
                </c:pt>
                <c:pt idx="26">
                  <c:v>44000000</c:v>
                </c:pt>
                <c:pt idx="27">
                  <c:v>72000000</c:v>
                </c:pt>
                <c:pt idx="28">
                  <c:v>90000000</c:v>
                </c:pt>
                <c:pt idx="29">
                  <c:v>64000000</c:v>
                </c:pt>
                <c:pt idx="30">
                  <c:v>54000000</c:v>
                </c:pt>
                <c:pt idx="31">
                  <c:v>64000000</c:v>
                </c:pt>
                <c:pt idx="32">
                  <c:v>166000000</c:v>
                </c:pt>
                <c:pt idx="33">
                  <c:v>154000000</c:v>
                </c:pt>
                <c:pt idx="34">
                  <c:v>145000000</c:v>
                </c:pt>
                <c:pt idx="35">
                  <c:v>92000000</c:v>
                </c:pt>
                <c:pt idx="36">
                  <c:v>49000000</c:v>
                </c:pt>
              </c:numCache>
            </c:numRef>
          </c:val>
        </c:ser>
        <c:ser>
          <c:idx val="2"/>
          <c:order val="2"/>
          <c:tx>
            <c:strRef>
              <c:f>tunisia!$A$4:$L$4</c:f>
              <c:strCache>
                <c:ptCount val="1"/>
                <c:pt idx="0">
                  <c:v>Electricity production from natural gas sources (kWh) .. .. .. .. .. .. .. .. .. .. ..</c:v>
                </c:pt>
              </c:strCache>
            </c:strRef>
          </c:tx>
          <c:cat>
            <c:strRef>
              <c:f>tunisia!$M$1:$AW$1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tunisia!$M$4:$AW$4</c:f>
              <c:numCache>
                <c:formatCode>0</c:formatCode>
                <c:ptCount val="37"/>
                <c:pt idx="0">
                  <c:v>0</c:v>
                </c:pt>
                <c:pt idx="1">
                  <c:v>68000000</c:v>
                </c:pt>
                <c:pt idx="2">
                  <c:v>386000000</c:v>
                </c:pt>
                <c:pt idx="3">
                  <c:v>687000000</c:v>
                </c:pt>
                <c:pt idx="4">
                  <c:v>706000000</c:v>
                </c:pt>
                <c:pt idx="5">
                  <c:v>716000000</c:v>
                </c:pt>
                <c:pt idx="6">
                  <c:v>676000000</c:v>
                </c:pt>
                <c:pt idx="7">
                  <c:v>815000000</c:v>
                </c:pt>
                <c:pt idx="8">
                  <c:v>912000000</c:v>
                </c:pt>
                <c:pt idx="9">
                  <c:v>1014000000</c:v>
                </c:pt>
                <c:pt idx="10">
                  <c:v>1130000000</c:v>
                </c:pt>
                <c:pt idx="11">
                  <c:v>1204000000</c:v>
                </c:pt>
                <c:pt idx="12">
                  <c:v>1132000000</c:v>
                </c:pt>
                <c:pt idx="13">
                  <c:v>2264000000</c:v>
                </c:pt>
                <c:pt idx="14">
                  <c:v>2947000000</c:v>
                </c:pt>
                <c:pt idx="15">
                  <c:v>1808000000</c:v>
                </c:pt>
                <c:pt idx="16">
                  <c:v>3009000000</c:v>
                </c:pt>
                <c:pt idx="17">
                  <c:v>2757000000</c:v>
                </c:pt>
                <c:pt idx="18">
                  <c:v>2699000000</c:v>
                </c:pt>
                <c:pt idx="19">
                  <c:v>3700000000</c:v>
                </c:pt>
                <c:pt idx="20">
                  <c:v>2141000000</c:v>
                </c:pt>
                <c:pt idx="21">
                  <c:v>3478000000</c:v>
                </c:pt>
                <c:pt idx="22">
                  <c:v>3325000000</c:v>
                </c:pt>
                <c:pt idx="23">
                  <c:v>5273000000</c:v>
                </c:pt>
                <c:pt idx="24">
                  <c:v>6502000000</c:v>
                </c:pt>
                <c:pt idx="25">
                  <c:v>6780000000</c:v>
                </c:pt>
                <c:pt idx="26">
                  <c:v>7142000000</c:v>
                </c:pt>
                <c:pt idx="27">
                  <c:v>7915000000</c:v>
                </c:pt>
                <c:pt idx="28">
                  <c:v>8633000000</c:v>
                </c:pt>
                <c:pt idx="29">
                  <c:v>9280000000</c:v>
                </c:pt>
                <c:pt idx="30">
                  <c:v>10191000000</c:v>
                </c:pt>
                <c:pt idx="31">
                  <c:v>10551000000</c:v>
                </c:pt>
                <c:pt idx="32">
                  <c:v>11138000000</c:v>
                </c:pt>
                <c:pt idx="33">
                  <c:v>11789000000</c:v>
                </c:pt>
                <c:pt idx="34">
                  <c:v>12494000000</c:v>
                </c:pt>
                <c:pt idx="35">
                  <c:v>11990000000</c:v>
                </c:pt>
                <c:pt idx="36">
                  <c:v>12187000000</c:v>
                </c:pt>
              </c:numCache>
            </c:numRef>
          </c:val>
        </c:ser>
        <c:ser>
          <c:idx val="3"/>
          <c:order val="3"/>
          <c:tx>
            <c:strRef>
              <c:f>tunisia!$A$5:$L$5</c:f>
              <c:strCache>
                <c:ptCount val="1"/>
                <c:pt idx="0">
                  <c:v>Electricity production from oil sources (kWh) .. .. .. .. .. .. .. .. .. .. ..</c:v>
                </c:pt>
              </c:strCache>
            </c:strRef>
          </c:tx>
          <c:cat>
            <c:strRef>
              <c:f>tunisia!$M$1:$AW$1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tunisia!$M$5:$AW$5</c:f>
              <c:numCache>
                <c:formatCode>0</c:formatCode>
                <c:ptCount val="37"/>
                <c:pt idx="0">
                  <c:v>874000000</c:v>
                </c:pt>
                <c:pt idx="1">
                  <c:v>935000000</c:v>
                </c:pt>
                <c:pt idx="2">
                  <c:v>720000000</c:v>
                </c:pt>
                <c:pt idx="3">
                  <c:v>623000000</c:v>
                </c:pt>
                <c:pt idx="4">
                  <c:v>670000000</c:v>
                </c:pt>
                <c:pt idx="5">
                  <c:v>824000000</c:v>
                </c:pt>
                <c:pt idx="6">
                  <c:v>1097000000</c:v>
                </c:pt>
                <c:pt idx="7">
                  <c:v>1238000000</c:v>
                </c:pt>
                <c:pt idx="8">
                  <c:v>1521000000</c:v>
                </c:pt>
                <c:pt idx="9">
                  <c:v>1886000000</c:v>
                </c:pt>
                <c:pt idx="10">
                  <c:v>2000000000</c:v>
                </c:pt>
                <c:pt idx="11">
                  <c:v>1927000000</c:v>
                </c:pt>
                <c:pt idx="12">
                  <c:v>2390000000</c:v>
                </c:pt>
                <c:pt idx="13">
                  <c:v>1550000000</c:v>
                </c:pt>
                <c:pt idx="14">
                  <c:v>1162000000</c:v>
                </c:pt>
                <c:pt idx="15">
                  <c:v>2631000000</c:v>
                </c:pt>
                <c:pt idx="16">
                  <c:v>1649000000</c:v>
                </c:pt>
                <c:pt idx="17">
                  <c:v>2396000000</c:v>
                </c:pt>
                <c:pt idx="18">
                  <c:v>2681000000</c:v>
                </c:pt>
                <c:pt idx="19">
                  <c:v>2065000000</c:v>
                </c:pt>
                <c:pt idx="20">
                  <c:v>3779000000</c:v>
                </c:pt>
                <c:pt idx="21">
                  <c:v>2943000000</c:v>
                </c:pt>
                <c:pt idx="22">
                  <c:v>3236000000</c:v>
                </c:pt>
                <c:pt idx="23">
                  <c:v>1735000000</c:v>
                </c:pt>
                <c:pt idx="24">
                  <c:v>1128000000</c:v>
                </c:pt>
                <c:pt idx="25">
                  <c:v>1080000000</c:v>
                </c:pt>
                <c:pt idx="26">
                  <c:v>1297000000</c:v>
                </c:pt>
                <c:pt idx="27">
                  <c:v>1098000000</c:v>
                </c:pt>
                <c:pt idx="28">
                  <c:v>1274000000</c:v>
                </c:pt>
                <c:pt idx="29">
                  <c:v>1229000000</c:v>
                </c:pt>
                <c:pt idx="30">
                  <c:v>1123000000</c:v>
                </c:pt>
                <c:pt idx="31">
                  <c:v>1196000000</c:v>
                </c:pt>
                <c:pt idx="32">
                  <c:v>1074000000</c:v>
                </c:pt>
                <c:pt idx="33">
                  <c:v>1080000000</c:v>
                </c:pt>
                <c:pt idx="34">
                  <c:v>1112000000</c:v>
                </c:pt>
                <c:pt idx="35">
                  <c:v>2002000000</c:v>
                </c:pt>
                <c:pt idx="36">
                  <c:v>2382000000</c:v>
                </c:pt>
              </c:numCache>
            </c:numRef>
          </c:val>
        </c:ser>
        <c:axId val="62754176"/>
        <c:axId val="62760064"/>
      </c:areaChart>
      <c:lineChart>
        <c:grouping val="standard"/>
        <c:ser>
          <c:idx val="4"/>
          <c:order val="4"/>
          <c:tx>
            <c:strRef>
              <c:f>tunisia!$A$6:$L$6</c:f>
              <c:strCache>
                <c:ptCount val="1"/>
                <c:pt idx="0">
                  <c:v>Electric power consumption (kWh) .. .. .. .. .. .. .. .. .. .. ..</c:v>
                </c:pt>
              </c:strCache>
            </c:strRef>
          </c:tx>
          <c:marker>
            <c:symbol val="none"/>
          </c:marker>
          <c:cat>
            <c:strRef>
              <c:f>tunisia!$M$1:$AW$1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tunisia!$M$6:$AW$6</c:f>
              <c:numCache>
                <c:formatCode>0</c:formatCode>
                <c:ptCount val="37"/>
                <c:pt idx="0">
                  <c:v>803000000</c:v>
                </c:pt>
                <c:pt idx="1">
                  <c:v>926000000</c:v>
                </c:pt>
                <c:pt idx="2">
                  <c:v>1036000000</c:v>
                </c:pt>
                <c:pt idx="3">
                  <c:v>1136000000</c:v>
                </c:pt>
                <c:pt idx="4">
                  <c:v>1215000000</c:v>
                </c:pt>
                <c:pt idx="5">
                  <c:v>1384000000</c:v>
                </c:pt>
                <c:pt idx="6">
                  <c:v>1617000000</c:v>
                </c:pt>
                <c:pt idx="7">
                  <c:v>1833000000</c:v>
                </c:pt>
                <c:pt idx="8">
                  <c:v>2201000000</c:v>
                </c:pt>
                <c:pt idx="9">
                  <c:v>2567000000</c:v>
                </c:pt>
                <c:pt idx="10">
                  <c:v>2769000000</c:v>
                </c:pt>
                <c:pt idx="11">
                  <c:v>2762000000</c:v>
                </c:pt>
                <c:pt idx="12">
                  <c:v>3111000000</c:v>
                </c:pt>
                <c:pt idx="13">
                  <c:v>3290000000</c:v>
                </c:pt>
                <c:pt idx="14">
                  <c:v>3711000000</c:v>
                </c:pt>
                <c:pt idx="15">
                  <c:v>3963000000</c:v>
                </c:pt>
                <c:pt idx="16">
                  <c:v>4257000000</c:v>
                </c:pt>
                <c:pt idx="17">
                  <c:v>4628000000</c:v>
                </c:pt>
                <c:pt idx="18">
                  <c:v>4865000000</c:v>
                </c:pt>
                <c:pt idx="19">
                  <c:v>5206000000</c:v>
                </c:pt>
                <c:pt idx="20">
                  <c:v>5421000000</c:v>
                </c:pt>
                <c:pt idx="21">
                  <c:v>5836000000</c:v>
                </c:pt>
                <c:pt idx="22">
                  <c:v>6149000000</c:v>
                </c:pt>
                <c:pt idx="23">
                  <c:v>6737000000</c:v>
                </c:pt>
                <c:pt idx="24">
                  <c:v>6941000000</c:v>
                </c:pt>
                <c:pt idx="25">
                  <c:v>7136000000</c:v>
                </c:pt>
                <c:pt idx="26">
                  <c:v>7606000000</c:v>
                </c:pt>
                <c:pt idx="27">
                  <c:v>8105000000</c:v>
                </c:pt>
                <c:pt idx="28">
                  <c:v>8959000000</c:v>
                </c:pt>
                <c:pt idx="29">
                  <c:v>9480000000</c:v>
                </c:pt>
                <c:pt idx="30">
                  <c:v>10140000000</c:v>
                </c:pt>
                <c:pt idx="31">
                  <c:v>10524000000</c:v>
                </c:pt>
                <c:pt idx="32">
                  <c:v>11002000000</c:v>
                </c:pt>
                <c:pt idx="33">
                  <c:v>11496000000</c:v>
                </c:pt>
                <c:pt idx="34">
                  <c:v>12083000000</c:v>
                </c:pt>
                <c:pt idx="35">
                  <c:v>12360000000</c:v>
                </c:pt>
                <c:pt idx="36">
                  <c:v>12765000000</c:v>
                </c:pt>
              </c:numCache>
            </c:numRef>
          </c:val>
        </c:ser>
        <c:marker val="1"/>
        <c:axId val="62754176"/>
        <c:axId val="62760064"/>
      </c:lineChart>
      <c:catAx>
        <c:axId val="62754176"/>
        <c:scaling>
          <c:orientation val="minMax"/>
        </c:scaling>
        <c:axPos val="b"/>
        <c:majorTickMark val="none"/>
        <c:tickLblPos val="nextTo"/>
        <c:txPr>
          <a:bodyPr/>
          <a:lstStyle/>
          <a:p>
            <a:pPr>
              <a:defRPr sz="800"/>
            </a:pPr>
            <a:endParaRPr lang="en-US"/>
          </a:p>
        </c:txPr>
        <c:crossAx val="62760064"/>
        <c:crosses val="autoZero"/>
        <c:auto val="1"/>
        <c:lblAlgn val="ctr"/>
        <c:lblOffset val="100"/>
      </c:catAx>
      <c:valAx>
        <c:axId val="62760064"/>
        <c:scaling>
          <c:orientation val="minMax"/>
        </c:scaling>
        <c:axPos val="l"/>
        <c:majorGridlines/>
        <c:numFmt formatCode="#,##0" sourceLinked="0"/>
        <c:majorTickMark val="none"/>
        <c:tickLblPos val="high"/>
        <c:txPr>
          <a:bodyPr/>
          <a:lstStyle/>
          <a:p>
            <a:pPr>
              <a:defRPr sz="800"/>
            </a:pPr>
            <a:endParaRPr lang="en-US"/>
          </a:p>
        </c:txPr>
        <c:crossAx val="62754176"/>
        <c:crosses val="autoZero"/>
        <c:crossBetween val="between"/>
      </c:valAx>
    </c:plotArea>
    <c:legend>
      <c:legendPos val="b"/>
      <c:legendEntry>
        <c:idx val="3"/>
        <c:delete val="1"/>
      </c:legendEntry>
      <c:legendEntry>
        <c:idx val="0"/>
        <c:txPr>
          <a:bodyPr/>
          <a:lstStyle/>
          <a:p>
            <a:pPr>
              <a:defRPr sz="800">
                <a:latin typeface="Times New Roman" pitchFamily="18" charset="0"/>
                <a:cs typeface="Times New Roman" pitchFamily="18" charset="0"/>
              </a:defRPr>
            </a:pPr>
            <a:endParaRPr lang="en-US"/>
          </a:p>
        </c:txPr>
      </c:legendEntry>
      <c:layout/>
      <c:txPr>
        <a:bodyPr/>
        <a:lstStyle/>
        <a:p>
          <a:pPr>
            <a:defRPr sz="800">
              <a:latin typeface="Times New Roman" pitchFamily="18" charset="0"/>
              <a:cs typeface="Times New Roman" pitchFamily="18" charset="0"/>
            </a:defRPr>
          </a:pPr>
          <a:endParaRPr lang="en-US"/>
        </a:p>
      </c:txPr>
    </c:legend>
    <c:plotVisOnly val="1"/>
    <c:dispBlanksAs val="zero"/>
  </c:chart>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u="none" strike="noStrike" baseline="0" dirty="0">
                <a:cs typeface="Zar" pitchFamily="2" charset="-78"/>
              </a:rPr>
              <a:t>تونس </a:t>
            </a:r>
            <a:r>
              <a:rPr lang="fa-IR" sz="1600" b="0" i="0" u="none" strike="noStrike" kern="1200" baseline="0" dirty="0">
                <a:solidFill>
                  <a:sysClr val="windowText" lastClr="000000"/>
                </a:solidFill>
                <a:latin typeface="+mn-lt"/>
                <a:ea typeface="+mn-ea"/>
                <a:cs typeface="Zar" pitchFamily="2" charset="-78"/>
              </a:rPr>
              <a:t>از 1971 تا 2007</a:t>
            </a:r>
          </a:p>
        </c:rich>
      </c:tx>
      <c:layout/>
    </c:title>
    <c:plotArea>
      <c:layout/>
      <c:areaChart>
        <c:grouping val="percentStacked"/>
        <c:ser>
          <c:idx val="0"/>
          <c:order val="0"/>
          <c:tx>
            <c:strRef>
              <c:f>tunisia!$A$2:$L$2</c:f>
              <c:strCache>
                <c:ptCount val="1"/>
                <c:pt idx="0">
                  <c:v>Electricity production from coal sources (kWh) .. .. .. .. .. .. .. .. .. .. ..</c:v>
                </c:pt>
              </c:strCache>
            </c:strRef>
          </c:tx>
          <c:cat>
            <c:strRef>
              <c:f>tunisia!$M$1:$AW$1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tunisia!$M$2:$AW$2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tunisia!$A$3:$L$3</c:f>
              <c:strCache>
                <c:ptCount val="1"/>
                <c:pt idx="0">
                  <c:v>Electricity production from hydroelectric sources (kWh) .. .. .. .. .. .. .. .. .. .. ..</c:v>
                </c:pt>
              </c:strCache>
            </c:strRef>
          </c:tx>
          <c:cat>
            <c:strRef>
              <c:f>tunisia!$M$1:$AW$1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tunisia!$M$3:$AW$3</c:f>
              <c:numCache>
                <c:formatCode>0</c:formatCode>
                <c:ptCount val="37"/>
                <c:pt idx="0">
                  <c:v>52000000</c:v>
                </c:pt>
                <c:pt idx="1">
                  <c:v>54000000</c:v>
                </c:pt>
                <c:pt idx="2">
                  <c:v>73000000</c:v>
                </c:pt>
                <c:pt idx="3">
                  <c:v>22000000</c:v>
                </c:pt>
                <c:pt idx="4">
                  <c:v>32000000</c:v>
                </c:pt>
                <c:pt idx="5">
                  <c:v>54000000</c:v>
                </c:pt>
                <c:pt idx="6">
                  <c:v>31000000</c:v>
                </c:pt>
                <c:pt idx="7">
                  <c:v>29000000</c:v>
                </c:pt>
                <c:pt idx="8">
                  <c:v>42000000</c:v>
                </c:pt>
                <c:pt idx="9">
                  <c:v>24000000</c:v>
                </c:pt>
                <c:pt idx="10">
                  <c:v>30000000</c:v>
                </c:pt>
                <c:pt idx="11">
                  <c:v>38000000</c:v>
                </c:pt>
                <c:pt idx="12">
                  <c:v>29000000</c:v>
                </c:pt>
                <c:pt idx="13">
                  <c:v>66000000</c:v>
                </c:pt>
                <c:pt idx="14">
                  <c:v>114000000</c:v>
                </c:pt>
                <c:pt idx="15">
                  <c:v>54000000</c:v>
                </c:pt>
                <c:pt idx="16">
                  <c:v>118000000</c:v>
                </c:pt>
                <c:pt idx="17">
                  <c:v>49000000</c:v>
                </c:pt>
                <c:pt idx="18">
                  <c:v>36000000</c:v>
                </c:pt>
                <c:pt idx="19">
                  <c:v>46000000</c:v>
                </c:pt>
                <c:pt idx="20">
                  <c:v>110000000</c:v>
                </c:pt>
                <c:pt idx="21">
                  <c:v>68000000</c:v>
                </c:pt>
                <c:pt idx="22">
                  <c:v>64000000</c:v>
                </c:pt>
                <c:pt idx="23">
                  <c:v>40000000</c:v>
                </c:pt>
                <c:pt idx="24">
                  <c:v>39000000</c:v>
                </c:pt>
                <c:pt idx="25">
                  <c:v>67000000</c:v>
                </c:pt>
                <c:pt idx="26">
                  <c:v>44000000</c:v>
                </c:pt>
                <c:pt idx="27">
                  <c:v>72000000</c:v>
                </c:pt>
                <c:pt idx="28">
                  <c:v>90000000</c:v>
                </c:pt>
                <c:pt idx="29">
                  <c:v>64000000</c:v>
                </c:pt>
                <c:pt idx="30">
                  <c:v>54000000</c:v>
                </c:pt>
                <c:pt idx="31">
                  <c:v>64000000</c:v>
                </c:pt>
                <c:pt idx="32">
                  <c:v>166000000</c:v>
                </c:pt>
                <c:pt idx="33">
                  <c:v>154000000</c:v>
                </c:pt>
                <c:pt idx="34">
                  <c:v>145000000</c:v>
                </c:pt>
                <c:pt idx="35">
                  <c:v>92000000</c:v>
                </c:pt>
                <c:pt idx="36">
                  <c:v>49000000</c:v>
                </c:pt>
              </c:numCache>
            </c:numRef>
          </c:val>
        </c:ser>
        <c:ser>
          <c:idx val="2"/>
          <c:order val="2"/>
          <c:tx>
            <c:strRef>
              <c:f>tunisia!$A$4:$L$4</c:f>
              <c:strCache>
                <c:ptCount val="1"/>
                <c:pt idx="0">
                  <c:v>Electricity production from natural gas sources (kWh) .. .. .. .. .. .. .. .. .. .. ..</c:v>
                </c:pt>
              </c:strCache>
            </c:strRef>
          </c:tx>
          <c:cat>
            <c:strRef>
              <c:f>tunisia!$M$1:$AW$1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tunisia!$M$4:$AW$4</c:f>
              <c:numCache>
                <c:formatCode>0</c:formatCode>
                <c:ptCount val="37"/>
                <c:pt idx="0">
                  <c:v>0</c:v>
                </c:pt>
                <c:pt idx="1">
                  <c:v>68000000</c:v>
                </c:pt>
                <c:pt idx="2">
                  <c:v>386000000</c:v>
                </c:pt>
                <c:pt idx="3">
                  <c:v>687000000</c:v>
                </c:pt>
                <c:pt idx="4">
                  <c:v>706000000</c:v>
                </c:pt>
                <c:pt idx="5">
                  <c:v>716000000</c:v>
                </c:pt>
                <c:pt idx="6">
                  <c:v>676000000</c:v>
                </c:pt>
                <c:pt idx="7">
                  <c:v>815000000</c:v>
                </c:pt>
                <c:pt idx="8">
                  <c:v>912000000</c:v>
                </c:pt>
                <c:pt idx="9">
                  <c:v>1014000000</c:v>
                </c:pt>
                <c:pt idx="10">
                  <c:v>1130000000</c:v>
                </c:pt>
                <c:pt idx="11">
                  <c:v>1204000000</c:v>
                </c:pt>
                <c:pt idx="12">
                  <c:v>1132000000</c:v>
                </c:pt>
                <c:pt idx="13">
                  <c:v>2264000000</c:v>
                </c:pt>
                <c:pt idx="14">
                  <c:v>2947000000</c:v>
                </c:pt>
                <c:pt idx="15">
                  <c:v>1808000000</c:v>
                </c:pt>
                <c:pt idx="16">
                  <c:v>3009000000</c:v>
                </c:pt>
                <c:pt idx="17">
                  <c:v>2757000000</c:v>
                </c:pt>
                <c:pt idx="18">
                  <c:v>2699000000</c:v>
                </c:pt>
                <c:pt idx="19">
                  <c:v>3700000000</c:v>
                </c:pt>
                <c:pt idx="20">
                  <c:v>2141000000</c:v>
                </c:pt>
                <c:pt idx="21">
                  <c:v>3478000000</c:v>
                </c:pt>
                <c:pt idx="22">
                  <c:v>3325000000</c:v>
                </c:pt>
                <c:pt idx="23">
                  <c:v>5273000000</c:v>
                </c:pt>
                <c:pt idx="24">
                  <c:v>6502000000</c:v>
                </c:pt>
                <c:pt idx="25">
                  <c:v>6780000000</c:v>
                </c:pt>
                <c:pt idx="26">
                  <c:v>7142000000</c:v>
                </c:pt>
                <c:pt idx="27">
                  <c:v>7915000000</c:v>
                </c:pt>
                <c:pt idx="28">
                  <c:v>8633000000</c:v>
                </c:pt>
                <c:pt idx="29">
                  <c:v>9280000000</c:v>
                </c:pt>
                <c:pt idx="30">
                  <c:v>10191000000</c:v>
                </c:pt>
                <c:pt idx="31">
                  <c:v>10551000000</c:v>
                </c:pt>
                <c:pt idx="32">
                  <c:v>11138000000</c:v>
                </c:pt>
                <c:pt idx="33">
                  <c:v>11789000000</c:v>
                </c:pt>
                <c:pt idx="34">
                  <c:v>12494000000</c:v>
                </c:pt>
                <c:pt idx="35">
                  <c:v>11990000000</c:v>
                </c:pt>
                <c:pt idx="36">
                  <c:v>12187000000</c:v>
                </c:pt>
              </c:numCache>
            </c:numRef>
          </c:val>
        </c:ser>
        <c:ser>
          <c:idx val="3"/>
          <c:order val="3"/>
          <c:tx>
            <c:strRef>
              <c:f>tunisia!$A$5:$L$5</c:f>
              <c:strCache>
                <c:ptCount val="1"/>
                <c:pt idx="0">
                  <c:v>Electricity production from oil sources (kWh) .. .. .. .. .. .. .. .. .. .. ..</c:v>
                </c:pt>
              </c:strCache>
            </c:strRef>
          </c:tx>
          <c:spPr>
            <a:ln w="25400">
              <a:noFill/>
            </a:ln>
          </c:spPr>
          <c:cat>
            <c:strRef>
              <c:f>tunisia!$M$1:$AW$1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tunisia!$M$5:$AW$5</c:f>
              <c:numCache>
                <c:formatCode>0</c:formatCode>
                <c:ptCount val="37"/>
                <c:pt idx="0">
                  <c:v>874000000</c:v>
                </c:pt>
                <c:pt idx="1">
                  <c:v>935000000</c:v>
                </c:pt>
                <c:pt idx="2">
                  <c:v>720000000</c:v>
                </c:pt>
                <c:pt idx="3">
                  <c:v>623000000</c:v>
                </c:pt>
                <c:pt idx="4">
                  <c:v>670000000</c:v>
                </c:pt>
                <c:pt idx="5">
                  <c:v>824000000</c:v>
                </c:pt>
                <c:pt idx="6">
                  <c:v>1097000000</c:v>
                </c:pt>
                <c:pt idx="7">
                  <c:v>1238000000</c:v>
                </c:pt>
                <c:pt idx="8">
                  <c:v>1521000000</c:v>
                </c:pt>
                <c:pt idx="9">
                  <c:v>1886000000</c:v>
                </c:pt>
                <c:pt idx="10">
                  <c:v>2000000000</c:v>
                </c:pt>
                <c:pt idx="11">
                  <c:v>1927000000</c:v>
                </c:pt>
                <c:pt idx="12">
                  <c:v>2390000000</c:v>
                </c:pt>
                <c:pt idx="13">
                  <c:v>1550000000</c:v>
                </c:pt>
                <c:pt idx="14">
                  <c:v>1162000000</c:v>
                </c:pt>
                <c:pt idx="15">
                  <c:v>2631000000</c:v>
                </c:pt>
                <c:pt idx="16">
                  <c:v>1649000000</c:v>
                </c:pt>
                <c:pt idx="17">
                  <c:v>2396000000</c:v>
                </c:pt>
                <c:pt idx="18">
                  <c:v>2681000000</c:v>
                </c:pt>
                <c:pt idx="19">
                  <c:v>2065000000</c:v>
                </c:pt>
                <c:pt idx="20">
                  <c:v>3779000000</c:v>
                </c:pt>
                <c:pt idx="21">
                  <c:v>2943000000</c:v>
                </c:pt>
                <c:pt idx="22">
                  <c:v>3236000000</c:v>
                </c:pt>
                <c:pt idx="23">
                  <c:v>1735000000</c:v>
                </c:pt>
                <c:pt idx="24">
                  <c:v>1128000000</c:v>
                </c:pt>
                <c:pt idx="25">
                  <c:v>1080000000</c:v>
                </c:pt>
                <c:pt idx="26">
                  <c:v>1297000000</c:v>
                </c:pt>
                <c:pt idx="27">
                  <c:v>1098000000</c:v>
                </c:pt>
                <c:pt idx="28">
                  <c:v>1274000000</c:v>
                </c:pt>
                <c:pt idx="29">
                  <c:v>1229000000</c:v>
                </c:pt>
                <c:pt idx="30">
                  <c:v>1123000000</c:v>
                </c:pt>
                <c:pt idx="31">
                  <c:v>1196000000</c:v>
                </c:pt>
                <c:pt idx="32">
                  <c:v>1074000000</c:v>
                </c:pt>
                <c:pt idx="33">
                  <c:v>1080000000</c:v>
                </c:pt>
                <c:pt idx="34">
                  <c:v>1112000000</c:v>
                </c:pt>
                <c:pt idx="35">
                  <c:v>2002000000</c:v>
                </c:pt>
                <c:pt idx="36">
                  <c:v>2382000000</c:v>
                </c:pt>
              </c:numCache>
            </c:numRef>
          </c:val>
        </c:ser>
        <c:axId val="62693760"/>
        <c:axId val="62695296"/>
      </c:areaChart>
      <c:catAx>
        <c:axId val="62693760"/>
        <c:scaling>
          <c:orientation val="minMax"/>
        </c:scaling>
        <c:axPos val="b"/>
        <c:majorTickMark val="none"/>
        <c:tickLblPos val="nextTo"/>
        <c:txPr>
          <a:bodyPr/>
          <a:lstStyle/>
          <a:p>
            <a:pPr>
              <a:defRPr sz="800"/>
            </a:pPr>
            <a:endParaRPr lang="en-US"/>
          </a:p>
        </c:txPr>
        <c:crossAx val="62695296"/>
        <c:crosses val="autoZero"/>
        <c:auto val="1"/>
        <c:lblAlgn val="ctr"/>
        <c:lblOffset val="100"/>
      </c:catAx>
      <c:valAx>
        <c:axId val="62695296"/>
        <c:scaling>
          <c:orientation val="minMax"/>
        </c:scaling>
        <c:axPos val="l"/>
        <c:majorGridlines/>
        <c:numFmt formatCode="0%" sourceLinked="1"/>
        <c:majorTickMark val="none"/>
        <c:tickLblPos val="high"/>
        <c:txPr>
          <a:bodyPr/>
          <a:lstStyle/>
          <a:p>
            <a:pPr>
              <a:defRPr sz="800"/>
            </a:pPr>
            <a:endParaRPr lang="en-US"/>
          </a:p>
        </c:txPr>
        <c:crossAx val="62693760"/>
        <c:crosses val="autoZero"/>
        <c:crossBetween val="midCat"/>
      </c:valAx>
    </c:plotArea>
    <c:legend>
      <c:legendPos val="b"/>
      <c:legendEntry>
        <c:idx val="3"/>
        <c:delete val="1"/>
      </c:legendEntry>
      <c:legendEntry>
        <c:idx val="0"/>
        <c:txPr>
          <a:bodyPr/>
          <a:lstStyle/>
          <a:p>
            <a:pPr>
              <a:defRPr sz="1200">
                <a:latin typeface="Times New Roman" pitchFamily="18" charset="0"/>
                <a:cs typeface="Times New Roman" pitchFamily="18" charset="0"/>
              </a:defRPr>
            </a:pPr>
            <a:endParaRPr lang="en-US"/>
          </a:p>
        </c:txPr>
      </c:legendEntry>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u="none" strike="noStrike" baseline="0" dirty="0" smtClean="0">
                <a:cs typeface="Zar" pitchFamily="2" charset="-78"/>
              </a:rPr>
              <a:t>ترکيه</a:t>
            </a:r>
            <a:r>
              <a:rPr lang="fa-IR" sz="1600" b="0" i="0" u="none" strike="noStrike" kern="1200" baseline="0" dirty="0" smtClean="0">
                <a:solidFill>
                  <a:sysClr val="windowText" lastClr="000000"/>
                </a:solidFill>
                <a:latin typeface="+mn-lt"/>
                <a:ea typeface="+mn-ea"/>
                <a:cs typeface="Zar" pitchFamily="2" charset="-78"/>
              </a:rPr>
              <a:t> </a:t>
            </a:r>
            <a:r>
              <a:rPr lang="fa-IR" sz="1600" b="0" i="0" u="none" strike="noStrike" kern="1200" baseline="0" dirty="0">
                <a:solidFill>
                  <a:sysClr val="windowText" lastClr="000000"/>
                </a:solidFill>
                <a:latin typeface="+mn-lt"/>
                <a:ea typeface="+mn-ea"/>
                <a:cs typeface="Zar" pitchFamily="2" charset="-78"/>
              </a:rPr>
              <a:t>از 1971 تا  2007</a:t>
            </a:r>
            <a:r>
              <a:rPr lang="fa-IR" sz="1600" b="0" i="0" u="none" strike="noStrike" baseline="0" dirty="0">
                <a:cs typeface="Zar" pitchFamily="2" charset="-78"/>
              </a:rPr>
              <a:t>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fa-IR"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turkey!$A$2</c:f>
              <c:strCache>
                <c:ptCount val="1"/>
                <c:pt idx="0">
                  <c:v>Electricity production from coal sources (kWh)</c:v>
                </c:pt>
              </c:strCache>
            </c:strRef>
          </c:tx>
          <c:cat>
            <c:strRef>
              <c:f>turkey!$B$1:$AW$1</c:f>
              <c:strCache>
                <c:ptCount val="4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strCache>
            </c:strRef>
          </c:cat>
          <c:val>
            <c:numRef>
              <c:f>turkey!$B$2:$AW$2</c:f>
              <c:numCache>
                <c:formatCode>0</c:formatCode>
                <c:ptCount val="48"/>
                <c:pt idx="0">
                  <c:v>1539000000</c:v>
                </c:pt>
                <c:pt idx="1">
                  <c:v>1467000000</c:v>
                </c:pt>
                <c:pt idx="2">
                  <c:v>2120000000</c:v>
                </c:pt>
                <c:pt idx="3">
                  <c:v>1524000000</c:v>
                </c:pt>
                <c:pt idx="4">
                  <c:v>2388000000</c:v>
                </c:pt>
                <c:pt idx="5">
                  <c:v>2220000000</c:v>
                </c:pt>
                <c:pt idx="6">
                  <c:v>2616000000</c:v>
                </c:pt>
                <c:pt idx="7">
                  <c:v>2122000000</c:v>
                </c:pt>
                <c:pt idx="8">
                  <c:v>2233000000</c:v>
                </c:pt>
                <c:pt idx="9">
                  <c:v>2399000000</c:v>
                </c:pt>
                <c:pt idx="10">
                  <c:v>2824000000</c:v>
                </c:pt>
                <c:pt idx="11">
                  <c:v>2981000000</c:v>
                </c:pt>
                <c:pt idx="12">
                  <c:v>2921000000</c:v>
                </c:pt>
                <c:pt idx="13">
                  <c:v>3244000000</c:v>
                </c:pt>
                <c:pt idx="14">
                  <c:v>3871000000</c:v>
                </c:pt>
                <c:pt idx="15">
                  <c:v>4113000000</c:v>
                </c:pt>
                <c:pt idx="16">
                  <c:v>4327000000</c:v>
                </c:pt>
                <c:pt idx="17">
                  <c:v>4892000000</c:v>
                </c:pt>
                <c:pt idx="18">
                  <c:v>5569000000</c:v>
                </c:pt>
                <c:pt idx="19">
                  <c:v>6438000000</c:v>
                </c:pt>
                <c:pt idx="20">
                  <c:v>5960000000</c:v>
                </c:pt>
                <c:pt idx="21">
                  <c:v>6137000000</c:v>
                </c:pt>
                <c:pt idx="22">
                  <c:v>6441000000</c:v>
                </c:pt>
                <c:pt idx="23">
                  <c:v>8578000000</c:v>
                </c:pt>
                <c:pt idx="24">
                  <c:v>10118000000</c:v>
                </c:pt>
                <c:pt idx="25">
                  <c:v>15028000000</c:v>
                </c:pt>
                <c:pt idx="26">
                  <c:v>19436000000</c:v>
                </c:pt>
                <c:pt idx="27">
                  <c:v>17653000000</c:v>
                </c:pt>
                <c:pt idx="28">
                  <c:v>12486000000</c:v>
                </c:pt>
                <c:pt idx="29">
                  <c:v>20270000000</c:v>
                </c:pt>
                <c:pt idx="30">
                  <c:v>20181000000</c:v>
                </c:pt>
                <c:pt idx="31">
                  <c:v>21561000000</c:v>
                </c:pt>
                <c:pt idx="32">
                  <c:v>24571000000</c:v>
                </c:pt>
                <c:pt idx="33">
                  <c:v>23761000000</c:v>
                </c:pt>
                <c:pt idx="34">
                  <c:v>28235000000</c:v>
                </c:pt>
                <c:pt idx="35">
                  <c:v>28047000000</c:v>
                </c:pt>
                <c:pt idx="36">
                  <c:v>30413000000</c:v>
                </c:pt>
                <c:pt idx="37">
                  <c:v>33860000000</c:v>
                </c:pt>
                <c:pt idx="38">
                  <c:v>35688000000</c:v>
                </c:pt>
                <c:pt idx="39">
                  <c:v>37031000000</c:v>
                </c:pt>
                <c:pt idx="40">
                  <c:v>38187000000</c:v>
                </c:pt>
                <c:pt idx="41">
                  <c:v>38416000000</c:v>
                </c:pt>
                <c:pt idx="42">
                  <c:v>32149000000</c:v>
                </c:pt>
                <c:pt idx="43">
                  <c:v>32252000000</c:v>
                </c:pt>
                <c:pt idx="44">
                  <c:v>34448000000</c:v>
                </c:pt>
                <c:pt idx="45">
                  <c:v>43192000000</c:v>
                </c:pt>
                <c:pt idx="46">
                  <c:v>46650000000</c:v>
                </c:pt>
                <c:pt idx="47">
                  <c:v>53431000000</c:v>
                </c:pt>
              </c:numCache>
            </c:numRef>
          </c:val>
        </c:ser>
        <c:ser>
          <c:idx val="1"/>
          <c:order val="1"/>
          <c:tx>
            <c:strRef>
              <c:f>turkey!$A$3</c:f>
              <c:strCache>
                <c:ptCount val="1"/>
                <c:pt idx="0">
                  <c:v>Electricity production from hydroelectric sources (kWh)</c:v>
                </c:pt>
              </c:strCache>
            </c:strRef>
          </c:tx>
          <c:cat>
            <c:strRef>
              <c:f>turkey!$B$1:$AW$1</c:f>
              <c:strCache>
                <c:ptCount val="4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strCache>
            </c:strRef>
          </c:cat>
          <c:val>
            <c:numRef>
              <c:f>turkey!$B$3:$AW$3</c:f>
              <c:numCache>
                <c:formatCode>0</c:formatCode>
                <c:ptCount val="48"/>
                <c:pt idx="0">
                  <c:v>1002000000</c:v>
                </c:pt>
                <c:pt idx="1">
                  <c:v>1265000000</c:v>
                </c:pt>
                <c:pt idx="2">
                  <c:v>1124000000</c:v>
                </c:pt>
                <c:pt idx="3">
                  <c:v>2104000000</c:v>
                </c:pt>
                <c:pt idx="4">
                  <c:v>1648000000</c:v>
                </c:pt>
                <c:pt idx="5">
                  <c:v>2179000000</c:v>
                </c:pt>
                <c:pt idx="6">
                  <c:v>2338000000</c:v>
                </c:pt>
                <c:pt idx="7">
                  <c:v>2382000000</c:v>
                </c:pt>
                <c:pt idx="8">
                  <c:v>3175000000</c:v>
                </c:pt>
                <c:pt idx="9">
                  <c:v>3445000000</c:v>
                </c:pt>
                <c:pt idx="10">
                  <c:v>3033000000</c:v>
                </c:pt>
                <c:pt idx="11">
                  <c:v>2610000000</c:v>
                </c:pt>
                <c:pt idx="12">
                  <c:v>3205000000</c:v>
                </c:pt>
                <c:pt idx="13">
                  <c:v>2603000000</c:v>
                </c:pt>
                <c:pt idx="14">
                  <c:v>3356000000</c:v>
                </c:pt>
                <c:pt idx="15">
                  <c:v>5904000000</c:v>
                </c:pt>
                <c:pt idx="16">
                  <c:v>8375000000</c:v>
                </c:pt>
                <c:pt idx="17">
                  <c:v>8572000000</c:v>
                </c:pt>
                <c:pt idx="18">
                  <c:v>9335000000</c:v>
                </c:pt>
                <c:pt idx="19">
                  <c:v>10289000000</c:v>
                </c:pt>
                <c:pt idx="20">
                  <c:v>11348000000</c:v>
                </c:pt>
                <c:pt idx="21">
                  <c:v>12616000000</c:v>
                </c:pt>
                <c:pt idx="22">
                  <c:v>14167000000</c:v>
                </c:pt>
                <c:pt idx="23">
                  <c:v>11343000000</c:v>
                </c:pt>
                <c:pt idx="24">
                  <c:v>13426000000</c:v>
                </c:pt>
                <c:pt idx="25">
                  <c:v>12045000000</c:v>
                </c:pt>
                <c:pt idx="26">
                  <c:v>11873000000</c:v>
                </c:pt>
                <c:pt idx="27">
                  <c:v>18618000000</c:v>
                </c:pt>
                <c:pt idx="28">
                  <c:v>28949000000</c:v>
                </c:pt>
                <c:pt idx="29">
                  <c:v>17939000000</c:v>
                </c:pt>
                <c:pt idx="30">
                  <c:v>23148000000</c:v>
                </c:pt>
                <c:pt idx="31">
                  <c:v>22683000000</c:v>
                </c:pt>
                <c:pt idx="32">
                  <c:v>26568000000</c:v>
                </c:pt>
                <c:pt idx="33">
                  <c:v>33951000000</c:v>
                </c:pt>
                <c:pt idx="34">
                  <c:v>30586000000</c:v>
                </c:pt>
                <c:pt idx="35">
                  <c:v>35541000000</c:v>
                </c:pt>
                <c:pt idx="36">
                  <c:v>40475000000</c:v>
                </c:pt>
                <c:pt idx="37">
                  <c:v>39816000000</c:v>
                </c:pt>
                <c:pt idx="38">
                  <c:v>42229000000</c:v>
                </c:pt>
                <c:pt idx="39">
                  <c:v>34677000000</c:v>
                </c:pt>
                <c:pt idx="40">
                  <c:v>30879000000</c:v>
                </c:pt>
                <c:pt idx="41">
                  <c:v>24010000000</c:v>
                </c:pt>
                <c:pt idx="42">
                  <c:v>33683000000</c:v>
                </c:pt>
                <c:pt idx="43">
                  <c:v>35330000000</c:v>
                </c:pt>
                <c:pt idx="44">
                  <c:v>46084000000</c:v>
                </c:pt>
                <c:pt idx="45">
                  <c:v>39561000000</c:v>
                </c:pt>
                <c:pt idx="46">
                  <c:v>44244000000</c:v>
                </c:pt>
                <c:pt idx="47">
                  <c:v>35851000000</c:v>
                </c:pt>
              </c:numCache>
            </c:numRef>
          </c:val>
        </c:ser>
        <c:ser>
          <c:idx val="2"/>
          <c:order val="2"/>
          <c:tx>
            <c:strRef>
              <c:f>turkey!$A$4</c:f>
              <c:strCache>
                <c:ptCount val="1"/>
                <c:pt idx="0">
                  <c:v>Electricity production from natural gas sources (kWh)</c:v>
                </c:pt>
              </c:strCache>
            </c:strRef>
          </c:tx>
          <c:cat>
            <c:strRef>
              <c:f>turkey!$B$1:$AW$1</c:f>
              <c:strCache>
                <c:ptCount val="4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strCache>
            </c:strRef>
          </c:cat>
          <c:val>
            <c:numRef>
              <c:f>turkey!$B$4:$AW$4</c:f>
              <c:numCache>
                <c:formatCode>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58000000</c:v>
                </c:pt>
                <c:pt idx="26">
                  <c:v>1341000000</c:v>
                </c:pt>
                <c:pt idx="27">
                  <c:v>2528000000</c:v>
                </c:pt>
                <c:pt idx="28">
                  <c:v>3240000000</c:v>
                </c:pt>
                <c:pt idx="29">
                  <c:v>9524000000</c:v>
                </c:pt>
                <c:pt idx="30">
                  <c:v>10192000000</c:v>
                </c:pt>
                <c:pt idx="31">
                  <c:v>12589000000</c:v>
                </c:pt>
                <c:pt idx="32">
                  <c:v>10813000000</c:v>
                </c:pt>
                <c:pt idx="33">
                  <c:v>10788000000</c:v>
                </c:pt>
                <c:pt idx="34">
                  <c:v>13822000000</c:v>
                </c:pt>
                <c:pt idx="35">
                  <c:v>16579000000</c:v>
                </c:pt>
                <c:pt idx="36">
                  <c:v>17174000000</c:v>
                </c:pt>
                <c:pt idx="37">
                  <c:v>22086000000</c:v>
                </c:pt>
                <c:pt idx="38">
                  <c:v>24851000000</c:v>
                </c:pt>
                <c:pt idx="39">
                  <c:v>36418000000</c:v>
                </c:pt>
                <c:pt idx="40">
                  <c:v>46216000000</c:v>
                </c:pt>
                <c:pt idx="41">
                  <c:v>49550000000</c:v>
                </c:pt>
                <c:pt idx="42">
                  <c:v>52497000000</c:v>
                </c:pt>
                <c:pt idx="43">
                  <c:v>63536000000</c:v>
                </c:pt>
                <c:pt idx="44">
                  <c:v>62241000000</c:v>
                </c:pt>
                <c:pt idx="45">
                  <c:v>73445000000</c:v>
                </c:pt>
                <c:pt idx="46">
                  <c:v>80691000000</c:v>
                </c:pt>
                <c:pt idx="47">
                  <c:v>95025000000</c:v>
                </c:pt>
              </c:numCache>
            </c:numRef>
          </c:val>
        </c:ser>
        <c:ser>
          <c:idx val="3"/>
          <c:order val="3"/>
          <c:tx>
            <c:strRef>
              <c:f>turkey!$A$5</c:f>
              <c:strCache>
                <c:ptCount val="1"/>
                <c:pt idx="0">
                  <c:v>Electricity production from oil sources (kWh)</c:v>
                </c:pt>
              </c:strCache>
            </c:strRef>
          </c:tx>
          <c:cat>
            <c:strRef>
              <c:f>turkey!$B$1:$AW$1</c:f>
              <c:strCache>
                <c:ptCount val="4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strCache>
            </c:strRef>
          </c:cat>
          <c:val>
            <c:numRef>
              <c:f>turkey!$B$5:$AW$5</c:f>
              <c:numCache>
                <c:formatCode>0</c:formatCode>
                <c:ptCount val="48"/>
                <c:pt idx="0">
                  <c:v>233000000</c:v>
                </c:pt>
                <c:pt idx="1">
                  <c:v>235000000</c:v>
                </c:pt>
                <c:pt idx="2">
                  <c:v>271000000</c:v>
                </c:pt>
                <c:pt idx="3">
                  <c:v>292000000</c:v>
                </c:pt>
                <c:pt idx="4">
                  <c:v>318000000</c:v>
                </c:pt>
                <c:pt idx="5">
                  <c:v>454000000</c:v>
                </c:pt>
                <c:pt idx="6">
                  <c:v>475000000</c:v>
                </c:pt>
                <c:pt idx="7">
                  <c:v>1534000000</c:v>
                </c:pt>
                <c:pt idx="8">
                  <c:v>1349000000</c:v>
                </c:pt>
                <c:pt idx="9">
                  <c:v>1816000000</c:v>
                </c:pt>
                <c:pt idx="10">
                  <c:v>2600000000</c:v>
                </c:pt>
                <c:pt idx="11">
                  <c:v>4028000000</c:v>
                </c:pt>
                <c:pt idx="12">
                  <c:v>4942000000</c:v>
                </c:pt>
                <c:pt idx="13">
                  <c:v>6381000000</c:v>
                </c:pt>
                <c:pt idx="14">
                  <c:v>6043000000</c:v>
                </c:pt>
                <c:pt idx="15">
                  <c:v>5386000000</c:v>
                </c:pt>
                <c:pt idx="16">
                  <c:v>5420000000</c:v>
                </c:pt>
                <c:pt idx="17">
                  <c:v>6883000000</c:v>
                </c:pt>
                <c:pt idx="18">
                  <c:v>6685000000</c:v>
                </c:pt>
                <c:pt idx="19">
                  <c:v>5650000000</c:v>
                </c:pt>
                <c:pt idx="20">
                  <c:v>5831000000</c:v>
                </c:pt>
                <c:pt idx="21">
                  <c:v>5810000000</c:v>
                </c:pt>
                <c:pt idx="22">
                  <c:v>5944000000</c:v>
                </c:pt>
                <c:pt idx="23">
                  <c:v>7426000000</c:v>
                </c:pt>
                <c:pt idx="24">
                  <c:v>7047000000</c:v>
                </c:pt>
                <c:pt idx="25">
                  <c:v>7082000000</c:v>
                </c:pt>
                <c:pt idx="26">
                  <c:v>7001000000</c:v>
                </c:pt>
                <c:pt idx="27">
                  <c:v>5496000000</c:v>
                </c:pt>
                <c:pt idx="28">
                  <c:v>3304000000</c:v>
                </c:pt>
                <c:pt idx="29">
                  <c:v>4248000000</c:v>
                </c:pt>
                <c:pt idx="30">
                  <c:v>3942000000</c:v>
                </c:pt>
                <c:pt idx="31">
                  <c:v>3294000000</c:v>
                </c:pt>
                <c:pt idx="32">
                  <c:v>5273000000</c:v>
                </c:pt>
                <c:pt idx="33">
                  <c:v>5174000000</c:v>
                </c:pt>
                <c:pt idx="34">
                  <c:v>5548000000</c:v>
                </c:pt>
                <c:pt idx="35">
                  <c:v>5772000000</c:v>
                </c:pt>
                <c:pt idx="36">
                  <c:v>6540000000</c:v>
                </c:pt>
                <c:pt idx="37">
                  <c:v>7157000000</c:v>
                </c:pt>
                <c:pt idx="38">
                  <c:v>7923000000</c:v>
                </c:pt>
                <c:pt idx="39">
                  <c:v>8079000000</c:v>
                </c:pt>
                <c:pt idx="40">
                  <c:v>9311000000</c:v>
                </c:pt>
                <c:pt idx="41">
                  <c:v>10367000000</c:v>
                </c:pt>
                <c:pt idx="42">
                  <c:v>10744000000</c:v>
                </c:pt>
                <c:pt idx="43">
                  <c:v>9197000000</c:v>
                </c:pt>
                <c:pt idx="44">
                  <c:v>7670000000</c:v>
                </c:pt>
                <c:pt idx="45">
                  <c:v>5483000000</c:v>
                </c:pt>
                <c:pt idx="46">
                  <c:v>4340000000</c:v>
                </c:pt>
                <c:pt idx="47">
                  <c:v>6526000000</c:v>
                </c:pt>
              </c:numCache>
            </c:numRef>
          </c:val>
        </c:ser>
        <c:axId val="62873984"/>
        <c:axId val="62875520"/>
      </c:areaChart>
      <c:lineChart>
        <c:grouping val="standard"/>
        <c:ser>
          <c:idx val="4"/>
          <c:order val="4"/>
          <c:tx>
            <c:strRef>
              <c:f>turkey!$A$6</c:f>
              <c:strCache>
                <c:ptCount val="1"/>
                <c:pt idx="0">
                  <c:v>Electric power consumption (kWh)</c:v>
                </c:pt>
              </c:strCache>
            </c:strRef>
          </c:tx>
          <c:marker>
            <c:symbol val="none"/>
          </c:marker>
          <c:cat>
            <c:strRef>
              <c:f>turkey!$B$1:$AW$1</c:f>
              <c:strCache>
                <c:ptCount val="4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strCache>
            </c:strRef>
          </c:cat>
          <c:val>
            <c:numRef>
              <c:f>turkey!$B$6:$AW$6</c:f>
              <c:numCache>
                <c:formatCode>0</c:formatCode>
                <c:ptCount val="48"/>
                <c:pt idx="0">
                  <c:v>2536000000</c:v>
                </c:pt>
                <c:pt idx="1">
                  <c:v>2728000000</c:v>
                </c:pt>
                <c:pt idx="2">
                  <c:v>3231000000</c:v>
                </c:pt>
                <c:pt idx="3">
                  <c:v>3561000000</c:v>
                </c:pt>
                <c:pt idx="4">
                  <c:v>3994000000</c:v>
                </c:pt>
                <c:pt idx="5">
                  <c:v>4455000000</c:v>
                </c:pt>
                <c:pt idx="6">
                  <c:v>4968000000</c:v>
                </c:pt>
                <c:pt idx="7">
                  <c:v>5530000000</c:v>
                </c:pt>
                <c:pt idx="8">
                  <c:v>6139000000</c:v>
                </c:pt>
                <c:pt idx="9">
                  <c:v>7000000000</c:v>
                </c:pt>
                <c:pt idx="10">
                  <c:v>7756000000</c:v>
                </c:pt>
                <c:pt idx="11">
                  <c:v>8798000000</c:v>
                </c:pt>
                <c:pt idx="12">
                  <c:v>10113000000</c:v>
                </c:pt>
                <c:pt idx="13">
                  <c:v>11142000000</c:v>
                </c:pt>
                <c:pt idx="14">
                  <c:v>11989000000</c:v>
                </c:pt>
                <c:pt idx="15">
                  <c:v>14084000000</c:v>
                </c:pt>
                <c:pt idx="16">
                  <c:v>17063000000</c:v>
                </c:pt>
                <c:pt idx="17">
                  <c:v>19108000000</c:v>
                </c:pt>
                <c:pt idx="18">
                  <c:v>20582000000</c:v>
                </c:pt>
                <c:pt idx="19">
                  <c:v>21004000000</c:v>
                </c:pt>
                <c:pt idx="20">
                  <c:v>21792000000</c:v>
                </c:pt>
                <c:pt idx="21">
                  <c:v>23358000000</c:v>
                </c:pt>
                <c:pt idx="22">
                  <c:v>25008000000</c:v>
                </c:pt>
                <c:pt idx="23">
                  <c:v>26145000000</c:v>
                </c:pt>
                <c:pt idx="24">
                  <c:v>29526000000</c:v>
                </c:pt>
                <c:pt idx="25">
                  <c:v>32416000000</c:v>
                </c:pt>
                <c:pt idx="26">
                  <c:v>34820000000</c:v>
                </c:pt>
                <c:pt idx="27">
                  <c:v>39216000000</c:v>
                </c:pt>
                <c:pt idx="28">
                  <c:v>42298000000</c:v>
                </c:pt>
                <c:pt idx="29">
                  <c:v>46355000000</c:v>
                </c:pt>
                <c:pt idx="30">
                  <c:v>50131000000</c:v>
                </c:pt>
                <c:pt idx="31">
                  <c:v>52938000000</c:v>
                </c:pt>
                <c:pt idx="32">
                  <c:v>58222000000</c:v>
                </c:pt>
                <c:pt idx="33">
                  <c:v>63180000000</c:v>
                </c:pt>
                <c:pt idx="34">
                  <c:v>65940000000</c:v>
                </c:pt>
                <c:pt idx="35">
                  <c:v>71782000000</c:v>
                </c:pt>
                <c:pt idx="36">
                  <c:v>81157000000</c:v>
                </c:pt>
                <c:pt idx="37">
                  <c:v>87741000000</c:v>
                </c:pt>
                <c:pt idx="38">
                  <c:v>92259000000</c:v>
                </c:pt>
                <c:pt idx="39">
                  <c:v>96940000000</c:v>
                </c:pt>
                <c:pt idx="40">
                  <c:v>104520000000</c:v>
                </c:pt>
                <c:pt idx="41">
                  <c:v>103542000000</c:v>
                </c:pt>
                <c:pt idx="42">
                  <c:v>108621000000</c:v>
                </c:pt>
                <c:pt idx="43">
                  <c:v>117099000000</c:v>
                </c:pt>
                <c:pt idx="44">
                  <c:v>126774000000</c:v>
                </c:pt>
                <c:pt idx="45">
                  <c:v>136750000000</c:v>
                </c:pt>
                <c:pt idx="46">
                  <c:v>149826000000</c:v>
                </c:pt>
                <c:pt idx="47">
                  <c:v>163353000000</c:v>
                </c:pt>
              </c:numCache>
            </c:numRef>
          </c:val>
        </c:ser>
        <c:marker val="1"/>
        <c:axId val="62873984"/>
        <c:axId val="62875520"/>
      </c:lineChart>
      <c:catAx>
        <c:axId val="62873984"/>
        <c:scaling>
          <c:orientation val="minMax"/>
        </c:scaling>
        <c:axPos val="b"/>
        <c:majorTickMark val="none"/>
        <c:tickLblPos val="nextTo"/>
        <c:txPr>
          <a:bodyPr/>
          <a:lstStyle/>
          <a:p>
            <a:pPr>
              <a:defRPr sz="800"/>
            </a:pPr>
            <a:endParaRPr lang="en-US"/>
          </a:p>
        </c:txPr>
        <c:crossAx val="62875520"/>
        <c:crosses val="autoZero"/>
        <c:auto val="1"/>
        <c:lblAlgn val="ctr"/>
        <c:lblOffset val="100"/>
      </c:catAx>
      <c:valAx>
        <c:axId val="62875520"/>
        <c:scaling>
          <c:orientation val="minMax"/>
        </c:scaling>
        <c:axPos val="l"/>
        <c:majorGridlines/>
        <c:numFmt formatCode="#,##0" sourceLinked="0"/>
        <c:majorTickMark val="none"/>
        <c:tickLblPos val="high"/>
        <c:txPr>
          <a:bodyPr/>
          <a:lstStyle/>
          <a:p>
            <a:pPr>
              <a:defRPr sz="800"/>
            </a:pPr>
            <a:endParaRPr lang="en-US"/>
          </a:p>
        </c:txPr>
        <c:crossAx val="62873984"/>
        <c:crosses val="autoZero"/>
        <c:crossBetween val="between"/>
      </c:valAx>
    </c:plotArea>
    <c:legend>
      <c:legendPos val="b"/>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a:solidFill>
                  <a:sysClr val="windowText" lastClr="000000"/>
                </a:solidFill>
                <a:latin typeface="+mn-lt"/>
                <a:ea typeface="+mn-ea"/>
                <a:cs typeface="Zar" pitchFamily="2" charset="-78"/>
              </a:rPr>
              <a:t>درصد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برق در </a:t>
            </a:r>
            <a:r>
              <a:rPr lang="fa-IR" sz="1600" b="0" i="0" u="none" strike="noStrike" baseline="0" dirty="0" smtClean="0">
                <a:cs typeface="Zar" pitchFamily="2" charset="-78"/>
              </a:rPr>
              <a:t>ترکيه </a:t>
            </a:r>
            <a:r>
              <a:rPr lang="fa-IR" sz="1600" b="0" i="0" u="none" strike="noStrike" kern="1200" baseline="0" dirty="0">
                <a:solidFill>
                  <a:sysClr val="windowText" lastClr="000000"/>
                </a:solidFill>
                <a:latin typeface="+mn-lt"/>
                <a:ea typeface="+mn-ea"/>
                <a:cs typeface="Zar" pitchFamily="2" charset="-78"/>
              </a:rPr>
              <a:t>از 1971 تا 2007</a:t>
            </a:r>
          </a:p>
        </c:rich>
      </c:tx>
      <c:layout/>
    </c:title>
    <c:plotArea>
      <c:layout/>
      <c:areaChart>
        <c:grouping val="percentStacked"/>
        <c:ser>
          <c:idx val="0"/>
          <c:order val="0"/>
          <c:tx>
            <c:strRef>
              <c:f>turkey!$A$2</c:f>
              <c:strCache>
                <c:ptCount val="1"/>
                <c:pt idx="0">
                  <c:v>Electricity production from coal sources (kWh)</c:v>
                </c:pt>
              </c:strCache>
            </c:strRef>
          </c:tx>
          <c:cat>
            <c:strRef>
              <c:f>turkey!$B$1:$AW$1</c:f>
              <c:strCache>
                <c:ptCount val="4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strCache>
            </c:strRef>
          </c:cat>
          <c:val>
            <c:numRef>
              <c:f>turkey!$B$2:$AW$2</c:f>
              <c:numCache>
                <c:formatCode>0</c:formatCode>
                <c:ptCount val="48"/>
                <c:pt idx="0">
                  <c:v>1539000000</c:v>
                </c:pt>
                <c:pt idx="1">
                  <c:v>1467000000</c:v>
                </c:pt>
                <c:pt idx="2">
                  <c:v>2120000000</c:v>
                </c:pt>
                <c:pt idx="3">
                  <c:v>1524000000</c:v>
                </c:pt>
                <c:pt idx="4">
                  <c:v>2388000000</c:v>
                </c:pt>
                <c:pt idx="5">
                  <c:v>2220000000</c:v>
                </c:pt>
                <c:pt idx="6">
                  <c:v>2616000000</c:v>
                </c:pt>
                <c:pt idx="7">
                  <c:v>2122000000</c:v>
                </c:pt>
                <c:pt idx="8">
                  <c:v>2233000000</c:v>
                </c:pt>
                <c:pt idx="9">
                  <c:v>2399000000</c:v>
                </c:pt>
                <c:pt idx="10">
                  <c:v>2824000000</c:v>
                </c:pt>
                <c:pt idx="11">
                  <c:v>2981000000</c:v>
                </c:pt>
                <c:pt idx="12">
                  <c:v>2921000000</c:v>
                </c:pt>
                <c:pt idx="13">
                  <c:v>3244000000</c:v>
                </c:pt>
                <c:pt idx="14">
                  <c:v>3871000000</c:v>
                </c:pt>
                <c:pt idx="15">
                  <c:v>4113000000</c:v>
                </c:pt>
                <c:pt idx="16">
                  <c:v>4327000000</c:v>
                </c:pt>
                <c:pt idx="17">
                  <c:v>4892000000</c:v>
                </c:pt>
                <c:pt idx="18">
                  <c:v>5569000000</c:v>
                </c:pt>
                <c:pt idx="19">
                  <c:v>6438000000</c:v>
                </c:pt>
                <c:pt idx="20">
                  <c:v>5960000000</c:v>
                </c:pt>
                <c:pt idx="21">
                  <c:v>6137000000</c:v>
                </c:pt>
                <c:pt idx="22">
                  <c:v>6441000000</c:v>
                </c:pt>
                <c:pt idx="23">
                  <c:v>8578000000</c:v>
                </c:pt>
                <c:pt idx="24">
                  <c:v>10118000000</c:v>
                </c:pt>
                <c:pt idx="25">
                  <c:v>15028000000</c:v>
                </c:pt>
                <c:pt idx="26">
                  <c:v>19436000000</c:v>
                </c:pt>
                <c:pt idx="27">
                  <c:v>17653000000</c:v>
                </c:pt>
                <c:pt idx="28">
                  <c:v>12486000000</c:v>
                </c:pt>
                <c:pt idx="29">
                  <c:v>20270000000</c:v>
                </c:pt>
                <c:pt idx="30">
                  <c:v>20181000000</c:v>
                </c:pt>
                <c:pt idx="31">
                  <c:v>21561000000</c:v>
                </c:pt>
                <c:pt idx="32">
                  <c:v>24571000000</c:v>
                </c:pt>
                <c:pt idx="33">
                  <c:v>23761000000</c:v>
                </c:pt>
                <c:pt idx="34">
                  <c:v>28235000000</c:v>
                </c:pt>
                <c:pt idx="35">
                  <c:v>28047000000</c:v>
                </c:pt>
                <c:pt idx="36">
                  <c:v>30413000000</c:v>
                </c:pt>
                <c:pt idx="37">
                  <c:v>33860000000</c:v>
                </c:pt>
                <c:pt idx="38">
                  <c:v>35688000000</c:v>
                </c:pt>
                <c:pt idx="39">
                  <c:v>37031000000</c:v>
                </c:pt>
                <c:pt idx="40">
                  <c:v>38187000000</c:v>
                </c:pt>
                <c:pt idx="41">
                  <c:v>38416000000</c:v>
                </c:pt>
                <c:pt idx="42">
                  <c:v>32149000000</c:v>
                </c:pt>
                <c:pt idx="43">
                  <c:v>32252000000</c:v>
                </c:pt>
                <c:pt idx="44">
                  <c:v>34448000000</c:v>
                </c:pt>
                <c:pt idx="45">
                  <c:v>43192000000</c:v>
                </c:pt>
                <c:pt idx="46">
                  <c:v>46650000000</c:v>
                </c:pt>
                <c:pt idx="47">
                  <c:v>53431000000</c:v>
                </c:pt>
              </c:numCache>
            </c:numRef>
          </c:val>
        </c:ser>
        <c:ser>
          <c:idx val="1"/>
          <c:order val="1"/>
          <c:tx>
            <c:strRef>
              <c:f>turkey!$A$3</c:f>
              <c:strCache>
                <c:ptCount val="1"/>
                <c:pt idx="0">
                  <c:v>Electricity production from hydroelectric sources (kWh)</c:v>
                </c:pt>
              </c:strCache>
            </c:strRef>
          </c:tx>
          <c:cat>
            <c:strRef>
              <c:f>turkey!$B$1:$AW$1</c:f>
              <c:strCache>
                <c:ptCount val="4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strCache>
            </c:strRef>
          </c:cat>
          <c:val>
            <c:numRef>
              <c:f>turkey!$B$3:$AW$3</c:f>
              <c:numCache>
                <c:formatCode>0</c:formatCode>
                <c:ptCount val="48"/>
                <c:pt idx="0">
                  <c:v>1002000000</c:v>
                </c:pt>
                <c:pt idx="1">
                  <c:v>1265000000</c:v>
                </c:pt>
                <c:pt idx="2">
                  <c:v>1124000000</c:v>
                </c:pt>
                <c:pt idx="3">
                  <c:v>2104000000</c:v>
                </c:pt>
                <c:pt idx="4">
                  <c:v>1648000000</c:v>
                </c:pt>
                <c:pt idx="5">
                  <c:v>2179000000</c:v>
                </c:pt>
                <c:pt idx="6">
                  <c:v>2338000000</c:v>
                </c:pt>
                <c:pt idx="7">
                  <c:v>2382000000</c:v>
                </c:pt>
                <c:pt idx="8">
                  <c:v>3175000000</c:v>
                </c:pt>
                <c:pt idx="9">
                  <c:v>3445000000</c:v>
                </c:pt>
                <c:pt idx="10">
                  <c:v>3033000000</c:v>
                </c:pt>
                <c:pt idx="11">
                  <c:v>2610000000</c:v>
                </c:pt>
                <c:pt idx="12">
                  <c:v>3205000000</c:v>
                </c:pt>
                <c:pt idx="13">
                  <c:v>2603000000</c:v>
                </c:pt>
                <c:pt idx="14">
                  <c:v>3356000000</c:v>
                </c:pt>
                <c:pt idx="15">
                  <c:v>5904000000</c:v>
                </c:pt>
                <c:pt idx="16">
                  <c:v>8375000000</c:v>
                </c:pt>
                <c:pt idx="17">
                  <c:v>8572000000</c:v>
                </c:pt>
                <c:pt idx="18">
                  <c:v>9335000000</c:v>
                </c:pt>
                <c:pt idx="19">
                  <c:v>10289000000</c:v>
                </c:pt>
                <c:pt idx="20">
                  <c:v>11348000000</c:v>
                </c:pt>
                <c:pt idx="21">
                  <c:v>12616000000</c:v>
                </c:pt>
                <c:pt idx="22">
                  <c:v>14167000000</c:v>
                </c:pt>
                <c:pt idx="23">
                  <c:v>11343000000</c:v>
                </c:pt>
                <c:pt idx="24">
                  <c:v>13426000000</c:v>
                </c:pt>
                <c:pt idx="25">
                  <c:v>12045000000</c:v>
                </c:pt>
                <c:pt idx="26">
                  <c:v>11873000000</c:v>
                </c:pt>
                <c:pt idx="27">
                  <c:v>18618000000</c:v>
                </c:pt>
                <c:pt idx="28">
                  <c:v>28949000000</c:v>
                </c:pt>
                <c:pt idx="29">
                  <c:v>17939000000</c:v>
                </c:pt>
                <c:pt idx="30">
                  <c:v>23148000000</c:v>
                </c:pt>
                <c:pt idx="31">
                  <c:v>22683000000</c:v>
                </c:pt>
                <c:pt idx="32">
                  <c:v>26568000000</c:v>
                </c:pt>
                <c:pt idx="33">
                  <c:v>33951000000</c:v>
                </c:pt>
                <c:pt idx="34">
                  <c:v>30586000000</c:v>
                </c:pt>
                <c:pt idx="35">
                  <c:v>35541000000</c:v>
                </c:pt>
                <c:pt idx="36">
                  <c:v>40475000000</c:v>
                </c:pt>
                <c:pt idx="37">
                  <c:v>39816000000</c:v>
                </c:pt>
                <c:pt idx="38">
                  <c:v>42229000000</c:v>
                </c:pt>
                <c:pt idx="39">
                  <c:v>34677000000</c:v>
                </c:pt>
                <c:pt idx="40">
                  <c:v>30879000000</c:v>
                </c:pt>
                <c:pt idx="41">
                  <c:v>24010000000</c:v>
                </c:pt>
                <c:pt idx="42">
                  <c:v>33683000000</c:v>
                </c:pt>
                <c:pt idx="43">
                  <c:v>35330000000</c:v>
                </c:pt>
                <c:pt idx="44">
                  <c:v>46084000000</c:v>
                </c:pt>
                <c:pt idx="45">
                  <c:v>39561000000</c:v>
                </c:pt>
                <c:pt idx="46">
                  <c:v>44244000000</c:v>
                </c:pt>
                <c:pt idx="47">
                  <c:v>35851000000</c:v>
                </c:pt>
              </c:numCache>
            </c:numRef>
          </c:val>
        </c:ser>
        <c:ser>
          <c:idx val="2"/>
          <c:order val="2"/>
          <c:tx>
            <c:strRef>
              <c:f>turkey!$A$4</c:f>
              <c:strCache>
                <c:ptCount val="1"/>
                <c:pt idx="0">
                  <c:v>Electricity production from natural gas sources (kWh)</c:v>
                </c:pt>
              </c:strCache>
            </c:strRef>
          </c:tx>
          <c:cat>
            <c:strRef>
              <c:f>turkey!$B$1:$AW$1</c:f>
              <c:strCache>
                <c:ptCount val="4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strCache>
            </c:strRef>
          </c:cat>
          <c:val>
            <c:numRef>
              <c:f>turkey!$B$4:$AW$4</c:f>
              <c:numCache>
                <c:formatCode>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58000000</c:v>
                </c:pt>
                <c:pt idx="26">
                  <c:v>1341000000</c:v>
                </c:pt>
                <c:pt idx="27">
                  <c:v>2528000000</c:v>
                </c:pt>
                <c:pt idx="28">
                  <c:v>3240000000</c:v>
                </c:pt>
                <c:pt idx="29">
                  <c:v>9524000000</c:v>
                </c:pt>
                <c:pt idx="30">
                  <c:v>10192000000</c:v>
                </c:pt>
                <c:pt idx="31">
                  <c:v>12589000000</c:v>
                </c:pt>
                <c:pt idx="32">
                  <c:v>10813000000</c:v>
                </c:pt>
                <c:pt idx="33">
                  <c:v>10788000000</c:v>
                </c:pt>
                <c:pt idx="34">
                  <c:v>13822000000</c:v>
                </c:pt>
                <c:pt idx="35">
                  <c:v>16579000000</c:v>
                </c:pt>
                <c:pt idx="36">
                  <c:v>17174000000</c:v>
                </c:pt>
                <c:pt idx="37">
                  <c:v>22086000000</c:v>
                </c:pt>
                <c:pt idx="38">
                  <c:v>24851000000</c:v>
                </c:pt>
                <c:pt idx="39">
                  <c:v>36418000000</c:v>
                </c:pt>
                <c:pt idx="40">
                  <c:v>46216000000</c:v>
                </c:pt>
                <c:pt idx="41">
                  <c:v>49550000000</c:v>
                </c:pt>
                <c:pt idx="42">
                  <c:v>52497000000</c:v>
                </c:pt>
                <c:pt idx="43">
                  <c:v>63536000000</c:v>
                </c:pt>
                <c:pt idx="44">
                  <c:v>62241000000</c:v>
                </c:pt>
                <c:pt idx="45">
                  <c:v>73445000000</c:v>
                </c:pt>
                <c:pt idx="46">
                  <c:v>80691000000</c:v>
                </c:pt>
                <c:pt idx="47">
                  <c:v>95025000000</c:v>
                </c:pt>
              </c:numCache>
            </c:numRef>
          </c:val>
        </c:ser>
        <c:ser>
          <c:idx val="3"/>
          <c:order val="3"/>
          <c:tx>
            <c:strRef>
              <c:f>turkey!$A$5</c:f>
              <c:strCache>
                <c:ptCount val="1"/>
                <c:pt idx="0">
                  <c:v>Electricity production from oil sources (kWh)</c:v>
                </c:pt>
              </c:strCache>
            </c:strRef>
          </c:tx>
          <c:spPr>
            <a:ln w="25400">
              <a:noFill/>
            </a:ln>
          </c:spPr>
          <c:cat>
            <c:strRef>
              <c:f>turkey!$B$1:$AW$1</c:f>
              <c:strCache>
                <c:ptCount val="4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strCache>
            </c:strRef>
          </c:cat>
          <c:val>
            <c:numRef>
              <c:f>turkey!$B$5:$AW$5</c:f>
              <c:numCache>
                <c:formatCode>0</c:formatCode>
                <c:ptCount val="48"/>
                <c:pt idx="0">
                  <c:v>233000000</c:v>
                </c:pt>
                <c:pt idx="1">
                  <c:v>235000000</c:v>
                </c:pt>
                <c:pt idx="2">
                  <c:v>271000000</c:v>
                </c:pt>
                <c:pt idx="3">
                  <c:v>292000000</c:v>
                </c:pt>
                <c:pt idx="4">
                  <c:v>318000000</c:v>
                </c:pt>
                <c:pt idx="5">
                  <c:v>454000000</c:v>
                </c:pt>
                <c:pt idx="6">
                  <c:v>475000000</c:v>
                </c:pt>
                <c:pt idx="7">
                  <c:v>1534000000</c:v>
                </c:pt>
                <c:pt idx="8">
                  <c:v>1349000000</c:v>
                </c:pt>
                <c:pt idx="9">
                  <c:v>1816000000</c:v>
                </c:pt>
                <c:pt idx="10">
                  <c:v>2600000000</c:v>
                </c:pt>
                <c:pt idx="11">
                  <c:v>4028000000</c:v>
                </c:pt>
                <c:pt idx="12">
                  <c:v>4942000000</c:v>
                </c:pt>
                <c:pt idx="13">
                  <c:v>6381000000</c:v>
                </c:pt>
                <c:pt idx="14">
                  <c:v>6043000000</c:v>
                </c:pt>
                <c:pt idx="15">
                  <c:v>5386000000</c:v>
                </c:pt>
                <c:pt idx="16">
                  <c:v>5420000000</c:v>
                </c:pt>
                <c:pt idx="17">
                  <c:v>6883000000</c:v>
                </c:pt>
                <c:pt idx="18">
                  <c:v>6685000000</c:v>
                </c:pt>
                <c:pt idx="19">
                  <c:v>5650000000</c:v>
                </c:pt>
                <c:pt idx="20">
                  <c:v>5831000000</c:v>
                </c:pt>
                <c:pt idx="21">
                  <c:v>5810000000</c:v>
                </c:pt>
                <c:pt idx="22">
                  <c:v>5944000000</c:v>
                </c:pt>
                <c:pt idx="23">
                  <c:v>7426000000</c:v>
                </c:pt>
                <c:pt idx="24">
                  <c:v>7047000000</c:v>
                </c:pt>
                <c:pt idx="25">
                  <c:v>7082000000</c:v>
                </c:pt>
                <c:pt idx="26">
                  <c:v>7001000000</c:v>
                </c:pt>
                <c:pt idx="27">
                  <c:v>5496000000</c:v>
                </c:pt>
                <c:pt idx="28">
                  <c:v>3304000000</c:v>
                </c:pt>
                <c:pt idx="29">
                  <c:v>4248000000</c:v>
                </c:pt>
                <c:pt idx="30">
                  <c:v>3942000000</c:v>
                </c:pt>
                <c:pt idx="31">
                  <c:v>3294000000</c:v>
                </c:pt>
                <c:pt idx="32">
                  <c:v>5273000000</c:v>
                </c:pt>
                <c:pt idx="33">
                  <c:v>5174000000</c:v>
                </c:pt>
                <c:pt idx="34">
                  <c:v>5548000000</c:v>
                </c:pt>
                <c:pt idx="35">
                  <c:v>5772000000</c:v>
                </c:pt>
                <c:pt idx="36">
                  <c:v>6540000000</c:v>
                </c:pt>
                <c:pt idx="37">
                  <c:v>7157000000</c:v>
                </c:pt>
                <c:pt idx="38">
                  <c:v>7923000000</c:v>
                </c:pt>
                <c:pt idx="39">
                  <c:v>8079000000</c:v>
                </c:pt>
                <c:pt idx="40">
                  <c:v>9311000000</c:v>
                </c:pt>
                <c:pt idx="41">
                  <c:v>10367000000</c:v>
                </c:pt>
                <c:pt idx="42">
                  <c:v>10744000000</c:v>
                </c:pt>
                <c:pt idx="43">
                  <c:v>9197000000</c:v>
                </c:pt>
                <c:pt idx="44">
                  <c:v>7670000000</c:v>
                </c:pt>
                <c:pt idx="45">
                  <c:v>5483000000</c:v>
                </c:pt>
                <c:pt idx="46">
                  <c:v>4340000000</c:v>
                </c:pt>
                <c:pt idx="47">
                  <c:v>6526000000</c:v>
                </c:pt>
              </c:numCache>
            </c:numRef>
          </c:val>
        </c:ser>
        <c:axId val="62793600"/>
        <c:axId val="62795136"/>
      </c:areaChart>
      <c:catAx>
        <c:axId val="62793600"/>
        <c:scaling>
          <c:orientation val="minMax"/>
        </c:scaling>
        <c:axPos val="b"/>
        <c:majorTickMark val="none"/>
        <c:tickLblPos val="nextTo"/>
        <c:txPr>
          <a:bodyPr/>
          <a:lstStyle/>
          <a:p>
            <a:pPr>
              <a:defRPr sz="800"/>
            </a:pPr>
            <a:endParaRPr lang="en-US"/>
          </a:p>
        </c:txPr>
        <c:crossAx val="62795136"/>
        <c:crosses val="autoZero"/>
        <c:auto val="1"/>
        <c:lblAlgn val="ctr"/>
        <c:lblOffset val="100"/>
      </c:catAx>
      <c:valAx>
        <c:axId val="62795136"/>
        <c:scaling>
          <c:orientation val="minMax"/>
        </c:scaling>
        <c:axPos val="l"/>
        <c:majorGridlines/>
        <c:numFmt formatCode="0%" sourceLinked="1"/>
        <c:majorTickMark val="none"/>
        <c:tickLblPos val="high"/>
        <c:txPr>
          <a:bodyPr/>
          <a:lstStyle/>
          <a:p>
            <a:pPr>
              <a:defRPr sz="800"/>
            </a:pPr>
            <a:endParaRPr lang="en-US"/>
          </a:p>
        </c:txPr>
        <c:crossAx val="62793600"/>
        <c:crosses val="autoZero"/>
        <c:crossBetween val="midCat"/>
      </c:valAx>
    </c:plotArea>
    <c:legend>
      <c:legendPos val="b"/>
      <c:layout/>
      <c:txPr>
        <a:bodyPr/>
        <a:lstStyle/>
        <a:p>
          <a:pPr>
            <a:defRPr sz="1200">
              <a:latin typeface="Times New Roman" pitchFamily="18" charset="0"/>
              <a:cs typeface="Times New Roman" pitchFamily="18" charset="0"/>
            </a:defRPr>
          </a:pPr>
          <a:endParaRPr lang="en-US"/>
        </a:p>
      </c:txPr>
    </c:legend>
    <c:plotVisOnly val="1"/>
  </c:chart>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sz="1600"/>
            </a:pPr>
            <a:r>
              <a:rPr lang="fa-IR" sz="1600" dirty="0" smtClean="0">
                <a:cs typeface="Zar" pitchFamily="2" charset="-78"/>
              </a:rPr>
              <a:t>ميزان توليد </a:t>
            </a:r>
            <a:r>
              <a:rPr lang="fa-IR" sz="1600" dirty="0">
                <a:cs typeface="Zar" pitchFamily="2" charset="-78"/>
              </a:rPr>
              <a:t>و مصرف برق در امارات از 1971 تا 2007 (</a:t>
            </a:r>
            <a:r>
              <a:rPr lang="fa-IR" sz="1600" dirty="0" smtClean="0">
                <a:cs typeface="Zar" pitchFamily="2" charset="-78"/>
              </a:rPr>
              <a:t>کيلو </a:t>
            </a:r>
            <a:r>
              <a:rPr lang="fa-IR" sz="1600" dirty="0">
                <a:cs typeface="Zar" pitchFamily="2" charset="-78"/>
              </a:rPr>
              <a:t>وات ساعت)</a:t>
            </a:r>
          </a:p>
        </c:rich>
      </c:tx>
      <c:layout/>
    </c:title>
    <c:plotArea>
      <c:layout/>
      <c:areaChart>
        <c:grouping val="stacked"/>
        <c:ser>
          <c:idx val="0"/>
          <c:order val="0"/>
          <c:tx>
            <c:strRef>
              <c:f>uae!$A$2:$L$2</c:f>
              <c:strCache>
                <c:ptCount val="1"/>
                <c:pt idx="0">
                  <c:v>Electricity production from coal sources (kWh) .. .. .. .. .. .. .. .. .. .. ..</c:v>
                </c:pt>
              </c:strCache>
            </c:strRef>
          </c:tx>
          <c:cat>
            <c:strRef>
              <c:f>uae!$M$1:$AW$1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uae!$M$2:$AW$2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uae!$A$3:$L$3</c:f>
              <c:strCache>
                <c:ptCount val="1"/>
                <c:pt idx="0">
                  <c:v>Electricity production from hydroelectric sources (kWh) .. .. .. .. .. .. .. .. .. .. ..</c:v>
                </c:pt>
              </c:strCache>
            </c:strRef>
          </c:tx>
          <c:cat>
            <c:strRef>
              <c:f>uae!$M$1:$AW$1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uae!$M$3:$AW$3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uae!$A$4:$L$4</c:f>
              <c:strCache>
                <c:ptCount val="1"/>
                <c:pt idx="0">
                  <c:v>Electricity production from natural gas sources (kWh) .. .. .. .. .. .. .. .. .. .. ..</c:v>
                </c:pt>
              </c:strCache>
            </c:strRef>
          </c:tx>
          <c:cat>
            <c:strRef>
              <c:f>uae!$M$1:$AW$1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uae!$M$4:$AW$4</c:f>
              <c:numCache>
                <c:formatCode>0</c:formatCode>
                <c:ptCount val="37"/>
                <c:pt idx="0">
                  <c:v>203000000</c:v>
                </c:pt>
                <c:pt idx="1">
                  <c:v>467000000</c:v>
                </c:pt>
                <c:pt idx="2">
                  <c:v>720000000</c:v>
                </c:pt>
                <c:pt idx="3">
                  <c:v>942000000</c:v>
                </c:pt>
                <c:pt idx="4">
                  <c:v>1368000000</c:v>
                </c:pt>
                <c:pt idx="5">
                  <c:v>1941000000</c:v>
                </c:pt>
                <c:pt idx="6">
                  <c:v>2845000000</c:v>
                </c:pt>
                <c:pt idx="7">
                  <c:v>3624000000</c:v>
                </c:pt>
                <c:pt idx="8">
                  <c:v>4806000000</c:v>
                </c:pt>
                <c:pt idx="9">
                  <c:v>6072000000</c:v>
                </c:pt>
                <c:pt idx="10">
                  <c:v>6946000000</c:v>
                </c:pt>
                <c:pt idx="11">
                  <c:v>8584000000</c:v>
                </c:pt>
                <c:pt idx="12">
                  <c:v>9764000000</c:v>
                </c:pt>
                <c:pt idx="13">
                  <c:v>10591000000</c:v>
                </c:pt>
                <c:pt idx="14">
                  <c:v>11555000000</c:v>
                </c:pt>
                <c:pt idx="15">
                  <c:v>12336000000</c:v>
                </c:pt>
                <c:pt idx="16">
                  <c:v>13150000000</c:v>
                </c:pt>
                <c:pt idx="17">
                  <c:v>14288000000</c:v>
                </c:pt>
                <c:pt idx="18">
                  <c:v>15033000000</c:v>
                </c:pt>
                <c:pt idx="19">
                  <c:v>16446000000</c:v>
                </c:pt>
                <c:pt idx="20">
                  <c:v>16708000000</c:v>
                </c:pt>
                <c:pt idx="21">
                  <c:v>17997000000</c:v>
                </c:pt>
                <c:pt idx="22">
                  <c:v>20924000000</c:v>
                </c:pt>
                <c:pt idx="23">
                  <c:v>22855000000</c:v>
                </c:pt>
                <c:pt idx="24">
                  <c:v>24206000000</c:v>
                </c:pt>
                <c:pt idx="25">
                  <c:v>25676000000</c:v>
                </c:pt>
                <c:pt idx="26">
                  <c:v>27226000000</c:v>
                </c:pt>
                <c:pt idx="27">
                  <c:v>32172000000</c:v>
                </c:pt>
                <c:pt idx="28">
                  <c:v>35868000000</c:v>
                </c:pt>
                <c:pt idx="29">
                  <c:v>38709000000</c:v>
                </c:pt>
                <c:pt idx="30">
                  <c:v>41963000000</c:v>
                </c:pt>
                <c:pt idx="31">
                  <c:v>45560000000</c:v>
                </c:pt>
                <c:pt idx="32">
                  <c:v>48092000000</c:v>
                </c:pt>
                <c:pt idx="33">
                  <c:v>51192000000</c:v>
                </c:pt>
                <c:pt idx="34">
                  <c:v>59401000000</c:v>
                </c:pt>
                <c:pt idx="35">
                  <c:v>65410000000</c:v>
                </c:pt>
                <c:pt idx="36">
                  <c:v>74687000000</c:v>
                </c:pt>
              </c:numCache>
            </c:numRef>
          </c:val>
        </c:ser>
        <c:ser>
          <c:idx val="3"/>
          <c:order val="3"/>
          <c:tx>
            <c:strRef>
              <c:f>uae!$A$5:$L$5</c:f>
              <c:strCache>
                <c:ptCount val="1"/>
                <c:pt idx="0">
                  <c:v>Electricity production from oil sources (kWh) .. .. .. .. .. .. .. .. .. .. ..</c:v>
                </c:pt>
              </c:strCache>
            </c:strRef>
          </c:tx>
          <c:cat>
            <c:strRef>
              <c:f>uae!$M$1:$AW$1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uae!$M$5:$AW$5</c:f>
              <c:numCache>
                <c:formatCode>0</c:formatCode>
                <c:ptCount val="37"/>
                <c:pt idx="0">
                  <c:v>0</c:v>
                </c:pt>
                <c:pt idx="1">
                  <c:v>0</c:v>
                </c:pt>
                <c:pt idx="2">
                  <c:v>0</c:v>
                </c:pt>
                <c:pt idx="3">
                  <c:v>0</c:v>
                </c:pt>
                <c:pt idx="4">
                  <c:v>0</c:v>
                </c:pt>
                <c:pt idx="5">
                  <c:v>0</c:v>
                </c:pt>
                <c:pt idx="6">
                  <c:v>110000000</c:v>
                </c:pt>
                <c:pt idx="7">
                  <c:v>140000000</c:v>
                </c:pt>
                <c:pt idx="8">
                  <c:v>185000000</c:v>
                </c:pt>
                <c:pt idx="9">
                  <c:v>234000000</c:v>
                </c:pt>
                <c:pt idx="10">
                  <c:v>270000000</c:v>
                </c:pt>
                <c:pt idx="11">
                  <c:v>331000000</c:v>
                </c:pt>
                <c:pt idx="12">
                  <c:v>377000000</c:v>
                </c:pt>
                <c:pt idx="13">
                  <c:v>409000000</c:v>
                </c:pt>
                <c:pt idx="14">
                  <c:v>445000000</c:v>
                </c:pt>
                <c:pt idx="15">
                  <c:v>478000000</c:v>
                </c:pt>
                <c:pt idx="16">
                  <c:v>507000000</c:v>
                </c:pt>
                <c:pt idx="17">
                  <c:v>552000000</c:v>
                </c:pt>
                <c:pt idx="18">
                  <c:v>579000000</c:v>
                </c:pt>
                <c:pt idx="19">
                  <c:v>634000000</c:v>
                </c:pt>
                <c:pt idx="20">
                  <c:v>643000000</c:v>
                </c:pt>
                <c:pt idx="21">
                  <c:v>692000000</c:v>
                </c:pt>
                <c:pt idx="22">
                  <c:v>806000000</c:v>
                </c:pt>
                <c:pt idx="23">
                  <c:v>881000000</c:v>
                </c:pt>
                <c:pt idx="24">
                  <c:v>776000000</c:v>
                </c:pt>
                <c:pt idx="25">
                  <c:v>896000000</c:v>
                </c:pt>
                <c:pt idx="26">
                  <c:v>1174000000</c:v>
                </c:pt>
                <c:pt idx="27">
                  <c:v>1220000000</c:v>
                </c:pt>
                <c:pt idx="28">
                  <c:v>1258000000</c:v>
                </c:pt>
                <c:pt idx="29">
                  <c:v>1235000000</c:v>
                </c:pt>
                <c:pt idx="30">
                  <c:v>1209000000</c:v>
                </c:pt>
                <c:pt idx="31">
                  <c:v>1296000000</c:v>
                </c:pt>
                <c:pt idx="32">
                  <c:v>1358000000</c:v>
                </c:pt>
                <c:pt idx="33">
                  <c:v>1225000000</c:v>
                </c:pt>
                <c:pt idx="34">
                  <c:v>1297000000</c:v>
                </c:pt>
                <c:pt idx="35">
                  <c:v>1358000000</c:v>
                </c:pt>
                <c:pt idx="36">
                  <c:v>1419000000</c:v>
                </c:pt>
              </c:numCache>
            </c:numRef>
          </c:val>
        </c:ser>
        <c:axId val="62897152"/>
        <c:axId val="62923520"/>
      </c:areaChart>
      <c:lineChart>
        <c:grouping val="standard"/>
        <c:ser>
          <c:idx val="4"/>
          <c:order val="4"/>
          <c:tx>
            <c:strRef>
              <c:f>uae!$A$6:$L$6</c:f>
              <c:strCache>
                <c:ptCount val="1"/>
                <c:pt idx="0">
                  <c:v>Electric power consumption (kWh) .. .. .. .. .. .. .. .. .. .. ..</c:v>
                </c:pt>
              </c:strCache>
            </c:strRef>
          </c:tx>
          <c:marker>
            <c:symbol val="none"/>
          </c:marker>
          <c:cat>
            <c:strRef>
              <c:f>uae!$M$1:$AW$1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uae!$M$6:$AW$6</c:f>
              <c:numCache>
                <c:formatCode>0</c:formatCode>
                <c:ptCount val="37"/>
                <c:pt idx="0">
                  <c:v>189000000</c:v>
                </c:pt>
                <c:pt idx="1">
                  <c:v>435000000</c:v>
                </c:pt>
                <c:pt idx="2">
                  <c:v>671000000</c:v>
                </c:pt>
                <c:pt idx="3">
                  <c:v>877000000</c:v>
                </c:pt>
                <c:pt idx="4">
                  <c:v>1273000000</c:v>
                </c:pt>
                <c:pt idx="5">
                  <c:v>1805000000</c:v>
                </c:pt>
                <c:pt idx="6">
                  <c:v>2748000000</c:v>
                </c:pt>
                <c:pt idx="7">
                  <c:v>3501000000</c:v>
                </c:pt>
                <c:pt idx="8">
                  <c:v>4642000000</c:v>
                </c:pt>
                <c:pt idx="9">
                  <c:v>5865000000</c:v>
                </c:pt>
                <c:pt idx="10">
                  <c:v>6710000000</c:v>
                </c:pt>
                <c:pt idx="11">
                  <c:v>8290000000</c:v>
                </c:pt>
                <c:pt idx="12">
                  <c:v>9431000000</c:v>
                </c:pt>
                <c:pt idx="13">
                  <c:v>10230000000</c:v>
                </c:pt>
                <c:pt idx="14">
                  <c:v>11161000000</c:v>
                </c:pt>
                <c:pt idx="15">
                  <c:v>11917000000</c:v>
                </c:pt>
                <c:pt idx="16">
                  <c:v>12701000000</c:v>
                </c:pt>
                <c:pt idx="17">
                  <c:v>13801000000</c:v>
                </c:pt>
                <c:pt idx="18">
                  <c:v>14207000000</c:v>
                </c:pt>
                <c:pt idx="19">
                  <c:v>15543000000</c:v>
                </c:pt>
                <c:pt idx="20">
                  <c:v>15790000000</c:v>
                </c:pt>
                <c:pt idx="21">
                  <c:v>17007000000</c:v>
                </c:pt>
                <c:pt idx="22">
                  <c:v>19774000000</c:v>
                </c:pt>
                <c:pt idx="23">
                  <c:v>21600000000</c:v>
                </c:pt>
                <c:pt idx="24">
                  <c:v>22709000000</c:v>
                </c:pt>
                <c:pt idx="25">
                  <c:v>24154000000</c:v>
                </c:pt>
                <c:pt idx="26">
                  <c:v>26515000000</c:v>
                </c:pt>
                <c:pt idx="27">
                  <c:v>31599000000</c:v>
                </c:pt>
                <c:pt idx="28">
                  <c:v>36242000000</c:v>
                </c:pt>
                <c:pt idx="29">
                  <c:v>38593000000</c:v>
                </c:pt>
                <c:pt idx="30">
                  <c:v>40074000000</c:v>
                </c:pt>
                <c:pt idx="31">
                  <c:v>43767000000</c:v>
                </c:pt>
                <c:pt idx="32">
                  <c:v>46180000000</c:v>
                </c:pt>
                <c:pt idx="33">
                  <c:v>48951000000</c:v>
                </c:pt>
                <c:pt idx="34">
                  <c:v>56262000000</c:v>
                </c:pt>
                <c:pt idx="35">
                  <c:v>61888000000</c:v>
                </c:pt>
                <c:pt idx="36">
                  <c:v>70544000000</c:v>
                </c:pt>
              </c:numCache>
            </c:numRef>
          </c:val>
        </c:ser>
        <c:marker val="1"/>
        <c:axId val="62897152"/>
        <c:axId val="62923520"/>
      </c:lineChart>
      <c:catAx>
        <c:axId val="62897152"/>
        <c:scaling>
          <c:orientation val="minMax"/>
        </c:scaling>
        <c:axPos val="b"/>
        <c:numFmt formatCode="General" sourceLinked="0"/>
        <c:majorTickMark val="none"/>
        <c:tickLblPos val="nextTo"/>
        <c:crossAx val="62923520"/>
        <c:crosses val="autoZero"/>
        <c:auto val="1"/>
        <c:lblAlgn val="ctr"/>
        <c:lblOffset val="100"/>
      </c:catAx>
      <c:valAx>
        <c:axId val="62923520"/>
        <c:scaling>
          <c:orientation val="minMax"/>
        </c:scaling>
        <c:axPos val="l"/>
        <c:majorGridlines/>
        <c:numFmt formatCode="#,##0" sourceLinked="0"/>
        <c:majorTickMark val="none"/>
        <c:tickLblPos val="high"/>
        <c:crossAx val="62897152"/>
        <c:crosses val="autoZero"/>
        <c:crossBetween val="between"/>
      </c:valAx>
    </c:plotArea>
    <c:legend>
      <c:legendPos val="b"/>
      <c:legendEntry>
        <c:idx val="3"/>
        <c:delete val="1"/>
      </c:legendEntry>
      <c:legendEntry>
        <c:idx val="2"/>
        <c:delete val="1"/>
      </c:legendEntry>
      <c:layout/>
      <c:txPr>
        <a:bodyPr/>
        <a:lstStyle/>
        <a:p>
          <a:pPr>
            <a:defRPr sz="1200"/>
          </a:pPr>
          <a:endParaRPr lang="en-US"/>
        </a:p>
      </c:txPr>
    </c:legend>
    <c:plotVisOnly val="1"/>
    <c:dispBlanksAs val="zero"/>
  </c:chart>
  <c:txPr>
    <a:bodyPr/>
    <a:lstStyle/>
    <a:p>
      <a:pPr>
        <a:defRPr sz="800">
          <a:latin typeface="Times New Roman" pitchFamily="18" charset="0"/>
          <a:cs typeface="Times New Roman" pitchFamily="18" charset="0"/>
        </a:defRPr>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sz="1100" b="0">
                <a:cs typeface="B Mitra" pitchFamily="2" charset="-78"/>
              </a:defRPr>
            </a:pPr>
            <a:r>
              <a:rPr lang="fa-IR" sz="1400" b="0" dirty="0" smtClean="0">
                <a:cs typeface="B Mitra" pitchFamily="2" charset="-78"/>
              </a:rPr>
              <a:t>ميزان </a:t>
            </a:r>
            <a:r>
              <a:rPr lang="fa-IR" sz="1400" b="0" dirty="0">
                <a:cs typeface="B Mitra" pitchFamily="2" charset="-78"/>
              </a:rPr>
              <a:t>درصد </a:t>
            </a:r>
            <a:r>
              <a:rPr lang="fa-IR" sz="1400" b="0" dirty="0" smtClean="0">
                <a:cs typeface="B Mitra" pitchFamily="2" charset="-78"/>
              </a:rPr>
              <a:t>توليد </a:t>
            </a:r>
            <a:r>
              <a:rPr lang="fa-IR" sz="1400" b="0" dirty="0">
                <a:cs typeface="B Mitra" pitchFamily="2" charset="-78"/>
              </a:rPr>
              <a:t>برق در امارات </a:t>
            </a:r>
            <a:r>
              <a:rPr lang="fa-IR" sz="1600" b="0" dirty="0">
                <a:cs typeface="Zar" pitchFamily="2" charset="-78"/>
              </a:rPr>
              <a:t>از</a:t>
            </a:r>
            <a:r>
              <a:rPr lang="fa-IR" sz="1400" b="0" dirty="0">
                <a:cs typeface="B Mitra" pitchFamily="2" charset="-78"/>
              </a:rPr>
              <a:t> 1971 تا 2007</a:t>
            </a:r>
          </a:p>
        </c:rich>
      </c:tx>
      <c:layout/>
    </c:title>
    <c:plotArea>
      <c:layout/>
      <c:areaChart>
        <c:grouping val="percentStacked"/>
        <c:ser>
          <c:idx val="0"/>
          <c:order val="0"/>
          <c:tx>
            <c:strRef>
              <c:f>uae!$A$2:$L$2</c:f>
              <c:strCache>
                <c:ptCount val="1"/>
                <c:pt idx="0">
                  <c:v>Electricity production from coal sources (kWh) .. .. .. .. .. .. .. .. .. .. ..</c:v>
                </c:pt>
              </c:strCache>
            </c:strRef>
          </c:tx>
          <c:cat>
            <c:strRef>
              <c:f>uae!$M$1:$AW$1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uae!$M$2:$AW$2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uae!$A$3:$L$3</c:f>
              <c:strCache>
                <c:ptCount val="1"/>
                <c:pt idx="0">
                  <c:v>Electricity production from hydroelectric sources (kWh) .. .. .. .. .. .. .. .. .. .. ..</c:v>
                </c:pt>
              </c:strCache>
            </c:strRef>
          </c:tx>
          <c:cat>
            <c:strRef>
              <c:f>uae!$M$1:$AW$1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uae!$M$3:$AW$3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uae!$A$4:$L$4</c:f>
              <c:strCache>
                <c:ptCount val="1"/>
                <c:pt idx="0">
                  <c:v>Electricity production from natural gas sources (kWh) .. .. .. .. .. .. .. .. .. .. ..</c:v>
                </c:pt>
              </c:strCache>
            </c:strRef>
          </c:tx>
          <c:cat>
            <c:strRef>
              <c:f>uae!$M$1:$AW$1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uae!$M$4:$AW$4</c:f>
              <c:numCache>
                <c:formatCode>0</c:formatCode>
                <c:ptCount val="37"/>
                <c:pt idx="0">
                  <c:v>203000000</c:v>
                </c:pt>
                <c:pt idx="1">
                  <c:v>467000000</c:v>
                </c:pt>
                <c:pt idx="2">
                  <c:v>720000000</c:v>
                </c:pt>
                <c:pt idx="3">
                  <c:v>942000000</c:v>
                </c:pt>
                <c:pt idx="4">
                  <c:v>1368000000</c:v>
                </c:pt>
                <c:pt idx="5">
                  <c:v>1941000000</c:v>
                </c:pt>
                <c:pt idx="6">
                  <c:v>2845000000</c:v>
                </c:pt>
                <c:pt idx="7">
                  <c:v>3624000000</c:v>
                </c:pt>
                <c:pt idx="8">
                  <c:v>4806000000</c:v>
                </c:pt>
                <c:pt idx="9">
                  <c:v>6072000000</c:v>
                </c:pt>
                <c:pt idx="10">
                  <c:v>6946000000</c:v>
                </c:pt>
                <c:pt idx="11">
                  <c:v>8584000000</c:v>
                </c:pt>
                <c:pt idx="12">
                  <c:v>9764000000</c:v>
                </c:pt>
                <c:pt idx="13">
                  <c:v>10591000000</c:v>
                </c:pt>
                <c:pt idx="14">
                  <c:v>11555000000</c:v>
                </c:pt>
                <c:pt idx="15">
                  <c:v>12336000000</c:v>
                </c:pt>
                <c:pt idx="16">
                  <c:v>13150000000</c:v>
                </c:pt>
                <c:pt idx="17">
                  <c:v>14288000000</c:v>
                </c:pt>
                <c:pt idx="18">
                  <c:v>15033000000</c:v>
                </c:pt>
                <c:pt idx="19">
                  <c:v>16446000000</c:v>
                </c:pt>
                <c:pt idx="20">
                  <c:v>16708000000</c:v>
                </c:pt>
                <c:pt idx="21">
                  <c:v>17997000000</c:v>
                </c:pt>
                <c:pt idx="22">
                  <c:v>20924000000</c:v>
                </c:pt>
                <c:pt idx="23">
                  <c:v>22855000000</c:v>
                </c:pt>
                <c:pt idx="24">
                  <c:v>24206000000</c:v>
                </c:pt>
                <c:pt idx="25">
                  <c:v>25676000000</c:v>
                </c:pt>
                <c:pt idx="26">
                  <c:v>27226000000</c:v>
                </c:pt>
                <c:pt idx="27">
                  <c:v>32172000000</c:v>
                </c:pt>
                <c:pt idx="28">
                  <c:v>35868000000</c:v>
                </c:pt>
                <c:pt idx="29">
                  <c:v>38709000000</c:v>
                </c:pt>
                <c:pt idx="30">
                  <c:v>41963000000</c:v>
                </c:pt>
                <c:pt idx="31">
                  <c:v>45560000000</c:v>
                </c:pt>
                <c:pt idx="32">
                  <c:v>48092000000</c:v>
                </c:pt>
                <c:pt idx="33">
                  <c:v>51192000000</c:v>
                </c:pt>
                <c:pt idx="34">
                  <c:v>59401000000</c:v>
                </c:pt>
                <c:pt idx="35">
                  <c:v>65410000000</c:v>
                </c:pt>
                <c:pt idx="36">
                  <c:v>74687000000</c:v>
                </c:pt>
              </c:numCache>
            </c:numRef>
          </c:val>
        </c:ser>
        <c:ser>
          <c:idx val="3"/>
          <c:order val="3"/>
          <c:tx>
            <c:strRef>
              <c:f>uae!$A$5:$L$5</c:f>
              <c:strCache>
                <c:ptCount val="1"/>
                <c:pt idx="0">
                  <c:v>Electricity production from oil sources (kWh) .. .. .. .. .. .. .. .. .. .. ..</c:v>
                </c:pt>
              </c:strCache>
            </c:strRef>
          </c:tx>
          <c:spPr>
            <a:ln w="25400">
              <a:noFill/>
            </a:ln>
          </c:spPr>
          <c:cat>
            <c:strRef>
              <c:f>uae!$M$1:$AW$1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uae!$M$5:$AW$5</c:f>
              <c:numCache>
                <c:formatCode>0</c:formatCode>
                <c:ptCount val="37"/>
                <c:pt idx="0">
                  <c:v>0</c:v>
                </c:pt>
                <c:pt idx="1">
                  <c:v>0</c:v>
                </c:pt>
                <c:pt idx="2">
                  <c:v>0</c:v>
                </c:pt>
                <c:pt idx="3">
                  <c:v>0</c:v>
                </c:pt>
                <c:pt idx="4">
                  <c:v>0</c:v>
                </c:pt>
                <c:pt idx="5">
                  <c:v>0</c:v>
                </c:pt>
                <c:pt idx="6">
                  <c:v>110000000</c:v>
                </c:pt>
                <c:pt idx="7">
                  <c:v>140000000</c:v>
                </c:pt>
                <c:pt idx="8">
                  <c:v>185000000</c:v>
                </c:pt>
                <c:pt idx="9">
                  <c:v>234000000</c:v>
                </c:pt>
                <c:pt idx="10">
                  <c:v>270000000</c:v>
                </c:pt>
                <c:pt idx="11">
                  <c:v>331000000</c:v>
                </c:pt>
                <c:pt idx="12">
                  <c:v>377000000</c:v>
                </c:pt>
                <c:pt idx="13">
                  <c:v>409000000</c:v>
                </c:pt>
                <c:pt idx="14">
                  <c:v>445000000</c:v>
                </c:pt>
                <c:pt idx="15">
                  <c:v>478000000</c:v>
                </c:pt>
                <c:pt idx="16">
                  <c:v>507000000</c:v>
                </c:pt>
                <c:pt idx="17">
                  <c:v>552000000</c:v>
                </c:pt>
                <c:pt idx="18">
                  <c:v>579000000</c:v>
                </c:pt>
                <c:pt idx="19">
                  <c:v>634000000</c:v>
                </c:pt>
                <c:pt idx="20">
                  <c:v>643000000</c:v>
                </c:pt>
                <c:pt idx="21">
                  <c:v>692000000</c:v>
                </c:pt>
                <c:pt idx="22">
                  <c:v>806000000</c:v>
                </c:pt>
                <c:pt idx="23">
                  <c:v>881000000</c:v>
                </c:pt>
                <c:pt idx="24">
                  <c:v>776000000</c:v>
                </c:pt>
                <c:pt idx="25">
                  <c:v>896000000</c:v>
                </c:pt>
                <c:pt idx="26">
                  <c:v>1174000000</c:v>
                </c:pt>
                <c:pt idx="27">
                  <c:v>1220000000</c:v>
                </c:pt>
                <c:pt idx="28">
                  <c:v>1258000000</c:v>
                </c:pt>
                <c:pt idx="29">
                  <c:v>1235000000</c:v>
                </c:pt>
                <c:pt idx="30">
                  <c:v>1209000000</c:v>
                </c:pt>
                <c:pt idx="31">
                  <c:v>1296000000</c:v>
                </c:pt>
                <c:pt idx="32">
                  <c:v>1358000000</c:v>
                </c:pt>
                <c:pt idx="33">
                  <c:v>1225000000</c:v>
                </c:pt>
                <c:pt idx="34">
                  <c:v>1297000000</c:v>
                </c:pt>
                <c:pt idx="35">
                  <c:v>1358000000</c:v>
                </c:pt>
                <c:pt idx="36">
                  <c:v>1419000000</c:v>
                </c:pt>
              </c:numCache>
            </c:numRef>
          </c:val>
        </c:ser>
        <c:axId val="62967808"/>
        <c:axId val="62969344"/>
      </c:areaChart>
      <c:catAx>
        <c:axId val="62967808"/>
        <c:scaling>
          <c:orientation val="minMax"/>
        </c:scaling>
        <c:axPos val="b"/>
        <c:majorTickMark val="none"/>
        <c:tickLblPos val="nextTo"/>
        <c:crossAx val="62969344"/>
        <c:crosses val="autoZero"/>
        <c:auto val="1"/>
        <c:lblAlgn val="ctr"/>
        <c:lblOffset val="100"/>
      </c:catAx>
      <c:valAx>
        <c:axId val="62969344"/>
        <c:scaling>
          <c:orientation val="minMax"/>
        </c:scaling>
        <c:axPos val="l"/>
        <c:majorGridlines/>
        <c:numFmt formatCode="0%" sourceLinked="1"/>
        <c:majorTickMark val="none"/>
        <c:tickLblPos val="high"/>
        <c:crossAx val="62967808"/>
        <c:crosses val="autoZero"/>
        <c:crossBetween val="midCat"/>
      </c:valAx>
    </c:plotArea>
    <c:legend>
      <c:legendPos val="b"/>
      <c:legendEntry>
        <c:idx val="3"/>
        <c:delete val="1"/>
      </c:legendEntry>
      <c:legendEntry>
        <c:idx val="2"/>
        <c:delete val="1"/>
      </c:legendEntry>
      <c:layout/>
      <c:txPr>
        <a:bodyPr/>
        <a:lstStyle/>
        <a:p>
          <a:pPr>
            <a:defRPr sz="1200">
              <a:latin typeface="Times New Roman" pitchFamily="18" charset="0"/>
              <a:cs typeface="Times New Roman" pitchFamily="18" charset="0"/>
            </a:defRPr>
          </a:pPr>
          <a:endParaRPr lang="en-US"/>
        </a:p>
      </c:txPr>
    </c:legend>
    <c:plotVisOnly val="1"/>
  </c:chart>
  <c:txPr>
    <a:bodyPr/>
    <a:lstStyle/>
    <a:p>
      <a:pPr>
        <a:defRPr sz="8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fontAlgn="base">
              <a:defRPr lang="fa-IR" sz="1600" b="0" i="0" u="none" strike="noStrike" kern="1200" baseline="0">
                <a:solidFill>
                  <a:sysClr val="windowText" lastClr="000000"/>
                </a:solidFill>
                <a:latin typeface="+mn-lt"/>
                <a:ea typeface="+mn-ea"/>
                <a:cs typeface="Zar" pitchFamily="2" charset="-78"/>
              </a:defRPr>
            </a:pPr>
            <a:r>
              <a:rPr lang="fa-IR" sz="1600" b="0" i="0" u="none" strike="noStrike" kern="1200" baseline="0" dirty="0" smtClean="0">
                <a:solidFill>
                  <a:sysClr val="windowText" lastClr="000000"/>
                </a:solidFill>
                <a:latin typeface="+mn-lt"/>
                <a:ea typeface="+mn-ea"/>
                <a:cs typeface="Zar" pitchFamily="2" charset="-78"/>
              </a:rPr>
              <a:t>ميزان 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u="none" strike="noStrike" baseline="0" dirty="0" smtClean="0">
                <a:cs typeface="Zar" pitchFamily="2" charset="-78"/>
              </a:rPr>
              <a:t>يمن</a:t>
            </a:r>
            <a:r>
              <a:rPr lang="fa-IR" sz="1600" b="0" i="0" u="none" strike="noStrike" kern="1200" baseline="0" dirty="0" smtClean="0">
                <a:solidFill>
                  <a:sysClr val="windowText" lastClr="000000"/>
                </a:solidFill>
                <a:latin typeface="+mn-lt"/>
                <a:ea typeface="+mn-ea"/>
                <a:cs typeface="Zar" pitchFamily="2" charset="-78"/>
              </a:rPr>
              <a:t> </a:t>
            </a:r>
            <a:r>
              <a:rPr lang="fa-IR" sz="1600" b="0" i="0" u="none" strike="noStrike" kern="1200" baseline="0" dirty="0">
                <a:solidFill>
                  <a:sysClr val="windowText" lastClr="000000"/>
                </a:solidFill>
                <a:latin typeface="+mn-lt"/>
                <a:ea typeface="+mn-ea"/>
                <a:cs typeface="Zar" pitchFamily="2" charset="-78"/>
              </a:rPr>
              <a:t>از 1971 تا 2007</a:t>
            </a:r>
            <a:r>
              <a:rPr lang="fa-IR" sz="1600" b="0" i="0" u="none" strike="noStrike" baseline="0" dirty="0">
                <a:cs typeface="Zar" pitchFamily="2" charset="-78"/>
              </a:rPr>
              <a:t> (</a:t>
            </a:r>
            <a:r>
              <a:rPr lang="fa-IR" sz="1600" b="0" i="0" u="none" strike="noStrike" baseline="0" dirty="0" smtClean="0">
                <a:cs typeface="Zar" pitchFamily="2" charset="-78"/>
              </a:rPr>
              <a:t>کيلو </a:t>
            </a:r>
            <a:r>
              <a:rPr lang="fa-IR" sz="1600" b="0" i="0" u="none" strike="noStrike" baseline="0" dirty="0">
                <a:cs typeface="Zar" pitchFamily="2" charset="-78"/>
              </a:rPr>
              <a:t>وات ساعت)</a:t>
            </a:r>
            <a:endParaRPr lang="fa-IR" sz="1600" b="0" i="0" u="none" strike="noStrike" kern="1200" baseline="0" dirty="0">
              <a:solidFill>
                <a:sysClr val="windowText" lastClr="000000"/>
              </a:solidFill>
              <a:latin typeface="+mn-lt"/>
              <a:ea typeface="+mn-ea"/>
              <a:cs typeface="Zar" pitchFamily="2" charset="-78"/>
            </a:endParaRPr>
          </a:p>
        </c:rich>
      </c:tx>
      <c:layout/>
    </c:title>
    <c:plotArea>
      <c:layout/>
      <c:areaChart>
        <c:grouping val="stacked"/>
        <c:ser>
          <c:idx val="0"/>
          <c:order val="0"/>
          <c:tx>
            <c:strRef>
              <c:f>yemen!$A$2:$L$2</c:f>
              <c:strCache>
                <c:ptCount val="1"/>
                <c:pt idx="0">
                  <c:v>Electricity production from coal sources (kWh) .. .. .. .. .. .. .. .. .. .. ..</c:v>
                </c:pt>
              </c:strCache>
            </c:strRef>
          </c:tx>
          <c:cat>
            <c:strRef>
              <c:f>yemen!$M$1:$AW$1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yemen!$M$2:$AW$2</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1"/>
          <c:order val="1"/>
          <c:tx>
            <c:strRef>
              <c:f>yemen!$A$3:$L$3</c:f>
              <c:strCache>
                <c:ptCount val="1"/>
                <c:pt idx="0">
                  <c:v>Electricity production from hydroelectric sources (kWh) .. .. .. .. .. .. .. .. .. .. ..</c:v>
                </c:pt>
              </c:strCache>
            </c:strRef>
          </c:tx>
          <c:cat>
            <c:strRef>
              <c:f>yemen!$M$1:$AW$1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yemen!$M$3:$AW$3</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2"/>
          <c:order val="2"/>
          <c:tx>
            <c:strRef>
              <c:f>yemen!$A$4:$L$4</c:f>
              <c:strCache>
                <c:ptCount val="1"/>
                <c:pt idx="0">
                  <c:v>Electricity production from natural gas sources (kWh) .. .. .. .. .. .. .. .. .. .. ..</c:v>
                </c:pt>
              </c:strCache>
            </c:strRef>
          </c:tx>
          <c:cat>
            <c:strRef>
              <c:f>yemen!$M$1:$AW$1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yemen!$M$4:$AW$4</c:f>
              <c:numCache>
                <c:formatCode>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3"/>
          <c:order val="3"/>
          <c:tx>
            <c:strRef>
              <c:f>yemen!$A$5:$L$5</c:f>
              <c:strCache>
                <c:ptCount val="1"/>
                <c:pt idx="0">
                  <c:v>Electricity production from oil sources (kWh) .. .. .. .. .. .. .. .. .. .. ..</c:v>
                </c:pt>
              </c:strCache>
            </c:strRef>
          </c:tx>
          <c:cat>
            <c:strRef>
              <c:f>yemen!$M$1:$AW$1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yemen!$M$5:$AW$5</c:f>
              <c:numCache>
                <c:formatCode>0</c:formatCode>
                <c:ptCount val="37"/>
                <c:pt idx="0">
                  <c:v>209000000</c:v>
                </c:pt>
                <c:pt idx="1">
                  <c:v>215000000</c:v>
                </c:pt>
                <c:pt idx="2">
                  <c:v>206000000</c:v>
                </c:pt>
                <c:pt idx="3">
                  <c:v>240000000</c:v>
                </c:pt>
                <c:pt idx="4">
                  <c:v>257000000</c:v>
                </c:pt>
                <c:pt idx="5">
                  <c:v>301000000</c:v>
                </c:pt>
                <c:pt idx="6">
                  <c:v>317000000</c:v>
                </c:pt>
                <c:pt idx="7">
                  <c:v>360000000</c:v>
                </c:pt>
                <c:pt idx="8">
                  <c:v>394000000</c:v>
                </c:pt>
                <c:pt idx="9">
                  <c:v>503000000</c:v>
                </c:pt>
                <c:pt idx="10">
                  <c:v>577000000</c:v>
                </c:pt>
                <c:pt idx="11">
                  <c:v>695000000</c:v>
                </c:pt>
                <c:pt idx="12">
                  <c:v>752000000</c:v>
                </c:pt>
                <c:pt idx="13">
                  <c:v>856000000</c:v>
                </c:pt>
                <c:pt idx="14">
                  <c:v>895000000</c:v>
                </c:pt>
                <c:pt idx="15">
                  <c:v>1117000000</c:v>
                </c:pt>
                <c:pt idx="16">
                  <c:v>1165000000</c:v>
                </c:pt>
                <c:pt idx="17">
                  <c:v>1318000000</c:v>
                </c:pt>
                <c:pt idx="18">
                  <c:v>1345000000</c:v>
                </c:pt>
                <c:pt idx="19">
                  <c:v>1663000000</c:v>
                </c:pt>
                <c:pt idx="20">
                  <c:v>1970000000</c:v>
                </c:pt>
                <c:pt idx="21">
                  <c:v>2156000000</c:v>
                </c:pt>
                <c:pt idx="22">
                  <c:v>2350000000</c:v>
                </c:pt>
                <c:pt idx="23">
                  <c:v>2160000000</c:v>
                </c:pt>
                <c:pt idx="24">
                  <c:v>2422000000</c:v>
                </c:pt>
                <c:pt idx="25">
                  <c:v>2457000000</c:v>
                </c:pt>
                <c:pt idx="26">
                  <c:v>2853000000</c:v>
                </c:pt>
                <c:pt idx="27">
                  <c:v>2912000000</c:v>
                </c:pt>
                <c:pt idx="28">
                  <c:v>3136000000</c:v>
                </c:pt>
                <c:pt idx="29">
                  <c:v>3413000000</c:v>
                </c:pt>
                <c:pt idx="30">
                  <c:v>3643000000</c:v>
                </c:pt>
                <c:pt idx="31">
                  <c:v>3769000000</c:v>
                </c:pt>
                <c:pt idx="32">
                  <c:v>4096000000</c:v>
                </c:pt>
                <c:pt idx="33">
                  <c:v>4365000000</c:v>
                </c:pt>
                <c:pt idx="34">
                  <c:v>4768000000</c:v>
                </c:pt>
                <c:pt idx="35">
                  <c:v>5387000000</c:v>
                </c:pt>
                <c:pt idx="36">
                  <c:v>6027000000</c:v>
                </c:pt>
              </c:numCache>
            </c:numRef>
          </c:val>
        </c:ser>
        <c:axId val="63039360"/>
        <c:axId val="63040896"/>
      </c:areaChart>
      <c:lineChart>
        <c:grouping val="standard"/>
        <c:ser>
          <c:idx val="4"/>
          <c:order val="4"/>
          <c:tx>
            <c:strRef>
              <c:f>yemen!$A$6:$L$6</c:f>
              <c:strCache>
                <c:ptCount val="1"/>
                <c:pt idx="0">
                  <c:v>Electric power consumption (kWh) .. .. .. .. .. .. .. .. .. .. ..</c:v>
                </c:pt>
              </c:strCache>
            </c:strRef>
          </c:tx>
          <c:marker>
            <c:symbol val="none"/>
          </c:marker>
          <c:cat>
            <c:strRef>
              <c:f>yemen!$M$1:$AW$1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yemen!$M$6:$AW$6</c:f>
              <c:numCache>
                <c:formatCode>0</c:formatCode>
                <c:ptCount val="37"/>
                <c:pt idx="0">
                  <c:v>209000000</c:v>
                </c:pt>
                <c:pt idx="1">
                  <c:v>215000000</c:v>
                </c:pt>
                <c:pt idx="2">
                  <c:v>206000000</c:v>
                </c:pt>
                <c:pt idx="3">
                  <c:v>240000000</c:v>
                </c:pt>
                <c:pt idx="4">
                  <c:v>257000000</c:v>
                </c:pt>
                <c:pt idx="5">
                  <c:v>301000000</c:v>
                </c:pt>
                <c:pt idx="6">
                  <c:v>317000000</c:v>
                </c:pt>
                <c:pt idx="7">
                  <c:v>360000000</c:v>
                </c:pt>
                <c:pt idx="8">
                  <c:v>394000000</c:v>
                </c:pt>
                <c:pt idx="9">
                  <c:v>503000000</c:v>
                </c:pt>
                <c:pt idx="10">
                  <c:v>543000000</c:v>
                </c:pt>
                <c:pt idx="11">
                  <c:v>655000000</c:v>
                </c:pt>
                <c:pt idx="12">
                  <c:v>693000000</c:v>
                </c:pt>
                <c:pt idx="13">
                  <c:v>776000000</c:v>
                </c:pt>
                <c:pt idx="14">
                  <c:v>823000000</c:v>
                </c:pt>
                <c:pt idx="15">
                  <c:v>972000000</c:v>
                </c:pt>
                <c:pt idx="16">
                  <c:v>1041000000</c:v>
                </c:pt>
                <c:pt idx="17">
                  <c:v>1185000000</c:v>
                </c:pt>
                <c:pt idx="18">
                  <c:v>1212000000</c:v>
                </c:pt>
                <c:pt idx="19">
                  <c:v>1471000000</c:v>
                </c:pt>
                <c:pt idx="20">
                  <c:v>1640000000</c:v>
                </c:pt>
                <c:pt idx="21">
                  <c:v>1739000000</c:v>
                </c:pt>
                <c:pt idx="22">
                  <c:v>1862000000</c:v>
                </c:pt>
                <c:pt idx="23">
                  <c:v>1751000000</c:v>
                </c:pt>
                <c:pt idx="24">
                  <c:v>1909000000</c:v>
                </c:pt>
                <c:pt idx="25">
                  <c:v>1909000000</c:v>
                </c:pt>
                <c:pt idx="26">
                  <c:v>2189000000</c:v>
                </c:pt>
                <c:pt idx="27">
                  <c:v>2202000000</c:v>
                </c:pt>
                <c:pt idx="28">
                  <c:v>2239000000</c:v>
                </c:pt>
                <c:pt idx="29">
                  <c:v>2465000000</c:v>
                </c:pt>
                <c:pt idx="30">
                  <c:v>2613000000</c:v>
                </c:pt>
                <c:pt idx="31">
                  <c:v>2835000000</c:v>
                </c:pt>
                <c:pt idx="32">
                  <c:v>3118000000</c:v>
                </c:pt>
                <c:pt idx="33">
                  <c:v>3388000000</c:v>
                </c:pt>
                <c:pt idx="34">
                  <c:v>3693000000</c:v>
                </c:pt>
                <c:pt idx="35">
                  <c:v>4011000000</c:v>
                </c:pt>
                <c:pt idx="36">
                  <c:v>4495000000</c:v>
                </c:pt>
              </c:numCache>
            </c:numRef>
          </c:val>
        </c:ser>
        <c:marker val="1"/>
        <c:axId val="63039360"/>
        <c:axId val="63040896"/>
      </c:lineChart>
      <c:catAx>
        <c:axId val="63039360"/>
        <c:scaling>
          <c:orientation val="minMax"/>
        </c:scaling>
        <c:axPos val="b"/>
        <c:majorTickMark val="none"/>
        <c:tickLblPos val="nextTo"/>
        <c:txPr>
          <a:bodyPr/>
          <a:lstStyle/>
          <a:p>
            <a:pPr>
              <a:defRPr sz="800">
                <a:cs typeface="B Mitra" pitchFamily="2" charset="-78"/>
              </a:defRPr>
            </a:pPr>
            <a:endParaRPr lang="en-US"/>
          </a:p>
        </c:txPr>
        <c:crossAx val="63040896"/>
        <c:crosses val="autoZero"/>
        <c:auto val="1"/>
        <c:lblAlgn val="ctr"/>
        <c:lblOffset val="100"/>
      </c:catAx>
      <c:valAx>
        <c:axId val="63040896"/>
        <c:scaling>
          <c:orientation val="minMax"/>
        </c:scaling>
        <c:axPos val="l"/>
        <c:majorGridlines/>
        <c:numFmt formatCode="#,##0" sourceLinked="0"/>
        <c:majorTickMark val="none"/>
        <c:tickLblPos val="high"/>
        <c:txPr>
          <a:bodyPr/>
          <a:lstStyle/>
          <a:p>
            <a:pPr>
              <a:defRPr sz="800">
                <a:latin typeface="Times New Roman" pitchFamily="18" charset="0"/>
                <a:cs typeface="B Mitra" pitchFamily="2" charset="-78"/>
              </a:defRPr>
            </a:pPr>
            <a:endParaRPr lang="en-US"/>
          </a:p>
        </c:txPr>
        <c:crossAx val="63039360"/>
        <c:crosses val="autoZero"/>
        <c:crossBetween val="between"/>
      </c:valAx>
    </c:plotArea>
    <c:legend>
      <c:legendPos val="b"/>
      <c:legendEntry>
        <c:idx val="3"/>
        <c:delete val="1"/>
      </c:legendEntry>
      <c:legendEntry>
        <c:idx val="2"/>
        <c:delete val="1"/>
      </c:legendEntry>
      <c:legendEntry>
        <c:idx val="1"/>
        <c:delete val="1"/>
      </c:legendEntry>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Y val="340"/>
      <c:rAngAx val="1"/>
    </c:view3D>
    <c:plotArea>
      <c:layout/>
      <c:bar3DChart>
        <c:barDir val="col"/>
        <c:grouping val="clustered"/>
        <c:ser>
          <c:idx val="0"/>
          <c:order val="0"/>
          <c:tx>
            <c:strRef>
              <c:f>Sheet3!$J$1</c:f>
              <c:strCache>
                <c:ptCount val="1"/>
                <c:pt idx="0">
                  <c:v>GDP per capita</c:v>
                </c:pt>
              </c:strCache>
            </c:strRef>
          </c:tx>
          <c:spPr>
            <a:solidFill>
              <a:schemeClr val="accent6">
                <a:lumMod val="75000"/>
              </a:schemeClr>
            </a:solidFill>
          </c:spPr>
          <c:cat>
            <c:strRef>
              <c:f>Sheet3!$E$2:$E$20</c:f>
              <c:strCache>
                <c:ptCount val="19"/>
                <c:pt idx="0">
                  <c:v>Israel</c:v>
                </c:pt>
                <c:pt idx="1">
                  <c:v>Kuwait</c:v>
                </c:pt>
                <c:pt idx="2">
                  <c:v>Qatar</c:v>
                </c:pt>
                <c:pt idx="3">
                  <c:v>United Arab Emirates</c:v>
                </c:pt>
                <c:pt idx="4">
                  <c:v>Bahrain</c:v>
                </c:pt>
                <c:pt idx="5">
                  <c:v>Libyan Arab Jamahiriya</c:v>
                </c:pt>
                <c:pt idx="6">
                  <c:v>Oman</c:v>
                </c:pt>
                <c:pt idx="7">
                  <c:v>Saudi Arabia</c:v>
                </c:pt>
                <c:pt idx="8">
                  <c:v>Turkey</c:v>
                </c:pt>
                <c:pt idx="9">
                  <c:v>Lebanon</c:v>
                </c:pt>
                <c:pt idx="10">
                  <c:v>Iran (Islamic Republic of)</c:v>
                </c:pt>
                <c:pt idx="11">
                  <c:v>Jordan</c:v>
                </c:pt>
                <c:pt idx="12">
                  <c:v>Tunisia</c:v>
                </c:pt>
                <c:pt idx="13">
                  <c:v>Algeria</c:v>
                </c:pt>
                <c:pt idx="14">
                  <c:v>Syrian Arab Republic</c:v>
                </c:pt>
                <c:pt idx="15">
                  <c:v>Egypt</c:v>
                </c:pt>
                <c:pt idx="16">
                  <c:v>Morocco</c:v>
                </c:pt>
                <c:pt idx="17">
                  <c:v>Yemen</c:v>
                </c:pt>
                <c:pt idx="18">
                  <c:v>Djibouti</c:v>
                </c:pt>
              </c:strCache>
            </c:strRef>
          </c:cat>
          <c:val>
            <c:numRef>
              <c:f>Sheet3!$J$2:$J$20</c:f>
              <c:numCache>
                <c:formatCode>#,##0</c:formatCode>
                <c:ptCount val="19"/>
                <c:pt idx="0">
                  <c:v>26315</c:v>
                </c:pt>
                <c:pt idx="1">
                  <c:v>47812</c:v>
                </c:pt>
                <c:pt idx="2">
                  <c:v>74882</c:v>
                </c:pt>
                <c:pt idx="3">
                  <c:v>54626</c:v>
                </c:pt>
                <c:pt idx="4">
                  <c:v>29723</c:v>
                </c:pt>
                <c:pt idx="5">
                  <c:v>14364</c:v>
                </c:pt>
                <c:pt idx="6">
                  <c:v>22816</c:v>
                </c:pt>
                <c:pt idx="7">
                  <c:v>22935</c:v>
                </c:pt>
                <c:pt idx="8">
                  <c:v>12955</c:v>
                </c:pt>
                <c:pt idx="9">
                  <c:v>10109</c:v>
                </c:pt>
                <c:pt idx="10">
                  <c:v>10955</c:v>
                </c:pt>
                <c:pt idx="11">
                  <c:v>4901</c:v>
                </c:pt>
                <c:pt idx="12">
                  <c:v>7520</c:v>
                </c:pt>
                <c:pt idx="13">
                  <c:v>7740</c:v>
                </c:pt>
                <c:pt idx="14">
                  <c:v>4511</c:v>
                </c:pt>
                <c:pt idx="15">
                  <c:v>5349</c:v>
                </c:pt>
                <c:pt idx="16">
                  <c:v>4108</c:v>
                </c:pt>
                <c:pt idx="17">
                  <c:v>2335</c:v>
                </c:pt>
                <c:pt idx="18">
                  <c:v>2061</c:v>
                </c:pt>
              </c:numCache>
            </c:numRef>
          </c:val>
        </c:ser>
        <c:gapWidth val="75"/>
        <c:shape val="box"/>
        <c:axId val="59922304"/>
        <c:axId val="59923840"/>
        <c:axId val="0"/>
      </c:bar3DChart>
      <c:catAx>
        <c:axId val="59922304"/>
        <c:scaling>
          <c:orientation val="maxMin"/>
        </c:scaling>
        <c:axPos val="b"/>
        <c:majorTickMark val="none"/>
        <c:tickLblPos val="nextTo"/>
        <c:crossAx val="59923840"/>
        <c:crosses val="autoZero"/>
        <c:auto val="1"/>
        <c:lblAlgn val="ctr"/>
        <c:lblOffset val="100"/>
      </c:catAx>
      <c:valAx>
        <c:axId val="59923840"/>
        <c:scaling>
          <c:orientation val="minMax"/>
        </c:scaling>
        <c:axPos val="r"/>
        <c:majorGridlines/>
        <c:numFmt formatCode="#,##0" sourceLinked="1"/>
        <c:majorTickMark val="none"/>
        <c:tickLblPos val="nextTo"/>
        <c:spPr>
          <a:ln w="9525">
            <a:noFill/>
          </a:ln>
        </c:spPr>
        <c:crossAx val="59922304"/>
        <c:crosses val="autoZero"/>
        <c:crossBetween val="between"/>
      </c:valAx>
    </c:plotArea>
    <c:legend>
      <c:legendPos val="b"/>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GDP and GDP ppp US $ Billion 2007</a:t>
            </a:r>
          </a:p>
        </c:rich>
      </c:tx>
      <c:layout/>
    </c:title>
    <c:view3D>
      <c:rAngAx val="1"/>
    </c:view3D>
    <c:plotArea>
      <c:layout/>
      <c:bar3DChart>
        <c:barDir val="col"/>
        <c:grouping val="clustered"/>
        <c:ser>
          <c:idx val="0"/>
          <c:order val="0"/>
          <c:tx>
            <c:strRef>
              <c:f>'GDP MENA'!$E$55</c:f>
              <c:strCache>
                <c:ptCount val="1"/>
                <c:pt idx="0">
                  <c:v>GDP US$ billions2007</c:v>
                </c:pt>
              </c:strCache>
            </c:strRef>
          </c:tx>
          <c:cat>
            <c:strRef>
              <c:f>'GDP MENA'!$C$56:$C$74</c:f>
              <c:strCache>
                <c:ptCount val="19"/>
                <c:pt idx="0">
                  <c:v>Djibouti</c:v>
                </c:pt>
                <c:pt idx="1">
                  <c:v>Jordan</c:v>
                </c:pt>
                <c:pt idx="2">
                  <c:v>Bahrain</c:v>
                </c:pt>
                <c:pt idx="3">
                  <c:v>Yemen</c:v>
                </c:pt>
                <c:pt idx="4">
                  <c:v>Lebanon</c:v>
                </c:pt>
                <c:pt idx="5">
                  <c:v>Tunisia</c:v>
                </c:pt>
                <c:pt idx="6">
                  <c:v>Oman</c:v>
                </c:pt>
                <c:pt idx="7">
                  <c:v>Syria</c:v>
                </c:pt>
                <c:pt idx="8">
                  <c:v>Qatar</c:v>
                </c:pt>
                <c:pt idx="9">
                  <c:v>Libya</c:v>
                </c:pt>
                <c:pt idx="10">
                  <c:v>Morocco</c:v>
                </c:pt>
                <c:pt idx="11">
                  <c:v>Kuwait</c:v>
                </c:pt>
                <c:pt idx="12">
                  <c:v>Egypt</c:v>
                </c:pt>
                <c:pt idx="13">
                  <c:v>Algeria</c:v>
                </c:pt>
                <c:pt idx="14">
                  <c:v>UAE</c:v>
                </c:pt>
                <c:pt idx="15">
                  <c:v>Israel</c:v>
                </c:pt>
                <c:pt idx="16">
                  <c:v>Iran</c:v>
                </c:pt>
                <c:pt idx="17">
                  <c:v>Saudi Arabia</c:v>
                </c:pt>
                <c:pt idx="18">
                  <c:v>Turkey</c:v>
                </c:pt>
              </c:strCache>
            </c:strRef>
          </c:cat>
          <c:val>
            <c:numRef>
              <c:f>'GDP MENA'!$E$56:$E$74</c:f>
              <c:numCache>
                <c:formatCode>General</c:formatCode>
                <c:ptCount val="19"/>
                <c:pt idx="0">
                  <c:v>0.8</c:v>
                </c:pt>
                <c:pt idx="1">
                  <c:v>15.8</c:v>
                </c:pt>
                <c:pt idx="2">
                  <c:v>15.8</c:v>
                </c:pt>
                <c:pt idx="3">
                  <c:v>22.5</c:v>
                </c:pt>
                <c:pt idx="4">
                  <c:v>24.4</c:v>
                </c:pt>
                <c:pt idx="5">
                  <c:v>35</c:v>
                </c:pt>
                <c:pt idx="6">
                  <c:v>35.700000000000003</c:v>
                </c:pt>
                <c:pt idx="7">
                  <c:v>37.700000000000003</c:v>
                </c:pt>
                <c:pt idx="8">
                  <c:v>52.7</c:v>
                </c:pt>
                <c:pt idx="9">
                  <c:v>58.3</c:v>
                </c:pt>
                <c:pt idx="10">
                  <c:v>75.099999999999994</c:v>
                </c:pt>
                <c:pt idx="11">
                  <c:v>112.1</c:v>
                </c:pt>
                <c:pt idx="12">
                  <c:v>130.5</c:v>
                </c:pt>
                <c:pt idx="13">
                  <c:v>135.30000000000001</c:v>
                </c:pt>
                <c:pt idx="14">
                  <c:v>163.30000000000001</c:v>
                </c:pt>
                <c:pt idx="15">
                  <c:v>164</c:v>
                </c:pt>
                <c:pt idx="16">
                  <c:v>286.10000000000002</c:v>
                </c:pt>
                <c:pt idx="17">
                  <c:v>381.7</c:v>
                </c:pt>
                <c:pt idx="18">
                  <c:v>655.9</c:v>
                </c:pt>
              </c:numCache>
            </c:numRef>
          </c:val>
        </c:ser>
        <c:ser>
          <c:idx val="1"/>
          <c:order val="1"/>
          <c:tx>
            <c:strRef>
              <c:f>'GDP MENA'!$F$55</c:f>
              <c:strCache>
                <c:ptCount val="1"/>
                <c:pt idx="0">
                  <c:v>GDP PPP US$ billions  2007</c:v>
                </c:pt>
              </c:strCache>
            </c:strRef>
          </c:tx>
          <c:dLbls>
            <c:txPr>
              <a:bodyPr rot="5400000" vert="horz"/>
              <a:lstStyle/>
              <a:p>
                <a:pPr>
                  <a:defRPr b="1"/>
                </a:pPr>
                <a:endParaRPr lang="en-US"/>
              </a:p>
            </c:txPr>
            <c:showVal val="1"/>
          </c:dLbls>
          <c:cat>
            <c:strRef>
              <c:f>'GDP MENA'!$C$56:$C$74</c:f>
              <c:strCache>
                <c:ptCount val="19"/>
                <c:pt idx="0">
                  <c:v>Djibouti</c:v>
                </c:pt>
                <c:pt idx="1">
                  <c:v>Jordan</c:v>
                </c:pt>
                <c:pt idx="2">
                  <c:v>Bahrain</c:v>
                </c:pt>
                <c:pt idx="3">
                  <c:v>Yemen</c:v>
                </c:pt>
                <c:pt idx="4">
                  <c:v>Lebanon</c:v>
                </c:pt>
                <c:pt idx="5">
                  <c:v>Tunisia</c:v>
                </c:pt>
                <c:pt idx="6">
                  <c:v>Oman</c:v>
                </c:pt>
                <c:pt idx="7">
                  <c:v>Syria</c:v>
                </c:pt>
                <c:pt idx="8">
                  <c:v>Qatar</c:v>
                </c:pt>
                <c:pt idx="9">
                  <c:v>Libya</c:v>
                </c:pt>
                <c:pt idx="10">
                  <c:v>Morocco</c:v>
                </c:pt>
                <c:pt idx="11">
                  <c:v>Kuwait</c:v>
                </c:pt>
                <c:pt idx="12">
                  <c:v>Egypt</c:v>
                </c:pt>
                <c:pt idx="13">
                  <c:v>Algeria</c:v>
                </c:pt>
                <c:pt idx="14">
                  <c:v>UAE</c:v>
                </c:pt>
                <c:pt idx="15">
                  <c:v>Israel</c:v>
                </c:pt>
                <c:pt idx="16">
                  <c:v>Iran</c:v>
                </c:pt>
                <c:pt idx="17">
                  <c:v>Saudi Arabia</c:v>
                </c:pt>
                <c:pt idx="18">
                  <c:v>Turkey</c:v>
                </c:pt>
              </c:strCache>
            </c:strRef>
          </c:cat>
          <c:val>
            <c:numRef>
              <c:f>'GDP MENA'!$F$56:$F$74</c:f>
              <c:numCache>
                <c:formatCode>General</c:formatCode>
                <c:ptCount val="19"/>
                <c:pt idx="0">
                  <c:v>1.7</c:v>
                </c:pt>
                <c:pt idx="1">
                  <c:v>28</c:v>
                </c:pt>
                <c:pt idx="2">
                  <c:v>20.3</c:v>
                </c:pt>
                <c:pt idx="3">
                  <c:v>52.3</c:v>
                </c:pt>
                <c:pt idx="4">
                  <c:v>41.4</c:v>
                </c:pt>
                <c:pt idx="5">
                  <c:v>76.900000000000006</c:v>
                </c:pt>
                <c:pt idx="6">
                  <c:v>56.6</c:v>
                </c:pt>
                <c:pt idx="7">
                  <c:v>89.7</c:v>
                </c:pt>
                <c:pt idx="8">
                  <c:v>56.3</c:v>
                </c:pt>
                <c:pt idx="9">
                  <c:v>88.4</c:v>
                </c:pt>
                <c:pt idx="10">
                  <c:v>126.8</c:v>
                </c:pt>
                <c:pt idx="11">
                  <c:v>121.1</c:v>
                </c:pt>
                <c:pt idx="12">
                  <c:v>403.7</c:v>
                </c:pt>
                <c:pt idx="13">
                  <c:v>262</c:v>
                </c:pt>
                <c:pt idx="14">
                  <c:v>226.1</c:v>
                </c:pt>
                <c:pt idx="15">
                  <c:v>188.9</c:v>
                </c:pt>
                <c:pt idx="16">
                  <c:v>778</c:v>
                </c:pt>
                <c:pt idx="17">
                  <c:v>554.1</c:v>
                </c:pt>
                <c:pt idx="18">
                  <c:v>957.2</c:v>
                </c:pt>
              </c:numCache>
            </c:numRef>
          </c:val>
        </c:ser>
        <c:gapWidth val="75"/>
        <c:shape val="box"/>
        <c:axId val="59985280"/>
        <c:axId val="60023936"/>
        <c:axId val="0"/>
      </c:bar3DChart>
      <c:catAx>
        <c:axId val="59985280"/>
        <c:scaling>
          <c:orientation val="minMax"/>
        </c:scaling>
        <c:axPos val="b"/>
        <c:numFmt formatCode="General" sourceLinked="1"/>
        <c:majorTickMark val="none"/>
        <c:tickLblPos val="nextTo"/>
        <c:crossAx val="60023936"/>
        <c:crosses val="autoZero"/>
        <c:auto val="1"/>
        <c:lblAlgn val="ctr"/>
        <c:lblOffset val="100"/>
      </c:catAx>
      <c:valAx>
        <c:axId val="60023936"/>
        <c:scaling>
          <c:orientation val="minMax"/>
        </c:scaling>
        <c:axPos val="l"/>
        <c:majorGridlines/>
        <c:numFmt formatCode="General" sourceLinked="1"/>
        <c:majorTickMark val="none"/>
        <c:tickLblPos val="nextTo"/>
        <c:spPr>
          <a:ln w="9525">
            <a:noFill/>
          </a:ln>
        </c:spPr>
        <c:crossAx val="59985280"/>
        <c:crosses val="autoZero"/>
        <c:crossBetween val="between"/>
      </c:valAx>
    </c:plotArea>
    <c:legend>
      <c:legendPos val="b"/>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a:pPr>
            <a:r>
              <a:rPr lang="ar-SA" sz="1400" b="1" i="0" u="none" strike="noStrike" baseline="0" dirty="0">
                <a:effectLst/>
                <a:cs typeface="Zar" pitchFamily="2" charset="-78"/>
              </a:rPr>
              <a:t>تفاوت </a:t>
            </a:r>
            <a:r>
              <a:rPr lang="ar-SA" sz="1400" b="1" i="0" u="none" strike="noStrike" baseline="0" dirty="0" smtClean="0">
                <a:effectLst/>
                <a:cs typeface="Zar" pitchFamily="2" charset="-78"/>
              </a:rPr>
              <a:t>توليد </a:t>
            </a:r>
            <a:r>
              <a:rPr lang="ar-SA" sz="1400" b="1" i="0" u="none" strike="noStrike" baseline="0" dirty="0">
                <a:effectLst/>
                <a:cs typeface="Zar" pitchFamily="2" charset="-78"/>
              </a:rPr>
              <a:t>ناخالص </a:t>
            </a:r>
            <a:r>
              <a:rPr lang="ar-SA" sz="1400" b="1" i="0" u="none" strike="noStrike" baseline="0" dirty="0" smtClean="0">
                <a:effectLst/>
                <a:cs typeface="Zar" pitchFamily="2" charset="-78"/>
              </a:rPr>
              <a:t>داخلي </a:t>
            </a:r>
            <a:r>
              <a:rPr lang="ar-SA" sz="1400" b="1" i="0" u="none" strike="noStrike" baseline="0" dirty="0">
                <a:effectLst/>
                <a:cs typeface="Zar" pitchFamily="2" charset="-78"/>
              </a:rPr>
              <a:t>بر اساس شاخص </a:t>
            </a:r>
            <a:r>
              <a:rPr lang="ar-SA" sz="1400" b="1" i="0" u="none" strike="noStrike" baseline="0" dirty="0" smtClean="0">
                <a:effectLst/>
                <a:cs typeface="Zar" pitchFamily="2" charset="-78"/>
              </a:rPr>
              <a:t>برابري </a:t>
            </a:r>
            <a:r>
              <a:rPr lang="ar-SA" sz="1400" b="1" i="0" u="none" strike="noStrike" baseline="0" dirty="0">
                <a:effectLst/>
                <a:cs typeface="Zar" pitchFamily="2" charset="-78"/>
              </a:rPr>
              <a:t>قدرت </a:t>
            </a:r>
            <a:r>
              <a:rPr lang="ar-SA" sz="1400" b="1" i="0" u="none" strike="noStrike" baseline="0" dirty="0" smtClean="0">
                <a:effectLst/>
                <a:cs typeface="Zar" pitchFamily="2" charset="-78"/>
              </a:rPr>
              <a:t>خريد </a:t>
            </a:r>
            <a:r>
              <a:rPr lang="ar-SA" sz="1400" b="1" i="0" u="none" strike="noStrike" baseline="0" dirty="0">
                <a:effectLst/>
                <a:cs typeface="Zar" pitchFamily="2" charset="-78"/>
              </a:rPr>
              <a:t>و </a:t>
            </a:r>
            <a:r>
              <a:rPr lang="ar-SA" sz="1400" b="1" i="0" u="none" strike="noStrike" baseline="0" dirty="0" smtClean="0">
                <a:effectLst/>
                <a:cs typeface="Zar" pitchFamily="2" charset="-78"/>
              </a:rPr>
              <a:t>توليد </a:t>
            </a:r>
            <a:r>
              <a:rPr lang="ar-SA" sz="1400" b="1" i="0" u="none" strike="noStrike" baseline="0" dirty="0">
                <a:effectLst/>
                <a:cs typeface="Zar" pitchFamily="2" charset="-78"/>
              </a:rPr>
              <a:t>ناخالص </a:t>
            </a:r>
            <a:r>
              <a:rPr lang="ar-SA" sz="1400" b="1" i="0" u="none" strike="noStrike" baseline="0" dirty="0" smtClean="0">
                <a:effectLst/>
                <a:cs typeface="Zar" pitchFamily="2" charset="-78"/>
              </a:rPr>
              <a:t>داخلي </a:t>
            </a:r>
            <a:r>
              <a:rPr lang="ar-SA" sz="1400" b="1" i="0" u="none" strike="noStrike" baseline="0" dirty="0">
                <a:effectLst/>
                <a:cs typeface="Zar" pitchFamily="2" charset="-78"/>
              </a:rPr>
              <a:t>در </a:t>
            </a:r>
            <a:r>
              <a:rPr lang="ar-SA" sz="1400" b="1" i="0" u="none" strike="noStrike" baseline="0" dirty="0" smtClean="0">
                <a:effectLst/>
                <a:cs typeface="Zar" pitchFamily="2" charset="-78"/>
              </a:rPr>
              <a:t>مقايسه </a:t>
            </a:r>
            <a:r>
              <a:rPr lang="ar-SA" sz="1400" b="1" i="0" u="none" strike="noStrike" baseline="0" dirty="0">
                <a:effectLst/>
                <a:cs typeface="Zar" pitchFamily="2" charset="-78"/>
              </a:rPr>
              <a:t>با  </a:t>
            </a:r>
            <a:r>
              <a:rPr lang="ar-SA" sz="1400" b="1" i="0" u="none" strike="noStrike" baseline="0" dirty="0" smtClean="0">
                <a:effectLst/>
                <a:cs typeface="Zar" pitchFamily="2" charset="-78"/>
              </a:rPr>
              <a:t>ميانگين </a:t>
            </a:r>
            <a:r>
              <a:rPr lang="ar-SA" sz="1400" b="1" i="0" u="none" strike="noStrike" baseline="0" dirty="0">
                <a:effectLst/>
                <a:cs typeface="Zar" pitchFamily="2" charset="-78"/>
              </a:rPr>
              <a:t>منطقه </a:t>
            </a:r>
            <a:r>
              <a:rPr lang="ar-SA" sz="1400" b="1" i="0" u="none" strike="noStrike" baseline="0" dirty="0" smtClean="0">
                <a:effectLst/>
                <a:cs typeface="Zar" pitchFamily="2" charset="-78"/>
              </a:rPr>
              <a:t>خاورميانه </a:t>
            </a:r>
            <a:endParaRPr lang="en-US" sz="1400" dirty="0">
              <a:cs typeface="Zar" pitchFamily="2" charset="-78"/>
            </a:endParaRPr>
          </a:p>
        </c:rich>
      </c:tx>
      <c:layout/>
    </c:title>
    <c:view3D>
      <c:rAngAx val="1"/>
    </c:view3D>
    <c:plotArea>
      <c:layout/>
      <c:bar3DChart>
        <c:barDir val="col"/>
        <c:grouping val="clustered"/>
        <c:ser>
          <c:idx val="0"/>
          <c:order val="0"/>
          <c:tx>
            <c:strRef>
              <c:f>'GDP MENA'!$G$55</c:f>
              <c:strCache>
                <c:ptCount val="1"/>
                <c:pt idx="0">
                  <c:v>GDP ppp to GDP%</c:v>
                </c:pt>
              </c:strCache>
            </c:strRef>
          </c:tx>
          <c:dLbls>
            <c:dLbl>
              <c:idx val="11"/>
              <c:layout>
                <c:manualLayout>
                  <c:x val="0"/>
                  <c:y val="-9.4539527302363688E-2"/>
                </c:manualLayout>
              </c:layout>
              <c:showVal val="1"/>
            </c:dLbl>
            <c:dLbl>
              <c:idx val="12"/>
              <c:layout>
                <c:manualLayout>
                  <c:x val="0"/>
                  <c:y val="-4.2379788101059475E-2"/>
                </c:manualLayout>
              </c:layout>
              <c:showVal val="1"/>
            </c:dLbl>
            <c:dLbl>
              <c:idx val="13"/>
              <c:layout>
                <c:manualLayout>
                  <c:x val="8.202738947449205E-17"/>
                  <c:y val="-8.4759576202119061E-2"/>
                </c:manualLayout>
              </c:layout>
              <c:showVal val="1"/>
            </c:dLbl>
            <c:numFmt formatCode="#,##0" sourceLinked="0"/>
            <c:txPr>
              <a:bodyPr rot="5400000" vert="horz"/>
              <a:lstStyle/>
              <a:p>
                <a:pPr>
                  <a:defRPr/>
                </a:pPr>
                <a:endParaRPr lang="en-US"/>
              </a:p>
            </c:txPr>
            <c:showVal val="1"/>
          </c:dLbls>
          <c:cat>
            <c:strRef>
              <c:f>'GDP MENA'!$C$56:$C$76</c:f>
              <c:strCache>
                <c:ptCount val="21"/>
                <c:pt idx="0">
                  <c:v>Egypt</c:v>
                </c:pt>
                <c:pt idx="1">
                  <c:v>Iran</c:v>
                </c:pt>
                <c:pt idx="2">
                  <c:v>Syria</c:v>
                </c:pt>
                <c:pt idx="3">
                  <c:v>Yemen</c:v>
                </c:pt>
                <c:pt idx="4">
                  <c:v>Tunisia</c:v>
                </c:pt>
                <c:pt idx="5">
                  <c:v>Djibouti</c:v>
                </c:pt>
                <c:pt idx="6">
                  <c:v>Algeria</c:v>
                </c:pt>
                <c:pt idx="7">
                  <c:v>Jordan</c:v>
                </c:pt>
                <c:pt idx="8">
                  <c:v>Lebanon</c:v>
                </c:pt>
                <c:pt idx="9">
                  <c:v>Morocco</c:v>
                </c:pt>
                <c:pt idx="10">
                  <c:v>Oman</c:v>
                </c:pt>
                <c:pt idx="11">
                  <c:v>Libya</c:v>
                </c:pt>
                <c:pt idx="12">
                  <c:v>Turkey</c:v>
                </c:pt>
                <c:pt idx="13">
                  <c:v>Saudi Arabia</c:v>
                </c:pt>
                <c:pt idx="14">
                  <c:v>UAE</c:v>
                </c:pt>
                <c:pt idx="15">
                  <c:v>Bahrain</c:v>
                </c:pt>
                <c:pt idx="16">
                  <c:v>Israel</c:v>
                </c:pt>
                <c:pt idx="17">
                  <c:v>Kuwait</c:v>
                </c:pt>
                <c:pt idx="18">
                  <c:v>Qatar</c:v>
                </c:pt>
                <c:pt idx="20">
                  <c:v>Total</c:v>
                </c:pt>
              </c:strCache>
            </c:strRef>
          </c:cat>
          <c:val>
            <c:numRef>
              <c:f>'GDP MENA'!$G$56:$G$76</c:f>
              <c:numCache>
                <c:formatCode>General</c:formatCode>
                <c:ptCount val="21"/>
                <c:pt idx="0">
                  <c:v>74.332312645865372</c:v>
                </c:pt>
                <c:pt idx="1">
                  <c:v>62.874528463875251</c:v>
                </c:pt>
                <c:pt idx="2">
                  <c:v>49.336801865460984</c:v>
                </c:pt>
                <c:pt idx="3">
                  <c:v>46.781229443480321</c:v>
                </c:pt>
                <c:pt idx="4">
                  <c:v>40.360087084926597</c:v>
                </c:pt>
                <c:pt idx="5">
                  <c:v>36.379638174193126</c:v>
                </c:pt>
                <c:pt idx="6">
                  <c:v>24.575107151566787</c:v>
                </c:pt>
                <c:pt idx="7">
                  <c:v>12.242606973522426</c:v>
                </c:pt>
                <c:pt idx="8">
                  <c:v>5.780234654701589</c:v>
                </c:pt>
                <c:pt idx="9">
                  <c:v>5.0333543562025369</c:v>
                </c:pt>
                <c:pt idx="10">
                  <c:v>-4.8769425926760803</c:v>
                </c:pt>
                <c:pt idx="11">
                  <c:v>-12.285745533264702</c:v>
                </c:pt>
                <c:pt idx="12">
                  <c:v>-18.912784430046585</c:v>
                </c:pt>
                <c:pt idx="13">
                  <c:v>-19.849717547790117</c:v>
                </c:pt>
                <c:pt idx="14">
                  <c:v>-28.44911213584518</c:v>
                </c:pt>
                <c:pt idx="15">
                  <c:v>-42.895225395042296</c:v>
                </c:pt>
                <c:pt idx="16">
                  <c:v>-66.043467537711919</c:v>
                </c:pt>
                <c:pt idx="17">
                  <c:v>-80.855046664233811</c:v>
                </c:pt>
                <c:pt idx="18">
                  <c:v>-83.527858977184266</c:v>
                </c:pt>
                <c:pt idx="20">
                  <c:v>0</c:v>
                </c:pt>
              </c:numCache>
            </c:numRef>
          </c:val>
        </c:ser>
        <c:gapWidth val="56"/>
        <c:gapDepth val="0"/>
        <c:shape val="box"/>
        <c:axId val="83562880"/>
        <c:axId val="83564416"/>
        <c:axId val="0"/>
      </c:bar3DChart>
      <c:catAx>
        <c:axId val="83562880"/>
        <c:scaling>
          <c:orientation val="minMax"/>
        </c:scaling>
        <c:axPos val="b"/>
        <c:tickLblPos val="nextTo"/>
        <c:txPr>
          <a:bodyPr rot="5400000" vert="horz"/>
          <a:lstStyle/>
          <a:p>
            <a:pPr>
              <a:defRPr/>
            </a:pPr>
            <a:endParaRPr lang="en-US"/>
          </a:p>
        </c:txPr>
        <c:crossAx val="83564416"/>
        <c:crosses val="autoZero"/>
        <c:auto val="1"/>
        <c:lblAlgn val="ctr"/>
        <c:lblOffset val="100"/>
      </c:catAx>
      <c:valAx>
        <c:axId val="83564416"/>
        <c:scaling>
          <c:orientation val="minMax"/>
        </c:scaling>
        <c:axPos val="l"/>
        <c:majorGridlines/>
        <c:numFmt formatCode="General" sourceLinked="1"/>
        <c:tickLblPos val="nextTo"/>
        <c:crossAx val="83562880"/>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a:t>Combined gross enrolment ratio in education% 2007</a:t>
            </a:r>
          </a:p>
        </c:rich>
      </c:tx>
      <c:layout/>
    </c:title>
    <c:view3D>
      <c:rAngAx val="1"/>
    </c:view3D>
    <c:plotArea>
      <c:layout/>
      <c:bar3DChart>
        <c:barDir val="col"/>
        <c:grouping val="clustered"/>
        <c:ser>
          <c:idx val="0"/>
          <c:order val="0"/>
          <c:tx>
            <c:strRef>
              <c:f>'EDU MENA'!$B$1</c:f>
              <c:strCache>
                <c:ptCount val="1"/>
                <c:pt idx="0">
                  <c:v>Combined gross enrolment ratio in education% 2007</c:v>
                </c:pt>
              </c:strCache>
            </c:strRef>
          </c:tx>
          <c:cat>
            <c:strRef>
              <c:f>'EDU MENA'!$A$2:$A$20</c:f>
              <c:strCache>
                <c:ptCount val="19"/>
                <c:pt idx="0">
                  <c:v>لیبی</c:v>
                </c:pt>
                <c:pt idx="1">
                  <c:v>بحرین</c:v>
                </c:pt>
                <c:pt idx="2">
                  <c:v>اسرائیل</c:v>
                </c:pt>
                <c:pt idx="3">
                  <c:v>قطر</c:v>
                </c:pt>
                <c:pt idx="4">
                  <c:v>اردن</c:v>
                </c:pt>
                <c:pt idx="5">
                  <c:v>عربستان سعودی</c:v>
                </c:pt>
                <c:pt idx="6">
                  <c:v>لبنان</c:v>
                </c:pt>
                <c:pt idx="7">
                  <c:v>مصر</c:v>
                </c:pt>
                <c:pt idx="8">
                  <c:v>تونس</c:v>
                </c:pt>
                <c:pt idx="9">
                  <c:v>الجزایر</c:v>
                </c:pt>
                <c:pt idx="10">
                  <c:v>ایران</c:v>
                </c:pt>
                <c:pt idx="11">
                  <c:v>کویت</c:v>
                </c:pt>
                <c:pt idx="12">
                  <c:v>امارت</c:v>
                </c:pt>
                <c:pt idx="13">
                  <c:v>ترکیه</c:v>
                </c:pt>
                <c:pt idx="14">
                  <c:v>عمان</c:v>
                </c:pt>
                <c:pt idx="15">
                  <c:v>سوریه</c:v>
                </c:pt>
                <c:pt idx="16">
                  <c:v>مراکش</c:v>
                </c:pt>
                <c:pt idx="17">
                  <c:v>یمن</c:v>
                </c:pt>
                <c:pt idx="18">
                  <c:v>جیبوتی</c:v>
                </c:pt>
              </c:strCache>
            </c:strRef>
          </c:cat>
          <c:val>
            <c:numRef>
              <c:f>'EDU MENA'!$B$2:$B$20</c:f>
              <c:numCache>
                <c:formatCode>0.0</c:formatCode>
                <c:ptCount val="19"/>
                <c:pt idx="0">
                  <c:v>95.8</c:v>
                </c:pt>
                <c:pt idx="1">
                  <c:v>90.4</c:v>
                </c:pt>
                <c:pt idx="2">
                  <c:v>89.9</c:v>
                </c:pt>
                <c:pt idx="3">
                  <c:v>80.400000000000006</c:v>
                </c:pt>
                <c:pt idx="4">
                  <c:v>78.7</c:v>
                </c:pt>
                <c:pt idx="5">
                  <c:v>78.5</c:v>
                </c:pt>
                <c:pt idx="6">
                  <c:v>78</c:v>
                </c:pt>
                <c:pt idx="7">
                  <c:v>76.400000000000006</c:v>
                </c:pt>
                <c:pt idx="8">
                  <c:v>76.2</c:v>
                </c:pt>
                <c:pt idx="9">
                  <c:v>73.599999999999994</c:v>
                </c:pt>
                <c:pt idx="10">
                  <c:v>73.2</c:v>
                </c:pt>
                <c:pt idx="11">
                  <c:v>72.599999999999994</c:v>
                </c:pt>
                <c:pt idx="12">
                  <c:v>71.400000000000006</c:v>
                </c:pt>
                <c:pt idx="13">
                  <c:v>71.099999999999994</c:v>
                </c:pt>
                <c:pt idx="14">
                  <c:v>68.2</c:v>
                </c:pt>
                <c:pt idx="15">
                  <c:v>65.7</c:v>
                </c:pt>
                <c:pt idx="16">
                  <c:v>61</c:v>
                </c:pt>
                <c:pt idx="17">
                  <c:v>54.4</c:v>
                </c:pt>
                <c:pt idx="18">
                  <c:v>25.5</c:v>
                </c:pt>
              </c:numCache>
            </c:numRef>
          </c:val>
        </c:ser>
        <c:shape val="box"/>
        <c:axId val="60187776"/>
        <c:axId val="60189312"/>
        <c:axId val="0"/>
      </c:bar3DChart>
      <c:catAx>
        <c:axId val="60187776"/>
        <c:scaling>
          <c:orientation val="minMax"/>
        </c:scaling>
        <c:axPos val="b"/>
        <c:tickLblPos val="nextTo"/>
        <c:crossAx val="60189312"/>
        <c:crosses val="autoZero"/>
        <c:auto val="1"/>
        <c:lblAlgn val="ctr"/>
        <c:lblOffset val="100"/>
      </c:catAx>
      <c:valAx>
        <c:axId val="60189312"/>
        <c:scaling>
          <c:orientation val="minMax"/>
          <c:min val="20"/>
        </c:scaling>
        <c:axPos val="l"/>
        <c:majorGridlines/>
        <c:numFmt formatCode="0.0" sourceLinked="1"/>
        <c:tickLblPos val="nextTo"/>
        <c:crossAx val="60187776"/>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1" fontAlgn="base">
              <a:defRPr lang="fa-IR" sz="1400" b="0" i="0" u="none" strike="noStrike" kern="1200" baseline="0">
                <a:solidFill>
                  <a:sysClr val="windowText" lastClr="000000"/>
                </a:solidFill>
                <a:latin typeface="+mn-lt"/>
                <a:ea typeface="+mn-ea"/>
                <a:cs typeface="B Mitra" pitchFamily="2" charset="-78"/>
              </a:defRPr>
            </a:pPr>
            <a:r>
              <a:rPr lang="fa-IR" sz="1600" b="0" i="0" u="none" strike="noStrike" kern="1200" baseline="0" dirty="0" smtClean="0">
                <a:solidFill>
                  <a:sysClr val="windowText" lastClr="000000"/>
                </a:solidFill>
                <a:latin typeface="+mn-lt"/>
                <a:ea typeface="+mn-ea"/>
                <a:cs typeface="Zar" pitchFamily="2" charset="-78"/>
              </a:rPr>
              <a:t>ميزان </a:t>
            </a:r>
            <a:r>
              <a:rPr lang="fa-IR" sz="1600" b="0" i="0" u="none" strike="noStrike" kern="1200" baseline="0" dirty="0" smtClean="0">
                <a:solidFill>
                  <a:sysClr val="windowText" lastClr="000000"/>
                </a:solidFill>
                <a:latin typeface="+mn-lt"/>
                <a:ea typeface="+mn-ea"/>
                <a:cs typeface="Zar" pitchFamily="2" charset="-78"/>
              </a:rPr>
              <a:t>توليد </a:t>
            </a:r>
            <a:r>
              <a:rPr lang="fa-IR" sz="1600" b="0" i="0" u="none" strike="noStrike" kern="1200" baseline="0" dirty="0">
                <a:solidFill>
                  <a:sysClr val="windowText" lastClr="000000"/>
                </a:solidFill>
                <a:latin typeface="+mn-lt"/>
                <a:ea typeface="+mn-ea"/>
                <a:cs typeface="Zar" pitchFamily="2" charset="-78"/>
              </a:rPr>
              <a:t>و مصرف برق در </a:t>
            </a:r>
            <a:r>
              <a:rPr lang="fa-IR" sz="1600" b="0" i="0" u="none" strike="noStrike" kern="1200" baseline="0" dirty="0" smtClean="0">
                <a:solidFill>
                  <a:sysClr val="windowText" lastClr="000000"/>
                </a:solidFill>
                <a:latin typeface="+mn-lt"/>
                <a:ea typeface="+mn-ea"/>
                <a:cs typeface="Zar" pitchFamily="2" charset="-78"/>
              </a:rPr>
              <a:t>الجزاير </a:t>
            </a:r>
            <a:r>
              <a:rPr lang="fa-IR" sz="1600" b="0" i="0" u="none" strike="noStrike" kern="1200" baseline="0" dirty="0">
                <a:solidFill>
                  <a:sysClr val="windowText" lastClr="000000"/>
                </a:solidFill>
                <a:latin typeface="+mn-lt"/>
                <a:ea typeface="+mn-ea"/>
                <a:cs typeface="Zar" pitchFamily="2" charset="-78"/>
              </a:rPr>
              <a:t>از 1971 تا 2007 (</a:t>
            </a:r>
            <a:r>
              <a:rPr lang="fa-IR" sz="1600" b="0" i="0" u="none" strike="noStrike" kern="1200" baseline="0" dirty="0" smtClean="0">
                <a:solidFill>
                  <a:sysClr val="windowText" lastClr="000000"/>
                </a:solidFill>
                <a:latin typeface="+mn-lt"/>
                <a:ea typeface="+mn-ea"/>
                <a:cs typeface="Zar" pitchFamily="2" charset="-78"/>
              </a:rPr>
              <a:t>کيلو </a:t>
            </a:r>
            <a:r>
              <a:rPr lang="fa-IR" sz="1600" b="0" i="0" u="none" strike="noStrike" kern="1200" baseline="0" dirty="0">
                <a:solidFill>
                  <a:sysClr val="windowText" lastClr="000000"/>
                </a:solidFill>
                <a:latin typeface="+mn-lt"/>
                <a:ea typeface="+mn-ea"/>
                <a:cs typeface="Zar" pitchFamily="2" charset="-78"/>
              </a:rPr>
              <a:t>وات ساعت)</a:t>
            </a:r>
          </a:p>
        </c:rich>
      </c:tx>
      <c:layout/>
    </c:title>
    <c:plotArea>
      <c:layout/>
      <c:areaChart>
        <c:grouping val="stacked"/>
        <c:ser>
          <c:idx val="0"/>
          <c:order val="0"/>
          <c:tx>
            <c:strRef>
              <c:f>algeria!$A$2</c:f>
              <c:strCache>
                <c:ptCount val="1"/>
                <c:pt idx="0">
                  <c:v>Electricity production from hydroelectric sources (kWh)</c:v>
                </c:pt>
              </c:strCache>
            </c:strRef>
          </c:tx>
          <c:spPr>
            <a:solidFill>
              <a:schemeClr val="accent2">
                <a:lumMod val="75000"/>
              </a:schemeClr>
            </a:solidFill>
          </c:spP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algeria!$B$2:$AL$2</c:f>
              <c:numCache>
                <c:formatCode>0</c:formatCode>
                <c:ptCount val="37"/>
                <c:pt idx="0">
                  <c:v>330000000</c:v>
                </c:pt>
                <c:pt idx="1">
                  <c:v>495000000</c:v>
                </c:pt>
                <c:pt idx="2">
                  <c:v>752000000</c:v>
                </c:pt>
                <c:pt idx="3">
                  <c:v>497000000</c:v>
                </c:pt>
                <c:pt idx="4">
                  <c:v>328000000</c:v>
                </c:pt>
                <c:pt idx="5">
                  <c:v>389000000</c:v>
                </c:pt>
                <c:pt idx="6">
                  <c:v>269000000</c:v>
                </c:pt>
                <c:pt idx="7">
                  <c:v>250000000</c:v>
                </c:pt>
                <c:pt idx="8">
                  <c:v>291000000</c:v>
                </c:pt>
                <c:pt idx="9">
                  <c:v>257000000</c:v>
                </c:pt>
                <c:pt idx="10">
                  <c:v>366000000</c:v>
                </c:pt>
                <c:pt idx="11">
                  <c:v>479000000</c:v>
                </c:pt>
                <c:pt idx="12">
                  <c:v>235000000</c:v>
                </c:pt>
                <c:pt idx="13">
                  <c:v>452000000</c:v>
                </c:pt>
                <c:pt idx="14">
                  <c:v>646000000</c:v>
                </c:pt>
                <c:pt idx="15">
                  <c:v>250000000</c:v>
                </c:pt>
                <c:pt idx="16">
                  <c:v>499000000</c:v>
                </c:pt>
                <c:pt idx="17">
                  <c:v>183000000</c:v>
                </c:pt>
                <c:pt idx="18">
                  <c:v>226000000</c:v>
                </c:pt>
                <c:pt idx="19">
                  <c:v>135000000</c:v>
                </c:pt>
                <c:pt idx="20">
                  <c:v>293000000</c:v>
                </c:pt>
                <c:pt idx="21">
                  <c:v>199000000</c:v>
                </c:pt>
                <c:pt idx="22">
                  <c:v>353000000</c:v>
                </c:pt>
                <c:pt idx="23">
                  <c:v>166000000</c:v>
                </c:pt>
                <c:pt idx="24">
                  <c:v>193000000</c:v>
                </c:pt>
                <c:pt idx="25">
                  <c:v>135000000</c:v>
                </c:pt>
                <c:pt idx="26">
                  <c:v>75000000</c:v>
                </c:pt>
                <c:pt idx="27">
                  <c:v>215000000</c:v>
                </c:pt>
                <c:pt idx="28">
                  <c:v>203000000</c:v>
                </c:pt>
                <c:pt idx="29">
                  <c:v>54000000</c:v>
                </c:pt>
                <c:pt idx="30">
                  <c:v>69000000</c:v>
                </c:pt>
                <c:pt idx="31">
                  <c:v>57000000</c:v>
                </c:pt>
                <c:pt idx="32">
                  <c:v>265000000</c:v>
                </c:pt>
                <c:pt idx="33">
                  <c:v>251000000</c:v>
                </c:pt>
                <c:pt idx="34">
                  <c:v>555000000</c:v>
                </c:pt>
                <c:pt idx="35">
                  <c:v>218000000</c:v>
                </c:pt>
                <c:pt idx="36">
                  <c:v>226000000</c:v>
                </c:pt>
              </c:numCache>
            </c:numRef>
          </c:val>
        </c:ser>
        <c:ser>
          <c:idx val="1"/>
          <c:order val="1"/>
          <c:tx>
            <c:strRef>
              <c:f>algeria!$A$3</c:f>
              <c:strCache>
                <c:ptCount val="1"/>
                <c:pt idx="0">
                  <c:v>Electricity production from natural gas sources (kWh)</c:v>
                </c:pt>
              </c:strCache>
            </c:strRef>
          </c:tx>
          <c:spPr>
            <a:solidFill>
              <a:srgbClr val="92D050"/>
            </a:solidFill>
          </c:spP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algeria!$B$3:$AL$3</c:f>
              <c:numCache>
                <c:formatCode>0</c:formatCode>
                <c:ptCount val="37"/>
                <c:pt idx="0">
                  <c:v>866000000</c:v>
                </c:pt>
                <c:pt idx="1">
                  <c:v>1231000000</c:v>
                </c:pt>
                <c:pt idx="2">
                  <c:v>1542000000</c:v>
                </c:pt>
                <c:pt idx="3">
                  <c:v>2059000000</c:v>
                </c:pt>
                <c:pt idx="4">
                  <c:v>2396000000</c:v>
                </c:pt>
                <c:pt idx="5">
                  <c:v>2869000000</c:v>
                </c:pt>
                <c:pt idx="6">
                  <c:v>3253000000</c:v>
                </c:pt>
                <c:pt idx="7">
                  <c:v>4168000000</c:v>
                </c:pt>
                <c:pt idx="8">
                  <c:v>5346000000</c:v>
                </c:pt>
                <c:pt idx="9">
                  <c:v>5994000000</c:v>
                </c:pt>
                <c:pt idx="10">
                  <c:v>6796000000</c:v>
                </c:pt>
                <c:pt idx="11">
                  <c:v>7732000000</c:v>
                </c:pt>
                <c:pt idx="12">
                  <c:v>8785000000</c:v>
                </c:pt>
                <c:pt idx="13">
                  <c:v>9554000000</c:v>
                </c:pt>
                <c:pt idx="14">
                  <c:v>10482000000</c:v>
                </c:pt>
                <c:pt idx="15">
                  <c:v>11533000000</c:v>
                </c:pt>
                <c:pt idx="16">
                  <c:v>11123000000</c:v>
                </c:pt>
                <c:pt idx="17">
                  <c:v>12676000000</c:v>
                </c:pt>
                <c:pt idx="18">
                  <c:v>13972000000</c:v>
                </c:pt>
                <c:pt idx="19">
                  <c:v>15095000000</c:v>
                </c:pt>
                <c:pt idx="20">
                  <c:v>16302000000</c:v>
                </c:pt>
                <c:pt idx="21">
                  <c:v>17312000000</c:v>
                </c:pt>
                <c:pt idx="22">
                  <c:v>18432000000</c:v>
                </c:pt>
                <c:pt idx="23">
                  <c:v>18967000000</c:v>
                </c:pt>
                <c:pt idx="24">
                  <c:v>18867000000</c:v>
                </c:pt>
                <c:pt idx="25">
                  <c:v>19775000000</c:v>
                </c:pt>
                <c:pt idx="26">
                  <c:v>20595000000</c:v>
                </c:pt>
                <c:pt idx="27">
                  <c:v>22245000000</c:v>
                </c:pt>
                <c:pt idx="28">
                  <c:v>23877000000</c:v>
                </c:pt>
                <c:pt idx="29">
                  <c:v>24585000000</c:v>
                </c:pt>
                <c:pt idx="30">
                  <c:v>25781000000</c:v>
                </c:pt>
                <c:pt idx="31">
                  <c:v>26994000000</c:v>
                </c:pt>
                <c:pt idx="32">
                  <c:v>28619000000</c:v>
                </c:pt>
                <c:pt idx="33">
                  <c:v>30312000000</c:v>
                </c:pt>
                <c:pt idx="34">
                  <c:v>32643000000</c:v>
                </c:pt>
                <c:pt idx="35">
                  <c:v>34258000000</c:v>
                </c:pt>
                <c:pt idx="36">
                  <c:v>36176000000</c:v>
                </c:pt>
              </c:numCache>
            </c:numRef>
          </c:val>
        </c:ser>
        <c:ser>
          <c:idx val="2"/>
          <c:order val="2"/>
          <c:tx>
            <c:strRef>
              <c:f>algeria!$A$4</c:f>
              <c:strCache>
                <c:ptCount val="1"/>
                <c:pt idx="0">
                  <c:v>Electricity production from oil sources (kWh)</c:v>
                </c:pt>
              </c:strCache>
            </c:strRef>
          </c:tx>
          <c:spPr>
            <a:solidFill>
              <a:schemeClr val="accent4">
                <a:lumMod val="75000"/>
              </a:schemeClr>
            </a:solidFill>
          </c:spP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algeria!$B$4:$AL$4</c:f>
              <c:numCache>
                <c:formatCode>0</c:formatCode>
                <c:ptCount val="37"/>
                <c:pt idx="0">
                  <c:v>1033000000</c:v>
                </c:pt>
                <c:pt idx="1">
                  <c:v>710000000</c:v>
                </c:pt>
                <c:pt idx="2">
                  <c:v>512000000</c:v>
                </c:pt>
                <c:pt idx="3">
                  <c:v>512000000</c:v>
                </c:pt>
                <c:pt idx="4">
                  <c:v>906000000</c:v>
                </c:pt>
                <c:pt idx="5">
                  <c:v>977000000</c:v>
                </c:pt>
                <c:pt idx="6">
                  <c:v>1114000000</c:v>
                </c:pt>
                <c:pt idx="7">
                  <c:v>1062000000</c:v>
                </c:pt>
                <c:pt idx="8">
                  <c:v>792000000</c:v>
                </c:pt>
                <c:pt idx="9">
                  <c:v>872000000</c:v>
                </c:pt>
                <c:pt idx="10">
                  <c:v>980000000</c:v>
                </c:pt>
                <c:pt idx="11">
                  <c:v>1185000000</c:v>
                </c:pt>
                <c:pt idx="12">
                  <c:v>1198000000</c:v>
                </c:pt>
                <c:pt idx="13">
                  <c:v>1176000000</c:v>
                </c:pt>
                <c:pt idx="14">
                  <c:v>1146000000</c:v>
                </c:pt>
                <c:pt idx="15">
                  <c:v>1198000000</c:v>
                </c:pt>
                <c:pt idx="16">
                  <c:v>1100000000</c:v>
                </c:pt>
                <c:pt idx="17">
                  <c:v>1107000000</c:v>
                </c:pt>
                <c:pt idx="18">
                  <c:v>1126000000</c:v>
                </c:pt>
                <c:pt idx="19">
                  <c:v>874000000</c:v>
                </c:pt>
                <c:pt idx="20">
                  <c:v>750000000</c:v>
                </c:pt>
                <c:pt idx="21">
                  <c:v>775000000</c:v>
                </c:pt>
                <c:pt idx="22">
                  <c:v>629000000</c:v>
                </c:pt>
                <c:pt idx="23">
                  <c:v>750000000</c:v>
                </c:pt>
                <c:pt idx="24">
                  <c:v>655000000</c:v>
                </c:pt>
                <c:pt idx="25">
                  <c:v>744000000</c:v>
                </c:pt>
                <c:pt idx="26">
                  <c:v>827000000</c:v>
                </c:pt>
                <c:pt idx="27">
                  <c:v>802000000</c:v>
                </c:pt>
                <c:pt idx="28">
                  <c:v>677000000</c:v>
                </c:pt>
                <c:pt idx="29">
                  <c:v>773000000</c:v>
                </c:pt>
                <c:pt idx="30">
                  <c:v>775000000</c:v>
                </c:pt>
                <c:pt idx="31">
                  <c:v>597000000</c:v>
                </c:pt>
                <c:pt idx="32">
                  <c:v>687000000</c:v>
                </c:pt>
                <c:pt idx="33">
                  <c:v>687000000</c:v>
                </c:pt>
                <c:pt idx="34">
                  <c:v>717000000</c:v>
                </c:pt>
                <c:pt idx="35">
                  <c:v>750000000</c:v>
                </c:pt>
                <c:pt idx="36">
                  <c:v>794000000</c:v>
                </c:pt>
              </c:numCache>
            </c:numRef>
          </c:val>
        </c:ser>
        <c:axId val="60230272"/>
        <c:axId val="60240256"/>
      </c:areaChart>
      <c:lineChart>
        <c:grouping val="standard"/>
        <c:ser>
          <c:idx val="3"/>
          <c:order val="3"/>
          <c:tx>
            <c:strRef>
              <c:f>algeria!$A$5</c:f>
              <c:strCache>
                <c:ptCount val="1"/>
                <c:pt idx="0">
                  <c:v>Electric power consumption (kWh)</c:v>
                </c:pt>
              </c:strCache>
            </c:strRef>
          </c:tx>
          <c:spPr>
            <a:ln>
              <a:solidFill>
                <a:schemeClr val="tx2">
                  <a:lumMod val="60000"/>
                  <a:lumOff val="40000"/>
                </a:schemeClr>
              </a:solidFill>
            </a:ln>
          </c:spPr>
          <c:marker>
            <c:symbol val="none"/>
          </c:marker>
          <c:cat>
            <c:strRef>
              <c:f>algeria!$B$1:$AL$1</c:f>
              <c:strCache>
                <c:ptCount val="3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strCache>
            </c:strRef>
          </c:cat>
          <c:val>
            <c:numRef>
              <c:f>algeria!$B$5:$AL$5</c:f>
              <c:numCache>
                <c:formatCode>0</c:formatCode>
                <c:ptCount val="37"/>
                <c:pt idx="0">
                  <c:v>1991000000</c:v>
                </c:pt>
                <c:pt idx="1">
                  <c:v>2184000000</c:v>
                </c:pt>
                <c:pt idx="2">
                  <c:v>2494000000</c:v>
                </c:pt>
                <c:pt idx="3">
                  <c:v>2756000000</c:v>
                </c:pt>
                <c:pt idx="4">
                  <c:v>3250000000</c:v>
                </c:pt>
                <c:pt idx="5">
                  <c:v>3760000000</c:v>
                </c:pt>
                <c:pt idx="6">
                  <c:v>4110000000</c:v>
                </c:pt>
                <c:pt idx="7">
                  <c:v>5049000000</c:v>
                </c:pt>
                <c:pt idx="8">
                  <c:v>5866000000</c:v>
                </c:pt>
                <c:pt idx="9">
                  <c:v>6349000000</c:v>
                </c:pt>
                <c:pt idx="10">
                  <c:v>7205000000</c:v>
                </c:pt>
                <c:pt idx="11">
                  <c:v>8305000000</c:v>
                </c:pt>
                <c:pt idx="12">
                  <c:v>8810000000</c:v>
                </c:pt>
                <c:pt idx="13">
                  <c:v>9604000000</c:v>
                </c:pt>
                <c:pt idx="14">
                  <c:v>10464000000</c:v>
                </c:pt>
                <c:pt idx="15">
                  <c:v>11162000000</c:v>
                </c:pt>
                <c:pt idx="16">
                  <c:v>10837000000</c:v>
                </c:pt>
                <c:pt idx="17">
                  <c:v>11794000000</c:v>
                </c:pt>
                <c:pt idx="18">
                  <c:v>13109000000</c:v>
                </c:pt>
                <c:pt idx="19">
                  <c:v>13693000000</c:v>
                </c:pt>
                <c:pt idx="20">
                  <c:v>14058000000</c:v>
                </c:pt>
                <c:pt idx="21">
                  <c:v>15130000000</c:v>
                </c:pt>
                <c:pt idx="22">
                  <c:v>15144000000</c:v>
                </c:pt>
                <c:pt idx="23">
                  <c:v>15545000000</c:v>
                </c:pt>
                <c:pt idx="24">
                  <c:v>16102000000</c:v>
                </c:pt>
                <c:pt idx="25">
                  <c:v>16729000000</c:v>
                </c:pt>
                <c:pt idx="26">
                  <c:v>17066000000</c:v>
                </c:pt>
                <c:pt idx="27">
                  <c:v>18593000000</c:v>
                </c:pt>
                <c:pt idx="28">
                  <c:v>19991000000</c:v>
                </c:pt>
                <c:pt idx="29">
                  <c:v>21211000000</c:v>
                </c:pt>
                <c:pt idx="30">
                  <c:v>22302000000</c:v>
                </c:pt>
                <c:pt idx="31">
                  <c:v>23280000000</c:v>
                </c:pt>
                <c:pt idx="32">
                  <c:v>25373000000</c:v>
                </c:pt>
                <c:pt idx="33">
                  <c:v>26288000000</c:v>
                </c:pt>
                <c:pt idx="34">
                  <c:v>29524000000</c:v>
                </c:pt>
                <c:pt idx="35">
                  <c:v>29013000000</c:v>
                </c:pt>
                <c:pt idx="36">
                  <c:v>30555000000</c:v>
                </c:pt>
              </c:numCache>
            </c:numRef>
          </c:val>
        </c:ser>
        <c:marker val="1"/>
        <c:axId val="60230272"/>
        <c:axId val="60240256"/>
      </c:lineChart>
      <c:catAx>
        <c:axId val="60230272"/>
        <c:scaling>
          <c:orientation val="minMax"/>
        </c:scaling>
        <c:axPos val="b"/>
        <c:majorTickMark val="none"/>
        <c:tickLblPos val="nextTo"/>
        <c:txPr>
          <a:bodyPr/>
          <a:lstStyle/>
          <a:p>
            <a:pPr>
              <a:defRPr sz="900" baseline="0">
                <a:latin typeface="Times New Roman" pitchFamily="18" charset="0"/>
                <a:cs typeface="Times New Roman" pitchFamily="18" charset="0"/>
              </a:defRPr>
            </a:pPr>
            <a:endParaRPr lang="en-US"/>
          </a:p>
        </c:txPr>
        <c:crossAx val="60240256"/>
        <c:crosses val="autoZero"/>
        <c:auto val="1"/>
        <c:lblAlgn val="ctr"/>
        <c:lblOffset val="100"/>
      </c:catAx>
      <c:valAx>
        <c:axId val="60240256"/>
        <c:scaling>
          <c:orientation val="minMax"/>
        </c:scaling>
        <c:axPos val="l"/>
        <c:majorGridlines/>
        <c:numFmt formatCode="#,##0" sourceLinked="0"/>
        <c:majorTickMark val="none"/>
        <c:tickLblPos val="high"/>
        <c:txPr>
          <a:bodyPr/>
          <a:lstStyle/>
          <a:p>
            <a:pPr>
              <a:defRPr sz="800" baseline="0"/>
            </a:pPr>
            <a:endParaRPr lang="en-US"/>
          </a:p>
        </c:txPr>
        <c:crossAx val="60230272"/>
        <c:crosses val="autoZero"/>
        <c:crossBetween val="between"/>
      </c:valAx>
    </c:plotArea>
    <c:legend>
      <c:legendPos val="b"/>
      <c:layout>
        <c:manualLayout>
          <c:xMode val="edge"/>
          <c:yMode val="edge"/>
          <c:x val="3.9499368134538748E-2"/>
          <c:y val="0.16469154926871279"/>
          <c:w val="0.61640040868418977"/>
          <c:h val="0.16361500852290856"/>
        </c:manualLayout>
      </c:layout>
      <c:txPr>
        <a:bodyPr/>
        <a:lstStyle/>
        <a:p>
          <a:pPr>
            <a:defRPr sz="1200" baseline="0">
              <a:latin typeface="Times New Roman" pitchFamily="18" charset="0"/>
              <a:cs typeface="Times New Roman" pitchFamily="18" charset="0"/>
            </a:defRPr>
          </a:pPr>
          <a:endParaRPr lang="en-US"/>
        </a:p>
      </c:txPr>
    </c:legend>
    <c:plotVisOnly val="1"/>
    <c:dispBlanksAs val="zero"/>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E72FE2-A12C-407C-B498-83ABAF9F523C}"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72FE2-A12C-407C-B498-83ABAF9F523C}"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72FE2-A12C-407C-B498-83ABAF9F523C}"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72FE2-A12C-407C-B498-83ABAF9F523C}"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72FE2-A12C-407C-B498-83ABAF9F523C}"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E72FE2-A12C-407C-B498-83ABAF9F523C}" type="datetimeFigureOut">
              <a:rPr lang="en-US" smtClean="0"/>
              <a:pPr/>
              <a:t>6/15/2011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E72FE2-A12C-407C-B498-83ABAF9F523C}" type="datetimeFigureOut">
              <a:rPr lang="en-US" smtClean="0"/>
              <a:pPr/>
              <a:t>6/15/2011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72FE2-A12C-407C-B498-83ABAF9F523C}" type="datetimeFigureOut">
              <a:rPr lang="en-US" smtClean="0"/>
              <a:pPr/>
              <a:t>6/15/2011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72FE2-A12C-407C-B498-83ABAF9F523C}" type="datetimeFigureOut">
              <a:rPr lang="en-US" smtClean="0"/>
              <a:pPr/>
              <a:t>6/15/2011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2FE2-A12C-407C-B498-83ABAF9F523C}" type="datetimeFigureOut">
              <a:rPr lang="en-US" smtClean="0"/>
              <a:pPr/>
              <a:t>6/15/2011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2FE2-A12C-407C-B498-83ABAF9F523C}" type="datetimeFigureOut">
              <a:rPr lang="en-US" smtClean="0"/>
              <a:pPr/>
              <a:t>6/15/2011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3C4A1-0093-4D07-A657-824C2E664E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72FE2-A12C-407C-B498-83ABAF9F523C}" type="datetimeFigureOut">
              <a:rPr lang="en-US" smtClean="0"/>
              <a:pPr/>
              <a:t>6/15/2011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3C4A1-0093-4D07-A657-824C2E664E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58" y="2130425"/>
            <a:ext cx="8643966" cy="1798641"/>
          </a:xfrm>
        </p:spPr>
        <p:txBody>
          <a:bodyPr>
            <a:normAutofit/>
          </a:bodyPr>
          <a:lstStyle/>
          <a:p>
            <a:pPr rtl="1">
              <a:lnSpc>
                <a:spcPct val="150000"/>
              </a:lnSpc>
            </a:pPr>
            <a:r>
              <a:rPr lang="ar-SA" sz="3200" b="1" dirty="0">
                <a:solidFill>
                  <a:srgbClr val="122B4A"/>
                </a:solidFill>
                <a:cs typeface="B Titr" pitchFamily="2" charset="-78"/>
              </a:rPr>
              <a:t>بررسي مقدماتي امكان </a:t>
            </a:r>
            <a:r>
              <a:rPr lang="ar-SA" sz="3200" b="1" dirty="0" smtClean="0">
                <a:solidFill>
                  <a:srgbClr val="122B4A"/>
                </a:solidFill>
                <a:cs typeface="B Titr" pitchFamily="2" charset="-78"/>
              </a:rPr>
              <a:t>همکاري هسته‌اي ايران </a:t>
            </a:r>
            <a:r>
              <a:rPr lang="ar-SA" sz="3200" b="1" dirty="0">
                <a:solidFill>
                  <a:srgbClr val="122B4A"/>
                </a:solidFill>
                <a:cs typeface="B Titr" pitchFamily="2" charset="-78"/>
              </a:rPr>
              <a:t>و كشورهاي خاورميانه در توسعه چرخه سوخت </a:t>
            </a:r>
            <a:r>
              <a:rPr lang="ar-SA" sz="3200" b="1" dirty="0" smtClean="0">
                <a:solidFill>
                  <a:srgbClr val="122B4A"/>
                </a:solidFill>
                <a:cs typeface="B Titr" pitchFamily="2" charset="-78"/>
              </a:rPr>
              <a:t>هسته‌اي </a:t>
            </a:r>
            <a:endParaRPr lang="en-US" sz="3200" dirty="0">
              <a:solidFill>
                <a:srgbClr val="122B4A"/>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229600" cy="1143000"/>
          </a:xfrm>
        </p:spPr>
        <p:txBody>
          <a:bodyPr>
            <a:normAutofit/>
          </a:bodyPr>
          <a:lstStyle/>
          <a:p>
            <a:pPr algn="r" rtl="1">
              <a:lnSpc>
                <a:spcPct val="115000"/>
              </a:lnSpc>
              <a:spcBef>
                <a:spcPts val="1000"/>
              </a:spcBef>
              <a:spcAft>
                <a:spcPts val="0"/>
              </a:spcAft>
            </a:pPr>
            <a:r>
              <a:rPr lang="fa-IR" sz="3600" b="1" dirty="0" smtClean="0">
                <a:effectLst/>
                <a:latin typeface="Cambria"/>
                <a:ea typeface="Times New Roman"/>
                <a:cs typeface="B Titr" pitchFamily="2" charset="-78"/>
              </a:rPr>
              <a:t>اهداف پژوهش</a:t>
            </a:r>
            <a:endParaRPr lang="en-US" sz="3600" b="1" dirty="0">
              <a:effectLst/>
              <a:latin typeface="Cambria"/>
              <a:ea typeface="Times New Roman"/>
              <a:cs typeface="B Titr" pitchFamily="2" charset="-78"/>
            </a:endParaRPr>
          </a:p>
        </p:txBody>
      </p:sp>
      <p:sp>
        <p:nvSpPr>
          <p:cNvPr id="3" name="Content Placeholder 2"/>
          <p:cNvSpPr>
            <a:spLocks noGrp="1"/>
          </p:cNvSpPr>
          <p:nvPr>
            <p:ph idx="1"/>
          </p:nvPr>
        </p:nvSpPr>
        <p:spPr>
          <a:xfrm>
            <a:off x="428596" y="2357430"/>
            <a:ext cx="8258204" cy="2928958"/>
          </a:xfrm>
        </p:spPr>
        <p:txBody>
          <a:bodyPr>
            <a:normAutofit/>
          </a:bodyPr>
          <a:lstStyle/>
          <a:p>
            <a:pPr algn="r" rtl="1"/>
            <a:r>
              <a:rPr lang="fa-IR" sz="2800" dirty="0" smtClean="0">
                <a:cs typeface="B Zar" pitchFamily="2" charset="-78"/>
              </a:rPr>
              <a:t>مطالعه </a:t>
            </a:r>
            <a:r>
              <a:rPr lang="fa-IR" sz="2800" dirty="0" smtClean="0">
                <a:cs typeface="B Zar" pitchFamily="2" charset="-78"/>
              </a:rPr>
              <a:t>وضعيت موجود فناوري هسته‌اي در منطقه</a:t>
            </a:r>
          </a:p>
          <a:p>
            <a:pPr algn="r" rtl="1"/>
            <a:r>
              <a:rPr lang="fa-IR" sz="2800" dirty="0" smtClean="0">
                <a:cs typeface="B Zar" pitchFamily="2" charset="-78"/>
              </a:rPr>
              <a:t>مطالعه وضعيت توليد و مصرف انرژي در منطقه</a:t>
            </a:r>
          </a:p>
          <a:p>
            <a:pPr algn="r" rtl="1"/>
            <a:r>
              <a:rPr lang="fa-IR" sz="2800" dirty="0" smtClean="0">
                <a:cs typeface="B Zar" pitchFamily="2" charset="-78"/>
              </a:rPr>
              <a:t>بررسي </a:t>
            </a:r>
            <a:r>
              <a:rPr lang="fa-IR" sz="2800" dirty="0">
                <a:cs typeface="B Zar" pitchFamily="2" charset="-78"/>
              </a:rPr>
              <a:t>امکان </a:t>
            </a:r>
            <a:r>
              <a:rPr lang="fa-IR" sz="2800" dirty="0" smtClean="0">
                <a:cs typeface="B Zar" pitchFamily="2" charset="-78"/>
              </a:rPr>
              <a:t>پذيري همکاري هسته‌اي </a:t>
            </a:r>
            <a:r>
              <a:rPr lang="fa-IR" sz="2800" dirty="0">
                <a:cs typeface="B Zar" pitchFamily="2" charset="-78"/>
              </a:rPr>
              <a:t>با </a:t>
            </a:r>
            <a:r>
              <a:rPr lang="fa-IR" sz="2800" dirty="0" smtClean="0">
                <a:cs typeface="B Zar" pitchFamily="2" charset="-78"/>
              </a:rPr>
              <a:t>کشورهاي منطقه</a:t>
            </a:r>
          </a:p>
          <a:p>
            <a:pPr algn="r" rtl="1"/>
            <a:r>
              <a:rPr lang="fa-IR" sz="2800" dirty="0" smtClean="0">
                <a:cs typeface="B Zar" pitchFamily="2" charset="-78"/>
              </a:rPr>
              <a:t>مطالعه راه‌کاره‌‌ها و سناريوهاي احتمالي براي برقراري و توسعه روابط در زمينه فناوري هسته‌اي</a:t>
            </a:r>
            <a:endParaRPr lang="en-US" sz="2800" dirty="0" smtClean="0">
              <a:cs typeface="B Zar" pitchFamily="2" charset="-78"/>
            </a:endParaRPr>
          </a:p>
          <a:p>
            <a:pPr algn="r" rtl="1"/>
            <a:endParaRPr lang="en-US" sz="2800" dirty="0">
              <a:cs typeface="B Zar" pitchFamily="2" charset="-78"/>
            </a:endParaRPr>
          </a:p>
          <a:p>
            <a:pPr algn="r" rtl="1"/>
            <a:endParaRPr lang="en-US" sz="2800" dirty="0">
              <a:cs typeface="B 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62176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0"/>
                            </p:stCondLst>
                            <p:childTnLst>
                              <p:par>
                                <p:cTn id="28" presetID="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229600" cy="562074"/>
          </a:xfrm>
        </p:spPr>
        <p:txBody>
          <a:bodyPr>
            <a:noAutofit/>
          </a:bodyPr>
          <a:lstStyle/>
          <a:p>
            <a:pPr algn="r" rtl="1"/>
            <a:r>
              <a:rPr lang="fa-IR" sz="3200" dirty="0" smtClean="0">
                <a:cs typeface="Zar" pitchFamily="2" charset="-78"/>
              </a:rPr>
              <a:t>شرایط موجود، شرایط مطلوب</a:t>
            </a:r>
            <a:endParaRPr lang="en-US" sz="3200" dirty="0">
              <a:cs typeface="Zar" pitchFamily="2" charset="-78"/>
            </a:endParaRPr>
          </a:p>
        </p:txBody>
      </p:sp>
      <p:sp>
        <p:nvSpPr>
          <p:cNvPr id="3" name="Content Placeholder 2"/>
          <p:cNvSpPr>
            <a:spLocks noGrp="1"/>
          </p:cNvSpPr>
          <p:nvPr>
            <p:ph idx="1"/>
          </p:nvPr>
        </p:nvSpPr>
        <p:spPr>
          <a:xfrm>
            <a:off x="214282" y="1928802"/>
            <a:ext cx="8712968" cy="4643470"/>
          </a:xfrm>
        </p:spPr>
        <p:txBody>
          <a:bodyPr>
            <a:noAutofit/>
          </a:bodyPr>
          <a:lstStyle/>
          <a:p>
            <a:pPr algn="just" rtl="1"/>
            <a:r>
              <a:rPr lang="ar-SA" sz="2200" dirty="0">
                <a:cs typeface="Zar" pitchFamily="2" charset="-78"/>
              </a:rPr>
              <a:t>منظور از شرایط موجود وضعیت ویژه‌ای است که طی آن کشورها و قدرتهای بزرگ از جمله آمریکا و اتحادیه اروپا و برخی کشورهای دیگر، برنامه صلح آمیز هسته‌ای جمهوری اسلامی ایران را تهدیدی برای امنیت و صلح جهانی تلقی کرده و با اتخاذ رویکردهای محدودکننده، اقدام به تصویب قطعنامه‌ها و تحریمهای مختلف علیه جمهوری اسلامی ایران کرده‌اند. </a:t>
            </a:r>
            <a:endParaRPr lang="fa-IR" sz="2200" dirty="0" smtClean="0">
              <a:cs typeface="Zar" pitchFamily="2" charset="-78"/>
            </a:endParaRPr>
          </a:p>
          <a:p>
            <a:pPr algn="just" rtl="1"/>
            <a:r>
              <a:rPr lang="ar-SA" sz="2200" dirty="0" smtClean="0">
                <a:cs typeface="Zar" pitchFamily="2" charset="-78"/>
              </a:rPr>
              <a:t>شرایط </a:t>
            </a:r>
            <a:r>
              <a:rPr lang="ar-SA" sz="2200" dirty="0" smtClean="0">
                <a:cs typeface="Zar" pitchFamily="2" charset="-78"/>
              </a:rPr>
              <a:t>مطلوب به وضعیتی اشاره دارد که فعالیتهای هسته‌ای ایران با نگرش امنیتی مورد توجه قرار نگرفته و فعالیتهای صلح‌آمیز کشورمان در راستای تأمین انرژی مورد نیاز برای توسعه پایدار تلقی شود. این شرایط که پیش‌فرض آن مستلزم بهبود روابط جمهوری اسلامی ایران با قدرتهای بزرگ و منطقه‎‎‌ای است، مشارکت جمهوری اسلامی  ایران با کشورهای منطقه و قدرتهای بزرگ در چارچوب همکاریهای استراتژیک منطقه‌ای ارزیابی خواهد شد. </a:t>
            </a:r>
            <a:endParaRPr lang="fa-IR" sz="2200" dirty="0" smtClean="0">
              <a:cs typeface="Zar" pitchFamily="2" charset="-78"/>
            </a:endParaRPr>
          </a:p>
          <a:p>
            <a:pPr algn="just" rtl="1"/>
            <a:r>
              <a:rPr lang="ar-SA" sz="2200" dirty="0" smtClean="0">
                <a:cs typeface="Zar" pitchFamily="2" charset="-78"/>
              </a:rPr>
              <a:t>با </a:t>
            </a:r>
            <a:r>
              <a:rPr lang="ar-SA" sz="2200" dirty="0">
                <a:cs typeface="Zar" pitchFamily="2" charset="-78"/>
              </a:rPr>
              <a:t>توجه به اینکه شرایط مطلوب برای هر یک از کشورها به طور خاص مستلزم حل و فصل چالشها و بحرانهای موجود بوده و نیازمند ارتقای روابط به سطح استراتژیک می‌باشد، در ادامه به بررسی شرایط موجود و ارزیابی شرایط مطلوب همکاری با هر یک از کشورهای منطقه می‌پردازیم.</a:t>
            </a:r>
            <a:endParaRPr lang="en-US" sz="2200" dirty="0">
              <a:cs typeface="Zar" pitchFamily="2" charset="-78"/>
            </a:endParaRPr>
          </a:p>
          <a:p>
            <a:pPr algn="r" rtl="1"/>
            <a:endParaRPr lang="en-US" sz="2400" b="1" dirty="0">
              <a:cs typeface="B Mitra"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p14="http://schemas.microsoft.com/office/powerpoint/2010/main" xmlns="" val="363649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143116"/>
            <a:ext cx="8229600" cy="3786214"/>
          </a:xfrm>
        </p:spPr>
        <p:txBody>
          <a:bodyPr>
            <a:normAutofit/>
          </a:bodyPr>
          <a:lstStyle/>
          <a:p>
            <a:pPr algn="just" rtl="1">
              <a:buNone/>
            </a:pPr>
            <a:endParaRPr lang="fa-IR" sz="2400" dirty="0" smtClean="0">
              <a:cs typeface="Zar" pitchFamily="2" charset="-78"/>
            </a:endParaRPr>
          </a:p>
          <a:p>
            <a:pPr algn="just" rtl="1"/>
            <a:r>
              <a:rPr lang="ar-SA" sz="2400" dirty="0" smtClean="0">
                <a:cs typeface="Zar" pitchFamily="2" charset="-78"/>
              </a:rPr>
              <a:t>تا زماني که منافع و سياست جمهوري اسلامي ايران در تعارض با منافع و سياستهاي قدرتهاي بزرگ و منطقه‌اي از جمله آمريکا و اسرائيل باشد و </a:t>
            </a:r>
            <a:endParaRPr lang="fa-IR" sz="2400" dirty="0" smtClean="0">
              <a:cs typeface="Zar" pitchFamily="2" charset="-78"/>
            </a:endParaRPr>
          </a:p>
          <a:p>
            <a:pPr algn="just" rtl="1"/>
            <a:r>
              <a:rPr lang="ar-SA" sz="2400" dirty="0" smtClean="0">
                <a:cs typeface="Zar" pitchFamily="2" charset="-78"/>
              </a:rPr>
              <a:t>تا </a:t>
            </a:r>
            <a:r>
              <a:rPr lang="ar-SA" sz="2400" dirty="0" smtClean="0">
                <a:cs typeface="Zar" pitchFamily="2" charset="-78"/>
              </a:rPr>
              <a:t>زماني که سوريه به عنوان متحد منطقه‌اي جمهوري اسلامي ايران محسوب شود، </a:t>
            </a:r>
            <a:endParaRPr lang="fa-IR" sz="2400" dirty="0" smtClean="0">
              <a:cs typeface="Zar" pitchFamily="2" charset="-78"/>
            </a:endParaRPr>
          </a:p>
          <a:p>
            <a:pPr algn="just" rtl="1"/>
            <a:r>
              <a:rPr lang="ar-SA" sz="2400" dirty="0" smtClean="0">
                <a:cs typeface="Zar" pitchFamily="2" charset="-78"/>
              </a:rPr>
              <a:t>هر </a:t>
            </a:r>
            <a:r>
              <a:rPr lang="ar-SA" sz="2400" dirty="0" smtClean="0">
                <a:cs typeface="Zar" pitchFamily="2" charset="-78"/>
              </a:rPr>
              <a:t>نوع همکاري با جمهوري اسلامي ايران در زمينه چرخه سوخت هسته‌اي براي سوريه هزينه بسياري در برخواهد داشت و به احتمال بسيار زياد با توجه به محدوديتهاي اين کشور، همکاري در اين زمينه شکل نخواهد گرفت.</a:t>
            </a:r>
            <a:endParaRPr lang="en-US" sz="2400" dirty="0" smtClean="0">
              <a:cs typeface="Zar" pitchFamily="2" charset="-78"/>
            </a:endParaRPr>
          </a:p>
          <a:p>
            <a:pPr algn="r" rtl="1">
              <a:buNone/>
            </a:pPr>
            <a:endParaRPr lang="en-US" sz="2400" b="1" i="1" dirty="0" smtClean="0"/>
          </a:p>
          <a:p>
            <a:endParaRPr lang="en-US" sz="2400" b="1" dirty="0">
              <a:latin typeface="+mj-lt"/>
              <a:ea typeface="+mj-ea"/>
              <a:cs typeface="Zar" pitchFamily="2" charset="-78"/>
            </a:endParaRPr>
          </a:p>
        </p:txBody>
      </p:sp>
      <p:sp>
        <p:nvSpPr>
          <p:cNvPr id="4" name="Title 3"/>
          <p:cNvSpPr>
            <a:spLocks noGrp="1"/>
          </p:cNvSpPr>
          <p:nvPr>
            <p:ph type="title"/>
          </p:nvPr>
        </p:nvSpPr>
        <p:spPr>
          <a:xfrm>
            <a:off x="428596" y="1500174"/>
            <a:ext cx="8229600" cy="785818"/>
          </a:xfrm>
        </p:spPr>
        <p:txBody>
          <a:bodyPr>
            <a:normAutofit/>
          </a:bodyPr>
          <a:lstStyle/>
          <a:p>
            <a:pPr algn="r" rtl="1"/>
            <a:r>
              <a:rPr lang="ar-SA" sz="2800" b="1" dirty="0" smtClean="0">
                <a:cs typeface="Zar" pitchFamily="2" charset="-78"/>
              </a:rPr>
              <a:t>سوريه</a:t>
            </a:r>
            <a:r>
              <a:rPr lang="fa-IR" sz="2800" b="1" dirty="0" smtClean="0">
                <a:cs typeface="Zar" pitchFamily="2" charset="-78"/>
              </a:rPr>
              <a:t>: </a:t>
            </a:r>
            <a:r>
              <a:rPr lang="ar-SA" sz="2800" b="1" dirty="0">
                <a:cs typeface="Zar" pitchFamily="2" charset="-78"/>
              </a:rPr>
              <a:t>بررسي همکاري در شرايط موجود</a:t>
            </a:r>
            <a:r>
              <a:rPr lang="fa-IR" sz="2800" b="1" dirty="0">
                <a:cs typeface="Zar" pitchFamily="2" charset="-78"/>
              </a:rPr>
              <a:t> </a:t>
            </a:r>
            <a:endParaRPr lang="en-US" sz="2800" dirty="0">
              <a:cs typeface="Zar" pitchFamily="2" charset="-78"/>
            </a:endParaRPr>
          </a:p>
        </p:txBody>
      </p:sp>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85860"/>
            <a:ext cx="8229600" cy="989034"/>
          </a:xfrm>
        </p:spPr>
        <p:txBody>
          <a:bodyPr>
            <a:normAutofit/>
          </a:bodyPr>
          <a:lstStyle/>
          <a:p>
            <a:pPr algn="r" rtl="1"/>
            <a:r>
              <a:rPr lang="fa-IR" sz="2800" b="1" dirty="0" smtClean="0">
                <a:cs typeface="B Mitra" pitchFamily="2" charset="-78"/>
              </a:rPr>
              <a:t>سوریه: </a:t>
            </a:r>
            <a:r>
              <a:rPr lang="ar-SA" sz="2800" b="1" dirty="0" smtClean="0">
                <a:cs typeface="B Mitra" pitchFamily="2" charset="-78"/>
              </a:rPr>
              <a:t>چشم‌انداز همکاري در شرايط مطلوب</a:t>
            </a:r>
            <a:r>
              <a:rPr lang="en-US" sz="2800" b="1" dirty="0" smtClean="0">
                <a:cs typeface="B Mitra" pitchFamily="2" charset="-78"/>
              </a:rPr>
              <a:t/>
            </a:r>
            <a:br>
              <a:rPr lang="en-US" sz="2800" b="1" dirty="0" smtClean="0">
                <a:cs typeface="B Mitra" pitchFamily="2" charset="-78"/>
              </a:rPr>
            </a:br>
            <a:endParaRPr lang="en-US" sz="2800" b="1" dirty="0">
              <a:cs typeface="B Mitra" pitchFamily="2" charset="-78"/>
            </a:endParaRPr>
          </a:p>
        </p:txBody>
      </p:sp>
      <p:sp>
        <p:nvSpPr>
          <p:cNvPr id="3" name="Content Placeholder 2"/>
          <p:cNvSpPr>
            <a:spLocks noGrp="1"/>
          </p:cNvSpPr>
          <p:nvPr>
            <p:ph idx="1"/>
          </p:nvPr>
        </p:nvSpPr>
        <p:spPr>
          <a:xfrm>
            <a:off x="285720" y="1857364"/>
            <a:ext cx="8229600" cy="4733172"/>
          </a:xfrm>
        </p:spPr>
        <p:txBody>
          <a:bodyPr>
            <a:normAutofit/>
          </a:bodyPr>
          <a:lstStyle/>
          <a:p>
            <a:pPr algn="r" rtl="1"/>
            <a:r>
              <a:rPr lang="ar-SA" sz="2000" dirty="0">
                <a:cs typeface="Zar" pitchFamily="2" charset="-78"/>
              </a:rPr>
              <a:t>علاوه بر برخی مسائل مرتبط با انتقال تکنولوژی، مهمترین عوامل تعیین کننده همکاری با سوریه در زمینه چرخه سوخت هسته‌ای در شرایط فعلی شامل موارد  زیر است</a:t>
            </a:r>
            <a:r>
              <a:rPr lang="ar-SA" sz="2000" dirty="0" smtClean="0">
                <a:cs typeface="Zar" pitchFamily="2" charset="-78"/>
              </a:rPr>
              <a:t>:</a:t>
            </a:r>
            <a:endParaRPr lang="fa-IR" sz="2000" dirty="0" smtClean="0">
              <a:cs typeface="Zar" pitchFamily="2" charset="-78"/>
            </a:endParaRPr>
          </a:p>
          <a:p>
            <a:pPr lvl="0" algn="r" rtl="1"/>
            <a:r>
              <a:rPr lang="ar-SA" sz="2000" dirty="0" smtClean="0">
                <a:cs typeface="Zar" pitchFamily="2" charset="-78"/>
              </a:rPr>
              <a:t>منازعات </a:t>
            </a:r>
            <a:r>
              <a:rPr lang="ar-SA" sz="2000" dirty="0">
                <a:cs typeface="Zar" pitchFamily="2" charset="-78"/>
              </a:rPr>
              <a:t>سوریه- اسرائیل</a:t>
            </a:r>
            <a:endParaRPr lang="en-US" sz="2000" dirty="0">
              <a:cs typeface="Zar" pitchFamily="2" charset="-78"/>
            </a:endParaRPr>
          </a:p>
          <a:p>
            <a:pPr lvl="0" algn="r" rtl="1"/>
            <a:r>
              <a:rPr lang="ar-SA" sz="2000" dirty="0">
                <a:cs typeface="Zar" pitchFamily="2" charset="-78"/>
              </a:rPr>
              <a:t>نقش قدرتهای بزرگ به ویژه آمریکا</a:t>
            </a:r>
            <a:endParaRPr lang="en-US" sz="2000" dirty="0">
              <a:cs typeface="Zar" pitchFamily="2" charset="-78"/>
            </a:endParaRPr>
          </a:p>
          <a:p>
            <a:pPr lvl="0" algn="r" rtl="1"/>
            <a:r>
              <a:rPr lang="ar-SA" sz="2000" dirty="0">
                <a:cs typeface="Zar" pitchFamily="2" charset="-78"/>
              </a:rPr>
              <a:t>نقش و جایگاه سوریه در نظام بین‌الملل</a:t>
            </a:r>
            <a:endParaRPr lang="en-US" sz="2000" dirty="0">
              <a:cs typeface="Zar" pitchFamily="2" charset="-78"/>
            </a:endParaRPr>
          </a:p>
          <a:p>
            <a:pPr lvl="0" algn="r" rtl="1"/>
            <a:r>
              <a:rPr lang="ar-SA" sz="2000" dirty="0">
                <a:cs typeface="Zar" pitchFamily="2" charset="-78"/>
              </a:rPr>
              <a:t>تعاملات این کشور با قدرتهای بزرگ</a:t>
            </a:r>
            <a:endParaRPr lang="en-US" sz="2000" dirty="0">
              <a:cs typeface="Zar" pitchFamily="2" charset="-78"/>
            </a:endParaRPr>
          </a:p>
          <a:p>
            <a:pPr lvl="0" algn="r" rtl="1"/>
            <a:r>
              <a:rPr lang="ar-SA" sz="2000" dirty="0">
                <a:cs typeface="Zar" pitchFamily="2" charset="-78"/>
              </a:rPr>
              <a:t>روابط استراتژیک سوریه با  قدرتهای منطقه‌ای از جمله جمهوری اسلامی ایران و عربستان</a:t>
            </a:r>
            <a:endParaRPr lang="en-US" sz="2000" dirty="0">
              <a:cs typeface="Zar" pitchFamily="2" charset="-78"/>
            </a:endParaRPr>
          </a:p>
          <a:p>
            <a:pPr lvl="0" algn="r" rtl="1"/>
            <a:r>
              <a:rPr lang="ar-SA" sz="2000" dirty="0">
                <a:cs typeface="Zar" pitchFamily="2" charset="-78"/>
              </a:rPr>
              <a:t>نقش و سیاست خارجی سوریه در لبنان</a:t>
            </a:r>
            <a:endParaRPr lang="en-US" sz="2000" dirty="0">
              <a:cs typeface="Zar" pitchFamily="2" charset="-78"/>
            </a:endParaRPr>
          </a:p>
          <a:p>
            <a:pPr algn="r" rtl="1"/>
            <a:r>
              <a:rPr lang="ar-SA" sz="2000" dirty="0">
                <a:cs typeface="Zar" pitchFamily="2" charset="-78"/>
              </a:rPr>
              <a:t>نقش و سیاست خارجی سوریه در عراق </a:t>
            </a:r>
            <a:r>
              <a:rPr lang="ar-SA" sz="2000" dirty="0" smtClean="0">
                <a:cs typeface="Zar" pitchFamily="2" charset="-78"/>
              </a:rPr>
              <a:t>جدید</a:t>
            </a:r>
            <a:endParaRPr lang="fa-IR" sz="2000" dirty="0" smtClean="0">
              <a:cs typeface="Zar" pitchFamily="2" charset="-78"/>
            </a:endParaRPr>
          </a:p>
          <a:p>
            <a:pPr algn="r" rtl="1"/>
            <a:r>
              <a:rPr lang="ar-SA" sz="2000" dirty="0" smtClean="0">
                <a:cs typeface="Zar" pitchFamily="2" charset="-78"/>
              </a:rPr>
              <a:t>شرایط </a:t>
            </a:r>
            <a:r>
              <a:rPr lang="ar-SA" sz="2000" dirty="0">
                <a:cs typeface="Zar" pitchFamily="2" charset="-78"/>
              </a:rPr>
              <a:t>مطلوب برای همکاری با سوریه حداقل شامل حل و فصل مسائل مهم امنیتی و استراتژیک این کشور با قدرتهای بزرگ و منطقه‌ای است. مهمترین مانع همکاری با سوریه و به عبارت دیگر مهمترین ملاحظات امنیتی سوریه برای برقراری همکاری با جمهوری اسلامی ایران مسئله منازعات این کشور با اسرائیل است. </a:t>
            </a:r>
            <a:endParaRPr lang="fa-IR" sz="2000" dirty="0" smtClean="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par>
                          <p:cTn id="36" fill="hold">
                            <p:stCondLst>
                              <p:cond delay="16000"/>
                            </p:stCondLst>
                            <p:childTnLst>
                              <p:par>
                                <p:cTn id="37" presetID="6" presetClass="entr" presetSubtype="1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2000"/>
                                        <p:tgtEl>
                                          <p:spTgt spid="3">
                                            <p:txEl>
                                              <p:pRg st="6" end="6"/>
                                            </p:txEl>
                                          </p:spTgt>
                                        </p:tgtEl>
                                      </p:cBhvr>
                                    </p:animEffect>
                                  </p:childTnLst>
                                </p:cTn>
                              </p:par>
                            </p:childTnLst>
                          </p:cTn>
                        </p:par>
                        <p:par>
                          <p:cTn id="40" fill="hold">
                            <p:stCondLst>
                              <p:cond delay="18000"/>
                            </p:stCondLst>
                            <p:childTnLst>
                              <p:par>
                                <p:cTn id="41" presetID="6" presetClass="entr" presetSubtype="16"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in)">
                                      <p:cBhvr>
                                        <p:cTn id="43" dur="2000"/>
                                        <p:tgtEl>
                                          <p:spTgt spid="3">
                                            <p:txEl>
                                              <p:pRg st="7" end="7"/>
                                            </p:txEl>
                                          </p:spTgt>
                                        </p:tgtEl>
                                      </p:cBhvr>
                                    </p:animEffect>
                                  </p:childTnLst>
                                </p:cTn>
                              </p:par>
                            </p:childTnLst>
                          </p:cTn>
                        </p:par>
                        <p:par>
                          <p:cTn id="44" fill="hold">
                            <p:stCondLst>
                              <p:cond delay="20000"/>
                            </p:stCondLst>
                            <p:childTnLst>
                              <p:par>
                                <p:cTn id="45" presetID="6" presetClass="entr" presetSubtype="16"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71612"/>
            <a:ext cx="8229600" cy="774720"/>
          </a:xfrm>
        </p:spPr>
        <p:txBody>
          <a:bodyPr>
            <a:normAutofit/>
          </a:bodyPr>
          <a:lstStyle/>
          <a:p>
            <a:pPr algn="just" rtl="1"/>
            <a:r>
              <a:rPr lang="fa-IR" sz="2800" b="1" dirty="0" smtClean="0">
                <a:cs typeface="Zar" pitchFamily="2" charset="-78"/>
              </a:rPr>
              <a:t>زمينه و نوع همکاري:</a:t>
            </a:r>
            <a:endParaRPr lang="en-US" sz="2800" b="1" dirty="0">
              <a:cs typeface="Zar" pitchFamily="2" charset="-78"/>
            </a:endParaRPr>
          </a:p>
        </p:txBody>
      </p:sp>
      <p:sp>
        <p:nvSpPr>
          <p:cNvPr id="3" name="Content Placeholder 2"/>
          <p:cNvSpPr>
            <a:spLocks noGrp="1"/>
          </p:cNvSpPr>
          <p:nvPr>
            <p:ph idx="1"/>
          </p:nvPr>
        </p:nvSpPr>
        <p:spPr>
          <a:xfrm>
            <a:off x="285720" y="2428868"/>
            <a:ext cx="8229600" cy="4043378"/>
          </a:xfrm>
        </p:spPr>
        <p:txBody>
          <a:bodyPr>
            <a:normAutofit/>
          </a:bodyPr>
          <a:lstStyle/>
          <a:p>
            <a:pPr lvl="0" algn="just" rtl="1"/>
            <a:r>
              <a:rPr lang="ar-SA" sz="2600" dirty="0" smtClean="0">
                <a:cs typeface="Zar" pitchFamily="2" charset="-78"/>
              </a:rPr>
              <a:t>انتقال دانش فني </a:t>
            </a:r>
            <a:endParaRPr lang="en-US" sz="2600" dirty="0" smtClean="0">
              <a:cs typeface="Zar" pitchFamily="2" charset="-78"/>
            </a:endParaRPr>
          </a:p>
          <a:p>
            <a:pPr lvl="0" algn="just" rtl="1"/>
            <a:r>
              <a:rPr lang="ar-SA" sz="2600" dirty="0" smtClean="0">
                <a:cs typeface="Zar" pitchFamily="2" charset="-78"/>
              </a:rPr>
              <a:t>تأمين و تربيت نيروي متخصص مورد نياز سوريه از طريق پذيرش دانشجو در دانشگاههاي ايران</a:t>
            </a:r>
            <a:endParaRPr lang="en-US" sz="2600" dirty="0" smtClean="0">
              <a:cs typeface="Zar" pitchFamily="2" charset="-78"/>
            </a:endParaRPr>
          </a:p>
          <a:p>
            <a:pPr lvl="0" algn="just" rtl="1"/>
            <a:r>
              <a:rPr lang="ar-SA" sz="2600" dirty="0" smtClean="0">
                <a:cs typeface="Zar" pitchFamily="2" charset="-78"/>
              </a:rPr>
              <a:t>برگزاري دوره‌هاي دانش‌افزايي از طريق مشارکت و حضور نيروهاي متخصص سوري در پژوهشگاهها و مراکز تحقيقاتي</a:t>
            </a:r>
            <a:endParaRPr lang="en-US" sz="2600" dirty="0" smtClean="0">
              <a:cs typeface="Zar" pitchFamily="2" charset="-78"/>
            </a:endParaRPr>
          </a:p>
          <a:p>
            <a:pPr lvl="0" algn="just" rtl="1"/>
            <a:r>
              <a:rPr lang="ar-SA" sz="2600" dirty="0" smtClean="0">
                <a:cs typeface="Zar" pitchFamily="2" charset="-78"/>
              </a:rPr>
              <a:t>ساخت برخي تجهيزات و تأسيسات چرخه سوخت در صورت نياز سوريه</a:t>
            </a:r>
            <a:endParaRPr lang="en-US" sz="2600" dirty="0" smtClean="0">
              <a:cs typeface="Zar" pitchFamily="2" charset="-78"/>
            </a:endParaRPr>
          </a:p>
          <a:p>
            <a:pPr lvl="0" algn="just" rtl="1"/>
            <a:r>
              <a:rPr lang="ar-SA" sz="2600" dirty="0" smtClean="0">
                <a:cs typeface="Zar" pitchFamily="2" charset="-78"/>
              </a:rPr>
              <a:t>ايجاد اتحاديه و يا كنسرسيوم توليد سوخت هسته‌اي(انجام برخي مراحل فرآوري اورانيوم در خاک سوريه)</a:t>
            </a:r>
            <a:endParaRPr lang="en-US" sz="2600" dirty="0" smtClean="0">
              <a:cs typeface="Zar" pitchFamily="2" charset="-78"/>
            </a:endParaRPr>
          </a:p>
          <a:p>
            <a:endParaRPr lang="en-US"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circle(in)">
                                      <p:cBhvr>
                                        <p:cTn id="3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1714488"/>
            <a:ext cx="6300774" cy="785818"/>
          </a:xfrm>
        </p:spPr>
        <p:txBody>
          <a:bodyPr>
            <a:noAutofit/>
          </a:bodyPr>
          <a:lstStyle/>
          <a:p>
            <a:pPr algn="r" rtl="1"/>
            <a:r>
              <a:rPr lang="ar-SA" sz="2800" b="1" dirty="0" smtClean="0">
                <a:cs typeface="Zar" pitchFamily="2" charset="-78"/>
              </a:rPr>
              <a:t>اردن</a:t>
            </a:r>
            <a:r>
              <a:rPr lang="fa-IR" sz="2800" b="1" dirty="0" smtClean="0">
                <a:cs typeface="Zar" pitchFamily="2" charset="-78"/>
              </a:rPr>
              <a:t>:  </a:t>
            </a:r>
            <a:r>
              <a:rPr lang="ar-SA" sz="2800" b="1" dirty="0">
                <a:cs typeface="Zar" pitchFamily="2" charset="-78"/>
              </a:rPr>
              <a:t>بررسي همکاري در شرايط </a:t>
            </a:r>
            <a:r>
              <a:rPr lang="ar-SA" sz="2800" b="1" dirty="0" smtClean="0">
                <a:cs typeface="Zar" pitchFamily="2" charset="-78"/>
              </a:rPr>
              <a:t>موجود</a:t>
            </a:r>
            <a:endParaRPr lang="en-US" sz="2800" dirty="0">
              <a:cs typeface="Zar" pitchFamily="2" charset="-78"/>
            </a:endParaRPr>
          </a:p>
        </p:txBody>
      </p:sp>
      <p:sp>
        <p:nvSpPr>
          <p:cNvPr id="3" name="Content Placeholder 2"/>
          <p:cNvSpPr>
            <a:spLocks noGrp="1"/>
          </p:cNvSpPr>
          <p:nvPr>
            <p:ph idx="1"/>
          </p:nvPr>
        </p:nvSpPr>
        <p:spPr>
          <a:xfrm>
            <a:off x="285720" y="2786058"/>
            <a:ext cx="8229600" cy="2971807"/>
          </a:xfrm>
        </p:spPr>
        <p:txBody>
          <a:bodyPr>
            <a:normAutofit/>
          </a:bodyPr>
          <a:lstStyle/>
          <a:p>
            <a:pPr algn="just" rtl="1"/>
            <a:r>
              <a:rPr lang="ar-SA" sz="2400" dirty="0" smtClean="0">
                <a:cs typeface="Zar" pitchFamily="2" charset="-78"/>
              </a:rPr>
              <a:t>همکاري با اردن در شرايطي که اردن روابط استراتژيک خود را با کشورهاي آمريکا و اسرائيل ادامه دهد و جمهوري اسلامي ايران نيز نگرش منفي نسبت به موجوديت اسرائيل داشته باشد، عملاً امکان‌پذير نخواهد بود. </a:t>
            </a:r>
            <a:endParaRPr lang="fa-IR" sz="2400" dirty="0" smtClean="0">
              <a:cs typeface="Zar" pitchFamily="2" charset="-78"/>
            </a:endParaRPr>
          </a:p>
          <a:p>
            <a:pPr algn="just" rtl="1"/>
            <a:r>
              <a:rPr lang="ar-SA" sz="2400" dirty="0" smtClean="0">
                <a:cs typeface="Zar" pitchFamily="2" charset="-78"/>
              </a:rPr>
              <a:t>حتي </a:t>
            </a:r>
            <a:r>
              <a:rPr lang="ar-SA" sz="2400" dirty="0" smtClean="0">
                <a:cs typeface="Zar" pitchFamily="2" charset="-78"/>
              </a:rPr>
              <a:t>در صورتي که تغييراتي در نگرش منفي ايران نسبت به موجوديت اسرائيل پديد آيد، در صورتي که روابط ديپلماتيک در سطح استراتژيک بين اردن و ايران برقرار نشود، همکاري دو کشور در زمينه حساس و مهم چرخه سوخت شکل نخواهد گرفت</a:t>
            </a:r>
            <a:r>
              <a:rPr lang="fa-IR" sz="2400" dirty="0" smtClean="0">
                <a:cs typeface="Zar" pitchFamily="2" charset="-78"/>
              </a:rPr>
              <a:t>.</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648072"/>
          </a:xfrm>
        </p:spPr>
        <p:txBody>
          <a:bodyPr>
            <a:normAutofit/>
          </a:bodyPr>
          <a:lstStyle/>
          <a:p>
            <a:pPr algn="r" rtl="1"/>
            <a:r>
              <a:rPr lang="ar-SA" sz="2800" b="1" dirty="0" smtClean="0">
                <a:cs typeface="Zar" pitchFamily="2" charset="-78"/>
              </a:rPr>
              <a:t>چشم‌انداز همکاري در شرايط مطلوب</a:t>
            </a:r>
            <a:endParaRPr lang="en-US" sz="2800" b="1" dirty="0">
              <a:cs typeface="Zar" pitchFamily="2" charset="-78"/>
            </a:endParaRPr>
          </a:p>
        </p:txBody>
      </p:sp>
      <p:sp>
        <p:nvSpPr>
          <p:cNvPr id="3" name="Content Placeholder 2"/>
          <p:cNvSpPr>
            <a:spLocks noGrp="1"/>
          </p:cNvSpPr>
          <p:nvPr>
            <p:ph idx="1"/>
          </p:nvPr>
        </p:nvSpPr>
        <p:spPr>
          <a:xfrm>
            <a:off x="0" y="2071678"/>
            <a:ext cx="8856984" cy="4378238"/>
          </a:xfrm>
        </p:spPr>
        <p:txBody>
          <a:bodyPr>
            <a:normAutofit/>
          </a:bodyPr>
          <a:lstStyle/>
          <a:p>
            <a:pPr algn="just" rtl="1"/>
            <a:r>
              <a:rPr lang="ar-SA" sz="2400" dirty="0">
                <a:cs typeface="Zar" pitchFamily="2" charset="-78"/>
              </a:rPr>
              <a:t>مهمترین عوامل و موانع همکاری جمهوری اسلامی ایران با اردن در زمینه چرخه سوخت هسته‌ای در شرایط فعلی شامل موارد  زیر است</a:t>
            </a:r>
            <a:r>
              <a:rPr lang="fa-IR" sz="2400" dirty="0" smtClean="0">
                <a:cs typeface="Zar" pitchFamily="2" charset="-78"/>
              </a:rPr>
              <a:t>:</a:t>
            </a:r>
          </a:p>
          <a:p>
            <a:pPr lvl="0" algn="just" rtl="1"/>
            <a:r>
              <a:rPr lang="ar-SA" sz="2400" dirty="0" smtClean="0">
                <a:cs typeface="Zar" pitchFamily="2" charset="-78"/>
              </a:rPr>
              <a:t>رابطه </a:t>
            </a:r>
            <a:r>
              <a:rPr lang="ar-SA" sz="2400" dirty="0">
                <a:cs typeface="Zar" pitchFamily="2" charset="-78"/>
              </a:rPr>
              <a:t>استراتژیک اردن-اسرائیل</a:t>
            </a:r>
            <a:endParaRPr lang="en-US" sz="2400" dirty="0">
              <a:cs typeface="Zar" pitchFamily="2" charset="-78"/>
            </a:endParaRPr>
          </a:p>
          <a:p>
            <a:pPr lvl="0" algn="just" rtl="1"/>
            <a:r>
              <a:rPr lang="ar-SA" sz="2400" dirty="0">
                <a:cs typeface="Zar" pitchFamily="2" charset="-78"/>
              </a:rPr>
              <a:t>نگرش و سیاست خارجی جمهوری اسلامی ایران در عدم پذیرش موجودیت اسرائیل</a:t>
            </a:r>
            <a:endParaRPr lang="en-US" sz="2400" dirty="0">
              <a:cs typeface="Zar" pitchFamily="2" charset="-78"/>
            </a:endParaRPr>
          </a:p>
          <a:p>
            <a:pPr lvl="0" algn="just" rtl="1"/>
            <a:r>
              <a:rPr lang="ar-SA" sz="2400" dirty="0">
                <a:cs typeface="Zar" pitchFamily="2" charset="-78"/>
              </a:rPr>
              <a:t>نقش قدرتهای بزرگ به ویژه آمریکا</a:t>
            </a:r>
            <a:endParaRPr lang="en-US" sz="2400" dirty="0">
              <a:cs typeface="Zar" pitchFamily="2" charset="-78"/>
            </a:endParaRPr>
          </a:p>
          <a:p>
            <a:pPr lvl="0" algn="just" rtl="1"/>
            <a:r>
              <a:rPr lang="ar-SA" sz="2400" dirty="0">
                <a:cs typeface="Zar" pitchFamily="2" charset="-78"/>
              </a:rPr>
              <a:t>روابط استراتژیک اردن با قدرتهای بزرگ از جمله آمریکا </a:t>
            </a:r>
            <a:endParaRPr lang="fa-IR" sz="2400" dirty="0" smtClean="0">
              <a:cs typeface="Zar" pitchFamily="2" charset="-78"/>
            </a:endParaRPr>
          </a:p>
          <a:p>
            <a:pPr algn="just" rtl="1"/>
            <a:r>
              <a:rPr lang="ar-SA" sz="2400" dirty="0" smtClean="0">
                <a:cs typeface="Zar" pitchFamily="2" charset="-78"/>
              </a:rPr>
              <a:t>چنانچه </a:t>
            </a:r>
            <a:r>
              <a:rPr lang="ar-SA" sz="2400" dirty="0">
                <a:cs typeface="Zar" pitchFamily="2" charset="-78"/>
              </a:rPr>
              <a:t>بر فرض محال، نگرش و سیاست خارجی جمهوری اسلامی ایران در عدم پذیرش موجودیت اسرائیل تغییر کند به گونه‌ای که همکاری جمهوری اسلامی ایران با اردن در راستای مقابله با منافع و سیاستهای منطقه‌ای و بین‌المللی اسرائیل و آمریکا تلقی نشود، زمینه همکاری با اردن فراهم خواهد شد. </a:t>
            </a:r>
            <a:endParaRPr lang="en-US"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2000"/>
                                        <p:tgtEl>
                                          <p:spTgt spid="2"/>
                                        </p:tgtEl>
                                      </p:cBhvr>
                                    </p:animEffect>
                                  </p:childTnLst>
                                </p:cTn>
                              </p:par>
                            </p:childTnLst>
                          </p:cTn>
                        </p:par>
                        <p:par>
                          <p:cTn id="13" fill="hold">
                            <p:stCondLst>
                              <p:cond delay="4000"/>
                            </p:stCondLst>
                            <p:childTnLst>
                              <p:par>
                                <p:cTn id="14" presetID="6" presetClass="entr" presetSubtype="16"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par>
                          <p:cTn id="17" fill="hold">
                            <p:stCondLst>
                              <p:cond delay="6000"/>
                            </p:stCondLst>
                            <p:childTnLst>
                              <p:par>
                                <p:cTn id="18" presetID="6"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par>
                          <p:cTn id="21" fill="hold">
                            <p:stCondLst>
                              <p:cond delay="8000"/>
                            </p:stCondLst>
                            <p:childTnLst>
                              <p:par>
                                <p:cTn id="22" presetID="6"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10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par>
                          <p:cTn id="29" fill="hold">
                            <p:stCondLst>
                              <p:cond delay="12000"/>
                            </p:stCondLst>
                            <p:childTnLst>
                              <p:par>
                                <p:cTn id="30" presetID="6"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par>
                          <p:cTn id="33" fill="hold">
                            <p:stCondLst>
                              <p:cond delay="14000"/>
                            </p:stCondLst>
                            <p:childTnLst>
                              <p:par>
                                <p:cTn id="34" presetID="6"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142984"/>
            <a:ext cx="8229600" cy="989034"/>
          </a:xfrm>
        </p:spPr>
        <p:txBody>
          <a:bodyPr>
            <a:normAutofit/>
          </a:bodyPr>
          <a:lstStyle/>
          <a:p>
            <a:pPr algn="r" rtl="1"/>
            <a:r>
              <a:rPr lang="fa-IR" sz="2800" b="1" dirty="0" smtClean="0">
                <a:cs typeface="Zar" pitchFamily="2" charset="-78"/>
              </a:rPr>
              <a:t>زمينه همکاري دروضعيت مطلوب</a:t>
            </a:r>
            <a:endParaRPr lang="en-US" sz="2800" b="1" dirty="0">
              <a:cs typeface="Zar" pitchFamily="2" charset="-78"/>
            </a:endParaRPr>
          </a:p>
        </p:txBody>
      </p:sp>
      <p:sp>
        <p:nvSpPr>
          <p:cNvPr id="3" name="Content Placeholder 2"/>
          <p:cNvSpPr>
            <a:spLocks noGrp="1"/>
          </p:cNvSpPr>
          <p:nvPr>
            <p:ph idx="1"/>
          </p:nvPr>
        </p:nvSpPr>
        <p:spPr>
          <a:xfrm>
            <a:off x="500034" y="2071678"/>
            <a:ext cx="8229600" cy="4197361"/>
          </a:xfrm>
        </p:spPr>
        <p:txBody>
          <a:bodyPr>
            <a:normAutofit lnSpcReduction="10000"/>
          </a:bodyPr>
          <a:lstStyle/>
          <a:p>
            <a:pPr lvl="0" algn="just" rtl="1"/>
            <a:r>
              <a:rPr lang="ar-SA" sz="2600" dirty="0" smtClean="0">
                <a:cs typeface="Zar" pitchFamily="2" charset="-78"/>
              </a:rPr>
              <a:t>انتقال دانش فني به منظور کشف و استخراج منابع اورانيوم اردن، </a:t>
            </a:r>
            <a:endParaRPr lang="en-US" sz="2600" dirty="0" smtClean="0">
              <a:cs typeface="Zar" pitchFamily="2" charset="-78"/>
            </a:endParaRPr>
          </a:p>
          <a:p>
            <a:pPr lvl="0" algn="just" rtl="1"/>
            <a:r>
              <a:rPr lang="ar-SA" sz="2600" dirty="0" smtClean="0">
                <a:cs typeface="Zar" pitchFamily="2" charset="-78"/>
              </a:rPr>
              <a:t>تأمين و تربيت نيروي متخصص مورد نياز اردن براي اکتشاف و استخراج معادن اورانيوم</a:t>
            </a:r>
            <a:endParaRPr lang="en-US" sz="2600" dirty="0" smtClean="0">
              <a:cs typeface="Zar" pitchFamily="2" charset="-78"/>
            </a:endParaRPr>
          </a:p>
          <a:p>
            <a:pPr lvl="0" algn="just" rtl="1"/>
            <a:r>
              <a:rPr lang="ar-SA" sz="2600" dirty="0" smtClean="0">
                <a:cs typeface="Zar" pitchFamily="2" charset="-78"/>
              </a:rPr>
              <a:t>ساخت برخي تجهيزات و تأسيسات چرخه سوخت در اردن به منظور فرآوري اوليه اورانيوم و تهيه کيک زرد</a:t>
            </a:r>
            <a:endParaRPr lang="en-US" sz="2600" dirty="0" smtClean="0">
              <a:cs typeface="Zar" pitchFamily="2" charset="-78"/>
            </a:endParaRPr>
          </a:p>
          <a:p>
            <a:pPr lvl="0" algn="just" rtl="1"/>
            <a:r>
              <a:rPr lang="ar-SA" sz="2600" dirty="0" smtClean="0">
                <a:cs typeface="Zar" pitchFamily="2" charset="-78"/>
              </a:rPr>
              <a:t>برگزاري دوره‌هاي دانش‌افزايي از طريق مشارکت و حضور نيروهاي متخصص اردني  در پژوهشگاهها و مراکز تحقيقاتي ايران</a:t>
            </a:r>
            <a:endParaRPr lang="en-US" sz="2600" dirty="0" smtClean="0">
              <a:cs typeface="Zar" pitchFamily="2" charset="-78"/>
            </a:endParaRPr>
          </a:p>
          <a:p>
            <a:pPr lvl="0" algn="just" rtl="1"/>
            <a:r>
              <a:rPr lang="ar-SA" sz="2600" dirty="0" smtClean="0">
                <a:cs typeface="Zar" pitchFamily="2" charset="-78"/>
              </a:rPr>
              <a:t>همكاري در قالب كنسرسيوم توليد سوخت هسته‌اي(سرمايه‌گذاري مشترک در توليد سوخت هسته‌اي و فروش آن به کشورهاي نيازمند و احداث كارخانه‌هاي توليد كيك زرد و هگزا فلورايد اورانيوم)</a:t>
            </a:r>
            <a:endParaRPr lang="en-US" sz="2600" dirty="0" smtClean="0">
              <a:cs typeface="Zar" pitchFamily="2" charset="-78"/>
            </a:endParaRPr>
          </a:p>
          <a:p>
            <a:endParaRPr lang="en-US"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285860"/>
            <a:ext cx="8229600" cy="764704"/>
          </a:xfrm>
        </p:spPr>
        <p:txBody>
          <a:bodyPr>
            <a:normAutofit/>
          </a:bodyPr>
          <a:lstStyle/>
          <a:p>
            <a:pPr algn="r" rtl="1"/>
            <a:r>
              <a:rPr lang="ar-SA" sz="2800" b="1" dirty="0" smtClean="0">
                <a:cs typeface="Zar" pitchFamily="2" charset="-78"/>
              </a:rPr>
              <a:t>ترکيه</a:t>
            </a:r>
            <a:r>
              <a:rPr lang="fa-IR" sz="2800" b="1" dirty="0" smtClean="0">
                <a:cs typeface="Zar" pitchFamily="2" charset="-78"/>
              </a:rPr>
              <a:t>: </a:t>
            </a:r>
            <a:r>
              <a:rPr lang="ar-SA" sz="2800" b="1" dirty="0">
                <a:cs typeface="Zar" pitchFamily="2" charset="-78"/>
              </a:rPr>
              <a:t>بررسي همکاري در شرايط موجود</a:t>
            </a:r>
            <a:r>
              <a:rPr lang="fa-IR" sz="2800" b="1" dirty="0">
                <a:cs typeface="Zar" pitchFamily="2" charset="-78"/>
              </a:rPr>
              <a:t> </a:t>
            </a:r>
            <a:r>
              <a:rPr lang="fa-IR" sz="2800" b="1" dirty="0" smtClean="0">
                <a:cs typeface="Zar" pitchFamily="2" charset="-78"/>
              </a:rPr>
              <a:t>:</a:t>
            </a:r>
            <a:endParaRPr lang="en-US" sz="2800" dirty="0">
              <a:cs typeface="Zar" pitchFamily="2" charset="-78"/>
            </a:endParaRPr>
          </a:p>
        </p:txBody>
      </p:sp>
      <p:sp>
        <p:nvSpPr>
          <p:cNvPr id="3" name="Content Placeholder 2"/>
          <p:cNvSpPr>
            <a:spLocks noGrp="1"/>
          </p:cNvSpPr>
          <p:nvPr>
            <p:ph idx="1"/>
          </p:nvPr>
        </p:nvSpPr>
        <p:spPr>
          <a:xfrm>
            <a:off x="428596" y="2143116"/>
            <a:ext cx="8229600" cy="4450246"/>
          </a:xfrm>
        </p:spPr>
        <p:txBody>
          <a:bodyPr>
            <a:normAutofit/>
          </a:bodyPr>
          <a:lstStyle/>
          <a:p>
            <a:pPr algn="just" rtl="1"/>
            <a:r>
              <a:rPr lang="ar-SA" sz="2400" dirty="0" smtClean="0">
                <a:cs typeface="Zar" pitchFamily="2" charset="-78"/>
              </a:rPr>
              <a:t>همکاري جمهوري اسلامي ايران با ترکيه در زمينه چرخه سوخت در شرايط فعلي با مشکلاتي همراه است. </a:t>
            </a:r>
            <a:endParaRPr lang="fa-IR" sz="2400" dirty="0" smtClean="0">
              <a:cs typeface="Zar" pitchFamily="2" charset="-78"/>
            </a:endParaRPr>
          </a:p>
          <a:p>
            <a:pPr algn="just" rtl="1"/>
            <a:r>
              <a:rPr lang="ar-SA" sz="2400" dirty="0" smtClean="0">
                <a:cs typeface="Zar" pitchFamily="2" charset="-78"/>
              </a:rPr>
              <a:t>در شرايطي که موضوع هسته‌اي ايران بشدت امنيتي شده است و تحريمهاي خاصي براي محدود کردن فعاليتهاي هسته‌اي جمهوري اسلامي ايران در حوزه فرآوري سوخت هسته‌اي پديد آمده است، همکاري با ترکيه براي اين کشور هزينه بسياري خواهد داشت و به همين دليل ترکيه براي تأمين منافع ملي خود ترجيح مي‌دهد نياز خود به دانش فني و تکنولوژي فرآوري سوخت هسته‌اي را به تأخير انداخته و آن را از طريق خريد از ساير کشورها تأمين نمايد. </a:t>
            </a:r>
            <a:endParaRPr lang="fa-IR" sz="2400" dirty="0" smtClean="0">
              <a:cs typeface="Zar" pitchFamily="2" charset="-78"/>
            </a:endParaRPr>
          </a:p>
          <a:p>
            <a:pPr algn="just" rtl="1"/>
            <a:r>
              <a:rPr lang="ar-SA" sz="2400" dirty="0" smtClean="0">
                <a:cs typeface="Zar" pitchFamily="2" charset="-78"/>
              </a:rPr>
              <a:t>ليکن</a:t>
            </a:r>
            <a:r>
              <a:rPr lang="ar-SA" sz="2400" dirty="0" smtClean="0">
                <a:cs typeface="Zar" pitchFamily="2" charset="-78"/>
              </a:rPr>
              <a:t>، با توجه به سطح روابط و توافقات دو کشور در زمينه گسترش همکاريهاي علمي اين امکان وجود دارد  تا همکاريهاي مشترکي در زمينه تحقيقات و پژوهش انجام پذيرد. چگونگي اجرايي شدن اين همکاريها مستلزم بررسي‌هاي بيشتري است.</a:t>
            </a:r>
            <a:endParaRPr lang="en-US" sz="2400" dirty="0" smtClean="0">
              <a:cs typeface="Zar" pitchFamily="2" charset="-78"/>
            </a:endParaRPr>
          </a:p>
          <a:p>
            <a:pPr algn="r" rtl="1"/>
            <a:endParaRPr lang="en-US" b="1"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6"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600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par>
                          <p:cTn id="22" fill="hold">
                            <p:stCondLst>
                              <p:cond delay="8000"/>
                            </p:stCondLst>
                            <p:childTnLst>
                              <p:par>
                                <p:cTn id="23" presetID="6"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42984"/>
            <a:ext cx="8229600" cy="918124"/>
          </a:xfrm>
        </p:spPr>
        <p:txBody>
          <a:bodyPr>
            <a:noAutofit/>
          </a:bodyPr>
          <a:lstStyle/>
          <a:p>
            <a:pPr algn="r" rtl="1"/>
            <a:r>
              <a:rPr lang="ar-SA" sz="2800" b="1" dirty="0">
                <a:cs typeface="Zar" pitchFamily="2" charset="-78"/>
              </a:rPr>
              <a:t>ترکيه</a:t>
            </a:r>
            <a:r>
              <a:rPr lang="fa-IR" sz="2800" b="1" dirty="0">
                <a:cs typeface="Zar" pitchFamily="2" charset="-78"/>
              </a:rPr>
              <a:t>: </a:t>
            </a:r>
            <a:r>
              <a:rPr lang="ar-SA" sz="2800" b="1" dirty="0">
                <a:cs typeface="Zar" pitchFamily="2" charset="-78"/>
              </a:rPr>
              <a:t>بررسي همکاري در شرايط </a:t>
            </a:r>
            <a:r>
              <a:rPr lang="fa-IR" sz="2800" b="1" dirty="0" smtClean="0">
                <a:cs typeface="Zar" pitchFamily="2" charset="-78"/>
              </a:rPr>
              <a:t>مطلوب</a:t>
            </a:r>
            <a:r>
              <a:rPr lang="fa-IR" sz="2800" b="1" dirty="0" smtClean="0">
                <a:cs typeface="Zar" pitchFamily="2" charset="-78"/>
              </a:rPr>
              <a:t>:</a:t>
            </a:r>
            <a:endParaRPr lang="en-US" sz="2800" dirty="0"/>
          </a:p>
        </p:txBody>
      </p:sp>
      <p:sp>
        <p:nvSpPr>
          <p:cNvPr id="3" name="Content Placeholder 2"/>
          <p:cNvSpPr>
            <a:spLocks noGrp="1"/>
          </p:cNvSpPr>
          <p:nvPr>
            <p:ph idx="1"/>
          </p:nvPr>
        </p:nvSpPr>
        <p:spPr>
          <a:xfrm>
            <a:off x="285720" y="2051134"/>
            <a:ext cx="8229600" cy="4806866"/>
          </a:xfrm>
        </p:spPr>
        <p:txBody>
          <a:bodyPr>
            <a:normAutofit/>
          </a:bodyPr>
          <a:lstStyle/>
          <a:p>
            <a:pPr algn="just" rtl="1"/>
            <a:r>
              <a:rPr lang="ar-SA" sz="2400" dirty="0">
                <a:cs typeface="Zar" pitchFamily="2" charset="-78"/>
              </a:rPr>
              <a:t>همکاری جمهوری اسلامی ایران با ترکیه در شرایط مطلوب به معنای رفع محدودیتهای تحریمها و پایان امنیتی شدن مسئله هسته‌ای شدن جمهوری اسلامی ایران و ارتقای سطح روابط جمهوری اسلامی ایران با قدرتهای بزرگ است. </a:t>
            </a:r>
            <a:endParaRPr lang="fa-IR" sz="2400" dirty="0" smtClean="0">
              <a:cs typeface="Zar" pitchFamily="2" charset="-78"/>
            </a:endParaRPr>
          </a:p>
          <a:p>
            <a:pPr algn="just" rtl="1"/>
            <a:r>
              <a:rPr lang="ar-SA" sz="2400" dirty="0" smtClean="0">
                <a:cs typeface="Zar" pitchFamily="2" charset="-78"/>
              </a:rPr>
              <a:t>چنانچه </a:t>
            </a:r>
            <a:r>
              <a:rPr lang="ar-SA" sz="2400" dirty="0">
                <a:cs typeface="Zar" pitchFamily="2" charset="-78"/>
              </a:rPr>
              <a:t>نگرش قدرتهای بزرگ خارجی به موضوع امنیتی شده فعالیتهای هسته‌ای ایران تغییر کند و همکاری هسته‌ای جمهوری اسلامی ایران از سوی سازمانهای بین المللی و قدرتهای بزرگ به عنوان تهدیدی برای صلح و امنیت بین‌المللی تلقی نشود، زمینه مناسبی برای همکاری با کشورهایی که دستیابی به تکنولوژی هسته‌ای را در دستور کار خود قرارد داده‌اند، فراهم خواهد شد. </a:t>
            </a:r>
            <a:endParaRPr lang="fa-IR" sz="2400" dirty="0" smtClean="0">
              <a:cs typeface="Zar" pitchFamily="2" charset="-78"/>
            </a:endParaRPr>
          </a:p>
          <a:p>
            <a:pPr algn="just" rtl="1"/>
            <a:r>
              <a:rPr lang="ar-SA" sz="2400" dirty="0" smtClean="0">
                <a:cs typeface="Zar" pitchFamily="2" charset="-78"/>
              </a:rPr>
              <a:t>همچنین </a:t>
            </a:r>
            <a:r>
              <a:rPr lang="ar-SA" sz="2400" dirty="0">
                <a:cs typeface="Zar" pitchFamily="2" charset="-78"/>
              </a:rPr>
              <a:t>در صورتی که روابط جمهوری اسلامی ایران با قدرتهای بزرگ غربی عادی شده و این کشورها بر اساس قوانین و مقررات آژانس بین‌المللی انرژی، کمک به ایران را در راستای دستیابی به تکنولوژیهای پیشرفته در حوزه چرخه سوخت فراهم سازند امکان همکاری بهتری با ترکیه فراهم خواهد شد. </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p14="http://schemas.microsoft.com/office/powerpoint/2010/main" xmlns="" val="396984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857364"/>
            <a:ext cx="8363272" cy="4521114"/>
          </a:xfrm>
        </p:spPr>
        <p:txBody>
          <a:bodyPr>
            <a:normAutofit/>
          </a:bodyPr>
          <a:lstStyle/>
          <a:p>
            <a:pPr algn="r" rtl="1"/>
            <a:endParaRPr lang="fa-IR" b="1" dirty="0" smtClean="0"/>
          </a:p>
          <a:p>
            <a:pPr algn="just" rtl="1"/>
            <a:r>
              <a:rPr lang="ar-SA" sz="2400" dirty="0" smtClean="0">
                <a:cs typeface="Zar" pitchFamily="2" charset="-78"/>
              </a:rPr>
              <a:t>در صورتي که بر فرض محال، تغييرات اساسي در سياستها و نگرشهاي جمهوري اسلامي ايران و کشورهاي غربي و قدرتهاي بزرگ بين‌المللي پديد آيد، همکاري با ترکيه به يکي از مهمترين حوزه‌هاي همکاري استراتژيک تبديل خواهد شد. </a:t>
            </a:r>
            <a:endParaRPr lang="fa-IR" sz="2400" dirty="0" smtClean="0">
              <a:cs typeface="Zar" pitchFamily="2" charset="-78"/>
            </a:endParaRPr>
          </a:p>
          <a:p>
            <a:pPr algn="just" rtl="1"/>
            <a:r>
              <a:rPr lang="ar-SA" sz="2400" dirty="0" smtClean="0">
                <a:cs typeface="Zar" pitchFamily="2" charset="-78"/>
              </a:rPr>
              <a:t>ترکيه </a:t>
            </a:r>
            <a:r>
              <a:rPr lang="ar-SA" sz="2400" dirty="0" smtClean="0">
                <a:cs typeface="Zar" pitchFamily="2" charset="-78"/>
              </a:rPr>
              <a:t>به دليل نياز اين کشور به انرژي هسته‌اي و به دليل اينکه نياز سوخت هسته‌اي خود را بايد از ساير کشورها تأمين کند، نيازمند دانش و تکنولوژي فرآوري سوخت هسته‌اي است. اين کشور با توجه به اينکه روابط خوبي با ساير کشورهاي منطقه از جمله اردن دارد، مي‌تواند نياز خود را به منابع اورانيوم از طريق اين کشور تأمين کند. </a:t>
            </a:r>
            <a:endParaRPr lang="fa-IR" sz="2400" dirty="0" smtClean="0">
              <a:cs typeface="Zar" pitchFamily="2" charset="-78"/>
            </a:endParaRPr>
          </a:p>
          <a:p>
            <a:pPr algn="just" rtl="1"/>
            <a:r>
              <a:rPr lang="ar-SA" sz="2400" dirty="0" smtClean="0">
                <a:cs typeface="Zar" pitchFamily="2" charset="-78"/>
              </a:rPr>
              <a:t>همکاري </a:t>
            </a:r>
            <a:r>
              <a:rPr lang="ar-SA" sz="2400" dirty="0" smtClean="0">
                <a:cs typeface="Zar" pitchFamily="2" charset="-78"/>
              </a:rPr>
              <a:t>جمهوري اسلامي ايران با دو کشور ترکيه و اردن، زمينه مناسبي براي همکاريهاي منطقه‌اي فراهم خواهد کرد. </a:t>
            </a:r>
            <a:endParaRPr lang="en-US" sz="2400" dirty="0" smtClean="0">
              <a:cs typeface="Zar" pitchFamily="2" charset="-78"/>
            </a:endParaRPr>
          </a:p>
        </p:txBody>
      </p:sp>
      <p:sp>
        <p:nvSpPr>
          <p:cNvPr id="4" name="Title 1"/>
          <p:cNvSpPr>
            <a:spLocks noGrp="1"/>
          </p:cNvSpPr>
          <p:nvPr>
            <p:ph type="title"/>
          </p:nvPr>
        </p:nvSpPr>
        <p:spPr>
          <a:xfrm>
            <a:off x="642910" y="1643050"/>
            <a:ext cx="8229600" cy="720080"/>
          </a:xfrm>
        </p:spPr>
        <p:txBody>
          <a:bodyPr>
            <a:normAutofit/>
          </a:bodyPr>
          <a:lstStyle/>
          <a:p>
            <a:pPr algn="r" rtl="1"/>
            <a:r>
              <a:rPr lang="fa-IR" sz="2800" b="1" dirty="0" smtClean="0">
                <a:cs typeface="Zar" pitchFamily="2" charset="-78"/>
              </a:rPr>
              <a:t>ترکيه: </a:t>
            </a:r>
            <a:r>
              <a:rPr lang="ar-SA" sz="2800" b="1" dirty="0" smtClean="0">
                <a:cs typeface="Zar" pitchFamily="2" charset="-78"/>
              </a:rPr>
              <a:t>چشم‌انداز همکاري در شرايط مطلوب</a:t>
            </a:r>
            <a:endParaRPr lang="en-US" sz="2800" dirty="0">
              <a:cs typeface="Zar" pitchFamily="2" charset="-78"/>
            </a:endParaRPr>
          </a:p>
        </p:txBody>
      </p:sp>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2" y="1500174"/>
            <a:ext cx="4014758" cy="1143000"/>
          </a:xfrm>
        </p:spPr>
        <p:txBody>
          <a:bodyPr>
            <a:normAutofit/>
          </a:bodyPr>
          <a:lstStyle/>
          <a:p>
            <a:pPr algn="r" rtl="1">
              <a:lnSpc>
                <a:spcPct val="115000"/>
              </a:lnSpc>
              <a:spcBef>
                <a:spcPts val="1000"/>
              </a:spcBef>
              <a:spcAft>
                <a:spcPts val="0"/>
              </a:spcAft>
            </a:pPr>
            <a:r>
              <a:rPr lang="fa-IR" sz="2800" b="1" dirty="0" smtClean="0">
                <a:effectLst/>
                <a:latin typeface="Cambria"/>
                <a:ea typeface="Times New Roman"/>
                <a:cs typeface="Zar" pitchFamily="2" charset="-78"/>
              </a:rPr>
              <a:t>گستره کار</a:t>
            </a:r>
            <a:endParaRPr lang="en-US" sz="2800" b="1" dirty="0">
              <a:effectLst/>
              <a:latin typeface="Cambria"/>
              <a:ea typeface="Times New Roman"/>
              <a:cs typeface="Zar" pitchFamily="2" charset="-78"/>
            </a:endParaRPr>
          </a:p>
        </p:txBody>
      </p:sp>
      <p:sp>
        <p:nvSpPr>
          <p:cNvPr id="3" name="Content Placeholder 2"/>
          <p:cNvSpPr>
            <a:spLocks noGrp="1"/>
          </p:cNvSpPr>
          <p:nvPr>
            <p:ph idx="1"/>
          </p:nvPr>
        </p:nvSpPr>
        <p:spPr>
          <a:xfrm>
            <a:off x="571472" y="2571744"/>
            <a:ext cx="8229600" cy="2714644"/>
          </a:xfrm>
        </p:spPr>
        <p:txBody>
          <a:bodyPr>
            <a:normAutofit/>
          </a:bodyPr>
          <a:lstStyle/>
          <a:p>
            <a:pPr algn="just" rtl="1"/>
            <a:r>
              <a:rPr lang="fa-IR" sz="2400" dirty="0">
                <a:cs typeface="Zar" pitchFamily="2" charset="-78"/>
              </a:rPr>
              <a:t>در </a:t>
            </a:r>
            <a:r>
              <a:rPr lang="fa-IR" sz="2400" dirty="0" smtClean="0">
                <a:cs typeface="Zar" pitchFamily="2" charset="-78"/>
              </a:rPr>
              <a:t>اين </a:t>
            </a:r>
            <a:r>
              <a:rPr lang="fa-IR" sz="2400" dirty="0">
                <a:cs typeface="Zar" pitchFamily="2" charset="-78"/>
              </a:rPr>
              <a:t>پژوهش با استفاده از </a:t>
            </a:r>
            <a:r>
              <a:rPr lang="fa-IR" sz="2400" dirty="0" smtClean="0">
                <a:cs typeface="Zar" pitchFamily="2" charset="-78"/>
              </a:rPr>
              <a:t>روشهاي </a:t>
            </a:r>
            <a:r>
              <a:rPr lang="fa-IR" sz="2400" dirty="0">
                <a:cs typeface="Zar" pitchFamily="2" charset="-78"/>
              </a:rPr>
              <a:t>مختلف، نقاط ضعف و قوت هر </a:t>
            </a:r>
            <a:r>
              <a:rPr lang="fa-IR" sz="2400" dirty="0" smtClean="0">
                <a:cs typeface="Zar" pitchFamily="2" charset="-78"/>
              </a:rPr>
              <a:t>يک </a:t>
            </a:r>
            <a:r>
              <a:rPr lang="fa-IR" sz="2400" dirty="0">
                <a:cs typeface="Zar" pitchFamily="2" charset="-78"/>
              </a:rPr>
              <a:t>از </a:t>
            </a:r>
            <a:r>
              <a:rPr lang="fa-IR" sz="2400" dirty="0" smtClean="0">
                <a:cs typeface="Zar" pitchFamily="2" charset="-78"/>
              </a:rPr>
              <a:t>کشورهاي </a:t>
            </a:r>
            <a:r>
              <a:rPr lang="fa-IR" sz="2400" dirty="0">
                <a:cs typeface="Zar" pitchFamily="2" charset="-78"/>
              </a:rPr>
              <a:t>مورد مطالعه </a:t>
            </a:r>
            <a:r>
              <a:rPr lang="fa-IR" sz="2400" dirty="0" smtClean="0">
                <a:cs typeface="Zar" pitchFamily="2" charset="-78"/>
              </a:rPr>
              <a:t>بررسي </a:t>
            </a:r>
            <a:r>
              <a:rPr lang="fa-IR" sz="2400" dirty="0">
                <a:cs typeface="Zar" pitchFamily="2" charset="-78"/>
              </a:rPr>
              <a:t>شده و </a:t>
            </a:r>
            <a:r>
              <a:rPr lang="fa-IR" sz="2400" dirty="0" smtClean="0">
                <a:cs typeface="Zar" pitchFamily="2" charset="-78"/>
              </a:rPr>
              <a:t>قابليت‌ها </a:t>
            </a:r>
            <a:r>
              <a:rPr lang="fa-IR" sz="2400" dirty="0">
                <a:cs typeface="Zar" pitchFamily="2" charset="-78"/>
              </a:rPr>
              <a:t>و </a:t>
            </a:r>
            <a:r>
              <a:rPr lang="fa-IR" sz="2400" dirty="0" smtClean="0">
                <a:cs typeface="Zar" pitchFamily="2" charset="-78"/>
              </a:rPr>
              <a:t>شايستگي‌هاي </a:t>
            </a:r>
            <a:r>
              <a:rPr lang="fa-IR" sz="2400" dirty="0">
                <a:cs typeface="Zar" pitchFamily="2" charset="-78"/>
              </a:rPr>
              <a:t>هر </a:t>
            </a:r>
            <a:r>
              <a:rPr lang="fa-IR" sz="2400" dirty="0" smtClean="0">
                <a:cs typeface="Zar" pitchFamily="2" charset="-78"/>
              </a:rPr>
              <a:t>يک </a:t>
            </a:r>
            <a:r>
              <a:rPr lang="fa-IR" sz="2400" dirty="0">
                <a:cs typeface="Zar" pitchFamily="2" charset="-78"/>
              </a:rPr>
              <a:t>از آنان </a:t>
            </a:r>
            <a:r>
              <a:rPr lang="fa-IR" sz="2400" dirty="0" smtClean="0">
                <a:cs typeface="Zar" pitchFamily="2" charset="-78"/>
              </a:rPr>
              <a:t>براي همکاري هسته‌اي در توسعه چرخه سوخت با جمهوري اسلامي ايران </a:t>
            </a:r>
            <a:r>
              <a:rPr lang="fa-IR" sz="2400" dirty="0">
                <a:cs typeface="Zar" pitchFamily="2" charset="-78"/>
              </a:rPr>
              <a:t>مورد </a:t>
            </a:r>
            <a:r>
              <a:rPr lang="fa-IR" sz="2400" dirty="0" smtClean="0">
                <a:cs typeface="Zar" pitchFamily="2" charset="-78"/>
              </a:rPr>
              <a:t>ارزيابي </a:t>
            </a:r>
            <a:r>
              <a:rPr lang="fa-IR" sz="2400" dirty="0">
                <a:cs typeface="Zar" pitchFamily="2" charset="-78"/>
              </a:rPr>
              <a:t>قرار </a:t>
            </a:r>
            <a:r>
              <a:rPr lang="fa-IR" sz="2400" dirty="0" smtClean="0">
                <a:cs typeface="Zar" pitchFamily="2" charset="-78"/>
              </a:rPr>
              <a:t>مي‌گيرد</a:t>
            </a:r>
            <a:r>
              <a:rPr lang="fa-IR" sz="2400" dirty="0">
                <a:cs typeface="Zar" pitchFamily="2" charset="-78"/>
              </a:rPr>
              <a:t>. </a:t>
            </a:r>
            <a:endParaRPr lang="fa-IR" sz="2400" dirty="0" smtClean="0">
              <a:cs typeface="Zar" pitchFamily="2" charset="-78"/>
            </a:endParaRPr>
          </a:p>
          <a:p>
            <a:pPr algn="just" rtl="1"/>
            <a:r>
              <a:rPr lang="fa-IR" sz="2400" dirty="0" smtClean="0">
                <a:cs typeface="Zar" pitchFamily="2" charset="-78"/>
              </a:rPr>
              <a:t>در </a:t>
            </a:r>
            <a:r>
              <a:rPr lang="fa-IR" sz="2400" dirty="0" smtClean="0">
                <a:cs typeface="Zar" pitchFamily="2" charset="-78"/>
              </a:rPr>
              <a:t>اين راستا همچنين فرصت‌ها و تهديدهاي داخلي، منطقه‌اي و بين‌المللي در ارتباط با هر يک از اين کشورها مورد بررسي و ارزيابي قرار مي‌گيرد. </a:t>
            </a:r>
          </a:p>
          <a:p>
            <a:pPr algn="just" rtl="1">
              <a:buNone/>
            </a:pPr>
            <a:endParaRPr lang="fa-IR" sz="2800" dirty="0" smtClean="0">
              <a:cs typeface="B 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4749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43050"/>
            <a:ext cx="8229600" cy="857248"/>
          </a:xfrm>
        </p:spPr>
        <p:txBody>
          <a:bodyPr>
            <a:normAutofit/>
          </a:bodyPr>
          <a:lstStyle/>
          <a:p>
            <a:pPr algn="r" rtl="1"/>
            <a:r>
              <a:rPr lang="fa-IR" sz="2800" b="1" dirty="0" smtClean="0">
                <a:cs typeface="Zar" pitchFamily="2" charset="-78"/>
              </a:rPr>
              <a:t>ترکيه: </a:t>
            </a:r>
            <a:r>
              <a:rPr lang="ar-SA" sz="2800" b="1" dirty="0" smtClean="0">
                <a:cs typeface="Zar" pitchFamily="2" charset="-78"/>
              </a:rPr>
              <a:t>چشم‌انداز همکاري در شرايط </a:t>
            </a:r>
            <a:r>
              <a:rPr lang="ar-SA" sz="2800" b="1" dirty="0" smtClean="0">
                <a:cs typeface="Zar" pitchFamily="2" charset="-78"/>
              </a:rPr>
              <a:t>مطلوب</a:t>
            </a:r>
            <a:endParaRPr lang="en-US" sz="2800" dirty="0">
              <a:cs typeface="Zar" pitchFamily="2" charset="-78"/>
            </a:endParaRPr>
          </a:p>
        </p:txBody>
      </p:sp>
      <p:sp>
        <p:nvSpPr>
          <p:cNvPr id="3" name="Content Placeholder 2"/>
          <p:cNvSpPr>
            <a:spLocks noGrp="1"/>
          </p:cNvSpPr>
          <p:nvPr>
            <p:ph idx="1"/>
          </p:nvPr>
        </p:nvSpPr>
        <p:spPr>
          <a:xfrm>
            <a:off x="0" y="2339166"/>
            <a:ext cx="8928992" cy="4518834"/>
          </a:xfrm>
        </p:spPr>
        <p:txBody>
          <a:bodyPr>
            <a:normAutofit/>
          </a:bodyPr>
          <a:lstStyle/>
          <a:p>
            <a:pPr lvl="0" algn="just" rtl="1"/>
            <a:r>
              <a:rPr lang="ar-SA" sz="2400" dirty="0" smtClean="0">
                <a:cs typeface="Zar" pitchFamily="2" charset="-78"/>
              </a:rPr>
              <a:t>سرمايه‌گذاري مشترک در توليد سوخت هسته‌اي مورد نياز دو کشور </a:t>
            </a:r>
            <a:endParaRPr lang="en-US" sz="2400" dirty="0" smtClean="0">
              <a:cs typeface="Zar" pitchFamily="2" charset="-78"/>
            </a:endParaRPr>
          </a:p>
          <a:p>
            <a:pPr lvl="0" algn="just" rtl="1"/>
            <a:r>
              <a:rPr lang="ar-SA" sz="2400" dirty="0" smtClean="0">
                <a:cs typeface="Zar" pitchFamily="2" charset="-78"/>
              </a:rPr>
              <a:t>تأسيس کنسرسيوم سوخت هسته‌اي با همکاري ساير کشورها از جمله اردن</a:t>
            </a:r>
            <a:endParaRPr lang="en-US" sz="2400" dirty="0" smtClean="0">
              <a:cs typeface="Zar" pitchFamily="2" charset="-78"/>
            </a:endParaRPr>
          </a:p>
          <a:p>
            <a:pPr lvl="0" algn="just" rtl="1"/>
            <a:r>
              <a:rPr lang="ar-SA" sz="2400" dirty="0" smtClean="0">
                <a:cs typeface="Zar" pitchFamily="2" charset="-78"/>
              </a:rPr>
              <a:t>همکاري مشترک در توسعه دانش فني و تکنولوژيهاي پيشرفته در حوزه چرخه سوخت </a:t>
            </a:r>
            <a:endParaRPr lang="en-US" sz="2400" dirty="0" smtClean="0">
              <a:cs typeface="Zar" pitchFamily="2" charset="-78"/>
            </a:endParaRPr>
          </a:p>
          <a:p>
            <a:pPr lvl="0" algn="just" rtl="1"/>
            <a:r>
              <a:rPr lang="ar-SA" sz="2400" dirty="0" smtClean="0">
                <a:cs typeface="Zar" pitchFamily="2" charset="-78"/>
              </a:rPr>
              <a:t>ساخت برخي تجهيزات و تأسيسات چرخه سوخت در ترکيه به منظور فرآوري اورانيوم و تهيه کيک زرد</a:t>
            </a:r>
            <a:endParaRPr lang="en-US" sz="2400" dirty="0" smtClean="0">
              <a:cs typeface="Zar" pitchFamily="2" charset="-78"/>
            </a:endParaRPr>
          </a:p>
          <a:p>
            <a:pPr lvl="0" algn="just" rtl="1"/>
            <a:r>
              <a:rPr lang="ar-SA" sz="2400" dirty="0" smtClean="0">
                <a:cs typeface="Zar" pitchFamily="2" charset="-78"/>
              </a:rPr>
              <a:t>برگزاري دوره‌هاي دانش‌افزايي از طريق مشارکت و حضور نيروهاي متخصص ترکيه  در پژوهشگاهها و مراکز تحقيقاتي ايران</a:t>
            </a:r>
            <a:endParaRPr lang="en-US" sz="2400" dirty="0" smtClean="0">
              <a:cs typeface="Zar" pitchFamily="2" charset="-78"/>
            </a:endParaRPr>
          </a:p>
          <a:p>
            <a:pPr lvl="0" algn="just" rtl="1"/>
            <a:r>
              <a:rPr lang="ar-SA" sz="2400" dirty="0" smtClean="0">
                <a:cs typeface="Zar" pitchFamily="2" charset="-78"/>
              </a:rPr>
              <a:t>سرمايه‌گذاري در ساخت نيروگاههاي مشترک با همکاري ساير کشورها </a:t>
            </a:r>
            <a:endParaRPr lang="en-US" sz="2400" dirty="0" smtClean="0">
              <a:cs typeface="Zar" pitchFamily="2" charset="-78"/>
            </a:endParaRPr>
          </a:p>
          <a:p>
            <a:pPr lvl="0" algn="just" rtl="1"/>
            <a:r>
              <a:rPr lang="ar-SA" sz="2400" dirty="0" smtClean="0">
                <a:cs typeface="Zar" pitchFamily="2" charset="-78"/>
              </a:rPr>
              <a:t>همكاري مشترك در جهت توليد كيك زرد و احداث كارخانه‌هاي هگزافلورايد اورانيوم ، غني‌سازي و مجتمع سوخت در كشور تركيه</a:t>
            </a:r>
            <a:endParaRPr lang="en-US" sz="2400" dirty="0" smtClean="0">
              <a:cs typeface="Zar" pitchFamily="2" charset="-78"/>
            </a:endParaRPr>
          </a:p>
          <a:p>
            <a:pPr algn="r" rtl="1"/>
            <a:endParaRPr lang="en-US" b="1"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6"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450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par>
                          <p:cTn id="22" fill="hold">
                            <p:stCondLst>
                              <p:cond delay="6500"/>
                            </p:stCondLst>
                            <p:childTnLst>
                              <p:par>
                                <p:cTn id="23" presetID="6"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par>
                          <p:cTn id="26" fill="hold">
                            <p:stCondLst>
                              <p:cond delay="8500"/>
                            </p:stCondLst>
                            <p:childTnLst>
                              <p:par>
                                <p:cTn id="27" presetID="6"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105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125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par>
                          <p:cTn id="38" fill="hold">
                            <p:stCondLst>
                              <p:cond delay="14500"/>
                            </p:stCondLst>
                            <p:childTnLst>
                              <p:par>
                                <p:cTn id="39" presetID="6" presetClass="entr" presetSubtype="16"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785926"/>
            <a:ext cx="8229600" cy="571504"/>
          </a:xfrm>
        </p:spPr>
        <p:txBody>
          <a:bodyPr>
            <a:noAutofit/>
          </a:bodyPr>
          <a:lstStyle/>
          <a:p>
            <a:pPr algn="r" rtl="1"/>
            <a:r>
              <a:rPr lang="ar-SA" sz="2800" b="1" dirty="0" smtClean="0">
                <a:cs typeface="Zar" pitchFamily="2" charset="-78"/>
              </a:rPr>
              <a:t>الجزاير</a:t>
            </a:r>
            <a:r>
              <a:rPr lang="fa-IR" sz="2800" b="1" dirty="0" smtClean="0">
                <a:cs typeface="Zar" pitchFamily="2" charset="-78"/>
              </a:rPr>
              <a:t> : </a:t>
            </a:r>
            <a:r>
              <a:rPr lang="ar-SA" sz="2800" b="1" dirty="0">
                <a:cs typeface="Zar" pitchFamily="2" charset="-78"/>
              </a:rPr>
              <a:t>بررسي همکاري </a:t>
            </a:r>
            <a:r>
              <a:rPr lang="ar-SA" sz="2800" b="1" dirty="0" smtClean="0">
                <a:cs typeface="Zar" pitchFamily="2" charset="-78"/>
              </a:rPr>
              <a:t>در </a:t>
            </a:r>
            <a:r>
              <a:rPr lang="ar-SA" sz="2800" b="1" dirty="0">
                <a:cs typeface="Zar" pitchFamily="2" charset="-78"/>
              </a:rPr>
              <a:t>شرايط موجود</a:t>
            </a:r>
            <a:r>
              <a:rPr lang="en-US" sz="2800" dirty="0">
                <a:cs typeface="Zar" pitchFamily="2" charset="-78"/>
              </a:rPr>
              <a:t/>
            </a:r>
            <a:br>
              <a:rPr lang="en-US" sz="2800" dirty="0">
                <a:cs typeface="Zar" pitchFamily="2" charset="-78"/>
              </a:rPr>
            </a:br>
            <a:endParaRPr lang="en-US" sz="2800" dirty="0">
              <a:cs typeface="Zar" pitchFamily="2" charset="-78"/>
            </a:endParaRPr>
          </a:p>
        </p:txBody>
      </p:sp>
      <p:sp>
        <p:nvSpPr>
          <p:cNvPr id="3" name="Content Placeholder 2"/>
          <p:cNvSpPr>
            <a:spLocks noGrp="1"/>
          </p:cNvSpPr>
          <p:nvPr>
            <p:ph idx="1"/>
          </p:nvPr>
        </p:nvSpPr>
        <p:spPr>
          <a:xfrm>
            <a:off x="214282" y="2285992"/>
            <a:ext cx="8579296" cy="3734726"/>
          </a:xfrm>
        </p:spPr>
        <p:txBody>
          <a:bodyPr>
            <a:normAutofit/>
          </a:bodyPr>
          <a:lstStyle/>
          <a:p>
            <a:pPr algn="r" rtl="1"/>
            <a:r>
              <a:rPr lang="ar-SA" sz="2400" dirty="0" smtClean="0">
                <a:cs typeface="Zar" pitchFamily="2" charset="-78"/>
              </a:rPr>
              <a:t>فعاليتهاي هسته‌اي الجزاير پيشرفت محدودي داشته است و هنوز زمان بهره‌برداي از انرژي هسته‌اي در اين کشور مشخص نيست.</a:t>
            </a:r>
            <a:endParaRPr lang="fa-IR" sz="2400" dirty="0" smtClean="0">
              <a:cs typeface="Zar" pitchFamily="2" charset="-78"/>
            </a:endParaRPr>
          </a:p>
          <a:p>
            <a:pPr algn="just" rtl="1"/>
            <a:r>
              <a:rPr lang="ar-SA" sz="2400" dirty="0" smtClean="0">
                <a:cs typeface="Zar" pitchFamily="2" charset="-78"/>
              </a:rPr>
              <a:t>علاوه </a:t>
            </a:r>
            <a:r>
              <a:rPr lang="ar-SA" sz="2400" dirty="0" smtClean="0">
                <a:cs typeface="Zar" pitchFamily="2" charset="-78"/>
              </a:rPr>
              <a:t>بر اين، چنانچه اين کشور اقدام به ساخت </a:t>
            </a:r>
            <a:r>
              <a:rPr lang="ar-SA" sz="2400" dirty="0" smtClean="0">
                <a:cs typeface="Zar" pitchFamily="2" charset="-78"/>
              </a:rPr>
              <a:t>نيروگاه</a:t>
            </a:r>
            <a:r>
              <a:rPr lang="fa-IR" sz="2400" dirty="0" smtClean="0">
                <a:cs typeface="Zar" pitchFamily="2" charset="-78"/>
              </a:rPr>
              <a:t>‌</a:t>
            </a:r>
            <a:r>
              <a:rPr lang="ar-SA" sz="2400" dirty="0" smtClean="0">
                <a:cs typeface="Zar" pitchFamily="2" charset="-78"/>
              </a:rPr>
              <a:t>هاي </a:t>
            </a:r>
            <a:r>
              <a:rPr lang="ar-SA" sz="2400" dirty="0" smtClean="0">
                <a:cs typeface="Zar" pitchFamily="2" charset="-78"/>
              </a:rPr>
              <a:t>هسته‌اي کند، به احتمال زياد، تأمين سوخت هسته‌اي مورد نياز از طريق کشورهاي مشارکت کننده در اين طرح انجام خواهد شد، و به همين دليل عملاً همکاري در زمينه تأمين چرخه سوخت هسته‌اي مورد نياز براي رآکتورهاي آينده الجزاير موضوعيت نخواهد داشت. </a:t>
            </a:r>
            <a:endParaRPr lang="fa-IR" sz="2400" dirty="0" smtClean="0">
              <a:cs typeface="Zar" pitchFamily="2" charset="-78"/>
            </a:endParaRPr>
          </a:p>
          <a:p>
            <a:pPr algn="just" rtl="1"/>
            <a:r>
              <a:rPr lang="ar-SA" sz="2400" dirty="0" smtClean="0">
                <a:cs typeface="Zar" pitchFamily="2" charset="-78"/>
              </a:rPr>
              <a:t>با </a:t>
            </a:r>
            <a:r>
              <a:rPr lang="ar-SA" sz="2400" dirty="0" smtClean="0">
                <a:cs typeface="Zar" pitchFamily="2" charset="-78"/>
              </a:rPr>
              <a:t>اين حال، همکاري دو کشور در ساير زمينه‌ها از جمله مباحث مربوط به گاز و انرژي امکان‌پذير خواهد بود.</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74"/>
            <a:ext cx="8229600" cy="1143000"/>
          </a:xfrm>
        </p:spPr>
        <p:txBody>
          <a:bodyPr>
            <a:normAutofit/>
          </a:bodyPr>
          <a:lstStyle/>
          <a:p>
            <a:pPr algn="r" rtl="1"/>
            <a:r>
              <a:rPr lang="fa-IR" sz="2800" b="1" dirty="0" smtClean="0">
                <a:cs typeface="Zar" pitchFamily="2" charset="-78"/>
              </a:rPr>
              <a:t>الجزاير: </a:t>
            </a:r>
            <a:r>
              <a:rPr lang="ar-SA" sz="2800" b="1" dirty="0" smtClean="0">
                <a:cs typeface="Zar" pitchFamily="2" charset="-78"/>
              </a:rPr>
              <a:t>چشم‌انداز همکاري در شرايط مطلوب</a:t>
            </a:r>
            <a:endParaRPr lang="en-US" sz="2800" dirty="0">
              <a:cs typeface="Zar" pitchFamily="2" charset="-78"/>
            </a:endParaRPr>
          </a:p>
        </p:txBody>
      </p:sp>
      <p:sp>
        <p:nvSpPr>
          <p:cNvPr id="3" name="Content Placeholder 2"/>
          <p:cNvSpPr>
            <a:spLocks noGrp="1"/>
          </p:cNvSpPr>
          <p:nvPr>
            <p:ph idx="1"/>
          </p:nvPr>
        </p:nvSpPr>
        <p:spPr>
          <a:xfrm>
            <a:off x="0" y="2571744"/>
            <a:ext cx="8579296" cy="3015786"/>
          </a:xfrm>
        </p:spPr>
        <p:txBody>
          <a:bodyPr>
            <a:normAutofit/>
          </a:bodyPr>
          <a:lstStyle/>
          <a:p>
            <a:pPr algn="just" rtl="1"/>
            <a:r>
              <a:rPr lang="ar-SA" sz="2400" dirty="0" smtClean="0">
                <a:cs typeface="Zar" pitchFamily="2" charset="-78"/>
              </a:rPr>
              <a:t>چنانچه تغييراتي در  سياستهاي بين‌المللي در ارتباط با برنامه هسته‌اي جمهوري اسلامي ايران پديد آيد که اين تغييرات ساير کشورها را از همکاري با ايران منع نکند، و همچنين در صورتي که الجزاير برنامه‌هاي هسته‌اي خود را با جديت دنبال کند و تصميم اين کشور براي بومي سازي چرخه سوخت هسته‌اي در اولويت جدي قرار گيرد، جمهوري اسلامي ايران در زمينه انتقال دانش فني و تکنولوژي فرآوري سوخت هسته‌اي مي‌تواند به اين کشور کمک کند. </a:t>
            </a:r>
            <a:endParaRPr lang="en-US" sz="2400" dirty="0" smtClean="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2" y="1500174"/>
            <a:ext cx="3871882" cy="922114"/>
          </a:xfrm>
        </p:spPr>
        <p:txBody>
          <a:bodyPr>
            <a:normAutofit/>
          </a:bodyPr>
          <a:lstStyle/>
          <a:p>
            <a:pPr algn="r" rtl="1"/>
            <a:r>
              <a:rPr lang="fa-IR" sz="2800" b="1" dirty="0" smtClean="0">
                <a:cs typeface="Zar" pitchFamily="2" charset="-78"/>
              </a:rPr>
              <a:t>الجزایر: </a:t>
            </a:r>
            <a:endParaRPr lang="en-US" sz="2800" b="1" dirty="0">
              <a:cs typeface="Zar" pitchFamily="2" charset="-78"/>
            </a:endParaRPr>
          </a:p>
        </p:txBody>
      </p:sp>
      <p:sp>
        <p:nvSpPr>
          <p:cNvPr id="3" name="Content Placeholder 2"/>
          <p:cNvSpPr>
            <a:spLocks noGrp="1"/>
          </p:cNvSpPr>
          <p:nvPr>
            <p:ph idx="1"/>
          </p:nvPr>
        </p:nvSpPr>
        <p:spPr>
          <a:xfrm>
            <a:off x="500034" y="2214554"/>
            <a:ext cx="8229600" cy="4114816"/>
          </a:xfrm>
        </p:spPr>
        <p:txBody>
          <a:bodyPr>
            <a:normAutofit/>
          </a:bodyPr>
          <a:lstStyle/>
          <a:p>
            <a:pPr algn="just" rtl="1"/>
            <a:r>
              <a:rPr lang="ar-SA" sz="2600" dirty="0">
                <a:cs typeface="Zar" pitchFamily="2" charset="-78"/>
              </a:rPr>
              <a:t>بر اساس بررسیهای به عمل آمده، بعید به نظر می‌رسد که این کشور با توجه به منابع عظیم گازی، تأسیس نیروگاههای هسته‌ای را در آینده نزدیک در حد گسترده در دستور کار خود قرار دهد. </a:t>
            </a:r>
            <a:endParaRPr lang="fa-IR" sz="2600" dirty="0" smtClean="0">
              <a:cs typeface="Zar" pitchFamily="2" charset="-78"/>
            </a:endParaRPr>
          </a:p>
          <a:p>
            <a:pPr algn="just" rtl="1"/>
            <a:r>
              <a:rPr lang="ar-SA" sz="2600" dirty="0" smtClean="0">
                <a:cs typeface="Zar" pitchFamily="2" charset="-78"/>
              </a:rPr>
              <a:t>علاوه </a:t>
            </a:r>
            <a:r>
              <a:rPr lang="ar-SA" sz="2600" dirty="0">
                <a:cs typeface="Zar" pitchFamily="2" charset="-78"/>
              </a:rPr>
              <a:t>بر این، به دلیل تبعات خاص بومی سازی چرخه سوخت هسته‌ای بعید به نظر می‌رسد که این کشور تأمین نیاز خود را با اتکا به منابع داخلی به انجام رساند. </a:t>
            </a:r>
            <a:r>
              <a:rPr lang="ar-SA" sz="2600" dirty="0" smtClean="0">
                <a:cs typeface="Zar" pitchFamily="2" charset="-78"/>
              </a:rPr>
              <a:t>در </a:t>
            </a:r>
            <a:r>
              <a:rPr lang="ar-SA" sz="2600" dirty="0">
                <a:cs typeface="Zar" pitchFamily="2" charset="-78"/>
              </a:rPr>
              <a:t>بسیاری موارد تأمین این نوع منابع از کشورهای خارجی هزینه به مراتب کمتری دارد. </a:t>
            </a:r>
            <a:endParaRPr lang="fa-IR" sz="2600" dirty="0" smtClean="0">
              <a:cs typeface="Zar" pitchFamily="2" charset="-78"/>
            </a:endParaRPr>
          </a:p>
          <a:p>
            <a:pPr algn="just" rtl="1"/>
            <a:r>
              <a:rPr lang="ar-SA" sz="2600" dirty="0" smtClean="0">
                <a:cs typeface="Zar" pitchFamily="2" charset="-78"/>
              </a:rPr>
              <a:t>منابع </a:t>
            </a:r>
            <a:r>
              <a:rPr lang="ar-SA" sz="2600" dirty="0">
                <a:cs typeface="Zar" pitchFamily="2" charset="-78"/>
              </a:rPr>
              <a:t>اورانیوم الجزایر نیز آنچنان گسترده و قابل توجه نیست که این کشور را با هدف صادرات این منابع به راه‌اندازی چرخه سوخت هسته‌ای ترغیب کند. </a:t>
            </a:r>
            <a:endParaRPr lang="en-US" sz="2600" dirty="0">
              <a:cs typeface="Zar" pitchFamily="2" charset="-78"/>
            </a:endParaRPr>
          </a:p>
          <a:p>
            <a:endParaRPr lang="en-US" b="1" dirty="0">
              <a:cs typeface="B Mitra"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p14="http://schemas.microsoft.com/office/powerpoint/2010/main" xmlns="" val="1726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68" y="1714488"/>
            <a:ext cx="5357818" cy="792088"/>
          </a:xfrm>
        </p:spPr>
        <p:txBody>
          <a:bodyPr>
            <a:normAutofit/>
          </a:bodyPr>
          <a:lstStyle/>
          <a:p>
            <a:pPr algn="r" rtl="1"/>
            <a:r>
              <a:rPr lang="ar-SA" sz="2800" b="1" dirty="0" smtClean="0">
                <a:cs typeface="Zar" pitchFamily="2" charset="-78"/>
              </a:rPr>
              <a:t>مصر</a:t>
            </a:r>
            <a:endParaRPr lang="en-US" sz="2800" dirty="0">
              <a:cs typeface="Zar" pitchFamily="2" charset="-78"/>
            </a:endParaRPr>
          </a:p>
        </p:txBody>
      </p:sp>
      <p:sp>
        <p:nvSpPr>
          <p:cNvPr id="3" name="Content Placeholder 2"/>
          <p:cNvSpPr>
            <a:spLocks noGrp="1"/>
          </p:cNvSpPr>
          <p:nvPr>
            <p:ph idx="1"/>
          </p:nvPr>
        </p:nvSpPr>
        <p:spPr>
          <a:xfrm>
            <a:off x="142844" y="2623778"/>
            <a:ext cx="8579296" cy="4234222"/>
          </a:xfrm>
        </p:spPr>
        <p:txBody>
          <a:bodyPr>
            <a:normAutofit/>
          </a:bodyPr>
          <a:lstStyle/>
          <a:p>
            <a:pPr algn="just" rtl="1"/>
            <a:r>
              <a:rPr lang="ar-SA" sz="2400" dirty="0" smtClean="0">
                <a:cs typeface="Zar" pitchFamily="2" charset="-78"/>
              </a:rPr>
              <a:t>عوامل مختلفي سياست خارجي مصر را در ارتباط با جمهوري اسلامي ايران شکل مي‌دهد که از جمله مي‌توان به رابطه استراتژيک اين کشور با اسرائيل و آمريکا اشاره کرد. </a:t>
            </a:r>
            <a:endParaRPr lang="fa-IR" sz="2400" dirty="0" smtClean="0">
              <a:cs typeface="Zar" pitchFamily="2" charset="-78"/>
            </a:endParaRPr>
          </a:p>
          <a:p>
            <a:pPr algn="just" rtl="1"/>
            <a:r>
              <a:rPr lang="ar-SA" sz="2400" dirty="0" smtClean="0">
                <a:cs typeface="Zar" pitchFamily="2" charset="-78"/>
              </a:rPr>
              <a:t>بر همين اساس، سياست خارجي جمهوري اسلامي ايران در ارتباط با مصر نيز تحت تأثير نگرش منفي مصر به جمهوري اسلامي ايران به عنوان يک قدرت منطقه‌اي مخالف اسرائيل است. </a:t>
            </a:r>
            <a:endParaRPr lang="fa-IR" sz="2400" dirty="0" smtClean="0">
              <a:cs typeface="Zar" pitchFamily="2" charset="-78"/>
            </a:endParaRPr>
          </a:p>
          <a:p>
            <a:pPr algn="just" rtl="1"/>
            <a:r>
              <a:rPr lang="ar-SA" sz="2400" dirty="0" smtClean="0">
                <a:cs typeface="Zar" pitchFamily="2" charset="-78"/>
              </a:rPr>
              <a:t>نقش دو عامل اسرائيل و آمريکا در شکل‌گيري سياست خارجي مصر همواره به عنوان مهمترين عامل در روابط دو کشور محسوب شده است. </a:t>
            </a:r>
            <a:endParaRPr lang="fa-IR" sz="2400" dirty="0" smtClean="0">
              <a:cs typeface="Zar" pitchFamily="2" charset="-78"/>
            </a:endParaRPr>
          </a:p>
          <a:p>
            <a:pPr algn="just" rtl="1"/>
            <a:r>
              <a:rPr lang="ar-SA" sz="2400" dirty="0" smtClean="0">
                <a:cs typeface="Zar" pitchFamily="2" charset="-78"/>
              </a:rPr>
              <a:t>بنابراين </a:t>
            </a:r>
            <a:r>
              <a:rPr lang="ar-SA" sz="2400" dirty="0" smtClean="0">
                <a:cs typeface="Zar" pitchFamily="2" charset="-78"/>
              </a:rPr>
              <a:t>تا زماني که نگرش و سياستهاي جمهوري اسلامي ايران در راستاي مخالفت با موجوديت اسرائيل و تعارض با منافع آمريکا در منطقه باشد، هيچ امکاني براي همکاري‌هاي استراتژيک در زمينه چرخه سوخت هسته‌اي وجود نخواهد داشت</a:t>
            </a:r>
            <a:r>
              <a:rPr lang="fa-IR" sz="2400" dirty="0" smtClean="0">
                <a:cs typeface="Zar" pitchFamily="2" charset="-78"/>
              </a:rPr>
              <a:t>.</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43050"/>
            <a:ext cx="8229600" cy="576064"/>
          </a:xfrm>
        </p:spPr>
        <p:txBody>
          <a:bodyPr>
            <a:normAutofit/>
          </a:bodyPr>
          <a:lstStyle/>
          <a:p>
            <a:pPr algn="r" rtl="1"/>
            <a:r>
              <a:rPr lang="ar-SA" sz="2800" b="1" dirty="0" smtClean="0">
                <a:cs typeface="Zar" pitchFamily="2" charset="-78"/>
              </a:rPr>
              <a:t>چشم‌انداز همکاري در  شرايط مطلوب</a:t>
            </a:r>
            <a:endParaRPr lang="en-US" sz="2800" dirty="0">
              <a:cs typeface="Zar" pitchFamily="2" charset="-78"/>
            </a:endParaRPr>
          </a:p>
        </p:txBody>
      </p:sp>
      <p:sp>
        <p:nvSpPr>
          <p:cNvPr id="3" name="Content Placeholder 2"/>
          <p:cNvSpPr>
            <a:spLocks noGrp="1"/>
          </p:cNvSpPr>
          <p:nvPr>
            <p:ph idx="1"/>
          </p:nvPr>
        </p:nvSpPr>
        <p:spPr>
          <a:xfrm>
            <a:off x="0" y="2285992"/>
            <a:ext cx="8784976" cy="4286280"/>
          </a:xfrm>
        </p:spPr>
        <p:txBody>
          <a:bodyPr>
            <a:normAutofit fontScale="70000" lnSpcReduction="20000"/>
          </a:bodyPr>
          <a:lstStyle/>
          <a:p>
            <a:pPr algn="just" rtl="1"/>
            <a:r>
              <a:rPr lang="ar-SA" sz="3400" dirty="0">
                <a:cs typeface="Zar" pitchFamily="2" charset="-78"/>
              </a:rPr>
              <a:t>بر فرض محال، چنانچه تغییرات اساسی در نگرش و سیاست‌های کلان جمهوری اسلامی ایران در ارتباط با اسرائیل و آمریکا پدید آید به گونه‌ای که فعالیت هسته‌ای ایران تهدیدی برای غرب و همپیمانان منطقه‌ای آن محسوب نشود، </a:t>
            </a:r>
            <a:endParaRPr lang="fa-IR" sz="3400" dirty="0" smtClean="0">
              <a:cs typeface="Zar" pitchFamily="2" charset="-78"/>
            </a:endParaRPr>
          </a:p>
          <a:p>
            <a:pPr algn="just" rtl="1"/>
            <a:r>
              <a:rPr lang="ar-SA" sz="3400" dirty="0" smtClean="0">
                <a:cs typeface="Zar" pitchFamily="2" charset="-78"/>
              </a:rPr>
              <a:t>و </a:t>
            </a:r>
            <a:r>
              <a:rPr lang="ar-SA" sz="3400" dirty="0">
                <a:cs typeface="Zar" pitchFamily="2" charset="-78"/>
              </a:rPr>
              <a:t>همچنین در صورتی که روابط دو کشور به سطح استراتژیک ارتقا یابد، زمینه مناسب برای همکاری هسته‌ای جمهوری اسلامی ایران با مصر فراهم خواهد شد. </a:t>
            </a:r>
            <a:endParaRPr lang="fa-IR" sz="3400" dirty="0" smtClean="0">
              <a:cs typeface="Zar" pitchFamily="2" charset="-78"/>
            </a:endParaRPr>
          </a:p>
          <a:p>
            <a:pPr algn="just" rtl="1"/>
            <a:r>
              <a:rPr lang="ar-SA" sz="3400" dirty="0" smtClean="0">
                <a:cs typeface="Zar" pitchFamily="2" charset="-78"/>
              </a:rPr>
              <a:t>در </a:t>
            </a:r>
            <a:r>
              <a:rPr lang="ar-SA" sz="3400" dirty="0">
                <a:cs typeface="Zar" pitchFamily="2" charset="-78"/>
              </a:rPr>
              <a:t>این صورت، با توجه به نیاز مصر به انرژی هسته‌ای، همکاری دو کشور در زمینه‌های زیر وجود خواهد داشت</a:t>
            </a:r>
            <a:r>
              <a:rPr lang="ar-SA" sz="3400" dirty="0" smtClean="0">
                <a:cs typeface="Zar" pitchFamily="2" charset="-78"/>
              </a:rPr>
              <a:t>:</a:t>
            </a:r>
            <a:endParaRPr lang="fa-IR" sz="3400" dirty="0" smtClean="0">
              <a:cs typeface="Zar" pitchFamily="2" charset="-78"/>
            </a:endParaRPr>
          </a:p>
          <a:p>
            <a:pPr lvl="0" algn="just" rtl="1"/>
            <a:r>
              <a:rPr lang="ar-SA" sz="3400" dirty="0" smtClean="0">
                <a:cs typeface="Zar" pitchFamily="2" charset="-78"/>
              </a:rPr>
              <a:t>انتقال </a:t>
            </a:r>
            <a:r>
              <a:rPr lang="ar-SA" sz="3400" dirty="0">
                <a:cs typeface="Zar" pitchFamily="2" charset="-78"/>
              </a:rPr>
              <a:t>دانش فنی ایران در زمینه فرآوری سوخت هسته‌ای به مصر</a:t>
            </a:r>
            <a:endParaRPr lang="en-US" sz="3400" dirty="0">
              <a:cs typeface="Zar" pitchFamily="2" charset="-78"/>
            </a:endParaRPr>
          </a:p>
          <a:p>
            <a:pPr lvl="0" algn="just" rtl="1"/>
            <a:r>
              <a:rPr lang="ar-SA" sz="3400" dirty="0">
                <a:cs typeface="Zar" pitchFamily="2" charset="-78"/>
              </a:rPr>
              <a:t>سرمایه‌گذاری مشترک در تولید سوخت هسته‌ای با همکاری سایر کشورها از جمله اردن</a:t>
            </a:r>
            <a:endParaRPr lang="en-US" sz="3400" dirty="0">
              <a:cs typeface="Zar" pitchFamily="2" charset="-78"/>
            </a:endParaRPr>
          </a:p>
          <a:p>
            <a:pPr lvl="0" algn="just" rtl="1"/>
            <a:r>
              <a:rPr lang="ar-SA" sz="3400" dirty="0">
                <a:cs typeface="Zar" pitchFamily="2" charset="-78"/>
              </a:rPr>
              <a:t>همکاری مشترک در توسعه دانش فنی و تکنولوژیهای پیشرفته در حوزه چرخه سوخت </a:t>
            </a:r>
            <a:endParaRPr lang="en-US" sz="3400" dirty="0">
              <a:cs typeface="Zar" pitchFamily="2" charset="-78"/>
            </a:endParaRPr>
          </a:p>
          <a:p>
            <a:pPr lvl="0" algn="just" rtl="1"/>
            <a:r>
              <a:rPr lang="ar-SA" sz="3400" dirty="0">
                <a:cs typeface="Zar" pitchFamily="2" charset="-78"/>
              </a:rPr>
              <a:t>ساخت برخی تجهیزات و تأسیسات چرخه سوخت در مصر به منظور فرآوری اورانیوم </a:t>
            </a:r>
            <a:endParaRPr lang="en-US" sz="3400" dirty="0">
              <a:cs typeface="Zar" pitchFamily="2" charset="-78"/>
            </a:endParaRPr>
          </a:p>
          <a:p>
            <a:pPr lvl="0" algn="just" rtl="1"/>
            <a:r>
              <a:rPr lang="ar-SA" sz="3400" dirty="0">
                <a:cs typeface="Zar" pitchFamily="2" charset="-78"/>
              </a:rPr>
              <a:t>برگزاری دوره‌های دانش‌افزایی مشترک با همکاری پژوهشگاهها و مراکز تحقیقاتی ایران</a:t>
            </a:r>
            <a:endParaRPr lang="en-US" sz="3400" dirty="0">
              <a:cs typeface="Zar" pitchFamily="2" charset="-78"/>
            </a:endParaRPr>
          </a:p>
          <a:p>
            <a:pPr algn="r"/>
            <a:endParaRPr lang="en-US" b="1" dirty="0">
              <a:cs typeface="B Mitra"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6"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600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par>
                          <p:cTn id="22" fill="hold">
                            <p:stCondLst>
                              <p:cond delay="8000"/>
                            </p:stCondLst>
                            <p:childTnLst>
                              <p:par>
                                <p:cTn id="23" presetID="6"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par>
                          <p:cTn id="26" fill="hold">
                            <p:stCondLst>
                              <p:cond delay="10000"/>
                            </p:stCondLst>
                            <p:childTnLst>
                              <p:par>
                                <p:cTn id="27" presetID="6"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12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140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par>
                          <p:cTn id="38" fill="hold">
                            <p:stCondLst>
                              <p:cond delay="16000"/>
                            </p:stCondLst>
                            <p:childTnLst>
                              <p:par>
                                <p:cTn id="39" presetID="6" presetClass="entr" presetSubtype="16"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par>
                          <p:cTn id="42" fill="hold">
                            <p:stCondLst>
                              <p:cond delay="18000"/>
                            </p:stCondLst>
                            <p:childTnLst>
                              <p:par>
                                <p:cTn id="43" presetID="6" presetClass="entr" presetSubtype="16"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circle(in)">
                                      <p:cBhvr>
                                        <p:cTn id="4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28802"/>
            <a:ext cx="8229600" cy="785818"/>
          </a:xfrm>
        </p:spPr>
        <p:txBody>
          <a:bodyPr>
            <a:normAutofit fontScale="90000"/>
          </a:bodyPr>
          <a:lstStyle/>
          <a:p>
            <a:pPr algn="r" rtl="1"/>
            <a:r>
              <a:rPr lang="ar-SA" sz="2800" b="1" dirty="0" smtClean="0">
                <a:cs typeface="Zar" pitchFamily="2" charset="-78"/>
              </a:rPr>
              <a:t>مراکش</a:t>
            </a:r>
            <a:r>
              <a:rPr lang="fa-IR" sz="2800" b="1" dirty="0" smtClean="0">
                <a:cs typeface="Zar" pitchFamily="2" charset="-78"/>
              </a:rPr>
              <a:t>: </a:t>
            </a:r>
            <a:r>
              <a:rPr lang="ar-SA" sz="2800" b="1" dirty="0">
                <a:cs typeface="Zar" pitchFamily="2" charset="-78"/>
              </a:rPr>
              <a:t>بررسي همکاري در شرايط موجود</a:t>
            </a:r>
            <a:r>
              <a:rPr lang="fa-IR" sz="2800" b="1" dirty="0">
                <a:cs typeface="Zar" pitchFamily="2" charset="-78"/>
              </a:rPr>
              <a:t/>
            </a:r>
            <a:br>
              <a:rPr lang="fa-IR" sz="2800" b="1" dirty="0">
                <a:cs typeface="Zar" pitchFamily="2" charset="-78"/>
              </a:rPr>
            </a:br>
            <a:endParaRPr lang="en-US" sz="2800" dirty="0">
              <a:cs typeface="Zar" pitchFamily="2" charset="-78"/>
            </a:endParaRPr>
          </a:p>
        </p:txBody>
      </p:sp>
      <p:sp>
        <p:nvSpPr>
          <p:cNvPr id="3" name="Content Placeholder 2"/>
          <p:cNvSpPr>
            <a:spLocks noGrp="1"/>
          </p:cNvSpPr>
          <p:nvPr>
            <p:ph idx="1"/>
          </p:nvPr>
        </p:nvSpPr>
        <p:spPr>
          <a:xfrm>
            <a:off x="0" y="2928934"/>
            <a:ext cx="8784976" cy="3521552"/>
          </a:xfrm>
        </p:spPr>
        <p:txBody>
          <a:bodyPr>
            <a:normAutofit/>
          </a:bodyPr>
          <a:lstStyle/>
          <a:p>
            <a:pPr algn="just" rtl="1"/>
            <a:r>
              <a:rPr lang="ar-SA" sz="2400" dirty="0" smtClean="0">
                <a:cs typeface="Zar" pitchFamily="2" charset="-78"/>
              </a:rPr>
              <a:t>همکاري هسته‌اي ايران با کشور مراکش به دليل اينکه اين کشور به صورت يکجانبه روابط سياسي خود را با جمهوري اسلامي ايران قطع کرده است عملا</a:t>
            </a:r>
            <a:r>
              <a:rPr lang="fa-IR" sz="2400" dirty="0" smtClean="0">
                <a:cs typeface="Zar" pitchFamily="2" charset="-78"/>
              </a:rPr>
              <a:t>ً</a:t>
            </a:r>
            <a:r>
              <a:rPr lang="ar-SA" sz="2400" dirty="0" smtClean="0">
                <a:cs typeface="Zar" pitchFamily="2" charset="-78"/>
              </a:rPr>
              <a:t> امکان‌پذير نيست. </a:t>
            </a:r>
            <a:endParaRPr lang="fa-IR" sz="2400" dirty="0" smtClean="0">
              <a:cs typeface="Zar" pitchFamily="2" charset="-78"/>
            </a:endParaRPr>
          </a:p>
          <a:p>
            <a:pPr algn="just" rtl="1"/>
            <a:r>
              <a:rPr lang="ar-SA" sz="2400" dirty="0" smtClean="0">
                <a:cs typeface="Zar" pitchFamily="2" charset="-78"/>
              </a:rPr>
              <a:t>دولت مراکش با قدرتهاي خارجي که رقيب اصلي  جمهوري اسلامي ايران محسوب مي‌شوند روابط حسنه و استراتژيک دارد و به همين دليل به خاطر تضاد منافع همکاري با اين کشور با مشکلات بسياري روبرو است. </a:t>
            </a:r>
            <a:endParaRPr lang="fa-IR" sz="2400" dirty="0" smtClean="0">
              <a:cs typeface="Zar" pitchFamily="2" charset="-78"/>
            </a:endParaRPr>
          </a:p>
          <a:p>
            <a:pPr algn="just" rtl="1"/>
            <a:r>
              <a:rPr lang="ar-SA" sz="2400" dirty="0" smtClean="0">
                <a:cs typeface="Zar" pitchFamily="2" charset="-78"/>
              </a:rPr>
              <a:t>علاوه </a:t>
            </a:r>
            <a:r>
              <a:rPr lang="ar-SA" sz="2400" dirty="0" smtClean="0">
                <a:cs typeface="Zar" pitchFamily="2" charset="-78"/>
              </a:rPr>
              <a:t>بر اينکه اين کشور هنوز به طور جدي برنامه‌هاي هسته‌اي خود را اعلام نکرده است و بعيد به نظر مي‌رسد که در آينده نزديک توان انجام چنين کاري را داشته باشد</a:t>
            </a:r>
            <a:r>
              <a:rPr lang="fa-IR" sz="2400" dirty="0" smtClean="0">
                <a:cs typeface="Zar" pitchFamily="2" charset="-78"/>
              </a:rPr>
              <a:t>.</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6"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450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par>
                          <p:cTn id="22" fill="hold">
                            <p:stCondLst>
                              <p:cond delay="6500"/>
                            </p:stCondLst>
                            <p:childTnLst>
                              <p:par>
                                <p:cTn id="23" presetID="6"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1143000"/>
          </a:xfrm>
        </p:spPr>
        <p:txBody>
          <a:bodyPr>
            <a:normAutofit/>
          </a:bodyPr>
          <a:lstStyle/>
          <a:p>
            <a:pPr algn="r" rtl="1"/>
            <a:r>
              <a:rPr lang="fa-IR" sz="2800" b="1" dirty="0" smtClean="0">
                <a:cs typeface="Zar" pitchFamily="2" charset="-78"/>
              </a:rPr>
              <a:t>مراکش: </a:t>
            </a:r>
            <a:r>
              <a:rPr lang="ar-SA" sz="2800" b="1" dirty="0" smtClean="0">
                <a:cs typeface="Zar" pitchFamily="2" charset="-78"/>
              </a:rPr>
              <a:t>چشم‌انداز همکاري در شرايط مطلوب</a:t>
            </a:r>
            <a:endParaRPr lang="en-US" sz="2800" dirty="0">
              <a:cs typeface="Zar" pitchFamily="2" charset="-78"/>
            </a:endParaRPr>
          </a:p>
        </p:txBody>
      </p:sp>
      <p:sp>
        <p:nvSpPr>
          <p:cNvPr id="3" name="Content Placeholder 2"/>
          <p:cNvSpPr>
            <a:spLocks noGrp="1"/>
          </p:cNvSpPr>
          <p:nvPr>
            <p:ph idx="1"/>
          </p:nvPr>
        </p:nvSpPr>
        <p:spPr>
          <a:xfrm>
            <a:off x="0" y="2500306"/>
            <a:ext cx="8579296" cy="3589000"/>
          </a:xfrm>
        </p:spPr>
        <p:txBody>
          <a:bodyPr>
            <a:normAutofit/>
          </a:bodyPr>
          <a:lstStyle/>
          <a:p>
            <a:pPr algn="just" rtl="1"/>
            <a:r>
              <a:rPr lang="ar-SA" sz="2400" b="1" dirty="0" smtClean="0">
                <a:cs typeface="Zar" pitchFamily="2" charset="-78"/>
              </a:rPr>
              <a:t> </a:t>
            </a:r>
            <a:r>
              <a:rPr lang="ar-SA" sz="2400" dirty="0" smtClean="0">
                <a:cs typeface="Zar" pitchFamily="2" charset="-78"/>
              </a:rPr>
              <a:t>در صورتي که دو عامل مهم رژيم صهيونيستي و منافع آمريکا در منطقه در تعارض با همکاري هسته‌اي جمهوري اسلامي ايران نباشد، با توجه به نياز مراکش به اين همکاريها به نظر مي‌رسد همکاري در زمينه دانش فني و انتقال تکنولوژي امکان‌پذير باشد. </a:t>
            </a:r>
            <a:endParaRPr lang="fa-IR" sz="2400" dirty="0" smtClean="0">
              <a:cs typeface="Zar" pitchFamily="2" charset="-78"/>
            </a:endParaRPr>
          </a:p>
          <a:p>
            <a:pPr algn="just" rtl="1"/>
            <a:r>
              <a:rPr lang="ar-SA" sz="2400" dirty="0" smtClean="0">
                <a:cs typeface="Zar" pitchFamily="2" charset="-78"/>
              </a:rPr>
              <a:t>البته </a:t>
            </a:r>
            <a:r>
              <a:rPr lang="ar-SA" sz="2400" dirty="0" smtClean="0">
                <a:cs typeface="Zar" pitchFamily="2" charset="-78"/>
              </a:rPr>
              <a:t>بر اساس بررسيهاي به عمل آمده بعيد به نظر مي‌رسد که کشور مراکش نياز به چرخه سوخت هسته‌اي داشته باشد. با توجه به هزينه‌هاي بسيار بالاي توسعه و نگهداري تجهيزات و تأسيسات مربوطه، و با توجه به اقتصادي نبودن بومي‌سازي اين تکنولوژي براي مراکش، همکاري با اين کشور در شرايط مطلوب در حد بسيار محدودي در زمينه همکاريهاي علمي و تحقيقاتي امکان‌پذير خواهد بود.</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2000240"/>
            <a:ext cx="6800840" cy="1071570"/>
          </a:xfrm>
        </p:spPr>
        <p:txBody>
          <a:bodyPr>
            <a:normAutofit/>
          </a:bodyPr>
          <a:lstStyle/>
          <a:p>
            <a:pPr algn="r" rtl="1"/>
            <a:r>
              <a:rPr lang="ar-SA" sz="2800" b="1" dirty="0" smtClean="0">
                <a:cs typeface="Zar" pitchFamily="2" charset="-78"/>
              </a:rPr>
              <a:t>عراق</a:t>
            </a:r>
            <a:endParaRPr lang="en-US" sz="2800" dirty="0">
              <a:cs typeface="Zar" pitchFamily="2" charset="-78"/>
            </a:endParaRPr>
          </a:p>
        </p:txBody>
      </p:sp>
      <p:sp>
        <p:nvSpPr>
          <p:cNvPr id="3" name="Content Placeholder 2"/>
          <p:cNvSpPr>
            <a:spLocks noGrp="1"/>
          </p:cNvSpPr>
          <p:nvPr>
            <p:ph idx="1"/>
          </p:nvPr>
        </p:nvSpPr>
        <p:spPr>
          <a:xfrm>
            <a:off x="285720" y="3000372"/>
            <a:ext cx="8229600" cy="3019206"/>
          </a:xfrm>
        </p:spPr>
        <p:txBody>
          <a:bodyPr>
            <a:normAutofit/>
          </a:bodyPr>
          <a:lstStyle/>
          <a:p>
            <a:pPr algn="just" rtl="1"/>
            <a:r>
              <a:rPr lang="ar-SA" sz="2400" dirty="0" smtClean="0">
                <a:cs typeface="Zar" pitchFamily="2" charset="-78"/>
              </a:rPr>
              <a:t>کشور عراق داراي دو رآکتور تحقيقاتي بود که توسط اسرائيل بمباران شد و از کار افتاد. اين رآکتورها به ترتيب داراي 5 هزار و 500 کيلووات  ظرفيت بود که در سالهاي 1967 و1987 راه‌اندازي شده بود و در سال 1991 از کار افتادند. </a:t>
            </a:r>
            <a:endParaRPr lang="fa-IR" sz="2400" dirty="0" smtClean="0">
              <a:cs typeface="Zar" pitchFamily="2" charset="-78"/>
            </a:endParaRPr>
          </a:p>
          <a:p>
            <a:pPr algn="just" rtl="1"/>
            <a:r>
              <a:rPr lang="ar-SA" sz="2400" dirty="0" smtClean="0">
                <a:cs typeface="Zar" pitchFamily="2" charset="-78"/>
              </a:rPr>
              <a:t>پس </a:t>
            </a:r>
            <a:r>
              <a:rPr lang="ar-SA" sz="2400" dirty="0" smtClean="0">
                <a:cs typeface="Zar" pitchFamily="2" charset="-78"/>
              </a:rPr>
              <a:t>از جنگ دوم عراق كه به بهانه جلوگيري از دستيابي عراق به بمب هسته‌اي صورت گرفت ، دولت فعلي عراق با توجه به وضعيت فعلي و توافقنامه امنيتي موجود بين عراق و آمريكا هيچ برنامه‌اي جهت دستيابي به تكنولوژي هسته‌اي ندارد</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amond(in)">
                                      <p:cBhvr>
                                        <p:cTn id="2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714488"/>
            <a:ext cx="8229600" cy="1143000"/>
          </a:xfrm>
        </p:spPr>
        <p:txBody>
          <a:bodyPr>
            <a:normAutofit/>
          </a:bodyPr>
          <a:lstStyle/>
          <a:p>
            <a:pPr algn="r"/>
            <a:r>
              <a:rPr lang="ar-SA" sz="2800" b="1" dirty="0" smtClean="0">
                <a:cs typeface="Zar" pitchFamily="2" charset="-78"/>
              </a:rPr>
              <a:t>چشم‌انداز همکاري در شرايط مطلوب</a:t>
            </a:r>
            <a:endParaRPr lang="en-US" sz="2800" dirty="0">
              <a:cs typeface="Zar" pitchFamily="2" charset="-78"/>
            </a:endParaRPr>
          </a:p>
        </p:txBody>
      </p:sp>
      <p:sp>
        <p:nvSpPr>
          <p:cNvPr id="3" name="Content Placeholder 2"/>
          <p:cNvSpPr>
            <a:spLocks noGrp="1"/>
          </p:cNvSpPr>
          <p:nvPr>
            <p:ph idx="1"/>
          </p:nvPr>
        </p:nvSpPr>
        <p:spPr>
          <a:xfrm>
            <a:off x="500034" y="2643182"/>
            <a:ext cx="8229600" cy="2943778"/>
          </a:xfrm>
        </p:spPr>
        <p:txBody>
          <a:bodyPr>
            <a:noAutofit/>
          </a:bodyPr>
          <a:lstStyle/>
          <a:p>
            <a:pPr algn="just" rtl="1"/>
            <a:r>
              <a:rPr lang="ar-SA" sz="2400" dirty="0" smtClean="0">
                <a:cs typeface="Zar" pitchFamily="2" charset="-78"/>
              </a:rPr>
              <a:t>در صورت ايجاد شرايط پايدار سياسي در عراق و در صورتي که سطح روابط دو کشور در حد روابط عالي ارتقا يابد، و در صورتي که دو عامل مهم رژيم صهيونيستي و منافع آمريکا در منطقه در تعارض با همکاري هسته‌اي جمهوري اسلامي ايران نباشد، و با احتمال برنامه‌‌ريزي‌هاي آتي عراق جهت دستابي به تكنولوژي صلح‌آميز هسته‌اي، همکاري در زمينه دانش فني و انتقال تکنولوژي امکان‌پذير باشد.</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214422"/>
            <a:ext cx="8229600" cy="1143000"/>
          </a:xfrm>
        </p:spPr>
        <p:txBody>
          <a:bodyPr>
            <a:normAutofit/>
          </a:bodyPr>
          <a:lstStyle/>
          <a:p>
            <a:pPr algn="r" rtl="1">
              <a:lnSpc>
                <a:spcPct val="115000"/>
              </a:lnSpc>
              <a:spcBef>
                <a:spcPts val="1000"/>
              </a:spcBef>
              <a:spcAft>
                <a:spcPts val="0"/>
              </a:spcAft>
            </a:pPr>
            <a:r>
              <a:rPr lang="fa-IR" sz="2800" b="1" dirty="0" smtClean="0">
                <a:effectLst/>
                <a:latin typeface="Cambria"/>
                <a:ea typeface="Times New Roman"/>
                <a:cs typeface="Zar" pitchFamily="2" charset="-78"/>
              </a:rPr>
              <a:t>گستره کار</a:t>
            </a:r>
            <a:endParaRPr lang="en-US" sz="2800" b="1" dirty="0">
              <a:effectLst/>
              <a:latin typeface="Cambria"/>
              <a:ea typeface="Times New Roman"/>
              <a:cs typeface="Zar" pitchFamily="2" charset="-78"/>
            </a:endParaRPr>
          </a:p>
        </p:txBody>
      </p:sp>
      <p:sp>
        <p:nvSpPr>
          <p:cNvPr id="3" name="Content Placeholder 2"/>
          <p:cNvSpPr>
            <a:spLocks noGrp="1"/>
          </p:cNvSpPr>
          <p:nvPr>
            <p:ph idx="1"/>
          </p:nvPr>
        </p:nvSpPr>
        <p:spPr>
          <a:xfrm>
            <a:off x="628680" y="2214554"/>
            <a:ext cx="8229600" cy="3429024"/>
          </a:xfrm>
        </p:spPr>
        <p:txBody>
          <a:bodyPr>
            <a:normAutofit/>
          </a:bodyPr>
          <a:lstStyle/>
          <a:p>
            <a:pPr algn="just" rtl="1"/>
            <a:endParaRPr lang="fa-IR" sz="2800" dirty="0">
              <a:cs typeface="B Zar" pitchFamily="2" charset="-78"/>
            </a:endParaRPr>
          </a:p>
          <a:p>
            <a:pPr algn="just" rtl="1"/>
            <a:r>
              <a:rPr lang="fa-IR" sz="2400" dirty="0" smtClean="0">
                <a:cs typeface="Zar" pitchFamily="2" charset="-78"/>
              </a:rPr>
              <a:t>بر اين </a:t>
            </a:r>
            <a:r>
              <a:rPr lang="fa-IR" sz="2400" dirty="0">
                <a:cs typeface="Zar" pitchFamily="2" charset="-78"/>
              </a:rPr>
              <a:t>اساس، </a:t>
            </a:r>
            <a:r>
              <a:rPr lang="fa-IR" sz="2400" dirty="0" smtClean="0">
                <a:cs typeface="Zar" pitchFamily="2" charset="-78"/>
              </a:rPr>
              <a:t>سناريوهاي </a:t>
            </a:r>
            <a:r>
              <a:rPr lang="fa-IR" sz="2400" dirty="0">
                <a:cs typeface="Zar" pitchFamily="2" charset="-78"/>
              </a:rPr>
              <a:t>ممکن </a:t>
            </a:r>
            <a:r>
              <a:rPr lang="fa-IR" sz="2400" dirty="0" smtClean="0">
                <a:cs typeface="Zar" pitchFamily="2" charset="-78"/>
              </a:rPr>
              <a:t>براي ايجاد همکاري منطقه‌اي </a:t>
            </a:r>
            <a:r>
              <a:rPr lang="fa-IR" sz="2400" dirty="0">
                <a:cs typeface="Zar" pitchFamily="2" charset="-78"/>
              </a:rPr>
              <a:t>در رابطه با توسعه </a:t>
            </a:r>
            <a:r>
              <a:rPr lang="fa-IR" sz="2400" dirty="0" smtClean="0">
                <a:cs typeface="Zar" pitchFamily="2" charset="-78"/>
              </a:rPr>
              <a:t>پايدار تأمين انرژي </a:t>
            </a:r>
            <a:r>
              <a:rPr lang="fa-IR" sz="2400" dirty="0">
                <a:cs typeface="Zar" pitchFamily="2" charset="-78"/>
              </a:rPr>
              <a:t>مورد </a:t>
            </a:r>
            <a:r>
              <a:rPr lang="fa-IR" sz="2400" dirty="0" smtClean="0">
                <a:cs typeface="Zar" pitchFamily="2" charset="-78"/>
              </a:rPr>
              <a:t>نياز کشورهاي </a:t>
            </a:r>
            <a:r>
              <a:rPr lang="fa-IR" sz="2400" dirty="0">
                <a:cs typeface="Zar" pitchFamily="2" charset="-78"/>
              </a:rPr>
              <a:t>منتخب </a:t>
            </a:r>
            <a:r>
              <a:rPr lang="fa-IR" sz="2400" dirty="0" smtClean="0">
                <a:cs typeface="Zar" pitchFamily="2" charset="-78"/>
              </a:rPr>
              <a:t>بررسي </a:t>
            </a:r>
            <a:r>
              <a:rPr lang="fa-IR" sz="2400" dirty="0">
                <a:cs typeface="Zar" pitchFamily="2" charset="-78"/>
              </a:rPr>
              <a:t>شده و </a:t>
            </a:r>
            <a:r>
              <a:rPr lang="fa-IR" sz="2400" dirty="0" smtClean="0">
                <a:cs typeface="Zar" pitchFamily="2" charset="-78"/>
              </a:rPr>
              <a:t>امکان‌سنجي </a:t>
            </a:r>
            <a:r>
              <a:rPr lang="fa-IR" sz="2400" dirty="0">
                <a:cs typeface="Zar" pitchFamily="2" charset="-78"/>
              </a:rPr>
              <a:t>و </a:t>
            </a:r>
            <a:r>
              <a:rPr lang="fa-IR" sz="2400" dirty="0" smtClean="0">
                <a:cs typeface="Zar" pitchFamily="2" charset="-78"/>
              </a:rPr>
              <a:t>اولويت‌بندي </a:t>
            </a:r>
            <a:r>
              <a:rPr lang="fa-IR" sz="2400" dirty="0">
                <a:cs typeface="Zar" pitchFamily="2" charset="-78"/>
              </a:rPr>
              <a:t>هر </a:t>
            </a:r>
            <a:r>
              <a:rPr lang="fa-IR" sz="2400" dirty="0" smtClean="0">
                <a:cs typeface="Zar" pitchFamily="2" charset="-78"/>
              </a:rPr>
              <a:t>يک </a:t>
            </a:r>
            <a:r>
              <a:rPr lang="fa-IR" sz="2400" dirty="0">
                <a:cs typeface="Zar" pitchFamily="2" charset="-78"/>
              </a:rPr>
              <a:t>مورد مطالعه قرار </a:t>
            </a:r>
            <a:r>
              <a:rPr lang="fa-IR" sz="2400" dirty="0" smtClean="0">
                <a:cs typeface="Zar" pitchFamily="2" charset="-78"/>
              </a:rPr>
              <a:t>مي‌گيرد</a:t>
            </a:r>
            <a:r>
              <a:rPr lang="fa-IR" sz="2400" dirty="0">
                <a:cs typeface="Zar" pitchFamily="2" charset="-78"/>
              </a:rPr>
              <a:t>. </a:t>
            </a:r>
            <a:endParaRPr lang="fa-IR" sz="2400" dirty="0" smtClean="0">
              <a:cs typeface="Zar" pitchFamily="2" charset="-78"/>
            </a:endParaRPr>
          </a:p>
          <a:p>
            <a:pPr algn="just" rtl="1"/>
            <a:r>
              <a:rPr lang="fa-IR" sz="2400" dirty="0" smtClean="0">
                <a:cs typeface="Zar" pitchFamily="2" charset="-78"/>
              </a:rPr>
              <a:t>در </a:t>
            </a:r>
            <a:r>
              <a:rPr lang="fa-IR" sz="2400" dirty="0" smtClean="0">
                <a:cs typeface="Zar" pitchFamily="2" charset="-78"/>
              </a:rPr>
              <a:t>صورتي </a:t>
            </a:r>
            <a:r>
              <a:rPr lang="fa-IR" sz="2400" dirty="0">
                <a:cs typeface="Zar" pitchFamily="2" charset="-78"/>
              </a:rPr>
              <a:t>که </a:t>
            </a:r>
            <a:r>
              <a:rPr lang="fa-IR" sz="2400" dirty="0" smtClean="0">
                <a:cs typeface="Zar" pitchFamily="2" charset="-78"/>
              </a:rPr>
              <a:t>نتايج </a:t>
            </a:r>
            <a:r>
              <a:rPr lang="fa-IR" sz="2400" dirty="0">
                <a:cs typeface="Zar" pitchFamily="2" charset="-78"/>
              </a:rPr>
              <a:t>پژوهش به انتخاب </a:t>
            </a:r>
            <a:r>
              <a:rPr lang="fa-IR" sz="2400" dirty="0" smtClean="0">
                <a:cs typeface="Zar" pitchFamily="2" charset="-78"/>
              </a:rPr>
              <a:t>يک سناريوي </a:t>
            </a:r>
            <a:r>
              <a:rPr lang="fa-IR" sz="2400" dirty="0">
                <a:cs typeface="Zar" pitchFamily="2" charset="-78"/>
              </a:rPr>
              <a:t>مشخص </a:t>
            </a:r>
            <a:r>
              <a:rPr lang="fa-IR" sz="2400" dirty="0" smtClean="0">
                <a:cs typeface="Zar" pitchFamily="2" charset="-78"/>
              </a:rPr>
              <a:t>براي </a:t>
            </a:r>
            <a:r>
              <a:rPr lang="fa-IR" sz="2400" dirty="0">
                <a:cs typeface="Zar" pitchFamily="2" charset="-78"/>
              </a:rPr>
              <a:t>توسعه </a:t>
            </a:r>
            <a:r>
              <a:rPr lang="fa-IR" sz="2400" dirty="0" smtClean="0">
                <a:cs typeface="Zar" pitchFamily="2" charset="-78"/>
              </a:rPr>
              <a:t>همکاري‌هاي </a:t>
            </a:r>
            <a:r>
              <a:rPr lang="fa-IR" sz="2400" dirty="0">
                <a:cs typeface="Zar" pitchFamily="2" charset="-78"/>
              </a:rPr>
              <a:t>مورد نظر </a:t>
            </a:r>
            <a:r>
              <a:rPr lang="fa-IR" sz="2400" dirty="0" smtClean="0">
                <a:cs typeface="Zar" pitchFamily="2" charset="-78"/>
              </a:rPr>
              <a:t>بينجامد</a:t>
            </a:r>
            <a:r>
              <a:rPr lang="fa-IR" sz="2400" dirty="0">
                <a:cs typeface="Zar" pitchFamily="2" charset="-78"/>
              </a:rPr>
              <a:t>، راهبردها و </a:t>
            </a:r>
            <a:r>
              <a:rPr lang="fa-IR" sz="2400" dirty="0" smtClean="0">
                <a:cs typeface="Zar" pitchFamily="2" charset="-78"/>
              </a:rPr>
              <a:t>راهکارهاي اجراي اين سناريو نيز </a:t>
            </a:r>
            <a:r>
              <a:rPr lang="fa-IR" sz="2400" dirty="0">
                <a:cs typeface="Zar" pitchFamily="2" charset="-78"/>
              </a:rPr>
              <a:t>مورد </a:t>
            </a:r>
            <a:r>
              <a:rPr lang="fa-IR" sz="2400" dirty="0" smtClean="0">
                <a:cs typeface="Zar" pitchFamily="2" charset="-78"/>
              </a:rPr>
              <a:t>بررسي </a:t>
            </a:r>
            <a:r>
              <a:rPr lang="fa-IR" sz="2400" dirty="0">
                <a:cs typeface="Zar" pitchFamily="2" charset="-78"/>
              </a:rPr>
              <a:t>و </a:t>
            </a:r>
            <a:r>
              <a:rPr lang="fa-IR" sz="2400" dirty="0" smtClean="0">
                <a:cs typeface="Zar" pitchFamily="2" charset="-78"/>
              </a:rPr>
              <a:t>تجزيه </a:t>
            </a:r>
            <a:r>
              <a:rPr lang="fa-IR" sz="2400" dirty="0">
                <a:cs typeface="Zar" pitchFamily="2" charset="-78"/>
              </a:rPr>
              <a:t>و </a:t>
            </a:r>
            <a:r>
              <a:rPr lang="fa-IR" sz="2400" dirty="0" smtClean="0">
                <a:cs typeface="Zar" pitchFamily="2" charset="-78"/>
              </a:rPr>
              <a:t>تحليل </a:t>
            </a:r>
            <a:r>
              <a:rPr lang="fa-IR" sz="2400" dirty="0">
                <a:cs typeface="Zar" pitchFamily="2" charset="-78"/>
              </a:rPr>
              <a:t>قرار خواهد گرفت. </a:t>
            </a:r>
            <a:endParaRPr lang="en-US" sz="2400" dirty="0">
              <a:cs typeface="Zar" pitchFamily="2" charset="-78"/>
            </a:endParaRPr>
          </a:p>
        </p:txBody>
      </p:sp>
      <p:sp>
        <p:nvSpPr>
          <p:cNvPr id="4" name="Title 1"/>
          <p:cNvSpPr txBox="1">
            <a:spLocks/>
          </p:cNvSpPr>
          <p:nvPr/>
        </p:nvSpPr>
        <p:spPr>
          <a:xfrm>
            <a:off x="642910" y="928670"/>
            <a:ext cx="8501090" cy="642941"/>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4749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2000"/>
                                        <p:tgtEl>
                                          <p:spTgt spid="3">
                                            <p:txEl>
                                              <p:pRg st="1" end="1"/>
                                            </p:txEl>
                                          </p:spTgt>
                                        </p:tgtEl>
                                      </p:cBhvr>
                                    </p:animEffect>
                                  </p:childTnLst>
                                </p:cTn>
                              </p:par>
                            </p:childTnLst>
                          </p:cTn>
                        </p:par>
                        <p:par>
                          <p:cTn id="17" fill="hold">
                            <p:stCondLst>
                              <p:cond delay="6000"/>
                            </p:stCondLst>
                            <p:childTnLst>
                              <p:par>
                                <p:cTn id="18" presetID="4"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714488"/>
            <a:ext cx="8229600" cy="648072"/>
          </a:xfrm>
        </p:spPr>
        <p:txBody>
          <a:bodyPr>
            <a:normAutofit/>
          </a:bodyPr>
          <a:lstStyle/>
          <a:p>
            <a:pPr algn="r" rtl="1"/>
            <a:r>
              <a:rPr lang="ar-SA" sz="2800" b="1" dirty="0" smtClean="0">
                <a:cs typeface="Zar" pitchFamily="2" charset="-78"/>
              </a:rPr>
              <a:t>تونس</a:t>
            </a:r>
            <a:endParaRPr lang="en-US" sz="2800" dirty="0">
              <a:cs typeface="Zar" pitchFamily="2" charset="-78"/>
            </a:endParaRPr>
          </a:p>
        </p:txBody>
      </p:sp>
      <p:sp>
        <p:nvSpPr>
          <p:cNvPr id="3" name="Content Placeholder 2"/>
          <p:cNvSpPr>
            <a:spLocks noGrp="1"/>
          </p:cNvSpPr>
          <p:nvPr>
            <p:ph idx="1"/>
          </p:nvPr>
        </p:nvSpPr>
        <p:spPr>
          <a:xfrm>
            <a:off x="428596" y="2571744"/>
            <a:ext cx="8229600" cy="3376966"/>
          </a:xfrm>
        </p:spPr>
        <p:txBody>
          <a:bodyPr>
            <a:normAutofit/>
          </a:bodyPr>
          <a:lstStyle/>
          <a:p>
            <a:pPr algn="just" rtl="1"/>
            <a:r>
              <a:rPr lang="ar-SA" sz="2400" dirty="0" smtClean="0">
                <a:cs typeface="Zar" pitchFamily="2" charset="-78"/>
              </a:rPr>
              <a:t>در مجموع ، با توجه به اينکه کشور تونس برنامه خاصي در ارتباط با فناوري هسته‌اي ندارد و همچنين نظر به اينکه سطح روابط جمهوري اسلامي ايران با اين کشور در سطح استراتژيک نيست، همکاري هسته‌اي با اين کشور موضوعيت ندارد. </a:t>
            </a:r>
            <a:endParaRPr lang="fa-IR" sz="2400" dirty="0" smtClean="0">
              <a:cs typeface="Zar" pitchFamily="2" charset="-78"/>
            </a:endParaRPr>
          </a:p>
          <a:p>
            <a:pPr algn="just" rtl="1"/>
            <a:r>
              <a:rPr lang="ar-SA" sz="2400" dirty="0" smtClean="0">
                <a:cs typeface="Zar" pitchFamily="2" charset="-78"/>
              </a:rPr>
              <a:t>با </a:t>
            </a:r>
            <a:r>
              <a:rPr lang="ar-SA" sz="2400" dirty="0" smtClean="0">
                <a:cs typeface="Zar" pitchFamily="2" charset="-78"/>
              </a:rPr>
              <a:t>توجه به وسعت و جمعيت اين کشور به نظر مي‌رسد  چنانچه اين کشور فعاليتهايي در اين زمينه آغاز نمايد، سوخت مورد نياز را از طريق کشورهاي سازنده تأمين نمايد. </a:t>
            </a:r>
            <a:endParaRPr lang="fa-IR" sz="2400" dirty="0" smtClean="0">
              <a:cs typeface="Zar" pitchFamily="2" charset="-78"/>
            </a:endParaRPr>
          </a:p>
          <a:p>
            <a:pPr algn="just" rtl="1"/>
            <a:r>
              <a:rPr lang="ar-SA" sz="2400" dirty="0" smtClean="0">
                <a:cs typeface="Zar" pitchFamily="2" charset="-78"/>
              </a:rPr>
              <a:t>با </a:t>
            </a:r>
            <a:r>
              <a:rPr lang="ar-SA" sz="2400" dirty="0" smtClean="0">
                <a:cs typeface="Zar" pitchFamily="2" charset="-78"/>
              </a:rPr>
              <a:t>توجه به اينکه توسعه چرخه سوخت براي اين کشور اقتصادي نيست، در شرايط مطلوب همکاري جمهوري اسلامي ايران با اين کشور در حوزه همکاريهاي علمي و پژوهشي محدود خواهد ماند.</a:t>
            </a:r>
            <a:endParaRPr lang="en-US" sz="2400" dirty="0" smtClean="0">
              <a:cs typeface="Zar" pitchFamily="2" charset="-78"/>
            </a:endParaRPr>
          </a:p>
          <a:p>
            <a:pPr algn="just" rtl="1"/>
            <a:endParaRPr lang="en-US" sz="2400" b="1"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1428736"/>
            <a:ext cx="6715140" cy="857256"/>
          </a:xfrm>
        </p:spPr>
        <p:txBody>
          <a:bodyPr>
            <a:noAutofit/>
          </a:bodyPr>
          <a:lstStyle/>
          <a:p>
            <a:pPr algn="r" rtl="1"/>
            <a:r>
              <a:rPr lang="ar-SA" sz="2800" b="1" dirty="0" smtClean="0">
                <a:cs typeface="Zar" pitchFamily="2" charset="-78"/>
              </a:rPr>
              <a:t>ليبي</a:t>
            </a:r>
            <a:r>
              <a:rPr lang="en-US" sz="2800" b="1" i="1" dirty="0" smtClean="0">
                <a:cs typeface="Zar" pitchFamily="2" charset="-78"/>
              </a:rPr>
              <a:t/>
            </a:r>
            <a:br>
              <a:rPr lang="en-US" sz="2800" b="1" i="1" dirty="0" smtClean="0">
                <a:cs typeface="Zar" pitchFamily="2" charset="-78"/>
              </a:rPr>
            </a:br>
            <a:endParaRPr lang="en-US" sz="2800" dirty="0">
              <a:cs typeface="Zar" pitchFamily="2" charset="-78"/>
            </a:endParaRPr>
          </a:p>
        </p:txBody>
      </p:sp>
      <p:sp>
        <p:nvSpPr>
          <p:cNvPr id="3" name="Content Placeholder 2"/>
          <p:cNvSpPr>
            <a:spLocks noGrp="1"/>
          </p:cNvSpPr>
          <p:nvPr>
            <p:ph idx="1"/>
          </p:nvPr>
        </p:nvSpPr>
        <p:spPr>
          <a:xfrm>
            <a:off x="428596" y="2143116"/>
            <a:ext cx="8229600" cy="4235362"/>
          </a:xfrm>
        </p:spPr>
        <p:txBody>
          <a:bodyPr>
            <a:normAutofit/>
          </a:bodyPr>
          <a:lstStyle/>
          <a:p>
            <a:pPr algn="just" rtl="1"/>
            <a:r>
              <a:rPr lang="ar-SA" sz="2400" dirty="0" smtClean="0">
                <a:cs typeface="Zar" pitchFamily="2" charset="-78"/>
              </a:rPr>
              <a:t>در مجموع، با توجه به اينکه سطح روابط دو کشور ايران و ليبي در حد استراتژيک نيست و ليبي نيز با دارا بودن منابع عظيم نفتي، برنامه خاصي را براي گسترش فناوري هسته‌اي دنبال نمي‌کند و برنامه‌هاي قبلي را نيز با هدف بهبود روابط با غرب ادامه نداده است، بنابراين در شرايط فعلي همکاري در زمينه چرخه سوخت هسته‌اي با اين کشور موضوعيت ندارد.</a:t>
            </a:r>
            <a:endParaRPr lang="fa-IR" sz="2400" dirty="0" smtClean="0">
              <a:cs typeface="Zar" pitchFamily="2" charset="-78"/>
            </a:endParaRPr>
          </a:p>
          <a:p>
            <a:pPr algn="just" rtl="1"/>
            <a:r>
              <a:rPr lang="ar-SA" sz="2400" dirty="0" smtClean="0">
                <a:cs typeface="Zar" pitchFamily="2" charset="-78"/>
              </a:rPr>
              <a:t>در </a:t>
            </a:r>
            <a:r>
              <a:rPr lang="ar-SA" sz="2400" dirty="0" smtClean="0">
                <a:cs typeface="Zar" pitchFamily="2" charset="-78"/>
              </a:rPr>
              <a:t>شرايط مطلوب چنانچه ليبي به پژوهشهاي علمي و تحقيقاتي در اين زمينه را در دستور کار خود قرار دهد ، همکاري با اين کشور در شرايط مطلوب در حد بسيار محدودي در زمينه همکاريهاي علمي و تحقيقاتي امکان‌پذير خواهد بود.</a:t>
            </a:r>
            <a:endParaRPr lang="en-US" sz="2400" dirty="0" smtClean="0">
              <a:cs typeface="Zar" pitchFamily="2" charset="-78"/>
            </a:endParaRPr>
          </a:p>
          <a:p>
            <a:endParaRPr lang="en-US" b="1"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428736"/>
            <a:ext cx="8229600" cy="864096"/>
          </a:xfrm>
        </p:spPr>
        <p:txBody>
          <a:bodyPr>
            <a:normAutofit fontScale="90000"/>
          </a:bodyPr>
          <a:lstStyle/>
          <a:p>
            <a:pPr algn="r" rtl="1"/>
            <a:r>
              <a:rPr lang="ar-SA" sz="2800" b="1" dirty="0" smtClean="0">
                <a:cs typeface="Zar" pitchFamily="2" charset="-78"/>
              </a:rPr>
              <a:t>عربستان سعودي</a:t>
            </a:r>
            <a:r>
              <a:rPr lang="fa-IR" sz="2800" b="1" dirty="0" smtClean="0">
                <a:cs typeface="Zar" pitchFamily="2" charset="-78"/>
              </a:rPr>
              <a:t>: </a:t>
            </a:r>
            <a:r>
              <a:rPr lang="ar-SA" sz="2800" b="1" dirty="0">
                <a:cs typeface="Zar" pitchFamily="2" charset="-78"/>
              </a:rPr>
              <a:t>بررسي همکاري در شرايط موجود</a:t>
            </a:r>
            <a:r>
              <a:rPr lang="fa-IR" sz="2800" b="1" dirty="0">
                <a:cs typeface="Zar" pitchFamily="2" charset="-78"/>
              </a:rPr>
              <a:t/>
            </a:r>
            <a:br>
              <a:rPr lang="fa-IR" sz="2800" b="1" dirty="0">
                <a:cs typeface="Zar" pitchFamily="2" charset="-78"/>
              </a:rPr>
            </a:br>
            <a:endParaRPr lang="en-US" sz="2800" dirty="0">
              <a:cs typeface="Zar" pitchFamily="2" charset="-78"/>
            </a:endParaRPr>
          </a:p>
        </p:txBody>
      </p:sp>
      <p:sp>
        <p:nvSpPr>
          <p:cNvPr id="3" name="Content Placeholder 2"/>
          <p:cNvSpPr>
            <a:spLocks noGrp="1"/>
          </p:cNvSpPr>
          <p:nvPr>
            <p:ph idx="1"/>
          </p:nvPr>
        </p:nvSpPr>
        <p:spPr>
          <a:xfrm>
            <a:off x="285720" y="2214554"/>
            <a:ext cx="8579296" cy="4340237"/>
          </a:xfrm>
        </p:spPr>
        <p:txBody>
          <a:bodyPr>
            <a:noAutofit/>
          </a:bodyPr>
          <a:lstStyle/>
          <a:p>
            <a:pPr algn="just" rtl="1"/>
            <a:r>
              <a:rPr lang="ar-SA" sz="2200" dirty="0">
                <a:cs typeface="Zar" pitchFamily="2" charset="-78"/>
              </a:rPr>
              <a:t>همکاری هسته‌ای میان ایران و عربستان سعودی در سایه گفتمان فرهنگی و مذهبی و در فضای منازعه‌آ میز، لااقل در این برهه از زمان غیر ممکن به نظر می‌رسد. </a:t>
            </a:r>
            <a:endParaRPr lang="fa-IR" sz="2200" dirty="0" smtClean="0">
              <a:cs typeface="Zar" pitchFamily="2" charset="-78"/>
            </a:endParaRPr>
          </a:p>
          <a:p>
            <a:pPr algn="just" rtl="1"/>
            <a:r>
              <a:rPr lang="ar-SA" sz="2200" dirty="0" smtClean="0">
                <a:cs typeface="Zar" pitchFamily="2" charset="-78"/>
              </a:rPr>
              <a:t>همکاری </a:t>
            </a:r>
            <a:r>
              <a:rPr lang="ar-SA" sz="2200" dirty="0">
                <a:cs typeface="Zar" pitchFamily="2" charset="-78"/>
              </a:rPr>
              <a:t>های هسته‌ای به عنوان یک تعامل امنیتی- استراتژیک، وابسته به درک و برداشت ذهنی کنشگران می‌باشد. این همکاری‌ها مبتنی بر یک نگاه و برداشت متقابل و برساخته ازقواعد و هنجارهای تعریف شده در قلمرو سیاسی-داخلی جوامع دوکشور آماده به همکاری معنا پیدا می‌کند. </a:t>
            </a:r>
            <a:endParaRPr lang="fa-IR" sz="2200" dirty="0" smtClean="0">
              <a:cs typeface="Zar" pitchFamily="2" charset="-78"/>
            </a:endParaRPr>
          </a:p>
          <a:p>
            <a:pPr algn="just" rtl="1"/>
            <a:r>
              <a:rPr lang="ar-SA" sz="2200" dirty="0" smtClean="0">
                <a:cs typeface="Zar" pitchFamily="2" charset="-78"/>
              </a:rPr>
              <a:t>در </a:t>
            </a:r>
            <a:r>
              <a:rPr lang="ar-SA" sz="2200" dirty="0">
                <a:cs typeface="Zar" pitchFamily="2" charset="-78"/>
              </a:rPr>
              <a:t>همین سیاق، دورنمای همکاری میان جمهوری اسلامی ایران و عربستان سعودی در زمینه انرژی هسته‌ای از دو جهت در حال حاضر غیر ممکن است</a:t>
            </a:r>
            <a:r>
              <a:rPr lang="ar-SA" sz="2200" dirty="0" smtClean="0">
                <a:cs typeface="Zar" pitchFamily="2" charset="-78"/>
              </a:rPr>
              <a:t>:</a:t>
            </a:r>
            <a:endParaRPr lang="fa-IR" sz="2200" dirty="0" smtClean="0">
              <a:cs typeface="Zar" pitchFamily="2" charset="-78"/>
            </a:endParaRPr>
          </a:p>
          <a:p>
            <a:pPr marL="808038" lvl="0" indent="0" algn="just" rtl="1">
              <a:buNone/>
            </a:pPr>
            <a:r>
              <a:rPr lang="fa-IR" sz="2200" dirty="0" smtClean="0">
                <a:cs typeface="Zar" pitchFamily="2" charset="-78"/>
              </a:rPr>
              <a:t>- </a:t>
            </a:r>
            <a:r>
              <a:rPr lang="ar-SA" sz="2200" dirty="0" smtClean="0">
                <a:cs typeface="Zar" pitchFamily="2" charset="-78"/>
              </a:rPr>
              <a:t>تاثیر </a:t>
            </a:r>
            <a:r>
              <a:rPr lang="ar-SA" sz="2200" dirty="0">
                <a:cs typeface="Zar" pitchFamily="2" charset="-78"/>
              </a:rPr>
              <a:t>سیاست خارجی دو کشور از فرهنگ شیعی- وهابی که خود عامل مهم و تاثیرگذار در  رفتارهای دو جانبه دو کشور در قبال یکدیگر است.</a:t>
            </a:r>
            <a:endParaRPr lang="en-US" sz="2200" dirty="0">
              <a:cs typeface="Zar" pitchFamily="2" charset="-78"/>
            </a:endParaRPr>
          </a:p>
          <a:p>
            <a:pPr marL="808038" lvl="0" indent="0" algn="just" rtl="1">
              <a:buNone/>
            </a:pPr>
            <a:r>
              <a:rPr lang="fa-IR" sz="2200" dirty="0" smtClean="0">
                <a:cs typeface="Zar" pitchFamily="2" charset="-78"/>
              </a:rPr>
              <a:t>- </a:t>
            </a:r>
            <a:r>
              <a:rPr lang="ar-SA" sz="2200" dirty="0" smtClean="0">
                <a:cs typeface="Zar" pitchFamily="2" charset="-78"/>
              </a:rPr>
              <a:t>روابط </a:t>
            </a:r>
            <a:r>
              <a:rPr lang="ar-SA" sz="2200" dirty="0">
                <a:cs typeface="Zar" pitchFamily="2" charset="-78"/>
              </a:rPr>
              <a:t>راهبردی دو کشور عربستان و ایران با قدرت های بزرگ و وابستگی امنیتی- سیاسی و اقتصادی این کشورها با قدرتهای بزرگ به خصوص در زمینه انرژی هسته‌ای راه را برای همکاری میان ریاض-تهران سخت‌تر کرده است. </a:t>
            </a:r>
            <a:endParaRPr lang="en-US" sz="2200" dirty="0">
              <a:cs typeface="Zar" pitchFamily="2" charset="-78"/>
            </a:endParaRPr>
          </a:p>
          <a:p>
            <a:pPr algn="r" rtl="1"/>
            <a:endParaRPr lang="en-US" sz="2400" b="1"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circle(in)">
                                      <p:cBhvr>
                                        <p:cTn id="3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14488"/>
            <a:ext cx="8229600" cy="785818"/>
          </a:xfrm>
        </p:spPr>
        <p:txBody>
          <a:bodyPr>
            <a:normAutofit fontScale="90000"/>
          </a:bodyPr>
          <a:lstStyle/>
          <a:p>
            <a:pPr algn="r" rtl="1"/>
            <a:r>
              <a:rPr lang="ar-SA" sz="2800" b="1" dirty="0" smtClean="0">
                <a:cs typeface="Zar" pitchFamily="2" charset="-78"/>
              </a:rPr>
              <a:t>عربستان سعودي</a:t>
            </a:r>
            <a:r>
              <a:rPr lang="fa-IR" sz="2800" b="1" dirty="0" smtClean="0">
                <a:cs typeface="Zar" pitchFamily="2" charset="-78"/>
              </a:rPr>
              <a:t>: </a:t>
            </a:r>
            <a:r>
              <a:rPr lang="ar-SA" sz="2800" b="1" dirty="0">
                <a:cs typeface="Zar" pitchFamily="2" charset="-78"/>
              </a:rPr>
              <a:t>بررسي همکاري در شرايط موجود</a:t>
            </a:r>
            <a:r>
              <a:rPr lang="fa-IR" sz="2800" b="1" dirty="0">
                <a:cs typeface="Zar" pitchFamily="2" charset="-78"/>
              </a:rPr>
              <a:t/>
            </a:r>
            <a:br>
              <a:rPr lang="fa-IR" sz="2800" b="1" dirty="0">
                <a:cs typeface="Zar" pitchFamily="2" charset="-78"/>
              </a:rPr>
            </a:br>
            <a:endParaRPr lang="en-US" sz="2800" dirty="0">
              <a:cs typeface="Zar" pitchFamily="2" charset="-78"/>
            </a:endParaRPr>
          </a:p>
        </p:txBody>
      </p:sp>
      <p:sp>
        <p:nvSpPr>
          <p:cNvPr id="3" name="Content Placeholder 2"/>
          <p:cNvSpPr>
            <a:spLocks noGrp="1"/>
          </p:cNvSpPr>
          <p:nvPr>
            <p:ph idx="1"/>
          </p:nvPr>
        </p:nvSpPr>
        <p:spPr>
          <a:xfrm>
            <a:off x="357158" y="2500306"/>
            <a:ext cx="8229600" cy="3950179"/>
          </a:xfrm>
        </p:spPr>
        <p:txBody>
          <a:bodyPr>
            <a:noAutofit/>
          </a:bodyPr>
          <a:lstStyle/>
          <a:p>
            <a:pPr algn="just" rtl="1"/>
            <a:r>
              <a:rPr lang="ar-SA" sz="2400" dirty="0" smtClean="0">
                <a:cs typeface="Zar" pitchFamily="2" charset="-78"/>
              </a:rPr>
              <a:t>بنابراين، دورنماي همکاري هسته‌اي ميان ايران و عربستان در اين فضاي امنيتي و منازعه‌آميز در کوتاه مدت تقريباً محال به نظر مي‌رسد. </a:t>
            </a:r>
            <a:endParaRPr lang="fa-IR" sz="2400" dirty="0" smtClean="0">
              <a:cs typeface="Zar" pitchFamily="2" charset="-78"/>
            </a:endParaRPr>
          </a:p>
          <a:p>
            <a:pPr algn="just" rtl="1"/>
            <a:r>
              <a:rPr lang="ar-SA" sz="2400" dirty="0" smtClean="0">
                <a:cs typeface="Zar" pitchFamily="2" charset="-78"/>
              </a:rPr>
              <a:t>در مجموع، تا برداشت‌هاي سياسي و امنيتي دو کشور در جريان مساله عراق جديد، مسائل ايدئولوژي-گفتماني و بحث شيعه و وهابيت حل نشود، بستر لازم براي فضاي همکاري فراهم نشده و به تعميق فضاي منازعه‌آميز منجر مي‌شود. </a:t>
            </a:r>
            <a:endParaRPr lang="fa-IR" sz="2400" dirty="0" smtClean="0">
              <a:cs typeface="Zar" pitchFamily="2" charset="-78"/>
            </a:endParaRPr>
          </a:p>
          <a:p>
            <a:pPr algn="just" rtl="1"/>
            <a:r>
              <a:rPr lang="ar-SA" sz="2400" dirty="0" smtClean="0">
                <a:cs typeface="Zar" pitchFamily="2" charset="-78"/>
              </a:rPr>
              <a:t>بنابراين </a:t>
            </a:r>
            <a:r>
              <a:rPr lang="ar-SA" sz="2400" dirty="0" smtClean="0">
                <a:cs typeface="Zar" pitchFamily="2" charset="-78"/>
              </a:rPr>
              <a:t>در مجموع، دورنماي همکاري‌هاي ايران و عربستان سعودي در زمينه انرژي هسته‌اي با توجه به ابعاد فرهنگي و مذهبي روابط دو کشور و تاثير ادراکات هويتي ميان رياض-تهران در آينده نزديک با مشکلات بسياري مواجه است که عملاً مي‌تواند </a:t>
            </a:r>
            <a:r>
              <a:rPr lang="ar-SA" sz="2400" dirty="0" smtClean="0">
                <a:cs typeface="Zar" pitchFamily="2" charset="-78"/>
              </a:rPr>
              <a:t>بررسي </a:t>
            </a:r>
            <a:r>
              <a:rPr lang="ar-SA" sz="2400" dirty="0" smtClean="0">
                <a:cs typeface="Zar" pitchFamily="2" charset="-78"/>
              </a:rPr>
              <a:t>اين موضوع را از دستور کار خارج کند</a:t>
            </a:r>
            <a:r>
              <a:rPr lang="fa-IR" sz="2400" dirty="0" smtClean="0">
                <a:cs typeface="Zar" pitchFamily="2" charset="-78"/>
              </a:rPr>
              <a:t>.</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6"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600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par>
                          <p:cTn id="22" fill="hold">
                            <p:stCondLst>
                              <p:cond delay="8000"/>
                            </p:stCondLst>
                            <p:childTnLst>
                              <p:par>
                                <p:cTn id="23" presetID="6"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643050"/>
            <a:ext cx="8229600" cy="634082"/>
          </a:xfrm>
        </p:spPr>
        <p:txBody>
          <a:bodyPr>
            <a:normAutofit/>
          </a:bodyPr>
          <a:lstStyle/>
          <a:p>
            <a:pPr algn="r"/>
            <a:r>
              <a:rPr lang="ar-SA" sz="2800" dirty="0">
                <a:cs typeface="Zar" pitchFamily="2" charset="-78"/>
              </a:rPr>
              <a:t>چشم‌انداز همکاری در  شرایط </a:t>
            </a:r>
            <a:r>
              <a:rPr lang="ar-SA" sz="2800" dirty="0" smtClean="0">
                <a:cs typeface="Zar" pitchFamily="2" charset="-78"/>
              </a:rPr>
              <a:t>مطلوب</a:t>
            </a:r>
            <a:endParaRPr lang="en-US" sz="2800" dirty="0">
              <a:cs typeface="Zar" pitchFamily="2" charset="-78"/>
            </a:endParaRPr>
          </a:p>
        </p:txBody>
      </p:sp>
      <p:sp>
        <p:nvSpPr>
          <p:cNvPr id="3" name="Content Placeholder 2"/>
          <p:cNvSpPr>
            <a:spLocks noGrp="1"/>
          </p:cNvSpPr>
          <p:nvPr>
            <p:ph idx="1"/>
          </p:nvPr>
        </p:nvSpPr>
        <p:spPr>
          <a:xfrm>
            <a:off x="564704" y="2265448"/>
            <a:ext cx="8579296" cy="4592552"/>
          </a:xfrm>
        </p:spPr>
        <p:txBody>
          <a:bodyPr>
            <a:normAutofit/>
          </a:bodyPr>
          <a:lstStyle/>
          <a:p>
            <a:pPr algn="just" rtl="1"/>
            <a:r>
              <a:rPr lang="ar-SA" sz="2200" dirty="0" smtClean="0">
                <a:cs typeface="Zar" pitchFamily="2" charset="-78"/>
              </a:rPr>
              <a:t>عربستان </a:t>
            </a:r>
            <a:r>
              <a:rPr lang="ar-SA" sz="2200" dirty="0">
                <a:cs typeface="Zar" pitchFamily="2" charset="-78"/>
              </a:rPr>
              <a:t>سعودی و جمهوری اسلامی ایران همواره به عنوان دو قدرت منطقه‌ای رقیب در منطقه خاورمیانه دارای نقش مهم  در مسائل منطقه‌ای بوده‌اند. </a:t>
            </a:r>
            <a:endParaRPr lang="fa-IR" sz="2200" dirty="0" smtClean="0">
              <a:cs typeface="Zar" pitchFamily="2" charset="-78"/>
            </a:endParaRPr>
          </a:p>
          <a:p>
            <a:pPr algn="just" rtl="1"/>
            <a:r>
              <a:rPr lang="ar-SA" sz="2200" dirty="0" smtClean="0">
                <a:cs typeface="Zar" pitchFamily="2" charset="-78"/>
              </a:rPr>
              <a:t>شرایط </a:t>
            </a:r>
            <a:r>
              <a:rPr lang="ar-SA" sz="2200" dirty="0">
                <a:cs typeface="Zar" pitchFamily="2" charset="-78"/>
              </a:rPr>
              <a:t>مطلوب در ارتباط با عربستان سعودی به معنای نگرش مثبت رهبران دو کشور به نقش و قدرت منطقه‌ای هر یک از کشورهای رقیب است. </a:t>
            </a:r>
            <a:endParaRPr lang="fa-IR" sz="2200" dirty="0" smtClean="0">
              <a:cs typeface="Zar" pitchFamily="2" charset="-78"/>
            </a:endParaRPr>
          </a:p>
          <a:p>
            <a:pPr algn="just" rtl="1"/>
            <a:r>
              <a:rPr lang="ar-SA" sz="2200" dirty="0" smtClean="0">
                <a:cs typeface="Zar" pitchFamily="2" charset="-78"/>
              </a:rPr>
              <a:t>این </a:t>
            </a:r>
            <a:r>
              <a:rPr lang="ar-SA" sz="2200" dirty="0">
                <a:cs typeface="Zar" pitchFamily="2" charset="-78"/>
              </a:rPr>
              <a:t>شرایط به معنای کمرنگ شدن گفتمان منازعه‌آمیز و رقابت جویانه بین دو کشور می‌باشد. </a:t>
            </a:r>
            <a:endParaRPr lang="fa-IR" sz="2200" dirty="0" smtClean="0">
              <a:cs typeface="Zar" pitchFamily="2" charset="-78"/>
            </a:endParaRPr>
          </a:p>
          <a:p>
            <a:pPr algn="just" rtl="1"/>
            <a:r>
              <a:rPr lang="ar-SA" sz="2200" dirty="0" smtClean="0">
                <a:cs typeface="Zar" pitchFamily="2" charset="-78"/>
              </a:rPr>
              <a:t>در </a:t>
            </a:r>
            <a:r>
              <a:rPr lang="ar-SA" sz="2200" dirty="0">
                <a:cs typeface="Zar" pitchFamily="2" charset="-78"/>
              </a:rPr>
              <a:t>صورتی که روابط جمهوری اسلامی ایران با قدرتهای بزرگ بهبود یابد، یا در صورتی که نگرش قدرتهای بزرگ برای بزرگنمایی ایران به عنوان عامل مهم تهدید امنیت منطقه‌ای و بین‌المللی کاهش یابد، این امکان وجود دارد تا گفتمان روابط عربستان و ایران نیز بهبود یابد. </a:t>
            </a:r>
            <a:endParaRPr lang="fa-IR" sz="2200" dirty="0" smtClean="0">
              <a:cs typeface="Zar" pitchFamily="2" charset="-78"/>
            </a:endParaRPr>
          </a:p>
          <a:p>
            <a:pPr algn="just" rtl="1"/>
            <a:r>
              <a:rPr lang="ar-SA" sz="2200" dirty="0" smtClean="0">
                <a:cs typeface="Zar" pitchFamily="2" charset="-78"/>
              </a:rPr>
              <a:t>در </a:t>
            </a:r>
            <a:r>
              <a:rPr lang="ar-SA" sz="2200" dirty="0">
                <a:cs typeface="Zar" pitchFamily="2" charset="-78"/>
              </a:rPr>
              <a:t>صورت پدیدار شدن شرایط مطلوب در روابط دوجانبه عربستان سعودی و جمهوری اسلامی ایران می‌توان این امید را داشت تا دو کشور با سرمایه‌گذاری مشترک در حوزه‌های مختلف انرژی، همکاری هسته‌ای به ویژه در زمینه تأسیس کنسرسیوم تأمین سوخت هسته‌ای مورد نیاز منطقه به توافقاتی دست یابند. </a:t>
            </a:r>
            <a:endParaRPr lang="en-US" sz="22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p14="http://schemas.microsoft.com/office/powerpoint/2010/main" xmlns="" val="170501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8" presetClass="entr" presetSubtype="16" fill="hold" grpId="1"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par>
                          <p:cTn id="16" fill="hold">
                            <p:stCondLst>
                              <p:cond delay="6000"/>
                            </p:stCondLst>
                            <p:childTnLst>
                              <p:par>
                                <p:cTn id="17" presetID="8" presetClass="entr" presetSubtype="16" fill="hold" grpId="1"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par>
                          <p:cTn id="20" fill="hold">
                            <p:stCondLst>
                              <p:cond delay="8000"/>
                            </p:stCondLst>
                            <p:childTnLst>
                              <p:par>
                                <p:cTn id="21" presetID="8" presetClass="entr" presetSubtype="16" fill="hold" grpId="1"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par>
                          <p:cTn id="24" fill="hold">
                            <p:stCondLst>
                              <p:cond delay="10000"/>
                            </p:stCondLst>
                            <p:childTnLst>
                              <p:par>
                                <p:cTn id="25" presetID="8" presetClass="entr" presetSubtype="16" fill="hold" grpId="1"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par>
                          <p:cTn id="28" fill="hold">
                            <p:stCondLst>
                              <p:cond delay="12000"/>
                            </p:stCondLst>
                            <p:childTnLst>
                              <p:par>
                                <p:cTn id="29" presetID="8" presetClass="entr" presetSubtype="16" fill="hold" grpId="1"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amond(in)">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571612"/>
            <a:ext cx="8229600" cy="1000132"/>
          </a:xfrm>
        </p:spPr>
        <p:txBody>
          <a:bodyPr>
            <a:normAutofit/>
          </a:bodyPr>
          <a:lstStyle/>
          <a:p>
            <a:pPr algn="r" rtl="1"/>
            <a:r>
              <a:rPr lang="ar-SA" sz="2800" b="1" dirty="0" smtClean="0">
                <a:cs typeface="Zar" pitchFamily="2" charset="-78"/>
              </a:rPr>
              <a:t>چشم‌انداز همکاري در شرايط مطلوب</a:t>
            </a:r>
            <a:endParaRPr lang="en-US" sz="2800" dirty="0">
              <a:cs typeface="Zar" pitchFamily="2" charset="-78"/>
            </a:endParaRPr>
          </a:p>
        </p:txBody>
      </p:sp>
      <p:sp>
        <p:nvSpPr>
          <p:cNvPr id="3" name="Content Placeholder 2"/>
          <p:cNvSpPr>
            <a:spLocks noGrp="1"/>
          </p:cNvSpPr>
          <p:nvPr>
            <p:ph idx="1"/>
          </p:nvPr>
        </p:nvSpPr>
        <p:spPr>
          <a:xfrm>
            <a:off x="214282" y="2339736"/>
            <a:ext cx="8579296" cy="4518264"/>
          </a:xfrm>
        </p:spPr>
        <p:txBody>
          <a:bodyPr>
            <a:noAutofit/>
          </a:bodyPr>
          <a:lstStyle/>
          <a:p>
            <a:pPr algn="just" rtl="1"/>
            <a:r>
              <a:rPr lang="ar-SA" sz="2400" dirty="0" smtClean="0">
                <a:cs typeface="Zar" pitchFamily="2" charset="-78"/>
              </a:rPr>
              <a:t>منابع عظيم اورانيوم اردن و منابع عظيم مالي عربستان سعودي دو عاملي است که ممکن است در شرايط مطلوب زمينه را براي همکاري دو کشور در  توسعه چرخه سوخت فراهم کند. </a:t>
            </a:r>
            <a:endParaRPr lang="fa-IR" sz="2400" dirty="0" smtClean="0">
              <a:cs typeface="Zar" pitchFamily="2" charset="-78"/>
            </a:endParaRPr>
          </a:p>
          <a:p>
            <a:pPr algn="just" rtl="1"/>
            <a:r>
              <a:rPr lang="ar-SA" sz="2400" dirty="0" smtClean="0">
                <a:cs typeface="Zar" pitchFamily="2" charset="-78"/>
              </a:rPr>
              <a:t>بر </a:t>
            </a:r>
            <a:r>
              <a:rPr lang="ar-SA" sz="2400" dirty="0" smtClean="0">
                <a:cs typeface="Zar" pitchFamily="2" charset="-78"/>
              </a:rPr>
              <a:t>اساس بررسيهاي به عمل آمده، همکاري دو کشور در شرايط مطلوب در زمينه توسعه چرخه سوخت هسته‌اي در زمينه‌هاي زير امکان‌پذير خواهد بود:</a:t>
            </a:r>
            <a:endParaRPr lang="fa-IR" sz="2400" dirty="0" smtClean="0">
              <a:cs typeface="Zar" pitchFamily="2" charset="-78"/>
            </a:endParaRPr>
          </a:p>
          <a:p>
            <a:pPr lvl="0" algn="just" rtl="1"/>
            <a:r>
              <a:rPr lang="ar-SA" sz="2400" dirty="0" smtClean="0">
                <a:cs typeface="Zar" pitchFamily="2" charset="-78"/>
              </a:rPr>
              <a:t>انتقال </a:t>
            </a:r>
            <a:r>
              <a:rPr lang="ar-SA" sz="2400" dirty="0" smtClean="0">
                <a:cs typeface="Zar" pitchFamily="2" charset="-78"/>
              </a:rPr>
              <a:t>دانش فني ايران در زمينه فرآوري سوخت هسته‌اي </a:t>
            </a:r>
            <a:endParaRPr lang="en-US" sz="2400" dirty="0" smtClean="0">
              <a:cs typeface="Zar" pitchFamily="2" charset="-78"/>
            </a:endParaRPr>
          </a:p>
          <a:p>
            <a:pPr lvl="0" algn="just" rtl="1"/>
            <a:r>
              <a:rPr lang="ar-SA" sz="2400" dirty="0" smtClean="0">
                <a:cs typeface="Zar" pitchFamily="2" charset="-78"/>
              </a:rPr>
              <a:t>سرمايه‌گذاري مشترک در توليد سوخت هسته‌اي با همکاري ساير کشورها از جمله اردن</a:t>
            </a:r>
            <a:endParaRPr lang="en-US" sz="2400" dirty="0" smtClean="0">
              <a:cs typeface="Zar" pitchFamily="2" charset="-78"/>
            </a:endParaRPr>
          </a:p>
          <a:p>
            <a:pPr lvl="0" algn="just" rtl="1"/>
            <a:r>
              <a:rPr lang="ar-SA" sz="2400" dirty="0" smtClean="0">
                <a:cs typeface="Zar" pitchFamily="2" charset="-78"/>
              </a:rPr>
              <a:t>همکاري مشترک در توسعه دانش فني و تکنولوژيهاي پيشرفته در حوزه چرخه سوخت </a:t>
            </a:r>
            <a:endParaRPr lang="en-US" sz="2400" dirty="0" smtClean="0">
              <a:cs typeface="Zar" pitchFamily="2" charset="-78"/>
            </a:endParaRPr>
          </a:p>
          <a:p>
            <a:pPr lvl="0" algn="just" rtl="1"/>
            <a:r>
              <a:rPr lang="ar-SA" sz="2400" dirty="0" smtClean="0">
                <a:cs typeface="Zar" pitchFamily="2" charset="-78"/>
              </a:rPr>
              <a:t>برگزاري دوره‌هاي دانش‌افزايي مشترک با همکاري پژوهشگاهها و مراکز تحقيقاتي دو کشور</a:t>
            </a:r>
            <a:endParaRPr lang="en-US" sz="2400" dirty="0" smtClean="0">
              <a:cs typeface="Zar" pitchFamily="2" charset="-78"/>
            </a:endParaRPr>
          </a:p>
          <a:p>
            <a:pPr algn="just"/>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6"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600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par>
                          <p:cTn id="22" fill="hold">
                            <p:stCondLst>
                              <p:cond delay="8000"/>
                            </p:stCondLst>
                            <p:childTnLst>
                              <p:par>
                                <p:cTn id="23" presetID="6"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par>
                          <p:cTn id="26" fill="hold">
                            <p:stCondLst>
                              <p:cond delay="10000"/>
                            </p:stCondLst>
                            <p:childTnLst>
                              <p:par>
                                <p:cTn id="27" presetID="6"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12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140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714488"/>
            <a:ext cx="8229600" cy="792088"/>
          </a:xfrm>
        </p:spPr>
        <p:txBody>
          <a:bodyPr>
            <a:normAutofit/>
          </a:bodyPr>
          <a:lstStyle/>
          <a:p>
            <a:pPr algn="r" rtl="1"/>
            <a:r>
              <a:rPr lang="ar-SA" sz="2800" b="1" dirty="0" smtClean="0">
                <a:cs typeface="Zar" pitchFamily="2" charset="-78"/>
              </a:rPr>
              <a:t>امارات متحده عربي</a:t>
            </a:r>
            <a:r>
              <a:rPr lang="fa-IR" sz="2800" b="1" dirty="0" smtClean="0">
                <a:cs typeface="Zar" pitchFamily="2" charset="-78"/>
              </a:rPr>
              <a:t>: </a:t>
            </a:r>
            <a:r>
              <a:rPr lang="ar-SA" sz="2800" b="1" dirty="0">
                <a:cs typeface="Zar" pitchFamily="2" charset="-78"/>
              </a:rPr>
              <a:t>بررسي همکاري در شرايط </a:t>
            </a:r>
            <a:r>
              <a:rPr lang="ar-SA" sz="2800" b="1" dirty="0" smtClean="0">
                <a:cs typeface="Zar" pitchFamily="2" charset="-78"/>
              </a:rPr>
              <a:t>موجود</a:t>
            </a:r>
            <a:endParaRPr lang="en-US" sz="2800" dirty="0">
              <a:cs typeface="Zar" pitchFamily="2" charset="-78"/>
            </a:endParaRPr>
          </a:p>
        </p:txBody>
      </p:sp>
      <p:sp>
        <p:nvSpPr>
          <p:cNvPr id="3" name="Content Placeholder 2"/>
          <p:cNvSpPr>
            <a:spLocks noGrp="1"/>
          </p:cNvSpPr>
          <p:nvPr>
            <p:ph idx="1"/>
          </p:nvPr>
        </p:nvSpPr>
        <p:spPr>
          <a:xfrm>
            <a:off x="357158" y="3000372"/>
            <a:ext cx="8507288" cy="3091784"/>
          </a:xfrm>
        </p:spPr>
        <p:txBody>
          <a:bodyPr>
            <a:normAutofit/>
          </a:bodyPr>
          <a:lstStyle/>
          <a:p>
            <a:pPr algn="just" rtl="1"/>
            <a:r>
              <a:rPr lang="ar-SA" sz="2400" dirty="0">
                <a:cs typeface="Zar" pitchFamily="2" charset="-78"/>
              </a:rPr>
              <a:t>بر اساس اطلاعات موجود از قراردادها و پروژه‌های فناوری هسته‌ای امارت این کشور تا سال 2020 به صورت فزاینده‌ای در تولید انرژی هسته‌ای پیشرفتهای چشمگیری خواهد داشت. </a:t>
            </a:r>
            <a:endParaRPr lang="fa-IR" sz="2400" dirty="0" smtClean="0">
              <a:cs typeface="Zar" pitchFamily="2" charset="-78"/>
            </a:endParaRPr>
          </a:p>
          <a:p>
            <a:pPr algn="just" rtl="1"/>
            <a:r>
              <a:rPr lang="ar-SA" sz="2400" dirty="0" smtClean="0">
                <a:cs typeface="Zar" pitchFamily="2" charset="-78"/>
              </a:rPr>
              <a:t>در </a:t>
            </a:r>
            <a:r>
              <a:rPr lang="ar-SA" sz="2400" dirty="0">
                <a:cs typeface="Zar" pitchFamily="2" charset="-78"/>
              </a:rPr>
              <a:t>این صورت، امارات با توجه به شاخص های منازعه امیز سیاسی و امنیتی در خصوص مساله جزایر سه گانه ایرانی، موضوع عراق جدید و امنیتی ساختن هویت ایران در سیاست خارجی خود، به عنوان یک رقیب جدی سیاسی و فنی در منطقه ظاهر خواهد شد و دامنه منازعه و نا همسویی سیاسی را تعمیق خواهد بخشید</a:t>
            </a:r>
            <a:r>
              <a:rPr lang="ar-SA" sz="2400" dirty="0" smtClean="0">
                <a:cs typeface="Zar" pitchFamily="2" charset="-78"/>
              </a:rPr>
              <a:t>.</a:t>
            </a:r>
            <a:endParaRPr lang="fa-IR" sz="2400" dirty="0" smtClean="0">
              <a:cs typeface="Zar" pitchFamily="2" charset="-78"/>
            </a:endParaRPr>
          </a:p>
          <a:p>
            <a:pPr algn="r" rtl="1"/>
            <a:endParaRPr lang="en-US" sz="2400" b="1" dirty="0">
              <a:cs typeface="B Mitra"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857364"/>
            <a:ext cx="8229600" cy="792088"/>
          </a:xfrm>
        </p:spPr>
        <p:txBody>
          <a:bodyPr>
            <a:normAutofit fontScale="90000"/>
          </a:bodyPr>
          <a:lstStyle/>
          <a:p>
            <a:pPr algn="r" rtl="1"/>
            <a:r>
              <a:rPr lang="ar-SA" sz="2800" b="1" dirty="0" smtClean="0">
                <a:cs typeface="Zar" pitchFamily="2" charset="-78"/>
              </a:rPr>
              <a:t>امارات متحده عربي</a:t>
            </a:r>
            <a:r>
              <a:rPr lang="fa-IR" sz="2800" b="1" dirty="0" smtClean="0">
                <a:cs typeface="Zar" pitchFamily="2" charset="-78"/>
              </a:rPr>
              <a:t>: </a:t>
            </a:r>
            <a:r>
              <a:rPr lang="ar-SA" sz="2800" b="1" dirty="0">
                <a:cs typeface="Zar" pitchFamily="2" charset="-78"/>
              </a:rPr>
              <a:t>بررسي همکاري در شرايط موجود</a:t>
            </a:r>
            <a:r>
              <a:rPr lang="fa-IR" sz="2800" b="1" dirty="0">
                <a:cs typeface="Zar" pitchFamily="2" charset="-78"/>
              </a:rPr>
              <a:t/>
            </a:r>
            <a:br>
              <a:rPr lang="fa-IR" sz="2800" b="1" dirty="0">
                <a:cs typeface="Zar" pitchFamily="2" charset="-78"/>
              </a:rPr>
            </a:br>
            <a:endParaRPr lang="en-US" sz="2800" dirty="0">
              <a:cs typeface="Zar" pitchFamily="2" charset="-78"/>
            </a:endParaRPr>
          </a:p>
        </p:txBody>
      </p:sp>
      <p:sp>
        <p:nvSpPr>
          <p:cNvPr id="3" name="Content Placeholder 2"/>
          <p:cNvSpPr>
            <a:spLocks noGrp="1"/>
          </p:cNvSpPr>
          <p:nvPr>
            <p:ph idx="1"/>
          </p:nvPr>
        </p:nvSpPr>
        <p:spPr>
          <a:xfrm>
            <a:off x="357158" y="2357430"/>
            <a:ext cx="8507288" cy="4143404"/>
          </a:xfrm>
        </p:spPr>
        <p:txBody>
          <a:bodyPr>
            <a:normAutofit fontScale="92500"/>
          </a:bodyPr>
          <a:lstStyle/>
          <a:p>
            <a:pPr algn="just" rtl="1"/>
            <a:r>
              <a:rPr lang="ar-SA" sz="2400" dirty="0" smtClean="0">
                <a:cs typeface="Zar" pitchFamily="2" charset="-78"/>
              </a:rPr>
              <a:t>امارات </a:t>
            </a:r>
            <a:r>
              <a:rPr lang="ar-SA" sz="2400" dirty="0">
                <a:cs typeface="Zar" pitchFamily="2" charset="-78"/>
              </a:rPr>
              <a:t>متحده عربی برنامه گسترش و توسعه طرحهای هسته‌ای خود را بر پایه موافقتنامه‌های امنیتی خود با کشورهای غربی مانند ایالات متحده به انجام خواهد رساند. به عبارتی ساخت سیاسی و اقتصادی امارات با نگرش برون منطقه‌ای خود و تاکیدی که بر همکاری با کشورهای بزرگ بین المللی دارد در زمینه عدم همکاری هسته‌ای این کشور با ایران جای تردید باقی نخواهد گذاشت. </a:t>
            </a:r>
            <a:endParaRPr lang="fa-IR" sz="2400" dirty="0" smtClean="0">
              <a:cs typeface="Zar" pitchFamily="2" charset="-78"/>
            </a:endParaRPr>
          </a:p>
          <a:p>
            <a:pPr algn="just" rtl="1"/>
            <a:r>
              <a:rPr lang="ar-SA" sz="2400" dirty="0" smtClean="0">
                <a:cs typeface="Zar" pitchFamily="2" charset="-78"/>
              </a:rPr>
              <a:t>در </a:t>
            </a:r>
            <a:r>
              <a:rPr lang="ar-SA" sz="2400" dirty="0" smtClean="0">
                <a:cs typeface="Zar" pitchFamily="2" charset="-78"/>
              </a:rPr>
              <a:t>کل چشم انداز همکاري ميان دو کشور ايران و امارات به صورت حداکثر منازعه سياسي و حداقل همکاري فني خواهد بود. درجه اين پويش ها به روندهاي سياسي و امنيتي منطقه و نوع تعاملات سياسي دو کشور در حل منازعات بر مي‌گردد. </a:t>
            </a:r>
            <a:endParaRPr lang="fa-IR" sz="2400" dirty="0" smtClean="0">
              <a:cs typeface="Zar" pitchFamily="2" charset="-78"/>
            </a:endParaRPr>
          </a:p>
          <a:p>
            <a:pPr algn="just" rtl="1"/>
            <a:r>
              <a:rPr lang="ar-SA" sz="2400" dirty="0" smtClean="0">
                <a:cs typeface="Zar" pitchFamily="2" charset="-78"/>
              </a:rPr>
              <a:t>در </a:t>
            </a:r>
            <a:r>
              <a:rPr lang="ar-SA" sz="2400" dirty="0" smtClean="0">
                <a:cs typeface="Zar" pitchFamily="2" charset="-78"/>
              </a:rPr>
              <a:t>مجموع، چشم‌انداز همکاري‌هاي هسته‌اي ميان جمهوري اسلامي ايران و امارات متحده عربي با توجه به بافت سياسي منطقه خاورميانه و گفتمان حاکم بر سياست خارجي امارات متحده عربي  و همچنين الزامات حقوقي توافقنامه هاي دوجانبه امارات با امريکا و آژانس بين‌المللي انرژي هسته‌اي اميدوار کننده نخواهد بود.</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74"/>
            <a:ext cx="8229600" cy="1000132"/>
          </a:xfrm>
        </p:spPr>
        <p:txBody>
          <a:bodyPr>
            <a:normAutofit/>
          </a:bodyPr>
          <a:lstStyle/>
          <a:p>
            <a:pPr algn="r" rtl="1"/>
            <a:r>
              <a:rPr lang="fa-IR" sz="2800" b="1" dirty="0" smtClean="0">
                <a:cs typeface="Zar" pitchFamily="2" charset="-78"/>
              </a:rPr>
              <a:t>امارات: </a:t>
            </a:r>
            <a:r>
              <a:rPr lang="ar-SA" sz="2800" b="1" dirty="0" smtClean="0">
                <a:cs typeface="Zar" pitchFamily="2" charset="-78"/>
              </a:rPr>
              <a:t>چشم‌انداز همکاري در  شرايط مطلوب</a:t>
            </a:r>
            <a:endParaRPr lang="en-US" sz="2800" b="1" dirty="0">
              <a:cs typeface="Zar" pitchFamily="2" charset="-78"/>
            </a:endParaRPr>
          </a:p>
        </p:txBody>
      </p:sp>
      <p:sp>
        <p:nvSpPr>
          <p:cNvPr id="3" name="Content Placeholder 2"/>
          <p:cNvSpPr>
            <a:spLocks noGrp="1"/>
          </p:cNvSpPr>
          <p:nvPr>
            <p:ph idx="1"/>
          </p:nvPr>
        </p:nvSpPr>
        <p:spPr>
          <a:xfrm>
            <a:off x="428596" y="2268298"/>
            <a:ext cx="8229600" cy="4589702"/>
          </a:xfrm>
        </p:spPr>
        <p:txBody>
          <a:bodyPr>
            <a:noAutofit/>
          </a:bodyPr>
          <a:lstStyle/>
          <a:p>
            <a:pPr algn="just" rtl="1"/>
            <a:r>
              <a:rPr lang="ar-SA" sz="2400" dirty="0" smtClean="0">
                <a:cs typeface="Zar" pitchFamily="2" charset="-78"/>
              </a:rPr>
              <a:t>در صورتي که شرايط مطلوب پديدار شود که طي آن روابط و گفتمان حاکم بر روابط دو کشور امارات متحده عربي و جمهوري اسلامي ايران مبتني بر منازعه بر سر نقش منطقه‌اي ايران و مسائل جزائر نباشد، با توجه به پيشرفت‌هاي خوبي که امارات در دستيابي به انرژي هسته‌اي کسب کرده است، امکان همکاري جمهوري اسلامي ايران در تربيت و تأمين نيروي متخصص در اداره نيروگاه هسته‌اي خواهد بود. </a:t>
            </a:r>
            <a:endParaRPr lang="fa-IR" sz="2400" dirty="0" smtClean="0">
              <a:cs typeface="Zar" pitchFamily="2" charset="-78"/>
            </a:endParaRPr>
          </a:p>
          <a:p>
            <a:pPr algn="just" rtl="1"/>
            <a:r>
              <a:rPr lang="ar-SA" sz="2400" dirty="0" smtClean="0">
                <a:cs typeface="Zar" pitchFamily="2" charset="-78"/>
              </a:rPr>
              <a:t>با </a:t>
            </a:r>
            <a:r>
              <a:rPr lang="ar-SA" sz="2400" dirty="0" smtClean="0">
                <a:cs typeface="Zar" pitchFamily="2" charset="-78"/>
              </a:rPr>
              <a:t>توجه به اينکه اين کشور اساساً ايجاد و توسعه چرخه سوخت هسته‌اي را از دستور کار خود خارج کرده است، و با توجه به اينکه پتانسيل جمهوري اسلامي ايران در زمينه ارائه دانش فني و تکنولوژي فرآوري سوخت هسته‌اي است، به نظر مي‌رسد همکاري دو کشور در شرايط مطلوب به انجام طرحهاي مشترک در زمينه کاربرد انرژي هسته‌اي در حوزه‌هاي پزشکي و کشاورزي ، پسمانداري هسته‌اي و سوخت مصرف </a:t>
            </a:r>
            <a:r>
              <a:rPr lang="ar-SA" sz="2400" dirty="0" smtClean="0">
                <a:cs typeface="Zar" pitchFamily="2" charset="-78"/>
              </a:rPr>
              <a:t>شده، آموزش، </a:t>
            </a:r>
            <a:r>
              <a:rPr lang="ar-SA" sz="2400" dirty="0" smtClean="0">
                <a:cs typeface="Zar" pitchFamily="2" charset="-78"/>
              </a:rPr>
              <a:t>تربيت و تأمين نيروي كار متخصص و تأسيس كنسرسيوم تأمين سوخت هسته‌اي محدود شود</a:t>
            </a:r>
            <a:r>
              <a:rPr lang="ar-SA" sz="2400" b="1" dirty="0" smtClean="0">
                <a:cs typeface="Zar" pitchFamily="2" charset="-78"/>
              </a:rPr>
              <a:t>.</a:t>
            </a:r>
            <a:endParaRPr lang="en-US" sz="2400" b="1" dirty="0" smtClean="0">
              <a:cs typeface="Zar" pitchFamily="2" charset="-78"/>
            </a:endParaRPr>
          </a:p>
          <a:p>
            <a:pPr algn="just" rtl="1"/>
            <a:endParaRPr lang="en-US" sz="2400" b="1"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571612"/>
            <a:ext cx="8229600" cy="720080"/>
          </a:xfrm>
        </p:spPr>
        <p:txBody>
          <a:bodyPr>
            <a:normAutofit/>
          </a:bodyPr>
          <a:lstStyle/>
          <a:p>
            <a:pPr algn="r" rtl="1"/>
            <a:r>
              <a:rPr lang="ar-SA" sz="2800" b="1" dirty="0" smtClean="0">
                <a:cs typeface="Zar" pitchFamily="2" charset="-78"/>
              </a:rPr>
              <a:t>کويت</a:t>
            </a:r>
            <a:r>
              <a:rPr lang="fa-IR" sz="2800" b="1" dirty="0" smtClean="0">
                <a:cs typeface="Zar" pitchFamily="2" charset="-78"/>
              </a:rPr>
              <a:t>: </a:t>
            </a:r>
            <a:r>
              <a:rPr lang="ar-SA" sz="2800" b="1" dirty="0">
                <a:cs typeface="Zar" pitchFamily="2" charset="-78"/>
              </a:rPr>
              <a:t>بررسي همکاري در شرايط </a:t>
            </a:r>
            <a:r>
              <a:rPr lang="ar-SA" sz="2800" b="1" dirty="0" smtClean="0">
                <a:cs typeface="Zar" pitchFamily="2" charset="-78"/>
              </a:rPr>
              <a:t>موجود</a:t>
            </a:r>
            <a:endParaRPr lang="en-US" sz="2800" dirty="0">
              <a:cs typeface="Zar" pitchFamily="2" charset="-78"/>
            </a:endParaRPr>
          </a:p>
        </p:txBody>
      </p:sp>
      <p:sp>
        <p:nvSpPr>
          <p:cNvPr id="3" name="Content Placeholder 2"/>
          <p:cNvSpPr>
            <a:spLocks noGrp="1"/>
          </p:cNvSpPr>
          <p:nvPr>
            <p:ph idx="1"/>
          </p:nvPr>
        </p:nvSpPr>
        <p:spPr>
          <a:xfrm>
            <a:off x="0" y="2428868"/>
            <a:ext cx="8579296" cy="3949610"/>
          </a:xfrm>
        </p:spPr>
        <p:txBody>
          <a:bodyPr>
            <a:noAutofit/>
          </a:bodyPr>
          <a:lstStyle/>
          <a:p>
            <a:pPr algn="just" rtl="1"/>
            <a:r>
              <a:rPr lang="ar-SA" sz="2400" dirty="0">
                <a:cs typeface="B Mitra" pitchFamily="2" charset="-78"/>
              </a:rPr>
              <a:t>دولت کویت با توجه به منابع عظیم انرژی این کشور و با توجه به جمعیت و نیاز محدود این کشور تا کنون اقدام جدی برای دستیابی به انرژی هسته‌ای را در دستور کار خود قرار نداده و فعالیت چندانی را نیز در این ارتباط آغاز نکرده است. </a:t>
            </a:r>
            <a:endParaRPr lang="fa-IR" sz="2400" dirty="0" smtClean="0">
              <a:cs typeface="B Mitra" pitchFamily="2" charset="-78"/>
            </a:endParaRPr>
          </a:p>
          <a:p>
            <a:pPr algn="just" rtl="1"/>
            <a:r>
              <a:rPr lang="ar-SA" sz="2400" dirty="0" smtClean="0">
                <a:cs typeface="B Mitra" pitchFamily="2" charset="-78"/>
              </a:rPr>
              <a:t>در </a:t>
            </a:r>
            <a:r>
              <a:rPr lang="ar-SA" sz="2400" dirty="0">
                <a:cs typeface="B Mitra" pitchFamily="2" charset="-78"/>
              </a:rPr>
              <a:t>مجموع، با توجه به همکاری های امنیتی و سیاسی گسترده امیر نشین کویت با ایالات متحده امریکا و سیاست انتقادی این کشور نسبت به حضور و نفوذ ایران در عراق جدید و همچنین با توجه به سیاستهای حاکم بر شورای همکاری خلیج فارس در ارتباط با جمهوری اسلامی ایران به نظر می‌رسد در شرایط فعلی امکان همکاری هسته‌ای ایران با این کشور وجود ندارد. </a:t>
            </a:r>
            <a:endParaRPr lang="fa-IR" sz="2400" dirty="0" smtClean="0">
              <a:cs typeface="B Mitra" pitchFamily="2" charset="-78"/>
            </a:endParaRPr>
          </a:p>
          <a:p>
            <a:pPr algn="just" rtl="1"/>
            <a:r>
              <a:rPr lang="ar-SA" sz="2400" dirty="0" smtClean="0">
                <a:cs typeface="B Mitra" pitchFamily="2" charset="-78"/>
              </a:rPr>
              <a:t>علاوه </a:t>
            </a:r>
            <a:r>
              <a:rPr lang="ar-SA" sz="2400" dirty="0">
                <a:cs typeface="B Mitra" pitchFamily="2" charset="-78"/>
              </a:rPr>
              <a:t>بر اینکه، کویت اساساً اعتقادی به همکاری های امنیتی و سیاسی با کشورهای غیر عرب ندارد.</a:t>
            </a:r>
            <a:endParaRPr lang="en-US" sz="2400" dirty="0">
              <a:cs typeface="B Mitra" pitchFamily="2" charset="-78"/>
            </a:endParaRPr>
          </a:p>
          <a:p>
            <a:pPr algn="r" rtl="1"/>
            <a:endParaRPr lang="en-US" sz="2800" b="1" dirty="0">
              <a:cs typeface="B Mitra"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714488"/>
            <a:ext cx="8229600" cy="928686"/>
          </a:xfrm>
        </p:spPr>
        <p:txBody>
          <a:bodyPr>
            <a:normAutofit/>
          </a:bodyPr>
          <a:lstStyle/>
          <a:p>
            <a:pPr algn="r" rtl="1">
              <a:lnSpc>
                <a:spcPct val="115000"/>
              </a:lnSpc>
              <a:spcBef>
                <a:spcPts val="1000"/>
              </a:spcBef>
              <a:spcAft>
                <a:spcPts val="0"/>
              </a:spcAft>
            </a:pPr>
            <a:r>
              <a:rPr lang="fa-IR" sz="2800" b="1" dirty="0" smtClean="0">
                <a:effectLst/>
                <a:latin typeface="Cambria"/>
                <a:ea typeface="Times New Roman"/>
                <a:cs typeface="Zar" pitchFamily="2" charset="-78"/>
              </a:rPr>
              <a:t>گستره کار</a:t>
            </a:r>
            <a:endParaRPr lang="en-US" sz="2800" b="1" dirty="0">
              <a:effectLst/>
              <a:latin typeface="Cambria"/>
              <a:ea typeface="Times New Roman"/>
              <a:cs typeface="Zar" pitchFamily="2" charset="-78"/>
            </a:endParaRPr>
          </a:p>
        </p:txBody>
      </p:sp>
      <p:sp>
        <p:nvSpPr>
          <p:cNvPr id="3" name="Content Placeholder 2"/>
          <p:cNvSpPr>
            <a:spLocks noGrp="1"/>
          </p:cNvSpPr>
          <p:nvPr>
            <p:ph idx="1"/>
          </p:nvPr>
        </p:nvSpPr>
        <p:spPr>
          <a:xfrm>
            <a:off x="503040" y="2786058"/>
            <a:ext cx="8640960" cy="3286148"/>
          </a:xfrm>
        </p:spPr>
        <p:txBody>
          <a:bodyPr>
            <a:normAutofit/>
          </a:bodyPr>
          <a:lstStyle/>
          <a:p>
            <a:pPr algn="just" rtl="1"/>
            <a:r>
              <a:rPr lang="fa-IR" sz="2400" dirty="0">
                <a:cs typeface="Zar" pitchFamily="2" charset="-78"/>
              </a:rPr>
              <a:t>در مجموع، گستره </a:t>
            </a:r>
            <a:r>
              <a:rPr lang="fa-IR" sz="2400" dirty="0" smtClean="0">
                <a:cs typeface="Zar" pitchFamily="2" charset="-78"/>
              </a:rPr>
              <a:t>اين </a:t>
            </a:r>
            <a:r>
              <a:rPr lang="fa-IR" sz="2400" dirty="0">
                <a:cs typeface="Zar" pitchFamily="2" charset="-78"/>
              </a:rPr>
              <a:t>پژوهش را </a:t>
            </a:r>
            <a:r>
              <a:rPr lang="fa-IR" sz="2400" dirty="0" smtClean="0">
                <a:cs typeface="Zar" pitchFamily="2" charset="-78"/>
              </a:rPr>
              <a:t>مي‌توان </a:t>
            </a:r>
            <a:r>
              <a:rPr lang="fa-IR" sz="2400" dirty="0">
                <a:cs typeface="Zar" pitchFamily="2" charset="-78"/>
              </a:rPr>
              <a:t>به شرح </a:t>
            </a:r>
            <a:r>
              <a:rPr lang="fa-IR" sz="2400" dirty="0" smtClean="0">
                <a:cs typeface="Zar" pitchFamily="2" charset="-78"/>
              </a:rPr>
              <a:t>زير </a:t>
            </a:r>
            <a:r>
              <a:rPr lang="fa-IR" sz="2400" dirty="0">
                <a:cs typeface="Zar" pitchFamily="2" charset="-78"/>
              </a:rPr>
              <a:t>در </a:t>
            </a:r>
            <a:r>
              <a:rPr lang="fa-IR" sz="2400" dirty="0" smtClean="0">
                <a:cs typeface="Zar" pitchFamily="2" charset="-78"/>
              </a:rPr>
              <a:t>اين </a:t>
            </a:r>
            <a:r>
              <a:rPr lang="fa-IR" sz="2400" dirty="0">
                <a:cs typeface="Zar" pitchFamily="2" charset="-78"/>
              </a:rPr>
              <a:t>حوزه‌ها </a:t>
            </a:r>
            <a:r>
              <a:rPr lang="fa-IR" sz="2400" dirty="0" smtClean="0">
                <a:cs typeface="Zar" pitchFamily="2" charset="-78"/>
              </a:rPr>
              <a:t>نيز  </a:t>
            </a:r>
            <a:r>
              <a:rPr lang="fa-IR" sz="2400" dirty="0">
                <a:cs typeface="Zar" pitchFamily="2" charset="-78"/>
              </a:rPr>
              <a:t>مشخص کرد: </a:t>
            </a:r>
            <a:endParaRPr lang="en-US" sz="2400" dirty="0">
              <a:cs typeface="Zar" pitchFamily="2" charset="-78"/>
            </a:endParaRPr>
          </a:p>
          <a:p>
            <a:pPr algn="just" rtl="1"/>
            <a:r>
              <a:rPr lang="fa-IR" sz="2400" dirty="0" smtClean="0">
                <a:cs typeface="Zar" pitchFamily="2" charset="-78"/>
              </a:rPr>
              <a:t>کشورهايي </a:t>
            </a:r>
            <a:r>
              <a:rPr lang="fa-IR" sz="2400" dirty="0">
                <a:cs typeface="Zar" pitchFamily="2" charset="-78"/>
              </a:rPr>
              <a:t>که امکان </a:t>
            </a:r>
            <a:r>
              <a:rPr lang="fa-IR" sz="2400" dirty="0" smtClean="0">
                <a:cs typeface="Zar" pitchFamily="2" charset="-78"/>
              </a:rPr>
              <a:t>همکاري </a:t>
            </a:r>
            <a:r>
              <a:rPr lang="fa-IR" sz="2400" dirty="0">
                <a:cs typeface="Zar" pitchFamily="2" charset="-78"/>
              </a:rPr>
              <a:t>با آنها وجود دارد. </a:t>
            </a:r>
            <a:endParaRPr lang="en-US" sz="2400" dirty="0">
              <a:cs typeface="Zar" pitchFamily="2" charset="-78"/>
            </a:endParaRPr>
          </a:p>
          <a:p>
            <a:pPr algn="just" rtl="1"/>
            <a:r>
              <a:rPr lang="fa-IR" sz="2400" dirty="0" smtClean="0">
                <a:cs typeface="Zar" pitchFamily="2" charset="-78"/>
              </a:rPr>
              <a:t>نوع </a:t>
            </a:r>
            <a:r>
              <a:rPr lang="fa-IR" sz="2400" dirty="0" smtClean="0">
                <a:cs typeface="Zar" pitchFamily="2" charset="-78"/>
              </a:rPr>
              <a:t>همکاري </a:t>
            </a:r>
            <a:r>
              <a:rPr lang="fa-IR" sz="2400" dirty="0">
                <a:cs typeface="Zar" pitchFamily="2" charset="-78"/>
              </a:rPr>
              <a:t>شامل مبادله </a:t>
            </a:r>
            <a:r>
              <a:rPr lang="fa-IR" sz="2400" dirty="0" smtClean="0">
                <a:cs typeface="Zar" pitchFamily="2" charset="-78"/>
              </a:rPr>
              <a:t>علمي </a:t>
            </a:r>
            <a:r>
              <a:rPr lang="fa-IR" sz="2400" dirty="0">
                <a:cs typeface="Zar" pitchFamily="2" charset="-78"/>
              </a:rPr>
              <a:t>و </a:t>
            </a:r>
            <a:r>
              <a:rPr lang="fa-IR" sz="2400" dirty="0" smtClean="0">
                <a:cs typeface="Zar" pitchFamily="2" charset="-78"/>
              </a:rPr>
              <a:t>فني، خريد </a:t>
            </a:r>
            <a:r>
              <a:rPr lang="fa-IR" sz="2400" dirty="0">
                <a:cs typeface="Zar" pitchFamily="2" charset="-78"/>
              </a:rPr>
              <a:t>و فروش </a:t>
            </a:r>
            <a:r>
              <a:rPr lang="fa-IR" sz="2400" dirty="0" smtClean="0">
                <a:cs typeface="Zar" pitchFamily="2" charset="-78"/>
              </a:rPr>
              <a:t>سخت‌افزار</a:t>
            </a:r>
            <a:r>
              <a:rPr lang="fa-IR" sz="2400" dirty="0">
                <a:cs typeface="Zar" pitchFamily="2" charset="-78"/>
              </a:rPr>
              <a:t>، نوع </a:t>
            </a:r>
            <a:r>
              <a:rPr lang="fa-IR" sz="2400" dirty="0" smtClean="0">
                <a:cs typeface="Zar" pitchFamily="2" charset="-78"/>
              </a:rPr>
              <a:t>همکاري لجستيکي </a:t>
            </a:r>
            <a:r>
              <a:rPr lang="fa-IR" sz="2400" dirty="0">
                <a:cs typeface="Zar" pitchFamily="2" charset="-78"/>
              </a:rPr>
              <a:t>و </a:t>
            </a:r>
            <a:r>
              <a:rPr lang="fa-IR" sz="2400" dirty="0" smtClean="0">
                <a:cs typeface="Zar" pitchFamily="2" charset="-78"/>
              </a:rPr>
              <a:t>همکاريهاي سياسي </a:t>
            </a:r>
            <a:r>
              <a:rPr lang="fa-IR" sz="2400" dirty="0">
                <a:cs typeface="Zar" pitchFamily="2" charset="-78"/>
              </a:rPr>
              <a:t>و </a:t>
            </a:r>
            <a:r>
              <a:rPr lang="fa-IR" sz="2400" dirty="0" smtClean="0">
                <a:cs typeface="Zar" pitchFamily="2" charset="-78"/>
              </a:rPr>
              <a:t>بين‌المللي </a:t>
            </a:r>
            <a:endParaRPr lang="en-US" sz="2400" dirty="0">
              <a:cs typeface="Zar" pitchFamily="2" charset="-78"/>
            </a:endParaRPr>
          </a:p>
          <a:p>
            <a:pPr algn="just" rtl="1"/>
            <a:r>
              <a:rPr lang="fa-IR" sz="2400" dirty="0" smtClean="0">
                <a:cs typeface="Zar" pitchFamily="2" charset="-78"/>
              </a:rPr>
              <a:t>سطح </a:t>
            </a:r>
            <a:r>
              <a:rPr lang="fa-IR" sz="2400" dirty="0" smtClean="0">
                <a:cs typeface="Zar" pitchFamily="2" charset="-78"/>
              </a:rPr>
              <a:t>همکاري </a:t>
            </a:r>
            <a:r>
              <a:rPr lang="fa-IR" sz="2400" dirty="0">
                <a:cs typeface="Zar" pitchFamily="2" charset="-78"/>
              </a:rPr>
              <a:t>شامل </a:t>
            </a:r>
            <a:r>
              <a:rPr lang="fa-IR" sz="2400" dirty="0" smtClean="0">
                <a:cs typeface="Zar" pitchFamily="2" charset="-78"/>
              </a:rPr>
              <a:t>بررسي امکان‌سنجي </a:t>
            </a:r>
            <a:r>
              <a:rPr lang="fa-IR" sz="2400" dirty="0">
                <a:cs typeface="Zar" pitchFamily="2" charset="-78"/>
              </a:rPr>
              <a:t>انجام </a:t>
            </a:r>
            <a:r>
              <a:rPr lang="fa-IR" sz="2400" dirty="0" smtClean="0">
                <a:cs typeface="Zar" pitchFamily="2" charset="-78"/>
              </a:rPr>
              <a:t>پروژه‌هاي </a:t>
            </a:r>
            <a:r>
              <a:rPr lang="fa-IR" sz="2400" dirty="0">
                <a:cs typeface="Zar" pitchFamily="2" charset="-78"/>
              </a:rPr>
              <a:t>مشترک، </a:t>
            </a:r>
            <a:r>
              <a:rPr lang="fa-IR" sz="2400" dirty="0" smtClean="0">
                <a:cs typeface="Zar" pitchFamily="2" charset="-78"/>
              </a:rPr>
              <a:t>سرمايه‌گذاري </a:t>
            </a:r>
            <a:r>
              <a:rPr lang="fa-IR" sz="2400" dirty="0">
                <a:cs typeface="Zar" pitchFamily="2" charset="-78"/>
              </a:rPr>
              <a:t>مشترک و </a:t>
            </a:r>
            <a:r>
              <a:rPr lang="fa-IR" sz="2400" dirty="0" smtClean="0">
                <a:cs typeface="Zar" pitchFamily="2" charset="-78"/>
              </a:rPr>
              <a:t>تقسيم </a:t>
            </a:r>
            <a:r>
              <a:rPr lang="fa-IR" sz="2400" dirty="0">
                <a:cs typeface="Zar" pitchFamily="2" charset="-78"/>
              </a:rPr>
              <a:t>کار، مبادله </a:t>
            </a:r>
            <a:r>
              <a:rPr lang="fa-IR" sz="2400" dirty="0" smtClean="0">
                <a:cs typeface="Zar" pitchFamily="2" charset="-78"/>
              </a:rPr>
              <a:t>يا خريد </a:t>
            </a:r>
            <a:r>
              <a:rPr lang="fa-IR" sz="2400" dirty="0">
                <a:cs typeface="Zar" pitchFamily="2" charset="-78"/>
              </a:rPr>
              <a:t>و فروش داده‌ها و اطلاعات </a:t>
            </a:r>
            <a:r>
              <a:rPr lang="fa-IR" sz="2400" dirty="0" smtClean="0">
                <a:cs typeface="Zar" pitchFamily="2" charset="-78"/>
              </a:rPr>
              <a:t>فني </a:t>
            </a:r>
            <a:r>
              <a:rPr lang="fa-IR" sz="2400" dirty="0">
                <a:cs typeface="Zar" pitchFamily="2" charset="-78"/>
              </a:rPr>
              <a:t>و سخت افزار </a:t>
            </a:r>
            <a:endParaRPr lang="en-US" sz="2400" dirty="0">
              <a:cs typeface="Zar" pitchFamily="2" charset="-78"/>
            </a:endParaRPr>
          </a:p>
          <a:p>
            <a:pPr algn="just"/>
            <a:endParaRPr lang="en-US" sz="2800" dirty="0">
              <a:cs typeface="B 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29008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18" presetClass="entr" presetSubtype="12"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2000"/>
                                        <p:tgtEl>
                                          <p:spTgt spid="3">
                                            <p:txEl>
                                              <p:pRg st="0" end="0"/>
                                            </p:txEl>
                                          </p:spTgt>
                                        </p:tgtEl>
                                      </p:cBhvr>
                                    </p:animEffect>
                                  </p:childTnLst>
                                </p:cTn>
                              </p:par>
                            </p:childTnLst>
                          </p:cTn>
                        </p:par>
                        <p:par>
                          <p:cTn id="17" fill="hold">
                            <p:stCondLst>
                              <p:cond delay="6000"/>
                            </p:stCondLst>
                            <p:childTnLst>
                              <p:par>
                                <p:cTn id="18" presetID="18" presetClass="entr" presetSubtype="12"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trips(downLeft)">
                                      <p:cBhvr>
                                        <p:cTn id="20" dur="2000"/>
                                        <p:tgtEl>
                                          <p:spTgt spid="3">
                                            <p:txEl>
                                              <p:pRg st="1" end="1"/>
                                            </p:txEl>
                                          </p:spTgt>
                                        </p:tgtEl>
                                      </p:cBhvr>
                                    </p:animEffect>
                                  </p:childTnLst>
                                </p:cTn>
                              </p:par>
                            </p:childTnLst>
                          </p:cTn>
                        </p:par>
                        <p:par>
                          <p:cTn id="21" fill="hold">
                            <p:stCondLst>
                              <p:cond delay="8000"/>
                            </p:stCondLst>
                            <p:childTnLst>
                              <p:par>
                                <p:cTn id="22" presetID="18" presetClass="entr" presetSubtype="12"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trips(downLeft)">
                                      <p:cBhvr>
                                        <p:cTn id="24" dur="2000"/>
                                        <p:tgtEl>
                                          <p:spTgt spid="3">
                                            <p:txEl>
                                              <p:pRg st="2" end="2"/>
                                            </p:txEl>
                                          </p:spTgt>
                                        </p:tgtEl>
                                      </p:cBhvr>
                                    </p:animEffect>
                                  </p:childTnLst>
                                </p:cTn>
                              </p:par>
                            </p:childTnLst>
                          </p:cTn>
                        </p:par>
                        <p:par>
                          <p:cTn id="25" fill="hold">
                            <p:stCondLst>
                              <p:cond delay="10000"/>
                            </p:stCondLst>
                            <p:childTnLst>
                              <p:par>
                                <p:cTn id="26" presetID="18" presetClass="entr" presetSubtype="12"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trips(downLeft)">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785926"/>
            <a:ext cx="8229600" cy="648072"/>
          </a:xfrm>
        </p:spPr>
        <p:txBody>
          <a:bodyPr>
            <a:normAutofit/>
          </a:bodyPr>
          <a:lstStyle/>
          <a:p>
            <a:pPr algn="r" rtl="1"/>
            <a:r>
              <a:rPr lang="fa-IR" sz="2800" b="1" dirty="0" smtClean="0">
                <a:cs typeface="Zar" pitchFamily="2" charset="-78"/>
              </a:rPr>
              <a:t>کويت: </a:t>
            </a:r>
            <a:r>
              <a:rPr lang="ar-SA" sz="2800" b="1" dirty="0" smtClean="0">
                <a:cs typeface="Zar" pitchFamily="2" charset="-78"/>
              </a:rPr>
              <a:t>چشم‌انداز همکاري در شرايط مطلوب</a:t>
            </a:r>
            <a:endParaRPr lang="en-US" sz="2800" dirty="0">
              <a:cs typeface="Zar" pitchFamily="2" charset="-78"/>
            </a:endParaRPr>
          </a:p>
        </p:txBody>
      </p:sp>
      <p:sp>
        <p:nvSpPr>
          <p:cNvPr id="3" name="Content Placeholder 2"/>
          <p:cNvSpPr>
            <a:spLocks noGrp="1"/>
          </p:cNvSpPr>
          <p:nvPr>
            <p:ph idx="1"/>
          </p:nvPr>
        </p:nvSpPr>
        <p:spPr>
          <a:xfrm>
            <a:off x="285720" y="2571744"/>
            <a:ext cx="8229600" cy="3518701"/>
          </a:xfrm>
        </p:spPr>
        <p:txBody>
          <a:bodyPr>
            <a:normAutofit/>
          </a:bodyPr>
          <a:lstStyle/>
          <a:p>
            <a:pPr algn="just" rtl="1"/>
            <a:r>
              <a:rPr lang="ar-SA" sz="2400" dirty="0" smtClean="0">
                <a:cs typeface="Zar" pitchFamily="2" charset="-78"/>
              </a:rPr>
              <a:t>همکاري با کويت در شرايط مطلوب با توجه به منابع عظيم انرژي اين کشور صرفا در حد پروژه‌هاي تحقيقاتي و پژوهشي در حوزه‌هاي پزشکي و کشاورزي خواهد بود. </a:t>
            </a:r>
            <a:endParaRPr lang="fa-IR" sz="2400" dirty="0" smtClean="0">
              <a:cs typeface="Zar" pitchFamily="2" charset="-78"/>
            </a:endParaRPr>
          </a:p>
          <a:p>
            <a:pPr algn="just" rtl="1"/>
            <a:r>
              <a:rPr lang="ar-SA" sz="2400" dirty="0" smtClean="0">
                <a:cs typeface="Zar" pitchFamily="2" charset="-78"/>
              </a:rPr>
              <a:t>بر </a:t>
            </a:r>
            <a:r>
              <a:rPr lang="ar-SA" sz="2400" dirty="0" smtClean="0">
                <a:cs typeface="Zar" pitchFamily="2" charset="-78"/>
              </a:rPr>
              <a:t>اساس بررسيهاي به عمل آمده کويت به چرخه سوخت هسته‌اي نياز ندارد و در صورتي که نيروگاه هسته‌اي را با مشارکت کشورهاي خارجي احداث کند، سوخت مورد نياز را از خارج تأمين خواهد کرد. </a:t>
            </a:r>
            <a:endParaRPr lang="fa-IR" sz="2400" dirty="0" smtClean="0">
              <a:cs typeface="Zar" pitchFamily="2" charset="-78"/>
            </a:endParaRPr>
          </a:p>
          <a:p>
            <a:pPr algn="just" rtl="1"/>
            <a:r>
              <a:rPr lang="ar-SA" sz="2400" dirty="0" smtClean="0">
                <a:cs typeface="Zar" pitchFamily="2" charset="-78"/>
              </a:rPr>
              <a:t>با </a:t>
            </a:r>
            <a:r>
              <a:rPr lang="ar-SA" sz="2400" dirty="0" smtClean="0">
                <a:cs typeface="Zar" pitchFamily="2" charset="-78"/>
              </a:rPr>
              <a:t>اين حال، چنانچه شرايط مطلوب به لحاظ فراهم بودن زمينه‌هاي همکاري‌هاي استراتژيک در منطقه خاورميانه پديد آيد، اين کشور در کنسرسيوم تأمين سوخت هسته‌اي مشارکت خواهد کرد.</a:t>
            </a:r>
            <a:endParaRPr lang="en-US" sz="2400" dirty="0" smtClean="0">
              <a:cs typeface="Zar" pitchFamily="2" charset="-78"/>
            </a:endParaRPr>
          </a:p>
          <a:p>
            <a:pPr algn="just" rtl="1"/>
            <a:endParaRPr lang="en-US" sz="2400" b="1"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6" presetClass="entr" presetSubtype="16"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par>
                          <p:cTn id="17" fill="hold">
                            <p:stCondLst>
                              <p:cond delay="6000"/>
                            </p:stCondLst>
                            <p:childTnLst>
                              <p:par>
                                <p:cTn id="18" presetID="6"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par>
                          <p:cTn id="21" fill="hold">
                            <p:stCondLst>
                              <p:cond delay="8000"/>
                            </p:stCondLst>
                            <p:childTnLst>
                              <p:par>
                                <p:cTn id="22" presetID="6"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8229600" cy="1071562"/>
          </a:xfrm>
        </p:spPr>
        <p:txBody>
          <a:bodyPr>
            <a:normAutofit/>
          </a:bodyPr>
          <a:lstStyle/>
          <a:p>
            <a:pPr algn="r" rtl="1"/>
            <a:r>
              <a:rPr lang="ar-SA" sz="2800" b="1" dirty="0" smtClean="0">
                <a:cs typeface="Zar" pitchFamily="2" charset="-78"/>
              </a:rPr>
              <a:t>قطر</a:t>
            </a:r>
            <a:endParaRPr lang="en-US" sz="2800" dirty="0">
              <a:cs typeface="Zar" pitchFamily="2" charset="-78"/>
            </a:endParaRPr>
          </a:p>
        </p:txBody>
      </p:sp>
      <p:sp>
        <p:nvSpPr>
          <p:cNvPr id="3" name="Content Placeholder 2"/>
          <p:cNvSpPr>
            <a:spLocks noGrp="1"/>
          </p:cNvSpPr>
          <p:nvPr>
            <p:ph idx="1"/>
          </p:nvPr>
        </p:nvSpPr>
        <p:spPr>
          <a:xfrm>
            <a:off x="500034" y="2500306"/>
            <a:ext cx="8229600" cy="3571900"/>
          </a:xfrm>
        </p:spPr>
        <p:txBody>
          <a:bodyPr>
            <a:normAutofit/>
          </a:bodyPr>
          <a:lstStyle/>
          <a:p>
            <a:pPr algn="just" rtl="1"/>
            <a:r>
              <a:rPr lang="ar-SA" sz="2400" dirty="0" smtClean="0">
                <a:cs typeface="Zar" pitchFamily="2" charset="-78"/>
              </a:rPr>
              <a:t>اين کشور به دليل ذخاير سرشار گاز در حال حاضر برنامه‌ي جدي براي توليد انرژي هسته‌اي ندارد و به همين دليل امکان همکاري ايران با اين کشور در تأمين چرخه سوخت هسته‌اي موضوعيت ندارد. </a:t>
            </a:r>
            <a:endParaRPr lang="fa-IR" sz="2400" dirty="0" smtClean="0">
              <a:cs typeface="Zar" pitchFamily="2" charset="-78"/>
            </a:endParaRPr>
          </a:p>
          <a:p>
            <a:pPr algn="just" rtl="1"/>
            <a:r>
              <a:rPr lang="ar-SA" sz="2400" dirty="0" smtClean="0">
                <a:cs typeface="Zar" pitchFamily="2" charset="-78"/>
              </a:rPr>
              <a:t>با </a:t>
            </a:r>
            <a:r>
              <a:rPr lang="ar-SA" sz="2400" dirty="0" smtClean="0">
                <a:cs typeface="Zar" pitchFamily="2" charset="-78"/>
              </a:rPr>
              <a:t>اين حال، چنانچه شرايط مطلوب به لحاظ شکل‌گيري و توسعه همکاري‌هاي امنيتي-استراتژيک در منطقه خاورميانه پديد آيد، اين کشور در کنسرسيوم تأمين سوخت هسته‌اي مشارکت خواهد کرد. </a:t>
            </a:r>
            <a:endParaRPr lang="en-US" sz="2400" dirty="0" smtClean="0">
              <a:cs typeface="Zar" pitchFamily="2" charset="-78"/>
            </a:endParaRPr>
          </a:p>
          <a:p>
            <a:pPr algn="just" rtl="1"/>
            <a:endParaRPr lang="en-US" sz="2400" b="1"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736"/>
            <a:ext cx="8229600" cy="648072"/>
          </a:xfrm>
        </p:spPr>
        <p:txBody>
          <a:bodyPr>
            <a:normAutofit/>
          </a:bodyPr>
          <a:lstStyle/>
          <a:p>
            <a:pPr algn="r" rtl="1"/>
            <a:r>
              <a:rPr lang="ar-SA" sz="2800" b="1" dirty="0" smtClean="0">
                <a:cs typeface="Zar" pitchFamily="2" charset="-78"/>
              </a:rPr>
              <a:t>عمان</a:t>
            </a:r>
            <a:endParaRPr lang="en-US" sz="2800" dirty="0">
              <a:cs typeface="Zar" pitchFamily="2" charset="-78"/>
            </a:endParaRPr>
          </a:p>
        </p:txBody>
      </p:sp>
      <p:sp>
        <p:nvSpPr>
          <p:cNvPr id="3" name="Content Placeholder 2"/>
          <p:cNvSpPr>
            <a:spLocks noGrp="1"/>
          </p:cNvSpPr>
          <p:nvPr>
            <p:ph idx="1"/>
          </p:nvPr>
        </p:nvSpPr>
        <p:spPr>
          <a:xfrm>
            <a:off x="500034" y="2143116"/>
            <a:ext cx="8229600" cy="4021048"/>
          </a:xfrm>
        </p:spPr>
        <p:txBody>
          <a:bodyPr>
            <a:normAutofit/>
          </a:bodyPr>
          <a:lstStyle/>
          <a:p>
            <a:pPr algn="just" rtl="1"/>
            <a:r>
              <a:rPr lang="ar-SA" sz="2400" dirty="0" smtClean="0">
                <a:cs typeface="Zar" pitchFamily="2" charset="-78"/>
              </a:rPr>
              <a:t>کشور عمان تا کنون برنامه جدي براي دستيابي به انرژي هسته‌اي ارائه نکرده است و به نظر مي‌رسد با توجه به پتانسيل اقتصادي و فني اين کشور برنامه‌ريزي براي اين موضوع فعلاً در دستور کار دولت عمان نباشد. </a:t>
            </a:r>
            <a:endParaRPr lang="fa-IR" sz="2400" dirty="0" smtClean="0">
              <a:cs typeface="Zar" pitchFamily="2" charset="-78"/>
            </a:endParaRPr>
          </a:p>
          <a:p>
            <a:pPr algn="just" rtl="1"/>
            <a:r>
              <a:rPr lang="ar-SA" sz="2400" dirty="0" smtClean="0">
                <a:cs typeface="Zar" pitchFamily="2" charset="-78"/>
              </a:rPr>
              <a:t>در صورتي که کشور عمان دستيابي به انرژي هسته‌اي را در دستور کار خود قرار دهد، با توجه به روابط خوب دو کشور امکان همکاري در زمينه انتقال دانش فني و تربيت نيروي مورد نياز و همچنين انجام طرحهاي تحقيقاتي مشترک وجود دارد.</a:t>
            </a:r>
            <a:endParaRPr lang="fa-IR" sz="2400" dirty="0" smtClean="0">
              <a:cs typeface="Zar" pitchFamily="2" charset="-78"/>
            </a:endParaRPr>
          </a:p>
          <a:p>
            <a:pPr algn="just" rtl="1"/>
            <a:r>
              <a:rPr lang="ar-SA" sz="2400" dirty="0" smtClean="0">
                <a:cs typeface="Zar" pitchFamily="2" charset="-78"/>
              </a:rPr>
              <a:t>بر </a:t>
            </a:r>
            <a:r>
              <a:rPr lang="ar-SA" sz="2400" dirty="0" smtClean="0">
                <a:cs typeface="Zar" pitchFamily="2" charset="-78"/>
              </a:rPr>
              <a:t>اساس بررسيهاي به عمل آمده بعيد به نظر مي‌رسد اين کشور در پي بومي‌سازي چرخه سوخت هسته‌اي باشد. بنابراين همکاري در اين زمينه با اين کشور فعلاً موضوعيت ندارد. در آينده نيز به دليل اقتصادي نبودن اين طرح، اين کشور نياز خود را از خارج تأمين خواهد کرد</a:t>
            </a:r>
            <a:r>
              <a:rPr lang="ar-SA" sz="2400" dirty="0" smtClean="0">
                <a:cs typeface="Zar" pitchFamily="2" charset="-78"/>
              </a:rPr>
              <a:t>.</a:t>
            </a:r>
            <a:endParaRPr lang="en-US" sz="2400" dirty="0" smtClean="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85860"/>
            <a:ext cx="8229600" cy="1143000"/>
          </a:xfrm>
        </p:spPr>
        <p:txBody>
          <a:bodyPr>
            <a:normAutofit/>
          </a:bodyPr>
          <a:lstStyle/>
          <a:p>
            <a:pPr algn="r" rtl="1"/>
            <a:r>
              <a:rPr lang="ar-SA" sz="2800" b="1" dirty="0" smtClean="0">
                <a:cs typeface="Zar" pitchFamily="2" charset="-78"/>
              </a:rPr>
              <a:t>بحرين</a:t>
            </a:r>
            <a:endParaRPr lang="en-US" sz="2800" dirty="0">
              <a:cs typeface="Zar" pitchFamily="2" charset="-78"/>
            </a:endParaRPr>
          </a:p>
        </p:txBody>
      </p:sp>
      <p:sp>
        <p:nvSpPr>
          <p:cNvPr id="3" name="Content Placeholder 2"/>
          <p:cNvSpPr>
            <a:spLocks noGrp="1"/>
          </p:cNvSpPr>
          <p:nvPr>
            <p:ph idx="1"/>
          </p:nvPr>
        </p:nvSpPr>
        <p:spPr>
          <a:xfrm>
            <a:off x="357158" y="2484891"/>
            <a:ext cx="8229600" cy="3087249"/>
          </a:xfrm>
        </p:spPr>
        <p:txBody>
          <a:bodyPr>
            <a:normAutofit/>
          </a:bodyPr>
          <a:lstStyle/>
          <a:p>
            <a:pPr algn="just" rtl="1"/>
            <a:r>
              <a:rPr lang="ar-SA" sz="2400" dirty="0" smtClean="0">
                <a:cs typeface="Zar" pitchFamily="2" charset="-78"/>
              </a:rPr>
              <a:t>کشور بحرين فعلاً هيچ برنامه خاصي در زمينه استفاده از انرژي هسته‌اي ندارد. در آينده نيز پيش بيني مي‌شود با توجه به جمعيت و وسعت محدود اين کشور و همچنين با توجه به اينکه نياز اين کشور از طريق ساير منابع انرژي تأمين مي‌شود به نظر مي‌رسد امکان همکاري با اين کشور در زمينه توسعه چرخه سوخت هسته‌اي وجود ندارد. </a:t>
            </a:r>
            <a:endParaRPr lang="fa-IR" sz="2400" dirty="0" smtClean="0">
              <a:cs typeface="Zar" pitchFamily="2" charset="-78"/>
            </a:endParaRPr>
          </a:p>
          <a:p>
            <a:pPr algn="just" rtl="1"/>
            <a:r>
              <a:rPr lang="ar-SA" sz="2400" dirty="0" smtClean="0">
                <a:cs typeface="Zar" pitchFamily="2" charset="-78"/>
              </a:rPr>
              <a:t>البته </a:t>
            </a:r>
            <a:r>
              <a:rPr lang="ar-SA" sz="2400" dirty="0" smtClean="0">
                <a:cs typeface="Zar" pitchFamily="2" charset="-78"/>
              </a:rPr>
              <a:t>در شرايطي که زمينه همکاريهاي امنيتي-استراتژيکي بين کشورهاي منطقه فراهم شود، امکان مشارکت اين کشور در طرحهاي منطقه‌اي تأمين سوخت هسته‌اي وجود دارد. </a:t>
            </a:r>
            <a:endParaRPr lang="en-US" sz="2400" dirty="0" smtClean="0">
              <a:cs typeface="Zar" pitchFamily="2" charset="-78"/>
            </a:endParaRPr>
          </a:p>
          <a:p>
            <a:endParaRPr lang="en-US" sz="2400" b="1"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6102688"/>
              </p:ext>
            </p:extLst>
          </p:nvPr>
        </p:nvGraphicFramePr>
        <p:xfrm>
          <a:off x="1214414" y="1643050"/>
          <a:ext cx="6696744" cy="4929229"/>
        </p:xfrm>
        <a:graphic>
          <a:graphicData uri="http://schemas.openxmlformats.org/drawingml/2006/table">
            <a:tbl>
              <a:tblPr firstRow="1" bandRow="1">
                <a:tableStyleId>{5C22544A-7EE6-4342-B048-85BDC9FD1C3A}</a:tableStyleId>
              </a:tblPr>
              <a:tblGrid>
                <a:gridCol w="837093"/>
                <a:gridCol w="837093"/>
                <a:gridCol w="837093"/>
                <a:gridCol w="837093"/>
                <a:gridCol w="837093"/>
                <a:gridCol w="837093"/>
                <a:gridCol w="837093"/>
                <a:gridCol w="837093"/>
              </a:tblGrid>
              <a:tr h="376255">
                <a:tc gridSpan="8">
                  <a:txBody>
                    <a:bodyPr/>
                    <a:lstStyle/>
                    <a:p>
                      <a:pPr indent="-226695" algn="ctr" rtl="1">
                        <a:spcAft>
                          <a:spcPts val="0"/>
                        </a:spcAft>
                      </a:pPr>
                      <a:r>
                        <a:rPr lang="ar-SA" sz="1200" dirty="0">
                          <a:solidFill>
                            <a:schemeClr val="bg1"/>
                          </a:solidFill>
                          <a:latin typeface="Times New Roman"/>
                          <a:ea typeface="Times New Roman"/>
                          <a:cs typeface="Zar"/>
                        </a:rPr>
                        <a:t>جدول 1- </a:t>
                      </a:r>
                      <a:r>
                        <a:rPr lang="ar-SA" sz="1200" dirty="0" smtClean="0">
                          <a:solidFill>
                            <a:schemeClr val="bg1"/>
                          </a:solidFill>
                          <a:latin typeface="Times New Roman"/>
                          <a:ea typeface="Times New Roman"/>
                          <a:cs typeface="Zar"/>
                        </a:rPr>
                        <a:t>وضعيت همکاري هسته‌اي  جمهوري اسلامي ايران </a:t>
                      </a:r>
                      <a:r>
                        <a:rPr lang="ar-SA" sz="1200" dirty="0">
                          <a:solidFill>
                            <a:schemeClr val="bg1"/>
                          </a:solidFill>
                          <a:latin typeface="Times New Roman"/>
                          <a:ea typeface="Times New Roman"/>
                          <a:cs typeface="Zar"/>
                        </a:rPr>
                        <a:t>با </a:t>
                      </a:r>
                      <a:r>
                        <a:rPr lang="ar-SA" sz="1200" dirty="0" smtClean="0">
                          <a:solidFill>
                            <a:schemeClr val="bg1"/>
                          </a:solidFill>
                          <a:latin typeface="Times New Roman"/>
                          <a:ea typeface="Times New Roman"/>
                          <a:cs typeface="Zar"/>
                        </a:rPr>
                        <a:t>کشورهاي خاورميانه </a:t>
                      </a:r>
                      <a:r>
                        <a:rPr lang="ar-SA" sz="1200" dirty="0">
                          <a:solidFill>
                            <a:schemeClr val="bg1"/>
                          </a:solidFill>
                          <a:latin typeface="Times New Roman"/>
                          <a:ea typeface="Times New Roman"/>
                          <a:cs typeface="Zar"/>
                        </a:rPr>
                        <a:t>در </a:t>
                      </a:r>
                      <a:r>
                        <a:rPr lang="ar-SA" sz="1200" dirty="0" smtClean="0">
                          <a:solidFill>
                            <a:schemeClr val="bg1"/>
                          </a:solidFill>
                          <a:latin typeface="Times New Roman"/>
                          <a:ea typeface="Times New Roman"/>
                          <a:cs typeface="Zar"/>
                        </a:rPr>
                        <a:t>شرايط </a:t>
                      </a:r>
                      <a:r>
                        <a:rPr lang="ar-SA" sz="1200" dirty="0">
                          <a:solidFill>
                            <a:schemeClr val="bg1"/>
                          </a:solidFill>
                          <a:latin typeface="Times New Roman"/>
                          <a:ea typeface="Times New Roman"/>
                          <a:cs typeface="Zar"/>
                        </a:rPr>
                        <a:t>موجود و </a:t>
                      </a:r>
                      <a:r>
                        <a:rPr lang="ar-SA" sz="1200" dirty="0" smtClean="0">
                          <a:solidFill>
                            <a:schemeClr val="bg1"/>
                          </a:solidFill>
                          <a:latin typeface="Times New Roman"/>
                          <a:ea typeface="Times New Roman"/>
                          <a:cs typeface="Zar"/>
                        </a:rPr>
                        <a:t>ارزيابي شرايط </a:t>
                      </a:r>
                      <a:r>
                        <a:rPr lang="ar-SA" sz="1200" dirty="0">
                          <a:solidFill>
                            <a:schemeClr val="bg1"/>
                          </a:solidFill>
                          <a:latin typeface="Times New Roman"/>
                          <a:ea typeface="Times New Roman"/>
                          <a:cs typeface="Zar"/>
                        </a:rPr>
                        <a:t>مطلوب</a:t>
                      </a:r>
                      <a:endParaRPr lang="en-US" sz="1000" dirty="0">
                        <a:solidFill>
                          <a:schemeClr val="bg1"/>
                        </a:solidFill>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822">
                <a:tc rowSpan="2">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رديف</a:t>
                      </a:r>
                      <a:endParaRPr lang="en-US" sz="1400" b="0" dirty="0">
                        <a:latin typeface="Times New Roman"/>
                        <a:ea typeface="Times New Roman"/>
                        <a:cs typeface="Zar" pitchFamily="2" charset="-78"/>
                      </a:endParaRPr>
                    </a:p>
                  </a:txBody>
                  <a:tcPr marL="68580" marR="68580" marT="0" marB="0" anchor="ctr"/>
                </a:tc>
                <a:tc rowSpan="2">
                  <a:txBody>
                    <a:bodyPr/>
                    <a:lstStyle/>
                    <a:p>
                      <a:pPr indent="-226695" algn="ctr" rtl="1">
                        <a:spcAft>
                          <a:spcPts val="0"/>
                        </a:spcAft>
                      </a:pPr>
                      <a:r>
                        <a:rPr lang="ar-SA" sz="1400" b="0" dirty="0">
                          <a:solidFill>
                            <a:srgbClr val="000000"/>
                          </a:solidFill>
                          <a:latin typeface="Times New Roman"/>
                          <a:ea typeface="Times New Roman"/>
                          <a:cs typeface="Zar" pitchFamily="2" charset="-78"/>
                        </a:rPr>
                        <a:t>كشورها</a:t>
                      </a:r>
                      <a:endParaRPr lang="en-US" sz="1400" b="0" dirty="0">
                        <a:latin typeface="Times New Roman"/>
                        <a:ea typeface="Times New Roman"/>
                        <a:cs typeface="Zar" pitchFamily="2" charset="-78"/>
                      </a:endParaRPr>
                    </a:p>
                  </a:txBody>
                  <a:tcPr marL="68580" marR="68580" marT="0" marB="0" anchor="ctr"/>
                </a:tc>
                <a:tc gridSpan="3">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وضعيت </a:t>
                      </a:r>
                      <a:r>
                        <a:rPr lang="ar-SA" sz="1400" b="0" dirty="0">
                          <a:solidFill>
                            <a:srgbClr val="000000"/>
                          </a:solidFill>
                          <a:latin typeface="Times New Roman"/>
                          <a:ea typeface="Times New Roman"/>
                          <a:cs typeface="Zar" pitchFamily="2" charset="-78"/>
                        </a:rPr>
                        <a:t>موجود</a:t>
                      </a:r>
                      <a:endParaRPr lang="en-US" sz="1400" b="0" dirty="0">
                        <a:latin typeface="Times New Roman"/>
                        <a:ea typeface="Times New Roman"/>
                        <a:cs typeface="Zar" pitchFamily="2" charset="-78"/>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شرايط </a:t>
                      </a:r>
                      <a:r>
                        <a:rPr lang="ar-SA" sz="1400" b="0" dirty="0">
                          <a:solidFill>
                            <a:srgbClr val="000000"/>
                          </a:solidFill>
                          <a:latin typeface="Times New Roman"/>
                          <a:ea typeface="Times New Roman"/>
                          <a:cs typeface="Zar" pitchFamily="2" charset="-78"/>
                        </a:rPr>
                        <a:t>مطلوب</a:t>
                      </a:r>
                      <a:endParaRPr lang="en-US" sz="1400" b="0" dirty="0">
                        <a:latin typeface="Times New Roman"/>
                        <a:ea typeface="Times New Roman"/>
                        <a:cs typeface="Zar" pitchFamily="2" charset="-78"/>
                      </a:endParaRPr>
                    </a:p>
                  </a:txBody>
                  <a:tcPr marL="68580" marR="68580" marT="0" marB="0" anchor="ctr"/>
                </a:tc>
                <a:tc hMerge="1">
                  <a:txBody>
                    <a:bodyPr/>
                    <a:lstStyle/>
                    <a:p>
                      <a:endParaRPr lang="en-US"/>
                    </a:p>
                  </a:txBody>
                  <a:tcPr/>
                </a:tc>
                <a:tc hMerge="1">
                  <a:txBody>
                    <a:bodyPr/>
                    <a:lstStyle/>
                    <a:p>
                      <a:endParaRPr lang="en-US"/>
                    </a:p>
                  </a:txBody>
                  <a:tcPr/>
                </a:tc>
              </a:tr>
              <a:tr h="267822">
                <a:tc vMerge="1">
                  <a:txBody>
                    <a:bodyPr/>
                    <a:lstStyle/>
                    <a:p>
                      <a:endParaRPr lang="en-US"/>
                    </a:p>
                  </a:txBody>
                  <a:tcPr/>
                </a:tc>
                <a:tc vMerge="1">
                  <a:txBody>
                    <a:bodyPr/>
                    <a:lstStyle/>
                    <a:p>
                      <a:endParaRPr lang="en-US"/>
                    </a:p>
                  </a:txBody>
                  <a:tcPr/>
                </a:tc>
                <a:tc>
                  <a:txBody>
                    <a:bodyPr/>
                    <a:lstStyle/>
                    <a:p>
                      <a:pPr indent="-226695" algn="ctr" rtl="1">
                        <a:spcAft>
                          <a:spcPts val="0"/>
                        </a:spcAft>
                      </a:pPr>
                      <a:r>
                        <a:rPr lang="ar-SA" sz="1400" b="0">
                          <a:solidFill>
                            <a:srgbClr val="000000"/>
                          </a:solidFill>
                          <a:latin typeface="Times New Roman"/>
                          <a:ea typeface="Times New Roman"/>
                          <a:cs typeface="Zar" pitchFamily="2" charset="-78"/>
                        </a:rPr>
                        <a:t>مساعد</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a:solidFill>
                            <a:srgbClr val="000000"/>
                          </a:solidFill>
                          <a:latin typeface="Times New Roman"/>
                          <a:ea typeface="Times New Roman"/>
                          <a:cs typeface="Zar" pitchFamily="2" charset="-78"/>
                        </a:rPr>
                        <a:t>ممکن</a:t>
                      </a:r>
                      <a:endParaRPr lang="en-US" sz="1400" b="0" dirty="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غير </a:t>
                      </a:r>
                      <a:r>
                        <a:rPr lang="ar-SA" sz="1400" b="0" dirty="0">
                          <a:solidFill>
                            <a:srgbClr val="000000"/>
                          </a:solidFill>
                          <a:latin typeface="Times New Roman"/>
                          <a:ea typeface="Times New Roman"/>
                          <a:cs typeface="Zar" pitchFamily="2" charset="-78"/>
                        </a:rPr>
                        <a:t>ممکن</a:t>
                      </a:r>
                      <a:endParaRPr lang="en-US" sz="1400" b="0" dirty="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مساعد</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ممکن</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غير </a:t>
                      </a:r>
                      <a:r>
                        <a:rPr lang="ar-SA" sz="1400" b="0" dirty="0">
                          <a:solidFill>
                            <a:srgbClr val="000000"/>
                          </a:solidFill>
                          <a:latin typeface="Times New Roman"/>
                          <a:ea typeface="Times New Roman"/>
                          <a:cs typeface="Zar" pitchFamily="2" charset="-78"/>
                        </a:rPr>
                        <a:t>ممکن</a:t>
                      </a:r>
                      <a:endParaRPr lang="en-US" sz="1400" b="0" dirty="0">
                        <a:latin typeface="Times New Roman"/>
                        <a:ea typeface="Times New Roman"/>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1</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اردن</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2</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الجزاير</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3</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امارات</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4</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بحرين</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5</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ترکيه</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6</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تونس</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7</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سوريه</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80</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عراق</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9</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عربستان</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10</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عمان</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11</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قطر</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12</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کويت</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13</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smtClean="0">
                          <a:solidFill>
                            <a:srgbClr val="000000"/>
                          </a:solidFill>
                          <a:latin typeface="Times New Roman"/>
                          <a:ea typeface="Times New Roman"/>
                          <a:cs typeface="Zar" pitchFamily="2" charset="-78"/>
                        </a:rPr>
                        <a:t>ليبي</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algn="ctr" rtl="1">
                        <a:spcAft>
                          <a:spcPts val="0"/>
                        </a:spcAft>
                      </a:pPr>
                      <a:r>
                        <a:rPr lang="en-US" sz="1400" b="0">
                          <a:solidFill>
                            <a:srgbClr val="000000"/>
                          </a:solidFill>
                          <a:latin typeface="Times New Roman"/>
                          <a:ea typeface="Times New Roman"/>
                          <a:cs typeface="Zar" pitchFamily="2" charset="-78"/>
                        </a:rPr>
                        <a:t>√</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r h="267822">
                <a:tc>
                  <a:txBody>
                    <a:bodyPr/>
                    <a:lstStyle/>
                    <a:p>
                      <a:pPr indent="-226695" algn="ctr" rtl="1">
                        <a:spcAft>
                          <a:spcPts val="0"/>
                        </a:spcAft>
                      </a:pPr>
                      <a:r>
                        <a:rPr lang="ar-SA" sz="1400" b="0">
                          <a:solidFill>
                            <a:srgbClr val="000000"/>
                          </a:solidFill>
                          <a:latin typeface="Times New Roman"/>
                          <a:ea typeface="Times New Roman"/>
                          <a:cs typeface="Zar" pitchFamily="2" charset="-78"/>
                        </a:rPr>
                        <a:t>14</a:t>
                      </a:r>
                      <a:endParaRPr lang="en-US" sz="1400" b="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a:solidFill>
                            <a:srgbClr val="000000"/>
                          </a:solidFill>
                          <a:latin typeface="Times New Roman"/>
                          <a:ea typeface="Times New Roman"/>
                          <a:cs typeface="Zar" pitchFamily="2" charset="-78"/>
                        </a:rPr>
                        <a:t>مراکش</a:t>
                      </a:r>
                      <a:endParaRPr lang="en-US" sz="1400" b="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r>
              <a:tr h="267822">
                <a:tc>
                  <a:txBody>
                    <a:bodyPr/>
                    <a:lstStyle/>
                    <a:p>
                      <a:pPr indent="-226695" algn="ctr" rtl="1">
                        <a:spcAft>
                          <a:spcPts val="0"/>
                        </a:spcAft>
                      </a:pPr>
                      <a:r>
                        <a:rPr lang="ar-SA" sz="1400" b="0" dirty="0">
                          <a:solidFill>
                            <a:srgbClr val="000000"/>
                          </a:solidFill>
                          <a:latin typeface="Times New Roman"/>
                          <a:ea typeface="Times New Roman"/>
                          <a:cs typeface="Zar" pitchFamily="2" charset="-78"/>
                        </a:rPr>
                        <a:t>15</a:t>
                      </a:r>
                      <a:endParaRPr lang="en-US" sz="1400" b="0" dirty="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ar-SA" sz="1400" b="0" dirty="0">
                          <a:solidFill>
                            <a:srgbClr val="000000"/>
                          </a:solidFill>
                          <a:latin typeface="Times New Roman"/>
                          <a:ea typeface="Times New Roman"/>
                          <a:cs typeface="Zar" pitchFamily="2" charset="-78"/>
                        </a:rPr>
                        <a:t>مصر</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c>
                  <a:txBody>
                    <a:bodyPr/>
                    <a:lstStyle/>
                    <a:p>
                      <a:pPr indent="-226695" algn="ctr" rtl="1">
                        <a:spcAft>
                          <a:spcPts val="0"/>
                        </a:spcAft>
                      </a:pPr>
                      <a:r>
                        <a:rPr lang="en-US" sz="1400" b="0" dirty="0">
                          <a:solidFill>
                            <a:srgbClr val="000000"/>
                          </a:solidFill>
                          <a:latin typeface="Times New Roman"/>
                          <a:ea typeface="Times New Roman"/>
                          <a:cs typeface="Zar" pitchFamily="2" charset="-78"/>
                        </a:rPr>
                        <a:t>√</a:t>
                      </a:r>
                      <a:endParaRPr lang="en-US" sz="1400" b="0" dirty="0">
                        <a:latin typeface="Times New Roman"/>
                        <a:ea typeface="Times New Roman"/>
                        <a:cs typeface="Zar" pitchFamily="2" charset="-78"/>
                      </a:endParaRPr>
                    </a:p>
                  </a:txBody>
                  <a:tcPr marL="68580" marR="68580" marT="0" marB="0" anchor="ctr"/>
                </a:tc>
                <a:tc>
                  <a:txBody>
                    <a:bodyPr/>
                    <a:lstStyle/>
                    <a:p>
                      <a:pPr indent="-226695" rtl="1"/>
                      <a:endParaRPr lang="en-US" sz="1400" b="0">
                        <a:latin typeface="Calibri"/>
                        <a:cs typeface="Zar" pitchFamily="2" charset="-78"/>
                      </a:endParaRPr>
                    </a:p>
                  </a:txBody>
                  <a:tcPr marL="68580" marR="68580" marT="0" marB="0" anchor="ctr"/>
                </a:tc>
                <a:tc>
                  <a:txBody>
                    <a:bodyPr/>
                    <a:lstStyle/>
                    <a:p>
                      <a:pPr indent="-226695" rtl="1"/>
                      <a:endParaRPr lang="en-US" sz="1400" b="0" dirty="0">
                        <a:latin typeface="Calibri"/>
                        <a:cs typeface="Zar" pitchFamily="2" charset="-78"/>
                      </a:endParaRPr>
                    </a:p>
                  </a:txBody>
                  <a:tcPr marL="68580" marR="68580" marT="0" marB="0" anchor="ctr"/>
                </a:tc>
              </a:tr>
            </a:tbl>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070589329"/>
              </p:ext>
            </p:extLst>
          </p:nvPr>
        </p:nvGraphicFramePr>
        <p:xfrm>
          <a:off x="107508" y="1552722"/>
          <a:ext cx="8928984" cy="5063944"/>
        </p:xfrm>
        <a:graphic>
          <a:graphicData uri="http://schemas.openxmlformats.org/drawingml/2006/table">
            <a:tbl>
              <a:tblPr firstRow="1" bandRow="1">
                <a:tableStyleId>{5C22544A-7EE6-4342-B048-85BDC9FD1C3A}</a:tableStyleId>
              </a:tblPr>
              <a:tblGrid>
                <a:gridCol w="744082"/>
                <a:gridCol w="744082"/>
                <a:gridCol w="744082"/>
                <a:gridCol w="744082"/>
                <a:gridCol w="744082"/>
                <a:gridCol w="744082"/>
                <a:gridCol w="744082"/>
                <a:gridCol w="744082"/>
                <a:gridCol w="744082"/>
                <a:gridCol w="744082"/>
                <a:gridCol w="744082"/>
                <a:gridCol w="744082"/>
              </a:tblGrid>
              <a:tr h="235436">
                <a:tc gridSpan="12">
                  <a:txBody>
                    <a:bodyPr/>
                    <a:lstStyle/>
                    <a:p>
                      <a:pPr indent="-226695" algn="ctr" rtl="1">
                        <a:spcAft>
                          <a:spcPts val="0"/>
                        </a:spcAft>
                      </a:pPr>
                      <a:r>
                        <a:rPr lang="ar-SA" sz="1200" dirty="0">
                          <a:solidFill>
                            <a:schemeClr val="bg1"/>
                          </a:solidFill>
                          <a:latin typeface="Calibri"/>
                          <a:ea typeface="Times New Roman"/>
                          <a:cs typeface="Zar"/>
                        </a:rPr>
                        <a:t>جدول 2- تشريح زمينه‌هاي </a:t>
                      </a:r>
                      <a:r>
                        <a:rPr lang="ar-SA" sz="1200" dirty="0" smtClean="0">
                          <a:solidFill>
                            <a:schemeClr val="bg1"/>
                          </a:solidFill>
                          <a:latin typeface="Calibri"/>
                          <a:ea typeface="Times New Roman"/>
                          <a:cs typeface="Zar"/>
                        </a:rPr>
                        <a:t>همکاري هسته‌اي جمهوري اسلامي ايران </a:t>
                      </a:r>
                      <a:r>
                        <a:rPr lang="ar-SA" sz="1200" dirty="0">
                          <a:solidFill>
                            <a:schemeClr val="bg1"/>
                          </a:solidFill>
                          <a:latin typeface="Calibri"/>
                          <a:ea typeface="Times New Roman"/>
                          <a:cs typeface="Zar"/>
                        </a:rPr>
                        <a:t>با </a:t>
                      </a:r>
                      <a:r>
                        <a:rPr lang="ar-SA" sz="1200" dirty="0" smtClean="0">
                          <a:solidFill>
                            <a:schemeClr val="bg1"/>
                          </a:solidFill>
                          <a:latin typeface="Calibri"/>
                          <a:ea typeface="Times New Roman"/>
                          <a:cs typeface="Zar"/>
                        </a:rPr>
                        <a:t>کشورهاي خاورميانه </a:t>
                      </a:r>
                      <a:r>
                        <a:rPr lang="ar-SA" sz="1200" dirty="0">
                          <a:solidFill>
                            <a:schemeClr val="bg1"/>
                          </a:solidFill>
                          <a:latin typeface="Calibri"/>
                          <a:ea typeface="Times New Roman"/>
                          <a:cs typeface="Zar"/>
                        </a:rPr>
                        <a:t>در </a:t>
                      </a:r>
                      <a:r>
                        <a:rPr lang="ar-SA" sz="1200" dirty="0" smtClean="0">
                          <a:solidFill>
                            <a:schemeClr val="bg1"/>
                          </a:solidFill>
                          <a:latin typeface="Calibri"/>
                          <a:ea typeface="Times New Roman"/>
                          <a:cs typeface="Zar"/>
                        </a:rPr>
                        <a:t>شرايط </a:t>
                      </a:r>
                      <a:r>
                        <a:rPr lang="ar-SA" sz="1200" dirty="0">
                          <a:solidFill>
                            <a:schemeClr val="bg1"/>
                          </a:solidFill>
                          <a:latin typeface="Calibri"/>
                          <a:ea typeface="Times New Roman"/>
                          <a:cs typeface="Zar"/>
                        </a:rPr>
                        <a:t>مطلوب</a:t>
                      </a:r>
                      <a:endParaRPr lang="en-US" sz="1000" dirty="0">
                        <a:solidFill>
                          <a:schemeClr val="bg1"/>
                        </a:solidFill>
                        <a:latin typeface="Times New Roman"/>
                        <a:ea typeface="Times New Roman"/>
                        <a:cs typeface="Traditional Arabic"/>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436">
                <a:tc rowSpan="3">
                  <a:txBody>
                    <a:bodyPr/>
                    <a:lstStyle/>
                    <a:p>
                      <a:pPr indent="-226695" algn="ctr" rtl="1">
                        <a:spcAft>
                          <a:spcPts val="0"/>
                        </a:spcAft>
                      </a:pPr>
                      <a:r>
                        <a:rPr lang="ar-SA" sz="1200" b="1" dirty="0" smtClean="0">
                          <a:solidFill>
                            <a:srgbClr val="000000"/>
                          </a:solidFill>
                          <a:latin typeface="Calibri"/>
                          <a:ea typeface="Times New Roman"/>
                          <a:cs typeface="B Mitra"/>
                        </a:rPr>
                        <a:t>رديف</a:t>
                      </a:r>
                      <a:endParaRPr lang="en-US" sz="1200" b="1" dirty="0">
                        <a:latin typeface="Times New Roman"/>
                        <a:ea typeface="Times New Roman"/>
                        <a:cs typeface="Traditional Arabic"/>
                      </a:endParaRPr>
                    </a:p>
                  </a:txBody>
                  <a:tcPr marL="68580" marR="68580" marT="0" marB="0" vert="vert" anchor="ctr"/>
                </a:tc>
                <a:tc rowSpan="3">
                  <a:txBody>
                    <a:bodyPr/>
                    <a:lstStyle/>
                    <a:p>
                      <a:pPr indent="-226695" algn="l" rtl="1">
                        <a:spcAft>
                          <a:spcPts val="0"/>
                        </a:spcAft>
                      </a:pPr>
                      <a:r>
                        <a:rPr lang="ar-SA" sz="1200" b="1" dirty="0" smtClean="0">
                          <a:solidFill>
                            <a:srgbClr val="000000"/>
                          </a:solidFill>
                          <a:latin typeface="Calibri"/>
                          <a:ea typeface="Times New Roman"/>
                          <a:cs typeface="B Mitra"/>
                        </a:rPr>
                        <a:t> </a:t>
                      </a:r>
                      <a:r>
                        <a:rPr lang="ar-SA" sz="1200" b="1" dirty="0" smtClean="0">
                          <a:solidFill>
                            <a:srgbClr val="000000"/>
                          </a:solidFill>
                          <a:latin typeface="Calibri"/>
                          <a:ea typeface="Times New Roman"/>
                          <a:cs typeface="B Mitra"/>
                        </a:rPr>
                        <a:t>حوزه </a:t>
                      </a:r>
                      <a:r>
                        <a:rPr lang="ar-SA" sz="1200" b="1" dirty="0">
                          <a:solidFill>
                            <a:srgbClr val="000000"/>
                          </a:solidFill>
                          <a:latin typeface="Calibri"/>
                          <a:ea typeface="Times New Roman"/>
                          <a:cs typeface="B Mitra"/>
                        </a:rPr>
                        <a:t>و </a:t>
                      </a:r>
                      <a:r>
                        <a:rPr lang="ar-SA" sz="1200" b="1" dirty="0" smtClean="0">
                          <a:solidFill>
                            <a:srgbClr val="000000"/>
                          </a:solidFill>
                          <a:latin typeface="Calibri"/>
                          <a:ea typeface="Times New Roman"/>
                          <a:cs typeface="B Mitra"/>
                        </a:rPr>
                        <a:t>نوع</a:t>
                      </a:r>
                      <a:r>
                        <a:rPr lang="fa-IR" sz="1200" b="1" dirty="0" smtClean="0">
                          <a:solidFill>
                            <a:srgbClr val="000000"/>
                          </a:solidFill>
                          <a:latin typeface="Calibri"/>
                          <a:ea typeface="Times New Roman"/>
                          <a:cs typeface="B Mitra"/>
                        </a:rPr>
                        <a:t>    </a:t>
                      </a:r>
                      <a:r>
                        <a:rPr lang="ar-SA" sz="1200" b="1" dirty="0" smtClean="0">
                          <a:solidFill>
                            <a:srgbClr val="000000"/>
                          </a:solidFill>
                          <a:latin typeface="Calibri"/>
                          <a:ea typeface="Times New Roman"/>
                          <a:cs typeface="B Mitra"/>
                        </a:rPr>
                        <a:t> </a:t>
                      </a:r>
                      <a:r>
                        <a:rPr lang="fa-IR" sz="1200" b="1" dirty="0" smtClean="0">
                          <a:solidFill>
                            <a:srgbClr val="000000"/>
                          </a:solidFill>
                          <a:latin typeface="Calibri"/>
                          <a:ea typeface="Times New Roman"/>
                          <a:cs typeface="B Mitra"/>
                        </a:rPr>
                        <a:t>             </a:t>
                      </a:r>
                      <a:r>
                        <a:rPr lang="ar-SA" sz="1200" b="1" dirty="0" smtClean="0">
                          <a:solidFill>
                            <a:srgbClr val="000000"/>
                          </a:solidFill>
                          <a:latin typeface="Calibri"/>
                          <a:ea typeface="Times New Roman"/>
                          <a:cs typeface="B Mitra"/>
                        </a:rPr>
                        <a:t>همكاري</a:t>
                      </a:r>
                      <a:r>
                        <a:rPr lang="ar-SA" sz="1200" b="1" dirty="0">
                          <a:solidFill>
                            <a:srgbClr val="000000"/>
                          </a:solidFill>
                          <a:latin typeface="Calibri"/>
                          <a:ea typeface="Times New Roman"/>
                          <a:cs typeface="B Mitra"/>
                        </a:rPr>
                        <a:t/>
                      </a:r>
                      <a:br>
                        <a:rPr lang="ar-SA" sz="1200" b="1" dirty="0">
                          <a:solidFill>
                            <a:srgbClr val="000000"/>
                          </a:solidFill>
                          <a:latin typeface="Calibri"/>
                          <a:ea typeface="Times New Roman"/>
                          <a:cs typeface="B Mitra"/>
                        </a:rPr>
                      </a:br>
                      <a:r>
                        <a:rPr lang="ar-SA" sz="1200" b="1" dirty="0">
                          <a:solidFill>
                            <a:srgbClr val="000000"/>
                          </a:solidFill>
                          <a:latin typeface="Calibri"/>
                          <a:ea typeface="Times New Roman"/>
                          <a:cs typeface="B Mitra"/>
                        </a:rPr>
                        <a:t/>
                      </a:r>
                      <a:br>
                        <a:rPr lang="ar-SA" sz="1200" b="1" dirty="0">
                          <a:solidFill>
                            <a:srgbClr val="000000"/>
                          </a:solidFill>
                          <a:latin typeface="Calibri"/>
                          <a:ea typeface="Times New Roman"/>
                          <a:cs typeface="B Mitra"/>
                        </a:rPr>
                      </a:br>
                      <a:r>
                        <a:rPr lang="ar-SA" sz="1200" b="1" dirty="0">
                          <a:solidFill>
                            <a:srgbClr val="000000"/>
                          </a:solidFill>
                          <a:latin typeface="Calibri"/>
                          <a:ea typeface="Times New Roman"/>
                          <a:cs typeface="B Mitra"/>
                        </a:rPr>
                        <a:t/>
                      </a:r>
                      <a:br>
                        <a:rPr lang="ar-SA" sz="1200" b="1" dirty="0">
                          <a:solidFill>
                            <a:srgbClr val="000000"/>
                          </a:solidFill>
                          <a:latin typeface="Calibri"/>
                          <a:ea typeface="Times New Roman"/>
                          <a:cs typeface="B Mitra"/>
                        </a:rPr>
                      </a:br>
                      <a:r>
                        <a:rPr lang="ar-SA" sz="1200" b="1" dirty="0">
                          <a:solidFill>
                            <a:srgbClr val="000000"/>
                          </a:solidFill>
                          <a:latin typeface="Calibri"/>
                          <a:ea typeface="Times New Roman"/>
                          <a:cs typeface="B Mitra"/>
                        </a:rPr>
                        <a:t/>
                      </a:r>
                      <a:br>
                        <a:rPr lang="ar-SA" sz="1200" b="1" dirty="0">
                          <a:solidFill>
                            <a:srgbClr val="000000"/>
                          </a:solidFill>
                          <a:latin typeface="Calibri"/>
                          <a:ea typeface="Times New Roman"/>
                          <a:cs typeface="B Mitra"/>
                        </a:rPr>
                      </a:br>
                      <a:r>
                        <a:rPr lang="ar-SA" sz="1200" b="1" dirty="0">
                          <a:solidFill>
                            <a:srgbClr val="000000"/>
                          </a:solidFill>
                          <a:latin typeface="Calibri"/>
                          <a:ea typeface="Times New Roman"/>
                          <a:cs typeface="B Mitra"/>
                        </a:rPr>
                        <a:t>  </a:t>
                      </a:r>
                      <a:endParaRPr lang="en-US" sz="1200" b="1" dirty="0">
                        <a:latin typeface="Times New Roman"/>
                        <a:ea typeface="Times New Roman"/>
                        <a:cs typeface="Traditional Arabic"/>
                      </a:endParaRPr>
                    </a:p>
                    <a:p>
                      <a:pPr indent="-226695" algn="r" rtl="1">
                        <a:spcAft>
                          <a:spcPts val="0"/>
                        </a:spcAft>
                      </a:pPr>
                      <a:r>
                        <a:rPr lang="ar-SA" sz="1200" b="1" dirty="0">
                          <a:solidFill>
                            <a:srgbClr val="000000"/>
                          </a:solidFill>
                          <a:latin typeface="Calibri"/>
                          <a:ea typeface="Times New Roman"/>
                          <a:cs typeface="B Mitra"/>
                        </a:rPr>
                        <a:t>  كشور</a:t>
                      </a:r>
                      <a:endParaRPr lang="en-US" sz="1200" b="1" dirty="0">
                        <a:latin typeface="Times New Roman"/>
                        <a:ea typeface="Times New Roman"/>
                        <a:cs typeface="Traditional Arabic"/>
                      </a:endParaRPr>
                    </a:p>
                  </a:txBody>
                  <a:tcPr marL="68580" marR="68580" marT="0" marB="0" anchor="ctr">
                    <a:lnBlToTr w="12700" cap="flat" cmpd="sng" algn="ctr">
                      <a:solidFill>
                        <a:schemeClr val="tx1"/>
                      </a:solidFill>
                      <a:prstDash val="solid"/>
                      <a:round/>
                      <a:headEnd type="none" w="med" len="med"/>
                      <a:tailEnd type="none" w="med" len="med"/>
                    </a:lnBlToTr>
                  </a:tcPr>
                </a:tc>
                <a:tc gridSpan="8">
                  <a:txBody>
                    <a:bodyPr/>
                    <a:lstStyle/>
                    <a:p>
                      <a:pPr indent="-226695" algn="ctr" rtl="1">
                        <a:spcAft>
                          <a:spcPts val="0"/>
                        </a:spcAft>
                      </a:pPr>
                      <a:r>
                        <a:rPr lang="ar-SA" sz="1200" b="1" dirty="0">
                          <a:solidFill>
                            <a:srgbClr val="000000"/>
                          </a:solidFill>
                          <a:latin typeface="Calibri"/>
                          <a:ea typeface="Times New Roman"/>
                          <a:cs typeface="B Mitra"/>
                        </a:rPr>
                        <a:t>زمينه همكاري</a:t>
                      </a:r>
                      <a:endParaRPr lang="en-US" sz="1200" b="1" dirty="0">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indent="-226695" algn="ctr" rtl="1">
                        <a:spcAft>
                          <a:spcPts val="0"/>
                        </a:spcAft>
                      </a:pPr>
                      <a:r>
                        <a:rPr lang="ar-SA" sz="1200" b="1" dirty="0">
                          <a:solidFill>
                            <a:srgbClr val="000000"/>
                          </a:solidFill>
                          <a:latin typeface="Calibri"/>
                          <a:ea typeface="Times New Roman"/>
                          <a:cs typeface="B Mitra"/>
                        </a:rPr>
                        <a:t>نوع همكاري</a:t>
                      </a:r>
                      <a:endParaRPr lang="en-US" sz="1200" b="1" dirty="0">
                        <a:latin typeface="Times New Roman"/>
                        <a:ea typeface="Times New Roman"/>
                        <a:cs typeface="Traditional Arabic"/>
                      </a:endParaRPr>
                    </a:p>
                  </a:txBody>
                  <a:tcPr marL="68580" marR="68580" marT="0" marB="0" anchor="ctr"/>
                </a:tc>
                <a:tc hMerge="1">
                  <a:txBody>
                    <a:bodyPr/>
                    <a:lstStyle/>
                    <a:p>
                      <a:endParaRPr lang="en-US"/>
                    </a:p>
                  </a:txBody>
                  <a:tcPr/>
                </a:tc>
              </a:tr>
              <a:tr h="235436">
                <a:tc vMerge="1">
                  <a:txBody>
                    <a:bodyPr/>
                    <a:lstStyle/>
                    <a:p>
                      <a:endParaRPr lang="en-US"/>
                    </a:p>
                  </a:txBody>
                  <a:tcPr/>
                </a:tc>
                <a:tc vMerge="1">
                  <a:txBody>
                    <a:bodyPr/>
                    <a:lstStyle/>
                    <a:p>
                      <a:endParaRPr lang="en-US"/>
                    </a:p>
                  </a:txBody>
                  <a:tcPr/>
                </a:tc>
                <a:tc rowSpan="2">
                  <a:txBody>
                    <a:bodyPr/>
                    <a:lstStyle/>
                    <a:p>
                      <a:pPr indent="-226695" algn="ctr" rtl="1">
                        <a:spcAft>
                          <a:spcPts val="0"/>
                        </a:spcAft>
                      </a:pPr>
                      <a:r>
                        <a:rPr lang="ar-SA" sz="1200" b="1">
                          <a:solidFill>
                            <a:srgbClr val="000000"/>
                          </a:solidFill>
                          <a:latin typeface="Calibri"/>
                          <a:ea typeface="Times New Roman"/>
                          <a:cs typeface="B Mitra"/>
                        </a:rPr>
                        <a:t>انتقال دانش فني</a:t>
                      </a:r>
                      <a:endParaRPr lang="en-US" sz="1200" b="1">
                        <a:latin typeface="Times New Roman"/>
                        <a:ea typeface="Times New Roman"/>
                        <a:cs typeface="Traditional Arabic"/>
                      </a:endParaRPr>
                    </a:p>
                  </a:txBody>
                  <a:tcPr marL="68580" marR="68580" marT="0" marB="0" vert="vert270" anchor="ctr"/>
                </a:tc>
                <a:tc rowSpan="2">
                  <a:txBody>
                    <a:bodyPr/>
                    <a:lstStyle/>
                    <a:p>
                      <a:pPr indent="-226695" algn="ctr" rtl="1">
                        <a:spcAft>
                          <a:spcPts val="0"/>
                        </a:spcAft>
                      </a:pPr>
                      <a:r>
                        <a:rPr lang="ar-SA" sz="1200" b="1">
                          <a:solidFill>
                            <a:srgbClr val="000000"/>
                          </a:solidFill>
                          <a:latin typeface="Calibri"/>
                          <a:ea typeface="Times New Roman"/>
                          <a:cs typeface="B Mitra"/>
                        </a:rPr>
                        <a:t>تأمين مواد اوليه مورد نياز صنعت توليد مواد سوخت هسته‌اي</a:t>
                      </a:r>
                      <a:endParaRPr lang="en-US" sz="1200" b="1">
                        <a:latin typeface="Times New Roman"/>
                        <a:ea typeface="Times New Roman"/>
                        <a:cs typeface="Traditional Arabic"/>
                      </a:endParaRPr>
                    </a:p>
                  </a:txBody>
                  <a:tcPr marL="68580" marR="68580" marT="0" marB="0" vert="vert270" anchor="ctr"/>
                </a:tc>
                <a:tc gridSpan="4">
                  <a:txBody>
                    <a:bodyPr/>
                    <a:lstStyle/>
                    <a:p>
                      <a:pPr indent="-226695" algn="ctr" rtl="1">
                        <a:spcAft>
                          <a:spcPts val="0"/>
                        </a:spcAft>
                      </a:pPr>
                      <a:r>
                        <a:rPr lang="ar-SA" sz="1200" b="1">
                          <a:solidFill>
                            <a:srgbClr val="000000"/>
                          </a:solidFill>
                          <a:latin typeface="Calibri"/>
                          <a:ea typeface="Times New Roman"/>
                          <a:cs typeface="B Mitra"/>
                        </a:rPr>
                        <a:t>احداث و بهره‌برداري </a:t>
                      </a:r>
                      <a:endParaRPr lang="en-US" sz="1200" b="1">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indent="-226695" algn="ctr" rtl="1">
                        <a:spcAft>
                          <a:spcPts val="0"/>
                        </a:spcAft>
                      </a:pPr>
                      <a:r>
                        <a:rPr lang="ar-SA" sz="1200" b="1" dirty="0">
                          <a:solidFill>
                            <a:srgbClr val="000000"/>
                          </a:solidFill>
                          <a:latin typeface="Calibri"/>
                          <a:ea typeface="Times New Roman"/>
                          <a:cs typeface="B Mitra"/>
                        </a:rPr>
                        <a:t>آموزش ، تربيت و تأمين نيروي كار متخصص </a:t>
                      </a:r>
                      <a:endParaRPr lang="en-US" sz="1200" b="1" dirty="0">
                        <a:latin typeface="Times New Roman"/>
                        <a:ea typeface="Times New Roman"/>
                        <a:cs typeface="Traditional Arabic"/>
                      </a:endParaRPr>
                    </a:p>
                  </a:txBody>
                  <a:tcPr marL="68580" marR="68580" marT="0" marB="0" vert="vert270" anchor="ctr"/>
                </a:tc>
                <a:tc rowSpan="2">
                  <a:txBody>
                    <a:bodyPr/>
                    <a:lstStyle/>
                    <a:p>
                      <a:pPr indent="-226695" algn="ctr" rtl="1">
                        <a:spcAft>
                          <a:spcPts val="0"/>
                        </a:spcAft>
                      </a:pPr>
                      <a:r>
                        <a:rPr lang="ar-SA" sz="1200" b="1">
                          <a:solidFill>
                            <a:srgbClr val="000000"/>
                          </a:solidFill>
                          <a:latin typeface="Calibri"/>
                          <a:ea typeface="Times New Roman"/>
                          <a:cs typeface="B Mitra"/>
                        </a:rPr>
                        <a:t>همكاري در زمينه پسمانداري هسته‌اي و سوخت مصرف شده</a:t>
                      </a:r>
                      <a:endParaRPr lang="en-US" sz="1200" b="1">
                        <a:latin typeface="Times New Roman"/>
                        <a:ea typeface="Times New Roman"/>
                        <a:cs typeface="Traditional Arabic"/>
                      </a:endParaRPr>
                    </a:p>
                  </a:txBody>
                  <a:tcPr marL="68580" marR="68580" marT="0" marB="0" vert="vert270" anchor="ctr"/>
                </a:tc>
                <a:tc rowSpan="2">
                  <a:txBody>
                    <a:bodyPr/>
                    <a:lstStyle/>
                    <a:p>
                      <a:pPr indent="-226695" algn="ctr" rtl="1">
                        <a:spcAft>
                          <a:spcPts val="0"/>
                        </a:spcAft>
                      </a:pPr>
                      <a:r>
                        <a:rPr lang="ar-SA" sz="1200" b="1" dirty="0">
                          <a:solidFill>
                            <a:srgbClr val="000000"/>
                          </a:solidFill>
                          <a:latin typeface="Calibri"/>
                          <a:ea typeface="Times New Roman"/>
                          <a:cs typeface="B Mitra"/>
                        </a:rPr>
                        <a:t>تأسيس كنسرسيوم تأمين سوخت هسته‌اي</a:t>
                      </a:r>
                      <a:endParaRPr lang="en-US" sz="1200" b="1" dirty="0">
                        <a:latin typeface="Times New Roman"/>
                        <a:ea typeface="Times New Roman"/>
                        <a:cs typeface="Traditional Arabic"/>
                      </a:endParaRPr>
                    </a:p>
                  </a:txBody>
                  <a:tcPr marL="68580" marR="68580" marT="0" marB="0" vert="vert270" anchor="ctr"/>
                </a:tc>
                <a:tc rowSpan="2">
                  <a:txBody>
                    <a:bodyPr/>
                    <a:lstStyle/>
                    <a:p>
                      <a:pPr indent="-226695" algn="ctr" rtl="1">
                        <a:spcAft>
                          <a:spcPts val="0"/>
                        </a:spcAft>
                      </a:pPr>
                      <a:r>
                        <a:rPr lang="ar-SA" sz="1200" b="1" dirty="0">
                          <a:solidFill>
                            <a:srgbClr val="000000"/>
                          </a:solidFill>
                          <a:latin typeface="Calibri"/>
                          <a:ea typeface="Times New Roman"/>
                          <a:cs typeface="B Mitra"/>
                        </a:rPr>
                        <a:t>همكاري مشترك در توسعه فناوري‌ در حوزه چرخه سوخت</a:t>
                      </a:r>
                      <a:endParaRPr lang="en-US" sz="1200" b="1" dirty="0">
                        <a:latin typeface="Times New Roman"/>
                        <a:ea typeface="Times New Roman"/>
                        <a:cs typeface="Traditional Arabic"/>
                      </a:endParaRPr>
                    </a:p>
                  </a:txBody>
                  <a:tcPr marL="68580" marR="68580" marT="0" marB="0" vert="vert270" anchor="ctr"/>
                </a:tc>
              </a:tr>
              <a:tr h="6643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226695" algn="ctr" rtl="1">
                        <a:spcAft>
                          <a:spcPts val="0"/>
                        </a:spcAft>
                      </a:pPr>
                      <a:r>
                        <a:rPr lang="ar-SA" sz="1200" b="1" dirty="0">
                          <a:solidFill>
                            <a:srgbClr val="000000"/>
                          </a:solidFill>
                          <a:latin typeface="Calibri"/>
                          <a:ea typeface="Times New Roman"/>
                          <a:cs typeface="B Mitra"/>
                        </a:rPr>
                        <a:t> تأسيسات توليد كيك زرد</a:t>
                      </a:r>
                      <a:endParaRPr lang="en-US" sz="1200" b="1" dirty="0">
                        <a:latin typeface="Times New Roman"/>
                        <a:ea typeface="Times New Roman"/>
                        <a:cs typeface="Traditional Arabic"/>
                      </a:endParaRPr>
                    </a:p>
                  </a:txBody>
                  <a:tcPr marL="68580" marR="68580" marT="0" marB="0" vert="vert270" anchor="ctr"/>
                </a:tc>
                <a:tc>
                  <a:txBody>
                    <a:bodyPr/>
                    <a:lstStyle/>
                    <a:p>
                      <a:pPr indent="-226695" algn="ctr" rtl="1">
                        <a:spcAft>
                          <a:spcPts val="0"/>
                        </a:spcAft>
                      </a:pPr>
                      <a:r>
                        <a:rPr lang="ar-SA" sz="1200" b="1">
                          <a:solidFill>
                            <a:srgbClr val="000000"/>
                          </a:solidFill>
                          <a:latin typeface="Calibri"/>
                          <a:ea typeface="Times New Roman"/>
                          <a:cs typeface="B Mitra"/>
                        </a:rPr>
                        <a:t>تأسيسات هگزا فلورايد اورانيوم طبيعي</a:t>
                      </a:r>
                      <a:endParaRPr lang="en-US" sz="1200" b="1">
                        <a:latin typeface="Times New Roman"/>
                        <a:ea typeface="Times New Roman"/>
                        <a:cs typeface="Traditional Arabic"/>
                      </a:endParaRPr>
                    </a:p>
                  </a:txBody>
                  <a:tcPr marL="68580" marR="68580" marT="0" marB="0" vert="vert270" anchor="ctr"/>
                </a:tc>
                <a:tc>
                  <a:txBody>
                    <a:bodyPr/>
                    <a:lstStyle/>
                    <a:p>
                      <a:pPr indent="-226695" algn="ctr" rtl="1">
                        <a:spcAft>
                          <a:spcPts val="0"/>
                        </a:spcAft>
                      </a:pPr>
                      <a:r>
                        <a:rPr lang="ar-SA" sz="1200" b="1">
                          <a:solidFill>
                            <a:srgbClr val="000000"/>
                          </a:solidFill>
                          <a:latin typeface="Calibri"/>
                          <a:ea typeface="Times New Roman"/>
                          <a:cs typeface="B Mitra"/>
                        </a:rPr>
                        <a:t>تأسيسات غني‌سازي اورانيوم</a:t>
                      </a:r>
                      <a:endParaRPr lang="en-US" sz="1200" b="1">
                        <a:latin typeface="Times New Roman"/>
                        <a:ea typeface="Times New Roman"/>
                        <a:cs typeface="Traditional Arabic"/>
                      </a:endParaRPr>
                    </a:p>
                  </a:txBody>
                  <a:tcPr marL="68580" marR="68580" marT="0" marB="0" vert="vert270" anchor="ctr"/>
                </a:tc>
                <a:tc>
                  <a:txBody>
                    <a:bodyPr/>
                    <a:lstStyle/>
                    <a:p>
                      <a:pPr indent="-226695" algn="ctr" rtl="1">
                        <a:spcAft>
                          <a:spcPts val="0"/>
                        </a:spcAft>
                      </a:pPr>
                      <a:r>
                        <a:rPr lang="ar-SA" sz="1200" b="1" dirty="0">
                          <a:solidFill>
                            <a:srgbClr val="000000"/>
                          </a:solidFill>
                          <a:latin typeface="Calibri"/>
                          <a:ea typeface="Times New Roman"/>
                          <a:cs typeface="B Mitra"/>
                        </a:rPr>
                        <a:t>كارخانه توليد بسته و مجنمع سوخت</a:t>
                      </a:r>
                      <a:endParaRPr lang="en-US" sz="1200" b="1" dirty="0">
                        <a:latin typeface="Times New Roman"/>
                        <a:ea typeface="Times New Roman"/>
                        <a:cs typeface="Traditional Arabic"/>
                      </a:endParaRPr>
                    </a:p>
                  </a:txBody>
                  <a:tcPr marL="68580" marR="68580" marT="0" marB="0" vert="vert27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35436">
                <a:tc>
                  <a:txBody>
                    <a:bodyPr/>
                    <a:lstStyle/>
                    <a:p>
                      <a:pPr indent="-226695" algn="ctr" rtl="1">
                        <a:spcAft>
                          <a:spcPts val="0"/>
                        </a:spcAft>
                      </a:pPr>
                      <a:r>
                        <a:rPr lang="ar-SA" sz="1200" b="1">
                          <a:solidFill>
                            <a:srgbClr val="000000"/>
                          </a:solidFill>
                          <a:latin typeface="Times New Roman"/>
                          <a:ea typeface="Times New Roman"/>
                          <a:cs typeface="B Mitra"/>
                        </a:rPr>
                        <a:t>1</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Calibri"/>
                          <a:ea typeface="Times New Roman"/>
                          <a:cs typeface="B Mitra"/>
                        </a:rPr>
                        <a:t>اردن</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a:t>
                      </a:r>
                      <a:endParaRPr lang="en-US" sz="1200" b="1" dirty="0">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2</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smtClean="0">
                          <a:solidFill>
                            <a:srgbClr val="000000"/>
                          </a:solidFill>
                          <a:latin typeface="Calibri"/>
                          <a:ea typeface="Times New Roman"/>
                          <a:cs typeface="B Mitra"/>
                        </a:rPr>
                        <a:t>الجزاير</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3</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Calibri"/>
                          <a:ea typeface="Times New Roman"/>
                          <a:cs typeface="B Mitra"/>
                        </a:rPr>
                        <a:t>امارات</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4</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smtClean="0">
                          <a:solidFill>
                            <a:srgbClr val="000000"/>
                          </a:solidFill>
                          <a:latin typeface="Calibri"/>
                          <a:ea typeface="Times New Roman"/>
                          <a:cs typeface="B Mitra"/>
                        </a:rPr>
                        <a:t>بحرين</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5</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smtClean="0">
                          <a:solidFill>
                            <a:srgbClr val="000000"/>
                          </a:solidFill>
                          <a:latin typeface="Calibri"/>
                          <a:ea typeface="Times New Roman"/>
                          <a:cs typeface="B Mitra"/>
                        </a:rPr>
                        <a:t>ترکيه</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6</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Calibri"/>
                          <a:ea typeface="Times New Roman"/>
                          <a:cs typeface="B Mitra"/>
                        </a:rPr>
                        <a:t>تونس</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7</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smtClean="0">
                          <a:solidFill>
                            <a:srgbClr val="000000"/>
                          </a:solidFill>
                          <a:latin typeface="Calibri"/>
                          <a:ea typeface="Times New Roman"/>
                          <a:cs typeface="B Mitra"/>
                        </a:rPr>
                        <a:t>سوريه</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a:t>
                      </a:r>
                      <a:endParaRPr lang="en-US" sz="1200" b="1" dirty="0">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80</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Calibri"/>
                          <a:ea typeface="Times New Roman"/>
                          <a:cs typeface="B Mitra"/>
                        </a:rPr>
                        <a:t>عراق</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9</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Calibri"/>
                          <a:ea typeface="Times New Roman"/>
                          <a:cs typeface="B Mitra"/>
                        </a:rPr>
                        <a:t>عربستان</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10</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Calibri"/>
                          <a:ea typeface="Times New Roman"/>
                          <a:cs typeface="B Mitra"/>
                        </a:rPr>
                        <a:t>عمان</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11</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Calibri"/>
                          <a:ea typeface="Times New Roman"/>
                          <a:cs typeface="B Mitra"/>
                        </a:rPr>
                        <a:t>قطر</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12</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smtClean="0">
                          <a:solidFill>
                            <a:srgbClr val="000000"/>
                          </a:solidFill>
                          <a:latin typeface="Calibri"/>
                          <a:ea typeface="Times New Roman"/>
                          <a:cs typeface="B Mitra"/>
                        </a:rPr>
                        <a:t>کويت</a:t>
                      </a:r>
                      <a:endParaRPr lang="en-US" sz="1200" b="1" dirty="0">
                        <a:latin typeface="Times New Roman"/>
                        <a:ea typeface="Times New Roman"/>
                        <a:cs typeface="Traditional Arabic"/>
                      </a:endParaRPr>
                    </a:p>
                  </a:txBody>
                  <a:tcPr marL="68580" marR="68580" marT="0" marB="0" anchor="ctr"/>
                </a:tc>
                <a:tc>
                  <a:txBody>
                    <a:bodyPr/>
                    <a:lstStyle/>
                    <a:p>
                      <a:pPr indent="-226695" rtl="1"/>
                      <a:endParaRPr lang="en-US" sz="1600" b="1">
                        <a:latin typeface="Calibri"/>
                        <a:cs typeface="Arial"/>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13</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smtClean="0">
                          <a:solidFill>
                            <a:srgbClr val="000000"/>
                          </a:solidFill>
                          <a:latin typeface="Calibri"/>
                          <a:ea typeface="Times New Roman"/>
                          <a:cs typeface="B Mitra"/>
                        </a:rPr>
                        <a:t>ليبي</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dirty="0">
                          <a:solidFill>
                            <a:srgbClr val="000000"/>
                          </a:solidFill>
                          <a:latin typeface="Times New Roman"/>
                          <a:ea typeface="Times New Roman"/>
                          <a:cs typeface="B Mitra"/>
                        </a:rPr>
                        <a:t>14</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Calibri"/>
                          <a:ea typeface="Times New Roman"/>
                          <a:cs typeface="B Mitra"/>
                        </a:rPr>
                        <a:t>مراکش</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 </a:t>
                      </a:r>
                      <a:endParaRPr lang="en-US" sz="1200" b="1" dirty="0">
                        <a:latin typeface="Times New Roman"/>
                        <a:ea typeface="Times New Roman"/>
                        <a:cs typeface="Traditional Arabic"/>
                      </a:endParaRPr>
                    </a:p>
                  </a:txBody>
                  <a:tcPr marL="68580" marR="68580" marT="0" marB="0" anchor="ctr"/>
                </a:tc>
              </a:tr>
              <a:tr h="235436">
                <a:tc>
                  <a:txBody>
                    <a:bodyPr/>
                    <a:lstStyle/>
                    <a:p>
                      <a:pPr indent="-226695" algn="ctr" rtl="1">
                        <a:spcAft>
                          <a:spcPts val="0"/>
                        </a:spcAft>
                      </a:pPr>
                      <a:r>
                        <a:rPr lang="ar-SA" sz="1200" b="1">
                          <a:solidFill>
                            <a:srgbClr val="000000"/>
                          </a:solidFill>
                          <a:latin typeface="Times New Roman"/>
                          <a:ea typeface="Times New Roman"/>
                          <a:cs typeface="B Mitra"/>
                        </a:rPr>
                        <a:t>15</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Calibri"/>
                          <a:ea typeface="Times New Roman"/>
                          <a:cs typeface="B Mitra"/>
                        </a:rPr>
                        <a:t>مصر</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rtl="1"/>
                      <a:endParaRPr lang="en-US" sz="1600" b="1">
                        <a:latin typeface="Calibri"/>
                        <a:cs typeface="Arial"/>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 </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a:solidFill>
                            <a:srgbClr val="000000"/>
                          </a:solidFill>
                          <a:latin typeface="Times New Roman"/>
                          <a:ea typeface="Times New Roman"/>
                          <a:cs typeface="Times New Roman"/>
                        </a:rPr>
                        <a:t>√</a:t>
                      </a:r>
                      <a:endParaRPr lang="en-US" sz="1200" b="1">
                        <a:latin typeface="Times New Roman"/>
                        <a:ea typeface="Times New Roman"/>
                        <a:cs typeface="Traditional Arabic"/>
                      </a:endParaRPr>
                    </a:p>
                  </a:txBody>
                  <a:tcPr marL="68580" marR="68580" marT="0" marB="0" anchor="ctr"/>
                </a:tc>
                <a:tc>
                  <a:txBody>
                    <a:bodyPr/>
                    <a:lstStyle/>
                    <a:p>
                      <a:pPr indent="-226695" algn="ctr" rtl="1">
                        <a:spcAft>
                          <a:spcPts val="0"/>
                        </a:spcAft>
                      </a:pPr>
                      <a:r>
                        <a:rPr lang="ar-SA" sz="1200" b="1" dirty="0">
                          <a:solidFill>
                            <a:srgbClr val="000000"/>
                          </a:solidFill>
                          <a:latin typeface="Times New Roman"/>
                          <a:ea typeface="Times New Roman"/>
                          <a:cs typeface="Times New Roman"/>
                        </a:rPr>
                        <a:t>√</a:t>
                      </a:r>
                      <a:endParaRPr lang="en-US" sz="1200" b="1" dirty="0">
                        <a:latin typeface="Times New Roman"/>
                        <a:ea typeface="Times New Roman"/>
                        <a:cs typeface="Traditional Arabic"/>
                      </a:endParaRPr>
                    </a:p>
                  </a:txBody>
                  <a:tcPr marL="68580" marR="68580" marT="0" marB="0" anchor="ctr"/>
                </a:tc>
              </a:tr>
            </a:tbl>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571612"/>
            <a:ext cx="8229600" cy="1143000"/>
          </a:xfrm>
        </p:spPr>
        <p:txBody>
          <a:bodyPr>
            <a:normAutofit/>
          </a:bodyPr>
          <a:lstStyle/>
          <a:p>
            <a:pPr algn="r" rtl="1"/>
            <a:r>
              <a:rPr lang="fa-IR" sz="2800" b="1" dirty="0" smtClean="0">
                <a:cs typeface="Zar" pitchFamily="2" charset="-78"/>
              </a:rPr>
              <a:t>شاخص انتخاب کشورها براي همکاري</a:t>
            </a:r>
            <a:endParaRPr lang="en-US" sz="2800" b="1" dirty="0">
              <a:cs typeface="Zar" pitchFamily="2" charset="-78"/>
            </a:endParaRPr>
          </a:p>
        </p:txBody>
      </p:sp>
      <p:sp>
        <p:nvSpPr>
          <p:cNvPr id="3" name="Content Placeholder 2"/>
          <p:cNvSpPr>
            <a:spLocks noGrp="1"/>
          </p:cNvSpPr>
          <p:nvPr>
            <p:ph idx="1"/>
          </p:nvPr>
        </p:nvSpPr>
        <p:spPr>
          <a:xfrm>
            <a:off x="500034" y="2428868"/>
            <a:ext cx="8229600" cy="3811583"/>
          </a:xfrm>
        </p:spPr>
        <p:txBody>
          <a:bodyPr>
            <a:normAutofit/>
          </a:bodyPr>
          <a:lstStyle/>
          <a:p>
            <a:pPr algn="just" rtl="1">
              <a:lnSpc>
                <a:spcPct val="150000"/>
              </a:lnSpc>
            </a:pPr>
            <a:r>
              <a:rPr lang="fa-IR" sz="2800" dirty="0">
                <a:cs typeface="B Zar" pitchFamily="2" charset="-78"/>
              </a:rPr>
              <a:t>با توجه به </a:t>
            </a:r>
            <a:r>
              <a:rPr lang="fa-IR" sz="2800" dirty="0" smtClean="0">
                <a:cs typeface="B Zar" pitchFamily="2" charset="-78"/>
              </a:rPr>
              <a:t>اينکه </a:t>
            </a:r>
            <a:r>
              <a:rPr lang="fa-IR" sz="2800" dirty="0">
                <a:cs typeface="B Zar" pitchFamily="2" charset="-78"/>
              </a:rPr>
              <a:t>در </a:t>
            </a:r>
            <a:r>
              <a:rPr lang="fa-IR" sz="2800" dirty="0" smtClean="0">
                <a:cs typeface="B Zar" pitchFamily="2" charset="-78"/>
              </a:rPr>
              <a:t>اين </a:t>
            </a:r>
            <a:r>
              <a:rPr lang="fa-IR" sz="2800" dirty="0">
                <a:cs typeface="B Zar" pitchFamily="2" charset="-78"/>
              </a:rPr>
              <a:t>پژوهش، </a:t>
            </a:r>
            <a:r>
              <a:rPr lang="fa-IR" sz="2800" dirty="0" smtClean="0">
                <a:cs typeface="B Zar" pitchFamily="2" charset="-78"/>
              </a:rPr>
              <a:t>همکاري ايران </a:t>
            </a:r>
            <a:r>
              <a:rPr lang="fa-IR" sz="2800" dirty="0">
                <a:cs typeface="B Zar" pitchFamily="2" charset="-78"/>
              </a:rPr>
              <a:t>با </a:t>
            </a:r>
            <a:r>
              <a:rPr lang="fa-IR" sz="2800" dirty="0" smtClean="0">
                <a:cs typeface="B Zar" pitchFamily="2" charset="-78"/>
              </a:rPr>
              <a:t>کشورهاي </a:t>
            </a:r>
            <a:r>
              <a:rPr lang="fa-IR" sz="2800" dirty="0">
                <a:cs typeface="B Zar" pitchFamily="2" charset="-78"/>
              </a:rPr>
              <a:t>منطقه </a:t>
            </a:r>
            <a:r>
              <a:rPr lang="fa-IR" sz="2800" dirty="0" smtClean="0">
                <a:cs typeface="B Zar" pitchFamily="2" charset="-78"/>
              </a:rPr>
              <a:t>خاورميانه </a:t>
            </a:r>
            <a:r>
              <a:rPr lang="fa-IR" sz="2800" dirty="0">
                <a:cs typeface="B Zar" pitchFamily="2" charset="-78"/>
              </a:rPr>
              <a:t>در </a:t>
            </a:r>
            <a:r>
              <a:rPr lang="fa-IR" sz="2800" dirty="0" smtClean="0">
                <a:cs typeface="B Zar" pitchFamily="2" charset="-78"/>
              </a:rPr>
              <a:t>زمينه </a:t>
            </a:r>
            <a:r>
              <a:rPr lang="fa-IR" sz="2800" dirty="0">
                <a:cs typeface="B Zar" pitchFamily="2" charset="-78"/>
              </a:rPr>
              <a:t>توسعه چرخه‌ سوخت </a:t>
            </a:r>
            <a:r>
              <a:rPr lang="fa-IR" sz="2800" dirty="0" smtClean="0">
                <a:cs typeface="B Zar" pitchFamily="2" charset="-78"/>
              </a:rPr>
              <a:t>هسته‌اي </a:t>
            </a:r>
            <a:r>
              <a:rPr lang="fa-IR" sz="2800" dirty="0">
                <a:cs typeface="B Zar" pitchFamily="2" charset="-78"/>
              </a:rPr>
              <a:t>به عنوان موضوع </a:t>
            </a:r>
            <a:r>
              <a:rPr lang="fa-IR" sz="2800" dirty="0" smtClean="0">
                <a:cs typeface="B Zar" pitchFamily="2" charset="-78"/>
              </a:rPr>
              <a:t>اصلي </a:t>
            </a:r>
            <a:r>
              <a:rPr lang="fa-IR" sz="2800" dirty="0">
                <a:cs typeface="B Zar" pitchFamily="2" charset="-78"/>
              </a:rPr>
              <a:t>مطرح شده است، </a:t>
            </a:r>
            <a:r>
              <a:rPr lang="fa-IR" sz="2800" dirty="0" smtClean="0">
                <a:cs typeface="B Zar" pitchFamily="2" charset="-78"/>
              </a:rPr>
              <a:t>انتخاب </a:t>
            </a:r>
            <a:r>
              <a:rPr lang="fa-IR" sz="2800" dirty="0">
                <a:cs typeface="B Zar" pitchFamily="2" charset="-78"/>
              </a:rPr>
              <a:t>کشورها </a:t>
            </a:r>
            <a:r>
              <a:rPr lang="fa-IR" sz="2800" dirty="0" smtClean="0">
                <a:cs typeface="B Zar" pitchFamily="2" charset="-78"/>
              </a:rPr>
              <a:t>براي </a:t>
            </a:r>
            <a:r>
              <a:rPr lang="fa-IR" sz="2800" dirty="0">
                <a:cs typeface="B Zar" pitchFamily="2" charset="-78"/>
              </a:rPr>
              <a:t>مطالعه </a:t>
            </a:r>
            <a:r>
              <a:rPr lang="fa-IR" sz="2800" dirty="0" smtClean="0">
                <a:cs typeface="B Zar" pitchFamily="2" charset="-78"/>
              </a:rPr>
              <a:t>موردي نيز </a:t>
            </a:r>
            <a:r>
              <a:rPr lang="fa-IR" sz="2800" dirty="0">
                <a:cs typeface="B Zar" pitchFamily="2" charset="-78"/>
              </a:rPr>
              <a:t>بر اساس </a:t>
            </a:r>
            <a:r>
              <a:rPr lang="fa-IR" sz="2800" b="1" u="sng" dirty="0">
                <a:cs typeface="B Zar" pitchFamily="2" charset="-78"/>
              </a:rPr>
              <a:t>برنامه </a:t>
            </a:r>
            <a:r>
              <a:rPr lang="fa-IR" sz="2800" b="1" u="sng" dirty="0" smtClean="0">
                <a:cs typeface="B Zar" pitchFamily="2" charset="-78"/>
              </a:rPr>
              <a:t>اين </a:t>
            </a:r>
            <a:r>
              <a:rPr lang="fa-IR" sz="2800" b="1" u="sng" dirty="0">
                <a:cs typeface="B Zar" pitchFamily="2" charset="-78"/>
              </a:rPr>
              <a:t>کشورها </a:t>
            </a:r>
            <a:r>
              <a:rPr lang="fa-IR" sz="2800" b="1" u="sng" dirty="0" smtClean="0">
                <a:cs typeface="B Zar" pitchFamily="2" charset="-78"/>
              </a:rPr>
              <a:t>براي </a:t>
            </a:r>
            <a:r>
              <a:rPr lang="fa-IR" sz="2800" b="1" u="sng" dirty="0">
                <a:cs typeface="B Zar" pitchFamily="2" charset="-78"/>
              </a:rPr>
              <a:t>استفاده از </a:t>
            </a:r>
            <a:r>
              <a:rPr lang="fa-IR" sz="2800" b="1" u="sng" dirty="0" smtClean="0">
                <a:cs typeface="B Zar" pitchFamily="2" charset="-78"/>
              </a:rPr>
              <a:t>فناوري هسته‌اي</a:t>
            </a:r>
            <a:r>
              <a:rPr lang="fa-IR" sz="2800" dirty="0" smtClean="0">
                <a:cs typeface="B Zar" pitchFamily="2" charset="-78"/>
              </a:rPr>
              <a:t> </a:t>
            </a:r>
            <a:r>
              <a:rPr lang="fa-IR" sz="2800" dirty="0">
                <a:cs typeface="B Zar" pitchFamily="2" charset="-78"/>
              </a:rPr>
              <a:t>به عنوان شاخص و </a:t>
            </a:r>
            <a:r>
              <a:rPr lang="fa-IR" sz="2800" dirty="0" smtClean="0">
                <a:cs typeface="B Zar" pitchFamily="2" charset="-78"/>
              </a:rPr>
              <a:t>معيار اصلي </a:t>
            </a:r>
            <a:r>
              <a:rPr lang="fa-IR" sz="2800" dirty="0">
                <a:cs typeface="B Zar" pitchFamily="2" charset="-78"/>
              </a:rPr>
              <a:t>مورد توجه قرار </a:t>
            </a:r>
            <a:r>
              <a:rPr lang="fa-IR" sz="2800" dirty="0" smtClean="0">
                <a:cs typeface="B Zar" pitchFamily="2" charset="-78"/>
              </a:rPr>
              <a:t>خواهد گرفت. </a:t>
            </a: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06080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strips(downLeft)">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500174"/>
            <a:ext cx="8229600" cy="1143000"/>
          </a:xfrm>
        </p:spPr>
        <p:txBody>
          <a:bodyPr>
            <a:normAutofit/>
          </a:bodyPr>
          <a:lstStyle/>
          <a:p>
            <a:pPr algn="r" rtl="1"/>
            <a:r>
              <a:rPr lang="fa-IR" sz="2800" b="1" dirty="0" smtClean="0">
                <a:cs typeface="Zar" pitchFamily="2" charset="-78"/>
              </a:rPr>
              <a:t>فصل اول: چارچوب نظري</a:t>
            </a:r>
            <a:endParaRPr lang="en-US" sz="2800" b="1" dirty="0">
              <a:cs typeface="Zar" pitchFamily="2" charset="-78"/>
            </a:endParaRPr>
          </a:p>
        </p:txBody>
      </p:sp>
      <p:sp>
        <p:nvSpPr>
          <p:cNvPr id="3" name="Content Placeholder 2"/>
          <p:cNvSpPr>
            <a:spLocks noGrp="1"/>
          </p:cNvSpPr>
          <p:nvPr>
            <p:ph idx="1"/>
          </p:nvPr>
        </p:nvSpPr>
        <p:spPr>
          <a:xfrm>
            <a:off x="500034" y="2643182"/>
            <a:ext cx="8229600" cy="3500462"/>
          </a:xfrm>
        </p:spPr>
        <p:txBody>
          <a:bodyPr>
            <a:normAutofit/>
          </a:bodyPr>
          <a:lstStyle/>
          <a:p>
            <a:pPr algn="r" rtl="1"/>
            <a:r>
              <a:rPr lang="fa-IR" sz="2800" dirty="0" smtClean="0">
                <a:cs typeface="B Zar" pitchFamily="2" charset="-78"/>
              </a:rPr>
              <a:t>اشكال مختلف همكاري‌هاي منطقه‌اي</a:t>
            </a:r>
            <a:endParaRPr lang="en-US" sz="2800" i="1" dirty="0" smtClean="0">
              <a:cs typeface="B Zar" pitchFamily="2" charset="-78"/>
            </a:endParaRPr>
          </a:p>
          <a:p>
            <a:pPr algn="r" rtl="1"/>
            <a:r>
              <a:rPr lang="fa-IR" sz="2800" dirty="0" smtClean="0">
                <a:cs typeface="B Zar" pitchFamily="2" charset="-78"/>
              </a:rPr>
              <a:t>منطقه‌گرايي </a:t>
            </a:r>
            <a:r>
              <a:rPr lang="fa-IR" sz="2800" dirty="0" smtClean="0">
                <a:cs typeface="B Zar" pitchFamily="2" charset="-78"/>
              </a:rPr>
              <a:t>در دوران جنگ سرد</a:t>
            </a:r>
            <a:endParaRPr lang="en-US" sz="2800" i="1" dirty="0" smtClean="0">
              <a:cs typeface="B Zar" pitchFamily="2" charset="-78"/>
            </a:endParaRPr>
          </a:p>
          <a:p>
            <a:pPr algn="r" rtl="1"/>
            <a:r>
              <a:rPr lang="fa-IR" sz="2800" dirty="0" smtClean="0">
                <a:cs typeface="B Zar" pitchFamily="2" charset="-78"/>
              </a:rPr>
              <a:t>پايان جنگ سرد و گسترش </a:t>
            </a:r>
            <a:r>
              <a:rPr lang="fa-IR" sz="2800" dirty="0" smtClean="0">
                <a:cs typeface="B Zar" pitchFamily="2" charset="-78"/>
              </a:rPr>
              <a:t>منطقه‌گرايي</a:t>
            </a:r>
            <a:endParaRPr lang="en-US" sz="2800" i="1" dirty="0" smtClean="0">
              <a:cs typeface="B Zar" pitchFamily="2" charset="-78"/>
            </a:endParaRPr>
          </a:p>
          <a:p>
            <a:pPr algn="r" rtl="1"/>
            <a:r>
              <a:rPr lang="fa-IR" sz="2800" dirty="0" smtClean="0">
                <a:cs typeface="B Zar" pitchFamily="2" charset="-78"/>
              </a:rPr>
              <a:t> اهميت </a:t>
            </a:r>
            <a:r>
              <a:rPr lang="fa-IR" sz="2800" dirty="0" smtClean="0">
                <a:cs typeface="B Zar" pitchFamily="2" charset="-78"/>
              </a:rPr>
              <a:t>منطقه‌گرايي </a:t>
            </a:r>
            <a:r>
              <a:rPr lang="fa-IR" sz="2800" dirty="0" smtClean="0">
                <a:cs typeface="B Zar" pitchFamily="2" charset="-78"/>
              </a:rPr>
              <a:t>در خاورميانه</a:t>
            </a:r>
            <a:endParaRPr lang="en-US" sz="2800" i="1" dirty="0" smtClean="0">
              <a:cs typeface="B Zar" pitchFamily="2" charset="-78"/>
            </a:endParaRPr>
          </a:p>
          <a:p>
            <a:pPr algn="r" rtl="1"/>
            <a:r>
              <a:rPr lang="fa-IR" sz="2800" dirty="0" smtClean="0">
                <a:cs typeface="B Zar" pitchFamily="2" charset="-78"/>
              </a:rPr>
              <a:t>تلاش‌هاي </a:t>
            </a:r>
            <a:r>
              <a:rPr lang="fa-IR" sz="2800" dirty="0" smtClean="0">
                <a:cs typeface="B Zar" pitchFamily="2" charset="-78"/>
              </a:rPr>
              <a:t>منطقه‌گرايي </a:t>
            </a:r>
            <a:r>
              <a:rPr lang="fa-IR" sz="2800" dirty="0" smtClean="0">
                <a:cs typeface="B Zar" pitchFamily="2" charset="-78"/>
              </a:rPr>
              <a:t>در خاورميانه</a:t>
            </a:r>
            <a:endParaRPr lang="en-US" sz="2800" i="1" dirty="0" smtClean="0">
              <a:cs typeface="B Zar" pitchFamily="2" charset="-78"/>
            </a:endParaRPr>
          </a:p>
          <a:p>
            <a:pPr algn="r" rtl="1"/>
            <a:endParaRPr lang="en-US" sz="2800" dirty="0">
              <a:cs typeface="B 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8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par>
                          <p:cTn id="24" fill="hold">
                            <p:stCondLst>
                              <p:cond delay="10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par>
                          <p:cTn id="28" fill="hold">
                            <p:stCondLst>
                              <p:cond delay="120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22"/>
            <a:ext cx="8229600" cy="1143000"/>
          </a:xfrm>
        </p:spPr>
        <p:txBody>
          <a:bodyPr>
            <a:normAutofit/>
          </a:bodyPr>
          <a:lstStyle/>
          <a:p>
            <a:pPr algn="r" rtl="1"/>
            <a:r>
              <a:rPr lang="fa-IR" sz="2800" b="1" dirty="0" smtClean="0">
                <a:cs typeface="Zar" pitchFamily="2" charset="-78"/>
              </a:rPr>
              <a:t>برخي عوامل موثر بر سطح و ميزان همکاري کشورها</a:t>
            </a:r>
          </a:p>
        </p:txBody>
      </p:sp>
      <p:sp>
        <p:nvSpPr>
          <p:cNvPr id="3" name="Content Placeholder 2"/>
          <p:cNvSpPr>
            <a:spLocks noGrp="1"/>
          </p:cNvSpPr>
          <p:nvPr>
            <p:ph idx="1"/>
          </p:nvPr>
        </p:nvSpPr>
        <p:spPr>
          <a:xfrm>
            <a:off x="457200" y="2357430"/>
            <a:ext cx="8229600" cy="3286148"/>
          </a:xfrm>
        </p:spPr>
        <p:txBody>
          <a:bodyPr>
            <a:noAutofit/>
          </a:bodyPr>
          <a:lstStyle/>
          <a:p>
            <a:pPr algn="just" rtl="1"/>
            <a:r>
              <a:rPr lang="fa-IR" sz="2400" dirty="0" smtClean="0">
                <a:cs typeface="Zar" pitchFamily="2" charset="-78"/>
              </a:rPr>
              <a:t>موقعيت ژئوپليتکي کشورها</a:t>
            </a:r>
          </a:p>
          <a:p>
            <a:pPr algn="just" rtl="1"/>
            <a:r>
              <a:rPr lang="fa-IR" sz="2400" dirty="0" smtClean="0">
                <a:cs typeface="Zar" pitchFamily="2" charset="-78"/>
              </a:rPr>
              <a:t>ساختارهاي سياسي</a:t>
            </a:r>
          </a:p>
          <a:p>
            <a:pPr algn="just" rtl="1"/>
            <a:r>
              <a:rPr lang="fa-IR" sz="2400" dirty="0" smtClean="0">
                <a:cs typeface="Zar" pitchFamily="2" charset="-78"/>
              </a:rPr>
              <a:t>عوامل تاريخي </a:t>
            </a:r>
            <a:r>
              <a:rPr lang="fa-IR" sz="2400" dirty="0">
                <a:cs typeface="Zar" pitchFamily="2" charset="-78"/>
              </a:rPr>
              <a:t>– </a:t>
            </a:r>
            <a:r>
              <a:rPr lang="fa-IR" sz="2400" dirty="0" smtClean="0">
                <a:cs typeface="Zar" pitchFamily="2" charset="-78"/>
              </a:rPr>
              <a:t>فرهنگي</a:t>
            </a:r>
          </a:p>
          <a:p>
            <a:pPr algn="just" rtl="1"/>
            <a:r>
              <a:rPr lang="fa-IR" sz="2400" dirty="0" smtClean="0">
                <a:cs typeface="Zar" pitchFamily="2" charset="-78"/>
              </a:rPr>
              <a:t>مناسبات </a:t>
            </a:r>
            <a:r>
              <a:rPr lang="fa-IR" sz="2400" dirty="0" smtClean="0">
                <a:cs typeface="Zar" pitchFamily="2" charset="-78"/>
              </a:rPr>
              <a:t>اقتصادي</a:t>
            </a:r>
            <a:endParaRPr lang="fa-IR" sz="2400" dirty="0" smtClean="0">
              <a:cs typeface="Zar" pitchFamily="2" charset="-78"/>
            </a:endParaRPr>
          </a:p>
          <a:p>
            <a:pPr algn="just" rtl="1"/>
            <a:r>
              <a:rPr lang="fa-IR" sz="2400" dirty="0" smtClean="0">
                <a:cs typeface="Zar" pitchFamily="2" charset="-78"/>
              </a:rPr>
              <a:t>تعاملات سياسي </a:t>
            </a:r>
            <a:r>
              <a:rPr lang="fa-IR" sz="2400" dirty="0" smtClean="0">
                <a:cs typeface="Zar" pitchFamily="2" charset="-78"/>
              </a:rPr>
              <a:t>کشورها</a:t>
            </a:r>
            <a:endParaRPr lang="fa-IR" sz="2400" dirty="0" smtClean="0">
              <a:cs typeface="Zar" pitchFamily="2" charset="-78"/>
            </a:endParaRPr>
          </a:p>
          <a:p>
            <a:pPr algn="just" rtl="1"/>
            <a:r>
              <a:rPr lang="fa-IR" sz="2400" dirty="0" smtClean="0">
                <a:cs typeface="Zar" pitchFamily="2" charset="-78"/>
              </a:rPr>
              <a:t>روابط </a:t>
            </a:r>
            <a:r>
              <a:rPr lang="fa-IR" sz="2400" dirty="0">
                <a:cs typeface="Zar" pitchFamily="2" charset="-78"/>
              </a:rPr>
              <a:t>کشورها با </a:t>
            </a:r>
            <a:r>
              <a:rPr lang="fa-IR" sz="2400" dirty="0" smtClean="0">
                <a:cs typeface="Zar" pitchFamily="2" charset="-78"/>
              </a:rPr>
              <a:t>قدرتهاي منطقه‌اي </a:t>
            </a:r>
            <a:r>
              <a:rPr lang="fa-IR" sz="2400" dirty="0">
                <a:cs typeface="Zar" pitchFamily="2" charset="-78"/>
              </a:rPr>
              <a:t>و </a:t>
            </a:r>
            <a:r>
              <a:rPr lang="fa-IR" sz="2400" dirty="0" smtClean="0">
                <a:cs typeface="Zar" pitchFamily="2" charset="-78"/>
              </a:rPr>
              <a:t>بين‌المللي</a:t>
            </a:r>
          </a:p>
          <a:p>
            <a:pPr algn="just" rtl="1"/>
            <a:r>
              <a:rPr lang="fa-IR" sz="2400" dirty="0" smtClean="0">
                <a:cs typeface="Zar" pitchFamily="2" charset="-78"/>
              </a:rPr>
              <a:t>ظرفيتها </a:t>
            </a:r>
            <a:r>
              <a:rPr lang="fa-IR" sz="2400" dirty="0">
                <a:cs typeface="Zar" pitchFamily="2" charset="-78"/>
              </a:rPr>
              <a:t>و </a:t>
            </a:r>
            <a:r>
              <a:rPr lang="fa-IR" sz="2400" dirty="0" smtClean="0">
                <a:cs typeface="Zar" pitchFamily="2" charset="-78"/>
              </a:rPr>
              <a:t>توانمنديهاي </a:t>
            </a:r>
            <a:r>
              <a:rPr lang="fa-IR" sz="2400" dirty="0">
                <a:cs typeface="Zar" pitchFamily="2" charset="-78"/>
              </a:rPr>
              <a:t>کشورها در </a:t>
            </a:r>
            <a:r>
              <a:rPr lang="fa-IR" sz="2400" dirty="0" smtClean="0">
                <a:cs typeface="Zar" pitchFamily="2" charset="-78"/>
              </a:rPr>
              <a:t>زمينه‌هاي اقتصادي، فناوري، علمي </a:t>
            </a:r>
            <a:r>
              <a:rPr lang="fa-IR" sz="2400" dirty="0">
                <a:cs typeface="Zar" pitchFamily="2" charset="-78"/>
              </a:rPr>
              <a:t>و </a:t>
            </a:r>
            <a:r>
              <a:rPr lang="fa-IR" sz="2400" dirty="0" smtClean="0">
                <a:cs typeface="Zar" pitchFamily="2" charset="-78"/>
              </a:rPr>
              <a:t>سياسي </a:t>
            </a:r>
            <a:endParaRPr lang="fa-IR" sz="2400" dirty="0">
              <a:cs typeface="Zar" pitchFamily="2" charset="-78"/>
            </a:endParaRPr>
          </a:p>
          <a:p>
            <a:pPr algn="just">
              <a:buNone/>
            </a:pPr>
            <a:endParaRPr lang="en-US" sz="2600" dirty="0">
              <a:cs typeface="B 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9849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2000"/>
                                        <p:tgtEl>
                                          <p:spTgt spid="3">
                                            <p:txEl>
                                              <p:pRg st="0" end="0"/>
                                            </p:txEl>
                                          </p:spTgt>
                                        </p:tgtEl>
                                      </p:cBhvr>
                                    </p:animEffect>
                                  </p:childTnLst>
                                </p:cTn>
                              </p:par>
                            </p:childTnLst>
                          </p:cTn>
                        </p:par>
                        <p:par>
                          <p:cTn id="16" fill="hold">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2000"/>
                                        <p:tgtEl>
                                          <p:spTgt spid="3">
                                            <p:txEl>
                                              <p:pRg st="1" end="1"/>
                                            </p:txEl>
                                          </p:spTgt>
                                        </p:tgtEl>
                                      </p:cBhvr>
                                    </p:animEffect>
                                  </p:childTnLst>
                                </p:cTn>
                              </p:par>
                            </p:childTnLst>
                          </p:cTn>
                        </p:par>
                        <p:par>
                          <p:cTn id="20" fill="hold">
                            <p:stCondLst>
                              <p:cond delay="8000"/>
                            </p:stCondLst>
                            <p:childTnLst>
                              <p:par>
                                <p:cTn id="21" presetID="3" presetClass="entr" presetSubtype="1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2000"/>
                                        <p:tgtEl>
                                          <p:spTgt spid="3">
                                            <p:txEl>
                                              <p:pRg st="2" end="2"/>
                                            </p:txEl>
                                          </p:spTgt>
                                        </p:tgtEl>
                                      </p:cBhvr>
                                    </p:animEffect>
                                  </p:childTnLst>
                                </p:cTn>
                              </p:par>
                            </p:childTnLst>
                          </p:cTn>
                        </p:par>
                        <p:par>
                          <p:cTn id="24" fill="hold">
                            <p:stCondLst>
                              <p:cond delay="10000"/>
                            </p:stCondLst>
                            <p:childTnLst>
                              <p:par>
                                <p:cTn id="25" presetID="3" presetClass="entr" presetSubtype="1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2000"/>
                                        <p:tgtEl>
                                          <p:spTgt spid="3">
                                            <p:txEl>
                                              <p:pRg st="3" end="3"/>
                                            </p:txEl>
                                          </p:spTgt>
                                        </p:tgtEl>
                                      </p:cBhvr>
                                    </p:animEffect>
                                  </p:childTnLst>
                                </p:cTn>
                              </p:par>
                            </p:childTnLst>
                          </p:cTn>
                        </p:par>
                        <p:par>
                          <p:cTn id="28" fill="hold">
                            <p:stCondLst>
                              <p:cond delay="12000"/>
                            </p:stCondLst>
                            <p:childTnLst>
                              <p:par>
                                <p:cTn id="29" presetID="3" presetClass="entr" presetSubtype="1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2000"/>
                                        <p:tgtEl>
                                          <p:spTgt spid="3">
                                            <p:txEl>
                                              <p:pRg st="4" end="4"/>
                                            </p:txEl>
                                          </p:spTgt>
                                        </p:tgtEl>
                                      </p:cBhvr>
                                    </p:animEffect>
                                  </p:childTnLst>
                                </p:cTn>
                              </p:par>
                            </p:childTnLst>
                          </p:cTn>
                        </p:par>
                        <p:par>
                          <p:cTn id="32" fill="hold">
                            <p:stCondLst>
                              <p:cond delay="14000"/>
                            </p:stCondLst>
                            <p:childTnLst>
                              <p:par>
                                <p:cTn id="33" presetID="3" presetClass="entr" presetSubtype="1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2000"/>
                                        <p:tgtEl>
                                          <p:spTgt spid="3">
                                            <p:txEl>
                                              <p:pRg st="5" end="5"/>
                                            </p:txEl>
                                          </p:spTgt>
                                        </p:tgtEl>
                                      </p:cBhvr>
                                    </p:animEffect>
                                  </p:childTnLst>
                                </p:cTn>
                              </p:par>
                            </p:childTnLst>
                          </p:cTn>
                        </p:par>
                        <p:par>
                          <p:cTn id="36" fill="hold">
                            <p:stCondLst>
                              <p:cond delay="16000"/>
                            </p:stCondLst>
                            <p:childTnLst>
                              <p:par>
                                <p:cTn id="37" presetID="3" presetClass="entr" presetSubtype="1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322" y="1785926"/>
            <a:ext cx="2686040" cy="1143000"/>
          </a:xfrm>
        </p:spPr>
        <p:txBody>
          <a:bodyPr/>
          <a:lstStyle/>
          <a:p>
            <a:r>
              <a:rPr lang="fa-IR" b="1" dirty="0" smtClean="0">
                <a:cs typeface="B Titr" pitchFamily="2" charset="-78"/>
              </a:rPr>
              <a:t>فصل دوم</a:t>
            </a:r>
            <a:endParaRPr lang="en-US" dirty="0">
              <a:cs typeface="B Titr" pitchFamily="2" charset="-78"/>
            </a:endParaRPr>
          </a:p>
        </p:txBody>
      </p:sp>
      <p:sp>
        <p:nvSpPr>
          <p:cNvPr id="3" name="Content Placeholder 2"/>
          <p:cNvSpPr>
            <a:spLocks noGrp="1"/>
          </p:cNvSpPr>
          <p:nvPr>
            <p:ph idx="1"/>
          </p:nvPr>
        </p:nvSpPr>
        <p:spPr>
          <a:xfrm>
            <a:off x="428596" y="2786058"/>
            <a:ext cx="8229600" cy="2286016"/>
          </a:xfrm>
        </p:spPr>
        <p:txBody>
          <a:bodyPr>
            <a:normAutofit/>
          </a:bodyPr>
          <a:lstStyle/>
          <a:p>
            <a:pPr algn="ctr" rtl="1"/>
            <a:endParaRPr lang="fa-IR" sz="3600" b="1" dirty="0" smtClean="0">
              <a:cs typeface="B Titr" pitchFamily="2" charset="-78"/>
            </a:endParaRPr>
          </a:p>
          <a:p>
            <a:pPr algn="ctr" rtl="1">
              <a:buNone/>
            </a:pPr>
            <a:r>
              <a:rPr lang="fa-IR" sz="3600" b="1" dirty="0" smtClean="0">
                <a:cs typeface="B Titr" pitchFamily="2" charset="-78"/>
              </a:rPr>
              <a:t>شناخت کشورهاي خاورميانه با تأکيد بر بررسي مقايسه‌اي شاخص توسعه انساني</a:t>
            </a:r>
            <a:endParaRPr lang="en-US" sz="3600" b="1" i="1" dirty="0" smtClean="0">
              <a:cs typeface="B Titr" pitchFamily="2" charset="-78"/>
            </a:endParaRPr>
          </a:p>
          <a:p>
            <a:pPr algn="ctr" rtl="1"/>
            <a:endParaRPr lang="en-US" sz="3600" dirty="0">
              <a:cs typeface="B Tit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357298"/>
            <a:ext cx="8472518" cy="1143000"/>
          </a:xfrm>
        </p:spPr>
        <p:txBody>
          <a:bodyPr>
            <a:noAutofit/>
          </a:bodyPr>
          <a:lstStyle/>
          <a:p>
            <a:pPr algn="r"/>
            <a:r>
              <a:rPr lang="ar-SA" sz="2800" b="1" dirty="0" smtClean="0">
                <a:cs typeface="Zar" pitchFamily="2" charset="-78"/>
              </a:rPr>
              <a:t>شناخت کشورهاي خارورميانه با تأکيد </a:t>
            </a:r>
            <a:r>
              <a:rPr lang="ar-SA" sz="2800" b="1" dirty="0">
                <a:cs typeface="Zar" pitchFamily="2" charset="-78"/>
              </a:rPr>
              <a:t>بر </a:t>
            </a:r>
            <a:r>
              <a:rPr lang="ar-SA" sz="2800" b="1" dirty="0" smtClean="0">
                <a:cs typeface="Zar" pitchFamily="2" charset="-78"/>
              </a:rPr>
              <a:t>شاخص </a:t>
            </a:r>
            <a:r>
              <a:rPr lang="ar-SA" sz="2800" b="1" dirty="0">
                <a:cs typeface="Zar" pitchFamily="2" charset="-78"/>
              </a:rPr>
              <a:t>توسعه </a:t>
            </a:r>
            <a:r>
              <a:rPr lang="fa-IR" sz="2800" b="1" dirty="0" smtClean="0">
                <a:cs typeface="Zar" pitchFamily="2" charset="-78"/>
              </a:rPr>
              <a:t>انساني</a:t>
            </a:r>
            <a:endParaRPr lang="en-US" sz="2800" b="1" dirty="0">
              <a:cs typeface="Zar" pitchFamily="2" charset="-78"/>
            </a:endParaRPr>
          </a:p>
        </p:txBody>
      </p:sp>
      <p:sp>
        <p:nvSpPr>
          <p:cNvPr id="3" name="Content Placeholder 2"/>
          <p:cNvSpPr>
            <a:spLocks noGrp="1"/>
          </p:cNvSpPr>
          <p:nvPr>
            <p:ph idx="1"/>
          </p:nvPr>
        </p:nvSpPr>
        <p:spPr>
          <a:xfrm>
            <a:off x="428596" y="2760665"/>
            <a:ext cx="8229600" cy="3311541"/>
          </a:xfrm>
        </p:spPr>
        <p:txBody>
          <a:bodyPr>
            <a:normAutofit/>
          </a:bodyPr>
          <a:lstStyle/>
          <a:p>
            <a:pPr algn="just" rtl="1"/>
            <a:r>
              <a:rPr lang="ar-SA" sz="2400" dirty="0">
                <a:cs typeface="Zar" pitchFamily="2" charset="-78"/>
              </a:rPr>
              <a:t>بررسي علمي و مقايسه‌اي </a:t>
            </a:r>
            <a:r>
              <a:rPr lang="ar-SA" sz="2400" dirty="0" smtClean="0">
                <a:cs typeface="Zar" pitchFamily="2" charset="-78"/>
              </a:rPr>
              <a:t>شاخصهاي </a:t>
            </a:r>
            <a:r>
              <a:rPr lang="ar-SA" sz="2400" dirty="0">
                <a:cs typeface="Zar" pitchFamily="2" charset="-78"/>
              </a:rPr>
              <a:t>توسعه </a:t>
            </a:r>
            <a:r>
              <a:rPr lang="ar-SA" sz="2400" dirty="0" smtClean="0">
                <a:cs typeface="Zar" pitchFamily="2" charset="-78"/>
              </a:rPr>
              <a:t>انساني </a:t>
            </a:r>
            <a:r>
              <a:rPr lang="ar-SA" sz="2400" dirty="0">
                <a:cs typeface="Zar" pitchFamily="2" charset="-78"/>
              </a:rPr>
              <a:t>مي‌تواند شناخت بهتر و درک واقع‌بينانه‌تر از موقعيتها و چالشهاي موجود در گسترش روابط با کشورهاي </a:t>
            </a:r>
            <a:r>
              <a:rPr lang="ar-SA" sz="2400" dirty="0" smtClean="0">
                <a:cs typeface="Zar" pitchFamily="2" charset="-78"/>
              </a:rPr>
              <a:t>خاورميانه </a:t>
            </a:r>
            <a:r>
              <a:rPr lang="ar-SA" sz="2400" dirty="0">
                <a:cs typeface="Zar" pitchFamily="2" charset="-78"/>
              </a:rPr>
              <a:t>براي دستگاه ديپلماسي کشور و ساير موسسات و سازمانهايي که گسترش و توسعه روابط با کشورهاي </a:t>
            </a:r>
            <a:r>
              <a:rPr lang="ar-SA" sz="2400" dirty="0" smtClean="0">
                <a:cs typeface="Zar" pitchFamily="2" charset="-78"/>
              </a:rPr>
              <a:t>اين </a:t>
            </a:r>
            <a:r>
              <a:rPr lang="ar-SA" sz="2400" dirty="0">
                <a:cs typeface="Zar" pitchFamily="2" charset="-78"/>
              </a:rPr>
              <a:t>منطقه يکي از اهداف آنها محسوب شود، فراهم آورد. </a:t>
            </a:r>
            <a:endParaRPr lang="fa-IR" sz="2400" dirty="0" smtClean="0">
              <a:cs typeface="Zar" pitchFamily="2" charset="-78"/>
            </a:endParaRPr>
          </a:p>
          <a:p>
            <a:pPr algn="just" rtl="1"/>
            <a:r>
              <a:rPr lang="ar-SA" sz="2400" dirty="0" smtClean="0">
                <a:cs typeface="Zar" pitchFamily="2" charset="-78"/>
              </a:rPr>
              <a:t>گسترش </a:t>
            </a:r>
            <a:r>
              <a:rPr lang="ar-SA" sz="2400" dirty="0">
                <a:cs typeface="Zar" pitchFamily="2" charset="-78"/>
              </a:rPr>
              <a:t>و توسعه روابط با کشورها مستلزم شناخت دقيق و آگاهي درست از ويژگي‌هاي خاص سياسي، فرهنگي، </a:t>
            </a:r>
            <a:r>
              <a:rPr lang="ar-SA" sz="2400" dirty="0" smtClean="0">
                <a:cs typeface="Zar" pitchFamily="2" charset="-78"/>
              </a:rPr>
              <a:t>تاريخي</a:t>
            </a:r>
            <a:r>
              <a:rPr lang="fa-IR" sz="2400" dirty="0" smtClean="0">
                <a:cs typeface="Zar" pitchFamily="2" charset="-78"/>
              </a:rPr>
              <a:t> </a:t>
            </a:r>
            <a:r>
              <a:rPr lang="ar-SA" sz="2400" dirty="0" smtClean="0">
                <a:cs typeface="Zar" pitchFamily="2" charset="-78"/>
              </a:rPr>
              <a:t>و </a:t>
            </a:r>
            <a:r>
              <a:rPr lang="ar-SA" sz="2400" dirty="0">
                <a:cs typeface="Zar" pitchFamily="2" charset="-78"/>
              </a:rPr>
              <a:t>واقعيتها، چالشها، </a:t>
            </a:r>
            <a:r>
              <a:rPr lang="ar-SA" sz="2400" dirty="0" smtClean="0">
                <a:cs typeface="Zar" pitchFamily="2" charset="-78"/>
              </a:rPr>
              <a:t>موقعيت</a:t>
            </a:r>
            <a:r>
              <a:rPr lang="fa-IR" sz="2400" dirty="0" smtClean="0">
                <a:cs typeface="Zar" pitchFamily="2" charset="-78"/>
              </a:rPr>
              <a:t>‌</a:t>
            </a:r>
            <a:r>
              <a:rPr lang="ar-SA" sz="2400" dirty="0" smtClean="0">
                <a:cs typeface="Zar" pitchFamily="2" charset="-78"/>
              </a:rPr>
              <a:t>ها </a:t>
            </a:r>
            <a:r>
              <a:rPr lang="ar-SA" sz="2400" dirty="0">
                <a:cs typeface="Zar" pitchFamily="2" charset="-78"/>
              </a:rPr>
              <a:t>و </a:t>
            </a:r>
            <a:r>
              <a:rPr lang="ar-SA" sz="2400" dirty="0" smtClean="0">
                <a:cs typeface="Zar" pitchFamily="2" charset="-78"/>
              </a:rPr>
              <a:t>فرصت</a:t>
            </a:r>
            <a:r>
              <a:rPr lang="fa-IR" sz="2400" dirty="0" smtClean="0">
                <a:cs typeface="Zar" pitchFamily="2" charset="-78"/>
              </a:rPr>
              <a:t>‌</a:t>
            </a:r>
            <a:r>
              <a:rPr lang="ar-SA" sz="2400" dirty="0" smtClean="0">
                <a:cs typeface="Zar" pitchFamily="2" charset="-78"/>
              </a:rPr>
              <a:t>هاي </a:t>
            </a:r>
            <a:r>
              <a:rPr lang="ar-SA" sz="2400" dirty="0">
                <a:cs typeface="Zar" pitchFamily="2" charset="-78"/>
              </a:rPr>
              <a:t>موجود در هر يک از اين کشورهاست. </a:t>
            </a:r>
            <a:endParaRPr lang="fa-IR" sz="2400" dirty="0" smtClean="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9084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par>
                          <p:cTn id="12" fill="hold">
                            <p:stCondLst>
                              <p:cond delay="4000"/>
                            </p:stCondLst>
                            <p:childTnLst>
                              <p:par>
                                <p:cTn id="13" presetID="18" presetClass="entr" presetSubtype="12" fill="hold" grpId="1"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2000"/>
                                        <p:tgtEl>
                                          <p:spTgt spid="3">
                                            <p:txEl>
                                              <p:pRg st="0" end="0"/>
                                            </p:txEl>
                                          </p:spTgt>
                                        </p:tgtEl>
                                      </p:cBhvr>
                                    </p:animEffect>
                                  </p:childTnLst>
                                </p:cTn>
                              </p:par>
                            </p:childTnLst>
                          </p:cTn>
                        </p:par>
                        <p:par>
                          <p:cTn id="16" fill="hold">
                            <p:stCondLst>
                              <p:cond delay="6000"/>
                            </p:stCondLst>
                            <p:childTnLst>
                              <p:par>
                                <p:cTn id="17" presetID="18" presetClass="entr" presetSubtype="12" fill="hold" grpId="1"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401080" cy="1143000"/>
          </a:xfrm>
        </p:spPr>
        <p:txBody>
          <a:bodyPr>
            <a:noAutofit/>
          </a:bodyPr>
          <a:lstStyle/>
          <a:p>
            <a:r>
              <a:rPr lang="ar-SA" sz="3000" dirty="0" smtClean="0">
                <a:cs typeface="B Titr" pitchFamily="2" charset="-78"/>
              </a:rPr>
              <a:t>شناخت کشورهاي خارورميانه با تأکيد </a:t>
            </a:r>
            <a:r>
              <a:rPr lang="ar-SA" sz="3000" dirty="0">
                <a:cs typeface="B Titr" pitchFamily="2" charset="-78"/>
              </a:rPr>
              <a:t>بر </a:t>
            </a:r>
            <a:r>
              <a:rPr lang="ar-SA" sz="3000" dirty="0" smtClean="0">
                <a:cs typeface="B Titr" pitchFamily="2" charset="-78"/>
              </a:rPr>
              <a:t>شاخص </a:t>
            </a:r>
            <a:r>
              <a:rPr lang="ar-SA" sz="3000" dirty="0">
                <a:cs typeface="B Titr" pitchFamily="2" charset="-78"/>
              </a:rPr>
              <a:t>توسعه </a:t>
            </a:r>
            <a:r>
              <a:rPr lang="fa-IR" sz="3000" dirty="0" smtClean="0">
                <a:cs typeface="B Titr" pitchFamily="2" charset="-78"/>
              </a:rPr>
              <a:t>انساني</a:t>
            </a:r>
            <a:endParaRPr lang="en-US" sz="3000" dirty="0">
              <a:cs typeface="B Titr" pitchFamily="2" charset="-78"/>
            </a:endParaRPr>
          </a:p>
        </p:txBody>
      </p:sp>
      <p:sp>
        <p:nvSpPr>
          <p:cNvPr id="3" name="Content Placeholder 2"/>
          <p:cNvSpPr>
            <a:spLocks noGrp="1"/>
          </p:cNvSpPr>
          <p:nvPr>
            <p:ph idx="1"/>
          </p:nvPr>
        </p:nvSpPr>
        <p:spPr>
          <a:xfrm>
            <a:off x="557242" y="2000240"/>
            <a:ext cx="8229600" cy="4525963"/>
          </a:xfrm>
        </p:spPr>
        <p:txBody>
          <a:bodyPr>
            <a:normAutofit/>
          </a:bodyPr>
          <a:lstStyle/>
          <a:p>
            <a:pPr algn="just" rtl="1"/>
            <a:endParaRPr lang="fa-IR" sz="2800" dirty="0">
              <a:cs typeface="B Zar" pitchFamily="2" charset="-78"/>
            </a:endParaRPr>
          </a:p>
          <a:p>
            <a:pPr algn="just" rtl="1"/>
            <a:r>
              <a:rPr lang="ar-SA" sz="2800" dirty="0" smtClean="0">
                <a:cs typeface="B Zar" pitchFamily="2" charset="-78"/>
              </a:rPr>
              <a:t>بکارگيري </a:t>
            </a:r>
            <a:r>
              <a:rPr lang="ar-SA" sz="2800" dirty="0">
                <a:cs typeface="B Zar" pitchFamily="2" charset="-78"/>
              </a:rPr>
              <a:t>روشهاي مختلف تحليل آماري در زمينه‌هاي اقتصادي، اجتماعي، فرهنگي و ساير زمينه‌هاي ديگر و بررسي مقايسه‌اي آنها مي‌تواند نقش مهمي در نشان دادن تحولات يک کشور و يا يک منطقه خاص داشته باشد و موقعيت يک کشور را از جنبه‌هاي گوناگون در مقايسه با وضعيت کلي ساير کشورهاي ديگر و با ميانگين شاخص‌هاي منطقه‌اي و جهاني به‌خوبي بيان دارد. </a:t>
            </a:r>
            <a:endParaRPr lang="en-US" sz="2800" dirty="0">
              <a:cs typeface="B Zar" pitchFamily="2" charset="-78"/>
            </a:endParaRPr>
          </a:p>
          <a:p>
            <a:pPr algn="just"/>
            <a:endParaRPr lang="en-US" sz="2800" dirty="0">
              <a:cs typeface="B 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908436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3116"/>
            <a:ext cx="8929718" cy="4071703"/>
          </a:xfrm>
        </p:spPr>
        <p:txBody>
          <a:bodyPr>
            <a:normAutofit/>
          </a:bodyPr>
          <a:lstStyle/>
          <a:p>
            <a:pPr marL="87313" indent="20638" algn="just" rtl="1">
              <a:lnSpc>
                <a:spcPct val="150000"/>
              </a:lnSpc>
              <a:buNone/>
            </a:pPr>
            <a:r>
              <a:rPr lang="fa-IR" sz="2800" dirty="0" smtClean="0">
                <a:cs typeface="B Zar" pitchFamily="2" charset="-78"/>
              </a:rPr>
              <a:t>فعاليتهاي گروه مطالعاتي زمينه هاي مشارکت و همکاري منطقه اي پروژه </a:t>
            </a:r>
            <a:r>
              <a:rPr lang="en-GB" sz="2800" dirty="0" smtClean="0">
                <a:cs typeface="B Zar" pitchFamily="2" charset="-78"/>
              </a:rPr>
              <a:t>CFSP</a:t>
            </a:r>
            <a:r>
              <a:rPr lang="fa-IR" sz="2800" dirty="0" smtClean="0">
                <a:cs typeface="B Zar" pitchFamily="2" charset="-78"/>
              </a:rPr>
              <a:t> از </a:t>
            </a:r>
            <a:r>
              <a:rPr lang="fa-IR" sz="2800" dirty="0">
                <a:cs typeface="B Zar" pitchFamily="2" charset="-78"/>
              </a:rPr>
              <a:t>اسفند سال 1388 </a:t>
            </a:r>
            <a:r>
              <a:rPr lang="fa-IR" sz="2800" dirty="0" smtClean="0">
                <a:cs typeface="B Zar" pitchFamily="2" charset="-78"/>
              </a:rPr>
              <a:t>با همکاري جمعي از کارشناسان شرکت متسا و اساتيد دانشگاه تربيت مدرس شروع شده است. عملكرد </a:t>
            </a:r>
            <a:r>
              <a:rPr lang="fa-IR" sz="2800" dirty="0">
                <a:cs typeface="B Zar" pitchFamily="2" charset="-78"/>
              </a:rPr>
              <a:t>اين كارگروه </a:t>
            </a:r>
            <a:r>
              <a:rPr lang="fa-IR" sz="2800" dirty="0" smtClean="0">
                <a:cs typeface="B Zar" pitchFamily="2" charset="-78"/>
              </a:rPr>
              <a:t>شامل تحقيقات و مطالعات ميداني، جلسات با </a:t>
            </a:r>
            <a:r>
              <a:rPr lang="fa-IR" sz="2800" dirty="0">
                <a:cs typeface="B Zar" pitchFamily="2" charset="-78"/>
              </a:rPr>
              <a:t>مشاور، جلسات داخلي، جمع</a:t>
            </a:r>
            <a:r>
              <a:rPr lang="en-US" sz="2800" dirty="0">
                <a:cs typeface="B Zar" pitchFamily="2" charset="-78"/>
              </a:rPr>
              <a:t>‌</a:t>
            </a:r>
            <a:r>
              <a:rPr lang="fa-IR" sz="2800" dirty="0">
                <a:cs typeface="B Zar" pitchFamily="2" charset="-78"/>
              </a:rPr>
              <a:t>اوري و تدوين داده</a:t>
            </a:r>
            <a:r>
              <a:rPr lang="en-US" sz="2800" dirty="0">
                <a:cs typeface="B Zar" pitchFamily="2" charset="-78"/>
              </a:rPr>
              <a:t>‌</a:t>
            </a:r>
            <a:r>
              <a:rPr lang="fa-IR" sz="2800" dirty="0">
                <a:cs typeface="B Zar" pitchFamily="2" charset="-78"/>
              </a:rPr>
              <a:t>ها براي </a:t>
            </a:r>
            <a:r>
              <a:rPr lang="fa-IR" sz="2800" dirty="0" smtClean="0">
                <a:cs typeface="B Zar" pitchFamily="2" charset="-78"/>
              </a:rPr>
              <a:t>كشورهاي منطقه و </a:t>
            </a:r>
            <a:r>
              <a:rPr lang="fa-IR" sz="2800" dirty="0">
                <a:cs typeface="B Zar" pitchFamily="2" charset="-78"/>
              </a:rPr>
              <a:t>تهيه بانك اطلاعاتي جهت تهيه گزارشهاي </a:t>
            </a:r>
            <a:r>
              <a:rPr lang="fa-IR" sz="2800" dirty="0" smtClean="0">
                <a:cs typeface="B Zar" pitchFamily="2" charset="-78"/>
              </a:rPr>
              <a:t>مختلف و در نهايت تهيه گزارش نهايي مي باشد.</a:t>
            </a:r>
            <a:endParaRPr lang="en-US" sz="2800" dirty="0">
              <a:cs typeface="B Zar" pitchFamily="2" charset="-78"/>
            </a:endParaRPr>
          </a:p>
          <a:p>
            <a:pPr algn="just" rtl="1"/>
            <a:endParaRPr lang="en-US" sz="2800" dirty="0">
              <a:cs typeface="B Zar" pitchFamily="2" charset="-78"/>
            </a:endParaRPr>
          </a:p>
          <a:p>
            <a:pPr algn="just" rtl="1"/>
            <a:endParaRPr lang="en-US" sz="2800" dirty="0">
              <a:cs typeface="B Zar" pitchFamily="2" charset="-78"/>
            </a:endParaRPr>
          </a:p>
        </p:txBody>
      </p:sp>
      <p:sp>
        <p:nvSpPr>
          <p:cNvPr id="4" name="Title 3"/>
          <p:cNvSpPr>
            <a:spLocks noGrp="1"/>
          </p:cNvSpPr>
          <p:nvPr>
            <p:ph type="title"/>
          </p:nvPr>
        </p:nvSpPr>
        <p:spPr>
          <a:xfrm>
            <a:off x="6572232" y="1214422"/>
            <a:ext cx="2571768" cy="1143000"/>
          </a:xfrm>
        </p:spPr>
        <p:txBody>
          <a:bodyPr>
            <a:normAutofit/>
          </a:bodyPr>
          <a:lstStyle/>
          <a:p>
            <a:r>
              <a:rPr lang="fa-IR" sz="3200" dirty="0" smtClean="0">
                <a:cs typeface="B Titr" pitchFamily="2" charset="-78"/>
              </a:rPr>
              <a:t>پيشگفتار</a:t>
            </a:r>
            <a:endParaRPr lang="en-US" sz="3200" dirty="0">
              <a:cs typeface="B Titr" pitchFamily="2" charset="-78"/>
            </a:endParaRPr>
          </a:p>
        </p:txBody>
      </p:sp>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53"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571612"/>
            <a:ext cx="8229600" cy="928694"/>
          </a:xfrm>
        </p:spPr>
        <p:txBody>
          <a:bodyPr>
            <a:normAutofit/>
          </a:bodyPr>
          <a:lstStyle/>
          <a:p>
            <a:pPr algn="r"/>
            <a:r>
              <a:rPr lang="fa-IR" sz="2800" b="1" dirty="0" smtClean="0">
                <a:cs typeface="Zar" pitchFamily="2" charset="-78"/>
              </a:rPr>
              <a:t>شاخص توسعه انساني</a:t>
            </a:r>
            <a:endParaRPr lang="en-US" sz="2800" dirty="0">
              <a:cs typeface="Zar" pitchFamily="2" charset="-78"/>
            </a:endParaRPr>
          </a:p>
        </p:txBody>
      </p:sp>
      <p:sp>
        <p:nvSpPr>
          <p:cNvPr id="3" name="Content Placeholder 2"/>
          <p:cNvSpPr>
            <a:spLocks noGrp="1"/>
          </p:cNvSpPr>
          <p:nvPr>
            <p:ph idx="1"/>
          </p:nvPr>
        </p:nvSpPr>
        <p:spPr>
          <a:xfrm>
            <a:off x="457200" y="2500306"/>
            <a:ext cx="8229600" cy="4071966"/>
          </a:xfrm>
        </p:spPr>
        <p:txBody>
          <a:bodyPr>
            <a:noAutofit/>
          </a:bodyPr>
          <a:lstStyle/>
          <a:p>
            <a:pPr algn="r" rtl="1"/>
            <a:r>
              <a:rPr lang="ar-SA" sz="2400" dirty="0" smtClean="0">
                <a:cs typeface="B Zar" pitchFamily="2" charset="-78"/>
              </a:rPr>
              <a:t>تعاريف مختلفي براي </a:t>
            </a:r>
            <a:r>
              <a:rPr lang="ar-SA" sz="2400" dirty="0">
                <a:cs typeface="B Zar" pitchFamily="2" charset="-78"/>
              </a:rPr>
              <a:t>توسعه انساني ارائه شده است. </a:t>
            </a:r>
            <a:endParaRPr lang="fa-IR" sz="2400" dirty="0" smtClean="0">
              <a:cs typeface="B Zar" pitchFamily="2" charset="-78"/>
            </a:endParaRPr>
          </a:p>
          <a:p>
            <a:pPr algn="r" rtl="1"/>
            <a:r>
              <a:rPr lang="ar-SA" sz="2400" dirty="0" smtClean="0">
                <a:cs typeface="B Zar" pitchFamily="2" charset="-78"/>
              </a:rPr>
              <a:t>سازمان </a:t>
            </a:r>
            <a:r>
              <a:rPr lang="ar-SA" sz="2400" dirty="0">
                <a:cs typeface="B Zar" pitchFamily="2" charset="-78"/>
              </a:rPr>
              <a:t>ملل در گزارش سالانه توسعه انساني براي اين مفهوم سه بعد جداگانه در نظر گرفته است: </a:t>
            </a:r>
            <a:endParaRPr lang="fa-IR" sz="2400" dirty="0" smtClean="0">
              <a:cs typeface="B Zar" pitchFamily="2" charset="-78"/>
            </a:endParaRPr>
          </a:p>
          <a:p>
            <a:pPr lvl="1" algn="r" rtl="1"/>
            <a:r>
              <a:rPr lang="ar-SA" sz="2400" dirty="0" smtClean="0">
                <a:cs typeface="B Zar" pitchFamily="2" charset="-78"/>
              </a:rPr>
              <a:t>زندگي </a:t>
            </a:r>
            <a:r>
              <a:rPr lang="ar-SA" sz="2400" dirty="0">
                <a:cs typeface="B Zar" pitchFamily="2" charset="-78"/>
              </a:rPr>
              <a:t>سالم و طولاني، </a:t>
            </a:r>
            <a:endParaRPr lang="fa-IR" sz="2400" dirty="0" smtClean="0">
              <a:cs typeface="B Zar" pitchFamily="2" charset="-78"/>
            </a:endParaRPr>
          </a:p>
          <a:p>
            <a:pPr lvl="1" algn="r" rtl="1"/>
            <a:r>
              <a:rPr lang="ar-SA" sz="2400" dirty="0" smtClean="0">
                <a:cs typeface="B Zar" pitchFamily="2" charset="-78"/>
              </a:rPr>
              <a:t>دانش </a:t>
            </a:r>
            <a:r>
              <a:rPr lang="ar-SA" sz="2400" dirty="0">
                <a:cs typeface="B Zar" pitchFamily="2" charset="-78"/>
              </a:rPr>
              <a:t>و تحصيلات و </a:t>
            </a:r>
            <a:endParaRPr lang="fa-IR" sz="2400" dirty="0" smtClean="0">
              <a:cs typeface="B Zar" pitchFamily="2" charset="-78"/>
            </a:endParaRPr>
          </a:p>
          <a:p>
            <a:pPr lvl="1" algn="r" rtl="1"/>
            <a:r>
              <a:rPr lang="ar-SA" sz="2400" dirty="0" smtClean="0">
                <a:cs typeface="B Zar" pitchFamily="2" charset="-78"/>
              </a:rPr>
              <a:t>استاندارد </a:t>
            </a:r>
            <a:r>
              <a:rPr lang="ar-SA" sz="2400" dirty="0">
                <a:cs typeface="B Zar" pitchFamily="2" charset="-78"/>
              </a:rPr>
              <a:t>مناسب </a:t>
            </a:r>
            <a:r>
              <a:rPr lang="ar-SA" sz="2400" dirty="0" smtClean="0">
                <a:cs typeface="B Zar" pitchFamily="2" charset="-78"/>
              </a:rPr>
              <a:t>زندگي</a:t>
            </a:r>
            <a:endParaRPr lang="fa-IR" sz="2400" dirty="0">
              <a:cs typeface="B Zar" pitchFamily="2" charset="-78"/>
            </a:endParaRPr>
          </a:p>
          <a:p>
            <a:pPr lvl="1" algn="r" rtl="1"/>
            <a:r>
              <a:rPr lang="ar-SA" sz="2400" dirty="0" smtClean="0">
                <a:cs typeface="B Zar" pitchFamily="2" charset="-78"/>
              </a:rPr>
              <a:t> </a:t>
            </a:r>
            <a:r>
              <a:rPr lang="ar-SA" sz="2400" dirty="0">
                <a:cs typeface="B Zar" pitchFamily="2" charset="-78"/>
              </a:rPr>
              <a:t>به منظور سنجش هريک از اين ابعاد به ترتيب از شاخصهاي اميد به زندگي، سطح تحصيلات و توليد ناخالص داخلي استفاده شده است. بر </a:t>
            </a:r>
            <a:r>
              <a:rPr lang="ar-SA" sz="2400" dirty="0" smtClean="0">
                <a:cs typeface="B Zar" pitchFamily="2" charset="-78"/>
              </a:rPr>
              <a:t>اين </a:t>
            </a:r>
            <a:r>
              <a:rPr lang="ar-SA" sz="2400" dirty="0">
                <a:cs typeface="B Zar" pitchFamily="2" charset="-78"/>
              </a:rPr>
              <a:t>اساس، شاخص توسعه انساني از تركيب سه شاخص اميد به زندگي، سطح سواد و سرانه توليد ناخالص داخلي تشكيل شده است.</a:t>
            </a:r>
            <a:endParaRPr lang="en-US" sz="2400" dirty="0">
              <a:cs typeface="B 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42544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8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par>
                          <p:cTn id="24" fill="hold">
                            <p:stCondLst>
                              <p:cond delay="10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par>
                          <p:cTn id="28" fill="hold">
                            <p:stCondLst>
                              <p:cond delay="120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2000"/>
                                        <p:tgtEl>
                                          <p:spTgt spid="3">
                                            <p:txEl>
                                              <p:pRg st="4" end="4"/>
                                            </p:txEl>
                                          </p:spTgt>
                                        </p:tgtEl>
                                      </p:cBhvr>
                                    </p:animEffect>
                                  </p:childTnLst>
                                </p:cTn>
                              </p:par>
                            </p:childTnLst>
                          </p:cTn>
                        </p:par>
                        <p:par>
                          <p:cTn id="32" fill="hold">
                            <p:stCondLst>
                              <p:cond delay="14000"/>
                            </p:stCondLst>
                            <p:childTnLst>
                              <p:par>
                                <p:cTn id="33" presetID="22" presetClass="entr" presetSubtype="4"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64" y="1643050"/>
            <a:ext cx="8715436" cy="1143000"/>
          </a:xfrm>
        </p:spPr>
        <p:txBody>
          <a:bodyPr>
            <a:noAutofit/>
          </a:bodyPr>
          <a:lstStyle/>
          <a:p>
            <a:r>
              <a:rPr lang="en-US" sz="2200" b="1" dirty="0">
                <a:latin typeface="Times New Roman" pitchFamily="18" charset="0"/>
              </a:rPr>
              <a:t>Calculating the human development </a:t>
            </a:r>
            <a:r>
              <a:rPr lang="en-US" sz="2200" b="1" dirty="0" smtClean="0">
                <a:latin typeface="Times New Roman" pitchFamily="18" charset="0"/>
              </a:rPr>
              <a:t>indices</a:t>
            </a:r>
            <a:r>
              <a:rPr lang="fa-IR" sz="2200" b="1" dirty="0">
                <a:latin typeface="Times New Roman" pitchFamily="18" charset="0"/>
              </a:rPr>
              <a:t/>
            </a:r>
            <a:br>
              <a:rPr lang="fa-IR" sz="2200" b="1" dirty="0">
                <a:latin typeface="Times New Roman" pitchFamily="18" charset="0"/>
              </a:rPr>
            </a:br>
            <a:r>
              <a:rPr lang="en-US" sz="2200" b="1" dirty="0" smtClean="0">
                <a:latin typeface="Times New Roman" pitchFamily="18" charset="0"/>
              </a:rPr>
              <a:t>HDI</a:t>
            </a:r>
            <a:endParaRPr lang="en-US" sz="2200" dirty="0">
              <a:latin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1584" y="3121019"/>
            <a:ext cx="8806645" cy="2808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25287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8"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amond(in)">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21664" y="2643182"/>
            <a:ext cx="4736339" cy="39290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
        <p:nvSpPr>
          <p:cNvPr id="4" name="Title 1"/>
          <p:cNvSpPr>
            <a:spLocks noGrp="1"/>
          </p:cNvSpPr>
          <p:nvPr>
            <p:ph type="title"/>
          </p:nvPr>
        </p:nvSpPr>
        <p:spPr>
          <a:xfrm>
            <a:off x="0" y="1643050"/>
            <a:ext cx="8715436" cy="785818"/>
          </a:xfrm>
        </p:spPr>
        <p:txBody>
          <a:bodyPr>
            <a:noAutofit/>
          </a:bodyPr>
          <a:lstStyle/>
          <a:p>
            <a:r>
              <a:rPr lang="en-US" sz="2200" b="1" dirty="0">
                <a:latin typeface="Times New Roman" pitchFamily="18" charset="0"/>
                <a:cs typeface="Times New Roman" pitchFamily="18" charset="0"/>
              </a:rPr>
              <a:t>Calculating the human development </a:t>
            </a:r>
            <a:r>
              <a:rPr lang="en-US" sz="2200" b="1" dirty="0" smtClean="0">
                <a:latin typeface="Times New Roman" pitchFamily="18" charset="0"/>
                <a:cs typeface="Times New Roman" pitchFamily="18" charset="0"/>
              </a:rPr>
              <a:t>indices</a:t>
            </a:r>
            <a:r>
              <a:rPr lang="fa-IR" sz="2200" b="1" dirty="0">
                <a:latin typeface="Times New Roman" pitchFamily="18" charset="0"/>
                <a:cs typeface="Times New Roman" pitchFamily="18" charset="0"/>
              </a:rPr>
              <a:t/>
            </a:r>
            <a:br>
              <a:rPr lang="fa-IR" sz="2200" b="1" dirty="0">
                <a:latin typeface="Times New Roman" pitchFamily="18" charset="0"/>
                <a:cs typeface="Times New Roman" pitchFamily="18" charset="0"/>
              </a:rPr>
            </a:br>
            <a:r>
              <a:rPr lang="en-US" sz="2200" b="1" dirty="0" smtClean="0">
                <a:latin typeface="Times New Roman" pitchFamily="18" charset="0"/>
                <a:cs typeface="Times New Roman" pitchFamily="18" charset="0"/>
              </a:rPr>
              <a:t>HDI</a:t>
            </a:r>
            <a:endParaRPr lang="en-US" sz="2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4110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diamond(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641564661"/>
              </p:ext>
            </p:extLst>
          </p:nvPr>
        </p:nvGraphicFramePr>
        <p:xfrm>
          <a:off x="1142977" y="1714490"/>
          <a:ext cx="7000923" cy="4857756"/>
        </p:xfrm>
        <a:graphic>
          <a:graphicData uri="http://schemas.openxmlformats.org/drawingml/2006/table">
            <a:tbl>
              <a:tblPr rtl="1" firstRow="1" firstCol="1" bandRow="1">
                <a:tableStyleId>{5C22544A-7EE6-4342-B048-85BDC9FD1C3A}</a:tableStyleId>
              </a:tblPr>
              <a:tblGrid>
                <a:gridCol w="2333641"/>
                <a:gridCol w="2333641"/>
                <a:gridCol w="2333641"/>
              </a:tblGrid>
              <a:tr h="484231">
                <a:tc gridSpan="3">
                  <a:txBody>
                    <a:bodyPr/>
                    <a:lstStyle/>
                    <a:p>
                      <a:pPr algn="ctr" rtl="1">
                        <a:lnSpc>
                          <a:spcPct val="115000"/>
                        </a:lnSpc>
                        <a:spcAft>
                          <a:spcPts val="0"/>
                        </a:spcAft>
                        <a:tabLst>
                          <a:tab pos="3797935" algn="l"/>
                        </a:tabLst>
                      </a:pPr>
                      <a:r>
                        <a:rPr lang="ar-SA" sz="2000" dirty="0" smtClean="0">
                          <a:effectLst/>
                          <a:cs typeface="B Zar" pitchFamily="2" charset="-78"/>
                        </a:rPr>
                        <a:t>کشورهاي </a:t>
                      </a:r>
                      <a:r>
                        <a:rPr lang="ar-SA" sz="2000" dirty="0">
                          <a:effectLst/>
                          <a:cs typeface="B Zar" pitchFamily="2" charset="-78"/>
                        </a:rPr>
                        <a:t>جهان بر </a:t>
                      </a:r>
                      <a:r>
                        <a:rPr lang="ar-SA" sz="2000" dirty="0" smtClean="0">
                          <a:effectLst/>
                          <a:cs typeface="B Zar" pitchFamily="2" charset="-78"/>
                        </a:rPr>
                        <a:t>مبناي </a:t>
                      </a:r>
                      <a:r>
                        <a:rPr lang="ar-SA" sz="2000" dirty="0">
                          <a:effectLst/>
                          <a:cs typeface="B Zar" pitchFamily="2" charset="-78"/>
                        </a:rPr>
                        <a:t>سطح </a:t>
                      </a:r>
                      <a:r>
                        <a:rPr lang="ar-SA" sz="2000" dirty="0" smtClean="0">
                          <a:effectLst/>
                          <a:cs typeface="B Zar" pitchFamily="2" charset="-78"/>
                        </a:rPr>
                        <a:t>توسعه‌ي انساني</a:t>
                      </a:r>
                      <a:endParaRPr lang="en-US" sz="2000" dirty="0">
                        <a:effectLst/>
                        <a:latin typeface="Calibri"/>
                        <a:ea typeface="Calibri"/>
                        <a:cs typeface="B Zar" pitchFamily="2" charset="-78"/>
                      </a:endParaRPr>
                    </a:p>
                  </a:txBody>
                  <a:tcPr marL="68580" marR="68580" marT="0" marB="0"/>
                </a:tc>
                <a:tc hMerge="1">
                  <a:txBody>
                    <a:bodyPr/>
                    <a:lstStyle/>
                    <a:p>
                      <a:endParaRPr lang="en-US"/>
                    </a:p>
                  </a:txBody>
                  <a:tcPr/>
                </a:tc>
                <a:tc hMerge="1">
                  <a:txBody>
                    <a:bodyPr/>
                    <a:lstStyle/>
                    <a:p>
                      <a:endParaRPr lang="en-US"/>
                    </a:p>
                  </a:txBody>
                  <a:tcPr/>
                </a:tc>
              </a:tr>
              <a:tr h="856214">
                <a:tc>
                  <a:txBody>
                    <a:bodyPr/>
                    <a:lstStyle/>
                    <a:p>
                      <a:pPr algn="ctr" rtl="1">
                        <a:lnSpc>
                          <a:spcPct val="115000"/>
                        </a:lnSpc>
                        <a:spcAft>
                          <a:spcPts val="0"/>
                        </a:spcAft>
                        <a:tabLst>
                          <a:tab pos="3797935" algn="l"/>
                        </a:tabLst>
                      </a:pPr>
                      <a:r>
                        <a:rPr lang="ar-SA" sz="1800" dirty="0">
                          <a:effectLst/>
                          <a:cs typeface="B Zar" pitchFamily="2" charset="-78"/>
                        </a:rPr>
                        <a:t>سطح </a:t>
                      </a:r>
                      <a:r>
                        <a:rPr lang="ar-SA" sz="1800" dirty="0" smtClean="0">
                          <a:effectLst/>
                          <a:cs typeface="B Zar" pitchFamily="2" charset="-78"/>
                        </a:rPr>
                        <a:t>توسعه‌‌ انساني</a:t>
                      </a:r>
                      <a:r>
                        <a:rPr lang="fa-IR" sz="1800" dirty="0" smtClean="0">
                          <a:effectLst/>
                          <a:cs typeface="B Zar" pitchFamily="2" charset="-78"/>
                        </a:rPr>
                        <a:t> </a:t>
                      </a:r>
                      <a:r>
                        <a:rPr lang="ar-SA" sz="1800" dirty="0" smtClean="0">
                          <a:effectLst/>
                          <a:cs typeface="B Zar" pitchFamily="2" charset="-78"/>
                        </a:rPr>
                        <a:t>‌درجهان</a:t>
                      </a:r>
                      <a:endParaRPr lang="en-US" sz="1800"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pPr>
                      <a:r>
                        <a:rPr lang="ar-SA" sz="2000" dirty="0">
                          <a:effectLst/>
                          <a:cs typeface="B Zar" pitchFamily="2" charset="-78"/>
                        </a:rPr>
                        <a:t>تعداد </a:t>
                      </a:r>
                      <a:r>
                        <a:rPr lang="ar-SA" sz="2000" dirty="0" smtClean="0">
                          <a:effectLst/>
                          <a:cs typeface="B Zar" pitchFamily="2" charset="-78"/>
                        </a:rPr>
                        <a:t>کشورهاي </a:t>
                      </a:r>
                      <a:r>
                        <a:rPr lang="ar-SA" sz="2000" dirty="0">
                          <a:effectLst/>
                          <a:cs typeface="B Zar" pitchFamily="2" charset="-78"/>
                        </a:rPr>
                        <a:t>جهان</a:t>
                      </a:r>
                      <a:endParaRPr lang="en-US" sz="2000"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pPr>
                      <a:r>
                        <a:rPr lang="ar-SA" sz="2000" dirty="0">
                          <a:effectLst/>
                          <a:cs typeface="B Zar" pitchFamily="2" charset="-78"/>
                        </a:rPr>
                        <a:t>تعداد </a:t>
                      </a:r>
                      <a:r>
                        <a:rPr lang="ar-SA" sz="2000" dirty="0" smtClean="0">
                          <a:effectLst/>
                          <a:cs typeface="B Zar" pitchFamily="2" charset="-78"/>
                        </a:rPr>
                        <a:t>کشورهاي خاورميانه</a:t>
                      </a:r>
                      <a:endParaRPr lang="en-US" sz="2000" dirty="0">
                        <a:effectLst/>
                        <a:latin typeface="Calibri"/>
                        <a:ea typeface="Calibri"/>
                        <a:cs typeface="B Zar" pitchFamily="2" charset="-78"/>
                      </a:endParaRPr>
                    </a:p>
                  </a:txBody>
                  <a:tcPr marL="68580" marR="68580" marT="0" marB="0"/>
                </a:tc>
              </a:tr>
              <a:tr h="758270">
                <a:tc>
                  <a:txBody>
                    <a:bodyPr/>
                    <a:lstStyle/>
                    <a:p>
                      <a:pPr algn="ctr" rtl="1">
                        <a:lnSpc>
                          <a:spcPct val="115000"/>
                        </a:lnSpc>
                        <a:spcAft>
                          <a:spcPts val="0"/>
                        </a:spcAft>
                        <a:tabLst>
                          <a:tab pos="3797935" algn="l"/>
                        </a:tabLst>
                      </a:pPr>
                      <a:r>
                        <a:rPr lang="fa-IR" sz="1800" dirty="0" smtClean="0">
                          <a:effectLst/>
                          <a:cs typeface="B Zar" pitchFamily="2" charset="-78"/>
                        </a:rPr>
                        <a:t>خيلي </a:t>
                      </a:r>
                      <a:r>
                        <a:rPr lang="ar-SA" sz="1800" dirty="0">
                          <a:effectLst/>
                          <a:cs typeface="B Zar" pitchFamily="2" charset="-78"/>
                        </a:rPr>
                        <a:t>بالا (از رتبه 1 تا 38)</a:t>
                      </a:r>
                      <a:endParaRPr lang="en-US" sz="1800"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ar-SA" sz="2000" b="1" dirty="0">
                          <a:effectLst/>
                          <a:cs typeface="B Zar" pitchFamily="2" charset="-78"/>
                        </a:rPr>
                        <a:t>38</a:t>
                      </a:r>
                      <a:endParaRPr lang="en-US" sz="2000" b="1"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ar-SA" sz="2000" b="1" kern="1200" dirty="0">
                          <a:solidFill>
                            <a:schemeClr val="dk1"/>
                          </a:solidFill>
                          <a:effectLst/>
                          <a:latin typeface="+mn-lt"/>
                          <a:ea typeface="+mn-ea"/>
                          <a:cs typeface="B Zar" pitchFamily="2" charset="-78"/>
                        </a:rPr>
                        <a:t>4</a:t>
                      </a:r>
                      <a:endParaRPr lang="en-US" sz="2000" b="1" kern="1200" dirty="0">
                        <a:solidFill>
                          <a:schemeClr val="dk1"/>
                        </a:solidFill>
                        <a:effectLst/>
                        <a:latin typeface="+mn-lt"/>
                        <a:ea typeface="+mn-ea"/>
                        <a:cs typeface="B Zar" pitchFamily="2" charset="-78"/>
                      </a:endParaRPr>
                    </a:p>
                  </a:txBody>
                  <a:tcPr marL="68580" marR="68580" marT="0" marB="0"/>
                </a:tc>
              </a:tr>
              <a:tr h="758270">
                <a:tc>
                  <a:txBody>
                    <a:bodyPr/>
                    <a:lstStyle/>
                    <a:p>
                      <a:pPr algn="ctr" rtl="1">
                        <a:lnSpc>
                          <a:spcPct val="115000"/>
                        </a:lnSpc>
                        <a:spcAft>
                          <a:spcPts val="0"/>
                        </a:spcAft>
                        <a:tabLst>
                          <a:tab pos="3797935" algn="l"/>
                        </a:tabLst>
                      </a:pPr>
                      <a:r>
                        <a:rPr lang="ar-SA" sz="1800" dirty="0">
                          <a:effectLst/>
                          <a:cs typeface="B Zar" pitchFamily="2" charset="-78"/>
                        </a:rPr>
                        <a:t>بالا (از رتبه 39 تا 83)</a:t>
                      </a:r>
                      <a:endParaRPr lang="en-US" sz="1800"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ar-SA" sz="2000" b="1" dirty="0">
                          <a:effectLst/>
                          <a:cs typeface="B Zar" pitchFamily="2" charset="-78"/>
                        </a:rPr>
                        <a:t>45</a:t>
                      </a:r>
                      <a:endParaRPr lang="en-US" sz="2000" b="1"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ar-SA" sz="2000" b="1" kern="1200" dirty="0">
                          <a:solidFill>
                            <a:schemeClr val="dk1"/>
                          </a:solidFill>
                          <a:effectLst/>
                          <a:latin typeface="+mn-lt"/>
                          <a:ea typeface="+mn-ea"/>
                          <a:cs typeface="B Zar" pitchFamily="2" charset="-78"/>
                        </a:rPr>
                        <a:t>6</a:t>
                      </a:r>
                      <a:endParaRPr lang="en-US" sz="2000" b="1" kern="1200" dirty="0">
                        <a:solidFill>
                          <a:schemeClr val="dk1"/>
                        </a:solidFill>
                        <a:effectLst/>
                        <a:latin typeface="+mn-lt"/>
                        <a:ea typeface="+mn-ea"/>
                        <a:cs typeface="B Zar" pitchFamily="2" charset="-78"/>
                      </a:endParaRPr>
                    </a:p>
                  </a:txBody>
                  <a:tcPr marL="68580" marR="68580" marT="0" marB="0"/>
                </a:tc>
              </a:tr>
              <a:tr h="758270">
                <a:tc>
                  <a:txBody>
                    <a:bodyPr/>
                    <a:lstStyle/>
                    <a:p>
                      <a:pPr algn="ctr" rtl="1">
                        <a:lnSpc>
                          <a:spcPct val="115000"/>
                        </a:lnSpc>
                        <a:spcAft>
                          <a:spcPts val="0"/>
                        </a:spcAft>
                        <a:tabLst>
                          <a:tab pos="3797935" algn="l"/>
                        </a:tabLst>
                      </a:pPr>
                      <a:r>
                        <a:rPr lang="ar-SA" sz="1800" dirty="0">
                          <a:effectLst/>
                          <a:cs typeface="B Zar" pitchFamily="2" charset="-78"/>
                        </a:rPr>
                        <a:t>متوسط(از رتبه 84 تا 158)</a:t>
                      </a:r>
                      <a:endParaRPr lang="en-US" sz="1800"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ar-SA" sz="2000" b="1" dirty="0">
                          <a:effectLst/>
                          <a:cs typeface="B Zar" pitchFamily="2" charset="-78"/>
                        </a:rPr>
                        <a:t>75</a:t>
                      </a:r>
                      <a:endParaRPr lang="en-US" sz="2000" b="1"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ar-SA" sz="2000" b="1" kern="1200" dirty="0">
                          <a:solidFill>
                            <a:schemeClr val="dk1"/>
                          </a:solidFill>
                          <a:effectLst/>
                          <a:latin typeface="+mn-lt"/>
                          <a:ea typeface="+mn-ea"/>
                          <a:cs typeface="B Zar" pitchFamily="2" charset="-78"/>
                        </a:rPr>
                        <a:t>9</a:t>
                      </a:r>
                      <a:endParaRPr lang="en-US" sz="2000" b="1" kern="1200" dirty="0">
                        <a:solidFill>
                          <a:schemeClr val="dk1"/>
                        </a:solidFill>
                        <a:effectLst/>
                        <a:latin typeface="+mn-lt"/>
                        <a:ea typeface="+mn-ea"/>
                        <a:cs typeface="B Zar" pitchFamily="2" charset="-78"/>
                      </a:endParaRPr>
                    </a:p>
                  </a:txBody>
                  <a:tcPr marL="68580" marR="68580" marT="0" marB="0"/>
                </a:tc>
              </a:tr>
              <a:tr h="758270">
                <a:tc>
                  <a:txBody>
                    <a:bodyPr/>
                    <a:lstStyle/>
                    <a:p>
                      <a:pPr algn="ctr" rtl="1">
                        <a:lnSpc>
                          <a:spcPct val="115000"/>
                        </a:lnSpc>
                        <a:spcAft>
                          <a:spcPts val="0"/>
                        </a:spcAft>
                        <a:tabLst>
                          <a:tab pos="3797935" algn="l"/>
                        </a:tabLst>
                      </a:pPr>
                      <a:r>
                        <a:rPr lang="ar-SA" sz="1800" dirty="0" smtClean="0">
                          <a:effectLst/>
                          <a:cs typeface="B Zar" pitchFamily="2" charset="-78"/>
                        </a:rPr>
                        <a:t>پايين(از </a:t>
                      </a:r>
                      <a:r>
                        <a:rPr lang="ar-SA" sz="1800" dirty="0">
                          <a:effectLst/>
                          <a:cs typeface="B Zar" pitchFamily="2" charset="-78"/>
                        </a:rPr>
                        <a:t>رتبه 159 تا 182)</a:t>
                      </a:r>
                      <a:endParaRPr lang="en-US" sz="1800"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ar-SA" sz="2000" b="1" dirty="0">
                          <a:effectLst/>
                          <a:cs typeface="B Zar" pitchFamily="2" charset="-78"/>
                        </a:rPr>
                        <a:t>27</a:t>
                      </a:r>
                      <a:endParaRPr lang="en-US" sz="2000" b="1"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fa-IR" sz="2000" b="1" kern="1200" dirty="0" smtClean="0">
                          <a:solidFill>
                            <a:schemeClr val="dk1"/>
                          </a:solidFill>
                          <a:effectLst/>
                          <a:latin typeface="+mn-lt"/>
                          <a:ea typeface="+mn-ea"/>
                          <a:cs typeface="B Zar" pitchFamily="2" charset="-78"/>
                        </a:rPr>
                        <a:t>-</a:t>
                      </a:r>
                      <a:r>
                        <a:rPr lang="ar-SA" sz="2000" b="1" kern="1200" dirty="0">
                          <a:solidFill>
                            <a:schemeClr val="dk1"/>
                          </a:solidFill>
                          <a:effectLst/>
                          <a:latin typeface="+mn-lt"/>
                          <a:ea typeface="+mn-ea"/>
                          <a:cs typeface="B Zar" pitchFamily="2" charset="-78"/>
                        </a:rPr>
                        <a:t> </a:t>
                      </a:r>
                      <a:endParaRPr lang="en-US" sz="2000" b="1" kern="1200" dirty="0">
                        <a:solidFill>
                          <a:schemeClr val="dk1"/>
                        </a:solidFill>
                        <a:effectLst/>
                        <a:latin typeface="+mn-lt"/>
                        <a:ea typeface="+mn-ea"/>
                        <a:cs typeface="B Zar" pitchFamily="2" charset="-78"/>
                      </a:endParaRPr>
                    </a:p>
                  </a:txBody>
                  <a:tcPr marL="68580" marR="68580" marT="0" marB="0"/>
                </a:tc>
              </a:tr>
              <a:tr h="484231">
                <a:tc>
                  <a:txBody>
                    <a:bodyPr/>
                    <a:lstStyle/>
                    <a:p>
                      <a:pPr algn="ctr" rtl="1">
                        <a:lnSpc>
                          <a:spcPct val="115000"/>
                        </a:lnSpc>
                        <a:spcAft>
                          <a:spcPts val="0"/>
                        </a:spcAft>
                        <a:tabLst>
                          <a:tab pos="3797935" algn="l"/>
                        </a:tabLst>
                      </a:pPr>
                      <a:r>
                        <a:rPr lang="ar-SA" sz="1800" dirty="0">
                          <a:effectLst/>
                          <a:cs typeface="B Zar" pitchFamily="2" charset="-78"/>
                        </a:rPr>
                        <a:t>جمع</a:t>
                      </a:r>
                      <a:endParaRPr lang="en-US" sz="1800"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ar-SA" sz="2000" b="1" dirty="0">
                          <a:effectLst/>
                          <a:cs typeface="B Zar" pitchFamily="2" charset="-78"/>
                        </a:rPr>
                        <a:t>182</a:t>
                      </a:r>
                      <a:endParaRPr lang="en-US" sz="2000" b="1" dirty="0">
                        <a:effectLst/>
                        <a:latin typeface="Calibri"/>
                        <a:ea typeface="Calibri"/>
                        <a:cs typeface="B Zar" pitchFamily="2" charset="-78"/>
                      </a:endParaRPr>
                    </a:p>
                  </a:txBody>
                  <a:tcPr marL="68580" marR="68580" marT="0" marB="0"/>
                </a:tc>
                <a:tc>
                  <a:txBody>
                    <a:bodyPr/>
                    <a:lstStyle/>
                    <a:p>
                      <a:pPr algn="ctr" rtl="1">
                        <a:lnSpc>
                          <a:spcPct val="115000"/>
                        </a:lnSpc>
                        <a:spcAft>
                          <a:spcPts val="0"/>
                        </a:spcAft>
                        <a:tabLst>
                          <a:tab pos="3797935" algn="l"/>
                        </a:tabLst>
                      </a:pPr>
                      <a:r>
                        <a:rPr lang="ar-SA" sz="2000" b="1" kern="1200" dirty="0">
                          <a:solidFill>
                            <a:schemeClr val="dk1"/>
                          </a:solidFill>
                          <a:effectLst/>
                          <a:latin typeface="+mn-lt"/>
                          <a:ea typeface="+mn-ea"/>
                          <a:cs typeface="B Zar" pitchFamily="2" charset="-78"/>
                        </a:rPr>
                        <a:t>19</a:t>
                      </a:r>
                      <a:endParaRPr lang="en-US" sz="2000" b="1" kern="1200" dirty="0">
                        <a:solidFill>
                          <a:schemeClr val="dk1"/>
                        </a:solidFill>
                        <a:effectLst/>
                        <a:latin typeface="+mn-lt"/>
                        <a:ea typeface="+mn-ea"/>
                        <a:cs typeface="B Zar" pitchFamily="2" charset="-78"/>
                      </a:endParaRPr>
                    </a:p>
                  </a:txBody>
                  <a:tcPr marL="68580" marR="68580" marT="0" marB="0"/>
                </a:tc>
              </a:tr>
            </a:tbl>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2395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28662" y="1928802"/>
          <a:ext cx="7858180" cy="3892251"/>
        </p:xfrm>
        <a:graphic>
          <a:graphicData uri="http://schemas.openxmlformats.org/drawingml/2006/table">
            <a:tbl>
              <a:tblPr firstRow="1" firstCol="1" bandRow="1">
                <a:tableStyleId>{5C22544A-7EE6-4342-B048-85BDC9FD1C3A}</a:tableStyleId>
              </a:tblPr>
              <a:tblGrid>
                <a:gridCol w="1928826"/>
                <a:gridCol w="2786082"/>
                <a:gridCol w="3143272"/>
              </a:tblGrid>
              <a:tr h="658676">
                <a:tc gridSpan="3">
                  <a:txBody>
                    <a:bodyPr/>
                    <a:lstStyle/>
                    <a:p>
                      <a:pPr algn="ctr" rtl="1">
                        <a:lnSpc>
                          <a:spcPct val="115000"/>
                        </a:lnSpc>
                        <a:spcAft>
                          <a:spcPts val="0"/>
                        </a:spcAft>
                      </a:pPr>
                      <a:r>
                        <a:rPr lang="ar-SA" sz="2000" dirty="0" smtClean="0">
                          <a:effectLst/>
                          <a:cs typeface="B Zar" pitchFamily="2" charset="-78"/>
                        </a:rPr>
                        <a:t>جمعيت </a:t>
                      </a:r>
                      <a:r>
                        <a:rPr lang="ar-SA" sz="2000" dirty="0">
                          <a:effectLst/>
                          <a:cs typeface="B Zar" pitchFamily="2" charset="-78"/>
                        </a:rPr>
                        <a:t>در </a:t>
                      </a:r>
                      <a:r>
                        <a:rPr lang="ar-SA" sz="2000" dirty="0" smtClean="0">
                          <a:effectLst/>
                          <a:cs typeface="B Zar" pitchFamily="2" charset="-78"/>
                        </a:rPr>
                        <a:t>کشورهاي خاو</a:t>
                      </a:r>
                      <a:r>
                        <a:rPr lang="fa-IR" sz="2000" dirty="0" smtClean="0">
                          <a:effectLst/>
                          <a:cs typeface="B Zar" pitchFamily="2" charset="-78"/>
                        </a:rPr>
                        <a:t>ر</a:t>
                      </a:r>
                      <a:r>
                        <a:rPr lang="ar-SA" sz="2000" dirty="0" smtClean="0">
                          <a:effectLst/>
                          <a:cs typeface="B Zar" pitchFamily="2" charset="-78"/>
                        </a:rPr>
                        <a:t>م</a:t>
                      </a:r>
                      <a:r>
                        <a:rPr lang="fa-IR" sz="2000" dirty="0" smtClean="0">
                          <a:effectLst/>
                          <a:cs typeface="B Zar" pitchFamily="2" charset="-78"/>
                        </a:rPr>
                        <a:t>ي</a:t>
                      </a:r>
                      <a:r>
                        <a:rPr lang="ar-SA" sz="2000" dirty="0" smtClean="0">
                          <a:effectLst/>
                          <a:cs typeface="B Zar" pitchFamily="2" charset="-78"/>
                        </a:rPr>
                        <a:t>انه </a:t>
                      </a:r>
                      <a:r>
                        <a:rPr lang="ar-SA" sz="2000" dirty="0">
                          <a:effectLst/>
                          <a:cs typeface="B Zar" pitchFamily="2" charset="-78"/>
                        </a:rPr>
                        <a:t>بر اساس سطح توسعه </a:t>
                      </a:r>
                      <a:r>
                        <a:rPr lang="ar-SA" sz="2000" dirty="0" smtClean="0">
                          <a:effectLst/>
                          <a:cs typeface="B Zar" pitchFamily="2" charset="-78"/>
                        </a:rPr>
                        <a:t>انساني </a:t>
                      </a:r>
                      <a:endParaRPr lang="en-US" sz="2000" dirty="0">
                        <a:effectLst/>
                        <a:latin typeface="Calibri"/>
                        <a:ea typeface="Calibri"/>
                        <a:cs typeface="B Zar" pitchFamily="2" charset="-78"/>
                      </a:endParaRPr>
                    </a:p>
                  </a:txBody>
                  <a:tcPr marL="9525" marR="9525" marT="9525" marB="9525" anchor="ctr"/>
                </a:tc>
                <a:tc hMerge="1">
                  <a:txBody>
                    <a:bodyPr/>
                    <a:lstStyle/>
                    <a:p>
                      <a:endParaRPr lang="en-US"/>
                    </a:p>
                  </a:txBody>
                  <a:tcPr/>
                </a:tc>
                <a:tc hMerge="1">
                  <a:txBody>
                    <a:bodyPr/>
                    <a:lstStyle/>
                    <a:p>
                      <a:endParaRPr lang="en-US"/>
                    </a:p>
                  </a:txBody>
                  <a:tcPr/>
                </a:tc>
              </a:tr>
              <a:tr h="634752">
                <a:tc>
                  <a:txBody>
                    <a:bodyPr/>
                    <a:lstStyle/>
                    <a:p>
                      <a:pPr algn="ctr" rtl="1">
                        <a:lnSpc>
                          <a:spcPct val="115000"/>
                        </a:lnSpc>
                        <a:spcAft>
                          <a:spcPts val="0"/>
                        </a:spcAft>
                      </a:pPr>
                      <a:r>
                        <a:rPr lang="en-US" sz="2000" dirty="0">
                          <a:effectLst/>
                          <a:cs typeface="B Zar" pitchFamily="2" charset="-78"/>
                        </a:rPr>
                        <a:t>HDI</a:t>
                      </a:r>
                      <a:endParaRPr lang="en-US" sz="2000" dirty="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ar-SA" sz="1800" dirty="0" smtClean="0">
                          <a:effectLst/>
                          <a:cs typeface="B Zar" pitchFamily="2" charset="-78"/>
                        </a:rPr>
                        <a:t>جمعيت </a:t>
                      </a:r>
                      <a:r>
                        <a:rPr lang="ar-SA" sz="1800" dirty="0">
                          <a:effectLst/>
                          <a:cs typeface="B Zar" pitchFamily="2" charset="-78"/>
                        </a:rPr>
                        <a:t>در سال 2007 (</a:t>
                      </a:r>
                      <a:r>
                        <a:rPr lang="ar-SA" sz="1800" dirty="0" smtClean="0">
                          <a:effectLst/>
                          <a:cs typeface="B Zar" pitchFamily="2" charset="-78"/>
                        </a:rPr>
                        <a:t>ميليون </a:t>
                      </a:r>
                      <a:r>
                        <a:rPr lang="ar-SA" sz="1800" dirty="0">
                          <a:effectLst/>
                          <a:cs typeface="B Zar" pitchFamily="2" charset="-78"/>
                        </a:rPr>
                        <a:t>نفر)</a:t>
                      </a:r>
                      <a:endParaRPr lang="en-US" sz="1800" dirty="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ar-SA" sz="1800" dirty="0">
                          <a:effectLst/>
                          <a:cs typeface="B Zar" pitchFamily="2" charset="-78"/>
                        </a:rPr>
                        <a:t>برآورد </a:t>
                      </a:r>
                      <a:r>
                        <a:rPr lang="ar-SA" sz="1800" dirty="0" smtClean="0">
                          <a:effectLst/>
                          <a:cs typeface="B Zar" pitchFamily="2" charset="-78"/>
                        </a:rPr>
                        <a:t>جمعيت </a:t>
                      </a:r>
                      <a:r>
                        <a:rPr lang="ar-SA" sz="1800" dirty="0">
                          <a:effectLst/>
                          <a:cs typeface="B Zar" pitchFamily="2" charset="-78"/>
                        </a:rPr>
                        <a:t>در سال 2020 (</a:t>
                      </a:r>
                      <a:r>
                        <a:rPr lang="ar-SA" sz="1800" dirty="0" smtClean="0">
                          <a:effectLst/>
                          <a:cs typeface="B Zar" pitchFamily="2" charset="-78"/>
                        </a:rPr>
                        <a:t>ميليون </a:t>
                      </a:r>
                      <a:r>
                        <a:rPr lang="ar-SA" sz="1800" dirty="0">
                          <a:effectLst/>
                          <a:cs typeface="B Zar" pitchFamily="2" charset="-78"/>
                        </a:rPr>
                        <a:t>نفر)</a:t>
                      </a:r>
                      <a:endParaRPr lang="en-US" sz="1800" dirty="0">
                        <a:effectLst/>
                        <a:latin typeface="Calibri"/>
                        <a:ea typeface="Calibri"/>
                        <a:cs typeface="B Zar" pitchFamily="2" charset="-78"/>
                      </a:endParaRPr>
                    </a:p>
                  </a:txBody>
                  <a:tcPr marL="9525" marR="9525" marT="9525" marB="9525" anchor="ctr"/>
                </a:tc>
              </a:tr>
              <a:tr h="608344">
                <a:tc>
                  <a:txBody>
                    <a:bodyPr/>
                    <a:lstStyle/>
                    <a:p>
                      <a:pPr algn="ctr" rtl="1">
                        <a:lnSpc>
                          <a:spcPct val="115000"/>
                        </a:lnSpc>
                        <a:spcAft>
                          <a:spcPts val="0"/>
                        </a:spcAft>
                      </a:pPr>
                      <a:r>
                        <a:rPr lang="ar-SA" sz="2000" dirty="0" smtClean="0">
                          <a:effectLst/>
                          <a:cs typeface="B Zar" pitchFamily="2" charset="-78"/>
                        </a:rPr>
                        <a:t>خيلي </a:t>
                      </a:r>
                      <a:r>
                        <a:rPr lang="ar-SA" sz="2000" dirty="0">
                          <a:effectLst/>
                          <a:cs typeface="B Zar" pitchFamily="2" charset="-78"/>
                        </a:rPr>
                        <a:t>بالا</a:t>
                      </a:r>
                      <a:endParaRPr lang="en-US" sz="2000" dirty="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en-US" sz="2000" dirty="0">
                          <a:effectLst/>
                          <a:cs typeface="B Zar" pitchFamily="2" charset="-78"/>
                        </a:rPr>
                        <a:t>15.3</a:t>
                      </a:r>
                      <a:endParaRPr lang="en-US" sz="2000" dirty="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en-US" sz="2000" dirty="0">
                          <a:effectLst/>
                          <a:cs typeface="B Zar" pitchFamily="2" charset="-78"/>
                        </a:rPr>
                        <a:t>19.4</a:t>
                      </a:r>
                      <a:endParaRPr lang="en-US" sz="2000" dirty="0">
                        <a:effectLst/>
                        <a:latin typeface="Calibri"/>
                        <a:ea typeface="Calibri"/>
                        <a:cs typeface="B Zar" pitchFamily="2" charset="-78"/>
                      </a:endParaRPr>
                    </a:p>
                  </a:txBody>
                  <a:tcPr marL="9525" marR="9525" marT="9525" marB="9525" anchor="ctr"/>
                </a:tc>
              </a:tr>
              <a:tr h="608344">
                <a:tc>
                  <a:txBody>
                    <a:bodyPr/>
                    <a:lstStyle/>
                    <a:p>
                      <a:pPr algn="ctr" rtl="1">
                        <a:lnSpc>
                          <a:spcPct val="115000"/>
                        </a:lnSpc>
                        <a:spcAft>
                          <a:spcPts val="0"/>
                        </a:spcAft>
                      </a:pPr>
                      <a:r>
                        <a:rPr lang="ar-SA" sz="2000" dirty="0">
                          <a:effectLst/>
                          <a:cs typeface="B Zar" pitchFamily="2" charset="-78"/>
                        </a:rPr>
                        <a:t>بالا</a:t>
                      </a:r>
                      <a:endParaRPr lang="en-US" sz="2000" dirty="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en-US" sz="2000">
                          <a:effectLst/>
                          <a:cs typeface="B Zar" pitchFamily="2" charset="-78"/>
                        </a:rPr>
                        <a:t>111.6</a:t>
                      </a:r>
                      <a:endParaRPr lang="en-US" sz="200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en-US" sz="2000" dirty="0">
                          <a:effectLst/>
                          <a:cs typeface="B Zar" pitchFamily="2" charset="-78"/>
                        </a:rPr>
                        <a:t>132.3</a:t>
                      </a:r>
                      <a:endParaRPr lang="en-US" sz="2000" dirty="0">
                        <a:effectLst/>
                        <a:latin typeface="Calibri"/>
                        <a:ea typeface="Calibri"/>
                        <a:cs typeface="B Zar" pitchFamily="2" charset="-78"/>
                      </a:endParaRPr>
                    </a:p>
                  </a:txBody>
                  <a:tcPr marL="9525" marR="9525" marT="9525" marB="9525" anchor="ctr"/>
                </a:tc>
              </a:tr>
              <a:tr h="723459">
                <a:tc>
                  <a:txBody>
                    <a:bodyPr/>
                    <a:lstStyle/>
                    <a:p>
                      <a:pPr algn="ctr" rtl="1">
                        <a:lnSpc>
                          <a:spcPct val="115000"/>
                        </a:lnSpc>
                        <a:spcAft>
                          <a:spcPts val="0"/>
                        </a:spcAft>
                      </a:pPr>
                      <a:r>
                        <a:rPr lang="ar-SA" sz="2000" dirty="0">
                          <a:effectLst/>
                          <a:cs typeface="B Zar" pitchFamily="2" charset="-78"/>
                        </a:rPr>
                        <a:t>متوسط</a:t>
                      </a:r>
                      <a:endParaRPr lang="en-US" sz="2000" dirty="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en-US" sz="2000">
                          <a:effectLst/>
                          <a:cs typeface="B Zar" pitchFamily="2" charset="-78"/>
                        </a:rPr>
                        <a:t>277.2</a:t>
                      </a:r>
                      <a:endParaRPr lang="en-US" sz="200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en-US" sz="2000" dirty="0">
                          <a:effectLst/>
                          <a:cs typeface="B Zar" pitchFamily="2" charset="-78"/>
                        </a:rPr>
                        <a:t>337.1</a:t>
                      </a:r>
                      <a:endParaRPr lang="en-US" sz="2000" dirty="0">
                        <a:effectLst/>
                        <a:latin typeface="Calibri"/>
                        <a:ea typeface="Calibri"/>
                        <a:cs typeface="B Zar" pitchFamily="2" charset="-78"/>
                      </a:endParaRPr>
                    </a:p>
                  </a:txBody>
                  <a:tcPr marL="9525" marR="9525" marT="9525" marB="9525" anchor="ctr"/>
                </a:tc>
              </a:tr>
              <a:tr h="658676">
                <a:tc>
                  <a:txBody>
                    <a:bodyPr/>
                    <a:lstStyle/>
                    <a:p>
                      <a:pPr algn="ctr" rtl="1">
                        <a:lnSpc>
                          <a:spcPct val="115000"/>
                        </a:lnSpc>
                        <a:spcAft>
                          <a:spcPts val="0"/>
                        </a:spcAft>
                      </a:pPr>
                      <a:r>
                        <a:rPr lang="ar-SA" sz="2000" dirty="0">
                          <a:effectLst/>
                          <a:cs typeface="B Zar" pitchFamily="2" charset="-78"/>
                        </a:rPr>
                        <a:t>جمع کل</a:t>
                      </a:r>
                      <a:endParaRPr lang="en-US" sz="2000" dirty="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en-US" sz="2000">
                          <a:effectLst/>
                          <a:cs typeface="B Zar" pitchFamily="2" charset="-78"/>
                        </a:rPr>
                        <a:t>404.1</a:t>
                      </a:r>
                      <a:endParaRPr lang="en-US" sz="200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en-US" sz="2000" dirty="0">
                          <a:effectLst/>
                          <a:cs typeface="B Zar" pitchFamily="2" charset="-78"/>
                        </a:rPr>
                        <a:t>488.8</a:t>
                      </a:r>
                      <a:endParaRPr lang="en-US" sz="2000" dirty="0">
                        <a:effectLst/>
                        <a:latin typeface="Calibri"/>
                        <a:ea typeface="Calibri"/>
                        <a:cs typeface="B Zar" pitchFamily="2" charset="-78"/>
                      </a:endParaRPr>
                    </a:p>
                  </a:txBody>
                  <a:tcPr marL="9525" marR="9525" marT="9525" marB="9525" anchor="ctr"/>
                </a:tc>
              </a:tr>
            </a:tbl>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235464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131021929"/>
              </p:ext>
            </p:extLst>
          </p:nvPr>
        </p:nvGraphicFramePr>
        <p:xfrm>
          <a:off x="357158" y="1285860"/>
          <a:ext cx="8229600" cy="5552694"/>
        </p:xfrm>
        <a:graphic>
          <a:graphicData uri="http://schemas.openxmlformats.org/drawingml/2006/table">
            <a:tbl>
              <a:tblPr firstRow="1" firstCol="1" bandRow="1">
                <a:tableStyleId>{5C22544A-7EE6-4342-B048-85BDC9FD1C3A}</a:tableStyleId>
              </a:tblPr>
              <a:tblGrid>
                <a:gridCol w="2743200"/>
                <a:gridCol w="2743200"/>
                <a:gridCol w="2743200"/>
              </a:tblGrid>
              <a:tr h="247405">
                <a:tc gridSpan="3">
                  <a:txBody>
                    <a:bodyPr/>
                    <a:lstStyle/>
                    <a:p>
                      <a:pPr algn="ctr" rtl="1">
                        <a:lnSpc>
                          <a:spcPct val="115000"/>
                        </a:lnSpc>
                        <a:spcAft>
                          <a:spcPts val="0"/>
                        </a:spcAft>
                      </a:pPr>
                      <a:r>
                        <a:rPr lang="ar-SA" sz="1400" dirty="0">
                          <a:effectLst/>
                          <a:cs typeface="B Zar" pitchFamily="2" charset="-78"/>
                        </a:rPr>
                        <a:t>شاخص توسعه </a:t>
                      </a:r>
                      <a:r>
                        <a:rPr lang="ar-SA" sz="1400" dirty="0" smtClean="0">
                          <a:effectLst/>
                          <a:cs typeface="B Zar" pitchFamily="2" charset="-78"/>
                        </a:rPr>
                        <a:t>انساني </a:t>
                      </a:r>
                      <a:r>
                        <a:rPr lang="ar-SA" sz="1400" dirty="0">
                          <a:effectLst/>
                          <a:cs typeface="B Zar" pitchFamily="2" charset="-78"/>
                        </a:rPr>
                        <a:t>در </a:t>
                      </a:r>
                      <a:r>
                        <a:rPr lang="ar-SA" sz="1400" dirty="0" smtClean="0">
                          <a:effectLst/>
                          <a:cs typeface="B Zar" pitchFamily="2" charset="-78"/>
                        </a:rPr>
                        <a:t>خاورميانه </a:t>
                      </a:r>
                      <a:r>
                        <a:rPr lang="ar-SA" sz="1400" dirty="0">
                          <a:effectLst/>
                          <a:cs typeface="B Zar" pitchFamily="2" charset="-78"/>
                        </a:rPr>
                        <a:t>بر اساس گزارش توسعه </a:t>
                      </a:r>
                      <a:r>
                        <a:rPr lang="ar-SA" sz="1400" dirty="0" smtClean="0">
                          <a:effectLst/>
                          <a:cs typeface="B Zar" pitchFamily="2" charset="-78"/>
                        </a:rPr>
                        <a:t>انساني </a:t>
                      </a:r>
                      <a:r>
                        <a:rPr lang="ar-SA" sz="1400" dirty="0">
                          <a:effectLst/>
                          <a:cs typeface="B Zar" pitchFamily="2" charset="-78"/>
                        </a:rPr>
                        <a:t>سازمان ملل در سال 2009</a:t>
                      </a:r>
                      <a:endParaRPr lang="en-US" sz="1400" dirty="0">
                        <a:effectLst/>
                        <a:latin typeface="Calibri"/>
                        <a:ea typeface="Calibri"/>
                        <a:cs typeface="B Zar" pitchFamily="2" charset="-78"/>
                      </a:endParaRPr>
                    </a:p>
                  </a:txBody>
                  <a:tcPr marL="9525" marR="9525" marT="9525" marB="9525" anchor="ctr"/>
                </a:tc>
                <a:tc hMerge="1">
                  <a:txBody>
                    <a:bodyPr/>
                    <a:lstStyle/>
                    <a:p>
                      <a:endParaRPr lang="en-US"/>
                    </a:p>
                  </a:txBody>
                  <a:tcPr/>
                </a:tc>
                <a:tc hMerge="1">
                  <a:txBody>
                    <a:bodyPr/>
                    <a:lstStyle/>
                    <a:p>
                      <a:endParaRPr lang="en-US"/>
                    </a:p>
                  </a:txBody>
                  <a:tcPr/>
                </a:tc>
              </a:tr>
              <a:tr h="247405">
                <a:tc>
                  <a:txBody>
                    <a:bodyPr/>
                    <a:lstStyle/>
                    <a:p>
                      <a:pPr algn="ctr" rtl="1">
                        <a:lnSpc>
                          <a:spcPct val="115000"/>
                        </a:lnSpc>
                        <a:spcAft>
                          <a:spcPts val="0"/>
                        </a:spcAft>
                      </a:pPr>
                      <a:r>
                        <a:rPr lang="ar-SA" sz="1400" dirty="0">
                          <a:effectLst/>
                          <a:cs typeface="B Zar" pitchFamily="2" charset="-78"/>
                        </a:rPr>
                        <a:t>رتبه در شاخص توسعه </a:t>
                      </a:r>
                      <a:r>
                        <a:rPr lang="ar-SA" sz="1400" dirty="0" smtClean="0">
                          <a:effectLst/>
                          <a:cs typeface="B Zar" pitchFamily="2" charset="-78"/>
                        </a:rPr>
                        <a:t>انساني</a:t>
                      </a:r>
                      <a:endParaRPr lang="en-US" sz="1400" dirty="0">
                        <a:effectLst/>
                        <a:latin typeface="Calibri"/>
                        <a:ea typeface="Calibri"/>
                        <a:cs typeface="B 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نام کشور</a:t>
                      </a:r>
                      <a:endParaRPr lang="en-US" sz="1400" b="0" dirty="0">
                        <a:effectLst/>
                        <a:latin typeface="Calibri"/>
                        <a:ea typeface="Calibri"/>
                        <a:cs typeface="B Zar" pitchFamily="2" charset="-78"/>
                      </a:endParaRPr>
                    </a:p>
                  </a:txBody>
                  <a:tcPr marL="9525" marR="9525" marT="9525" marB="9525" anchor="ctr"/>
                </a:tc>
                <a:tc>
                  <a:txBody>
                    <a:bodyPr/>
                    <a:lstStyle/>
                    <a:p>
                      <a:pPr marL="0" algn="ctr" defTabSz="914400" rtl="1" eaLnBrk="1" latinLnBrk="0" hangingPunct="1">
                        <a:lnSpc>
                          <a:spcPct val="115000"/>
                        </a:lnSpc>
                        <a:spcAft>
                          <a:spcPts val="0"/>
                        </a:spcAft>
                      </a:pPr>
                      <a:r>
                        <a:rPr lang="ar-SA" sz="1400" b="0" kern="1200" dirty="0">
                          <a:solidFill>
                            <a:schemeClr val="dk1"/>
                          </a:solidFill>
                          <a:effectLst/>
                          <a:latin typeface="+mn-lt"/>
                          <a:ea typeface="+mn-ea"/>
                          <a:cs typeface="B Zar" pitchFamily="2" charset="-78"/>
                        </a:rPr>
                        <a:t>سطح توسعه </a:t>
                      </a:r>
                      <a:r>
                        <a:rPr lang="ar-SA" sz="1400" b="0" kern="1200" dirty="0" smtClean="0">
                          <a:solidFill>
                            <a:schemeClr val="dk1"/>
                          </a:solidFill>
                          <a:effectLst/>
                          <a:latin typeface="+mn-lt"/>
                          <a:ea typeface="+mn-ea"/>
                          <a:cs typeface="B Zar" pitchFamily="2" charset="-78"/>
                        </a:rPr>
                        <a:t>انساني</a:t>
                      </a:r>
                      <a:endParaRPr lang="en-US" sz="1400" b="0" kern="1200" dirty="0">
                        <a:solidFill>
                          <a:schemeClr val="dk1"/>
                        </a:solidFill>
                        <a:effectLst/>
                        <a:latin typeface="+mn-lt"/>
                        <a:ea typeface="+mn-ea"/>
                        <a:cs typeface="B Zar" pitchFamily="2" charset="-78"/>
                      </a:endParaRPr>
                    </a:p>
                  </a:txBody>
                  <a:tcPr marL="9525" marR="9525" marT="9525" marB="9525" anchor="ctr"/>
                </a:tc>
              </a:tr>
              <a:tr h="247405">
                <a:tc>
                  <a:txBody>
                    <a:bodyPr/>
                    <a:lstStyle/>
                    <a:p>
                      <a:pPr algn="ctr" rtl="1">
                        <a:lnSpc>
                          <a:spcPct val="115000"/>
                        </a:lnSpc>
                        <a:spcAft>
                          <a:spcPts val="0"/>
                        </a:spcAft>
                      </a:pPr>
                      <a:r>
                        <a:rPr lang="fa-IR" sz="1400" dirty="0" smtClean="0">
                          <a:effectLst/>
                          <a:cs typeface="Zar" pitchFamily="2" charset="-78"/>
                        </a:rPr>
                        <a:t>27</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اسرائيل</a:t>
                      </a:r>
                      <a:endParaRPr lang="en-US" sz="1400" b="0" dirty="0">
                        <a:effectLst/>
                        <a:latin typeface="Calibri"/>
                        <a:ea typeface="Calibri"/>
                        <a:cs typeface="B Zar" pitchFamily="2" charset="-78"/>
                      </a:endParaRPr>
                    </a:p>
                  </a:txBody>
                  <a:tcPr marL="9525" marR="9525" marT="9525" marB="9525" anchor="ctr"/>
                </a:tc>
                <a:tc rowSpan="4">
                  <a:txBody>
                    <a:bodyPr/>
                    <a:lstStyle/>
                    <a:p>
                      <a:pPr algn="ctr" rtl="1">
                        <a:lnSpc>
                          <a:spcPct val="115000"/>
                        </a:lnSpc>
                        <a:spcAft>
                          <a:spcPts val="0"/>
                        </a:spcAft>
                      </a:pPr>
                      <a:r>
                        <a:rPr lang="ar-SA" sz="1400" b="0" dirty="0" smtClean="0">
                          <a:effectLst/>
                          <a:cs typeface="B Zar" pitchFamily="2" charset="-78"/>
                        </a:rPr>
                        <a:t>خيلي </a:t>
                      </a:r>
                      <a:r>
                        <a:rPr lang="ar-SA" sz="1400" b="0" dirty="0">
                          <a:effectLst/>
                          <a:cs typeface="B Zar" pitchFamily="2" charset="-78"/>
                        </a:rPr>
                        <a:t>بالا</a:t>
                      </a:r>
                      <a:endParaRPr lang="en-US" sz="1400" b="0" dirty="0">
                        <a:effectLst/>
                        <a:latin typeface="Calibri"/>
                        <a:ea typeface="Calibri"/>
                        <a:cs typeface="B Zar" pitchFamily="2" charset="-78"/>
                      </a:endParaRPr>
                    </a:p>
                  </a:txBody>
                  <a:tcPr marL="9525" marR="9525" marT="9525" marB="9525" anchor="ct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31</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کويت</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33</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قطر</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35</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امارت</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39</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بحرين</a:t>
                      </a:r>
                      <a:endParaRPr lang="en-US" sz="1400" b="0" dirty="0">
                        <a:effectLst/>
                        <a:latin typeface="Calibri"/>
                        <a:ea typeface="Calibri"/>
                        <a:cs typeface="B Zar" pitchFamily="2" charset="-78"/>
                      </a:endParaRPr>
                    </a:p>
                  </a:txBody>
                  <a:tcPr marL="9525" marR="9525" marT="9525" marB="9525" anchor="ctr"/>
                </a:tc>
                <a:tc rowSpan="6">
                  <a:txBody>
                    <a:bodyPr/>
                    <a:lstStyle/>
                    <a:p>
                      <a:pPr algn="ctr" rtl="1">
                        <a:lnSpc>
                          <a:spcPct val="115000"/>
                        </a:lnSpc>
                        <a:spcAft>
                          <a:spcPts val="0"/>
                        </a:spcAft>
                      </a:pPr>
                      <a:r>
                        <a:rPr lang="ar-SA" sz="1400" b="0" dirty="0">
                          <a:effectLst/>
                          <a:cs typeface="B Zar" pitchFamily="2" charset="-78"/>
                        </a:rPr>
                        <a:t>بالا</a:t>
                      </a:r>
                      <a:endParaRPr lang="en-US" sz="1400" b="0" dirty="0">
                        <a:effectLst/>
                        <a:latin typeface="Calibri"/>
                        <a:ea typeface="Calibri"/>
                        <a:cs typeface="B Zar" pitchFamily="2" charset="-78"/>
                      </a:endParaRPr>
                    </a:p>
                  </a:txBody>
                  <a:tcPr marL="9525" marR="9525" marT="9525" marB="9525" anchor="ct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55</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ليبي</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56</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عمان</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59</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عربستان </a:t>
                      </a:r>
                      <a:r>
                        <a:rPr lang="ar-SA" sz="1400" b="0" dirty="0" smtClean="0">
                          <a:effectLst/>
                          <a:cs typeface="B Zar" pitchFamily="2" charset="-78"/>
                        </a:rPr>
                        <a:t>سعودي</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79</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ترکيه</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83</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لبنان</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88</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ايران</a:t>
                      </a:r>
                      <a:endParaRPr lang="en-US" sz="1400" b="0" dirty="0">
                        <a:effectLst/>
                        <a:latin typeface="Calibri"/>
                        <a:ea typeface="Calibri"/>
                        <a:cs typeface="B Zar" pitchFamily="2" charset="-78"/>
                      </a:endParaRPr>
                    </a:p>
                  </a:txBody>
                  <a:tcPr marL="9525" marR="9525" marT="9525" marB="9525" anchor="ctr"/>
                </a:tc>
                <a:tc rowSpan="9">
                  <a:txBody>
                    <a:bodyPr/>
                    <a:lstStyle/>
                    <a:p>
                      <a:pPr algn="ctr" rtl="1">
                        <a:lnSpc>
                          <a:spcPct val="115000"/>
                        </a:lnSpc>
                        <a:spcAft>
                          <a:spcPts val="0"/>
                        </a:spcAft>
                      </a:pPr>
                      <a:r>
                        <a:rPr lang="ar-SA" sz="1400" b="0" dirty="0">
                          <a:effectLst/>
                          <a:cs typeface="B Zar" pitchFamily="2" charset="-78"/>
                        </a:rPr>
                        <a:t>متوسط</a:t>
                      </a:r>
                      <a:endParaRPr lang="en-US" sz="1400" b="0" dirty="0">
                        <a:effectLst/>
                        <a:latin typeface="Calibri"/>
                        <a:ea typeface="Calibri"/>
                        <a:cs typeface="B Zar" pitchFamily="2" charset="-78"/>
                      </a:endParaRPr>
                    </a:p>
                  </a:txBody>
                  <a:tcPr marL="9525" marR="9525" marT="9525" marB="9525" anchor="ct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96</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اردن</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98</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تونس</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104</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الجزاير</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107</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سوريه</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123</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مصر</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130</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a:effectLst/>
                          <a:cs typeface="B Zar" pitchFamily="2" charset="-78"/>
                        </a:rPr>
                        <a:t>مراکش</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140</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يمن</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r h="247405">
                <a:tc>
                  <a:txBody>
                    <a:bodyPr/>
                    <a:lstStyle/>
                    <a:p>
                      <a:pPr algn="ctr" rtl="1">
                        <a:lnSpc>
                          <a:spcPct val="115000"/>
                        </a:lnSpc>
                        <a:spcAft>
                          <a:spcPts val="0"/>
                        </a:spcAft>
                      </a:pPr>
                      <a:r>
                        <a:rPr lang="fa-IR" sz="1400" dirty="0" smtClean="0">
                          <a:effectLst/>
                          <a:latin typeface="Calibri"/>
                          <a:ea typeface="Calibri"/>
                          <a:cs typeface="Zar" pitchFamily="2" charset="-78"/>
                        </a:rPr>
                        <a:t>155</a:t>
                      </a:r>
                      <a:endParaRPr lang="en-US" sz="1400" dirty="0">
                        <a:effectLst/>
                        <a:latin typeface="Calibri"/>
                        <a:ea typeface="Calibri"/>
                        <a:cs typeface="Zar" pitchFamily="2" charset="-78"/>
                      </a:endParaRPr>
                    </a:p>
                  </a:txBody>
                  <a:tcPr marL="9525" marR="9525" marT="9525" marB="9525" anchor="ctr"/>
                </a:tc>
                <a:tc>
                  <a:txBody>
                    <a:bodyPr/>
                    <a:lstStyle/>
                    <a:p>
                      <a:pPr algn="ctr" rtl="1">
                        <a:lnSpc>
                          <a:spcPct val="115000"/>
                        </a:lnSpc>
                        <a:spcAft>
                          <a:spcPts val="0"/>
                        </a:spcAft>
                      </a:pPr>
                      <a:r>
                        <a:rPr lang="ar-SA" sz="1400" b="0" dirty="0" smtClean="0">
                          <a:effectLst/>
                          <a:cs typeface="B Zar" pitchFamily="2" charset="-78"/>
                        </a:rPr>
                        <a:t>جيبوتي</a:t>
                      </a:r>
                      <a:endParaRPr lang="en-US" sz="1400" b="0" dirty="0">
                        <a:effectLst/>
                        <a:latin typeface="Calibri"/>
                        <a:ea typeface="Calibri"/>
                        <a:cs typeface="B Zar" pitchFamily="2" charset="-78"/>
                      </a:endParaRPr>
                    </a:p>
                  </a:txBody>
                  <a:tcPr marL="9525" marR="9525" marT="9525" marB="9525" anchor="ctr"/>
                </a:tc>
                <a:tc vMerge="1">
                  <a:txBody>
                    <a:bodyPr/>
                    <a:lstStyle/>
                    <a:p>
                      <a:endParaRPr lang="en-US"/>
                    </a:p>
                  </a:txBody>
                  <a:tcPr/>
                </a:tc>
              </a:tr>
            </a:tbl>
          </a:graphicData>
        </a:graphic>
      </p:graphicFrame>
      <p:sp>
        <p:nvSpPr>
          <p:cNvPr id="3" name="Title 1"/>
          <p:cNvSpPr txBox="1">
            <a:spLocks/>
          </p:cNvSpPr>
          <p:nvPr/>
        </p:nvSpPr>
        <p:spPr>
          <a:xfrm>
            <a:off x="642910" y="928670"/>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240722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268546975"/>
              </p:ext>
            </p:extLst>
          </p:nvPr>
        </p:nvGraphicFramePr>
        <p:xfrm>
          <a:off x="428596" y="1500175"/>
          <a:ext cx="8229600" cy="478634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5755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7224" y="1785926"/>
            <a:ext cx="7338060" cy="4319905"/>
          </a:xfrm>
          <a:prstGeom prst="rect">
            <a:avLst/>
          </a:prstGeom>
        </p:spPr>
      </p:pic>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6959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 xmlns:a14="http://schemas.microsoft.com/office/drawing/2010/main" val="0"/>
              </a:ext>
            </a:extLst>
          </a:blip>
          <a:stretch>
            <a:fillRect/>
          </a:stretch>
        </p:blipFill>
        <p:spPr>
          <a:xfrm>
            <a:off x="1571604" y="1785926"/>
            <a:ext cx="5943600" cy="3783330"/>
          </a:xfrm>
          <a:prstGeom prst="rect">
            <a:avLst/>
          </a:prstGeom>
        </p:spPr>
      </p:pic>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1431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1643050"/>
          <a:ext cx="8229600"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34067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6" y="854948"/>
            <a:ext cx="8686800" cy="560406"/>
          </a:xfrm>
        </p:spPr>
        <p:txBody>
          <a:bodyPr>
            <a:noAutofit/>
          </a:bodyPr>
          <a:lstStyle/>
          <a:p>
            <a:pPr lvl="0"/>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نمودار ساختار اجراي پروژه مرحله تكميلي برنامه راهبردي توسعه چرخه سوخت هسته اي كشور</a:t>
            </a:r>
            <a:endParaRPr lang="en-US" sz="2000" dirty="0">
              <a:cs typeface="B Titr" pitchFamily="2" charset="-78"/>
            </a:endParaRPr>
          </a:p>
        </p:txBody>
      </p:sp>
      <p:sp>
        <p:nvSpPr>
          <p:cNvPr id="22574"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2529" name="Group 1"/>
          <p:cNvGrpSpPr>
            <a:grpSpLocks noChangeAspect="1"/>
          </p:cNvGrpSpPr>
          <p:nvPr/>
        </p:nvGrpSpPr>
        <p:grpSpPr bwMode="auto">
          <a:xfrm>
            <a:off x="199996" y="1576140"/>
            <a:ext cx="8715404" cy="4748689"/>
            <a:chOff x="1372" y="2097"/>
            <a:chExt cx="9000" cy="11505"/>
          </a:xfrm>
        </p:grpSpPr>
        <p:sp>
          <p:nvSpPr>
            <p:cNvPr id="22573" name="AutoShape 45"/>
            <p:cNvSpPr>
              <a:spLocks noChangeAspect="1" noChangeArrowheads="1" noTextEdit="1"/>
            </p:cNvSpPr>
            <p:nvPr/>
          </p:nvSpPr>
          <p:spPr bwMode="auto">
            <a:xfrm>
              <a:off x="1372" y="4775"/>
              <a:ext cx="9000" cy="5063"/>
            </a:xfrm>
            <a:prstGeom prst="rect">
              <a:avLst/>
            </a:prstGeom>
            <a:noFill/>
          </p:spPr>
          <p:txBody>
            <a:bodyPr vert="horz" wrap="square" lIns="91440" tIns="45720" rIns="91440" bIns="45720" numCol="1" anchor="t" anchorCtr="0" compatLnSpc="1">
              <a:prstTxWarp prst="textNoShape">
                <a:avLst/>
              </a:prstTxWarp>
            </a:bodyPr>
            <a:lstStyle/>
            <a:p>
              <a:pPr algn="ctr" rtl="1"/>
              <a:endParaRPr lang="en-US"/>
            </a:p>
          </p:txBody>
        </p:sp>
        <p:sp>
          <p:nvSpPr>
            <p:cNvPr id="22572" name="Text Box 44"/>
            <p:cNvSpPr txBox="1">
              <a:spLocks noChangeArrowheads="1"/>
            </p:cNvSpPr>
            <p:nvPr/>
          </p:nvSpPr>
          <p:spPr bwMode="auto">
            <a:xfrm>
              <a:off x="4972" y="2097"/>
              <a:ext cx="2340" cy="54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chemeClr val="tx1"/>
                  </a:solidFill>
                  <a:effectLst/>
                  <a:latin typeface="Arial" pitchFamily="34" charset="0"/>
                  <a:ea typeface="Times New Roman" pitchFamily="18" charset="0"/>
                  <a:cs typeface="Zar" pitchFamily="2" charset="-78"/>
                </a:rPr>
                <a:t>شوراي سياست گذاري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571" name="Line 43"/>
            <p:cNvSpPr>
              <a:spLocks noChangeShapeType="1"/>
            </p:cNvSpPr>
            <p:nvPr/>
          </p:nvSpPr>
          <p:spPr bwMode="auto">
            <a:xfrm>
              <a:off x="6052" y="2637"/>
              <a:ext cx="1"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70" name="Text Box 42"/>
            <p:cNvSpPr txBox="1">
              <a:spLocks noChangeArrowheads="1"/>
            </p:cNvSpPr>
            <p:nvPr/>
          </p:nvSpPr>
          <p:spPr bwMode="auto">
            <a:xfrm>
              <a:off x="4972" y="2997"/>
              <a:ext cx="2340" cy="54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كميته راهبري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69" name="Text Box 41"/>
            <p:cNvSpPr txBox="1">
              <a:spLocks noChangeArrowheads="1"/>
            </p:cNvSpPr>
            <p:nvPr/>
          </p:nvSpPr>
          <p:spPr bwMode="auto">
            <a:xfrm>
              <a:off x="4972" y="3897"/>
              <a:ext cx="2340" cy="54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مدير طرح ( انرژي نوين)</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68" name="Line 40"/>
            <p:cNvSpPr>
              <a:spLocks noChangeShapeType="1"/>
            </p:cNvSpPr>
            <p:nvPr/>
          </p:nvSpPr>
          <p:spPr bwMode="auto">
            <a:xfrm>
              <a:off x="6052" y="3537"/>
              <a:ext cx="1"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67" name="Text Box 39"/>
            <p:cNvSpPr txBox="1">
              <a:spLocks noChangeArrowheads="1"/>
            </p:cNvSpPr>
            <p:nvPr/>
          </p:nvSpPr>
          <p:spPr bwMode="auto">
            <a:xfrm>
              <a:off x="2092" y="4302"/>
              <a:ext cx="234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chemeClr val="tx1"/>
                  </a:solidFill>
                  <a:effectLst/>
                  <a:latin typeface="Arial" pitchFamily="34" charset="0"/>
                  <a:ea typeface="Times New Roman" pitchFamily="18" charset="0"/>
                  <a:cs typeface="Zar" pitchFamily="2" charset="-78"/>
                </a:rPr>
                <a:t>كميته هاي فرعي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566" name="Text Box 38"/>
            <p:cNvSpPr txBox="1">
              <a:spLocks noChangeArrowheads="1"/>
            </p:cNvSpPr>
            <p:nvPr/>
          </p:nvSpPr>
          <p:spPr bwMode="auto">
            <a:xfrm>
              <a:off x="4975" y="5458"/>
              <a:ext cx="234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مدير پروژه ( مشاور)</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65" name="Text Box 37"/>
            <p:cNvSpPr txBox="1">
              <a:spLocks noChangeArrowheads="1"/>
            </p:cNvSpPr>
            <p:nvPr/>
          </p:nvSpPr>
          <p:spPr bwMode="auto">
            <a:xfrm>
              <a:off x="7747" y="8037"/>
              <a:ext cx="1650" cy="1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گروه مطالعاتي بازنگري نتايج مرحله سوم برنامه راهبردي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64" name="Line 36"/>
            <p:cNvSpPr>
              <a:spLocks noChangeShapeType="1"/>
            </p:cNvSpPr>
            <p:nvPr/>
          </p:nvSpPr>
          <p:spPr bwMode="auto">
            <a:xfrm>
              <a:off x="6052" y="6711"/>
              <a:ext cx="1" cy="99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63" name="Line 35"/>
            <p:cNvSpPr>
              <a:spLocks noChangeShapeType="1"/>
            </p:cNvSpPr>
            <p:nvPr/>
          </p:nvSpPr>
          <p:spPr bwMode="auto">
            <a:xfrm>
              <a:off x="3172" y="7677"/>
              <a:ext cx="540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62" name="Text Box 34"/>
            <p:cNvSpPr txBox="1">
              <a:spLocks noChangeArrowheads="1"/>
            </p:cNvSpPr>
            <p:nvPr/>
          </p:nvSpPr>
          <p:spPr bwMode="auto">
            <a:xfrm>
              <a:off x="4972" y="6327"/>
              <a:ext cx="234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مجري پروژه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61" name="Line 33"/>
            <p:cNvSpPr>
              <a:spLocks noChangeShapeType="1"/>
            </p:cNvSpPr>
            <p:nvPr/>
          </p:nvSpPr>
          <p:spPr bwMode="auto">
            <a:xfrm>
              <a:off x="6052" y="6010"/>
              <a:ext cx="1" cy="30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60" name="Line 32"/>
            <p:cNvSpPr>
              <a:spLocks noChangeShapeType="1"/>
            </p:cNvSpPr>
            <p:nvPr/>
          </p:nvSpPr>
          <p:spPr bwMode="auto">
            <a:xfrm>
              <a:off x="6052" y="4437"/>
              <a:ext cx="1" cy="96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59" name="Text Box 31"/>
            <p:cNvSpPr txBox="1">
              <a:spLocks noChangeArrowheads="1"/>
            </p:cNvSpPr>
            <p:nvPr/>
          </p:nvSpPr>
          <p:spPr bwMode="auto">
            <a:xfrm>
              <a:off x="9142" y="11982"/>
              <a:ext cx="1080" cy="16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تيم مطالعاتي فني و اقتصادي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8" name="Text Box 30"/>
            <p:cNvSpPr txBox="1">
              <a:spLocks noChangeArrowheads="1"/>
            </p:cNvSpPr>
            <p:nvPr/>
          </p:nvSpPr>
          <p:spPr bwMode="auto">
            <a:xfrm>
              <a:off x="9089" y="10437"/>
              <a:ext cx="1163" cy="126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تيم مطالعاتي راهبردي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7" name="Line 29"/>
            <p:cNvSpPr>
              <a:spLocks noChangeShapeType="1"/>
            </p:cNvSpPr>
            <p:nvPr/>
          </p:nvSpPr>
          <p:spPr bwMode="auto">
            <a:xfrm>
              <a:off x="8572" y="9837"/>
              <a:ext cx="1" cy="30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55" name="Line 27"/>
            <p:cNvSpPr>
              <a:spLocks noChangeShapeType="1"/>
            </p:cNvSpPr>
            <p:nvPr/>
          </p:nvSpPr>
          <p:spPr bwMode="auto">
            <a:xfrm flipH="1">
              <a:off x="4432" y="4617"/>
              <a:ext cx="162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54" name="Text Box 26"/>
            <p:cNvSpPr txBox="1">
              <a:spLocks noChangeArrowheads="1"/>
            </p:cNvSpPr>
            <p:nvPr/>
          </p:nvSpPr>
          <p:spPr bwMode="auto">
            <a:xfrm>
              <a:off x="2452" y="8037"/>
              <a:ext cx="1620" cy="1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گروه مطالعاتي زمينه هاي مشاركت و همكاري منطقه اي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3" name="Text Box 25"/>
            <p:cNvSpPr txBox="1">
              <a:spLocks noChangeArrowheads="1"/>
            </p:cNvSpPr>
            <p:nvPr/>
          </p:nvSpPr>
          <p:spPr bwMode="auto">
            <a:xfrm>
              <a:off x="5332" y="8037"/>
              <a:ext cx="1440" cy="1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گروه تدوين برنامه هاي اجرايي و نظام ارزيابي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2" name="Text Box 24"/>
            <p:cNvSpPr txBox="1">
              <a:spLocks noChangeArrowheads="1"/>
            </p:cNvSpPr>
            <p:nvPr/>
          </p:nvSpPr>
          <p:spPr bwMode="auto">
            <a:xfrm>
              <a:off x="6412" y="10197"/>
              <a:ext cx="1440" cy="1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تيم تدوين برنامه هاي عملياتي ميان مدت</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1" name="Text Box 23"/>
            <p:cNvSpPr txBox="1">
              <a:spLocks noChangeArrowheads="1"/>
            </p:cNvSpPr>
            <p:nvPr/>
          </p:nvSpPr>
          <p:spPr bwMode="auto">
            <a:xfrm>
              <a:off x="1552" y="10557"/>
              <a:ext cx="1080" cy="126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تيم مطالعاتي  ميداني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0" name="Text Box 22"/>
            <p:cNvSpPr txBox="1">
              <a:spLocks noChangeArrowheads="1"/>
            </p:cNvSpPr>
            <p:nvPr/>
          </p:nvSpPr>
          <p:spPr bwMode="auto">
            <a:xfrm>
              <a:off x="1554" y="11997"/>
              <a:ext cx="1080" cy="144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تيم مطالعاتي  بررسيهاي سياسي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9" name="Line 21"/>
            <p:cNvSpPr>
              <a:spLocks noChangeShapeType="1"/>
            </p:cNvSpPr>
            <p:nvPr/>
          </p:nvSpPr>
          <p:spPr bwMode="auto">
            <a:xfrm>
              <a:off x="3172" y="9837"/>
              <a:ext cx="1" cy="30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48" name="Line 20"/>
            <p:cNvSpPr>
              <a:spLocks noChangeShapeType="1"/>
            </p:cNvSpPr>
            <p:nvPr/>
          </p:nvSpPr>
          <p:spPr bwMode="auto">
            <a:xfrm flipH="1">
              <a:off x="2632" y="11277"/>
              <a:ext cx="54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47" name="Line 19"/>
            <p:cNvSpPr>
              <a:spLocks noChangeShapeType="1"/>
            </p:cNvSpPr>
            <p:nvPr/>
          </p:nvSpPr>
          <p:spPr bwMode="auto">
            <a:xfrm>
              <a:off x="3171" y="7677"/>
              <a:ext cx="1"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46" name="Line 18"/>
            <p:cNvSpPr>
              <a:spLocks noChangeShapeType="1"/>
            </p:cNvSpPr>
            <p:nvPr/>
          </p:nvSpPr>
          <p:spPr bwMode="auto">
            <a:xfrm>
              <a:off x="6052" y="7677"/>
              <a:ext cx="1"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45" name="Line 17"/>
            <p:cNvSpPr>
              <a:spLocks noChangeShapeType="1"/>
            </p:cNvSpPr>
            <p:nvPr/>
          </p:nvSpPr>
          <p:spPr bwMode="auto">
            <a:xfrm>
              <a:off x="8572" y="7677"/>
              <a:ext cx="1"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44" name="Text Box 16"/>
            <p:cNvSpPr txBox="1">
              <a:spLocks noChangeArrowheads="1"/>
            </p:cNvSpPr>
            <p:nvPr/>
          </p:nvSpPr>
          <p:spPr bwMode="auto">
            <a:xfrm>
              <a:off x="7672" y="6102"/>
              <a:ext cx="2340" cy="9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مشاور و دستياران مجري پروژه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3" name="Line 15"/>
            <p:cNvSpPr>
              <a:spLocks noChangeShapeType="1"/>
            </p:cNvSpPr>
            <p:nvPr/>
          </p:nvSpPr>
          <p:spPr bwMode="auto">
            <a:xfrm>
              <a:off x="7312" y="6568"/>
              <a:ext cx="36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42" name="Text Box 14"/>
            <p:cNvSpPr txBox="1">
              <a:spLocks noChangeArrowheads="1"/>
            </p:cNvSpPr>
            <p:nvPr/>
          </p:nvSpPr>
          <p:spPr bwMode="auto">
            <a:xfrm>
              <a:off x="1900" y="5397"/>
              <a:ext cx="270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smtClean="0">
                  <a:ln>
                    <a:noFill/>
                  </a:ln>
                  <a:solidFill>
                    <a:schemeClr val="tx1"/>
                  </a:solidFill>
                  <a:effectLst/>
                  <a:latin typeface="Arial" pitchFamily="34" charset="0"/>
                  <a:ea typeface="Times New Roman" pitchFamily="18" charset="0"/>
                  <a:cs typeface="Zar" pitchFamily="2" charset="-78"/>
                </a:rPr>
                <a:t> مشاورين  و دستياران مدير پروژه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541" name="Text Box 13"/>
            <p:cNvSpPr txBox="1">
              <a:spLocks noChangeArrowheads="1"/>
            </p:cNvSpPr>
            <p:nvPr/>
          </p:nvSpPr>
          <p:spPr bwMode="auto">
            <a:xfrm>
              <a:off x="7852" y="3927"/>
              <a:ext cx="1620" cy="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دبير كميته راهبري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0" name="Line 12"/>
            <p:cNvSpPr>
              <a:spLocks noChangeShapeType="1"/>
            </p:cNvSpPr>
            <p:nvPr/>
          </p:nvSpPr>
          <p:spPr bwMode="auto">
            <a:xfrm>
              <a:off x="7312" y="4257"/>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39" name="Text Box 11"/>
            <p:cNvSpPr txBox="1">
              <a:spLocks noChangeArrowheads="1"/>
            </p:cNvSpPr>
            <p:nvPr/>
          </p:nvSpPr>
          <p:spPr bwMode="auto">
            <a:xfrm>
              <a:off x="4042" y="10197"/>
              <a:ext cx="1830" cy="1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تيم پايش، كنترل و تدوين شاخصهاي ارزيابي توسعه راهبردي</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8" name="Line 10"/>
            <p:cNvSpPr>
              <a:spLocks noChangeShapeType="1"/>
            </p:cNvSpPr>
            <p:nvPr/>
          </p:nvSpPr>
          <p:spPr bwMode="auto">
            <a:xfrm>
              <a:off x="6112" y="9837"/>
              <a:ext cx="1"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37" name="Line 9"/>
            <p:cNvSpPr>
              <a:spLocks noChangeShapeType="1"/>
            </p:cNvSpPr>
            <p:nvPr/>
          </p:nvSpPr>
          <p:spPr bwMode="auto">
            <a:xfrm>
              <a:off x="5872" y="11097"/>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36" name="Line 8"/>
            <p:cNvSpPr>
              <a:spLocks noChangeShapeType="1"/>
            </p:cNvSpPr>
            <p:nvPr/>
          </p:nvSpPr>
          <p:spPr bwMode="auto">
            <a:xfrm>
              <a:off x="8572" y="11097"/>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35" name="Line 7"/>
            <p:cNvSpPr>
              <a:spLocks noChangeShapeType="1"/>
            </p:cNvSpPr>
            <p:nvPr/>
          </p:nvSpPr>
          <p:spPr bwMode="auto">
            <a:xfrm>
              <a:off x="4601" y="5698"/>
              <a:ext cx="38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34" name="Line 6"/>
            <p:cNvSpPr>
              <a:spLocks noChangeShapeType="1"/>
            </p:cNvSpPr>
            <p:nvPr/>
          </p:nvSpPr>
          <p:spPr bwMode="auto">
            <a:xfrm>
              <a:off x="8579" y="12895"/>
              <a:ext cx="54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33" name="Line 5"/>
            <p:cNvSpPr>
              <a:spLocks noChangeShapeType="1"/>
            </p:cNvSpPr>
            <p:nvPr/>
          </p:nvSpPr>
          <p:spPr bwMode="auto">
            <a:xfrm>
              <a:off x="2632" y="12902"/>
              <a:ext cx="54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32" name="Line 4"/>
            <p:cNvSpPr>
              <a:spLocks noChangeShapeType="1"/>
            </p:cNvSpPr>
            <p:nvPr/>
          </p:nvSpPr>
          <p:spPr bwMode="auto">
            <a:xfrm flipH="1">
              <a:off x="4432" y="7137"/>
              <a:ext cx="162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endParaRPr lang="en-US"/>
            </a:p>
          </p:txBody>
        </p:sp>
        <p:sp>
          <p:nvSpPr>
            <p:cNvPr id="22530" name="Text Box 2"/>
            <p:cNvSpPr txBox="1">
              <a:spLocks noChangeArrowheads="1"/>
            </p:cNvSpPr>
            <p:nvPr/>
          </p:nvSpPr>
          <p:spPr bwMode="auto">
            <a:xfrm>
              <a:off x="1732" y="6777"/>
              <a:ext cx="2700" cy="72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Zar" pitchFamily="2" charset="-78"/>
                </a:rPr>
                <a:t>کميته فني، متدولوژي و تلفيق</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529"/>
                                        </p:tgtEl>
                                        <p:attrNameLst>
                                          <p:attrName>style.visibility</p:attrName>
                                        </p:attrNameLst>
                                      </p:cBhvr>
                                      <p:to>
                                        <p:strVal val="visible"/>
                                      </p:to>
                                    </p:set>
                                    <p:anim calcmode="lin" valueType="num">
                                      <p:cBhvr additive="base">
                                        <p:cTn id="13" dur="2000" fill="hold"/>
                                        <p:tgtEl>
                                          <p:spTgt spid="22529"/>
                                        </p:tgtEl>
                                        <p:attrNameLst>
                                          <p:attrName>ppt_x</p:attrName>
                                        </p:attrNameLst>
                                      </p:cBhvr>
                                      <p:tavLst>
                                        <p:tav tm="0">
                                          <p:val>
                                            <p:strVal val="#ppt_x"/>
                                          </p:val>
                                        </p:tav>
                                        <p:tav tm="100000">
                                          <p:val>
                                            <p:strVal val="#ppt_x"/>
                                          </p:val>
                                        </p:tav>
                                      </p:tavLst>
                                    </p:anim>
                                    <p:anim calcmode="lin" valueType="num">
                                      <p:cBhvr additive="base">
                                        <p:cTn id="14" dur="2000" fill="hold"/>
                                        <p:tgtEl>
                                          <p:spTgt spid="225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 xmlns:p14="http://schemas.microsoft.com/office/powerpoint/2010/main" val="269129643"/>
              </p:ext>
            </p:extLst>
          </p:nvPr>
        </p:nvGraphicFramePr>
        <p:xfrm>
          <a:off x="395536" y="1357298"/>
          <a:ext cx="8352928" cy="52864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5895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7158" y="1785926"/>
            <a:ext cx="8539374" cy="3888431"/>
          </a:xfrm>
          <a:prstGeom prst="rect">
            <a:avLst/>
          </a:prstGeom>
        </p:spPr>
      </p:pic>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5895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 xmlns:p14="http://schemas.microsoft.com/office/powerpoint/2010/main" val="924615190"/>
              </p:ext>
            </p:extLst>
          </p:nvPr>
        </p:nvGraphicFramePr>
        <p:xfrm>
          <a:off x="755576" y="1857364"/>
          <a:ext cx="7920880" cy="459597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5895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785926"/>
            <a:ext cx="8229600" cy="571504"/>
          </a:xfrm>
        </p:spPr>
        <p:txBody>
          <a:bodyPr>
            <a:noAutofit/>
          </a:bodyPr>
          <a:lstStyle/>
          <a:p>
            <a:pPr rtl="1"/>
            <a:r>
              <a:rPr lang="fa-IR" sz="2000" dirty="0" smtClean="0">
                <a:latin typeface="Times New Roman" pitchFamily="18" charset="0"/>
                <a:cs typeface="Zar" pitchFamily="2" charset="-78"/>
              </a:rPr>
              <a:t>توليد </a:t>
            </a:r>
            <a:r>
              <a:rPr lang="fa-IR" sz="2000" dirty="0">
                <a:latin typeface="Times New Roman" pitchFamily="18" charset="0"/>
                <a:cs typeface="Zar" pitchFamily="2" charset="-78"/>
              </a:rPr>
              <a:t>ناخالص </a:t>
            </a:r>
            <a:r>
              <a:rPr lang="fa-IR" sz="2000" dirty="0" smtClean="0">
                <a:latin typeface="Times New Roman" pitchFamily="18" charset="0"/>
                <a:cs typeface="Zar" pitchFamily="2" charset="-78"/>
              </a:rPr>
              <a:t>داخلي </a:t>
            </a:r>
            <a:r>
              <a:rPr lang="fa-IR" sz="2000" dirty="0">
                <a:latin typeface="Times New Roman" pitchFamily="18" charset="0"/>
                <a:cs typeface="Zar" pitchFamily="2" charset="-78"/>
              </a:rPr>
              <a:t>بر اساس </a:t>
            </a:r>
            <a:r>
              <a:rPr lang="fa-IR" sz="2000" dirty="0" smtClean="0">
                <a:latin typeface="Times New Roman" pitchFamily="18" charset="0"/>
                <a:cs typeface="Zar" pitchFamily="2" charset="-78"/>
              </a:rPr>
              <a:t>برابري </a:t>
            </a:r>
            <a:r>
              <a:rPr lang="fa-IR" sz="2000" dirty="0">
                <a:latin typeface="Times New Roman" pitchFamily="18" charset="0"/>
                <a:cs typeface="Zar" pitchFamily="2" charset="-78"/>
              </a:rPr>
              <a:t>قدرت </a:t>
            </a:r>
            <a:r>
              <a:rPr lang="fa-IR" sz="2000" dirty="0" smtClean="0">
                <a:latin typeface="Times New Roman" pitchFamily="18" charset="0"/>
                <a:cs typeface="Zar" pitchFamily="2" charset="-78"/>
              </a:rPr>
              <a:t>خريد </a:t>
            </a:r>
            <a:r>
              <a:rPr lang="en-US" sz="2000" dirty="0" smtClean="0">
                <a:latin typeface="Times New Roman" pitchFamily="18" charset="0"/>
                <a:cs typeface="Zar" pitchFamily="2" charset="-78"/>
              </a:rPr>
              <a:t/>
            </a:r>
            <a:br>
              <a:rPr lang="en-US" sz="2000" dirty="0" smtClean="0">
                <a:latin typeface="Times New Roman" pitchFamily="18" charset="0"/>
                <a:cs typeface="Zar" pitchFamily="2" charset="-78"/>
              </a:rPr>
            </a:br>
            <a:r>
              <a:rPr lang="fa-IR" sz="2000" dirty="0" smtClean="0">
                <a:latin typeface="Times New Roman" pitchFamily="18" charset="0"/>
                <a:cs typeface="Zar" pitchFamily="2" charset="-78"/>
              </a:rPr>
              <a:t> </a:t>
            </a:r>
            <a:r>
              <a:rPr lang="fa-IR" sz="2000" dirty="0">
                <a:latin typeface="Times New Roman" pitchFamily="18" charset="0"/>
                <a:cs typeface="Zar" pitchFamily="2" charset="-78"/>
              </a:rPr>
              <a:t>(</a:t>
            </a:r>
            <a:r>
              <a:rPr lang="en-US" sz="2000" dirty="0">
                <a:latin typeface="Times New Roman" pitchFamily="18" charset="0"/>
                <a:cs typeface="Zar" pitchFamily="2" charset="-78"/>
              </a:rPr>
              <a:t>GDP Per Capita PPP US$ 2007</a:t>
            </a:r>
            <a:r>
              <a:rPr lang="fa-IR" sz="2000" dirty="0">
                <a:latin typeface="Times New Roman" pitchFamily="18" charset="0"/>
                <a:cs typeface="Zar" pitchFamily="2" charset="-78"/>
              </a:rPr>
              <a:t>)</a:t>
            </a:r>
            <a:r>
              <a:rPr lang="en-US" sz="2000" dirty="0"/>
              <a:t/>
            </a:r>
            <a:br>
              <a:rPr lang="en-US" sz="2000" dirty="0"/>
            </a:br>
            <a:endParaRPr lang="en-US" sz="20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14603342"/>
              </p:ext>
            </p:extLst>
          </p:nvPr>
        </p:nvGraphicFramePr>
        <p:xfrm>
          <a:off x="357158" y="2317299"/>
          <a:ext cx="8229600" cy="4333970"/>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387566">
                <a:tc gridSpan="4">
                  <a:txBody>
                    <a:bodyPr/>
                    <a:lstStyle/>
                    <a:p>
                      <a:pPr algn="ctr">
                        <a:lnSpc>
                          <a:spcPct val="115000"/>
                        </a:lnSpc>
                        <a:spcAft>
                          <a:spcPts val="0"/>
                        </a:spcAft>
                      </a:pPr>
                      <a:r>
                        <a:rPr lang="en-US" sz="1000" dirty="0">
                          <a:effectLst/>
                        </a:rPr>
                        <a:t>GDP and GDP PPP</a:t>
                      </a:r>
                      <a:endParaRPr lang="en-US" sz="1100" dirty="0">
                        <a:effectLst/>
                      </a:endParaRPr>
                    </a:p>
                    <a:p>
                      <a:pPr algn="ctr">
                        <a:lnSpc>
                          <a:spcPct val="115000"/>
                        </a:lnSpc>
                        <a:spcAft>
                          <a:spcPts val="0"/>
                        </a:spcAft>
                      </a:pPr>
                      <a:r>
                        <a:rPr lang="en-US" sz="1000" dirty="0">
                          <a:effectLst/>
                        </a:rPr>
                        <a:t>US$ billions  2007</a:t>
                      </a:r>
                      <a:endParaRPr lang="en-US" sz="1100" dirty="0">
                        <a:effectLst/>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87924">
                <a:tc>
                  <a:txBody>
                    <a:bodyPr/>
                    <a:lstStyle/>
                    <a:p>
                      <a:pPr algn="ctr">
                        <a:lnSpc>
                          <a:spcPct val="115000"/>
                        </a:lnSpc>
                        <a:spcAft>
                          <a:spcPts val="0"/>
                        </a:spcAft>
                      </a:pPr>
                      <a:r>
                        <a:rPr lang="en-US" sz="1000">
                          <a:effectLst/>
                        </a:rPr>
                        <a:t>GDP PPP  Rank</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Country Name HDI</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GDP US$ billions2007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GDP PPP US$ billions  2007</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Turkey</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655.9</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957.2</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2</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Iran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286.1</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778</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Saudi Arabia</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381.7</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554.1</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4</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Egypt</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130.5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403.7</a:t>
                      </a:r>
                      <a:endParaRPr lang="en-US" sz="1100" dirty="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Algeria</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135.3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262</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6</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UAE</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163.3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226.1</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Israel</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164</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188.9</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8</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Morocco</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75.1</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126.8</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9</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Kuwait</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112.1</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121.1</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Syria</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37.7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89.7</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11</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Libya</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58.3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88.4</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12</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Tunisia</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35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76.9</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Oman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35.7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56.6</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14</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Qatar</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52.7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56.3</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Yemen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22.5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52.3</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16</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Lebanon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24.4</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41.4</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Jordan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15.8</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28</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18</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Bahrain</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15.8</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20.3</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a:effectLst/>
                        </a:rPr>
                        <a:t>19</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Djibouti</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0.8</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1.7</a:t>
                      </a:r>
                      <a:endParaRPr lang="en-US" sz="1100">
                        <a:effectLst/>
                        <a:latin typeface="Calibri"/>
                        <a:ea typeface="Calibri"/>
                        <a:cs typeface="Arial"/>
                      </a:endParaRPr>
                    </a:p>
                  </a:txBody>
                  <a:tcPr marL="68580" marR="68580" marT="0" marB="0" anchor="ctr"/>
                </a:tc>
              </a:tr>
              <a:tr h="187924">
                <a:tc>
                  <a:txBody>
                    <a:bodyPr/>
                    <a:lstStyle/>
                    <a:p>
                      <a:pPr algn="ctr">
                        <a:lnSpc>
                          <a:spcPct val="115000"/>
                        </a:lnSpc>
                        <a:spcAft>
                          <a:spcPts val="0"/>
                        </a:spcAft>
                      </a:pPr>
                      <a:r>
                        <a:rPr lang="en-US" sz="1000" dirty="0">
                          <a:effectLst/>
                        </a:rPr>
                        <a:t> </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Total</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2403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dirty="0">
                          <a:effectLst/>
                        </a:rPr>
                        <a:t>4130</a:t>
                      </a:r>
                      <a:endParaRPr lang="en-US" sz="1100" dirty="0">
                        <a:effectLst/>
                        <a:latin typeface="Calibri"/>
                        <a:ea typeface="Calibri"/>
                        <a:cs typeface="Arial"/>
                      </a:endParaRPr>
                    </a:p>
                  </a:txBody>
                  <a:tcPr marL="68580" marR="68580" marT="0" marB="0" anchor="ctr"/>
                </a:tc>
              </a:tr>
            </a:tbl>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74829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4" name="Chart 3"/>
          <p:cNvGraphicFramePr/>
          <p:nvPr/>
        </p:nvGraphicFramePr>
        <p:xfrm>
          <a:off x="428596" y="1928801"/>
          <a:ext cx="8286808" cy="4357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2980772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 xmlns:p14="http://schemas.microsoft.com/office/powerpoint/2010/main" val="1287836529"/>
              </p:ext>
            </p:extLst>
          </p:nvPr>
        </p:nvGraphicFramePr>
        <p:xfrm>
          <a:off x="611560" y="1428736"/>
          <a:ext cx="7776864" cy="48085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589594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785926"/>
            <a:ext cx="7128792" cy="4379378"/>
          </a:xfrm>
          <a:prstGeom prst="rect">
            <a:avLst/>
          </a:prstGeom>
          <a:noFill/>
        </p:spPr>
      </p:pic>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1589594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50591867"/>
              </p:ext>
            </p:extLst>
          </p:nvPr>
        </p:nvGraphicFramePr>
        <p:xfrm>
          <a:off x="428596" y="1428736"/>
          <a:ext cx="8229600" cy="505461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727757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536680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185697445"/>
              </p:ext>
            </p:extLst>
          </p:nvPr>
        </p:nvGraphicFramePr>
        <p:xfrm>
          <a:off x="357158" y="1571612"/>
          <a:ext cx="8229600" cy="4826889"/>
        </p:xfrm>
        <a:graphic>
          <a:graphicData uri="http://schemas.openxmlformats.org/drawingml/2006/table">
            <a:tbl>
              <a:tblPr firstRow="1" firstCol="1" bandRow="1">
                <a:tableStyleId>{5C22544A-7EE6-4342-B048-85BDC9FD1C3A}</a:tableStyleId>
              </a:tblPr>
              <a:tblGrid>
                <a:gridCol w="2743200"/>
                <a:gridCol w="2743200"/>
                <a:gridCol w="2743200"/>
              </a:tblGrid>
              <a:tr h="132755">
                <a:tc>
                  <a:txBody>
                    <a:bodyPr/>
                    <a:lstStyle/>
                    <a:p>
                      <a:pPr algn="ctr">
                        <a:lnSpc>
                          <a:spcPct val="115000"/>
                        </a:lnSpc>
                        <a:spcAft>
                          <a:spcPts val="0"/>
                        </a:spcAft>
                      </a:pPr>
                      <a:r>
                        <a:rPr lang="en-US" sz="1000" dirty="0">
                          <a:effectLst/>
                        </a:rPr>
                        <a:t>Life expectancy at birth years 2007</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Life expectancy index 2007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000">
                          <a:effectLst/>
                        </a:rPr>
                        <a:t>Country</a:t>
                      </a:r>
                      <a:endParaRPr lang="en-US" sz="1100">
                        <a:effectLst/>
                        <a:latin typeface="Calibri"/>
                        <a:ea typeface="Calibri"/>
                        <a:cs typeface="Arial"/>
                      </a:endParaRPr>
                    </a:p>
                  </a:txBody>
                  <a:tcPr marL="68580" marR="68580" marT="0" marB="0" anchor="ctr"/>
                </a:tc>
              </a:tr>
              <a:tr h="185847">
                <a:tc>
                  <a:txBody>
                    <a:bodyPr/>
                    <a:lstStyle/>
                    <a:p>
                      <a:pPr algn="ctr">
                        <a:lnSpc>
                          <a:spcPct val="115000"/>
                        </a:lnSpc>
                        <a:spcAft>
                          <a:spcPts val="0"/>
                        </a:spcAft>
                      </a:pPr>
                      <a:r>
                        <a:rPr lang="en-US" sz="1400" b="1">
                          <a:effectLst/>
                        </a:rPr>
                        <a:t>80.7</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0.928</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اسرائيل</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77.5</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0.875</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کويت</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77.3</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0.872</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a:effectLst/>
                          <a:cs typeface="Zar" pitchFamily="2" charset="-78"/>
                        </a:rPr>
                        <a:t>امارت</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75.6</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0.843</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بحرين</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75.5</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0.841</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a:effectLst/>
                          <a:cs typeface="Zar" pitchFamily="2" charset="-78"/>
                        </a:rPr>
                        <a:t>قطر</a:t>
                      </a:r>
                      <a:endParaRPr lang="en-US" sz="1800" b="1">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75.5</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0.841</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a:effectLst/>
                          <a:cs typeface="Zar" pitchFamily="2" charset="-78"/>
                        </a:rPr>
                        <a:t>عمان</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74.1</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0.818</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سوريه</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73.8</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0.814</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ليبي</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73.8</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0.813</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a:effectLst/>
                          <a:cs typeface="Zar" pitchFamily="2" charset="-78"/>
                        </a:rPr>
                        <a:t>تونس</a:t>
                      </a:r>
                      <a:endParaRPr lang="en-US" sz="1800" b="1">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72.7</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0.794</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a:effectLst/>
                          <a:cs typeface="Zar" pitchFamily="2" charset="-78"/>
                        </a:rPr>
                        <a:t>عربستان </a:t>
                      </a:r>
                      <a:r>
                        <a:rPr lang="ar-SA" sz="1400" b="1" dirty="0" smtClean="0">
                          <a:effectLst/>
                          <a:cs typeface="Zar" pitchFamily="2" charset="-78"/>
                        </a:rPr>
                        <a:t>سعودي</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72.4</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0.79</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a:effectLst/>
                          <a:cs typeface="Zar" pitchFamily="2" charset="-78"/>
                        </a:rPr>
                        <a:t>اردن</a:t>
                      </a:r>
                      <a:endParaRPr lang="en-US" sz="1800" b="1">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72.2</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0.787</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الجزاير</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71.9</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0.781</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a:effectLst/>
                          <a:cs typeface="Zar" pitchFamily="2" charset="-78"/>
                        </a:rPr>
                        <a:t>لبنان</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71.7</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0.779</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ترکيه</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71.2</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0.769</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ايران</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71</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0.767</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a:effectLst/>
                          <a:cs typeface="Zar" pitchFamily="2" charset="-78"/>
                        </a:rPr>
                        <a:t>مراکش</a:t>
                      </a:r>
                      <a:endParaRPr lang="en-US" sz="1800" b="1">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69.9</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0.749</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a:effectLst/>
                          <a:cs typeface="Zar" pitchFamily="2" charset="-78"/>
                        </a:rPr>
                        <a:t>مصر</a:t>
                      </a:r>
                      <a:endParaRPr lang="en-US" sz="1800" b="1">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62.5</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0.624</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يمن</a:t>
                      </a:r>
                      <a:endParaRPr lang="en-US" sz="1800" b="1" dirty="0">
                        <a:effectLst/>
                        <a:latin typeface="Calibri"/>
                        <a:ea typeface="Calibri"/>
                        <a:cs typeface="Zar" pitchFamily="2" charset="-78"/>
                      </a:endParaRPr>
                    </a:p>
                  </a:txBody>
                  <a:tcPr marL="68580" marR="68580" marT="0" marB="0" anchor="ctr"/>
                </a:tc>
              </a:tr>
              <a:tr h="185847">
                <a:tc>
                  <a:txBody>
                    <a:bodyPr/>
                    <a:lstStyle/>
                    <a:p>
                      <a:pPr algn="ctr">
                        <a:lnSpc>
                          <a:spcPct val="115000"/>
                        </a:lnSpc>
                        <a:spcAft>
                          <a:spcPts val="0"/>
                        </a:spcAft>
                      </a:pPr>
                      <a:r>
                        <a:rPr lang="en-US" sz="1400" b="1">
                          <a:effectLst/>
                        </a:rPr>
                        <a:t>55.1</a:t>
                      </a:r>
                      <a:endParaRPr lang="en-US" sz="1800" b="1">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400" b="1">
                          <a:effectLst/>
                        </a:rPr>
                        <a:t>0.501</a:t>
                      </a:r>
                      <a:endParaRPr lang="en-US" sz="1800" b="1">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400" b="1" dirty="0" smtClean="0">
                          <a:effectLst/>
                          <a:cs typeface="Zar" pitchFamily="2" charset="-78"/>
                        </a:rPr>
                        <a:t>جيبوتي</a:t>
                      </a:r>
                      <a:endParaRPr lang="en-US" sz="1800" b="1" dirty="0">
                        <a:effectLst/>
                        <a:latin typeface="Calibri"/>
                        <a:ea typeface="Calibri"/>
                        <a:cs typeface="Zar" pitchFamily="2" charset="-78"/>
                      </a:endParaRPr>
                    </a:p>
                  </a:txBody>
                  <a:tcPr marL="68580" marR="68580" marT="0" marB="0" anchor="ctr"/>
                </a:tc>
              </a:tr>
            </a:tbl>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3734271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30" y="1285860"/>
            <a:ext cx="5114932" cy="1000124"/>
          </a:xfrm>
        </p:spPr>
        <p:txBody>
          <a:bodyPr>
            <a:normAutofit/>
          </a:bodyPr>
          <a:lstStyle/>
          <a:p>
            <a:pPr algn="r"/>
            <a:r>
              <a:rPr lang="fa-IR" sz="2800" b="1" dirty="0" smtClean="0">
                <a:cs typeface="Zar" pitchFamily="2" charset="-78"/>
              </a:rPr>
              <a:t>فعاليتهاي صورت گرفته در يک نگاه</a:t>
            </a:r>
            <a:endParaRPr lang="en-US" sz="2800" b="1" dirty="0">
              <a:cs typeface="Zar" pitchFamily="2" charset="-78"/>
            </a:endParaRPr>
          </a:p>
        </p:txBody>
      </p:sp>
      <p:sp>
        <p:nvSpPr>
          <p:cNvPr id="3" name="Content Placeholder 2"/>
          <p:cNvSpPr>
            <a:spLocks noGrp="1"/>
          </p:cNvSpPr>
          <p:nvPr>
            <p:ph idx="1"/>
          </p:nvPr>
        </p:nvSpPr>
        <p:spPr>
          <a:xfrm>
            <a:off x="258956" y="2143116"/>
            <a:ext cx="8543956" cy="4530754"/>
          </a:xfrm>
        </p:spPr>
        <p:txBody>
          <a:bodyPr>
            <a:normAutofit fontScale="92500" lnSpcReduction="20000"/>
          </a:bodyPr>
          <a:lstStyle/>
          <a:p>
            <a:pPr algn="r" rtl="1"/>
            <a:r>
              <a:rPr lang="fa-IR" sz="2600" dirty="0" smtClean="0">
                <a:cs typeface="B Zar" pitchFamily="2" charset="-78"/>
              </a:rPr>
              <a:t>تحقيقات ميداني</a:t>
            </a:r>
            <a:r>
              <a:rPr lang="ar-SA" sz="2600" dirty="0">
                <a:cs typeface="B Zar" pitchFamily="2" charset="-78"/>
              </a:rPr>
              <a:t>		</a:t>
            </a:r>
            <a:endParaRPr lang="en-US" sz="2600" dirty="0">
              <a:cs typeface="B Zar" pitchFamily="2" charset="-78"/>
            </a:endParaRPr>
          </a:p>
          <a:p>
            <a:pPr algn="r" rtl="1"/>
            <a:r>
              <a:rPr lang="fa-IR" sz="2600" dirty="0" smtClean="0">
                <a:cs typeface="B Zar" pitchFamily="2" charset="-78"/>
              </a:rPr>
              <a:t>جلسات </a:t>
            </a:r>
            <a:r>
              <a:rPr lang="fa-IR" sz="2600" dirty="0">
                <a:cs typeface="B Zar" pitchFamily="2" charset="-78"/>
              </a:rPr>
              <a:t>برگزار شده با </a:t>
            </a:r>
            <a:r>
              <a:rPr lang="fa-IR" sz="2600" dirty="0" smtClean="0">
                <a:cs typeface="B Zar" pitchFamily="2" charset="-78"/>
              </a:rPr>
              <a:t>مشاور جهت بررسي </a:t>
            </a:r>
            <a:r>
              <a:rPr lang="fa-IR" sz="2600" dirty="0" smtClean="0">
                <a:cs typeface="B Zar" pitchFamily="2" charset="-78"/>
              </a:rPr>
              <a:t>داده‌هاي </a:t>
            </a:r>
            <a:r>
              <a:rPr lang="fa-IR" sz="2600" dirty="0" smtClean="0">
                <a:cs typeface="B Zar" pitchFamily="2" charset="-78"/>
              </a:rPr>
              <a:t>مورد نياز و موارد مورد نياز جهت مطالعه</a:t>
            </a:r>
            <a:r>
              <a:rPr lang="ar-SA" sz="2600" dirty="0">
                <a:cs typeface="B Zar" pitchFamily="2" charset="-78"/>
              </a:rPr>
              <a:t>	</a:t>
            </a:r>
            <a:endParaRPr lang="fa-IR" sz="2600" dirty="0" smtClean="0">
              <a:cs typeface="B Zar" pitchFamily="2" charset="-78"/>
            </a:endParaRPr>
          </a:p>
          <a:p>
            <a:pPr algn="r" rtl="1"/>
            <a:r>
              <a:rPr lang="fa-IR" sz="2600" dirty="0" smtClean="0">
                <a:cs typeface="B Zar" pitchFamily="2" charset="-78"/>
              </a:rPr>
              <a:t>جلسات داخلي مربوط به شرکت مشاور</a:t>
            </a:r>
            <a:r>
              <a:rPr lang="ar-SA" sz="2600" dirty="0">
                <a:cs typeface="B Zar" pitchFamily="2" charset="-78"/>
              </a:rPr>
              <a:t>		</a:t>
            </a:r>
            <a:endParaRPr lang="en-US" sz="2600" dirty="0">
              <a:cs typeface="B Zar" pitchFamily="2" charset="-78"/>
            </a:endParaRPr>
          </a:p>
          <a:p>
            <a:pPr algn="r" rtl="1"/>
            <a:r>
              <a:rPr lang="fa-IR" sz="2600" dirty="0" smtClean="0">
                <a:cs typeface="B Zar" pitchFamily="2" charset="-78"/>
              </a:rPr>
              <a:t>جمع</a:t>
            </a:r>
            <a:r>
              <a:rPr lang="en-US" sz="2600" dirty="0">
                <a:cs typeface="B Zar" pitchFamily="2" charset="-78"/>
              </a:rPr>
              <a:t>‌</a:t>
            </a:r>
            <a:r>
              <a:rPr lang="fa-IR" sz="2600" dirty="0">
                <a:cs typeface="B Zar" pitchFamily="2" charset="-78"/>
              </a:rPr>
              <a:t>آوري و تدوين داده</a:t>
            </a:r>
            <a:r>
              <a:rPr lang="en-US" sz="2600" dirty="0">
                <a:cs typeface="B Zar" pitchFamily="2" charset="-78"/>
              </a:rPr>
              <a:t>‌</a:t>
            </a:r>
            <a:r>
              <a:rPr lang="fa-IR" sz="2600" dirty="0" smtClean="0">
                <a:cs typeface="B Zar" pitchFamily="2" charset="-78"/>
              </a:rPr>
              <a:t>ها</a:t>
            </a:r>
            <a:r>
              <a:rPr lang="fa-IR" sz="2600" b="1" dirty="0" smtClean="0">
                <a:cs typeface="B Zar" pitchFamily="2" charset="-78"/>
              </a:rPr>
              <a:t> </a:t>
            </a:r>
            <a:r>
              <a:rPr lang="fa-IR" sz="2600" dirty="0" smtClean="0">
                <a:cs typeface="B Zar" pitchFamily="2" charset="-78"/>
              </a:rPr>
              <a:t>براي </a:t>
            </a:r>
            <a:r>
              <a:rPr lang="fa-IR" sz="2600" dirty="0">
                <a:cs typeface="B Zar" pitchFamily="2" charset="-78"/>
              </a:rPr>
              <a:t>كشورهاي </a:t>
            </a:r>
            <a:r>
              <a:rPr lang="fa-IR" sz="2600" dirty="0" smtClean="0">
                <a:cs typeface="B Zar" pitchFamily="2" charset="-78"/>
              </a:rPr>
              <a:t>منطقه</a:t>
            </a:r>
            <a:r>
              <a:rPr lang="ar-SA" sz="2600" dirty="0">
                <a:cs typeface="B Zar" pitchFamily="2" charset="-78"/>
              </a:rPr>
              <a:t>	</a:t>
            </a:r>
            <a:endParaRPr lang="fa-IR" sz="2600" dirty="0" smtClean="0">
              <a:cs typeface="B Zar" pitchFamily="2" charset="-78"/>
            </a:endParaRPr>
          </a:p>
          <a:p>
            <a:pPr algn="r" rtl="1"/>
            <a:r>
              <a:rPr lang="fa-IR" sz="2600" dirty="0" smtClean="0">
                <a:cs typeface="B Zar" pitchFamily="2" charset="-78"/>
              </a:rPr>
              <a:t>تهيه </a:t>
            </a:r>
            <a:r>
              <a:rPr lang="fa-IR" sz="2600" dirty="0">
                <a:cs typeface="B Zar" pitchFamily="2" charset="-78"/>
              </a:rPr>
              <a:t>بانك اطلاعاتي</a:t>
            </a:r>
            <a:r>
              <a:rPr lang="fa-IR" sz="2600" b="1" dirty="0">
                <a:cs typeface="B Zar" pitchFamily="2" charset="-78"/>
              </a:rPr>
              <a:t> </a:t>
            </a:r>
            <a:r>
              <a:rPr lang="fa-IR" sz="2600" dirty="0">
                <a:cs typeface="B Zar" pitchFamily="2" charset="-78"/>
              </a:rPr>
              <a:t>جهت تهيه گزارشهاي مربوط به شاخص</a:t>
            </a:r>
            <a:r>
              <a:rPr lang="en-US" sz="2600" dirty="0">
                <a:cs typeface="B Zar" pitchFamily="2" charset="-78"/>
              </a:rPr>
              <a:t>‌</a:t>
            </a:r>
            <a:r>
              <a:rPr lang="fa-IR" sz="2600" dirty="0">
                <a:cs typeface="B Zar" pitchFamily="2" charset="-78"/>
              </a:rPr>
              <a:t>هاي </a:t>
            </a:r>
            <a:r>
              <a:rPr lang="fa-IR" sz="2600" dirty="0" smtClean="0">
                <a:cs typeface="B Zar" pitchFamily="2" charset="-78"/>
              </a:rPr>
              <a:t>توسعه، انرژي و تکنولوژي هسته اي</a:t>
            </a:r>
          </a:p>
          <a:p>
            <a:pPr algn="r" rtl="1"/>
            <a:r>
              <a:rPr lang="fa-IR" sz="2600" dirty="0" smtClean="0">
                <a:cs typeface="B Zar" pitchFamily="2" charset="-78"/>
              </a:rPr>
              <a:t>استخراج داده ها و نمودارهاي مورد نياز در گزارش</a:t>
            </a:r>
          </a:p>
          <a:p>
            <a:pPr algn="r" rtl="1"/>
            <a:r>
              <a:rPr lang="fa-IR" sz="2600" dirty="0" smtClean="0">
                <a:cs typeface="B Zar" pitchFamily="2" charset="-78"/>
              </a:rPr>
              <a:t>جمع بندي داده ها و نمودارهاي آماري مربوط به کشورهاي منطقه و ارائه آن در گزارش مربوطه </a:t>
            </a:r>
          </a:p>
          <a:p>
            <a:pPr algn="r" rtl="1"/>
            <a:r>
              <a:rPr lang="fa-IR" sz="2600" dirty="0" smtClean="0">
                <a:cs typeface="B Zar" pitchFamily="2" charset="-78"/>
              </a:rPr>
              <a:t>تهيه گزارش نهايي </a:t>
            </a:r>
          </a:p>
          <a:p>
            <a:pPr algn="r" rtl="1"/>
            <a:r>
              <a:rPr lang="fa-IR" sz="2600" dirty="0" smtClean="0">
                <a:cs typeface="B Zar" pitchFamily="2" charset="-78"/>
              </a:rPr>
              <a:t>جمع بندي نهايي گزارش</a:t>
            </a:r>
          </a:p>
          <a:p>
            <a:pPr algn="r" rtl="1"/>
            <a:endParaRPr lang="en-US" sz="2800" dirty="0">
              <a:cs typeface="B 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1000"/>
                                        <p:tgtEl>
                                          <p:spTgt spid="3">
                                            <p:txEl>
                                              <p:pRg st="0" end="0"/>
                                            </p:txEl>
                                          </p:spTgt>
                                        </p:tgtEl>
                                      </p:cBhvr>
                                    </p:animEffect>
                                  </p:childTnLst>
                                </p:cTn>
                              </p:par>
                            </p:childTnLst>
                          </p:cTn>
                        </p:par>
                        <p:par>
                          <p:cTn id="16" fill="hold">
                            <p:stCondLst>
                              <p:cond delay="5000"/>
                            </p:stCondLst>
                            <p:childTnLst>
                              <p:par>
                                <p:cTn id="17" presetID="18" presetClass="entr" presetSubtype="1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1000"/>
                                        <p:tgtEl>
                                          <p:spTgt spid="3">
                                            <p:txEl>
                                              <p:pRg st="1" end="1"/>
                                            </p:txEl>
                                          </p:spTgt>
                                        </p:tgtEl>
                                      </p:cBhvr>
                                    </p:animEffect>
                                  </p:childTnLst>
                                </p:cTn>
                              </p:par>
                            </p:childTnLst>
                          </p:cTn>
                        </p:par>
                        <p:par>
                          <p:cTn id="20" fill="hold">
                            <p:stCondLst>
                              <p:cond delay="6000"/>
                            </p:stCondLst>
                            <p:childTnLst>
                              <p:par>
                                <p:cTn id="21" presetID="18" presetClass="entr" presetSubtype="1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1000"/>
                                        <p:tgtEl>
                                          <p:spTgt spid="3">
                                            <p:txEl>
                                              <p:pRg st="2" end="2"/>
                                            </p:txEl>
                                          </p:spTgt>
                                        </p:tgtEl>
                                      </p:cBhvr>
                                    </p:animEffect>
                                  </p:childTnLst>
                                </p:cTn>
                              </p:par>
                            </p:childTnLst>
                          </p:cTn>
                        </p:par>
                        <p:par>
                          <p:cTn id="24" fill="hold">
                            <p:stCondLst>
                              <p:cond delay="7000"/>
                            </p:stCondLst>
                            <p:childTnLst>
                              <p:par>
                                <p:cTn id="25" presetID="18" presetClass="entr" presetSubtype="1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1000"/>
                                        <p:tgtEl>
                                          <p:spTgt spid="3">
                                            <p:txEl>
                                              <p:pRg st="3" end="3"/>
                                            </p:txEl>
                                          </p:spTgt>
                                        </p:tgtEl>
                                      </p:cBhvr>
                                    </p:animEffect>
                                  </p:childTnLst>
                                </p:cTn>
                              </p:par>
                            </p:childTnLst>
                          </p:cTn>
                        </p:par>
                        <p:par>
                          <p:cTn id="28" fill="hold">
                            <p:stCondLst>
                              <p:cond delay="8000"/>
                            </p:stCondLst>
                            <p:childTnLst>
                              <p:par>
                                <p:cTn id="29" presetID="18" presetClass="entr" presetSubtype="1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trips(downLeft)">
                                      <p:cBhvr>
                                        <p:cTn id="31" dur="1000"/>
                                        <p:tgtEl>
                                          <p:spTgt spid="3">
                                            <p:txEl>
                                              <p:pRg st="4" end="4"/>
                                            </p:txEl>
                                          </p:spTgt>
                                        </p:tgtEl>
                                      </p:cBhvr>
                                    </p:animEffect>
                                  </p:childTnLst>
                                </p:cTn>
                              </p:par>
                            </p:childTnLst>
                          </p:cTn>
                        </p:par>
                        <p:par>
                          <p:cTn id="32" fill="hold">
                            <p:stCondLst>
                              <p:cond delay="9000"/>
                            </p:stCondLst>
                            <p:childTnLst>
                              <p:par>
                                <p:cTn id="33" presetID="18" presetClass="entr" presetSubtype="12"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strips(downLeft)">
                                      <p:cBhvr>
                                        <p:cTn id="35" dur="1000"/>
                                        <p:tgtEl>
                                          <p:spTgt spid="3">
                                            <p:txEl>
                                              <p:pRg st="5" end="5"/>
                                            </p:txEl>
                                          </p:spTgt>
                                        </p:tgtEl>
                                      </p:cBhvr>
                                    </p:animEffect>
                                  </p:childTnLst>
                                </p:cTn>
                              </p:par>
                            </p:childTnLst>
                          </p:cTn>
                        </p:par>
                        <p:par>
                          <p:cTn id="36" fill="hold">
                            <p:stCondLst>
                              <p:cond delay="10000"/>
                            </p:stCondLst>
                            <p:childTnLst>
                              <p:par>
                                <p:cTn id="37" presetID="18" presetClass="entr" presetSubtype="12"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strips(downLeft)">
                                      <p:cBhvr>
                                        <p:cTn id="39" dur="1000"/>
                                        <p:tgtEl>
                                          <p:spTgt spid="3">
                                            <p:txEl>
                                              <p:pRg st="6" end="6"/>
                                            </p:txEl>
                                          </p:spTgt>
                                        </p:tgtEl>
                                      </p:cBhvr>
                                    </p:animEffect>
                                  </p:childTnLst>
                                </p:cTn>
                              </p:par>
                            </p:childTnLst>
                          </p:cTn>
                        </p:par>
                        <p:par>
                          <p:cTn id="40" fill="hold">
                            <p:stCondLst>
                              <p:cond delay="11000"/>
                            </p:stCondLst>
                            <p:childTnLst>
                              <p:par>
                                <p:cTn id="41" presetID="18" presetClass="entr" presetSubtype="12"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strips(downLeft)">
                                      <p:cBhvr>
                                        <p:cTn id="43" dur="1000"/>
                                        <p:tgtEl>
                                          <p:spTgt spid="3">
                                            <p:txEl>
                                              <p:pRg st="7" end="7"/>
                                            </p:txEl>
                                          </p:spTgt>
                                        </p:tgtEl>
                                      </p:cBhvr>
                                    </p:animEffect>
                                  </p:childTnLst>
                                </p:cTn>
                              </p:par>
                            </p:childTnLst>
                          </p:cTn>
                        </p:par>
                        <p:par>
                          <p:cTn id="44" fill="hold">
                            <p:stCondLst>
                              <p:cond delay="12000"/>
                            </p:stCondLst>
                            <p:childTnLst>
                              <p:par>
                                <p:cTn id="45" presetID="18" presetClass="entr" presetSubtype="12"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306" y="1428736"/>
            <a:ext cx="4786346" cy="1143000"/>
          </a:xfrm>
        </p:spPr>
        <p:txBody>
          <a:bodyPr>
            <a:normAutofit/>
          </a:bodyPr>
          <a:lstStyle/>
          <a:p>
            <a:pPr algn="r"/>
            <a:r>
              <a:rPr lang="fa-IR" sz="3200" b="1" dirty="0" smtClean="0">
                <a:cs typeface="Zar" pitchFamily="2" charset="-78"/>
              </a:rPr>
              <a:t>نتيجه گيري</a:t>
            </a:r>
            <a:endParaRPr lang="en-US" sz="3200" dirty="0">
              <a:cs typeface="Zar" pitchFamily="2" charset="-78"/>
            </a:endParaRPr>
          </a:p>
        </p:txBody>
      </p:sp>
      <p:sp>
        <p:nvSpPr>
          <p:cNvPr id="3" name="Content Placeholder 2"/>
          <p:cNvSpPr>
            <a:spLocks noGrp="1"/>
          </p:cNvSpPr>
          <p:nvPr>
            <p:ph idx="1"/>
          </p:nvPr>
        </p:nvSpPr>
        <p:spPr>
          <a:xfrm>
            <a:off x="500034" y="2285992"/>
            <a:ext cx="8229600" cy="2900370"/>
          </a:xfrm>
        </p:spPr>
        <p:txBody>
          <a:bodyPr>
            <a:normAutofit/>
          </a:bodyPr>
          <a:lstStyle/>
          <a:p>
            <a:pPr algn="just" rtl="1"/>
            <a:r>
              <a:rPr lang="ar-SA" sz="2400" dirty="0" smtClean="0">
                <a:cs typeface="Zar" pitchFamily="2" charset="-78"/>
              </a:rPr>
              <a:t>بررسيهاي موجود حاکي از تفاوت بسيار زياد شاخص توسعه انساني در  کشورهاي اين منطقه است. </a:t>
            </a:r>
            <a:endParaRPr lang="fa-IR" sz="2400" dirty="0" smtClean="0">
              <a:cs typeface="Zar" pitchFamily="2" charset="-78"/>
            </a:endParaRPr>
          </a:p>
          <a:p>
            <a:pPr algn="just" rtl="1"/>
            <a:r>
              <a:rPr lang="ar-SA" sz="2400" dirty="0" smtClean="0">
                <a:cs typeface="Zar" pitchFamily="2" charset="-78"/>
              </a:rPr>
              <a:t>در حالي که کشورهاي جيبوتي، يمن، مراکش و مصر با رتبه 155، 140، 130 و 123 داراي پايين‌ترين رتبه در منطقه به لحاظ شاخص توسعه انساني هستند، کشورهاي اسرائيل، کويت، قطر، امارات متحده عربي و بحرين داراي رتبه 27 تا 39 از مجموع 182 کشور هستند. </a:t>
            </a:r>
            <a:endParaRPr lang="fa-IR" sz="2400" dirty="0" smtClean="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942" y="1571612"/>
            <a:ext cx="3543296" cy="1143000"/>
          </a:xfrm>
        </p:spPr>
        <p:txBody>
          <a:bodyPr>
            <a:normAutofit/>
          </a:bodyPr>
          <a:lstStyle/>
          <a:p>
            <a:pPr algn="r" rtl="1"/>
            <a:r>
              <a:rPr lang="fa-IR" sz="3200" b="1" dirty="0" smtClean="0">
                <a:cs typeface="Zar" pitchFamily="2" charset="-78"/>
              </a:rPr>
              <a:t>نتيجه گيري</a:t>
            </a:r>
            <a:endParaRPr lang="en-US" sz="3200" dirty="0">
              <a:cs typeface="Zar" pitchFamily="2" charset="-78"/>
            </a:endParaRPr>
          </a:p>
        </p:txBody>
      </p:sp>
      <p:sp>
        <p:nvSpPr>
          <p:cNvPr id="3" name="Content Placeholder 2"/>
          <p:cNvSpPr>
            <a:spLocks noGrp="1"/>
          </p:cNvSpPr>
          <p:nvPr>
            <p:ph idx="1"/>
          </p:nvPr>
        </p:nvSpPr>
        <p:spPr>
          <a:xfrm>
            <a:off x="500034" y="2714620"/>
            <a:ext cx="8229600" cy="3543312"/>
          </a:xfrm>
        </p:spPr>
        <p:txBody>
          <a:bodyPr>
            <a:normAutofit fontScale="92500"/>
          </a:bodyPr>
          <a:lstStyle/>
          <a:p>
            <a:pPr algn="just" rtl="1"/>
            <a:r>
              <a:rPr lang="ar-SA" sz="2600" dirty="0" smtClean="0">
                <a:cs typeface="Zar" pitchFamily="2" charset="-78"/>
              </a:rPr>
              <a:t>فاصله بسيار زياد بين کشورهاي منطقه چه به لحاظ شاخص ترکيبي توسعه انساني و چه به لحاظ هر يک از مولفه‌هاي تشکيل دهنده اين شاخص آنقدر زياد است که منطقه خاور ميانه را به يکي از مناطق ناهمگون به لحاظ سطح توسعه تبديل کرده است. </a:t>
            </a:r>
            <a:endParaRPr lang="fa-IR" sz="2600" dirty="0" smtClean="0">
              <a:cs typeface="Zar" pitchFamily="2" charset="-78"/>
            </a:endParaRPr>
          </a:p>
          <a:p>
            <a:pPr algn="just" rtl="1"/>
            <a:r>
              <a:rPr lang="ar-SA" sz="2600" dirty="0" smtClean="0">
                <a:cs typeface="Zar" pitchFamily="2" charset="-78"/>
              </a:rPr>
              <a:t>با توجه به سطح توسعه انساني در جمهوري اسلامي ايران به نظر مي‌رسد همکاري در سطح طرحهاي استراتژيک با کشورهايي که فاصله بسيار زيادي با ايران دارند عملاً غير ممکن است. اين کشورها به دليل پايين بودن سطح توليد ناخالص داخلي و پايين بودن سطح سواد، دانشهاي بنيادين و فناوريهاي نوين، امکان مشارکت </a:t>
            </a:r>
            <a:r>
              <a:rPr lang="ar-SA" sz="2600" dirty="0" smtClean="0">
                <a:cs typeface="Zar" pitchFamily="2" charset="-78"/>
              </a:rPr>
              <a:t>در</a:t>
            </a:r>
            <a:r>
              <a:rPr lang="fa-IR" sz="2600" dirty="0" smtClean="0">
                <a:cs typeface="Zar" pitchFamily="2" charset="-78"/>
              </a:rPr>
              <a:t> </a:t>
            </a:r>
            <a:r>
              <a:rPr lang="ar-SA" sz="2600" dirty="0" smtClean="0">
                <a:cs typeface="Zar" pitchFamily="2" charset="-78"/>
              </a:rPr>
              <a:t>طرحهاي </a:t>
            </a:r>
            <a:r>
              <a:rPr lang="ar-SA" sz="2600" dirty="0" smtClean="0">
                <a:cs typeface="Zar" pitchFamily="2" charset="-78"/>
              </a:rPr>
              <a:t>استراتژيک چرخه سوخت هسته‌اي ندارند. کشورهاي جيبوتي، يمن و مراکش  در اين دسته قرار مي‌گيرند.</a:t>
            </a:r>
            <a:endParaRPr lang="en-US" sz="2600" dirty="0" smtClean="0">
              <a:cs typeface="Zar" pitchFamily="2" charset="-78"/>
            </a:endParaRPr>
          </a:p>
          <a:p>
            <a:pPr algn="r" rtl="1"/>
            <a:endParaRPr lang="en-US"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2000"/>
                                        <p:tgtEl>
                                          <p:spTgt spid="3">
                                            <p:txEl>
                                              <p:pRg st="0" end="0"/>
                                            </p:txEl>
                                          </p:spTgt>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0" y="1142984"/>
            <a:ext cx="4500562" cy="1143000"/>
          </a:xfrm>
        </p:spPr>
        <p:txBody>
          <a:bodyPr>
            <a:normAutofit/>
          </a:bodyPr>
          <a:lstStyle/>
          <a:p>
            <a:pPr algn="r" rtl="1"/>
            <a:r>
              <a:rPr lang="fa-IR" sz="3200" b="1" dirty="0" smtClean="0">
                <a:cs typeface="Zar" pitchFamily="2" charset="-78"/>
              </a:rPr>
              <a:t>نتيجه گيري</a:t>
            </a:r>
            <a:endParaRPr lang="en-US" sz="3200" dirty="0">
              <a:cs typeface="Zar" pitchFamily="2" charset="-78"/>
            </a:endParaRPr>
          </a:p>
        </p:txBody>
      </p:sp>
      <p:sp>
        <p:nvSpPr>
          <p:cNvPr id="3" name="Content Placeholder 2"/>
          <p:cNvSpPr>
            <a:spLocks noGrp="1"/>
          </p:cNvSpPr>
          <p:nvPr>
            <p:ph idx="1"/>
          </p:nvPr>
        </p:nvSpPr>
        <p:spPr>
          <a:xfrm>
            <a:off x="500034" y="2143116"/>
            <a:ext cx="8229600" cy="3614750"/>
          </a:xfrm>
        </p:spPr>
        <p:txBody>
          <a:bodyPr>
            <a:normAutofit/>
          </a:bodyPr>
          <a:lstStyle/>
          <a:p>
            <a:pPr algn="just" rtl="1"/>
            <a:r>
              <a:rPr lang="ar-SA" sz="2400" dirty="0" smtClean="0">
                <a:cs typeface="Zar" pitchFamily="2" charset="-78"/>
              </a:rPr>
              <a:t>با توجه به سطح توسعه انساني در جمهوري اسلامي ايران به نظر مي‌رسد همکاري در سطح طرحهاي استراتژيک با کشورهايي که فاصله بسيار زيادي با ايران دارند عملاً غير ممکن است. </a:t>
            </a:r>
            <a:endParaRPr lang="fa-IR" sz="2400" dirty="0" smtClean="0">
              <a:cs typeface="Zar" pitchFamily="2" charset="-78"/>
            </a:endParaRPr>
          </a:p>
          <a:p>
            <a:pPr algn="just" rtl="1"/>
            <a:r>
              <a:rPr lang="ar-SA" sz="2400" dirty="0" smtClean="0">
                <a:cs typeface="Zar" pitchFamily="2" charset="-78"/>
              </a:rPr>
              <a:t>اين کشورها به دليل پايين بودن سطح توليد ناخالص داخلي و پايين بودن سطح سواد، دانشهاي بنيادين و فناوريهاي نوين، امکان مشارکت در  طرحهاي استراتژيک چرخه سوخت هسته‌اي ندارند. </a:t>
            </a:r>
            <a:endParaRPr lang="fa-IR" sz="2400" dirty="0" smtClean="0">
              <a:cs typeface="Zar" pitchFamily="2" charset="-78"/>
            </a:endParaRPr>
          </a:p>
          <a:p>
            <a:pPr algn="just" rtl="1"/>
            <a:r>
              <a:rPr lang="ar-SA" sz="2400" dirty="0" smtClean="0">
                <a:cs typeface="Zar" pitchFamily="2" charset="-78"/>
              </a:rPr>
              <a:t>کشورهاي جيبوتي</a:t>
            </a:r>
            <a:r>
              <a:rPr lang="fa-IR" sz="2400" dirty="0" smtClean="0">
                <a:cs typeface="Zar" pitchFamily="2" charset="-78"/>
              </a:rPr>
              <a:t> و</a:t>
            </a:r>
            <a:r>
              <a:rPr lang="ar-SA" sz="2400" dirty="0" smtClean="0">
                <a:cs typeface="Zar" pitchFamily="2" charset="-78"/>
              </a:rPr>
              <a:t> يمن در اين دسته قرار مي‌گيرند.</a:t>
            </a:r>
            <a:endParaRPr lang="en-US" sz="2400" dirty="0" smtClean="0">
              <a:cs typeface="Zar" pitchFamily="2" charset="-78"/>
            </a:endParaRPr>
          </a:p>
          <a:p>
            <a:pPr algn="r" rtl="1"/>
            <a:endParaRPr lang="en-US"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2000"/>
                                        <p:tgtEl>
                                          <p:spTgt spid="3">
                                            <p:txEl>
                                              <p:pRg st="0" end="0"/>
                                            </p:txEl>
                                          </p:spTgt>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2000"/>
                                        <p:tgtEl>
                                          <p:spTgt spid="3">
                                            <p:txEl>
                                              <p:pRg st="1" end="1"/>
                                            </p:txEl>
                                          </p:spTgt>
                                        </p:tgtEl>
                                      </p:cBhvr>
                                    </p:animEffect>
                                  </p:childTnLst>
                                </p:cTn>
                              </p:par>
                            </p:childTnLst>
                          </p:cTn>
                        </p:par>
                        <p:par>
                          <p:cTn id="20" fill="hold">
                            <p:stCondLst>
                              <p:cond delay="8000"/>
                            </p:stCondLst>
                            <p:childTnLst>
                              <p:par>
                                <p:cTn id="21" presetID="18" presetClass="entr" presetSubtype="1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736"/>
            <a:ext cx="8229600" cy="1143000"/>
          </a:xfrm>
        </p:spPr>
        <p:txBody>
          <a:bodyPr/>
          <a:lstStyle/>
          <a:p>
            <a:r>
              <a:rPr lang="fa-IR" b="1" dirty="0" smtClean="0">
                <a:cs typeface="Zar" pitchFamily="2" charset="-78"/>
              </a:rPr>
              <a:t>فصل سوم</a:t>
            </a:r>
            <a:endParaRPr lang="en-US" dirty="0">
              <a:cs typeface="Zar" pitchFamily="2" charset="-78"/>
            </a:endParaRPr>
          </a:p>
        </p:txBody>
      </p:sp>
      <p:sp>
        <p:nvSpPr>
          <p:cNvPr id="3" name="Content Placeholder 2"/>
          <p:cNvSpPr>
            <a:spLocks noGrp="1"/>
          </p:cNvSpPr>
          <p:nvPr>
            <p:ph idx="1"/>
          </p:nvPr>
        </p:nvSpPr>
        <p:spPr>
          <a:xfrm>
            <a:off x="357158" y="2332037"/>
            <a:ext cx="8229600" cy="2525723"/>
          </a:xfrm>
        </p:spPr>
        <p:txBody>
          <a:bodyPr/>
          <a:lstStyle/>
          <a:p>
            <a:pPr algn="r" rtl="1"/>
            <a:endParaRPr lang="fa-IR" b="1" dirty="0" smtClean="0"/>
          </a:p>
          <a:p>
            <a:pPr algn="ctr" rtl="1">
              <a:buNone/>
            </a:pPr>
            <a:r>
              <a:rPr lang="fa-IR" b="1" dirty="0" smtClean="0">
                <a:cs typeface="Zar" pitchFamily="2" charset="-78"/>
              </a:rPr>
              <a:t>بررسي مقايسه‌اي روند شاخصهاي توليد و مصرف انرژي در منطقه خاورميانه</a:t>
            </a:r>
            <a:endParaRPr lang="en-US" b="1" dirty="0" smtClean="0">
              <a:cs typeface="Zar" pitchFamily="2" charset="-78"/>
            </a:endParaRPr>
          </a:p>
          <a:p>
            <a:endParaRPr lang="en-US"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934" y="1428736"/>
            <a:ext cx="4714908" cy="1143000"/>
          </a:xfrm>
        </p:spPr>
        <p:txBody>
          <a:bodyPr>
            <a:normAutofit/>
          </a:bodyPr>
          <a:lstStyle/>
          <a:p>
            <a:pPr algn="r"/>
            <a:r>
              <a:rPr lang="fa-IR" sz="2800" dirty="0" smtClean="0">
                <a:cs typeface="Zar" pitchFamily="2" charset="-78"/>
              </a:rPr>
              <a:t>الجزاير</a:t>
            </a:r>
            <a:endParaRPr lang="en-US" sz="2800" dirty="0">
              <a:cs typeface="Zar" pitchFamily="2" charset="-78"/>
            </a:endParaRPr>
          </a:p>
        </p:txBody>
      </p:sp>
      <p:graphicFrame>
        <p:nvGraphicFramePr>
          <p:cNvPr id="4" name="Content Placeholder 3"/>
          <p:cNvGraphicFramePr>
            <a:graphicFrameLocks noGrp="1"/>
          </p:cNvGraphicFramePr>
          <p:nvPr>
            <p:ph idx="1"/>
          </p:nvPr>
        </p:nvGraphicFramePr>
        <p:xfrm>
          <a:off x="500034" y="2428868"/>
          <a:ext cx="8229600" cy="419738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57158" y="1500174"/>
          <a:ext cx="8429683"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71472" y="1500174"/>
          <a:ext cx="7572428" cy="471490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71472" y="1785926"/>
          <a:ext cx="7858180"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28802"/>
          <a:ext cx="8229600" cy="419736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857224" y="1671762"/>
          <a:ext cx="7786741" cy="411469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1571612"/>
            <a:ext cx="6215074" cy="785810"/>
          </a:xfrm>
        </p:spPr>
        <p:txBody>
          <a:bodyPr>
            <a:normAutofit/>
          </a:bodyPr>
          <a:lstStyle/>
          <a:p>
            <a:pPr algn="r"/>
            <a:r>
              <a:rPr lang="fa-IR" sz="2800" b="1" dirty="0" smtClean="0">
                <a:cs typeface="Zar" pitchFamily="2" charset="-78"/>
              </a:rPr>
              <a:t>فعاليتهاي صورت گرفته در يک نگاه</a:t>
            </a:r>
            <a:endParaRPr lang="en-US" sz="2800" b="1" dirty="0">
              <a:cs typeface="Zar" pitchFamily="2" charset="-78"/>
            </a:endParaRPr>
          </a:p>
        </p:txBody>
      </p:sp>
      <p:sp>
        <p:nvSpPr>
          <p:cNvPr id="3" name="Content Placeholder 2"/>
          <p:cNvSpPr>
            <a:spLocks noGrp="1"/>
          </p:cNvSpPr>
          <p:nvPr>
            <p:ph idx="1"/>
          </p:nvPr>
        </p:nvSpPr>
        <p:spPr>
          <a:xfrm>
            <a:off x="500034" y="2332037"/>
            <a:ext cx="8229600" cy="4525963"/>
          </a:xfrm>
        </p:spPr>
        <p:txBody>
          <a:bodyPr>
            <a:normAutofit/>
          </a:bodyPr>
          <a:lstStyle/>
          <a:p>
            <a:pPr algn="just" rtl="1"/>
            <a:r>
              <a:rPr lang="fa-IR" sz="2400" dirty="0" smtClean="0">
                <a:cs typeface="Zar" pitchFamily="2" charset="-78"/>
              </a:rPr>
              <a:t>اين پروژه از اسفند 88 شروع شد و تا ديماه 89 ادامه يافت.</a:t>
            </a:r>
          </a:p>
          <a:p>
            <a:pPr algn="just" rtl="1"/>
            <a:r>
              <a:rPr lang="fa-IR" sz="2400" dirty="0" smtClean="0">
                <a:cs typeface="Zar" pitchFamily="2" charset="-78"/>
              </a:rPr>
              <a:t>در اين پروژه </a:t>
            </a:r>
            <a:r>
              <a:rPr lang="fa-IR" sz="2400" dirty="0" smtClean="0">
                <a:cs typeface="Zar" pitchFamily="2" charset="-78"/>
              </a:rPr>
              <a:t>از تيم تحقيقاتي گروه روابط بين‌الملل دانشگاه تربيت مدرس متشكل از دكتر سلطاني‌نژاد به عنوان سرپرست تيم، دكتر مؤمني، دكتر نورمحمدي و دكتر ابراهيمي به عنوان مشاور استفاده گرديد.</a:t>
            </a:r>
          </a:p>
          <a:p>
            <a:pPr lvl="0" algn="just" rtl="1"/>
            <a:r>
              <a:rPr lang="fa-IR" sz="2400" dirty="0" smtClean="0">
                <a:cs typeface="Zar" pitchFamily="2" charset="-78"/>
              </a:rPr>
              <a:t>گروه مطالعاتي </a:t>
            </a:r>
            <a:r>
              <a:rPr lang="fa-IR" sz="2400" dirty="0" smtClean="0">
                <a:cs typeface="Zar" pitchFamily="2" charset="-78"/>
              </a:rPr>
              <a:t>زمينه‌هاي </a:t>
            </a:r>
            <a:r>
              <a:rPr lang="fa-IR" sz="2400" dirty="0" smtClean="0">
                <a:cs typeface="Zar" pitchFamily="2" charset="-78"/>
              </a:rPr>
              <a:t>مشاركت و همكاري </a:t>
            </a:r>
            <a:r>
              <a:rPr lang="fa-IR" sz="2400" dirty="0" smtClean="0">
                <a:cs typeface="Zar" pitchFamily="2" charset="-78"/>
              </a:rPr>
              <a:t>منطقه‌اي شامل 5 نفر از كارشناسان گروه‌هاي معاونت مهندسي شركت متسا نيز با بهره از منابع موثق موجود در سازمان‌ها و ارگان‌هاي مربوط به پروژه فوق تمامي اطلاعات مربوطه را جمع‌آوري نموده و با كمك تيم مشاور تحليل و جمع‌بندي نمودند.</a:t>
            </a:r>
          </a:p>
          <a:p>
            <a:pPr lvl="0" algn="just" rtl="1"/>
            <a:r>
              <a:rPr lang="fa-IR" sz="2400" dirty="0" smtClean="0">
                <a:cs typeface="Zar" pitchFamily="2" charset="-78"/>
              </a:rPr>
              <a:t>منابع استفاده شده اغلباً از منابع آژانس، صندوق بين‌المللي پول، زيرمجموعه‌هاي مختلف سازمان ملل و همچنين اوپك و وزراتخانه‌هاي مختلف خود كشورها مي‌باشد.</a:t>
            </a:r>
            <a:endParaRPr lang="fa-IR" sz="2400" dirty="0" smtClean="0">
              <a:cs typeface="Zar" pitchFamily="2" charset="-78"/>
            </a:endParaRPr>
          </a:p>
          <a:p>
            <a:pPr algn="just" rtl="1"/>
            <a:endParaRPr lang="fa-IR" sz="2600" dirty="0" smtClean="0">
              <a:cs typeface="B Zar" pitchFamily="2" charset="-78"/>
            </a:endParaRPr>
          </a:p>
          <a:p>
            <a:pPr algn="just" rtl="1"/>
            <a:endParaRPr lang="en-US" sz="2600" dirty="0" smtClean="0">
              <a:cs typeface="B Zar" pitchFamily="2" charset="-78"/>
            </a:endParaRPr>
          </a:p>
          <a:p>
            <a:pPr algn="r" rtl="1"/>
            <a:endParaRPr lang="en-US"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2000"/>
                                        <p:tgtEl>
                                          <p:spTgt spid="3">
                                            <p:txEl>
                                              <p:pRg st="0" end="0"/>
                                            </p:txEl>
                                          </p:spTgt>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2000"/>
                                        <p:tgtEl>
                                          <p:spTgt spid="3">
                                            <p:txEl>
                                              <p:pRg st="1" end="1"/>
                                            </p:txEl>
                                          </p:spTgt>
                                        </p:tgtEl>
                                      </p:cBhvr>
                                    </p:animEffect>
                                  </p:childTnLst>
                                </p:cTn>
                              </p:par>
                            </p:childTnLst>
                          </p:cTn>
                        </p:par>
                        <p:par>
                          <p:cTn id="20" fill="hold">
                            <p:stCondLst>
                              <p:cond delay="8000"/>
                            </p:stCondLst>
                            <p:childTnLst>
                              <p:par>
                                <p:cTn id="21" presetID="18" presetClass="entr" presetSubtype="1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2000"/>
                                        <p:tgtEl>
                                          <p:spTgt spid="3">
                                            <p:txEl>
                                              <p:pRg st="2" end="2"/>
                                            </p:txEl>
                                          </p:spTgt>
                                        </p:tgtEl>
                                      </p:cBhvr>
                                    </p:animEffect>
                                  </p:childTnLst>
                                </p:cTn>
                              </p:par>
                            </p:childTnLst>
                          </p:cTn>
                        </p:par>
                        <p:par>
                          <p:cTn id="24" fill="hold">
                            <p:stCondLst>
                              <p:cond delay="10000"/>
                            </p:stCondLst>
                            <p:childTnLst>
                              <p:par>
                                <p:cTn id="25" presetID="18" presetClass="entr" presetSubtype="1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150017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28803"/>
            <a:ext cx="8929718" cy="1671648"/>
          </a:xfrm>
        </p:spPr>
        <p:txBody>
          <a:bodyPr>
            <a:normAutofit fontScale="90000"/>
          </a:bodyPr>
          <a:lstStyle/>
          <a:p>
            <a:pPr rtl="1"/>
            <a:r>
              <a:rPr lang="fa-IR" sz="4000" b="1" dirty="0" smtClean="0">
                <a:cs typeface="B Titr" pitchFamily="2" charset="-78"/>
              </a:rPr>
              <a:t>بررسي مقدماتي امکان سنجي همکاري هسته‌اي ايران </a:t>
            </a:r>
            <a:br>
              <a:rPr lang="fa-IR" sz="4000" b="1" dirty="0" smtClean="0">
                <a:cs typeface="B Titr" pitchFamily="2" charset="-78"/>
              </a:rPr>
            </a:br>
            <a:r>
              <a:rPr lang="fa-IR" sz="4000" b="1" dirty="0" smtClean="0">
                <a:cs typeface="B Titr" pitchFamily="2" charset="-78"/>
              </a:rPr>
              <a:t>در </a:t>
            </a:r>
            <a:r>
              <a:rPr lang="fa-IR" sz="4000" b="1" dirty="0">
                <a:cs typeface="B Titr" pitchFamily="2" charset="-78"/>
              </a:rPr>
              <a:t>توسعه چرخه سوخت </a:t>
            </a:r>
            <a:r>
              <a:rPr lang="fa-IR" sz="4000" b="1" dirty="0" smtClean="0">
                <a:cs typeface="B Titr" pitchFamily="2" charset="-78"/>
              </a:rPr>
              <a:t>هسته‌اي</a:t>
            </a:r>
            <a:endParaRPr lang="en-US" dirty="0">
              <a:cs typeface="B Titr" pitchFamily="2" charset="-78"/>
            </a:endParaRPr>
          </a:p>
        </p:txBody>
      </p:sp>
      <p:sp>
        <p:nvSpPr>
          <p:cNvPr id="3" name="Subtitle 2"/>
          <p:cNvSpPr>
            <a:spLocks noGrp="1"/>
          </p:cNvSpPr>
          <p:nvPr>
            <p:ph type="subTitle" idx="1"/>
          </p:nvPr>
        </p:nvSpPr>
        <p:spPr>
          <a:xfrm>
            <a:off x="1371600" y="3886200"/>
            <a:ext cx="6400800" cy="1185874"/>
          </a:xfrm>
        </p:spPr>
        <p:txBody>
          <a:bodyPr/>
          <a:lstStyle/>
          <a:p>
            <a:r>
              <a:rPr lang="fa-IR" sz="2800" b="1" dirty="0" smtClean="0">
                <a:solidFill>
                  <a:schemeClr val="tx1"/>
                </a:solidFill>
                <a:latin typeface="+mj-lt"/>
                <a:ea typeface="+mj-ea"/>
                <a:cs typeface="B Titr" pitchFamily="2" charset="-78"/>
              </a:rPr>
              <a:t>مورد مطالعه: کشورهاي خاورميانه</a:t>
            </a:r>
            <a:r>
              <a:rPr lang="fa-IR" b="1" dirty="0" smtClean="0"/>
              <a:t> </a:t>
            </a:r>
            <a:endParaRPr lang="en-US" dirty="0"/>
          </a:p>
        </p:txBody>
      </p:sp>
    </p:spTree>
    <p:extLst>
      <p:ext uri="{BB962C8B-B14F-4D97-AF65-F5344CB8AC3E}">
        <p14:creationId xmlns="" xmlns:p14="http://schemas.microsoft.com/office/powerpoint/2010/main" val="135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38" y="1785926"/>
            <a:ext cx="4071966" cy="857248"/>
          </a:xfrm>
        </p:spPr>
        <p:txBody>
          <a:bodyPr>
            <a:normAutofit/>
          </a:bodyPr>
          <a:lstStyle/>
          <a:p>
            <a:pPr algn="r"/>
            <a:r>
              <a:rPr lang="fa-IR" sz="2800" b="1" dirty="0" smtClean="0">
                <a:cs typeface="Zar" pitchFamily="2" charset="-78"/>
              </a:rPr>
              <a:t>فهرست مطالب</a:t>
            </a:r>
            <a:endParaRPr lang="en-US" sz="2800" b="1" dirty="0">
              <a:cs typeface="Zar" pitchFamily="2" charset="-78"/>
            </a:endParaRPr>
          </a:p>
        </p:txBody>
      </p:sp>
      <p:sp>
        <p:nvSpPr>
          <p:cNvPr id="3" name="Content Placeholder 2"/>
          <p:cNvSpPr>
            <a:spLocks noGrp="1"/>
          </p:cNvSpPr>
          <p:nvPr>
            <p:ph idx="1"/>
          </p:nvPr>
        </p:nvSpPr>
        <p:spPr>
          <a:xfrm>
            <a:off x="0" y="2714596"/>
            <a:ext cx="8329642" cy="4143404"/>
          </a:xfrm>
        </p:spPr>
        <p:txBody>
          <a:bodyPr>
            <a:noAutofit/>
          </a:bodyPr>
          <a:lstStyle/>
          <a:p>
            <a:pPr algn="just" rtl="1"/>
            <a:r>
              <a:rPr lang="fa-IR" sz="2400" dirty="0" smtClean="0">
                <a:cs typeface="Zar" pitchFamily="2" charset="-78"/>
              </a:rPr>
              <a:t>مقدمه</a:t>
            </a:r>
            <a:endParaRPr lang="en-US" sz="2400" dirty="0" smtClean="0">
              <a:cs typeface="Zar" pitchFamily="2" charset="-78"/>
            </a:endParaRPr>
          </a:p>
          <a:p>
            <a:pPr algn="just" rtl="1"/>
            <a:r>
              <a:rPr lang="ar-SA" sz="2400" dirty="0" smtClean="0">
                <a:cs typeface="Zar" pitchFamily="2" charset="-78"/>
              </a:rPr>
              <a:t>فصل </a:t>
            </a:r>
            <a:r>
              <a:rPr lang="fa-IR" sz="2400" dirty="0" smtClean="0">
                <a:cs typeface="Zar" pitchFamily="2" charset="-78"/>
              </a:rPr>
              <a:t>1</a:t>
            </a:r>
            <a:r>
              <a:rPr lang="ar-SA" sz="2400" dirty="0" smtClean="0">
                <a:cs typeface="Zar" pitchFamily="2" charset="-78"/>
              </a:rPr>
              <a:t>: چارچوب نظري </a:t>
            </a:r>
            <a:endParaRPr lang="en-US" sz="2400" dirty="0" smtClean="0">
              <a:cs typeface="Zar" pitchFamily="2" charset="-78"/>
            </a:endParaRPr>
          </a:p>
          <a:p>
            <a:pPr algn="just" rtl="1"/>
            <a:r>
              <a:rPr lang="ar-SA" sz="2400" dirty="0" smtClean="0">
                <a:cs typeface="Zar" pitchFamily="2" charset="-78"/>
              </a:rPr>
              <a:t>فصل </a:t>
            </a:r>
            <a:r>
              <a:rPr lang="fa-IR" sz="2400" dirty="0" smtClean="0">
                <a:cs typeface="Zar" pitchFamily="2" charset="-78"/>
              </a:rPr>
              <a:t>2</a:t>
            </a:r>
            <a:r>
              <a:rPr lang="ar-SA" sz="2400" dirty="0" smtClean="0">
                <a:cs typeface="Zar" pitchFamily="2" charset="-78"/>
              </a:rPr>
              <a:t>: شناخت کشورهاي خارورميانه با تأکيد بر بررسي مقايسه‌اي شاخص توسعه اقتصادي</a:t>
            </a:r>
            <a:endParaRPr lang="en-US" sz="2400" dirty="0" smtClean="0">
              <a:cs typeface="Zar" pitchFamily="2" charset="-78"/>
            </a:endParaRPr>
          </a:p>
          <a:p>
            <a:pPr algn="just" rtl="1"/>
            <a:r>
              <a:rPr lang="fa-IR" sz="2400" dirty="0" smtClean="0">
                <a:cs typeface="Zar" pitchFamily="2" charset="-78"/>
              </a:rPr>
              <a:t>فصل 3: بررسي اجمالي روابط جمهوري اسلامي ايران با کشورهاي خاورميانه</a:t>
            </a:r>
            <a:endParaRPr lang="en-US" sz="2400" dirty="0" smtClean="0">
              <a:cs typeface="Zar" pitchFamily="2" charset="-78"/>
            </a:endParaRPr>
          </a:p>
          <a:p>
            <a:pPr algn="just" rtl="1"/>
            <a:r>
              <a:rPr lang="fa-IR" sz="2400" dirty="0" smtClean="0">
                <a:cs typeface="Zar" pitchFamily="2" charset="-78"/>
              </a:rPr>
              <a:t>فصل 4: وضعيت موجود فناوري هسته‌اي در منطقه خاورميانه و شمال آفريقا</a:t>
            </a:r>
            <a:endParaRPr lang="en-US" sz="2400" dirty="0" smtClean="0">
              <a:cs typeface="Zar" pitchFamily="2" charset="-78"/>
            </a:endParaRPr>
          </a:p>
          <a:p>
            <a:pPr algn="just" rtl="1"/>
            <a:r>
              <a:rPr lang="ar-SA" sz="2400" dirty="0" smtClean="0">
                <a:cs typeface="Zar" pitchFamily="2" charset="-78"/>
              </a:rPr>
              <a:t>فصل </a:t>
            </a:r>
            <a:r>
              <a:rPr lang="fa-IR" sz="2400" dirty="0" smtClean="0">
                <a:cs typeface="Zar" pitchFamily="2" charset="-78"/>
              </a:rPr>
              <a:t>5</a:t>
            </a:r>
            <a:r>
              <a:rPr lang="ar-SA" sz="2400" dirty="0" smtClean="0">
                <a:cs typeface="Zar" pitchFamily="2" charset="-78"/>
              </a:rPr>
              <a:t>: مطالعات موردي کشورهاي منتخب</a:t>
            </a:r>
            <a:endParaRPr lang="en-US" sz="2400" dirty="0" smtClean="0">
              <a:cs typeface="Zar" pitchFamily="2" charset="-78"/>
            </a:endParaRPr>
          </a:p>
          <a:p>
            <a:pPr algn="just" rtl="1"/>
            <a:r>
              <a:rPr lang="ar-SA" sz="2400" dirty="0" smtClean="0">
                <a:cs typeface="Zar" pitchFamily="2" charset="-78"/>
              </a:rPr>
              <a:t>فصل </a:t>
            </a:r>
            <a:r>
              <a:rPr lang="fa-IR" sz="2400" dirty="0" smtClean="0">
                <a:cs typeface="Zar" pitchFamily="2" charset="-78"/>
              </a:rPr>
              <a:t>6</a:t>
            </a:r>
            <a:r>
              <a:rPr lang="ar-SA" sz="2400" dirty="0" smtClean="0">
                <a:cs typeface="Zar" pitchFamily="2" charset="-78"/>
              </a:rPr>
              <a:t>: جمع بندي و نتيجه‌گيري</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par>
                          <p:cTn id="24" fill="hold">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amond(in)">
                                      <p:cBhvr>
                                        <p:cTn id="31" dur="2000"/>
                                        <p:tgtEl>
                                          <p:spTgt spid="3">
                                            <p:txEl>
                                              <p:pRg st="4" end="4"/>
                                            </p:txEl>
                                          </p:spTgt>
                                        </p:tgtEl>
                                      </p:cBhvr>
                                    </p:animEffect>
                                  </p:childTnLst>
                                </p:cTn>
                              </p:par>
                            </p:childTnLst>
                          </p:cTn>
                        </p:par>
                        <p:par>
                          <p:cTn id="32" fill="hold">
                            <p:stCondLst>
                              <p:cond delay="14000"/>
                            </p:stCondLst>
                            <p:childTnLst>
                              <p:par>
                                <p:cTn id="33" presetID="8"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amond(in)">
                                      <p:cBhvr>
                                        <p:cTn id="35" dur="2000"/>
                                        <p:tgtEl>
                                          <p:spTgt spid="3">
                                            <p:txEl>
                                              <p:pRg st="5" end="5"/>
                                            </p:txEl>
                                          </p:spTgt>
                                        </p:tgtEl>
                                      </p:cBhvr>
                                    </p:animEffect>
                                  </p:childTnLst>
                                </p:cTn>
                              </p:par>
                            </p:childTnLst>
                          </p:cTn>
                        </p:par>
                        <p:par>
                          <p:cTn id="36" fill="hold">
                            <p:stCondLst>
                              <p:cond delay="16000"/>
                            </p:stCondLst>
                            <p:childTnLst>
                              <p:par>
                                <p:cTn id="37" presetID="8" presetClass="entr" presetSubtype="1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diamond(in)">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62" y="1785926"/>
            <a:ext cx="4114800" cy="785818"/>
          </a:xfrm>
        </p:spPr>
        <p:txBody>
          <a:bodyPr>
            <a:normAutofit/>
          </a:bodyPr>
          <a:lstStyle/>
          <a:p>
            <a:pPr algn="r" rtl="1">
              <a:lnSpc>
                <a:spcPct val="150000"/>
              </a:lnSpc>
              <a:spcAft>
                <a:spcPts val="0"/>
              </a:spcAft>
            </a:pPr>
            <a:r>
              <a:rPr lang="fa-IR" sz="2800" b="1" kern="0" dirty="0" smtClean="0">
                <a:effectLst/>
                <a:latin typeface="Times New Roman"/>
                <a:ea typeface="Times New Roman"/>
                <a:cs typeface="Zar" pitchFamily="2" charset="-78"/>
              </a:rPr>
              <a:t>مقدمه</a:t>
            </a:r>
            <a:endParaRPr lang="en-US" sz="2800" b="1" kern="0" dirty="0">
              <a:effectLst/>
              <a:latin typeface="Times New Roman"/>
              <a:ea typeface="Times New Roman"/>
              <a:cs typeface="Zar" pitchFamily="2" charset="-78"/>
            </a:endParaRPr>
          </a:p>
        </p:txBody>
      </p:sp>
      <p:sp>
        <p:nvSpPr>
          <p:cNvPr id="3" name="Content Placeholder 2"/>
          <p:cNvSpPr>
            <a:spLocks noGrp="1"/>
          </p:cNvSpPr>
          <p:nvPr>
            <p:ph idx="1"/>
          </p:nvPr>
        </p:nvSpPr>
        <p:spPr>
          <a:xfrm>
            <a:off x="214282" y="2500307"/>
            <a:ext cx="8543956" cy="2428892"/>
          </a:xfrm>
        </p:spPr>
        <p:txBody>
          <a:bodyPr>
            <a:normAutofit/>
          </a:bodyPr>
          <a:lstStyle/>
          <a:p>
            <a:pPr algn="just" rtl="1"/>
            <a:r>
              <a:rPr lang="fa-IR" sz="2400" dirty="0">
                <a:cs typeface="Zar" pitchFamily="2" charset="-78"/>
              </a:rPr>
              <a:t>با توجه به تلاش </a:t>
            </a:r>
            <a:r>
              <a:rPr lang="fa-IR" sz="2400" dirty="0" smtClean="0">
                <a:cs typeface="Zar" pitchFamily="2" charset="-78"/>
              </a:rPr>
              <a:t>هاي </a:t>
            </a:r>
            <a:r>
              <a:rPr lang="fa-IR" sz="2400" dirty="0">
                <a:cs typeface="Zar" pitchFamily="2" charset="-78"/>
              </a:rPr>
              <a:t>مداوم </a:t>
            </a:r>
            <a:r>
              <a:rPr lang="fa-IR" sz="2400" dirty="0" smtClean="0">
                <a:cs typeface="Zar" pitchFamily="2" charset="-78"/>
              </a:rPr>
              <a:t>جمهوري اسلامي ايران </a:t>
            </a:r>
            <a:r>
              <a:rPr lang="fa-IR" sz="2400" dirty="0">
                <a:cs typeface="Zar" pitchFamily="2" charset="-78"/>
              </a:rPr>
              <a:t>در چارچوب مقررات </a:t>
            </a:r>
            <a:r>
              <a:rPr lang="fa-IR" sz="2400" dirty="0" smtClean="0">
                <a:cs typeface="Zar" pitchFamily="2" charset="-78"/>
              </a:rPr>
              <a:t>بين‌المللي </a:t>
            </a:r>
            <a:r>
              <a:rPr lang="fa-IR" sz="2400" dirty="0">
                <a:cs typeface="Zar" pitchFamily="2" charset="-78"/>
              </a:rPr>
              <a:t>به منظور </a:t>
            </a:r>
            <a:r>
              <a:rPr lang="fa-IR" sz="2400" dirty="0" smtClean="0">
                <a:cs typeface="Zar" pitchFamily="2" charset="-78"/>
              </a:rPr>
              <a:t>دسترسي </a:t>
            </a:r>
            <a:r>
              <a:rPr lang="fa-IR" sz="2400" dirty="0">
                <a:cs typeface="Zar" pitchFamily="2" charset="-78"/>
              </a:rPr>
              <a:t>به </a:t>
            </a:r>
            <a:r>
              <a:rPr lang="fa-IR" sz="2400" dirty="0" smtClean="0">
                <a:cs typeface="Zar" pitchFamily="2" charset="-78"/>
              </a:rPr>
              <a:t>فناوري </a:t>
            </a:r>
            <a:r>
              <a:rPr lang="fa-IR" sz="2400" dirty="0" smtClean="0">
                <a:cs typeface="Zar" pitchFamily="2" charset="-78"/>
              </a:rPr>
              <a:t>هسته‌اي </a:t>
            </a:r>
            <a:r>
              <a:rPr lang="fa-IR" sz="2400" dirty="0">
                <a:cs typeface="Zar" pitchFamily="2" charset="-78"/>
              </a:rPr>
              <a:t>در </a:t>
            </a:r>
            <a:r>
              <a:rPr lang="fa-IR" sz="2400" dirty="0" smtClean="0">
                <a:cs typeface="Zar" pitchFamily="2" charset="-78"/>
              </a:rPr>
              <a:t>راستاي </a:t>
            </a:r>
            <a:r>
              <a:rPr lang="fa-IR" sz="2400" dirty="0">
                <a:cs typeface="Zar" pitchFamily="2" charset="-78"/>
              </a:rPr>
              <a:t>سند چشم‌انداز توسعه </a:t>
            </a:r>
            <a:r>
              <a:rPr lang="fa-IR" sz="2400" dirty="0" smtClean="0">
                <a:cs typeface="Zar" pitchFamily="2" charset="-78"/>
              </a:rPr>
              <a:t>و </a:t>
            </a:r>
            <a:r>
              <a:rPr lang="fa-IR" sz="2400" dirty="0">
                <a:cs typeface="Zar" pitchFamily="2" charset="-78"/>
              </a:rPr>
              <a:t>با توجه به </a:t>
            </a:r>
            <a:r>
              <a:rPr lang="fa-IR" sz="2400" dirty="0" smtClean="0">
                <a:cs typeface="Zar" pitchFamily="2" charset="-78"/>
              </a:rPr>
              <a:t>فشارهاي </a:t>
            </a:r>
            <a:r>
              <a:rPr lang="fa-IR" sz="2400" dirty="0">
                <a:cs typeface="Zar" pitchFamily="2" charset="-78"/>
              </a:rPr>
              <a:t>مضاعف </a:t>
            </a:r>
            <a:r>
              <a:rPr lang="fa-IR" sz="2400" dirty="0" smtClean="0">
                <a:cs typeface="Zar" pitchFamily="2" charset="-78"/>
              </a:rPr>
              <a:t>قدرت‌هاي </a:t>
            </a:r>
            <a:r>
              <a:rPr lang="fa-IR" sz="2400" dirty="0">
                <a:cs typeface="Zar" pitchFamily="2" charset="-78"/>
              </a:rPr>
              <a:t>بزرگ </a:t>
            </a:r>
            <a:r>
              <a:rPr lang="fa-IR" sz="2400" dirty="0" smtClean="0">
                <a:cs typeface="Zar" pitchFamily="2" charset="-78"/>
              </a:rPr>
              <a:t>براي </a:t>
            </a:r>
            <a:r>
              <a:rPr lang="fa-IR" sz="2400" dirty="0">
                <a:cs typeface="Zar" pitchFamily="2" charset="-78"/>
              </a:rPr>
              <a:t>محروم کردن </a:t>
            </a:r>
            <a:r>
              <a:rPr lang="fa-IR" sz="2400" dirty="0" smtClean="0">
                <a:cs typeface="Zar" pitchFamily="2" charset="-78"/>
              </a:rPr>
              <a:t>ايران </a:t>
            </a:r>
            <a:r>
              <a:rPr lang="fa-IR" sz="2400" dirty="0">
                <a:cs typeface="Zar" pitchFamily="2" charset="-78"/>
              </a:rPr>
              <a:t>از </a:t>
            </a:r>
            <a:r>
              <a:rPr lang="fa-IR" sz="2400" dirty="0" smtClean="0">
                <a:cs typeface="Zar" pitchFamily="2" charset="-78"/>
              </a:rPr>
              <a:t>اين </a:t>
            </a:r>
            <a:r>
              <a:rPr lang="fa-IR" sz="2400" dirty="0">
                <a:cs typeface="Zar" pitchFamily="2" charset="-78"/>
              </a:rPr>
              <a:t>حق </a:t>
            </a:r>
            <a:r>
              <a:rPr lang="fa-IR" sz="2400" dirty="0" smtClean="0">
                <a:cs typeface="Zar" pitchFamily="2" charset="-78"/>
              </a:rPr>
              <a:t>مشروع به </a:t>
            </a:r>
            <a:r>
              <a:rPr lang="fa-IR" sz="2400" dirty="0">
                <a:cs typeface="Zar" pitchFamily="2" charset="-78"/>
              </a:rPr>
              <a:t>نظر </a:t>
            </a:r>
            <a:r>
              <a:rPr lang="fa-IR" sz="2400" dirty="0" smtClean="0">
                <a:cs typeface="Zar" pitchFamily="2" charset="-78"/>
              </a:rPr>
              <a:t>مي‌رسد چنانچه راه‌کارهاي همکاري </a:t>
            </a:r>
            <a:r>
              <a:rPr lang="fa-IR" sz="2400" dirty="0">
                <a:cs typeface="Zar" pitchFamily="2" charset="-78"/>
              </a:rPr>
              <a:t>با </a:t>
            </a:r>
            <a:r>
              <a:rPr lang="fa-IR" sz="2400" dirty="0" smtClean="0">
                <a:cs typeface="Zar" pitchFamily="2" charset="-78"/>
              </a:rPr>
              <a:t>برخي </a:t>
            </a:r>
            <a:r>
              <a:rPr lang="fa-IR" sz="2400" dirty="0">
                <a:cs typeface="Zar" pitchFamily="2" charset="-78"/>
              </a:rPr>
              <a:t>از </a:t>
            </a:r>
            <a:r>
              <a:rPr lang="fa-IR" sz="2400" dirty="0" smtClean="0">
                <a:cs typeface="Zar" pitchFamily="2" charset="-78"/>
              </a:rPr>
              <a:t>کشورهاي </a:t>
            </a:r>
            <a:r>
              <a:rPr lang="fa-IR" sz="2400" dirty="0">
                <a:cs typeface="Zar" pitchFamily="2" charset="-78"/>
              </a:rPr>
              <a:t>منطقه در </a:t>
            </a:r>
            <a:r>
              <a:rPr lang="fa-IR" sz="2400" dirty="0" smtClean="0">
                <a:cs typeface="Zar" pitchFamily="2" charset="-78"/>
              </a:rPr>
              <a:t>زمينه </a:t>
            </a:r>
            <a:r>
              <a:rPr lang="fa-IR" sz="2400" dirty="0">
                <a:cs typeface="Zar" pitchFamily="2" charset="-78"/>
              </a:rPr>
              <a:t>توسعه چرخه سوخت </a:t>
            </a:r>
            <a:r>
              <a:rPr lang="fa-IR" sz="2400" dirty="0" smtClean="0">
                <a:cs typeface="Zar" pitchFamily="2" charset="-78"/>
              </a:rPr>
              <a:t>هسته‌اي به درستي </a:t>
            </a:r>
            <a:r>
              <a:rPr lang="fa-IR" sz="2400" dirty="0">
                <a:cs typeface="Zar" pitchFamily="2" charset="-78"/>
              </a:rPr>
              <a:t>مورد </a:t>
            </a:r>
            <a:r>
              <a:rPr lang="fa-IR" sz="2400" dirty="0" smtClean="0">
                <a:cs typeface="Zar" pitchFamily="2" charset="-78"/>
              </a:rPr>
              <a:t>بررسي </a:t>
            </a:r>
            <a:r>
              <a:rPr lang="fa-IR" sz="2400" dirty="0">
                <a:cs typeface="Zar" pitchFamily="2" charset="-78"/>
              </a:rPr>
              <a:t>و </a:t>
            </a:r>
            <a:r>
              <a:rPr lang="fa-IR" sz="2400" dirty="0" smtClean="0">
                <a:cs typeface="Zar" pitchFamily="2" charset="-78"/>
              </a:rPr>
              <a:t>ارزيابي </a:t>
            </a:r>
            <a:r>
              <a:rPr lang="fa-IR" sz="2400" dirty="0">
                <a:cs typeface="Zar" pitchFamily="2" charset="-78"/>
              </a:rPr>
              <a:t>قرار </a:t>
            </a:r>
            <a:r>
              <a:rPr lang="fa-IR" sz="2400" dirty="0" smtClean="0">
                <a:cs typeface="Zar" pitchFamily="2" charset="-78"/>
              </a:rPr>
              <a:t>گيرد</a:t>
            </a:r>
            <a:r>
              <a:rPr lang="fa-IR" sz="2400" dirty="0">
                <a:cs typeface="Zar" pitchFamily="2" charset="-78"/>
              </a:rPr>
              <a:t>، </a:t>
            </a:r>
            <a:r>
              <a:rPr lang="fa-IR" sz="2400" dirty="0" smtClean="0">
                <a:cs typeface="Zar" pitchFamily="2" charset="-78"/>
              </a:rPr>
              <a:t>‌مي‌تواند در زمينه‌هاي زير مفيد واقع شود:</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 xmlns:p14="http://schemas.microsoft.com/office/powerpoint/2010/main" val="222351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357298"/>
            <a:ext cx="8229600" cy="868346"/>
          </a:xfrm>
        </p:spPr>
        <p:txBody>
          <a:bodyPr>
            <a:normAutofit/>
          </a:bodyPr>
          <a:lstStyle/>
          <a:p>
            <a:pPr algn="r" rtl="1"/>
            <a:r>
              <a:rPr lang="fa-IR" sz="3200" b="1" dirty="0" smtClean="0">
                <a:cs typeface="Zar" pitchFamily="2" charset="-78"/>
              </a:rPr>
              <a:t>نتيجه گيري</a:t>
            </a:r>
            <a:endParaRPr lang="en-US" sz="3200" b="1" i="1" dirty="0">
              <a:cs typeface="Zar" pitchFamily="2" charset="-78"/>
            </a:endParaRPr>
          </a:p>
        </p:txBody>
      </p:sp>
      <p:sp>
        <p:nvSpPr>
          <p:cNvPr id="3" name="Content Placeholder 2"/>
          <p:cNvSpPr>
            <a:spLocks noGrp="1"/>
          </p:cNvSpPr>
          <p:nvPr>
            <p:ph idx="1"/>
          </p:nvPr>
        </p:nvSpPr>
        <p:spPr>
          <a:xfrm>
            <a:off x="642910" y="2143116"/>
            <a:ext cx="8229600" cy="3829064"/>
          </a:xfrm>
        </p:spPr>
        <p:txBody>
          <a:bodyPr>
            <a:normAutofit/>
          </a:bodyPr>
          <a:lstStyle/>
          <a:p>
            <a:pPr algn="just" rtl="1"/>
            <a:r>
              <a:rPr lang="ar-SA" sz="2400" dirty="0" smtClean="0">
                <a:cs typeface="Zar" pitchFamily="2" charset="-78"/>
              </a:rPr>
              <a:t>مطالعه روند توليد و مصرف برق در کشورهاي خاورميانه بيانگر اين واقعيت است که بيشتر کشورهاي اين منطقه استفاده از گاز را براي توليد برق در اولويت قرار داده‌اند. </a:t>
            </a:r>
            <a:endParaRPr lang="fa-IR" sz="2400" dirty="0" smtClean="0">
              <a:cs typeface="Zar" pitchFamily="2" charset="-78"/>
            </a:endParaRPr>
          </a:p>
          <a:p>
            <a:pPr algn="just" rtl="1"/>
            <a:r>
              <a:rPr lang="ar-SA" sz="2400" dirty="0" smtClean="0">
                <a:cs typeface="Zar" pitchFamily="2" charset="-78"/>
              </a:rPr>
              <a:t>تقريباً تمامي کشورهاي منطقه به جز اسرائيل از گا</a:t>
            </a:r>
            <a:r>
              <a:rPr lang="fa-IR" sz="2400" dirty="0" smtClean="0">
                <a:cs typeface="Zar" pitchFamily="2" charset="-78"/>
              </a:rPr>
              <a:t>ز</a:t>
            </a:r>
            <a:r>
              <a:rPr lang="ar-SA" sz="2400" dirty="0" smtClean="0">
                <a:cs typeface="Zar" pitchFamily="2" charset="-78"/>
              </a:rPr>
              <a:t> به عنوان يکي از منابع اصلي توليد برق استفاده مي‌کنند. </a:t>
            </a:r>
            <a:endParaRPr lang="fa-IR" sz="2400" dirty="0" smtClean="0">
              <a:cs typeface="Zar" pitchFamily="2" charset="-78"/>
            </a:endParaRPr>
          </a:p>
          <a:p>
            <a:pPr algn="just" rtl="1"/>
            <a:r>
              <a:rPr lang="ar-SA" sz="2400" dirty="0" smtClean="0">
                <a:cs typeface="Zar" pitchFamily="2" charset="-78"/>
              </a:rPr>
              <a:t>روند استفاده از آب در خاورميانه به عنوان منبع توليد برق طي سالهاي اخير به شدت کاهش داشته است. </a:t>
            </a:r>
            <a:endParaRPr lang="fa-IR" sz="2400" dirty="0" smtClean="0">
              <a:cs typeface="Zar" pitchFamily="2" charset="-78"/>
            </a:endParaRPr>
          </a:p>
          <a:p>
            <a:pPr algn="just" rtl="1"/>
            <a:r>
              <a:rPr lang="ar-SA" sz="2400" dirty="0" smtClean="0">
                <a:cs typeface="Zar" pitchFamily="2" charset="-78"/>
              </a:rPr>
              <a:t>استفاده از نفت نيز براي توليد برق طي سالهاي مورد مطالعه روند کاهشي داشته است. </a:t>
            </a:r>
            <a:endParaRPr lang="fa-IR" sz="2400" dirty="0" smtClean="0">
              <a:cs typeface="Zar" pitchFamily="2" charset="-78"/>
            </a:endParaRPr>
          </a:p>
          <a:p>
            <a:pPr algn="just" rtl="1"/>
            <a:r>
              <a:rPr lang="ar-SA" sz="2400" dirty="0" smtClean="0">
                <a:cs typeface="Zar" pitchFamily="2" charset="-78"/>
              </a:rPr>
              <a:t>افزايش بهاي نفت طي سالهاي اخير و همچنين نوسان قيمت نفت برخي از عوامل کاهش استفاده از مصرف نفت براي توليد برق در منطقه محسوب مي‌شود. </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2000"/>
                                        <p:tgtEl>
                                          <p:spTgt spid="3">
                                            <p:txEl>
                                              <p:pRg st="0" end="0"/>
                                            </p:txEl>
                                          </p:spTgt>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heckerboard(across)">
                                      <p:cBhvr>
                                        <p:cTn id="19" dur="2000"/>
                                        <p:tgtEl>
                                          <p:spTgt spid="3">
                                            <p:txEl>
                                              <p:pRg st="1" end="1"/>
                                            </p:txEl>
                                          </p:spTgt>
                                        </p:tgtEl>
                                      </p:cBhvr>
                                    </p:animEffect>
                                  </p:childTnLst>
                                </p:cTn>
                              </p:par>
                            </p:childTnLst>
                          </p:cTn>
                        </p:par>
                        <p:par>
                          <p:cTn id="20" fill="hold">
                            <p:stCondLst>
                              <p:cond delay="8000"/>
                            </p:stCondLst>
                            <p:childTnLst>
                              <p:par>
                                <p:cTn id="21" presetID="5" presetClass="entr" presetSubtype="1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2000"/>
                                        <p:tgtEl>
                                          <p:spTgt spid="3">
                                            <p:txEl>
                                              <p:pRg st="2" end="2"/>
                                            </p:txEl>
                                          </p:spTgt>
                                        </p:tgtEl>
                                      </p:cBhvr>
                                    </p:animEffect>
                                  </p:childTnLst>
                                </p:cTn>
                              </p:par>
                            </p:childTnLst>
                          </p:cTn>
                        </p:par>
                        <p:par>
                          <p:cTn id="24" fill="hold">
                            <p:stCondLst>
                              <p:cond delay="10000"/>
                            </p:stCondLst>
                            <p:childTnLst>
                              <p:par>
                                <p:cTn id="25" presetID="5" presetClass="entr" presetSubtype="1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2000"/>
                                        <p:tgtEl>
                                          <p:spTgt spid="3">
                                            <p:txEl>
                                              <p:pRg st="3" end="3"/>
                                            </p:txEl>
                                          </p:spTgt>
                                        </p:tgtEl>
                                      </p:cBhvr>
                                    </p:animEffect>
                                  </p:childTnLst>
                                </p:cTn>
                              </p:par>
                            </p:childTnLst>
                          </p:cTn>
                        </p:par>
                        <p:par>
                          <p:cTn id="28" fill="hold">
                            <p:stCondLst>
                              <p:cond delay="12000"/>
                            </p:stCondLst>
                            <p:childTnLst>
                              <p:par>
                                <p:cTn id="29" presetID="5" presetClass="entr" presetSubtype="1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heckerboard(across)">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285860"/>
            <a:ext cx="8229600" cy="796908"/>
          </a:xfrm>
        </p:spPr>
        <p:txBody>
          <a:bodyPr>
            <a:normAutofit/>
          </a:bodyPr>
          <a:lstStyle/>
          <a:p>
            <a:pPr algn="r" rtl="1"/>
            <a:r>
              <a:rPr lang="fa-IR" sz="3200" b="1" dirty="0" smtClean="0">
                <a:cs typeface="Zar" pitchFamily="2" charset="-78"/>
              </a:rPr>
              <a:t>نتيجه گيري</a:t>
            </a:r>
            <a:endParaRPr lang="en-US" sz="3200" b="1" i="1" dirty="0">
              <a:cs typeface="Zar" pitchFamily="2" charset="-78"/>
            </a:endParaRPr>
          </a:p>
        </p:txBody>
      </p:sp>
      <p:sp>
        <p:nvSpPr>
          <p:cNvPr id="3" name="Content Placeholder 2"/>
          <p:cNvSpPr>
            <a:spLocks noGrp="1"/>
          </p:cNvSpPr>
          <p:nvPr>
            <p:ph idx="1"/>
          </p:nvPr>
        </p:nvSpPr>
        <p:spPr>
          <a:xfrm>
            <a:off x="500034" y="2000240"/>
            <a:ext cx="8229600" cy="4043378"/>
          </a:xfrm>
        </p:spPr>
        <p:txBody>
          <a:bodyPr>
            <a:normAutofit/>
          </a:bodyPr>
          <a:lstStyle/>
          <a:p>
            <a:pPr algn="just" rtl="1"/>
            <a:r>
              <a:rPr lang="ar-SA" sz="2400" dirty="0" smtClean="0">
                <a:cs typeface="Zar" pitchFamily="2" charset="-78"/>
              </a:rPr>
              <a:t>به نظر مي‌رسد کشورهايي که داراي ذخائر بزرگ گازي هستند و اين منابع را به راحتي با کمترين قيمت در دسترس دارند، استفاده از فناوري هسته‌اي براي توليد برق را در اولويت اصلي آنان قرار ندارد. </a:t>
            </a:r>
            <a:endParaRPr lang="fa-IR" sz="2400" dirty="0" smtClean="0">
              <a:cs typeface="Zar" pitchFamily="2" charset="-78"/>
            </a:endParaRPr>
          </a:p>
          <a:p>
            <a:pPr algn="just" rtl="1"/>
            <a:r>
              <a:rPr lang="ar-SA" sz="2400" dirty="0" smtClean="0">
                <a:cs typeface="Zar" pitchFamily="2" charset="-78"/>
              </a:rPr>
              <a:t>به عنوان مثال، کشورهاي قطر، بحرين و الجزاير که داراي ذخائر عظيم گازي هستند، توسعه منابع گازي را در اولويت قرار داده‌اند. </a:t>
            </a:r>
            <a:endParaRPr lang="fa-IR" sz="2400" dirty="0" smtClean="0">
              <a:cs typeface="Zar" pitchFamily="2" charset="-78"/>
            </a:endParaRPr>
          </a:p>
          <a:p>
            <a:pPr algn="just" rtl="1"/>
            <a:r>
              <a:rPr lang="ar-SA" sz="2400" dirty="0" smtClean="0">
                <a:cs typeface="Zar" pitchFamily="2" charset="-78"/>
              </a:rPr>
              <a:t>کشورهاي واردکننده گاز در منطقه که روند مصرف برق آنان به صورت فزاينده‌اي در حال افزايش است مانند امارات و ترکيه، استفاده از فناوري هسته‌اي را به صورت جدي در دستور کار خود قرار داده‌اند. </a:t>
            </a:r>
            <a:endParaRPr lang="fa-IR" sz="2400" dirty="0" smtClean="0">
              <a:cs typeface="Zar" pitchFamily="2" charset="-78"/>
            </a:endParaRPr>
          </a:p>
          <a:p>
            <a:pPr algn="just" rtl="1"/>
            <a:r>
              <a:rPr lang="ar-SA" sz="2400" dirty="0" smtClean="0">
                <a:cs typeface="Zar" pitchFamily="2" charset="-78"/>
              </a:rPr>
              <a:t>به نظر مي‌رسد، فعاليت هسته‌اي کشورهايي مانند عربستان سعودي که داراي ذخائر عظيم انرژي هستند بنا به دلايل ديگري از جمله رقابتهاي منطقه‌اي است. </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par>
                          <p:cTn id="12" fill="hold">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2000"/>
                                        <p:tgtEl>
                                          <p:spTgt spid="3">
                                            <p:txEl>
                                              <p:pRg st="0" end="0"/>
                                            </p:txEl>
                                          </p:spTgt>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2000"/>
                                        <p:tgtEl>
                                          <p:spTgt spid="3">
                                            <p:txEl>
                                              <p:pRg st="1" end="1"/>
                                            </p:txEl>
                                          </p:spTgt>
                                        </p:tgtEl>
                                      </p:cBhvr>
                                    </p:animEffect>
                                  </p:childTnLst>
                                </p:cTn>
                              </p:par>
                            </p:childTnLst>
                          </p:cTn>
                        </p:par>
                        <p:par>
                          <p:cTn id="20" fill="hold">
                            <p:stCondLst>
                              <p:cond delay="8000"/>
                            </p:stCondLst>
                            <p:childTnLst>
                              <p:par>
                                <p:cTn id="21" presetID="18" presetClass="entr" presetSubtype="1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2000"/>
                                        <p:tgtEl>
                                          <p:spTgt spid="3">
                                            <p:txEl>
                                              <p:pRg st="2" end="2"/>
                                            </p:txEl>
                                          </p:spTgt>
                                        </p:tgtEl>
                                      </p:cBhvr>
                                    </p:animEffect>
                                  </p:childTnLst>
                                </p:cTn>
                              </p:par>
                            </p:childTnLst>
                          </p:cTn>
                        </p:par>
                        <p:par>
                          <p:cTn id="24" fill="hold">
                            <p:stCondLst>
                              <p:cond delay="10000"/>
                            </p:stCondLst>
                            <p:childTnLst>
                              <p:par>
                                <p:cTn id="25" presetID="18" presetClass="entr" presetSubtype="1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71612"/>
            <a:ext cx="8229600" cy="1143000"/>
          </a:xfrm>
        </p:spPr>
        <p:txBody>
          <a:bodyPr>
            <a:normAutofit/>
          </a:bodyPr>
          <a:lstStyle/>
          <a:p>
            <a:r>
              <a:rPr lang="fa-IR" sz="3200" b="1" dirty="0" smtClean="0">
                <a:cs typeface="Zar" pitchFamily="2" charset="-78"/>
              </a:rPr>
              <a:t>فصل چهارم</a:t>
            </a:r>
            <a:endParaRPr lang="en-US" sz="3200" dirty="0">
              <a:cs typeface="Zar" pitchFamily="2" charset="-78"/>
            </a:endParaRPr>
          </a:p>
        </p:txBody>
      </p:sp>
      <p:sp>
        <p:nvSpPr>
          <p:cNvPr id="3" name="Content Placeholder 2"/>
          <p:cNvSpPr>
            <a:spLocks noGrp="1"/>
          </p:cNvSpPr>
          <p:nvPr>
            <p:ph idx="1"/>
          </p:nvPr>
        </p:nvSpPr>
        <p:spPr>
          <a:xfrm>
            <a:off x="500034" y="2500306"/>
            <a:ext cx="8229600" cy="2971808"/>
          </a:xfrm>
        </p:spPr>
        <p:txBody>
          <a:bodyPr/>
          <a:lstStyle/>
          <a:p>
            <a:pPr algn="ctr" rtl="1"/>
            <a:endParaRPr lang="fa-IR" b="1" dirty="0" smtClean="0"/>
          </a:p>
          <a:p>
            <a:pPr algn="ctr" rtl="1">
              <a:buNone/>
            </a:pPr>
            <a:r>
              <a:rPr lang="fa-IR" b="1" dirty="0" smtClean="0">
                <a:cs typeface="Zar" pitchFamily="2" charset="-78"/>
              </a:rPr>
              <a:t>وضعيت موجود فناوري هسته‌اي </a:t>
            </a:r>
          </a:p>
          <a:p>
            <a:pPr algn="ctr" rtl="1">
              <a:buNone/>
            </a:pPr>
            <a:r>
              <a:rPr lang="fa-IR" b="1" dirty="0" smtClean="0">
                <a:cs typeface="Zar" pitchFamily="2" charset="-78"/>
              </a:rPr>
              <a:t>در منطقه خاورميانه و شمال آفريقا</a:t>
            </a:r>
            <a:endParaRPr lang="en-US" b="1"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2000"/>
                                        <p:tgtEl>
                                          <p:spTgt spid="3">
                                            <p:txEl>
                                              <p:pRg st="1" end="1"/>
                                            </p:txEl>
                                          </p:spTgt>
                                        </p:tgtEl>
                                      </p:cBhvr>
                                    </p:animEffect>
                                  </p:childTnLst>
                                </p:cTn>
                              </p:par>
                            </p:childTnLst>
                          </p:cTn>
                        </p:par>
                        <p:par>
                          <p:cTn id="16" fill="hold">
                            <p:stCondLst>
                              <p:cond delay="6000"/>
                            </p:stCondLst>
                            <p:childTnLst>
                              <p:par>
                                <p:cTn id="17" presetID="4"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97395" y="1714488"/>
            <a:ext cx="7975133" cy="4857784"/>
          </a:xfrm>
          <a:prstGeom prst="rect">
            <a:avLst/>
          </a:prstGeom>
          <a:noFill/>
          <a:ln w="9525">
            <a:noFill/>
            <a:miter lim="800000"/>
            <a:headEnd/>
            <a:tailEnd/>
          </a:ln>
          <a:effectLst/>
        </p:spPr>
      </p:pic>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heckerboard(across)">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00034" y="1785926"/>
            <a:ext cx="7988795" cy="4500594"/>
          </a:xfrm>
          <a:prstGeom prst="rect">
            <a:avLst/>
          </a:prstGeom>
          <a:noFill/>
          <a:ln w="9525">
            <a:noFill/>
            <a:miter lim="800000"/>
            <a:headEnd/>
            <a:tailEnd/>
          </a:ln>
          <a:effectLst/>
        </p:spPr>
      </p:pic>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diamond(in)">
                                      <p:cBhvr>
                                        <p:cTn id="1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Grp="1" noChangeAspect="1" noChangeArrowheads="1"/>
          </p:cNvPicPr>
          <p:nvPr>
            <p:ph idx="1"/>
          </p:nvPr>
        </p:nvPicPr>
        <p:blipFill>
          <a:blip r:embed="rId2" cstate="print"/>
          <a:srcRect/>
          <a:stretch>
            <a:fillRect/>
          </a:stretch>
        </p:blipFill>
        <p:spPr bwMode="auto">
          <a:xfrm>
            <a:off x="360886" y="2071678"/>
            <a:ext cx="7997328" cy="4577586"/>
          </a:xfrm>
          <a:prstGeom prst="rect">
            <a:avLst/>
          </a:prstGeom>
          <a:noFill/>
          <a:ln w="9525">
            <a:noFill/>
            <a:miter lim="800000"/>
            <a:headEnd/>
            <a:tailEnd/>
          </a:ln>
          <a:effectLst/>
        </p:spPr>
      </p:pic>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073"/>
                                        </p:tgtEl>
                                        <p:attrNameLst>
                                          <p:attrName>style.visibility</p:attrName>
                                        </p:attrNameLst>
                                      </p:cBhvr>
                                      <p:to>
                                        <p:strVal val="visible"/>
                                      </p:to>
                                    </p:set>
                                    <p:animEffect transition="in" filter="diamond(in)">
                                      <p:cBhvr>
                                        <p:cTn id="11"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2" cstate="print"/>
          <a:srcRect/>
          <a:stretch>
            <a:fillRect/>
          </a:stretch>
        </p:blipFill>
        <p:spPr bwMode="auto">
          <a:xfrm>
            <a:off x="453380" y="1857364"/>
            <a:ext cx="7619082" cy="4742754"/>
          </a:xfrm>
          <a:prstGeom prst="rect">
            <a:avLst/>
          </a:prstGeom>
          <a:noFill/>
          <a:ln w="9525">
            <a:noFill/>
            <a:miter lim="800000"/>
            <a:headEnd/>
            <a:tailEnd/>
          </a:ln>
          <a:effectLst/>
        </p:spPr>
      </p:pic>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63490"/>
                                        </p:tgtEl>
                                        <p:attrNameLst>
                                          <p:attrName>style.visibility</p:attrName>
                                        </p:attrNameLst>
                                      </p:cBhvr>
                                      <p:to>
                                        <p:strVal val="visible"/>
                                      </p:to>
                                    </p:set>
                                    <p:animEffect transition="in" filter="box(in)">
                                      <p:cBhvr>
                                        <p:cTn id="11" dur="2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3116"/>
            <a:ext cx="8643998" cy="3614750"/>
          </a:xfrm>
        </p:spPr>
        <p:txBody>
          <a:bodyPr>
            <a:normAutofit/>
          </a:bodyPr>
          <a:lstStyle/>
          <a:p>
            <a:pPr algn="just" rtl="1"/>
            <a:r>
              <a:rPr lang="fa-IR" sz="2400" dirty="0" smtClean="0">
                <a:cs typeface="Zar" pitchFamily="2" charset="-78"/>
              </a:rPr>
              <a:t>گسترش همکاري‌هاي منطقه‌اي</a:t>
            </a:r>
          </a:p>
          <a:p>
            <a:pPr algn="just" rtl="1"/>
            <a:r>
              <a:rPr lang="fa-IR" sz="2400" dirty="0" smtClean="0">
                <a:cs typeface="Zar" pitchFamily="2" charset="-78"/>
              </a:rPr>
              <a:t>افزايش اقتدار ملي</a:t>
            </a:r>
          </a:p>
          <a:p>
            <a:pPr algn="just" rtl="1"/>
            <a:r>
              <a:rPr lang="fa-IR" sz="2400" dirty="0" smtClean="0">
                <a:cs typeface="Zar" pitchFamily="2" charset="-78"/>
              </a:rPr>
              <a:t>ايجاد اتحاديه‌هاي منطقه‌اي براي تهيه و توليد سوخت هسته‌اي </a:t>
            </a:r>
          </a:p>
          <a:p>
            <a:pPr algn="just" rtl="1"/>
            <a:r>
              <a:rPr lang="fa-IR" sz="2400" dirty="0" smtClean="0">
                <a:cs typeface="Zar" pitchFamily="2" charset="-78"/>
              </a:rPr>
              <a:t>رفع  يا کاهش برخي فشارهاي منطقه‌اي و </a:t>
            </a:r>
            <a:r>
              <a:rPr lang="fa-IR" sz="2400" dirty="0" smtClean="0">
                <a:cs typeface="Zar" pitchFamily="2" charset="-78"/>
              </a:rPr>
              <a:t>بين‌المللي </a:t>
            </a:r>
            <a:r>
              <a:rPr lang="fa-IR" sz="2400" dirty="0" smtClean="0">
                <a:cs typeface="Zar" pitchFamily="2" charset="-78"/>
              </a:rPr>
              <a:t>بر جمهوري</a:t>
            </a:r>
            <a:r>
              <a:rPr lang="en-US" sz="2400" dirty="0" smtClean="0">
                <a:cs typeface="Zar" pitchFamily="2" charset="-78"/>
              </a:rPr>
              <a:t> </a:t>
            </a:r>
            <a:r>
              <a:rPr lang="fa-IR" sz="2400" dirty="0" smtClean="0">
                <a:cs typeface="Zar" pitchFamily="2" charset="-78"/>
              </a:rPr>
              <a:t>اسلامي ايران </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2000"/>
                                        <p:tgtEl>
                                          <p:spTgt spid="3">
                                            <p:txEl>
                                              <p:pRg st="0" end="0"/>
                                            </p:txEl>
                                          </p:spTgt>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2000"/>
                                        <p:tgtEl>
                                          <p:spTgt spid="3">
                                            <p:txEl>
                                              <p:pRg st="1" end="1"/>
                                            </p:txEl>
                                          </p:spTgt>
                                        </p:tgtEl>
                                      </p:cBhvr>
                                    </p:animEffect>
                                  </p:childTnLst>
                                </p:cTn>
                              </p:par>
                            </p:childTnLst>
                          </p:cTn>
                        </p:par>
                        <p:par>
                          <p:cTn id="16" fill="hold">
                            <p:stCondLst>
                              <p:cond delay="6000"/>
                            </p:stCondLst>
                            <p:childTnLst>
                              <p:par>
                                <p:cTn id="17" presetID="4"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2000"/>
                                        <p:tgtEl>
                                          <p:spTgt spid="3">
                                            <p:txEl>
                                              <p:pRg st="2" end="2"/>
                                            </p:txEl>
                                          </p:spTgt>
                                        </p:tgtEl>
                                      </p:cBhvr>
                                    </p:animEffect>
                                  </p:childTnLst>
                                </p:cTn>
                              </p:par>
                            </p:childTnLst>
                          </p:cTn>
                        </p:par>
                        <p:par>
                          <p:cTn id="20" fill="hold">
                            <p:stCondLst>
                              <p:cond delay="8000"/>
                            </p:stCondLst>
                            <p:childTnLst>
                              <p:par>
                                <p:cTn id="21" presetID="4"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2" cstate="print"/>
          <a:srcRect/>
          <a:stretch>
            <a:fillRect/>
          </a:stretch>
        </p:blipFill>
        <p:spPr bwMode="auto">
          <a:xfrm>
            <a:off x="320411" y="1714488"/>
            <a:ext cx="8640864" cy="4929222"/>
          </a:xfrm>
          <a:prstGeom prst="rect">
            <a:avLst/>
          </a:prstGeom>
          <a:noFill/>
          <a:ln w="9525">
            <a:noFill/>
            <a:miter lim="800000"/>
            <a:headEnd/>
            <a:tailEnd/>
          </a:ln>
          <a:effectLst/>
        </p:spPr>
      </p:pic>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4514"/>
                                        </p:tgtEl>
                                        <p:attrNameLst>
                                          <p:attrName>style.visibility</p:attrName>
                                        </p:attrNameLst>
                                      </p:cBhvr>
                                      <p:to>
                                        <p:strVal val="visible"/>
                                      </p:to>
                                    </p:set>
                                    <p:animEffect transition="in" filter="diamond(in)">
                                      <p:cBhvr>
                                        <p:cTn id="11"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idx="1"/>
          </p:nvPr>
        </p:nvPicPr>
        <p:blipFill>
          <a:blip r:embed="rId2" cstate="print"/>
          <a:srcRect/>
          <a:stretch>
            <a:fillRect/>
          </a:stretch>
        </p:blipFill>
        <p:spPr bwMode="auto">
          <a:xfrm>
            <a:off x="213320" y="1571612"/>
            <a:ext cx="8335368" cy="5000660"/>
          </a:xfrm>
          <a:prstGeom prst="rect">
            <a:avLst/>
          </a:prstGeom>
          <a:noFill/>
          <a:ln w="9525">
            <a:noFill/>
            <a:miter lim="800000"/>
            <a:headEnd/>
            <a:tailEnd/>
          </a:ln>
          <a:effectLst/>
        </p:spPr>
      </p:pic>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65538"/>
                                        </p:tgtEl>
                                        <p:attrNameLst>
                                          <p:attrName>style.visibility</p:attrName>
                                        </p:attrNameLst>
                                      </p:cBhvr>
                                      <p:to>
                                        <p:strVal val="visible"/>
                                      </p:to>
                                    </p:set>
                                    <p:animEffect transition="in" filter="checkerboard(across)">
                                      <p:cBhvr>
                                        <p:cTn id="11" dur="2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idx="1"/>
          </p:nvPr>
        </p:nvPicPr>
        <p:blipFill>
          <a:blip r:embed="rId2" cstate="print"/>
          <a:srcRect/>
          <a:stretch>
            <a:fillRect/>
          </a:stretch>
        </p:blipFill>
        <p:spPr bwMode="auto">
          <a:xfrm>
            <a:off x="302117" y="2000240"/>
            <a:ext cx="8514307" cy="4214842"/>
          </a:xfrm>
          <a:prstGeom prst="rect">
            <a:avLst/>
          </a:prstGeom>
          <a:noFill/>
          <a:ln w="9525">
            <a:noFill/>
            <a:miter lim="800000"/>
            <a:headEnd/>
            <a:tailEnd/>
          </a:ln>
          <a:effectLst/>
        </p:spPr>
      </p:pic>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66562"/>
                                        </p:tgtEl>
                                        <p:attrNameLst>
                                          <p:attrName>style.visibility</p:attrName>
                                        </p:attrNameLst>
                                      </p:cBhvr>
                                      <p:to>
                                        <p:strVal val="visible"/>
                                      </p:to>
                                    </p:set>
                                    <p:animEffect transition="in" filter="checkerboard(across)">
                                      <p:cBhvr>
                                        <p:cTn id="11" dur="2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xmlns="" val="224642977"/>
              </p:ext>
            </p:extLst>
          </p:nvPr>
        </p:nvGraphicFramePr>
        <p:xfrm>
          <a:off x="428596" y="1857364"/>
          <a:ext cx="8464454" cy="4643470"/>
        </p:xfrm>
        <a:graphic>
          <a:graphicData uri="http://schemas.openxmlformats.org/drawingml/2006/table">
            <a:tbl>
              <a:tblPr firstRow="1" firstCol="1" bandRow="1">
                <a:tableStyleId>{5C22544A-7EE6-4342-B048-85BDC9FD1C3A}</a:tableStyleId>
              </a:tblPr>
              <a:tblGrid>
                <a:gridCol w="2820872"/>
                <a:gridCol w="2821791"/>
                <a:gridCol w="2821791"/>
              </a:tblGrid>
              <a:tr h="1842507">
                <a:tc>
                  <a:txBody>
                    <a:bodyPr/>
                    <a:lstStyle/>
                    <a:p>
                      <a:pPr algn="ctr" rtl="1">
                        <a:lnSpc>
                          <a:spcPct val="115000"/>
                        </a:lnSpc>
                        <a:spcAft>
                          <a:spcPts val="1000"/>
                        </a:spcAft>
                      </a:pPr>
                      <a:r>
                        <a:rPr lang="fa-IR" sz="1400" dirty="0">
                          <a:effectLst/>
                          <a:cs typeface="Zar" pitchFamily="2" charset="-78"/>
                        </a:rPr>
                        <a:t>گروه </a:t>
                      </a:r>
                      <a:r>
                        <a:rPr lang="fa-IR" sz="1400" dirty="0" smtClean="0">
                          <a:effectLst/>
                          <a:cs typeface="Zar" pitchFamily="2" charset="-78"/>
                        </a:rPr>
                        <a:t>سوم:</a:t>
                      </a:r>
                    </a:p>
                    <a:p>
                      <a:pPr algn="ctr" rtl="1">
                        <a:lnSpc>
                          <a:spcPct val="115000"/>
                        </a:lnSpc>
                        <a:spcAft>
                          <a:spcPts val="1000"/>
                        </a:spcAft>
                      </a:pPr>
                      <a:r>
                        <a:rPr lang="fa-IR" sz="1400" dirty="0" smtClean="0">
                          <a:effectLst/>
                          <a:cs typeface="Zar" pitchFamily="2" charset="-78"/>
                        </a:rPr>
                        <a:t>مطالعات </a:t>
                      </a:r>
                      <a:r>
                        <a:rPr lang="fa-IR" sz="1400" dirty="0">
                          <a:effectLst/>
                          <a:cs typeface="Zar" pitchFamily="2" charset="-78"/>
                        </a:rPr>
                        <a:t>امكان سنجي شروع شده و برخي مراحل اجرايي نيز به انجام رسيده يا در دست انجام است</a:t>
                      </a:r>
                      <a:endParaRPr lang="en-US" sz="1400" b="1" dirty="0">
                        <a:effectLst/>
                        <a:latin typeface="Calibri"/>
                        <a:ea typeface="Calibri"/>
                        <a:cs typeface="Zar" pitchFamily="2" charset="-78"/>
                      </a:endParaRPr>
                    </a:p>
                  </a:txBody>
                  <a:tcPr marL="68580" marR="68580" marT="0" marB="0" anchor="ctr">
                    <a:solidFill>
                      <a:schemeClr val="tx2">
                        <a:lumMod val="60000"/>
                        <a:lumOff val="40000"/>
                      </a:schemeClr>
                    </a:solidFill>
                  </a:tcPr>
                </a:tc>
                <a:tc>
                  <a:txBody>
                    <a:bodyPr/>
                    <a:lstStyle/>
                    <a:p>
                      <a:pPr algn="ctr" rtl="1">
                        <a:lnSpc>
                          <a:spcPct val="115000"/>
                        </a:lnSpc>
                        <a:spcAft>
                          <a:spcPts val="1000"/>
                        </a:spcAft>
                      </a:pPr>
                      <a:r>
                        <a:rPr lang="fa-IR" sz="1400" dirty="0">
                          <a:effectLst/>
                          <a:cs typeface="Zar" pitchFamily="2" charset="-78"/>
                        </a:rPr>
                        <a:t>گروه </a:t>
                      </a:r>
                      <a:r>
                        <a:rPr lang="fa-IR" sz="1400" dirty="0" smtClean="0">
                          <a:effectLst/>
                          <a:cs typeface="Zar" pitchFamily="2" charset="-78"/>
                        </a:rPr>
                        <a:t>دوم: </a:t>
                      </a:r>
                    </a:p>
                    <a:p>
                      <a:pPr algn="ctr" rtl="1">
                        <a:lnSpc>
                          <a:spcPct val="115000"/>
                        </a:lnSpc>
                        <a:spcAft>
                          <a:spcPts val="1000"/>
                        </a:spcAft>
                      </a:pPr>
                      <a:r>
                        <a:rPr lang="fa-IR" sz="1400" dirty="0" smtClean="0">
                          <a:effectLst/>
                          <a:cs typeface="Zar" pitchFamily="2" charset="-78"/>
                        </a:rPr>
                        <a:t>خواهان </a:t>
                      </a:r>
                      <a:r>
                        <a:rPr lang="fa-IR" sz="1400" dirty="0">
                          <a:effectLst/>
                          <a:cs typeface="Zar" pitchFamily="2" charset="-78"/>
                        </a:rPr>
                        <a:t>داشتن فناوري هسته‌اي هستند ، ليكن برنامه جدي را شروع نكرده‌اند</a:t>
                      </a:r>
                      <a:endParaRPr lang="en-US" sz="1400" b="1" dirty="0">
                        <a:effectLst/>
                        <a:latin typeface="Calibri"/>
                        <a:ea typeface="Calibri"/>
                        <a:cs typeface="Zar" pitchFamily="2" charset="-78"/>
                      </a:endParaRPr>
                    </a:p>
                  </a:txBody>
                  <a:tcPr marL="68580" marR="68580" marT="0" marB="0" anchor="ctr">
                    <a:solidFill>
                      <a:schemeClr val="tx2">
                        <a:lumMod val="60000"/>
                        <a:lumOff val="40000"/>
                      </a:schemeClr>
                    </a:solidFill>
                  </a:tcPr>
                </a:tc>
                <a:tc>
                  <a:txBody>
                    <a:bodyPr/>
                    <a:lstStyle/>
                    <a:p>
                      <a:pPr algn="ctr" rtl="1">
                        <a:lnSpc>
                          <a:spcPct val="115000"/>
                        </a:lnSpc>
                        <a:spcAft>
                          <a:spcPts val="1000"/>
                        </a:spcAft>
                      </a:pPr>
                      <a:r>
                        <a:rPr lang="fa-IR" sz="1400" dirty="0">
                          <a:effectLst/>
                          <a:cs typeface="Zar" pitchFamily="2" charset="-78"/>
                        </a:rPr>
                        <a:t>گروه </a:t>
                      </a:r>
                      <a:r>
                        <a:rPr lang="fa-IR" sz="1400" dirty="0" smtClean="0">
                          <a:effectLst/>
                          <a:cs typeface="Zar" pitchFamily="2" charset="-78"/>
                        </a:rPr>
                        <a:t>اول:</a:t>
                      </a:r>
                    </a:p>
                    <a:p>
                      <a:pPr algn="ctr" rtl="1">
                        <a:lnSpc>
                          <a:spcPct val="115000"/>
                        </a:lnSpc>
                        <a:spcAft>
                          <a:spcPts val="1000"/>
                        </a:spcAft>
                      </a:pPr>
                      <a:r>
                        <a:rPr lang="fa-IR" sz="1400" dirty="0" smtClean="0">
                          <a:effectLst/>
                          <a:cs typeface="Zar" pitchFamily="2" charset="-78"/>
                        </a:rPr>
                        <a:t>در حال حاضر </a:t>
                      </a:r>
                      <a:r>
                        <a:rPr lang="fa-IR" sz="1400" dirty="0">
                          <a:effectLst/>
                          <a:cs typeface="Zar" pitchFamily="2" charset="-78"/>
                        </a:rPr>
                        <a:t>برنامه هسته‌اي ندارند.</a:t>
                      </a:r>
                      <a:endParaRPr lang="en-US" sz="1400" b="1" dirty="0">
                        <a:effectLst/>
                        <a:latin typeface="Calibri"/>
                        <a:ea typeface="Calibri"/>
                        <a:cs typeface="Zar" pitchFamily="2" charset="-78"/>
                      </a:endParaRPr>
                    </a:p>
                  </a:txBody>
                  <a:tcPr marL="68580" marR="68580" marT="0" marB="0" anchor="ctr">
                    <a:solidFill>
                      <a:schemeClr val="tx2">
                        <a:lumMod val="60000"/>
                        <a:lumOff val="40000"/>
                      </a:schemeClr>
                    </a:solidFill>
                  </a:tcPr>
                </a:tc>
              </a:tr>
              <a:tr h="1147508">
                <a:tc>
                  <a:txBody>
                    <a:bodyPr/>
                    <a:lstStyle/>
                    <a:p>
                      <a:pPr marL="0" algn="ctr" defTabSz="914400" rtl="1" eaLnBrk="1" latinLnBrk="0" hangingPunct="1">
                        <a:lnSpc>
                          <a:spcPct val="115000"/>
                        </a:lnSpc>
                        <a:spcAft>
                          <a:spcPts val="1000"/>
                        </a:spcAft>
                      </a:pPr>
                      <a:r>
                        <a:rPr lang="fa-IR" sz="1400" kern="1200" dirty="0">
                          <a:effectLst/>
                          <a:cs typeface="Zar" pitchFamily="2" charset="-78"/>
                        </a:rPr>
                        <a:t>امارات متحده عربی ، عربستان سعودی و ترکیه </a:t>
                      </a:r>
                      <a:endParaRPr lang="en-US" sz="1400" b="1" kern="1200" dirty="0">
                        <a:solidFill>
                          <a:schemeClr val="dk1"/>
                        </a:solidFill>
                        <a:effectLst/>
                        <a:latin typeface="+mn-lt"/>
                        <a:ea typeface="+mn-ea"/>
                        <a:cs typeface="Zar" pitchFamily="2" charset="-78"/>
                      </a:endParaRPr>
                    </a:p>
                  </a:txBody>
                  <a:tcPr marL="68580" marR="68580" marT="0" marB="0" anchor="ctr">
                    <a:solidFill>
                      <a:schemeClr val="tx2">
                        <a:lumMod val="60000"/>
                        <a:lumOff val="40000"/>
                      </a:schemeClr>
                    </a:solidFill>
                  </a:tcPr>
                </a:tc>
                <a:tc>
                  <a:txBody>
                    <a:bodyPr/>
                    <a:lstStyle/>
                    <a:p>
                      <a:pPr algn="ctr" rtl="1">
                        <a:lnSpc>
                          <a:spcPct val="115000"/>
                        </a:lnSpc>
                        <a:spcAft>
                          <a:spcPts val="1000"/>
                        </a:spcAft>
                      </a:pPr>
                      <a:r>
                        <a:rPr lang="fa-IR" sz="1400" dirty="0">
                          <a:solidFill>
                            <a:schemeClr val="bg1"/>
                          </a:solidFill>
                          <a:effectLst/>
                          <a:cs typeface="Zar" pitchFamily="2" charset="-78"/>
                        </a:rPr>
                        <a:t>کویت ، لیبی ، عمان ، الجزایر ، مصر ، مراكش ، اردن ، سوریه و تونس</a:t>
                      </a:r>
                      <a:endParaRPr lang="en-US" sz="1400" b="1" dirty="0">
                        <a:solidFill>
                          <a:schemeClr val="bg1"/>
                        </a:solidFill>
                        <a:effectLst/>
                        <a:latin typeface="Calibri"/>
                        <a:ea typeface="Calibri"/>
                        <a:cs typeface="Zar" pitchFamily="2" charset="-78"/>
                      </a:endParaRPr>
                    </a:p>
                  </a:txBody>
                  <a:tcPr marL="68580" marR="68580" marT="0" marB="0" anchor="ctr">
                    <a:solidFill>
                      <a:schemeClr val="tx2">
                        <a:lumMod val="60000"/>
                        <a:lumOff val="40000"/>
                      </a:schemeClr>
                    </a:solidFill>
                  </a:tcPr>
                </a:tc>
                <a:tc>
                  <a:txBody>
                    <a:bodyPr/>
                    <a:lstStyle/>
                    <a:p>
                      <a:pPr algn="ctr" rtl="1">
                        <a:lnSpc>
                          <a:spcPct val="115000"/>
                        </a:lnSpc>
                        <a:spcAft>
                          <a:spcPts val="1000"/>
                        </a:spcAft>
                      </a:pPr>
                      <a:r>
                        <a:rPr lang="fa-IR" sz="1400" dirty="0">
                          <a:solidFill>
                            <a:schemeClr val="bg1"/>
                          </a:solidFill>
                          <a:effectLst/>
                          <a:cs typeface="Zar" pitchFamily="2" charset="-78"/>
                        </a:rPr>
                        <a:t>جیبوتی ، بحرین ، لبنان ، عراق ، قطر و یمن </a:t>
                      </a:r>
                      <a:endParaRPr lang="en-US" sz="1400" b="1" dirty="0">
                        <a:solidFill>
                          <a:schemeClr val="bg1"/>
                        </a:solidFill>
                        <a:effectLst/>
                        <a:latin typeface="Calibri"/>
                        <a:ea typeface="Calibri"/>
                        <a:cs typeface="Zar" pitchFamily="2" charset="-78"/>
                      </a:endParaRPr>
                    </a:p>
                  </a:txBody>
                  <a:tcPr marL="68580" marR="68580" marT="0" marB="0" anchor="ctr">
                    <a:solidFill>
                      <a:schemeClr val="tx2">
                        <a:lumMod val="60000"/>
                        <a:lumOff val="40000"/>
                      </a:schemeClr>
                    </a:solidFill>
                  </a:tcPr>
                </a:tc>
              </a:tr>
              <a:tr h="1653455">
                <a:tc gridSpan="3">
                  <a:txBody>
                    <a:bodyPr/>
                    <a:lstStyle/>
                    <a:p>
                      <a:pPr marL="0" algn="ctr" defTabSz="914400" rtl="1" eaLnBrk="1" latinLnBrk="0" hangingPunct="1">
                        <a:lnSpc>
                          <a:spcPct val="115000"/>
                        </a:lnSpc>
                        <a:spcAft>
                          <a:spcPts val="1000"/>
                        </a:spcAft>
                      </a:pPr>
                      <a:r>
                        <a:rPr lang="ar-SA" sz="1400" kern="1200" dirty="0" smtClean="0">
                          <a:effectLst/>
                          <a:cs typeface="Zar" pitchFamily="2" charset="-78"/>
                        </a:rPr>
                        <a:t>همکاری جمهوری اسلامی ایران در زمینه توسعه چرخه سوخت هسته‌ای با گروه اول و دوم به دلیل اینکه این کشورها یا برنامه خاصی ندارند یا استفاده از این فناوری‌ها در اولویت اول آنها نیست، فعلاً موضوعیت ندارد. همکاری جمهوری اسلامی ایران با کشورهای گروه سوم نیز به دلایل سیاسی، امنیتی و بین‌المللی با مشکلات و چالشهای بسیاری روبرو است که مستلزم بررسی و تأمل بیشتری است. </a:t>
                      </a:r>
                      <a:endParaRPr lang="en-US" sz="1400" b="1" kern="1200" dirty="0">
                        <a:solidFill>
                          <a:schemeClr val="dk1"/>
                        </a:solidFill>
                        <a:effectLst/>
                        <a:latin typeface="+mn-lt"/>
                        <a:ea typeface="+mn-ea"/>
                        <a:cs typeface="Zar" pitchFamily="2" charset="-78"/>
                      </a:endParaRPr>
                    </a:p>
                  </a:txBody>
                  <a:tcPr marL="68580" marR="68580" marT="0" marB="0" anchor="ctr">
                    <a:solidFill>
                      <a:schemeClr val="tx2">
                        <a:lumMod val="60000"/>
                        <a:lumOff val="40000"/>
                      </a:schemeClr>
                    </a:solidFill>
                  </a:tcPr>
                </a:tc>
                <a:tc hMerge="1">
                  <a:txBody>
                    <a:bodyPr/>
                    <a:lstStyle/>
                    <a:p>
                      <a:pPr algn="ctr" rtl="1">
                        <a:lnSpc>
                          <a:spcPct val="115000"/>
                        </a:lnSpc>
                        <a:spcAft>
                          <a:spcPts val="1000"/>
                        </a:spcAft>
                      </a:pPr>
                      <a:endParaRPr lang="en-US" sz="3200" b="1" dirty="0">
                        <a:effectLst/>
                        <a:latin typeface="Calibri"/>
                        <a:ea typeface="Calibri"/>
                        <a:cs typeface="Arial"/>
                      </a:endParaRPr>
                    </a:p>
                  </a:txBody>
                  <a:tcPr marL="68580" marR="68580" marT="0" marB="0" anchor="ctr"/>
                </a:tc>
                <a:tc hMerge="1">
                  <a:txBody>
                    <a:bodyPr/>
                    <a:lstStyle/>
                    <a:p>
                      <a:pPr algn="ctr" rtl="1">
                        <a:lnSpc>
                          <a:spcPct val="115000"/>
                        </a:lnSpc>
                        <a:spcAft>
                          <a:spcPts val="1000"/>
                        </a:spcAft>
                      </a:pPr>
                      <a:endParaRPr lang="en-US" sz="3200" b="1" dirty="0">
                        <a:effectLst/>
                        <a:latin typeface="Calibri"/>
                        <a:ea typeface="Calibri"/>
                        <a:cs typeface="Arial"/>
                      </a:endParaRPr>
                    </a:p>
                  </a:txBody>
                  <a:tcPr marL="68580" marR="68580" marT="0" marB="0" anchor="ctr"/>
                </a:tc>
              </a:tr>
            </a:tbl>
          </a:graphicData>
        </a:graphic>
      </p:graphicFrame>
      <p:sp>
        <p:nvSpPr>
          <p:cNvPr id="6"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71472" y="2714620"/>
            <a:ext cx="8229600" cy="3543312"/>
          </a:xfrm>
        </p:spPr>
        <p:txBody>
          <a:bodyPr>
            <a:normAutofit/>
          </a:bodyPr>
          <a:lstStyle/>
          <a:p>
            <a:pPr algn="just" rtl="1"/>
            <a:r>
              <a:rPr lang="ar-SA" sz="2400" b="1" dirty="0" smtClean="0">
                <a:cs typeface="Zar" pitchFamily="2" charset="-78"/>
              </a:rPr>
              <a:t>گزارش وضعيت فناوري هسته‌اي در خاورميانه بيانگر اين است که کشورهاي </a:t>
            </a:r>
            <a:r>
              <a:rPr lang="fa-IR" sz="2400" b="1" dirty="0" smtClean="0">
                <a:cs typeface="Zar" pitchFamily="2" charset="-78"/>
              </a:rPr>
              <a:t>بحرين، لبنان، عراق، قطر و يمن در </a:t>
            </a:r>
            <a:r>
              <a:rPr lang="fa-IR" sz="2400" b="1" dirty="0">
                <a:cs typeface="Zar" pitchFamily="2" charset="-78"/>
              </a:rPr>
              <a:t>حال حاضر </a:t>
            </a:r>
            <a:r>
              <a:rPr lang="fa-IR" sz="2400" b="1" dirty="0" smtClean="0">
                <a:cs typeface="Zar" pitchFamily="2" charset="-78"/>
              </a:rPr>
              <a:t>هيچ برنامه خاصي در اين زمينه ندارند. </a:t>
            </a:r>
            <a:endParaRPr lang="en-US" sz="2400" b="1" dirty="0" smtClean="0">
              <a:cs typeface="Zar" pitchFamily="2" charset="-78"/>
            </a:endParaRPr>
          </a:p>
          <a:p>
            <a:pPr algn="just" rtl="1"/>
            <a:r>
              <a:rPr lang="fa-IR" sz="2400" b="1" dirty="0" smtClean="0">
                <a:cs typeface="Zar" pitchFamily="2" charset="-78"/>
              </a:rPr>
              <a:t>کشورهاي </a:t>
            </a:r>
            <a:r>
              <a:rPr lang="fa-IR" sz="2400" b="1" dirty="0" smtClean="0">
                <a:cs typeface="Zar" pitchFamily="2" charset="-78"/>
              </a:rPr>
              <a:t>کويت، ليبي، عمان، الجزاير، مصر، اردن، سوريه و تونس نيز مطالعاتي در اين زمينه داشته‌اند ليکن در حد بررسيهاي امکان‌سنجي با همکاري کشورهاي خارجي پيشرفتهاي کمي حاصل شده است. </a:t>
            </a:r>
          </a:p>
          <a:p>
            <a:pPr algn="just" rtl="1"/>
            <a:r>
              <a:rPr lang="fa-IR" sz="2400" b="1" dirty="0" smtClean="0">
                <a:cs typeface="Zar" pitchFamily="2" charset="-78"/>
              </a:rPr>
              <a:t>بر </a:t>
            </a:r>
            <a:r>
              <a:rPr lang="fa-IR" sz="2400" b="1" dirty="0" smtClean="0">
                <a:cs typeface="Zar" pitchFamily="2" charset="-78"/>
              </a:rPr>
              <a:t>همين اساس فقط کشورهاي </a:t>
            </a:r>
            <a:r>
              <a:rPr lang="ar-SA" sz="2400" b="1" dirty="0" smtClean="0">
                <a:cs typeface="Zar" pitchFamily="2" charset="-78"/>
              </a:rPr>
              <a:t>ايران، ترکيه، امارات متحده عربي و عربستان سعودي فعاليتهاي چشم‌گيري در اين زمينه دارند. </a:t>
            </a:r>
            <a:endParaRPr lang="en-US" sz="2400" b="1" dirty="0" smtClean="0">
              <a:cs typeface="Zar" pitchFamily="2" charset="-78"/>
            </a:endParaRPr>
          </a:p>
          <a:p>
            <a:pPr algn="r" rtl="1"/>
            <a:endParaRPr lang="fa-IR" b="1" dirty="0" smtClean="0"/>
          </a:p>
          <a:p>
            <a:pPr algn="r" rtl="1"/>
            <a:endParaRPr lang="en-US" b="1" dirty="0"/>
          </a:p>
        </p:txBody>
      </p:sp>
      <p:sp>
        <p:nvSpPr>
          <p:cNvPr id="5" name="Title 1"/>
          <p:cNvSpPr txBox="1">
            <a:spLocks/>
          </p:cNvSpPr>
          <p:nvPr/>
        </p:nvSpPr>
        <p:spPr>
          <a:xfrm>
            <a:off x="571472" y="1785926"/>
            <a:ext cx="8229600" cy="631844"/>
          </a:xfrm>
          <a:prstGeom prst="rect">
            <a:avLst/>
          </a:prstGeom>
        </p:spPr>
        <p:txBody>
          <a:bodyPr vert="horz" lIns="91440" tIns="45720" rIns="91440" bIns="45720" rtlCol="0" anchor="ctr">
            <a:normAutofit/>
          </a:bodyPr>
          <a:lstStyle/>
          <a:p>
            <a:pPr marL="0" marR="0" lvl="0" indent="0" algn="just" defTabSz="914400" rtl="1" eaLnBrk="1" fontAlgn="auto" latinLnBrk="0" hangingPunct="1">
              <a:lnSpc>
                <a:spcPct val="100000"/>
              </a:lnSpc>
              <a:spcBef>
                <a:spcPct val="0"/>
              </a:spcBef>
              <a:spcAft>
                <a:spcPts val="0"/>
              </a:spcAft>
              <a:buClrTx/>
              <a:buSzTx/>
              <a:buFontTx/>
              <a:buNone/>
              <a:tabLst/>
              <a:defRPr/>
            </a:pPr>
            <a:r>
              <a:rPr kumimoji="0" lang="fa-IR" sz="2800" b="1" i="0" u="none" strike="noStrike" kern="1200" cap="none" spc="0" normalizeH="0" baseline="0" noProof="0" dirty="0" smtClean="0">
                <a:ln>
                  <a:noFill/>
                </a:ln>
                <a:solidFill>
                  <a:schemeClr val="tx1"/>
                </a:solidFill>
                <a:effectLst/>
                <a:uLnTx/>
                <a:uFillTx/>
                <a:latin typeface="+mj-lt"/>
                <a:ea typeface="+mj-ea"/>
                <a:cs typeface="Zar" pitchFamily="2" charset="-78"/>
              </a:rPr>
              <a:t>نتيجه گيري:</a:t>
            </a:r>
            <a:endParaRPr kumimoji="0" lang="en-US" sz="2800" b="1" i="0" u="none" strike="noStrike" kern="1200" cap="none" spc="0" normalizeH="0" baseline="0" noProof="0" dirty="0">
              <a:ln>
                <a:noFill/>
              </a:ln>
              <a:solidFill>
                <a:schemeClr val="tx1"/>
              </a:solidFill>
              <a:effectLst/>
              <a:uLnTx/>
              <a:uFillTx/>
              <a:latin typeface="+mj-lt"/>
              <a:ea typeface="+mj-ea"/>
              <a:cs typeface="Zar" pitchFamily="2" charset="-78"/>
            </a:endParaRPr>
          </a:p>
        </p:txBody>
      </p:sp>
      <p:sp>
        <p:nvSpPr>
          <p:cNvPr id="6"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2000"/>
                                        <p:tgtEl>
                                          <p:spTgt spid="5"/>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714488"/>
            <a:ext cx="8229600" cy="1143000"/>
          </a:xfrm>
        </p:spPr>
        <p:txBody>
          <a:bodyPr/>
          <a:lstStyle/>
          <a:p>
            <a:r>
              <a:rPr lang="fa-IR" b="1" i="1" dirty="0" smtClean="0">
                <a:cs typeface="Zar" pitchFamily="2" charset="-78"/>
              </a:rPr>
              <a:t>فصل پنجم</a:t>
            </a:r>
            <a:endParaRPr lang="en-US" dirty="0">
              <a:cs typeface="Zar" pitchFamily="2" charset="-78"/>
            </a:endParaRPr>
          </a:p>
        </p:txBody>
      </p:sp>
      <p:sp>
        <p:nvSpPr>
          <p:cNvPr id="3" name="Content Placeholder 2"/>
          <p:cNvSpPr>
            <a:spLocks noGrp="1"/>
          </p:cNvSpPr>
          <p:nvPr>
            <p:ph idx="1"/>
          </p:nvPr>
        </p:nvSpPr>
        <p:spPr>
          <a:xfrm>
            <a:off x="428596" y="2714620"/>
            <a:ext cx="8229600" cy="2971808"/>
          </a:xfrm>
        </p:spPr>
        <p:txBody>
          <a:bodyPr/>
          <a:lstStyle/>
          <a:p>
            <a:pPr algn="ctr" rtl="1">
              <a:buNone/>
            </a:pPr>
            <a:endParaRPr lang="fa-IR" b="1" i="1" dirty="0" smtClean="0"/>
          </a:p>
          <a:p>
            <a:pPr algn="ctr" rtl="1">
              <a:buNone/>
            </a:pPr>
            <a:r>
              <a:rPr lang="fa-IR" b="1" dirty="0" smtClean="0">
                <a:cs typeface="Zar" pitchFamily="2" charset="-78"/>
              </a:rPr>
              <a:t>بررسي اجمالي روابط جمهوري اسلامي ايران </a:t>
            </a:r>
          </a:p>
          <a:p>
            <a:pPr algn="ctr" rtl="1">
              <a:buNone/>
            </a:pPr>
            <a:r>
              <a:rPr lang="fa-IR" b="1" dirty="0" smtClean="0">
                <a:cs typeface="Zar" pitchFamily="2" charset="-78"/>
              </a:rPr>
              <a:t>با کشورهاي خاورميانه</a:t>
            </a:r>
            <a:endParaRPr lang="en-US" b="1" dirty="0" smtClean="0">
              <a:cs typeface="Zar" pitchFamily="2" charset="-78"/>
            </a:endParaRPr>
          </a:p>
          <a:p>
            <a:endParaRPr lang="en-US" dirty="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285992"/>
            <a:ext cx="8229600" cy="2900369"/>
          </a:xfrm>
        </p:spPr>
        <p:txBody>
          <a:bodyPr>
            <a:normAutofit/>
          </a:bodyPr>
          <a:lstStyle/>
          <a:p>
            <a:pPr algn="just" rtl="1"/>
            <a:r>
              <a:rPr lang="ar-SA" sz="2400" dirty="0" smtClean="0">
                <a:cs typeface="Zar" pitchFamily="2" charset="-78"/>
              </a:rPr>
              <a:t>همكاري‌هاي هسته‌اي در زمره همکاريهاي استراتژيک محسوب مي‌شود و اين نوع همکاريها مستلزم وجود سطح عالي در روابط و مناسبات بين کشورها است.</a:t>
            </a:r>
            <a:endParaRPr lang="fa-IR" sz="2400" dirty="0" smtClean="0">
              <a:cs typeface="Zar" pitchFamily="2" charset="-78"/>
            </a:endParaRPr>
          </a:p>
          <a:p>
            <a:pPr algn="just" rtl="1"/>
            <a:r>
              <a:rPr lang="ar-SA" sz="2400" dirty="0" smtClean="0">
                <a:cs typeface="Zar" pitchFamily="2" charset="-78"/>
              </a:rPr>
              <a:t> بر اساس بررسي‌هاي به عمل آمده هر چند تعدادي از کشورهاي منطقه برنامه‌هايي را در زمنيه گسترش و توسعه فناوري هسته‌اي دارند، ليکن با توجه به نوع و سطح روابط آنان با جمهوري اسلامي ايران زمينه مناسب براي شکل‌گيري اين نوع همکاريها </a:t>
            </a:r>
            <a:r>
              <a:rPr lang="fa-IR" sz="2400" dirty="0" smtClean="0">
                <a:cs typeface="Zar" pitchFamily="2" charset="-78"/>
              </a:rPr>
              <a:t>در بسياري موارد با مشکلاتي مواجه است. </a:t>
            </a:r>
          </a:p>
          <a:p>
            <a:pPr algn="r" rtl="1"/>
            <a:endParaRPr lang="fa-IR" i="1" dirty="0" smtClean="0"/>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66" y="1285860"/>
            <a:ext cx="3571868" cy="490066"/>
          </a:xfrm>
        </p:spPr>
        <p:txBody>
          <a:bodyPr>
            <a:normAutofit fontScale="90000"/>
          </a:bodyPr>
          <a:lstStyle/>
          <a:p>
            <a:pPr algn="r" rtl="1"/>
            <a:r>
              <a:rPr lang="fa-IR" dirty="0" smtClean="0">
                <a:cs typeface="Zar" pitchFamily="2" charset="-78"/>
              </a:rPr>
              <a:t>مقدمه</a:t>
            </a:r>
            <a:endParaRPr lang="en-US" dirty="0">
              <a:cs typeface="Zar" pitchFamily="2" charset="-78"/>
            </a:endParaRPr>
          </a:p>
        </p:txBody>
      </p:sp>
      <p:sp>
        <p:nvSpPr>
          <p:cNvPr id="3" name="Content Placeholder 2"/>
          <p:cNvSpPr>
            <a:spLocks noGrp="1"/>
          </p:cNvSpPr>
          <p:nvPr>
            <p:ph idx="1"/>
          </p:nvPr>
        </p:nvSpPr>
        <p:spPr>
          <a:xfrm>
            <a:off x="179512" y="1928802"/>
            <a:ext cx="8507288" cy="4740558"/>
          </a:xfrm>
        </p:spPr>
        <p:txBody>
          <a:bodyPr>
            <a:noAutofit/>
          </a:bodyPr>
          <a:lstStyle/>
          <a:p>
            <a:pPr algn="just" rtl="1"/>
            <a:r>
              <a:rPr lang="ar-SA" sz="2400" dirty="0">
                <a:cs typeface="Zar" pitchFamily="2" charset="-78"/>
              </a:rPr>
              <a:t>یکی از مهمترین عوامل در شکل‌گیری و توسعه همکاری بین کشورها سطح و نوع روابط سیاسی آنان است. </a:t>
            </a:r>
            <a:endParaRPr lang="fa-IR" sz="2400" dirty="0" smtClean="0">
              <a:cs typeface="Zar" pitchFamily="2" charset="-78"/>
            </a:endParaRPr>
          </a:p>
          <a:p>
            <a:pPr algn="just" rtl="1"/>
            <a:r>
              <a:rPr lang="ar-SA" sz="2400" dirty="0" smtClean="0">
                <a:cs typeface="Zar" pitchFamily="2" charset="-78"/>
              </a:rPr>
              <a:t>کشورهایی </a:t>
            </a:r>
            <a:r>
              <a:rPr lang="ar-SA" sz="2400" dirty="0">
                <a:cs typeface="Zar" pitchFamily="2" charset="-78"/>
              </a:rPr>
              <a:t>که دارای روابط عالی در زمینه‌های مختلف هستند، فرصتهای بیشتری برای شکل‌گیری انواع مختلف اتحادیه‌ها و همکاری‌های اقتصادی، فنی و فرهنگی دارند. </a:t>
            </a:r>
            <a:endParaRPr lang="fa-IR" sz="2400" dirty="0" smtClean="0">
              <a:cs typeface="Zar" pitchFamily="2" charset="-78"/>
            </a:endParaRPr>
          </a:p>
          <a:p>
            <a:pPr algn="just" rtl="1"/>
            <a:r>
              <a:rPr lang="ar-SA" sz="2400" dirty="0" smtClean="0">
                <a:cs typeface="Zar" pitchFamily="2" charset="-78"/>
              </a:rPr>
              <a:t>در </a:t>
            </a:r>
            <a:r>
              <a:rPr lang="ar-SA" sz="2400" dirty="0">
                <a:cs typeface="Zar" pitchFamily="2" charset="-78"/>
              </a:rPr>
              <a:t>مقابل، کشورهایی که روابط محدودی با دیگر کشورها دارند، به ندرت موفق به عضویت در اتحادیه‌ها و همکاریهای بزرگ با آنان می‌شوند. </a:t>
            </a:r>
            <a:endParaRPr lang="fa-IR" sz="2400" dirty="0" smtClean="0">
              <a:cs typeface="Zar" pitchFamily="2" charset="-78"/>
            </a:endParaRPr>
          </a:p>
          <a:p>
            <a:pPr algn="just" rtl="1"/>
            <a:r>
              <a:rPr lang="ar-SA" sz="2400" dirty="0" smtClean="0">
                <a:cs typeface="Zar" pitchFamily="2" charset="-78"/>
              </a:rPr>
              <a:t>همچنین</a:t>
            </a:r>
            <a:r>
              <a:rPr lang="ar-SA" sz="2400" dirty="0">
                <a:cs typeface="Zar" pitchFamily="2" charset="-78"/>
              </a:rPr>
              <a:t>، تاریخچه روابط کشورها و عوامل مختلفی که در گذشته روابط آنها را شکل داده است در برخی موارد نقش تعیین‌کننده‌ای در شکل‌گیری همکاریهای جدید دارد</a:t>
            </a:r>
            <a:r>
              <a:rPr lang="ar-SA" sz="2400" dirty="0" smtClean="0">
                <a:cs typeface="Zar" pitchFamily="2" charset="-78"/>
              </a:rPr>
              <a:t>.</a:t>
            </a:r>
            <a:endParaRPr lang="en-US" sz="2400" dirty="0" smtClean="0">
              <a:cs typeface="Zar" pitchFamily="2" charset="-78"/>
            </a:endParaRPr>
          </a:p>
          <a:p>
            <a:pPr algn="just" rtl="1"/>
            <a:r>
              <a:rPr lang="ar-SA" sz="2400" dirty="0" smtClean="0">
                <a:cs typeface="Zar" pitchFamily="2" charset="-78"/>
              </a:rPr>
              <a:t>به </a:t>
            </a:r>
            <a:r>
              <a:rPr lang="ar-SA" sz="2400" dirty="0">
                <a:cs typeface="Zar" pitchFamily="2" charset="-78"/>
              </a:rPr>
              <a:t>عبارت دیگر، کشورهایی که به هر دلیل روابط آنان در گذشته دستخوش بحران و تنش بوده است و این عوامل همچنان بر روابط آنان سایه افکنده است، به سختی می‌توانند دوره جدیدی از همکاری‌های استراتژیک را شکل دهند. </a:t>
            </a:r>
            <a:endParaRPr lang="en-US" sz="2400" dirty="0">
              <a:cs typeface="Zar" pitchFamily="2" charset="-78"/>
            </a:endParaRPr>
          </a:p>
        </p:txBody>
      </p:sp>
      <p:sp>
        <p:nvSpPr>
          <p:cNvPr id="4"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extLst>
      <p:ext uri="{BB962C8B-B14F-4D97-AF65-F5344CB8AC3E}">
        <p14:creationId xmlns:p14="http://schemas.microsoft.com/office/powerpoint/2010/main" xmlns="" val="21955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586898212"/>
              </p:ext>
            </p:extLst>
          </p:nvPr>
        </p:nvGraphicFramePr>
        <p:xfrm>
          <a:off x="431034" y="1429911"/>
          <a:ext cx="7855740" cy="5129730"/>
        </p:xfrm>
        <a:graphic>
          <a:graphicData uri="http://schemas.openxmlformats.org/drawingml/2006/table">
            <a:tbl>
              <a:tblPr firstRow="1" bandRow="1">
                <a:tableStyleId>{5C22544A-7EE6-4342-B048-85BDC9FD1C3A}</a:tableStyleId>
              </a:tblPr>
              <a:tblGrid>
                <a:gridCol w="1309290"/>
                <a:gridCol w="1309290"/>
                <a:gridCol w="1309290"/>
                <a:gridCol w="1309290"/>
                <a:gridCol w="1309290"/>
                <a:gridCol w="1309290"/>
              </a:tblGrid>
              <a:tr h="247647">
                <a:tc gridSpan="6">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وضعيت </a:t>
                      </a:r>
                      <a:r>
                        <a:rPr lang="fa-IR" sz="1400" b="1" dirty="0">
                          <a:solidFill>
                            <a:srgbClr val="000000"/>
                          </a:solidFill>
                          <a:latin typeface="Calibri"/>
                          <a:ea typeface="Calibri"/>
                          <a:cs typeface="Zar" pitchFamily="2" charset="-78"/>
                        </a:rPr>
                        <a:t>موجود روابط </a:t>
                      </a:r>
                      <a:r>
                        <a:rPr lang="fa-IR" sz="1400" b="1" dirty="0" smtClean="0">
                          <a:solidFill>
                            <a:srgbClr val="000000"/>
                          </a:solidFill>
                          <a:latin typeface="Calibri"/>
                          <a:ea typeface="Calibri"/>
                          <a:cs typeface="Zar" pitchFamily="2" charset="-78"/>
                        </a:rPr>
                        <a:t>جمهوري اسلامي ايران </a:t>
                      </a:r>
                      <a:r>
                        <a:rPr lang="fa-IR" sz="1400" b="1" dirty="0">
                          <a:solidFill>
                            <a:srgbClr val="000000"/>
                          </a:solidFill>
                          <a:latin typeface="Calibri"/>
                          <a:ea typeface="Calibri"/>
                          <a:cs typeface="Zar" pitchFamily="2" charset="-78"/>
                        </a:rPr>
                        <a:t>با </a:t>
                      </a:r>
                      <a:r>
                        <a:rPr lang="fa-IR" sz="1400" b="1" dirty="0" smtClean="0">
                          <a:solidFill>
                            <a:srgbClr val="000000"/>
                          </a:solidFill>
                          <a:latin typeface="Calibri"/>
                          <a:ea typeface="Calibri"/>
                          <a:cs typeface="Zar" pitchFamily="2" charset="-78"/>
                        </a:rPr>
                        <a:t>کشورهاي خاورميانه</a:t>
                      </a:r>
                      <a:endParaRPr lang="en-US" sz="1400" b="1" dirty="0">
                        <a:latin typeface="Calibri"/>
                        <a:ea typeface="Calibri"/>
                        <a:cs typeface="Zar"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647">
                <a:tc>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رديف</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en-US" sz="1400" b="1" dirty="0">
                          <a:solidFill>
                            <a:srgbClr val="000000"/>
                          </a:solidFill>
                          <a:latin typeface="Calibri"/>
                          <a:ea typeface="Calibri"/>
                          <a:cs typeface="Zar" pitchFamily="2" charset="-78"/>
                        </a:rPr>
                        <a:t> </a:t>
                      </a:r>
                      <a:r>
                        <a:rPr lang="fa-IR" sz="1400" b="1" dirty="0">
                          <a:solidFill>
                            <a:srgbClr val="000000"/>
                          </a:solidFill>
                          <a:latin typeface="Calibri"/>
                          <a:ea typeface="Calibri"/>
                          <a:cs typeface="Zar" pitchFamily="2" charset="-78"/>
                        </a:rPr>
                        <a:t>كشور</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خوب</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متوسط</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کم</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قطع رابطه</a:t>
                      </a:r>
                      <a:endParaRPr lang="en-US" sz="1400" b="1" dirty="0">
                        <a:latin typeface="Calibri"/>
                        <a:ea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اردن</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dirty="0">
                          <a:solidFill>
                            <a:srgbClr val="000000"/>
                          </a:solidFill>
                          <a:latin typeface="Times New Roman"/>
                          <a:ea typeface="Calibri"/>
                          <a:cs typeface="Zar" pitchFamily="2" charset="-78"/>
                        </a:rPr>
                        <a:t>√</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2</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اسرائيل</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dirty="0">
                          <a:solidFill>
                            <a:srgbClr val="000000"/>
                          </a:solidFill>
                          <a:latin typeface="Times New Roman"/>
                          <a:ea typeface="Calibri"/>
                          <a:cs typeface="Zar" pitchFamily="2" charset="-78"/>
                        </a:rPr>
                        <a:t>√</a:t>
                      </a:r>
                      <a:endParaRPr lang="en-US" sz="1400" b="1" dirty="0">
                        <a:latin typeface="Calibri"/>
                        <a:ea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3</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الجزاير</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dirty="0">
                          <a:solidFill>
                            <a:srgbClr val="000000"/>
                          </a:solidFill>
                          <a:latin typeface="Times New Roman"/>
                          <a:ea typeface="Calibri"/>
                          <a:cs typeface="Zar" pitchFamily="2" charset="-78"/>
                        </a:rPr>
                        <a:t>√</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4</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امارات</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dirty="0">
                          <a:solidFill>
                            <a:srgbClr val="000000"/>
                          </a:solidFill>
                          <a:latin typeface="Times New Roman"/>
                          <a:ea typeface="Calibri"/>
                          <a:cs typeface="Zar" pitchFamily="2" charset="-78"/>
                        </a:rPr>
                        <a:t>√</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5</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بحرين</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dirty="0">
                          <a:solidFill>
                            <a:srgbClr val="000000"/>
                          </a:solidFill>
                          <a:latin typeface="Times New Roman"/>
                          <a:ea typeface="Calibri"/>
                          <a:cs typeface="Zar" pitchFamily="2" charset="-78"/>
                        </a:rPr>
                        <a:t>√</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6</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ترکيه</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en-US" sz="1400" b="1" dirty="0">
                          <a:solidFill>
                            <a:srgbClr val="000000"/>
                          </a:solidFill>
                          <a:latin typeface="Times New Roman"/>
                          <a:ea typeface="Calibri"/>
                          <a:cs typeface="Zar" pitchFamily="2" charset="-78"/>
                        </a:rPr>
                        <a:t>√</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7</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تونس</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a:solidFill>
                            <a:srgbClr val="000000"/>
                          </a:solidFill>
                          <a:latin typeface="Times New Roman"/>
                          <a:ea typeface="Calibri"/>
                          <a:cs typeface="Zar" pitchFamily="2" charset="-78"/>
                        </a:rPr>
                        <a:t>√</a:t>
                      </a:r>
                      <a:endParaRPr lang="en-US" sz="1400" b="1">
                        <a:latin typeface="Calibri"/>
                        <a:ea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8</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جيبوتي</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a:solidFill>
                            <a:srgbClr val="000000"/>
                          </a:solidFill>
                          <a:latin typeface="Times New Roman"/>
                          <a:ea typeface="Calibri"/>
                          <a:cs typeface="Zar" pitchFamily="2" charset="-78"/>
                        </a:rPr>
                        <a:t>√</a:t>
                      </a:r>
                      <a:endParaRPr lang="en-US" sz="1400" b="1">
                        <a:latin typeface="Calibri"/>
                        <a:ea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9</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سوريه</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en-US" sz="1400" b="1">
                          <a:solidFill>
                            <a:srgbClr val="000000"/>
                          </a:solidFill>
                          <a:latin typeface="Times New Roman"/>
                          <a:ea typeface="Calibri"/>
                          <a:cs typeface="Zar" pitchFamily="2" charset="-78"/>
                        </a:rPr>
                        <a:t>√</a:t>
                      </a:r>
                      <a:endParaRPr lang="en-US" sz="1400" b="1">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10</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عراق</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a:solidFill>
                            <a:srgbClr val="000000"/>
                          </a:solidFill>
                          <a:latin typeface="Times New Roman"/>
                          <a:ea typeface="Calibri"/>
                          <a:cs typeface="Zar" pitchFamily="2" charset="-78"/>
                        </a:rPr>
                        <a:t>√</a:t>
                      </a:r>
                      <a:endParaRPr lang="en-US" sz="1400" b="1">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11</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عربستان</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endParaRPr lang="en-US" sz="1400" b="1" dirty="0">
                        <a:latin typeface="Calibri"/>
                        <a:ea typeface="Calibri"/>
                        <a:cs typeface="Zar" pitchFamily="2" charset="-78"/>
                      </a:endParaRPr>
                    </a:p>
                  </a:txBody>
                  <a:tcPr marL="68580" marR="6858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latin typeface="Times New Roman"/>
                          <a:ea typeface="Calibri"/>
                          <a:cs typeface="Zar" pitchFamily="2" charset="-78"/>
                        </a:rPr>
                        <a:t>√</a:t>
                      </a:r>
                      <a:endParaRPr lang="en-US" sz="1400" b="1" dirty="0" smtClean="0">
                        <a:latin typeface="+mn-lt"/>
                        <a:ea typeface="Calibri"/>
                        <a:cs typeface="Zar" pitchFamily="2" charset="-78"/>
                      </a:endParaRPr>
                    </a:p>
                    <a:p>
                      <a:pPr algn="ctr" rtl="1"/>
                      <a:endParaRPr lang="en-US" sz="1400" b="1" dirty="0">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12</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عمان</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a:solidFill>
                            <a:srgbClr val="000000"/>
                          </a:solidFill>
                          <a:latin typeface="Times New Roman"/>
                          <a:ea typeface="Calibri"/>
                          <a:cs typeface="Zar" pitchFamily="2" charset="-78"/>
                        </a:rPr>
                        <a:t>√</a:t>
                      </a:r>
                      <a:endParaRPr lang="en-US" sz="1400" b="1">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13</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قطر</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a:solidFill>
                            <a:srgbClr val="000000"/>
                          </a:solidFill>
                          <a:latin typeface="Times New Roman"/>
                          <a:ea typeface="Calibri"/>
                          <a:cs typeface="Zar" pitchFamily="2" charset="-78"/>
                        </a:rPr>
                        <a:t>√</a:t>
                      </a:r>
                      <a:endParaRPr lang="en-US" sz="1400" b="1">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14</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کويت</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a:solidFill>
                            <a:srgbClr val="000000"/>
                          </a:solidFill>
                          <a:latin typeface="Times New Roman"/>
                          <a:ea typeface="Calibri"/>
                          <a:cs typeface="Zar" pitchFamily="2" charset="-78"/>
                        </a:rPr>
                        <a:t>√</a:t>
                      </a:r>
                      <a:endParaRPr lang="en-US" sz="1400" b="1">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15</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لبنان</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a:solidFill>
                            <a:srgbClr val="000000"/>
                          </a:solidFill>
                          <a:latin typeface="Times New Roman"/>
                          <a:ea typeface="Calibri"/>
                          <a:cs typeface="Zar" pitchFamily="2" charset="-78"/>
                        </a:rPr>
                        <a:t>√</a:t>
                      </a:r>
                      <a:endParaRPr lang="en-US" sz="1400" b="1">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16</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smtClean="0">
                          <a:solidFill>
                            <a:srgbClr val="000000"/>
                          </a:solidFill>
                          <a:latin typeface="Calibri"/>
                          <a:ea typeface="Calibri"/>
                          <a:cs typeface="Zar" pitchFamily="2" charset="-78"/>
                        </a:rPr>
                        <a:t>ليبي</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a:solidFill>
                            <a:srgbClr val="000000"/>
                          </a:solidFill>
                          <a:latin typeface="Times New Roman"/>
                          <a:ea typeface="Calibri"/>
                          <a:cs typeface="Zar" pitchFamily="2" charset="-78"/>
                        </a:rPr>
                        <a:t>√</a:t>
                      </a:r>
                      <a:endParaRPr lang="en-US" sz="1400" b="1">
                        <a:latin typeface="Calibri"/>
                        <a:ea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r h="247647">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17</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مراکش</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endParaRPr lang="en-US" sz="1400" b="1">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dirty="0">
                          <a:solidFill>
                            <a:srgbClr val="000000"/>
                          </a:solidFill>
                          <a:latin typeface="Times New Roman"/>
                          <a:ea typeface="Calibri"/>
                          <a:cs typeface="Zar" pitchFamily="2" charset="-78"/>
                        </a:rPr>
                        <a:t>√</a:t>
                      </a:r>
                      <a:endParaRPr lang="en-US" sz="1400" b="1" dirty="0">
                        <a:latin typeface="Calibri"/>
                        <a:ea typeface="Calibri"/>
                        <a:cs typeface="Zar" pitchFamily="2" charset="-78"/>
                      </a:endParaRPr>
                    </a:p>
                  </a:txBody>
                  <a:tcPr marL="68580" marR="68580" marT="0" marB="0" anchor="ctr"/>
                </a:tc>
              </a:tr>
              <a:tr h="222761">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18</a:t>
                      </a:r>
                      <a:endParaRPr lang="en-US" sz="1400" b="1" dirty="0">
                        <a:latin typeface="Calibri"/>
                        <a:ea typeface="Calibri"/>
                        <a:cs typeface="Zar" pitchFamily="2" charset="-78"/>
                      </a:endParaRPr>
                    </a:p>
                  </a:txBody>
                  <a:tcPr marL="68580" marR="68580" marT="0" marB="0" anchor="ctr"/>
                </a:tc>
                <a:tc>
                  <a:txBody>
                    <a:bodyPr/>
                    <a:lstStyle/>
                    <a:p>
                      <a:pPr algn="ctr" rtl="1">
                        <a:lnSpc>
                          <a:spcPct val="115000"/>
                        </a:lnSpc>
                        <a:spcAft>
                          <a:spcPts val="1000"/>
                        </a:spcAft>
                      </a:pPr>
                      <a:r>
                        <a:rPr lang="fa-IR" sz="1400" b="1" dirty="0">
                          <a:solidFill>
                            <a:srgbClr val="000000"/>
                          </a:solidFill>
                          <a:latin typeface="Calibri"/>
                          <a:ea typeface="Calibri"/>
                          <a:cs typeface="Zar" pitchFamily="2" charset="-78"/>
                        </a:rPr>
                        <a:t>مصر</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c>
                  <a:txBody>
                    <a:bodyPr/>
                    <a:lstStyle/>
                    <a:p>
                      <a:pPr algn="ctr" rtl="1">
                        <a:lnSpc>
                          <a:spcPct val="115000"/>
                        </a:lnSpc>
                        <a:spcAft>
                          <a:spcPts val="1000"/>
                        </a:spcAft>
                      </a:pPr>
                      <a:r>
                        <a:rPr lang="en-US" sz="1400" b="1" dirty="0">
                          <a:solidFill>
                            <a:srgbClr val="000000"/>
                          </a:solidFill>
                          <a:latin typeface="Times New Roman"/>
                          <a:ea typeface="Calibri"/>
                          <a:cs typeface="Zar" pitchFamily="2" charset="-78"/>
                        </a:rPr>
                        <a:t>√</a:t>
                      </a:r>
                      <a:endParaRPr lang="en-US" sz="1400" b="1" dirty="0">
                        <a:latin typeface="Calibri"/>
                        <a:ea typeface="Calibri"/>
                        <a:cs typeface="Zar" pitchFamily="2" charset="-78"/>
                      </a:endParaRPr>
                    </a:p>
                  </a:txBody>
                  <a:tcPr marL="68580" marR="68580" marT="0" marB="0" anchor="ctr"/>
                </a:tc>
                <a:tc>
                  <a:txBody>
                    <a:bodyPr/>
                    <a:lstStyle/>
                    <a:p>
                      <a:pPr algn="ctr" rtl="1"/>
                      <a:endParaRPr lang="en-US" sz="1400" b="1" dirty="0">
                        <a:latin typeface="Calibri"/>
                        <a:cs typeface="Zar" pitchFamily="2" charset="-78"/>
                      </a:endParaRPr>
                    </a:p>
                  </a:txBody>
                  <a:tcPr marL="68580" marR="68580" marT="0" marB="0" anchor="ctr"/>
                </a:tc>
              </a:tr>
            </a:tbl>
          </a:graphicData>
        </a:graphic>
      </p:graphicFrame>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500034" y="2071678"/>
            <a:ext cx="8229600" cy="2071702"/>
          </a:xfrm>
        </p:spPr>
        <p:txBody>
          <a:bodyPr>
            <a:noAutofit/>
          </a:bodyPr>
          <a:lstStyle/>
          <a:p>
            <a:pPr algn="just" rtl="1">
              <a:buNone/>
            </a:pPr>
            <a:r>
              <a:rPr lang="ar-SA" sz="2800" b="1" dirty="0" smtClean="0">
                <a:cs typeface="Zar" pitchFamily="2" charset="-78"/>
              </a:rPr>
              <a:t>چشم‌انداز همکاري هسته‌اي جمهوري اسلامي ايران با کشورهاي خاورميانه بررسي شرايط</a:t>
            </a:r>
            <a:r>
              <a:rPr lang="fa-IR" sz="2800" b="1" dirty="0" smtClean="0">
                <a:cs typeface="Zar" pitchFamily="2" charset="-78"/>
              </a:rPr>
              <a:t> </a:t>
            </a:r>
            <a:r>
              <a:rPr lang="ar-SA" sz="2800" b="1" dirty="0" smtClean="0">
                <a:cs typeface="Zar" pitchFamily="2" charset="-78"/>
              </a:rPr>
              <a:t>موجود، ارزيابي شرايط مطلوب</a:t>
            </a:r>
            <a:r>
              <a:rPr lang="fa-IR" sz="2800" b="1" dirty="0" smtClean="0">
                <a:cs typeface="Zar" pitchFamily="2" charset="-78"/>
              </a:rPr>
              <a:t> </a:t>
            </a:r>
            <a:endParaRPr lang="en-US" sz="2800" b="1" dirty="0">
              <a:cs typeface="Zar" pitchFamily="2" charset="-78"/>
            </a:endParaRPr>
          </a:p>
        </p:txBody>
      </p:sp>
      <p:sp>
        <p:nvSpPr>
          <p:cNvPr id="3" name="Title 1"/>
          <p:cNvSpPr txBox="1">
            <a:spLocks/>
          </p:cNvSpPr>
          <p:nvPr/>
        </p:nvSpPr>
        <p:spPr>
          <a:xfrm>
            <a:off x="642910" y="1000109"/>
            <a:ext cx="8501090" cy="500065"/>
          </a:xfrm>
          <a:prstGeom prst="rect">
            <a:avLst/>
          </a:prstGeom>
        </p:spPr>
        <p:txBody>
          <a:bodyPr vert="horz" lIns="91440" tIns="45720" rIns="91440" bIns="45720" rtlCol="0" anchor="ctr">
            <a:normAutofit fontScale="2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8000" b="1" i="0" u="none" strike="noStrike" kern="1200" cap="none" spc="0" normalizeH="0" baseline="0" noProof="0" dirty="0" smtClean="0">
                <a:ln>
                  <a:noFill/>
                </a:ln>
                <a:solidFill>
                  <a:schemeClr val="tx1"/>
                </a:solidFill>
                <a:effectLst/>
                <a:uLnTx/>
                <a:uFillTx/>
                <a:latin typeface="+mj-lt"/>
                <a:ea typeface="+mj-ea"/>
                <a:cs typeface="B Titr" pitchFamily="2" charset="-78"/>
              </a:rPr>
              <a:t>بررسي مقدماتي امکان سنجي همکاري هسته‌اي ايران در توسعه چرخه سوخت هسته‌اي</a:t>
            </a: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endParaRPr kumimoji="0" lang="en-US" sz="44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600</TotalTime>
  <Words>9141</Words>
  <Application>Microsoft Office PowerPoint</Application>
  <PresentationFormat>On-screen Show (4:3)</PresentationFormat>
  <Paragraphs>1059</Paragraphs>
  <Slides>135</Slides>
  <Notes>0</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بررسي مقدماتي امكان همکاري هسته‌اي ايران و كشورهاي خاورميانه در توسعه چرخه سوخت هسته‌اي </vt:lpstr>
      <vt:lpstr>پيشگفتار</vt:lpstr>
      <vt:lpstr>نمودار ساختار اجراي پروژه مرحله تكميلي برنامه راهبردي توسعه چرخه سوخت هسته اي كشور</vt:lpstr>
      <vt:lpstr>فعاليتهاي صورت گرفته در يک نگاه</vt:lpstr>
      <vt:lpstr>فعاليتهاي صورت گرفته در يک نگاه</vt:lpstr>
      <vt:lpstr>بررسي مقدماتي امکان سنجي همکاري هسته‌اي ايران  در توسعه چرخه سوخت هسته‌اي</vt:lpstr>
      <vt:lpstr>فهرست مطالب</vt:lpstr>
      <vt:lpstr>مقدمه</vt:lpstr>
      <vt:lpstr>Slide 9</vt:lpstr>
      <vt:lpstr>اهداف پژوهش</vt:lpstr>
      <vt:lpstr>گستره کار</vt:lpstr>
      <vt:lpstr>گستره کار</vt:lpstr>
      <vt:lpstr>گستره کار</vt:lpstr>
      <vt:lpstr>شاخص انتخاب کشورها براي همکاري</vt:lpstr>
      <vt:lpstr>فصل اول: چارچوب نظري</vt:lpstr>
      <vt:lpstr>برخي عوامل موثر بر سطح و ميزان همکاري کشورها</vt:lpstr>
      <vt:lpstr>فصل دوم</vt:lpstr>
      <vt:lpstr>شناخت کشورهاي خارورميانه با تأکيد بر شاخص توسعه انساني</vt:lpstr>
      <vt:lpstr>شناخت کشورهاي خارورميانه با تأکيد بر شاخص توسعه انساني</vt:lpstr>
      <vt:lpstr>شاخص توسعه انساني</vt:lpstr>
      <vt:lpstr>Calculating the human development indices HDI</vt:lpstr>
      <vt:lpstr>Calculating the human development indices HDI</vt:lpstr>
      <vt:lpstr>Slide 23</vt:lpstr>
      <vt:lpstr>Slide 24</vt:lpstr>
      <vt:lpstr>Slide 25</vt:lpstr>
      <vt:lpstr>Slide 26</vt:lpstr>
      <vt:lpstr>Slide 27</vt:lpstr>
      <vt:lpstr>Slide 28</vt:lpstr>
      <vt:lpstr>Slide 29</vt:lpstr>
      <vt:lpstr>Slide 30</vt:lpstr>
      <vt:lpstr>Slide 31</vt:lpstr>
      <vt:lpstr>Slide 32</vt:lpstr>
      <vt:lpstr>توليد ناخالص داخلي بر اساس برابري قدرت خريد   (GDP Per Capita PPP US$ 2007) </vt:lpstr>
      <vt:lpstr>Slide 34</vt:lpstr>
      <vt:lpstr>Slide 35</vt:lpstr>
      <vt:lpstr>Slide 36</vt:lpstr>
      <vt:lpstr>Slide 37</vt:lpstr>
      <vt:lpstr>Slide 38</vt:lpstr>
      <vt:lpstr>Slide 39</vt:lpstr>
      <vt:lpstr>نتيجه گيري</vt:lpstr>
      <vt:lpstr>نتيجه گيري</vt:lpstr>
      <vt:lpstr>نتيجه گيري</vt:lpstr>
      <vt:lpstr>فصل سوم</vt:lpstr>
      <vt:lpstr>الجزاير</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نتيجه گيري</vt:lpstr>
      <vt:lpstr>نتيجه گيري</vt:lpstr>
      <vt:lpstr>فصل چهارم</vt:lpstr>
      <vt:lpstr>Slide 86</vt:lpstr>
      <vt:lpstr>Slide 87</vt:lpstr>
      <vt:lpstr>Slide 88</vt:lpstr>
      <vt:lpstr>Slide 89</vt:lpstr>
      <vt:lpstr>Slide 90</vt:lpstr>
      <vt:lpstr>Slide 91</vt:lpstr>
      <vt:lpstr>Slide 92</vt:lpstr>
      <vt:lpstr>Slide 93</vt:lpstr>
      <vt:lpstr>Slide 94</vt:lpstr>
      <vt:lpstr>فصل پنجم</vt:lpstr>
      <vt:lpstr>Slide 96</vt:lpstr>
      <vt:lpstr>مقدمه</vt:lpstr>
      <vt:lpstr>Slide 98</vt:lpstr>
      <vt:lpstr>Slide 99</vt:lpstr>
      <vt:lpstr>شرایط موجود، شرایط مطلوب</vt:lpstr>
      <vt:lpstr>سوريه: بررسي همکاري در شرايط موجود </vt:lpstr>
      <vt:lpstr>سوریه: چشم‌انداز همکاري در شرايط مطلوب </vt:lpstr>
      <vt:lpstr>زمينه و نوع همکاري:</vt:lpstr>
      <vt:lpstr>اردن:  بررسي همکاري در شرايط موجود</vt:lpstr>
      <vt:lpstr>چشم‌انداز همکاري در شرايط مطلوب</vt:lpstr>
      <vt:lpstr>زمينه همکاري دروضعيت مطلوب</vt:lpstr>
      <vt:lpstr>ترکيه: بررسي همکاري در شرايط موجود :</vt:lpstr>
      <vt:lpstr>ترکيه: بررسي همکاري در شرايط مطلوب:</vt:lpstr>
      <vt:lpstr>ترکيه: چشم‌انداز همکاري در شرايط مطلوب</vt:lpstr>
      <vt:lpstr>ترکيه: چشم‌انداز همکاري در شرايط مطلوب</vt:lpstr>
      <vt:lpstr>الجزاير : بررسي همکاري در شرايط موجود </vt:lpstr>
      <vt:lpstr>الجزاير: چشم‌انداز همکاري در شرايط مطلوب</vt:lpstr>
      <vt:lpstr>الجزایر: </vt:lpstr>
      <vt:lpstr>مصر</vt:lpstr>
      <vt:lpstr>چشم‌انداز همکاري در  شرايط مطلوب</vt:lpstr>
      <vt:lpstr>مراکش: بررسي همکاري در شرايط موجود </vt:lpstr>
      <vt:lpstr>مراکش: چشم‌انداز همکاري در شرايط مطلوب</vt:lpstr>
      <vt:lpstr>عراق</vt:lpstr>
      <vt:lpstr>چشم‌انداز همکاري در شرايط مطلوب</vt:lpstr>
      <vt:lpstr>تونس</vt:lpstr>
      <vt:lpstr>ليبي </vt:lpstr>
      <vt:lpstr>عربستان سعودي: بررسي همکاري در شرايط موجود </vt:lpstr>
      <vt:lpstr>عربستان سعودي: بررسي همکاري در شرايط موجود </vt:lpstr>
      <vt:lpstr>چشم‌انداز همکاری در  شرایط مطلوب</vt:lpstr>
      <vt:lpstr>چشم‌انداز همکاري در شرايط مطلوب</vt:lpstr>
      <vt:lpstr>امارات متحده عربي: بررسي همکاري در شرايط موجود</vt:lpstr>
      <vt:lpstr>امارات متحده عربي: بررسي همکاري در شرايط موجود </vt:lpstr>
      <vt:lpstr>امارات: چشم‌انداز همکاري در  شرايط مطلوب</vt:lpstr>
      <vt:lpstr>کويت: بررسي همکاري در شرايط موجود</vt:lpstr>
      <vt:lpstr>کويت: چشم‌انداز همکاري در شرايط مطلوب</vt:lpstr>
      <vt:lpstr>قطر</vt:lpstr>
      <vt:lpstr>عمان</vt:lpstr>
      <vt:lpstr>بحرين</vt:lpstr>
      <vt:lpstr>Slide 134</vt:lpstr>
      <vt:lpstr>Slide 135</vt:lpstr>
    </vt:vector>
  </TitlesOfParts>
  <Company>matsa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بررسي مقدماتي امكان همکاری هسته‌ای ایران و كشورهاي خاورميانه در توسعه چرخه سوخت هسته‌ای </dc:title>
  <dc:creator>bayat</dc:creator>
  <cp:lastModifiedBy>abyazi</cp:lastModifiedBy>
  <cp:revision>332</cp:revision>
  <dcterms:created xsi:type="dcterms:W3CDTF">2010-10-19T10:26:23Z</dcterms:created>
  <dcterms:modified xsi:type="dcterms:W3CDTF">2011-06-15T10:48:49Z</dcterms:modified>
</cp:coreProperties>
</file>