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4"/>
  </p:sldMasterIdLst>
  <p:notesMasterIdLst>
    <p:notesMasterId r:id="rId13"/>
  </p:notesMasterIdLst>
  <p:handoutMasterIdLst>
    <p:handoutMasterId r:id="rId14"/>
  </p:handoutMasterIdLst>
  <p:sldIdLst>
    <p:sldId id="276" r:id="rId5"/>
    <p:sldId id="325" r:id="rId6"/>
    <p:sldId id="326" r:id="rId7"/>
    <p:sldId id="331" r:id="rId8"/>
    <p:sldId id="332" r:id="rId9"/>
    <p:sldId id="333" r:id="rId10"/>
    <p:sldId id="334" r:id="rId11"/>
    <p:sldId id="335" r:id="rId1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55F"/>
    <a:srgbClr val="00B3DC"/>
    <a:srgbClr val="E99347"/>
    <a:srgbClr val="0D499C"/>
    <a:srgbClr val="152225"/>
    <a:srgbClr val="102E50"/>
    <a:srgbClr val="1A4B7F"/>
    <a:srgbClr val="294046"/>
    <a:srgbClr val="242F5F"/>
    <a:srgbClr val="0D4C99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87" autoAdjust="0"/>
  </p:normalViewPr>
  <p:slideViewPr>
    <p:cSldViewPr snapToGrid="0">
      <p:cViewPr varScale="1">
        <p:scale>
          <a:sx n="84" d="100"/>
          <a:sy n="84" d="100"/>
        </p:scale>
        <p:origin x="1291" y="82"/>
      </p:cViewPr>
      <p:guideLst>
        <p:guide orient="horz" pos="214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2DCE4C-9DF6-4613-895B-1C42EDC0CA5C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1156D-CB3F-4C3B-B7AC-F0771338D9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3637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F79C97-F0C3-4425-BBC4-D863BA7157CB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65A1C8-55F9-423E-A89D-EDAF9AB7E1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843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748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wano.info" TargetMode="External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4.emf"/><Relationship Id="rId4" Type="http://schemas.openxmlformats.org/officeDocument/2006/relationships/hyperlink" Target="http://members.wano.org/" TargetMode="Externa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Open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003" y="776375"/>
            <a:ext cx="5331124" cy="5331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89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cumentMarking.CMark"/>
          <p:cNvSpPr txBox="1">
            <a:spLocks noChangeArrowheads="1"/>
          </p:cNvSpPr>
          <p:nvPr userDrawn="1"/>
        </p:nvSpPr>
        <p:spPr bwMode="auto">
          <a:xfrm>
            <a:off x="4394200" y="6537325"/>
            <a:ext cx="3556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107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07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07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07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07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7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7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7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7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ru-RU" sz="900" i="1">
                <a:solidFill>
                  <a:srgbClr val="000000"/>
                </a:solidFill>
              </a:rPr>
              <a:t>Interní</a:t>
            </a:r>
          </a:p>
          <a:p>
            <a:pPr eaLnBrk="1" hangingPunct="1"/>
            <a:endParaRPr lang="cs-CZ" altLang="ru-RU" sz="600">
              <a:solidFill>
                <a:srgbClr val="000000"/>
              </a:solidFill>
            </a:endParaRPr>
          </a:p>
          <a:p>
            <a:pPr eaLnBrk="1" hangingPunct="1"/>
            <a:r>
              <a:rPr lang="cs-CZ" altLang="ru-RU" sz="6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7E0BE8-50F2-4EA5-8387-98D0801FDF92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89024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Open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59267" y="-67733"/>
            <a:ext cx="9279467" cy="6993466"/>
          </a:xfrm>
          <a:prstGeom prst="rect">
            <a:avLst/>
          </a:prstGeom>
          <a:solidFill>
            <a:srgbClr val="00355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584" y="1697732"/>
            <a:ext cx="3544831" cy="3462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183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566543F6-203B-B64E-84F0-05F0F76CD6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9643A0-662E-964E-ACC6-28958D12F7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Content Placeholder 1"/>
          <p:cNvSpPr>
            <a:spLocks noGrp="1"/>
          </p:cNvSpPr>
          <p:nvPr>
            <p:ph idx="4294967295"/>
          </p:nvPr>
        </p:nvSpPr>
        <p:spPr>
          <a:xfrm>
            <a:off x="2285999" y="1680063"/>
            <a:ext cx="6379699" cy="4544892"/>
          </a:xfrm>
        </p:spPr>
        <p:txBody>
          <a:bodyPr>
            <a:normAutofit/>
          </a:bodyPr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spcBef>
                <a:spcPts val="0"/>
              </a:spcBef>
              <a:spcAft>
                <a:spcPts val="2100"/>
              </a:spcAft>
              <a:buNone/>
            </a:pPr>
            <a:r>
              <a:rPr lang="en-US" sz="2000" smtClean="0"/>
              <a:t>Click to edit Master text styles</a:t>
            </a:r>
          </a:p>
          <a:p>
            <a:pPr marL="0" lvl="1" indent="0">
              <a:spcBef>
                <a:spcPts val="0"/>
              </a:spcBef>
              <a:spcAft>
                <a:spcPts val="2100"/>
              </a:spcAft>
              <a:buNone/>
            </a:pPr>
            <a:r>
              <a:rPr lang="en-US" sz="2000" smtClean="0"/>
              <a:t>Second level</a:t>
            </a:r>
          </a:p>
          <a:p>
            <a:pPr marL="0" lvl="2" indent="0">
              <a:spcBef>
                <a:spcPts val="0"/>
              </a:spcBef>
              <a:spcAft>
                <a:spcPts val="2100"/>
              </a:spcAft>
              <a:buNone/>
            </a:pPr>
            <a:r>
              <a:rPr lang="en-US" sz="2000" smtClean="0"/>
              <a:t>Third level</a:t>
            </a:r>
          </a:p>
        </p:txBody>
      </p:sp>
      <p:sp>
        <p:nvSpPr>
          <p:cNvPr id="11" name="Title 2"/>
          <p:cNvSpPr>
            <a:spLocks noGrp="1"/>
          </p:cNvSpPr>
          <p:nvPr>
            <p:ph type="title"/>
          </p:nvPr>
        </p:nvSpPr>
        <p:spPr>
          <a:xfrm>
            <a:off x="471267" y="209551"/>
            <a:ext cx="7125069" cy="95976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6FF9C7E-AF8D-4046-ACFC-179B9DBDE3AA}"/>
              </a:ext>
            </a:extLst>
          </p:cNvPr>
          <p:cNvSpPr txBox="1"/>
          <p:nvPr userDrawn="1"/>
        </p:nvSpPr>
        <p:spPr>
          <a:xfrm>
            <a:off x="2285999" y="5264628"/>
            <a:ext cx="6388663" cy="62966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100" b="1" spc="300" dirty="0">
                <a:solidFill>
                  <a:srgbClr val="00355F"/>
                </a:solidFill>
                <a:latin typeface="+mj-lt"/>
              </a:rPr>
              <a:t>DISTRIBUTION CLASSIFICATION</a:t>
            </a:r>
            <a:r>
              <a:rPr lang="en-US" sz="1100" spc="300" dirty="0">
                <a:solidFill>
                  <a:srgbClr val="00355F"/>
                </a:solidFill>
                <a:latin typeface="+mj-lt"/>
              </a:rPr>
              <a:t>:</a:t>
            </a:r>
            <a:br>
              <a:rPr lang="en-US" sz="1100" spc="300" dirty="0">
                <a:solidFill>
                  <a:srgbClr val="00355F"/>
                </a:solidFill>
                <a:latin typeface="+mj-lt"/>
              </a:rPr>
            </a:br>
            <a:r>
              <a:rPr lang="en-US" sz="1100" spc="300" dirty="0">
                <a:solidFill>
                  <a:srgbClr val="00355F"/>
                </a:solidFill>
                <a:latin typeface="+mj-lt"/>
              </a:rPr>
              <a:t>[OPEN/GENERAL/LIMITED/RESTRICTED]</a:t>
            </a:r>
          </a:p>
        </p:txBody>
      </p:sp>
    </p:spTree>
    <p:extLst>
      <p:ext uri="{BB962C8B-B14F-4D97-AF65-F5344CB8AC3E}">
        <p14:creationId xmlns:p14="http://schemas.microsoft.com/office/powerpoint/2010/main" val="4289079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D461CBB9-B9D1-2441-9496-593A633E0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862CB6A7-90EE-4049-BC2C-BAECB8681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6867" y="1647316"/>
            <a:ext cx="6516154" cy="492493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68BA4052-5CAD-9E4F-9568-E2ADEF8C1E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D8FBD3C-B900-C64A-9FB9-125694A613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677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A6196FE8-B6D9-584C-B71C-E1F8AA7B2D6E}"/>
              </a:ext>
            </a:extLst>
          </p:cNvPr>
          <p:cNvSpPr txBox="1">
            <a:spLocks/>
          </p:cNvSpPr>
          <p:nvPr userDrawn="1"/>
        </p:nvSpPr>
        <p:spPr>
          <a:xfrm>
            <a:off x="2338352" y="1532908"/>
            <a:ext cx="6289118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1" kern="1200" spc="300">
                <a:solidFill>
                  <a:srgbClr val="00355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THANK YOU FOR LISTENING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FA0AAE0-273D-C447-A84C-069F93913794}"/>
              </a:ext>
            </a:extLst>
          </p:cNvPr>
          <p:cNvCxnSpPr>
            <a:cxnSpLocks/>
          </p:cNvCxnSpPr>
          <p:nvPr userDrawn="1"/>
        </p:nvCxnSpPr>
        <p:spPr>
          <a:xfrm>
            <a:off x="2338351" y="2385988"/>
            <a:ext cx="6289118" cy="0"/>
          </a:xfrm>
          <a:prstGeom prst="line">
            <a:avLst/>
          </a:prstGeom>
          <a:ln w="12700" cap="sq">
            <a:solidFill>
              <a:srgbClr val="00B3D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89D7F819-5424-0849-B572-55E21EFDB80D}"/>
              </a:ext>
            </a:extLst>
          </p:cNvPr>
          <p:cNvSpPr/>
          <p:nvPr userDrawn="1"/>
        </p:nvSpPr>
        <p:spPr>
          <a:xfrm>
            <a:off x="0" y="6473628"/>
            <a:ext cx="9144000" cy="384372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A47634B-C7C3-B440-A4CD-605578E3DD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1F65C27E-E666-904B-B68D-6AA77548B7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414D27F8-3053-AE4E-92F9-41335606BA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8B293773-E496-8F4A-BA86-5F33DB419D6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34"/>
          <a:stretch/>
        </p:blipFill>
        <p:spPr>
          <a:xfrm>
            <a:off x="-97971" y="2317670"/>
            <a:ext cx="2073353" cy="3850294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DCA0828F-7379-7942-9F76-920C1A67486B}"/>
              </a:ext>
            </a:extLst>
          </p:cNvPr>
          <p:cNvSpPr/>
          <p:nvPr userDrawn="1"/>
        </p:nvSpPr>
        <p:spPr>
          <a:xfrm>
            <a:off x="7920547" y="6287512"/>
            <a:ext cx="1223453" cy="1861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E6CD3F8-0A32-4F42-B19B-B23A5495CD0A}"/>
              </a:ext>
            </a:extLst>
          </p:cNvPr>
          <p:cNvGrpSpPr/>
          <p:nvPr userDrawn="1"/>
        </p:nvGrpSpPr>
        <p:grpSpPr>
          <a:xfrm>
            <a:off x="2314075" y="3230977"/>
            <a:ext cx="6289118" cy="1156740"/>
            <a:chOff x="2314075" y="3230977"/>
            <a:chExt cx="6289118" cy="1156740"/>
          </a:xfrm>
        </p:grpSpPr>
        <p:sp>
          <p:nvSpPr>
            <p:cNvPr id="13" name="Title 1">
              <a:extLst>
                <a:ext uri="{FF2B5EF4-FFF2-40B4-BE49-F238E27FC236}">
                  <a16:creationId xmlns:a16="http://schemas.microsoft.com/office/drawing/2014/main" id="{60089013-E93A-4E44-8524-3F636F68482B}"/>
                </a:ext>
              </a:extLst>
            </p:cNvPr>
            <p:cNvSpPr txBox="1">
              <a:spLocks/>
            </p:cNvSpPr>
            <p:nvPr/>
          </p:nvSpPr>
          <p:spPr>
            <a:xfrm>
              <a:off x="2314075" y="3243660"/>
              <a:ext cx="6289118" cy="1144057"/>
            </a:xfrm>
            <a:prstGeom prst="rect">
              <a:avLst/>
            </a:prstGeom>
          </p:spPr>
          <p:txBody>
            <a:bodyPr lIns="0" tIns="0" rIns="0" bIns="0" anchor="t">
              <a:no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2400" b="0" kern="1200" cap="none" spc="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Public</a:t>
              </a:r>
              <a:r>
                <a:rPr lang="en-US" dirty="0"/>
                <a:t/>
              </a:r>
              <a:br>
                <a:rPr lang="en-US" dirty="0"/>
              </a:br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WANO Members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D4E5154-1913-D64A-9D74-19847AB8C668}"/>
                </a:ext>
              </a:extLst>
            </p:cNvPr>
            <p:cNvSpPr txBox="1"/>
            <p:nvPr/>
          </p:nvSpPr>
          <p:spPr>
            <a:xfrm>
              <a:off x="3212538" y="3230977"/>
              <a:ext cx="3795165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400" dirty="0">
                  <a:hlinkClick r:id="rId3"/>
                </a:rPr>
                <a:t>wano.info</a:t>
              </a:r>
              <a:endParaRPr lang="en-US" sz="2400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739BBE0-5C74-5949-A800-BDAC74B85C57}"/>
                </a:ext>
              </a:extLst>
            </p:cNvPr>
            <p:cNvSpPr txBox="1"/>
            <p:nvPr/>
          </p:nvSpPr>
          <p:spPr>
            <a:xfrm>
              <a:off x="4547724" y="3602847"/>
              <a:ext cx="3795165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400" dirty="0">
                  <a:hlinkClick r:id="rId4"/>
                </a:rPr>
                <a:t>members.wano.org</a:t>
              </a:r>
              <a:endParaRPr lang="en-US" sz="2400" dirty="0"/>
            </a:p>
          </p:txBody>
        </p:sp>
      </p:grpSp>
      <p:sp>
        <p:nvSpPr>
          <p:cNvPr id="22" name="Content Placeholder 1">
            <a:extLst>
              <a:ext uri="{FF2B5EF4-FFF2-40B4-BE49-F238E27FC236}">
                <a16:creationId xmlns:a16="http://schemas.microsoft.com/office/drawing/2014/main" id="{E12CD371-0EE5-0142-AF51-99B42A7EF1B2}"/>
              </a:ext>
            </a:extLst>
          </p:cNvPr>
          <p:cNvSpPr txBox="1">
            <a:spLocks/>
          </p:cNvSpPr>
          <p:nvPr userDrawn="1"/>
        </p:nvSpPr>
        <p:spPr>
          <a:xfrm>
            <a:off x="2319453" y="2720844"/>
            <a:ext cx="6346245" cy="319722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95000"/>
              <a:buFontTx/>
              <a:buBlip>
                <a:blip r:embed="rId5"/>
              </a:buBlip>
              <a:defRPr lang="en-US" sz="25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7700" indent="-28575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100000"/>
              <a:buFontTx/>
              <a:buBlip>
                <a:blip r:embed="rId5"/>
              </a:buBlip>
              <a:defRPr lang="en-US" sz="1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08063" indent="-28575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100000"/>
              <a:buFontTx/>
              <a:buBlip>
                <a:blip r:embed="rId5"/>
              </a:buBlip>
              <a:defRPr lang="en-US" sz="1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80000" indent="-36000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498934"/>
              </a:buClr>
              <a:buSzPct val="100000"/>
              <a:buFont typeface="Wingdings" pitchFamily="2" charset="2"/>
              <a:buChar char="q"/>
              <a:defRPr lang="en-US" sz="1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2100"/>
              </a:spcAft>
              <a:buNone/>
            </a:pPr>
            <a:r>
              <a:rPr lang="en-GB" sz="2200" b="1" spc="300" dirty="0">
                <a:solidFill>
                  <a:srgbClr val="00B3DC"/>
                </a:solidFill>
              </a:rPr>
              <a:t>FOR MORE INFORMATION PLEASE VISIT</a:t>
            </a:r>
            <a:endParaRPr lang="en-GB" spc="300" dirty="0">
              <a:solidFill>
                <a:srgbClr val="00B3DC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976" y="-119379"/>
            <a:ext cx="1673637" cy="1673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593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C97171C-F98A-A248-A605-336424B068F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44"/>
          <a:stretch/>
        </p:blipFill>
        <p:spPr>
          <a:xfrm>
            <a:off x="-120770" y="2317670"/>
            <a:ext cx="2096152" cy="3850294"/>
          </a:xfrm>
          <a:prstGeom prst="rect">
            <a:avLst/>
          </a:prstGeom>
        </p:spPr>
      </p:pic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976" y="-119379"/>
            <a:ext cx="1673637" cy="1673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408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084F4-3321-394E-927D-51F0FEE3F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694" y="1647316"/>
            <a:ext cx="8260327" cy="45320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6631F2-1636-8A4C-B3A2-2DBCF7F3D24C}"/>
              </a:ext>
            </a:extLst>
          </p:cNvPr>
          <p:cNvSpPr/>
          <p:nvPr userDrawn="1"/>
        </p:nvSpPr>
        <p:spPr>
          <a:xfrm>
            <a:off x="0" y="6473628"/>
            <a:ext cx="9144000" cy="384372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78817E-91B1-5449-887B-794040B198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DF94BEBF-1037-D042-AD83-5FD9A3C9F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74CC138-7C65-824C-B674-C2B016E5C5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D6DBBBB-AF78-0344-99BC-5FBA894207A3}"/>
              </a:ext>
            </a:extLst>
          </p:cNvPr>
          <p:cNvSpPr/>
          <p:nvPr userDrawn="1"/>
        </p:nvSpPr>
        <p:spPr>
          <a:xfrm>
            <a:off x="7920547" y="6287512"/>
            <a:ext cx="1223453" cy="1861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976" y="-119379"/>
            <a:ext cx="1673637" cy="1673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573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084F4-3321-394E-927D-51F0FEE3F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694" y="1647316"/>
            <a:ext cx="8260327" cy="45320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6631F2-1636-8A4C-B3A2-2DBCF7F3D24C}"/>
              </a:ext>
            </a:extLst>
          </p:cNvPr>
          <p:cNvSpPr/>
          <p:nvPr userDrawn="1"/>
        </p:nvSpPr>
        <p:spPr>
          <a:xfrm>
            <a:off x="0" y="6473628"/>
            <a:ext cx="9144000" cy="384372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78817E-91B1-5449-887B-794040B198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DF94BEBF-1037-D042-AD83-5FD9A3C9F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74CC138-7C65-824C-B674-C2B016E5C5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D6DBBBB-AF78-0344-99BC-5FBA894207A3}"/>
              </a:ext>
            </a:extLst>
          </p:cNvPr>
          <p:cNvSpPr/>
          <p:nvPr userDrawn="1"/>
        </p:nvSpPr>
        <p:spPr>
          <a:xfrm>
            <a:off x="7920547" y="6287512"/>
            <a:ext cx="1223453" cy="1861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11" name="Straight Connector 10"/>
          <p:cNvCxnSpPr>
            <a:cxnSpLocks/>
          </p:cNvCxnSpPr>
          <p:nvPr userDrawn="1"/>
        </p:nvCxnSpPr>
        <p:spPr>
          <a:xfrm>
            <a:off x="467669" y="1196752"/>
            <a:ext cx="6633077" cy="0"/>
          </a:xfrm>
          <a:prstGeom prst="line">
            <a:avLst/>
          </a:prstGeom>
          <a:ln w="12700" cap="sq">
            <a:solidFill>
              <a:srgbClr val="00355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976" y="-119379"/>
            <a:ext cx="1673637" cy="1673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677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084F4-3321-394E-927D-51F0FEE3F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694" y="1647316"/>
            <a:ext cx="8260327" cy="45320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78817E-91B1-5449-887B-794040B198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DF94BEBF-1037-D042-AD83-5FD9A3C9F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74CC138-7C65-824C-B674-C2B016E5C5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976" y="-119379"/>
            <a:ext cx="1673637" cy="1673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83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71401A9-7F83-1841-984A-D491EB8D18BF}"/>
              </a:ext>
            </a:extLst>
          </p:cNvPr>
          <p:cNvSpPr/>
          <p:nvPr userDrawn="1"/>
        </p:nvSpPr>
        <p:spPr>
          <a:xfrm>
            <a:off x="0" y="6473628"/>
            <a:ext cx="9144000" cy="384372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F326036-AFC7-1F4D-A46F-DE6C7A573986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HERE TO EDIT MASTER TEXT STYLE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86613" y="316239"/>
            <a:ext cx="1620000" cy="41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9" name="Straight Connector 8"/>
          <p:cNvCxnSpPr>
            <a:cxnSpLocks/>
          </p:cNvCxnSpPr>
          <p:nvPr userDrawn="1"/>
        </p:nvCxnSpPr>
        <p:spPr>
          <a:xfrm>
            <a:off x="467669" y="1196752"/>
            <a:ext cx="6633077" cy="0"/>
          </a:xfrm>
          <a:prstGeom prst="line">
            <a:avLst/>
          </a:prstGeom>
          <a:ln w="12700" cap="sq">
            <a:solidFill>
              <a:srgbClr val="00355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2156867" y="1647316"/>
            <a:ext cx="6516154" cy="492493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US" dirty="0" smtClean="0"/>
              <a:t>level</a:t>
            </a:r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A56098D-1748-C14A-98DB-F6FD4C6E49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525"/>
          <a:stretch/>
        </p:blipFill>
        <p:spPr>
          <a:xfrm>
            <a:off x="-51758" y="2317670"/>
            <a:ext cx="2027140" cy="385029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7B5B982-D2F0-6E43-BF79-1602805A5127}"/>
              </a:ext>
            </a:extLst>
          </p:cNvPr>
          <p:cNvSpPr/>
          <p:nvPr userDrawn="1"/>
        </p:nvSpPr>
        <p:spPr>
          <a:xfrm>
            <a:off x="7920547" y="6287512"/>
            <a:ext cx="1223453" cy="1861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976" y="-119379"/>
            <a:ext cx="1673637" cy="1673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159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737" r:id="rId2"/>
    <p:sldLayoutId id="2147483726" r:id="rId3"/>
    <p:sldLayoutId id="2147483672" r:id="rId4"/>
    <p:sldLayoutId id="2147483736" r:id="rId5"/>
    <p:sldLayoutId id="2147483739" r:id="rId6"/>
    <p:sldLayoutId id="2147483743" r:id="rId7"/>
    <p:sldLayoutId id="2147483745" r:id="rId8"/>
    <p:sldLayoutId id="2147483744" r:id="rId9"/>
    <p:sldLayoutId id="2147483746" r:id="rId10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400" b="1" kern="1200" spc="300">
          <a:solidFill>
            <a:srgbClr val="00355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300"/>
        </a:spcBef>
        <a:spcAft>
          <a:spcPts val="300"/>
        </a:spcAft>
        <a:buClr>
          <a:srgbClr val="0D499C"/>
        </a:buClr>
        <a:buSzPct val="95000"/>
        <a:buFontTx/>
        <a:buBlip>
          <a:blip r:embed="rId15"/>
        </a:buBlip>
        <a:defRPr lang="en-US" sz="25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47700" indent="-285750" algn="l" defTabSz="457200" rtl="0" eaLnBrk="1" latinLnBrk="0" hangingPunct="1">
        <a:spcBef>
          <a:spcPts val="300"/>
        </a:spcBef>
        <a:spcAft>
          <a:spcPts val="300"/>
        </a:spcAft>
        <a:buClr>
          <a:srgbClr val="0D499C"/>
        </a:buClr>
        <a:buSzPct val="100000"/>
        <a:buFontTx/>
        <a:buBlip>
          <a:blip r:embed="rId15"/>
        </a:buBlip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08063" indent="-285750" algn="l" defTabSz="457200" rtl="0" eaLnBrk="1" latinLnBrk="0" hangingPunct="1">
        <a:spcBef>
          <a:spcPts val="300"/>
        </a:spcBef>
        <a:spcAft>
          <a:spcPts val="300"/>
        </a:spcAft>
        <a:buClr>
          <a:srgbClr val="0D499C"/>
        </a:buClr>
        <a:buSzPct val="100000"/>
        <a:buFontTx/>
        <a:buBlip>
          <a:blip r:embed="rId15"/>
        </a:buBlip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720000" indent="0" algn="l" defTabSz="457200" rtl="0" eaLnBrk="1" latinLnBrk="0" hangingPunct="1">
        <a:spcBef>
          <a:spcPts val="300"/>
        </a:spcBef>
        <a:spcAft>
          <a:spcPts val="300"/>
        </a:spcAft>
        <a:buClr>
          <a:srgbClr val="00B3DC"/>
        </a:buClr>
        <a:buSzPct val="100000"/>
        <a:buFont typeface="Courier New" panose="02070309020205020404" pitchFamily="49" charset="0"/>
        <a:buNone/>
        <a:defRPr lang="en-US" sz="16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694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cs-CZ" sz="2800" dirty="0" smtClean="0"/>
              <a:t>First </a:t>
            </a:r>
            <a:r>
              <a:rPr lang="cs-CZ" altLang="cs-CZ" sz="2800" dirty="0" smtClean="0"/>
              <a:t>Meeting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189186" y="1295399"/>
            <a:ext cx="8875986" cy="5199993"/>
          </a:xfrm>
        </p:spPr>
        <p:txBody>
          <a:bodyPr>
            <a:normAutofit/>
          </a:bodyPr>
          <a:lstStyle/>
          <a:p>
            <a:pPr algn="just"/>
            <a:r>
              <a:rPr lang="cs-CZ" altLang="cs-CZ" sz="2800" b="1" dirty="0" smtClean="0">
                <a:solidFill>
                  <a:schemeClr val="tx1"/>
                </a:solidFill>
              </a:rPr>
              <a:t>Welcome</a:t>
            </a:r>
            <a:endParaRPr lang="en-US" altLang="cs-CZ" sz="2800" b="1" dirty="0" smtClean="0">
              <a:solidFill>
                <a:schemeClr val="tx1"/>
              </a:solidFill>
            </a:endParaRPr>
          </a:p>
          <a:p>
            <a:pPr algn="just"/>
            <a:r>
              <a:rPr lang="cs-CZ" altLang="cs-CZ" sz="2800" b="1" dirty="0">
                <a:solidFill>
                  <a:schemeClr val="tx1"/>
                </a:solidFill>
              </a:rPr>
              <a:t>Introduction of team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members</a:t>
            </a:r>
            <a:endParaRPr lang="en-US" altLang="cs-CZ" sz="2800" b="1" dirty="0" smtClean="0">
              <a:solidFill>
                <a:schemeClr val="tx1"/>
              </a:solidFill>
            </a:endParaRPr>
          </a:p>
          <a:p>
            <a:pPr algn="just"/>
            <a:r>
              <a:rPr lang="en-US" sz="2800" b="1" kern="0" dirty="0">
                <a:solidFill>
                  <a:schemeClr val="tx1"/>
                </a:solidFill>
              </a:rPr>
              <a:t>Team Leader </a:t>
            </a:r>
            <a:r>
              <a:rPr lang="en-US" sz="2800" b="1" kern="0" dirty="0" smtClean="0">
                <a:solidFill>
                  <a:schemeClr val="tx1"/>
                </a:solidFill>
              </a:rPr>
              <a:t>Expectation</a:t>
            </a:r>
            <a:endParaRPr lang="cs-CZ" altLang="cs-CZ" sz="2800" b="1" dirty="0" smtClean="0">
              <a:solidFill>
                <a:schemeClr val="tx1"/>
              </a:solidFill>
            </a:endParaRPr>
          </a:p>
          <a:p>
            <a:pPr algn="just"/>
            <a:r>
              <a:rPr lang="en-US" altLang="cs-CZ" sz="2800" b="1" dirty="0" smtClean="0">
                <a:solidFill>
                  <a:schemeClr val="tx1"/>
                </a:solidFill>
              </a:rPr>
              <a:t>C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PR is a </a:t>
            </a:r>
            <a:r>
              <a:rPr lang="en-US" altLang="cs-CZ" sz="2800" b="1" dirty="0" smtClean="0">
                <a:solidFill>
                  <a:schemeClr val="tx1"/>
                </a:solidFill>
              </a:rPr>
              <a:t>mission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 for our members</a:t>
            </a:r>
            <a:r>
              <a:rPr lang="en-US" altLang="cs-CZ" sz="2800" b="1" dirty="0" smtClean="0">
                <a:solidFill>
                  <a:schemeClr val="tx1"/>
                </a:solidFill>
              </a:rPr>
              <a:t>: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to assess independently the </a:t>
            </a:r>
            <a:r>
              <a:rPr lang="en-US" altLang="cs-CZ" sz="2800" b="1" dirty="0" smtClean="0">
                <a:solidFill>
                  <a:schemeClr val="tx1"/>
                </a:solidFill>
              </a:rPr>
              <a:t>company/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station safety related performance</a:t>
            </a:r>
          </a:p>
          <a:p>
            <a:pPr algn="just"/>
            <a:r>
              <a:rPr lang="cs-CZ" altLang="cs-CZ" sz="2800" b="1" dirty="0" smtClean="0">
                <a:solidFill>
                  <a:schemeClr val="tx1"/>
                </a:solidFill>
              </a:rPr>
              <a:t>New PO</a:t>
            </a:r>
            <a:r>
              <a:rPr lang="en-US" altLang="cs-CZ" sz="2800" b="1" dirty="0" smtClean="0">
                <a:solidFill>
                  <a:schemeClr val="tx1"/>
                </a:solidFill>
              </a:rPr>
              <a:t>&amp;C 2013 + 10 Traits of Health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y NS Culture</a:t>
            </a:r>
          </a:p>
          <a:p>
            <a:pPr algn="just"/>
            <a:r>
              <a:rPr lang="cs-CZ" altLang="cs-CZ" sz="2800" b="1" dirty="0" smtClean="0">
                <a:solidFill>
                  <a:schemeClr val="tx1"/>
                </a:solidFill>
              </a:rPr>
              <a:t>We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are one team !!</a:t>
            </a:r>
            <a:r>
              <a:rPr lang="en-US" altLang="cs-CZ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>
                <a:solidFill>
                  <a:schemeClr val="tx1"/>
                </a:solidFill>
              </a:rPr>
              <a:t>We</a:t>
            </a:r>
            <a:r>
              <a:rPr lang="cs-CZ" sz="2800" b="1" kern="0" dirty="0">
                <a:solidFill>
                  <a:schemeClr val="tx1"/>
                </a:solidFill>
              </a:rPr>
              <a:t> are international WANO team </a:t>
            </a:r>
            <a:r>
              <a:rPr lang="en-US" sz="2800" b="1" kern="0" dirty="0">
                <a:solidFill>
                  <a:schemeClr val="tx1"/>
                </a:solidFill>
              </a:rPr>
              <a:t>- 9</a:t>
            </a:r>
            <a:r>
              <a:rPr lang="cs-CZ" sz="2800" b="1" kern="0" dirty="0">
                <a:solidFill>
                  <a:schemeClr val="tx1"/>
                </a:solidFill>
              </a:rPr>
              <a:t> </a:t>
            </a:r>
            <a:r>
              <a:rPr lang="en-US" sz="2800" b="1" kern="0" dirty="0">
                <a:solidFill>
                  <a:schemeClr val="tx1"/>
                </a:solidFill>
              </a:rPr>
              <a:t>team members</a:t>
            </a:r>
            <a:r>
              <a:rPr lang="cs-CZ" sz="2800" b="1" kern="0" dirty="0">
                <a:solidFill>
                  <a:schemeClr val="tx1"/>
                </a:solidFill>
              </a:rPr>
              <a:t> from </a:t>
            </a:r>
            <a:r>
              <a:rPr lang="en-US" sz="2800" b="1" kern="0" dirty="0">
                <a:solidFill>
                  <a:schemeClr val="tx1"/>
                </a:solidFill>
              </a:rPr>
              <a:t>6</a:t>
            </a:r>
            <a:r>
              <a:rPr lang="cs-CZ" sz="2800" b="1" kern="0" dirty="0" smtClean="0">
                <a:solidFill>
                  <a:schemeClr val="tx1"/>
                </a:solidFill>
              </a:rPr>
              <a:t> </a:t>
            </a:r>
            <a:r>
              <a:rPr lang="cs-CZ" sz="2800" b="1" kern="0" dirty="0">
                <a:solidFill>
                  <a:schemeClr val="tx1"/>
                </a:solidFill>
              </a:rPr>
              <a:t>countries</a:t>
            </a:r>
            <a:r>
              <a:rPr lang="en-US" sz="2800" b="1" kern="0" dirty="0" smtClean="0">
                <a:solidFill>
                  <a:schemeClr val="tx1"/>
                </a:solidFill>
              </a:rPr>
              <a:t>.</a:t>
            </a:r>
          </a:p>
          <a:p>
            <a:endParaRPr lang="cs-CZ" altLang="cs-CZ" sz="2000" b="1" dirty="0" smtClean="0">
              <a:solidFill>
                <a:srgbClr val="FF0000"/>
              </a:solidFill>
            </a:endParaRPr>
          </a:p>
          <a:p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56727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800" dirty="0" smtClean="0"/>
              <a:t>Team Introduction (1 minute)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953000"/>
          </a:xfrm>
        </p:spPr>
        <p:txBody>
          <a:bodyPr/>
          <a:lstStyle/>
          <a:p>
            <a:pPr marL="514350" indent="-514350" algn="just">
              <a:buFont typeface="+mj-lt"/>
              <a:buAutoNum type="arabicPeriod"/>
              <a:defRPr/>
            </a:pPr>
            <a:r>
              <a:rPr lang="cs-CZ" altLang="cs-CZ" sz="2800" b="1" dirty="0" smtClean="0"/>
              <a:t>Name, </a:t>
            </a:r>
            <a:r>
              <a:rPr lang="cs-CZ" altLang="cs-CZ" sz="2800" b="1" dirty="0" smtClean="0"/>
              <a:t>Surname</a:t>
            </a:r>
            <a:endParaRPr lang="cs-CZ" altLang="cs-CZ" sz="2800" b="1" dirty="0" smtClean="0"/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cs-CZ" altLang="cs-CZ" sz="2800" b="1" dirty="0" smtClean="0"/>
              <a:t>Area</a:t>
            </a:r>
            <a:r>
              <a:rPr lang="en-US" altLang="cs-CZ" sz="2800" b="1" dirty="0"/>
              <a:t>s</a:t>
            </a:r>
            <a:r>
              <a:rPr lang="cs-CZ" altLang="cs-CZ" sz="2800" b="1" dirty="0" smtClean="0"/>
              <a:t> </a:t>
            </a:r>
            <a:r>
              <a:rPr lang="cs-CZ" altLang="cs-CZ" sz="2800" b="1" dirty="0" smtClean="0"/>
              <a:t>of Review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cs-CZ" altLang="cs-CZ" sz="2800" b="1" dirty="0" smtClean="0"/>
              <a:t>Country, </a:t>
            </a:r>
            <a:r>
              <a:rPr lang="en-US" altLang="cs-CZ" sz="2800" b="1" dirty="0" smtClean="0"/>
              <a:t>company</a:t>
            </a:r>
            <a:r>
              <a:rPr lang="cs-CZ" altLang="cs-CZ" sz="2800" b="1" dirty="0" smtClean="0"/>
              <a:t>/station, your current job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en-US" altLang="cs-CZ" sz="2800" b="1" dirty="0" smtClean="0"/>
              <a:t>N</a:t>
            </a:r>
            <a:r>
              <a:rPr lang="cs-CZ" altLang="cs-CZ" sz="2800" b="1" dirty="0" smtClean="0"/>
              <a:t>uclear experience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cs-CZ" altLang="cs-CZ" sz="2800" b="1" dirty="0" smtClean="0"/>
              <a:t>Participation in a number of international missions (WANO/IAEA/other missions)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en-US" altLang="cs-CZ" sz="2800" b="1" dirty="0" smtClean="0"/>
              <a:t>H</a:t>
            </a:r>
            <a:r>
              <a:rPr lang="cs-CZ" altLang="cs-CZ" sz="2800" b="1" dirty="0" smtClean="0"/>
              <a:t>obby, </a:t>
            </a:r>
            <a:r>
              <a:rPr lang="cs-CZ" altLang="cs-CZ" sz="2800" b="1" dirty="0" smtClean="0"/>
              <a:t>interests</a:t>
            </a:r>
            <a:r>
              <a:rPr lang="en-US" altLang="cs-CZ" sz="2800" b="1" dirty="0" smtClean="0"/>
              <a:t>.</a:t>
            </a:r>
            <a:endParaRPr lang="cs-CZ" altLang="cs-CZ" sz="2800" b="1" dirty="0" smtClean="0"/>
          </a:p>
          <a:p>
            <a:pPr algn="just">
              <a:defRPr/>
            </a:pPr>
            <a:endParaRPr lang="cs-CZ" alt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8120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6026" y="1796464"/>
            <a:ext cx="8606454" cy="3809583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Review all prepared materials: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b="1" dirty="0" smtClean="0">
                <a:solidFill>
                  <a:schemeClr val="tx1"/>
                </a:solidFill>
              </a:rPr>
              <a:t>AIP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b="1" dirty="0" smtClean="0">
                <a:solidFill>
                  <a:schemeClr val="tx1"/>
                </a:solidFill>
              </a:rPr>
              <a:t>OE/PI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b="1" dirty="0" smtClean="0">
                <a:solidFill>
                  <a:schemeClr val="tx1"/>
                </a:solidFill>
              </a:rPr>
              <a:t>PR/MSM results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b="1" dirty="0" smtClean="0">
                <a:solidFill>
                  <a:schemeClr val="tx1"/>
                </a:solidFill>
              </a:rPr>
              <a:t>Pre-visit report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b="1" dirty="0" smtClean="0">
                <a:solidFill>
                  <a:schemeClr val="tx1"/>
                </a:solidFill>
              </a:rPr>
              <a:t>PO&amp;C, WPG 07, MC guideline for corporate peer review</a:t>
            </a:r>
          </a:p>
          <a:p>
            <a:r>
              <a:rPr lang="en-US" sz="2800" b="1" dirty="0" smtClean="0">
                <a:solidFill>
                  <a:schemeClr val="tx1"/>
                </a:solidFill>
                <a:ea typeface="Calibri"/>
                <a:cs typeface="Times New Roman"/>
              </a:rPr>
              <a:t>Develop review plans with focus areas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dirty="0" smtClean="0"/>
              <a:t>TL expectation: Preparation</a:t>
            </a:r>
            <a:endParaRPr lang="en-GB" sz="28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74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6026" y="1651183"/>
            <a:ext cx="8606454" cy="4501792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solidFill>
                  <a:schemeClr val="tx1"/>
                </a:solidFill>
              </a:rPr>
              <a:t>Assess </a:t>
            </a:r>
            <a:r>
              <a:rPr lang="en-US" sz="2800" b="1" dirty="0">
                <a:solidFill>
                  <a:schemeClr val="tx1"/>
                </a:solidFill>
              </a:rPr>
              <a:t>the corporate organizational effectiveness in promoting excellence </a:t>
            </a:r>
            <a:r>
              <a:rPr lang="en-US" sz="2800" b="1" dirty="0" smtClean="0">
                <a:solidFill>
                  <a:schemeClr val="tx1"/>
                </a:solidFill>
              </a:rPr>
              <a:t>in performance   </a:t>
            </a:r>
            <a:endParaRPr lang="en-US" sz="2800" b="1" dirty="0">
              <a:solidFill>
                <a:schemeClr val="tx1"/>
              </a:solidFill>
            </a:endParaRPr>
          </a:p>
          <a:p>
            <a:pPr lvl="0" algn="just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solidFill>
                  <a:schemeClr val="tx1"/>
                </a:solidFill>
              </a:rPr>
              <a:t>Keep </a:t>
            </a:r>
            <a:r>
              <a:rPr lang="en-US" sz="2800" b="1" dirty="0">
                <a:solidFill>
                  <a:schemeClr val="tx1"/>
                </a:solidFill>
              </a:rPr>
              <a:t>counterpart informed of progress and results</a:t>
            </a:r>
            <a:endParaRPr lang="sk-SK" sz="2800" dirty="0">
              <a:solidFill>
                <a:schemeClr val="tx1"/>
              </a:solidFill>
            </a:endParaRPr>
          </a:p>
          <a:p>
            <a:pPr lvl="0" algn="just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chemeClr val="tx1"/>
                </a:solidFill>
              </a:rPr>
              <a:t>Follow </a:t>
            </a:r>
            <a:r>
              <a:rPr lang="en-US" sz="2800" b="1" dirty="0" smtClean="0">
                <a:solidFill>
                  <a:schemeClr val="tx1"/>
                </a:solidFill>
              </a:rPr>
              <a:t>PO&amp;C, guidelines/</a:t>
            </a:r>
            <a:r>
              <a:rPr lang="en-US" sz="2800" b="1" dirty="0">
                <a:solidFill>
                  <a:schemeClr val="tx1"/>
                </a:solidFill>
              </a:rPr>
              <a:t>schedule as appropriate</a:t>
            </a:r>
            <a:endParaRPr lang="sk-SK" sz="2800" dirty="0">
              <a:solidFill>
                <a:schemeClr val="tx1"/>
              </a:solidFill>
            </a:endParaRPr>
          </a:p>
          <a:p>
            <a:pPr lvl="0" algn="just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chemeClr val="tx1"/>
                </a:solidFill>
              </a:rPr>
              <a:t>Attend team meetings</a:t>
            </a:r>
            <a:endParaRPr lang="sk-SK" sz="2800" dirty="0">
              <a:solidFill>
                <a:schemeClr val="tx1"/>
              </a:solidFill>
            </a:endParaRPr>
          </a:p>
          <a:p>
            <a:pPr lvl="0" algn="just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chemeClr val="tx1"/>
                </a:solidFill>
              </a:rPr>
              <a:t>Support other team members</a:t>
            </a:r>
            <a:endParaRPr lang="sk-SK" sz="2800" dirty="0">
              <a:solidFill>
                <a:schemeClr val="tx1"/>
              </a:solidFill>
            </a:endParaRPr>
          </a:p>
          <a:p>
            <a:pPr marL="0" lvl="0" indent="0">
              <a:spcAft>
                <a:spcPts val="600"/>
              </a:spcAft>
              <a:buNone/>
            </a:pPr>
            <a:endParaRPr lang="ru-RU" sz="3200" dirty="0">
              <a:ea typeface="Calibri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/>
              <a:t>TL </a:t>
            </a:r>
            <a:r>
              <a:rPr lang="en-US" sz="2800" dirty="0" smtClean="0"/>
              <a:t>expectation: Team</a:t>
            </a:r>
            <a:endParaRPr lang="en-GB" sz="28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28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6026" y="1736642"/>
            <a:ext cx="8606454" cy="3971953"/>
          </a:xfrm>
        </p:spPr>
        <p:txBody>
          <a:bodyPr>
            <a:noAutofit/>
          </a:bodyPr>
          <a:lstStyle/>
          <a:p>
            <a:pPr lvl="0"/>
            <a:r>
              <a:rPr lang="en-US" sz="2800" b="1" dirty="0">
                <a:solidFill>
                  <a:schemeClr val="tx1"/>
                </a:solidFill>
              </a:rPr>
              <a:t>Try and establish a co-operative relationship early </a:t>
            </a:r>
            <a:r>
              <a:rPr lang="en-US" sz="2800" b="1" dirty="0" smtClean="0">
                <a:solidFill>
                  <a:schemeClr val="tx1"/>
                </a:solidFill>
              </a:rPr>
              <a:t>– gain </a:t>
            </a:r>
            <a:r>
              <a:rPr lang="en-US" sz="2800" b="1" dirty="0">
                <a:solidFill>
                  <a:schemeClr val="tx1"/>
                </a:solidFill>
              </a:rPr>
              <a:t>counterpart’s trust and support</a:t>
            </a:r>
            <a:endParaRPr lang="sk-SK" sz="2800" dirty="0">
              <a:solidFill>
                <a:schemeClr val="tx1"/>
              </a:solidFill>
            </a:endParaRPr>
          </a:p>
          <a:p>
            <a:pPr lvl="0"/>
            <a:r>
              <a:rPr lang="en-US" sz="2800" b="1" dirty="0">
                <a:solidFill>
                  <a:schemeClr val="tx1"/>
                </a:solidFill>
              </a:rPr>
              <a:t>Encourage counterpart to develop responsibility for the quality of the review to:</a:t>
            </a:r>
            <a:endParaRPr lang="sk-SK" sz="28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chemeClr val="tx1"/>
                </a:solidFill>
              </a:rPr>
              <a:t>help obtain correct and complete information so that team member has a good understanding</a:t>
            </a:r>
            <a:endParaRPr lang="sk-SK" sz="28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chemeClr val="tx1"/>
                </a:solidFill>
              </a:rPr>
              <a:t>develop a sense of ownership of the </a:t>
            </a:r>
            <a:r>
              <a:rPr lang="en-US" sz="2800" b="1" dirty="0" smtClean="0">
                <a:solidFill>
                  <a:schemeClr val="tx1"/>
                </a:solidFill>
              </a:rPr>
              <a:t>AFIs</a:t>
            </a:r>
            <a:endParaRPr lang="sk-SK" sz="28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chemeClr val="tx1"/>
                </a:solidFill>
              </a:rPr>
              <a:t>keep an open mind</a:t>
            </a:r>
            <a:endParaRPr lang="sk-SK" sz="2800" dirty="0">
              <a:solidFill>
                <a:schemeClr val="tx1"/>
              </a:solidFill>
            </a:endParaRPr>
          </a:p>
          <a:p>
            <a:pPr marL="0" lvl="0" indent="0">
              <a:spcAft>
                <a:spcPts val="600"/>
              </a:spcAft>
              <a:buNone/>
            </a:pPr>
            <a:endParaRPr lang="ru-RU" sz="3200" dirty="0">
              <a:ea typeface="Calibri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0717" y="157655"/>
            <a:ext cx="6880029" cy="1004684"/>
          </a:xfrm>
        </p:spPr>
        <p:txBody>
          <a:bodyPr/>
          <a:lstStyle/>
          <a:p>
            <a:pPr algn="ctr"/>
            <a:r>
              <a:rPr lang="en-US" sz="2800" dirty="0"/>
              <a:t>TL </a:t>
            </a:r>
            <a:r>
              <a:rPr lang="en-US" sz="2800" dirty="0" smtClean="0"/>
              <a:t>expectation: Counterpart </a:t>
            </a:r>
            <a:r>
              <a:rPr lang="en-US" sz="2800" b="1" dirty="0" smtClean="0"/>
              <a:t>involvement</a:t>
            </a:r>
            <a:endParaRPr lang="en-GB" sz="28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24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6026" y="1387366"/>
            <a:ext cx="8606454" cy="4287047"/>
          </a:xfrm>
        </p:spPr>
        <p:txBody>
          <a:bodyPr>
            <a:noAutofit/>
          </a:bodyPr>
          <a:lstStyle/>
          <a:p>
            <a:pPr lvl="0" algn="just"/>
            <a:r>
              <a:rPr lang="en-US" sz="2800" b="1" dirty="0">
                <a:solidFill>
                  <a:schemeClr val="tx1"/>
                </a:solidFill>
              </a:rPr>
              <a:t>Prepare well for team meetings </a:t>
            </a:r>
            <a:r>
              <a:rPr lang="en-US" sz="2800" b="1" dirty="0" smtClean="0">
                <a:solidFill>
                  <a:schemeClr val="tx1"/>
                </a:solidFill>
              </a:rPr>
              <a:t>(prepare daily notes and daily report)</a:t>
            </a:r>
            <a:endParaRPr lang="sk-SK" sz="2800" dirty="0">
              <a:solidFill>
                <a:schemeClr val="tx1"/>
              </a:solidFill>
            </a:endParaRPr>
          </a:p>
          <a:p>
            <a:pPr lvl="1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chemeClr val="tx1"/>
                </a:solidFill>
              </a:rPr>
              <a:t>focus on concerns with facts</a:t>
            </a:r>
            <a:endParaRPr lang="sk-SK" sz="2800" dirty="0">
              <a:solidFill>
                <a:schemeClr val="tx1"/>
              </a:solidFill>
            </a:endParaRPr>
          </a:p>
          <a:p>
            <a:pPr lvl="1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chemeClr val="tx1"/>
                </a:solidFill>
              </a:rPr>
              <a:t>respect the time of others </a:t>
            </a:r>
            <a:endParaRPr lang="sk-SK" sz="2800" dirty="0">
              <a:solidFill>
                <a:schemeClr val="tx1"/>
              </a:solidFill>
            </a:endParaRPr>
          </a:p>
          <a:p>
            <a:pPr lvl="0" algn="just"/>
            <a:r>
              <a:rPr lang="en-US" sz="2800" b="1" dirty="0">
                <a:solidFill>
                  <a:schemeClr val="tx1"/>
                </a:solidFill>
              </a:rPr>
              <a:t>Stay on schedule</a:t>
            </a:r>
            <a:endParaRPr lang="sk-SK" sz="2800" dirty="0">
              <a:solidFill>
                <a:schemeClr val="tx1"/>
              </a:solidFill>
            </a:endParaRPr>
          </a:p>
          <a:p>
            <a:pPr lvl="1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chemeClr val="tx1"/>
                </a:solidFill>
              </a:rPr>
              <a:t>review work to be undertaken on a daily basis</a:t>
            </a:r>
            <a:endParaRPr lang="sk-SK" sz="2800" dirty="0">
              <a:solidFill>
                <a:schemeClr val="tx1"/>
              </a:solidFill>
            </a:endParaRPr>
          </a:p>
          <a:p>
            <a:pPr lvl="1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chemeClr val="tx1"/>
                </a:solidFill>
              </a:rPr>
              <a:t>o</a:t>
            </a:r>
            <a:r>
              <a:rPr lang="sk-SK" sz="2800" b="1" dirty="0" smtClean="0">
                <a:solidFill>
                  <a:schemeClr val="tx1"/>
                </a:solidFill>
              </a:rPr>
              <a:t>bservation reports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should be </a:t>
            </a:r>
            <a:r>
              <a:rPr lang="en-US" sz="2800" b="1" dirty="0" smtClean="0">
                <a:solidFill>
                  <a:schemeClr val="tx1"/>
                </a:solidFill>
              </a:rPr>
              <a:t>prepared/updated </a:t>
            </a:r>
            <a:r>
              <a:rPr lang="en-US" sz="2800" b="1" dirty="0">
                <a:solidFill>
                  <a:schemeClr val="tx1"/>
                </a:solidFill>
              </a:rPr>
              <a:t>daily</a:t>
            </a:r>
            <a:endParaRPr lang="sk-SK" sz="2800" dirty="0">
              <a:solidFill>
                <a:schemeClr val="tx1"/>
              </a:solidFill>
            </a:endParaRPr>
          </a:p>
          <a:p>
            <a:pPr algn="just"/>
            <a:r>
              <a:rPr lang="en-US" sz="2800" b="1" dirty="0">
                <a:solidFill>
                  <a:schemeClr val="tx1"/>
                </a:solidFill>
              </a:rPr>
              <a:t>Be team workers, help each other and the team.</a:t>
            </a:r>
            <a:endParaRPr lang="sk-SK" sz="2800" dirty="0">
              <a:solidFill>
                <a:schemeClr val="tx1"/>
              </a:solidFill>
            </a:endParaRPr>
          </a:p>
          <a:p>
            <a:pPr algn="just"/>
            <a:r>
              <a:rPr lang="en-US" sz="2800" b="1" dirty="0">
                <a:solidFill>
                  <a:schemeClr val="tx1"/>
                </a:solidFill>
              </a:rPr>
              <a:t>Team </a:t>
            </a:r>
            <a:r>
              <a:rPr lang="en-US" sz="2800" b="1" dirty="0" smtClean="0">
                <a:solidFill>
                  <a:schemeClr val="tx1"/>
                </a:solidFill>
              </a:rPr>
              <a:t>leader and coordinator </a:t>
            </a:r>
            <a:r>
              <a:rPr lang="en-US" sz="2800" b="1" dirty="0">
                <a:solidFill>
                  <a:schemeClr val="tx1"/>
                </a:solidFill>
              </a:rPr>
              <a:t>are here to support you all.</a:t>
            </a:r>
            <a:endParaRPr lang="sk-SK" sz="2800" dirty="0">
              <a:solidFill>
                <a:schemeClr val="tx1"/>
              </a:solidFill>
            </a:endParaRPr>
          </a:p>
          <a:p>
            <a:pPr marL="0" lvl="0" indent="0">
              <a:spcAft>
                <a:spcPts val="600"/>
              </a:spcAft>
              <a:buNone/>
            </a:pPr>
            <a:endParaRPr lang="ru-RU" sz="3200" dirty="0">
              <a:ea typeface="Calibri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7069" y="309259"/>
            <a:ext cx="6903677" cy="853080"/>
          </a:xfrm>
        </p:spPr>
        <p:txBody>
          <a:bodyPr/>
          <a:lstStyle/>
          <a:p>
            <a:pPr algn="ctr"/>
            <a:r>
              <a:rPr lang="en-US" sz="2800" dirty="0"/>
              <a:t> TL </a:t>
            </a:r>
            <a:r>
              <a:rPr lang="en-US" sz="2800" dirty="0" smtClean="0"/>
              <a:t>expectation: Team </a:t>
            </a:r>
            <a:r>
              <a:rPr lang="en-US" sz="2800" dirty="0"/>
              <a:t>work</a:t>
            </a:r>
            <a:endParaRPr lang="en-GB" sz="28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19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6026" y="1557177"/>
            <a:ext cx="8606454" cy="4501792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chemeClr val="tx1"/>
                </a:solidFill>
              </a:rPr>
              <a:t>Respect the culture of our host</a:t>
            </a:r>
            <a:endParaRPr lang="sk-SK" sz="2800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chemeClr val="tx1"/>
                </a:solidFill>
              </a:rPr>
              <a:t>Wear security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badges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visibly</a:t>
            </a:r>
            <a:endParaRPr lang="sk-SK" sz="2800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chemeClr val="tx1"/>
                </a:solidFill>
              </a:rPr>
              <a:t>Follow industrial safety and security rules</a:t>
            </a:r>
            <a:endParaRPr lang="sk-SK" sz="2800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chemeClr val="tx1"/>
                </a:solidFill>
              </a:rPr>
              <a:t>Don’t take any documents without the permission of the counterpart</a:t>
            </a:r>
            <a:endParaRPr lang="sk-SK" sz="2800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chemeClr val="tx1"/>
                </a:solidFill>
              </a:rPr>
              <a:t>Conduct discussions professionally without display of emotions</a:t>
            </a:r>
            <a:endParaRPr lang="sk-SK" sz="2800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chemeClr val="tx1"/>
                </a:solidFill>
              </a:rPr>
              <a:t>Set a good professional example</a:t>
            </a:r>
            <a:endParaRPr lang="sk-SK" sz="2800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chemeClr val="tx1"/>
                </a:solidFill>
              </a:rPr>
              <a:t>Share your experience</a:t>
            </a:r>
            <a:endParaRPr lang="sk-SK" sz="2800" dirty="0">
              <a:solidFill>
                <a:schemeClr val="tx1"/>
              </a:solidFill>
            </a:endParaRPr>
          </a:p>
          <a:p>
            <a:pPr marL="0" lvl="0" indent="0">
              <a:spcAft>
                <a:spcPts val="600"/>
              </a:spcAft>
              <a:buNone/>
            </a:pPr>
            <a:endParaRPr lang="ru-RU" sz="3200" dirty="0">
              <a:ea typeface="Calibri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9772" y="309259"/>
            <a:ext cx="7165427" cy="853080"/>
          </a:xfrm>
        </p:spPr>
        <p:txBody>
          <a:bodyPr/>
          <a:lstStyle/>
          <a:p>
            <a:pPr algn="ctr"/>
            <a:r>
              <a:rPr lang="en-US" sz="2800" dirty="0"/>
              <a:t> TL </a:t>
            </a:r>
            <a:r>
              <a:rPr lang="en-US" sz="2800" dirty="0" smtClean="0"/>
              <a:t>expectation: WANO </a:t>
            </a:r>
            <a:r>
              <a:rPr lang="en-US" sz="2800" b="1" dirty="0" smtClean="0"/>
              <a:t>representation</a:t>
            </a:r>
            <a:endParaRPr lang="en-GB" sz="28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9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rganisation/General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30-Year General template.pptx" id="{A0B52553-2CA7-4AC5-BEEE-82D6D644AB14}" vid="{211ABB37-9B37-4A32-A44D-98D7A3DDC0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3dac8cacbd44e738d516d5221ba6ea5 xmlns="eab3c1a0-3fe8-472c-8837-a43cd33d033b">
      <Terms xmlns="http://schemas.microsoft.com/office/infopath/2007/PartnerControls"/>
    </k3dac8cacbd44e738d516d5221ba6ea5>
    <bf3770f7c6eb4250baf00092df917ebb xmlns="eab3c1a0-3fe8-472c-8837-a43cd33d033b">
      <Terms xmlns="http://schemas.microsoft.com/office/infopath/2007/PartnerControls"/>
    </bf3770f7c6eb4250baf00092df917ebb>
    <j8779b4af35343f9a2ed8bce7eb9a362 xmlns="eab3c1a0-3fe8-472c-8837-a43cd33d033b">
      <Terms xmlns="http://schemas.microsoft.com/office/infopath/2007/PartnerControls"/>
    </j8779b4af35343f9a2ed8bce7eb9a362>
    <m0d7413aae4a4732b771fc12088a492c xmlns="eab3c1a0-3fe8-472c-8837-a43cd33d033b">
      <Terms xmlns="http://schemas.microsoft.com/office/infopath/2007/PartnerControls"/>
    </m0d7413aae4a4732b771fc12088a492c>
    <TaxCatchAll xmlns="eab3c1a0-3fe8-472c-8837-a43cd33d033b">
      <Value>26</Value>
    </TaxCatchAll>
    <de1a7b5ee77748acb43823c00c93e6ab xmlns="eab3c1a0-3fe8-472c-8837-a43cd33d033b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2018</TermName>
          <TermId xmlns="http://schemas.microsoft.com/office/infopath/2007/PartnerControls">867f2191-9daa-47fb-a94e-c695544dd7a4</TermId>
        </TermInfo>
      </Terms>
    </de1a7b5ee77748acb43823c00c93e6ab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196E70E6754A4FAD87D467056F9664" ma:contentTypeVersion="41" ma:contentTypeDescription="Create a new document." ma:contentTypeScope="" ma:versionID="f7573362e0ae6060ba6f83bb51002c86">
  <xsd:schema xmlns:xsd="http://www.w3.org/2001/XMLSchema" xmlns:xs="http://www.w3.org/2001/XMLSchema" xmlns:p="http://schemas.microsoft.com/office/2006/metadata/properties" xmlns:ns2="eab3c1a0-3fe8-472c-8837-a43cd33d033b" xmlns:ns3="45616873-dd44-48c4-9fa1-7b68ba5ce7f9" targetNamespace="http://schemas.microsoft.com/office/2006/metadata/properties" ma:root="true" ma:fieldsID="7bcb9901b8b796bf2691323d81c878a6" ns2:_="" ns3:_="">
    <xsd:import namespace="eab3c1a0-3fe8-472c-8837-a43cd33d033b"/>
    <xsd:import namespace="45616873-dd44-48c4-9fa1-7b68ba5ce7f9"/>
    <xsd:element name="properties">
      <xsd:complexType>
        <xsd:sequence>
          <xsd:element name="documentManagement">
            <xsd:complexType>
              <xsd:all>
                <xsd:element ref="ns2:bf3770f7c6eb4250baf00092df917ebb" minOccurs="0"/>
                <xsd:element ref="ns2:TaxCatchAll" minOccurs="0"/>
                <xsd:element ref="ns2:j8779b4af35343f9a2ed8bce7eb9a362" minOccurs="0"/>
                <xsd:element ref="ns2:m0d7413aae4a4732b771fc12088a492c" minOccurs="0"/>
                <xsd:element ref="ns2:de1a7b5ee77748acb43823c00c93e6ab" minOccurs="0"/>
                <xsd:element ref="ns2:k3dac8cacbd44e738d516d5221ba6ea5" minOccurs="0"/>
                <xsd:element ref="ns2:TaxCatchAllLabel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b3c1a0-3fe8-472c-8837-a43cd33d033b" elementFormDefault="qualified">
    <xsd:import namespace="http://schemas.microsoft.com/office/2006/documentManagement/types"/>
    <xsd:import namespace="http://schemas.microsoft.com/office/infopath/2007/PartnerControls"/>
    <xsd:element name="bf3770f7c6eb4250baf00092df917ebb" ma:index="3" nillable="true" ma:taxonomy="true" ma:internalName="bf3770f7c6eb4250baf00092df917ebb" ma:taxonomyFieldName="DocumentCategory" ma:displayName="Document Category" ma:readOnly="false" ma:default="" ma:fieldId="{bf3770f7-c6eb-4250-baf0-0092df917ebb}" ma:sspId="b96e348e-4606-44cf-8618-9e79763aab8c" ma:termSetId="74b13568-a396-49ab-b205-a16144dc465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4" nillable="true" ma:displayName="Taxonomy Catch All Column" ma:hidden="true" ma:list="{19c974ba-29a6-4a95-998e-6ab035a45137}" ma:internalName="TaxCatchAll" ma:showField="CatchAllData" ma:web="4f836275-8ba7-4436-a0e7-9e85474fb43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8779b4af35343f9a2ed8bce7eb9a362" ma:index="6" nillable="true" ma:taxonomy="true" ma:internalName="j8779b4af35343f9a2ed8bce7eb9a362" ma:taxonomyFieldName="DocumentType" ma:displayName="Document Type" ma:readOnly="false" ma:default="" ma:fieldId="{38779b4a-f353-43f9-a2ed-8bce7eb9a362}" ma:sspId="b96e348e-4606-44cf-8618-9e79763aab8c" ma:termSetId="c157e9e3-5a6c-436f-959c-02f93aff565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0d7413aae4a4732b771fc12088a492c" ma:index="8" nillable="true" ma:taxonomy="true" ma:internalName="m0d7413aae4a4732b771fc12088a492c" ma:taxonomyFieldName="DocumentSubject" ma:displayName="Document Subject" ma:default="" ma:fieldId="{60d7413a-ae4a-4732-b771-fc12088a492c}" ma:sspId="b96e348e-4606-44cf-8618-9e79763aab8c" ma:termSetId="9ff7ff70-608c-4c79-849b-be1b9733879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e1a7b5ee77748acb43823c00c93e6ab" ma:index="10" nillable="true" ma:taxonomy="true" ma:internalName="de1a7b5ee77748acb43823c00c93e6ab" ma:taxonomyFieldName="Year" ma:displayName="Year" ma:readOnly="false" ma:default="26;#2018|867f2191-9daa-47fb-a94e-c695544dd7a4" ma:fieldId="{de1a7b5e-e777-48ac-b438-23c00c93e6ab}" ma:sspId="b96e348e-4606-44cf-8618-9e79763aab8c" ma:termSetId="360ceda4-7018-4cf2-9edc-bf1aba26c47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3dac8cacbd44e738d516d5221ba6ea5" ma:index="12" nillable="true" ma:taxonomy="true" ma:internalName="k3dac8cacbd44e738d516d5221ba6ea5" ma:taxonomyFieldName="WANO_x0020_Department" ma:displayName="WANO Department" ma:readOnly="false" ma:default="" ma:fieldId="{43dac8ca-cbd4-4e73-8d51-6d5221ba6ea5}" ma:sspId="b96e348e-4606-44cf-8618-9e79763aab8c" ma:termSetId="96aac82a-77b2-49a5-ad65-d931eca1131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Label" ma:index="13" nillable="true" ma:displayName="Taxonomy Catch All Column1" ma:hidden="true" ma:list="{19c974ba-29a6-4a95-998e-6ab035a45137}" ma:internalName="TaxCatchAllLabel" ma:readOnly="true" ma:showField="CatchAllDataLabel" ma:web="4f836275-8ba7-4436-a0e7-9e85474fb43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616873-dd44-48c4-9fa1-7b68ba5ce7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22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2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4" nillable="true" ma:displayName="MediaServiceLocation" ma:internalName="MediaServiceLocation" ma:readOnly="true">
      <xsd:simpleType>
        <xsd:restriction base="dms:Text"/>
      </xsd:simpleType>
    </xsd:element>
    <xsd:element name="MediaServiceOCR" ma:index="2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6501DD-FA56-4BF4-B653-FFA1A9BAF22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16CA3F-EB9A-4ECD-A961-75FF2488E45C}">
  <ds:schemaRefs>
    <ds:schemaRef ds:uri="eab3c1a0-3fe8-472c-8837-a43cd33d033b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45616873-dd44-48c4-9fa1-7b68ba5ce7f9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0FE9CB7A-4254-4815-B8B3-72765FB6FE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ab3c1a0-3fe8-472c-8837-a43cd33d033b"/>
    <ds:schemaRef ds:uri="45616873-dd44-48c4-9fa1-7b68ba5ce7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30-Year General template</Template>
  <TotalTime>110</TotalTime>
  <Words>344</Words>
  <Application>Microsoft Office PowerPoint</Application>
  <PresentationFormat>Экран (4:3)</PresentationFormat>
  <Paragraphs>57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Courier New</vt:lpstr>
      <vt:lpstr>Times New Roman</vt:lpstr>
      <vt:lpstr>Wingdings</vt:lpstr>
      <vt:lpstr>Organisation/General Theme</vt:lpstr>
      <vt:lpstr>Презентация PowerPoint</vt:lpstr>
      <vt:lpstr>First Meeting</vt:lpstr>
      <vt:lpstr>Team Introduction (1 minute)</vt:lpstr>
      <vt:lpstr>TL expectation: Preparation</vt:lpstr>
      <vt:lpstr>TL expectation: Team</vt:lpstr>
      <vt:lpstr>TL expectation: Counterpart involvement</vt:lpstr>
      <vt:lpstr> TL expectation: Team work</vt:lpstr>
      <vt:lpstr> TL expectation: WANO representation</vt:lpstr>
    </vt:vector>
  </TitlesOfParts>
  <Company>WANO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Sandor Nagy</dc:creator>
  <cp:lastModifiedBy>Выборнов, Сергей Викторович (Vibornov Sergiy)</cp:lastModifiedBy>
  <cp:revision>17</cp:revision>
  <cp:lastPrinted>2018-05-01T11:48:37Z</cp:lastPrinted>
  <dcterms:created xsi:type="dcterms:W3CDTF">2019-01-21T07:44:10Z</dcterms:created>
  <dcterms:modified xsi:type="dcterms:W3CDTF">2019-05-15T07:17:29Z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ANO Department">
    <vt:lpwstr/>
  </property>
  <property fmtid="{D5CDD505-2E9C-101B-9397-08002B2CF9AE}" pid="3" name="Year">
    <vt:lpwstr>26;#2018|867f2191-9daa-47fb-a94e-c695544dd7a4</vt:lpwstr>
  </property>
  <property fmtid="{D5CDD505-2E9C-101B-9397-08002B2CF9AE}" pid="4" name="ContentTypeId">
    <vt:lpwstr>0x01010066196E70E6754A4FAD87D467056F9664</vt:lpwstr>
  </property>
  <property fmtid="{D5CDD505-2E9C-101B-9397-08002B2CF9AE}" pid="5" name="DocumentSubject">
    <vt:lpwstr/>
  </property>
  <property fmtid="{D5CDD505-2E9C-101B-9397-08002B2CF9AE}" pid="6" name="DocumentType">
    <vt:lpwstr/>
  </property>
  <property fmtid="{D5CDD505-2E9C-101B-9397-08002B2CF9AE}" pid="7" name="DocumentCategory">
    <vt:lpwstr/>
  </property>
  <property fmtid="{D5CDD505-2E9C-101B-9397-08002B2CF9AE}" pid="8" name="AuthorIds_UIVersion_3">
    <vt:lpwstr>77</vt:lpwstr>
  </property>
</Properties>
</file>