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66" r:id="rId7"/>
    <p:sldId id="262" r:id="rId8"/>
    <p:sldId id="267" r:id="rId9"/>
    <p:sldId id="263" r:id="rId10"/>
    <p:sldId id="264" r:id="rId11"/>
    <p:sldId id="265" r:id="rId12"/>
    <p:sldId id="261" r:id="rId13"/>
    <p:sldId id="268" r:id="rId14"/>
    <p:sldId id="269" r:id="rId15"/>
    <p:sldId id="270" r:id="rId16"/>
    <p:sldId id="271" r:id="rId17"/>
    <p:sldId id="272" r:id="rId18"/>
    <p:sldId id="273" r:id="rId19"/>
    <p:sldId id="274" r:id="rId20"/>
    <p:sldId id="275" r:id="rId21"/>
    <p:sldId id="259" r:id="rId2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4D4D4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B932C2-FB8C-4F06-988E-18449D57E365}" type="datetimeFigureOut">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932C2-FB8C-4F06-988E-18449D57E365}" type="datetimeFigureOut">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932C2-FB8C-4F06-988E-18449D57E365}" type="datetimeFigureOut">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932C2-FB8C-4F06-988E-18449D57E365}" type="datetimeFigureOut">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B932C2-FB8C-4F06-988E-18449D57E365}" type="datetimeFigureOut">
              <a:rPr lang="en-US" smtClean="0"/>
              <a:pPr/>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B932C2-FB8C-4F06-988E-18449D57E365}" type="datetimeFigureOut">
              <a:rPr lang="en-US" smtClean="0"/>
              <a:pPr/>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B932C2-FB8C-4F06-988E-18449D57E365}" type="datetimeFigureOut">
              <a:rPr lang="en-US" smtClean="0"/>
              <a:pPr/>
              <a:t>9/17/2014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B932C2-FB8C-4F06-988E-18449D57E365}" type="datetimeFigureOut">
              <a:rPr lang="en-US" smtClean="0"/>
              <a:pPr/>
              <a:t>9/17/2014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B932C2-FB8C-4F06-988E-18449D57E365}" type="datetimeFigureOut">
              <a:rPr lang="en-US" smtClean="0"/>
              <a:pPr/>
              <a:t>9/17/2014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932C2-FB8C-4F06-988E-18449D57E365}" type="datetimeFigureOut">
              <a:rPr lang="en-US" smtClean="0"/>
              <a:pPr/>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932C2-FB8C-4F06-988E-18449D57E365}" type="datetimeFigureOut">
              <a:rPr lang="en-US" smtClean="0"/>
              <a:pPr/>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0F907-D7C6-42BF-8476-CE673E170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932C2-FB8C-4F06-988E-18449D57E365}" type="datetimeFigureOut">
              <a:rPr lang="en-US" smtClean="0"/>
              <a:pPr/>
              <a:t>9/17/2014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0F907-D7C6-42BF-8476-CE673E170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1662;&#1740;&#1608;&#1587;&#1578;%202.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1662;&#1740;&#1608;&#1587;&#1578;%20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043608" cy="6858000"/>
          </a:xfrm>
          <a:prstGeom prst="rect">
            <a:avLst/>
          </a:prstGeom>
          <a:solidFill>
            <a:schemeClr val="accent5">
              <a:lumMod val="20000"/>
              <a:lumOff val="80000"/>
            </a:scheme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000.jpg"/>
          <p:cNvPicPr>
            <a:picLocks noChangeAspect="1"/>
          </p:cNvPicPr>
          <p:nvPr/>
        </p:nvPicPr>
        <p:blipFill>
          <a:blip r:embed="rId2" cstate="print"/>
          <a:stretch>
            <a:fillRect/>
          </a:stretch>
        </p:blipFill>
        <p:spPr>
          <a:xfrm>
            <a:off x="0" y="2132856"/>
            <a:ext cx="9144000" cy="2232248"/>
          </a:xfrm>
          <a:prstGeom prst="rect">
            <a:avLst/>
          </a:prstGeom>
        </p:spPr>
      </p:pic>
      <p:pic>
        <p:nvPicPr>
          <p:cNvPr id="6" name="Picture 5" descr="BNPP_LOGO2.jpg"/>
          <p:cNvPicPr>
            <a:picLocks noChangeAspect="1"/>
          </p:cNvPicPr>
          <p:nvPr/>
        </p:nvPicPr>
        <p:blipFill>
          <a:blip r:embed="rId3" cstate="print"/>
          <a:stretch>
            <a:fillRect/>
          </a:stretch>
        </p:blipFill>
        <p:spPr>
          <a:xfrm>
            <a:off x="7812360" y="130487"/>
            <a:ext cx="1162440" cy="438361"/>
          </a:xfrm>
          <a:prstGeom prst="rect">
            <a:avLst/>
          </a:prstGeom>
        </p:spPr>
      </p:pic>
      <p:pic>
        <p:nvPicPr>
          <p:cNvPr id="7" name="Picture 6"/>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8068135" y="554336"/>
            <a:ext cx="640027" cy="201152"/>
          </a:xfrm>
          <a:prstGeom prst="rect">
            <a:avLst/>
          </a:prstGeom>
          <a:ln>
            <a:noFill/>
          </a:ln>
          <a:effectLst/>
        </p:spPr>
      </p:pic>
      <p:sp>
        <p:nvSpPr>
          <p:cNvPr id="8" name="TextBox 7"/>
          <p:cNvSpPr txBox="1"/>
          <p:nvPr/>
        </p:nvSpPr>
        <p:spPr>
          <a:xfrm>
            <a:off x="4038600" y="1371600"/>
            <a:ext cx="3816424" cy="646331"/>
          </a:xfrm>
          <a:prstGeom prst="rect">
            <a:avLst/>
          </a:prstGeom>
          <a:noFill/>
        </p:spPr>
        <p:txBody>
          <a:bodyPr wrap="square" rtlCol="0">
            <a:spAutoFit/>
          </a:bodyPr>
          <a:lstStyle/>
          <a:p>
            <a:pPr algn="ctr"/>
            <a:r>
              <a:rPr lang="fa-IR" sz="3600" b="1" dirty="0" smtClean="0">
                <a:cs typeface="B Nazanin" pitchFamily="2" charset="-78"/>
              </a:rPr>
              <a:t>گزارش ماموریت </a:t>
            </a:r>
            <a:endParaRPr lang="en-US" sz="3500" b="1" dirty="0">
              <a:cs typeface="B Nazanin" pitchFamily="2" charset="-78"/>
            </a:endParaRPr>
          </a:p>
        </p:txBody>
      </p:sp>
      <p:sp>
        <p:nvSpPr>
          <p:cNvPr id="9" name="TextBox 8"/>
          <p:cNvSpPr txBox="1"/>
          <p:nvPr/>
        </p:nvSpPr>
        <p:spPr>
          <a:xfrm>
            <a:off x="533400" y="2732782"/>
            <a:ext cx="5257800" cy="1077218"/>
          </a:xfrm>
          <a:prstGeom prst="rect">
            <a:avLst/>
          </a:prstGeom>
          <a:noFill/>
        </p:spPr>
        <p:txBody>
          <a:bodyPr wrap="square" rtlCol="0">
            <a:spAutoFit/>
          </a:bodyPr>
          <a:lstStyle/>
          <a:p>
            <a:pPr algn="ctr"/>
            <a:r>
              <a:rPr lang="fa-IR" sz="3200" dirty="0" smtClean="0">
                <a:cs typeface="B Nazanin" pitchFamily="2" charset="-78"/>
              </a:rPr>
              <a:t>شرکت در جلسه وانو با موضوع: «25 سال با انرژی هسته‌ای. وانو: دیروز، امروز، فردا»</a:t>
            </a:r>
            <a:endParaRPr lang="en-US" sz="3200" b="1" dirty="0">
              <a:cs typeface="B Nazanin"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9</a:t>
            </a:r>
            <a:endParaRPr lang="en-US" sz="1200" dirty="0">
              <a:cs typeface="Nazanin" pitchFamily="2" charset="-78"/>
            </a:endParaRPr>
          </a:p>
        </p:txBody>
      </p:sp>
      <p:sp>
        <p:nvSpPr>
          <p:cNvPr id="9" name="Rectangle 8"/>
          <p:cNvSpPr/>
          <p:nvPr/>
        </p:nvSpPr>
        <p:spPr>
          <a:xfrm>
            <a:off x="381000" y="1143000"/>
            <a:ext cx="8077200" cy="3477875"/>
          </a:xfrm>
          <a:prstGeom prst="rect">
            <a:avLst/>
          </a:prstGeom>
        </p:spPr>
        <p:txBody>
          <a:bodyPr wrap="square">
            <a:spAutoFit/>
          </a:bodyPr>
          <a:lstStyle/>
          <a:p>
            <a:pPr marL="173038" lvl="2" algn="r" rtl="1">
              <a:spcBef>
                <a:spcPts val="1200"/>
              </a:spcBef>
              <a:buFont typeface="Wingdings" pitchFamily="2" charset="2"/>
              <a:buChar char="§"/>
            </a:pPr>
            <a:r>
              <a:rPr lang="fa-IR" sz="2000" dirty="0" smtClean="0">
                <a:cs typeface="B Nazanin" pitchFamily="2" charset="-78"/>
              </a:rPr>
              <a:t> در هنگام آنالیز ایمنی در نیروگاههای با چند واحد لازم است اثر هم‌افزایی ناشی از بروز خطا به علت مشترک مدنظر قرار گیرد. </a:t>
            </a:r>
          </a:p>
          <a:p>
            <a:pPr marL="173038" lvl="2" algn="r" rtl="1">
              <a:spcBef>
                <a:spcPts val="1200"/>
              </a:spcBef>
              <a:buFont typeface="Wingdings" pitchFamily="2" charset="2"/>
              <a:buChar char="§"/>
            </a:pPr>
            <a:r>
              <a:rPr lang="fa-IR" sz="2000" dirty="0" smtClean="0">
                <a:cs typeface="B Nazanin" pitchFamily="2" charset="-78"/>
              </a:rPr>
              <a:t>همچنین حادثه فوکوشیما نشان داد که نقص در سیستم زیرساختهای ملی تامین ایمنی هسته‌ای کشور ژاپن منجر به این شد که سیستم‌های فنی در نظر گرفته شده برای دفاع در عمق، نتوانند وظایف خود را به خوبی ایفا نمایند. </a:t>
            </a:r>
          </a:p>
          <a:p>
            <a:pPr marL="173038" lvl="2" algn="r" rtl="1">
              <a:spcBef>
                <a:spcPts val="1200"/>
              </a:spcBef>
              <a:buFont typeface="Wingdings" pitchFamily="2" charset="2"/>
              <a:buChar char="§"/>
            </a:pPr>
            <a:r>
              <a:rPr lang="fa-IR" sz="2000" dirty="0" smtClean="0">
                <a:latin typeface="Calibri" pitchFamily="34" charset="0"/>
                <a:cs typeface="B Nazanin" pitchFamily="2" charset="-78"/>
              </a:rPr>
              <a:t>ایشان همچنین اعلام نمودند در روسیه 9 واحد با مجموع قدرت 10 گیگاوات در دست احداث می باشد (6 واحد از نوع </a:t>
            </a:r>
            <a:r>
              <a:rPr lang="en-US" dirty="0" smtClean="0">
                <a:latin typeface="Calibri" pitchFamily="34" charset="0"/>
                <a:cs typeface="B Nazanin" pitchFamily="2" charset="-78"/>
              </a:rPr>
              <a:t>AES-2006</a:t>
            </a:r>
            <a:r>
              <a:rPr lang="fa-IR" sz="2000" dirty="0" smtClean="0">
                <a:latin typeface="Calibri" pitchFamily="34" charset="0"/>
                <a:cs typeface="B Nazanin" pitchFamily="2" charset="-78"/>
              </a:rPr>
              <a:t> و دو واحد از نوع </a:t>
            </a:r>
            <a:r>
              <a:rPr lang="en-US" dirty="0" smtClean="0">
                <a:latin typeface="Calibri" pitchFamily="34" charset="0"/>
                <a:cs typeface="B Nazanin" pitchFamily="2" charset="-78"/>
              </a:rPr>
              <a:t>VVER-1000</a:t>
            </a:r>
            <a:r>
              <a:rPr lang="fa-IR" sz="2000" dirty="0" smtClean="0">
                <a:latin typeface="Calibri" pitchFamily="34" charset="0"/>
                <a:cs typeface="B Nazanin" pitchFamily="2" charset="-78"/>
              </a:rPr>
              <a:t> و یک واحد از نوع نوترون سریع 800 مگاواتی)، 8 واحد با مجموع قدرت 10 گیگاوات در دست طراحی است (6 واحد از نوع </a:t>
            </a:r>
            <a:r>
              <a:rPr lang="en-US" dirty="0" smtClean="0">
                <a:latin typeface="Calibri" pitchFamily="34" charset="0"/>
                <a:cs typeface="B Nazanin" pitchFamily="2" charset="-78"/>
              </a:rPr>
              <a:t>AES-2006</a:t>
            </a:r>
            <a:r>
              <a:rPr lang="fa-IR" sz="2000" dirty="0" smtClean="0">
                <a:latin typeface="Calibri" pitchFamily="34" charset="0"/>
                <a:cs typeface="B Nazanin" pitchFamily="2" charset="-78"/>
              </a:rPr>
              <a:t> و 2 واحد از نوع </a:t>
            </a:r>
            <a:r>
              <a:rPr lang="en-US" dirty="0" smtClean="0">
                <a:latin typeface="Calibri" pitchFamily="34" charset="0"/>
                <a:cs typeface="B Nazanin" pitchFamily="2" charset="-78"/>
              </a:rPr>
              <a:t>TOI</a:t>
            </a:r>
            <a:r>
              <a:rPr lang="fa-IR" sz="2000" dirty="0" smtClean="0">
                <a:latin typeface="Calibri" pitchFamily="34" charset="0"/>
                <a:cs typeface="B Nazanin" pitchFamily="2" charset="-78"/>
              </a:rPr>
              <a:t>) و همچنین 33 واحد در حال بهره‌برداری وجود دارد . </a:t>
            </a:r>
            <a:r>
              <a:rPr lang="fa-IR" sz="2000" dirty="0" smtClean="0">
                <a:cs typeface="B Nazanin" pitchFamily="2" charset="-78"/>
              </a:rPr>
              <a:t/>
            </a:r>
            <a:br>
              <a:rPr lang="fa-IR" sz="2000" dirty="0" smtClean="0">
                <a:cs typeface="B Nazanin" pitchFamily="2" charset="-78"/>
              </a:rPr>
            </a:br>
            <a:endParaRPr lang="fa-IR" sz="2000" dirty="0" smtClean="0">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10</a:t>
            </a:r>
            <a:endParaRPr lang="en-US" sz="1200" dirty="0">
              <a:cs typeface="Nazanin" pitchFamily="2" charset="-78"/>
            </a:endParaRPr>
          </a:p>
        </p:txBody>
      </p:sp>
      <p:sp>
        <p:nvSpPr>
          <p:cNvPr id="6" name="Title 6"/>
          <p:cNvSpPr>
            <a:spLocks noGrp="1"/>
          </p:cNvSpPr>
          <p:nvPr>
            <p:ph type="title"/>
          </p:nvPr>
        </p:nvSpPr>
        <p:spPr>
          <a:xfrm>
            <a:off x="685800" y="1143001"/>
            <a:ext cx="7772400" cy="762000"/>
          </a:xfrm>
        </p:spPr>
        <p:txBody>
          <a:bodyPr>
            <a:noAutofit/>
          </a:bodyPr>
          <a:lstStyle/>
          <a:p>
            <a:pPr lvl="1" algn="ctr" rtl="1">
              <a:spcBef>
                <a:spcPct val="0"/>
              </a:spcBef>
            </a:pPr>
            <a:r>
              <a:rPr lang="fa-IR" sz="2000" dirty="0" smtClean="0">
                <a:cs typeface="B Nazanin" pitchFamily="2" charset="-78"/>
              </a:rPr>
              <a:t>و. </a:t>
            </a:r>
            <a:r>
              <a:rPr lang="fa-IR" sz="2000" dirty="0">
                <a:cs typeface="B Nazanin" pitchFamily="2" charset="-78"/>
              </a:rPr>
              <a:t>از سخنرانی معاون رییس مرکز نظام ایمنی هسته ای روسیه نکات زیر قابل توجه می‌باشد:</a:t>
            </a:r>
            <a:r>
              <a:rPr lang="en-US" sz="2000" dirty="0">
                <a:cs typeface="B Nazanin" pitchFamily="2" charset="-78"/>
              </a:rPr>
              <a:t/>
            </a:r>
            <a:br>
              <a:rPr lang="en-US" sz="2000" dirty="0">
                <a:cs typeface="B Nazanin" pitchFamily="2" charset="-78"/>
              </a:rPr>
            </a:br>
            <a:endParaRPr lang="en-US" sz="2000" b="0" dirty="0" smtClean="0">
              <a:cs typeface="B Nazanin" pitchFamily="2" charset="-78"/>
            </a:endParaRPr>
          </a:p>
        </p:txBody>
      </p:sp>
      <p:sp>
        <p:nvSpPr>
          <p:cNvPr id="7" name="Title 6"/>
          <p:cNvSpPr txBox="1">
            <a:spLocks/>
          </p:cNvSpPr>
          <p:nvPr/>
        </p:nvSpPr>
        <p:spPr>
          <a:xfrm>
            <a:off x="457200" y="2057400"/>
            <a:ext cx="8229600" cy="3276600"/>
          </a:xfrm>
          <a:prstGeom prst="rect">
            <a:avLst/>
          </a:prstGeom>
        </p:spPr>
        <p:txBody>
          <a:bodyPr vert="horz" lIns="91440" tIns="45720" rIns="91440" bIns="45720" rtlCol="0" anchor="ctr">
            <a:noAutofit/>
          </a:bodyPr>
          <a:lstStyle/>
          <a:p>
            <a:pPr marL="173038" lvl="2" algn="r" rtl="1">
              <a:buFont typeface="Wingdings" pitchFamily="2" charset="2"/>
              <a:buChar char="§"/>
            </a:pPr>
            <a:r>
              <a:rPr lang="fa-IR" sz="2000" dirty="0" smtClean="0">
                <a:cs typeface="B Nazanin" pitchFamily="2" charset="-78"/>
              </a:rPr>
              <a:t>تجربه تلفیق نظام ایمن هسته‌ای روسیه با سازمان استاندارد روسیه که در سال 1989 اتفاق افتاد تجربه موفقی نبود و نشان داد تلفیق این دو حوزه باعث تضعیف و تاثیر سوء بر روی سیستم‌ها، مکانیزمها و کیفیت نظارتها در حوزه فعالیتهای هسته‌ای دارد و لذا در سال 1991 مجددا از هم جدا شدند.</a:t>
            </a:r>
          </a:p>
          <a:p>
            <a:pPr marL="173038" lvl="2" algn="r" rtl="1">
              <a:buFont typeface="Wingdings" pitchFamily="2" charset="2"/>
              <a:buChar char="§"/>
            </a:pPr>
            <a:r>
              <a:rPr lang="fa-IR" sz="2000" dirty="0" smtClean="0">
                <a:cs typeface="B Nazanin" pitchFamily="2" charset="-78"/>
              </a:rPr>
              <a:t>نظام ایمنی هسته‌ای کشور روسیه دارای دو موسسه پشتیبانی علمی است که در حوزه تهیه مدارک، نرمها و استانداردها و ارزیابی ایمنی طرحها فعالیت می‌نماید.</a:t>
            </a:r>
            <a:endParaRPr lang="en-US" sz="2000" dirty="0" smtClean="0">
              <a:cs typeface="B Nazanin" pitchFamily="2" charset="-78"/>
            </a:endParaRPr>
          </a:p>
          <a:p>
            <a:pPr marL="173038" lvl="2" algn="r" rtl="1">
              <a:buFont typeface="Wingdings" pitchFamily="2" charset="2"/>
              <a:buChar char="§"/>
            </a:pPr>
            <a:r>
              <a:rPr lang="fa-IR" sz="2000" dirty="0" smtClean="0">
                <a:cs typeface="B Nazanin" pitchFamily="2" charset="-78"/>
              </a:rPr>
              <a:t>در حوزه نیروگاهی صنعت اتمی روسیه 33 واحد نیروگاهی در حال کار، 8 واحد در دست احداث، 904 کارخانه سازنده و 540 موسسه و سازمان ارائه دهنده خدمات، تحت نظارت نظام ایمنی هسته‌ای کشور روسیه فعالیت می‌نمایند (آمار مربوط به موسسات مرتبط با نگهداری پسماندهای هسته‌ای، موسسات تولید سوخت و مانند آن به این آمار اضافه می‌شود).</a:t>
            </a:r>
            <a:endParaRPr lang="en-US" sz="2000" dirty="0" smtClean="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11</a:t>
            </a:r>
            <a:endParaRPr lang="en-US" sz="1200" dirty="0">
              <a:cs typeface="Nazanin" pitchFamily="2" charset="-78"/>
            </a:endParaRPr>
          </a:p>
        </p:txBody>
      </p:sp>
      <p:sp>
        <p:nvSpPr>
          <p:cNvPr id="6" name="Title 6"/>
          <p:cNvSpPr>
            <a:spLocks noGrp="1"/>
          </p:cNvSpPr>
          <p:nvPr>
            <p:ph type="title"/>
          </p:nvPr>
        </p:nvSpPr>
        <p:spPr>
          <a:xfrm>
            <a:off x="685800" y="838200"/>
            <a:ext cx="7772400" cy="762000"/>
          </a:xfrm>
        </p:spPr>
        <p:txBody>
          <a:bodyPr>
            <a:noAutofit/>
          </a:bodyPr>
          <a:lstStyle/>
          <a:p>
            <a:pPr lvl="1" algn="ctr" rtl="1">
              <a:spcBef>
                <a:spcPct val="0"/>
              </a:spcBef>
            </a:pPr>
            <a:r>
              <a:rPr lang="fa-IR" sz="2000" dirty="0">
                <a:cs typeface="B Nazanin" pitchFamily="2" charset="-78"/>
              </a:rPr>
              <a:t>4. از سایر نکات مهم و قابل توجه مطروحه به شرح زیر می باشد</a:t>
            </a:r>
            <a:r>
              <a:rPr lang="fa-IR" sz="2000" dirty="0" smtClean="0">
                <a:cs typeface="B Nazanin" pitchFamily="2" charset="-78"/>
              </a:rPr>
              <a:t>:</a:t>
            </a:r>
            <a:r>
              <a:rPr lang="en-US" sz="2000" dirty="0">
                <a:cs typeface="B Nazanin" pitchFamily="2" charset="-78"/>
              </a:rPr>
              <a:t/>
            </a:r>
            <a:br>
              <a:rPr lang="en-US" sz="2000" dirty="0">
                <a:cs typeface="B Nazanin" pitchFamily="2" charset="-78"/>
              </a:rPr>
            </a:br>
            <a:endParaRPr lang="en-US" sz="2000" dirty="0">
              <a:cs typeface="B Nazanin" pitchFamily="2" charset="-78"/>
            </a:endParaRPr>
          </a:p>
        </p:txBody>
      </p:sp>
      <p:sp>
        <p:nvSpPr>
          <p:cNvPr id="7" name="Title 6"/>
          <p:cNvSpPr txBox="1">
            <a:spLocks/>
          </p:cNvSpPr>
          <p:nvPr/>
        </p:nvSpPr>
        <p:spPr>
          <a:xfrm>
            <a:off x="457200" y="1524000"/>
            <a:ext cx="8458200" cy="4648200"/>
          </a:xfrm>
          <a:prstGeom prst="rect">
            <a:avLst/>
          </a:prstGeom>
        </p:spPr>
        <p:txBody>
          <a:bodyPr vert="horz" lIns="91440" tIns="45720" rIns="91440" bIns="45720" rtlCol="0" anchor="ctr">
            <a:noAutofit/>
          </a:bodyPr>
          <a:lstStyle/>
          <a:p>
            <a:pPr lvl="1" algn="r" rtl="1">
              <a:spcBef>
                <a:spcPts val="600"/>
              </a:spcBef>
            </a:pPr>
            <a:r>
              <a:rPr lang="fa-IR" dirty="0" smtClean="0">
                <a:cs typeface="B Nazanin" pitchFamily="2" charset="-78"/>
              </a:rPr>
              <a:t>آ. کشور روسیه تولید بسته‌های سوخت با مقطع مربع (سوختهای مورد استفاده در راکتورهای نوع </a:t>
            </a:r>
            <a:r>
              <a:rPr lang="en-US" dirty="0" smtClean="0">
                <a:cs typeface="B Nazanin" pitchFamily="2" charset="-78"/>
              </a:rPr>
              <a:t>PWR</a:t>
            </a:r>
            <a:r>
              <a:rPr lang="fa-IR" dirty="0" smtClean="0">
                <a:cs typeface="B Nazanin" pitchFamily="2" charset="-78"/>
              </a:rPr>
              <a:t> غربی) را با هدف گرفتن سهم بازار این حوزه، شروع نموده است.</a:t>
            </a:r>
            <a:endParaRPr lang="en-US" dirty="0" smtClean="0">
              <a:cs typeface="B Nazanin" pitchFamily="2" charset="-78"/>
            </a:endParaRPr>
          </a:p>
          <a:p>
            <a:pPr lvl="1" algn="r" rtl="1">
              <a:spcBef>
                <a:spcPts val="600"/>
              </a:spcBef>
            </a:pPr>
            <a:r>
              <a:rPr lang="fa-IR" dirty="0" smtClean="0">
                <a:cs typeface="B Nazanin" pitchFamily="2" charset="-78"/>
              </a:rPr>
              <a:t>ب. موسسه گیدروپرس بر اساس طرح </a:t>
            </a:r>
            <a:r>
              <a:rPr lang="en-US" dirty="0" smtClean="0">
                <a:cs typeface="B Nazanin" pitchFamily="2" charset="-78"/>
              </a:rPr>
              <a:t>AES-2006</a:t>
            </a:r>
            <a:r>
              <a:rPr lang="fa-IR" dirty="0" smtClean="0">
                <a:cs typeface="B Nazanin" pitchFamily="2" charset="-78"/>
              </a:rPr>
              <a:t> نسبت به تهیه طرح راکتورهای قدرت با قدرت متوسط 600 مگاوات با نام تجاری </a:t>
            </a:r>
            <a:r>
              <a:rPr lang="en-US" dirty="0" smtClean="0">
                <a:cs typeface="B Nazanin" pitchFamily="2" charset="-78"/>
              </a:rPr>
              <a:t>AES-2006/2</a:t>
            </a:r>
            <a:r>
              <a:rPr lang="fa-IR" dirty="0" smtClean="0">
                <a:cs typeface="B Nazanin" pitchFamily="2" charset="-78"/>
              </a:rPr>
              <a:t>  اقدام نموده است. همچنین موسسه </a:t>
            </a:r>
            <a:r>
              <a:rPr lang="en-US" dirty="0" smtClean="0">
                <a:cs typeface="B Nazanin" pitchFamily="2" charset="-78"/>
              </a:rPr>
              <a:t>OKBM</a:t>
            </a:r>
            <a:r>
              <a:rPr lang="fa-IR" dirty="0" smtClean="0">
                <a:cs typeface="B Nazanin" pitchFamily="2" charset="-78"/>
              </a:rPr>
              <a:t> نیز طرح دیگری با قدرت 600 مگاوات در دست طراحی دارد. این طرح دارای ساختاری جمع و جورتر نسبت به طرح گیدروپرس می‌باشد و مولدهای بخار به راکتور نزدیکتر قرار گرفته‌اند.</a:t>
            </a:r>
            <a:endParaRPr lang="en-US" dirty="0" smtClean="0">
              <a:cs typeface="B Nazanin" pitchFamily="2" charset="-78"/>
            </a:endParaRPr>
          </a:p>
          <a:p>
            <a:pPr lvl="1" algn="r" rtl="1">
              <a:spcBef>
                <a:spcPts val="600"/>
              </a:spcBef>
            </a:pPr>
            <a:r>
              <a:rPr lang="fa-IR" dirty="0" smtClean="0">
                <a:cs typeface="B Nazanin" pitchFamily="2" charset="-78"/>
              </a:rPr>
              <a:t>ج. در طرح </a:t>
            </a:r>
            <a:r>
              <a:rPr lang="en-US" dirty="0" smtClean="0">
                <a:cs typeface="B Nazanin" pitchFamily="2" charset="-78"/>
              </a:rPr>
              <a:t>AES-2006</a:t>
            </a:r>
            <a:r>
              <a:rPr lang="fa-IR" dirty="0" smtClean="0">
                <a:cs typeface="B Nazanin" pitchFamily="2" charset="-78"/>
              </a:rPr>
              <a:t> و </a:t>
            </a:r>
            <a:r>
              <a:rPr lang="en-US" dirty="0" smtClean="0">
                <a:cs typeface="B Nazanin" pitchFamily="2" charset="-78"/>
              </a:rPr>
              <a:t>VVER-TOI</a:t>
            </a:r>
            <a:r>
              <a:rPr lang="fa-IR" dirty="0" smtClean="0">
                <a:cs typeface="B Nazanin" pitchFamily="2" charset="-78"/>
              </a:rPr>
              <a:t> تلاش شده است قیمت تمام شده کاهش یافته و قابل رقابت با سایر رقبا باشد (خصوصا در طرح </a:t>
            </a:r>
            <a:r>
              <a:rPr lang="en-US" dirty="0" smtClean="0">
                <a:cs typeface="B Nazanin" pitchFamily="2" charset="-78"/>
              </a:rPr>
              <a:t>VVER-TOI</a:t>
            </a:r>
            <a:r>
              <a:rPr lang="fa-IR" dirty="0" smtClean="0">
                <a:cs typeface="B Nazanin" pitchFamily="2" charset="-78"/>
              </a:rPr>
              <a:t>).</a:t>
            </a:r>
            <a:endParaRPr lang="en-US" dirty="0" smtClean="0">
              <a:cs typeface="B Nazanin" pitchFamily="2" charset="-78"/>
            </a:endParaRPr>
          </a:p>
          <a:p>
            <a:pPr lvl="1" algn="r" rtl="1">
              <a:spcBef>
                <a:spcPts val="600"/>
              </a:spcBef>
            </a:pPr>
            <a:r>
              <a:rPr lang="fa-IR" dirty="0" smtClean="0">
                <a:cs typeface="B Nazanin" pitchFamily="2" charset="-78"/>
              </a:rPr>
              <a:t>د. یکی از قدامات انجام شده از سوی وزارت انرژی اتمی روسیه، ایجاد کمپ علمی-تفریحی مختص کودکان است که از طریق آن نسبت به ارتقاء دانش فرزندان، خصوصا خانواده کارکنان نسبت به نیروگاه و انرژی هسته‌ای اقدام میگردد. این پروژه یکی از پروژه‌های اجرا شده از سوی وزارتخانه مذکور در راستای ارتقاء حس تعلق کارکنان و خانواده‌های ایشان </a:t>
            </a:r>
            <a:r>
              <a:rPr lang="en-US" dirty="0" smtClean="0">
                <a:cs typeface="B Nazanin" pitchFamily="2" charset="-78"/>
              </a:rPr>
              <a:t>(Involvement)</a:t>
            </a:r>
            <a:r>
              <a:rPr lang="fa-IR" dirty="0" smtClean="0">
                <a:cs typeface="B Nazanin" pitchFamily="2" charset="-78"/>
              </a:rPr>
              <a:t> به کار در صنعت هسته‌ای می‌باشد. از سال 2011 به بعد (پس از ارزیابی که به همین منظور انجام شد) و با هدف ارتقاء حس تعلق کارکنان و خانواده‌های ایشان، حدود 10 پروژه مختلف در وزارت انرژی اتمی روسیه به مرحله اجرا در آمده است.</a:t>
            </a:r>
            <a:endParaRPr lang="en-US" dirty="0" smtClean="0">
              <a:cs typeface="B Nazanin" pitchFamily="2" charset="-78"/>
            </a:endParaRPr>
          </a:p>
          <a:p>
            <a:pPr marL="173038" lvl="2" algn="r" rtl="1"/>
            <a:endParaRPr lang="en-US" dirty="0" smtClean="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12</a:t>
            </a:r>
            <a:endParaRPr lang="en-US" sz="1200" dirty="0">
              <a:cs typeface="Nazanin" pitchFamily="2" charset="-78"/>
            </a:endParaRPr>
          </a:p>
        </p:txBody>
      </p:sp>
      <p:sp>
        <p:nvSpPr>
          <p:cNvPr id="6" name="Title 6"/>
          <p:cNvSpPr>
            <a:spLocks noGrp="1"/>
          </p:cNvSpPr>
          <p:nvPr>
            <p:ph type="title"/>
          </p:nvPr>
        </p:nvSpPr>
        <p:spPr>
          <a:xfrm>
            <a:off x="685800" y="1981200"/>
            <a:ext cx="7772400" cy="762000"/>
          </a:xfrm>
        </p:spPr>
        <p:txBody>
          <a:bodyPr>
            <a:noAutofit/>
          </a:bodyPr>
          <a:lstStyle/>
          <a:p>
            <a:pPr lvl="1" algn="ctr" rtl="1">
              <a:spcBef>
                <a:spcPct val="0"/>
              </a:spcBef>
            </a:pPr>
            <a:r>
              <a:rPr lang="fa-IR" sz="2000" dirty="0" smtClean="0">
                <a:cs typeface="B Nazanin" pitchFamily="2" charset="-78"/>
              </a:rPr>
              <a:t>5. در </a:t>
            </a:r>
            <a:r>
              <a:rPr lang="fa-IR" sz="2000" dirty="0">
                <a:cs typeface="B Nazanin" pitchFamily="2" charset="-78"/>
              </a:rPr>
              <a:t>روز چهارشنبه همچنین بازدیدی از اولین نیروگاه اتمی جهان که در شهر ابنینسک احداث گردیده بود، انجام شد. لازم به ذکر است که نیروگاه مذکور یک نیروگاه 5 مگاواتی بود که در سال 2009، و پس از 55 سال فعالیت،‌ خاموش و به موزه تبدیل شده است.</a:t>
            </a:r>
            <a:r>
              <a:rPr lang="en-US" sz="2000" dirty="0">
                <a:cs typeface="B Nazanin" pitchFamily="2" charset="-78"/>
              </a:rPr>
              <a:t/>
            </a:r>
            <a:br>
              <a:rPr lang="en-US" sz="2000" dirty="0">
                <a:cs typeface="B Nazanin" pitchFamily="2" charset="-78"/>
              </a:rPr>
            </a:br>
            <a:r>
              <a:rPr lang="en-US" sz="2000" dirty="0">
                <a:cs typeface="B Nazanin" pitchFamily="2" charset="-78"/>
              </a:rPr>
              <a:t/>
            </a:r>
            <a:br>
              <a:rPr lang="en-US" sz="2000" dirty="0">
                <a:cs typeface="B Nazanin" pitchFamily="2" charset="-78"/>
              </a:rPr>
            </a:br>
            <a:endParaRPr lang="en-US" sz="2000" dirty="0">
              <a:cs typeface="B Nazanin" pitchFamily="2" charset="-78"/>
            </a:endParaRPr>
          </a:p>
        </p:txBody>
      </p:sp>
      <p:sp>
        <p:nvSpPr>
          <p:cNvPr id="7" name="Title 6"/>
          <p:cNvSpPr txBox="1">
            <a:spLocks/>
          </p:cNvSpPr>
          <p:nvPr/>
        </p:nvSpPr>
        <p:spPr>
          <a:xfrm>
            <a:off x="685800" y="4114800"/>
            <a:ext cx="7772400" cy="762000"/>
          </a:xfrm>
          <a:prstGeom prst="rect">
            <a:avLst/>
          </a:prstGeom>
        </p:spPr>
        <p:txBody>
          <a:bodyPr vert="horz" lIns="91440" tIns="45720" rIns="91440" bIns="45720" rtlCol="0" anchor="ctr">
            <a:noAutofit/>
          </a:bodyPr>
          <a:lstStyle/>
          <a:p>
            <a:pPr marL="0" lvl="1" algn="ctr" rtl="1">
              <a:spcBef>
                <a:spcPct val="0"/>
              </a:spcBef>
            </a:pPr>
            <a:r>
              <a:rPr lang="fa-IR" sz="2000" dirty="0" smtClean="0">
                <a:cs typeface="B Nazanin" pitchFamily="2" charset="-78"/>
              </a:rPr>
              <a:t>6. در حاشیه جلسه، بنا به درخواست معاون محترم برنامه‌ریزی و کنترل منابع شرکت تولید و توسعه، جناب آقای مهندس فتوره‌چیان، موضوع واریز نقدی حق عضویت وانو از طریق دفتر نمایندگی سازمان در مسکو پیگیری و پاسخ مثبت مسئولین وانو اخذ و نتیجه برای پیگیری‌های لازم به معاون محترم برنامه ریزی منعکس شد.</a:t>
            </a:r>
            <a:endParaRPr lang="en-US" sz="2000" dirty="0" smtClean="0">
              <a:cs typeface="B Nazanin" pitchFamily="2" charset="-78"/>
            </a:endParaRPr>
          </a:p>
          <a:p>
            <a:pPr marL="0" marR="0" lvl="1" indent="0" algn="ctr" defTabSz="914400" rtl="1" eaLnBrk="1" fontAlgn="auto" latinLnBrk="0" hangingPunct="1">
              <a:lnSpc>
                <a:spcPct val="100000"/>
              </a:lnSpc>
              <a:spcBef>
                <a:spcPct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cs typeface="B Nazanin" pitchFamily="2" charset="-78"/>
              </a:rPr>
              <a:t/>
            </a:r>
            <a:br>
              <a:rPr kumimoji="0" lang="en-US" sz="2000" b="0" i="0" u="none" strike="noStrike" kern="0" cap="none" spc="0" normalizeH="0" baseline="0" noProof="0" dirty="0" smtClean="0">
                <a:ln>
                  <a:noFill/>
                </a:ln>
                <a:solidFill>
                  <a:sysClr val="windowText" lastClr="000000"/>
                </a:solidFill>
                <a:effectLst/>
                <a:uLnTx/>
                <a:uFillTx/>
                <a:cs typeface="B Nazanin" pitchFamily="2" charset="-78"/>
              </a:rPr>
            </a:br>
            <a:r>
              <a:rPr kumimoji="0" lang="en-US" sz="2000" b="0" i="0" u="none" strike="noStrike" kern="0" cap="none" spc="0" normalizeH="0" baseline="0" noProof="0" dirty="0" smtClean="0">
                <a:ln>
                  <a:noFill/>
                </a:ln>
                <a:solidFill>
                  <a:sysClr val="windowText" lastClr="000000"/>
                </a:solidFill>
                <a:effectLst/>
                <a:uLnTx/>
                <a:uFillTx/>
                <a:cs typeface="B Nazanin" pitchFamily="2" charset="-78"/>
              </a:rPr>
              <a:t/>
            </a:r>
            <a:br>
              <a:rPr kumimoji="0" lang="en-US" sz="2000" b="0" i="0" u="none" strike="noStrike" kern="0" cap="none" spc="0" normalizeH="0" baseline="0" noProof="0" dirty="0" smtClean="0">
                <a:ln>
                  <a:noFill/>
                </a:ln>
                <a:solidFill>
                  <a:sysClr val="windowText" lastClr="000000"/>
                </a:solidFill>
                <a:effectLst/>
                <a:uLnTx/>
                <a:uFillTx/>
                <a:cs typeface="B Nazanin" pitchFamily="2" charset="-78"/>
              </a:rPr>
            </a:b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13</a:t>
            </a:r>
            <a:endParaRPr lang="en-US" sz="1200" dirty="0">
              <a:cs typeface="Nazanin" pitchFamily="2" charset="-78"/>
            </a:endParaRPr>
          </a:p>
        </p:txBody>
      </p:sp>
      <p:sp>
        <p:nvSpPr>
          <p:cNvPr id="6" name="Title 6"/>
          <p:cNvSpPr txBox="1">
            <a:spLocks/>
          </p:cNvSpPr>
          <p:nvPr/>
        </p:nvSpPr>
        <p:spPr>
          <a:xfrm>
            <a:off x="533400" y="2895600"/>
            <a:ext cx="7772400" cy="1447800"/>
          </a:xfrm>
          <a:prstGeom prst="rect">
            <a:avLst/>
          </a:prstGeom>
        </p:spPr>
        <p:txBody>
          <a:bodyPr vert="horz" lIns="91440" tIns="45720" rIns="91440" bIns="45720" rtlCol="0" anchor="ctr">
            <a:noAutofit/>
          </a:bodyPr>
          <a:lstStyle/>
          <a:p>
            <a:pPr marL="0" lvl="1" algn="ctr" rtl="1">
              <a:spcBef>
                <a:spcPct val="0"/>
              </a:spcBef>
            </a:pPr>
            <a:r>
              <a:rPr lang="fa-IR" sz="2400" dirty="0" smtClean="0">
                <a:cs typeface="B Nazanin" pitchFamily="2" charset="-78"/>
              </a:rPr>
              <a:t>7. همچنین بنا به درخواست معاون محترم فنی و مهندسی شرکت تولید و توسعه، موضوع حضور یکی از مدیران شرکت تولید و توسعه در </a:t>
            </a:r>
            <a:r>
              <a:rPr lang="en-US" sz="2400" dirty="0" smtClean="0">
                <a:cs typeface="B Nazanin" pitchFamily="2" charset="-78"/>
              </a:rPr>
              <a:t>CPR</a:t>
            </a:r>
            <a:r>
              <a:rPr lang="fa-IR" sz="2400" dirty="0" smtClean="0">
                <a:cs typeface="B Nazanin" pitchFamily="2" charset="-78"/>
              </a:rPr>
              <a:t> یکی از سازمانهای بهره‌بردار عضو وانو مرکز مسکو برای کسب تجربه و آشنایی با نحوه اجرای ارزیابی مذکور و اجرای موفق آن در شرکت تولید و توسعه مطرح و موافقت لازم اخذ گردید و مقرر شد دعوتنامه مربوطه از سوی وانو برای شرکت تولید و توسعه ارسال گردد. همچنین با برگزاری هرچه سریعتر دوره آموزشی </a:t>
            </a:r>
            <a:r>
              <a:rPr lang="en-US" sz="2400" dirty="0" smtClean="0">
                <a:cs typeface="B Nazanin" pitchFamily="2" charset="-78"/>
              </a:rPr>
              <a:t>CPR</a:t>
            </a:r>
            <a:r>
              <a:rPr lang="fa-IR" sz="2400" dirty="0" smtClean="0">
                <a:cs typeface="B Nazanin" pitchFamily="2" charset="-78"/>
              </a:rPr>
              <a:t> در تهران موافقت نمودند و مقرر شد توسط مسئول مربوطه در شرکت تولید و توسعه پیگیری گردد.</a:t>
            </a:r>
            <a:endParaRPr lang="en-US" sz="2400" dirty="0" smtClean="0">
              <a:cs typeface="B Nazanin" pitchFamily="2" charset="-78"/>
            </a:endParaRPr>
          </a:p>
          <a:p>
            <a:pPr marL="0" marR="0" lvl="1" indent="0" algn="ctr" defTabSz="914400" rtl="1" eaLnBrk="1" fontAlgn="auto" latinLnBrk="0" hangingPunct="1">
              <a:lnSpc>
                <a:spcPct val="100000"/>
              </a:lnSpc>
              <a:spcBef>
                <a:spcPct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cs typeface="B Nazanin" pitchFamily="2" charset="-78"/>
              </a:rPr>
              <a:t/>
            </a:r>
            <a:br>
              <a:rPr kumimoji="0" lang="en-US" sz="2000" b="0" i="0" u="none" strike="noStrike" kern="0" cap="none" spc="0" normalizeH="0" baseline="0" noProof="0" dirty="0" smtClean="0">
                <a:ln>
                  <a:noFill/>
                </a:ln>
                <a:solidFill>
                  <a:sysClr val="windowText" lastClr="000000"/>
                </a:solidFill>
                <a:effectLst/>
                <a:uLnTx/>
                <a:uFillTx/>
                <a:cs typeface="B Nazanin" pitchFamily="2" charset="-78"/>
              </a:rPr>
            </a:br>
            <a:r>
              <a:rPr kumimoji="0" lang="en-US" sz="2000" b="0" i="0" u="none" strike="noStrike" kern="0" cap="none" spc="0" normalizeH="0" baseline="0" noProof="0" dirty="0" smtClean="0">
                <a:ln>
                  <a:noFill/>
                </a:ln>
                <a:solidFill>
                  <a:sysClr val="windowText" lastClr="000000"/>
                </a:solidFill>
                <a:effectLst/>
                <a:uLnTx/>
                <a:uFillTx/>
                <a:cs typeface="B Nazanin" pitchFamily="2" charset="-78"/>
              </a:rPr>
              <a:t/>
            </a:r>
            <a:br>
              <a:rPr kumimoji="0" lang="en-US" sz="2000" b="0" i="0" u="none" strike="noStrike" kern="0" cap="none" spc="0" normalizeH="0" baseline="0" noProof="0" dirty="0" smtClean="0">
                <a:ln>
                  <a:noFill/>
                </a:ln>
                <a:solidFill>
                  <a:sysClr val="windowText" lastClr="000000"/>
                </a:solidFill>
                <a:effectLst/>
                <a:uLnTx/>
                <a:uFillTx/>
                <a:cs typeface="B Nazanin" pitchFamily="2" charset="-78"/>
              </a:rPr>
            </a:b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14</a:t>
            </a:r>
            <a:endParaRPr lang="en-US" sz="1200" dirty="0">
              <a:cs typeface="Nazanin" pitchFamily="2" charset="-78"/>
            </a:endParaRPr>
          </a:p>
        </p:txBody>
      </p:sp>
      <p:sp>
        <p:nvSpPr>
          <p:cNvPr id="6" name="Title 6"/>
          <p:cNvSpPr txBox="1">
            <a:spLocks/>
          </p:cNvSpPr>
          <p:nvPr/>
        </p:nvSpPr>
        <p:spPr>
          <a:xfrm>
            <a:off x="2590800" y="762000"/>
            <a:ext cx="3505200" cy="609600"/>
          </a:xfrm>
          <a:prstGeom prst="rect">
            <a:avLst/>
          </a:prstGeom>
        </p:spPr>
        <p:txBody>
          <a:bodyPr vert="horz" lIns="91440" tIns="45720" rIns="91440" bIns="45720" rtlCol="0" anchor="ctr">
            <a:noAutofit/>
          </a:bodyPr>
          <a:lstStyle/>
          <a:p>
            <a:pPr marL="0" lvl="1" algn="ctr" rtl="1">
              <a:spcBef>
                <a:spcPct val="0"/>
              </a:spcBef>
            </a:pPr>
            <a:r>
              <a:rPr lang="fa-IR" sz="2400" b="1" dirty="0" smtClean="0">
                <a:cs typeface="B Nazanin" pitchFamily="2" charset="-78"/>
              </a:rPr>
              <a:t>پیشنهادات</a:t>
            </a:r>
            <a:endParaRPr lang="en-US" sz="2800" b="1" dirty="0" smtClean="0">
              <a:cs typeface="B Nazanin" pitchFamily="2" charset="-78"/>
            </a:endParaRPr>
          </a:p>
          <a:p>
            <a:pPr marL="0" marR="0" lvl="1" indent="0" algn="ctr" defTabSz="914400" rtl="1" eaLnBrk="1" fontAlgn="auto" latinLnBrk="0" hangingPunct="1">
              <a:lnSpc>
                <a:spcPct val="100000"/>
              </a:lnSpc>
              <a:spcBef>
                <a:spcPct val="0"/>
              </a:spcBef>
              <a:spcAft>
                <a:spcPts val="0"/>
              </a:spcAft>
              <a:buClrTx/>
              <a:buSzTx/>
              <a:buFontTx/>
              <a:buNone/>
              <a:tabLst/>
              <a:defRPr/>
            </a:pPr>
            <a:r>
              <a:rPr kumimoji="0" lang="en-US" sz="2000" b="0" i="0" u="none" strike="noStrike" kern="0" cap="none" spc="0" normalizeH="0" baseline="0" noProof="0" dirty="0" smtClean="0">
                <a:ln>
                  <a:noFill/>
                </a:ln>
                <a:solidFill>
                  <a:sysClr val="windowText" lastClr="000000"/>
                </a:solidFill>
                <a:effectLst/>
                <a:uLnTx/>
                <a:uFillTx/>
                <a:cs typeface="B Nazanin" pitchFamily="2" charset="-78"/>
              </a:rPr>
              <a:t/>
            </a:r>
            <a:br>
              <a:rPr kumimoji="0" lang="en-US" sz="2000" b="0" i="0" u="none" strike="noStrike" kern="0" cap="none" spc="0" normalizeH="0" baseline="0" noProof="0" dirty="0" smtClean="0">
                <a:ln>
                  <a:noFill/>
                </a:ln>
                <a:solidFill>
                  <a:sysClr val="windowText" lastClr="000000"/>
                </a:solidFill>
                <a:effectLst/>
                <a:uLnTx/>
                <a:uFillTx/>
                <a:cs typeface="B Nazanin" pitchFamily="2" charset="-78"/>
              </a:rPr>
            </a:br>
            <a:r>
              <a:rPr kumimoji="0" lang="en-US" sz="2000" b="0" i="0" u="none" strike="noStrike" kern="0" cap="none" spc="0" normalizeH="0" baseline="0" noProof="0" dirty="0" smtClean="0">
                <a:ln>
                  <a:noFill/>
                </a:ln>
                <a:solidFill>
                  <a:sysClr val="windowText" lastClr="000000"/>
                </a:solidFill>
                <a:effectLst/>
                <a:uLnTx/>
                <a:uFillTx/>
                <a:cs typeface="B Nazanin" pitchFamily="2" charset="-78"/>
              </a:rPr>
              <a:t/>
            </a:r>
            <a:br>
              <a:rPr kumimoji="0" lang="en-US" sz="2000" b="0" i="0" u="none" strike="noStrike" kern="0" cap="none" spc="0" normalizeH="0" baseline="0" noProof="0" dirty="0" smtClean="0">
                <a:ln>
                  <a:noFill/>
                </a:ln>
                <a:solidFill>
                  <a:sysClr val="windowText" lastClr="000000"/>
                </a:solidFill>
                <a:effectLst/>
                <a:uLnTx/>
                <a:uFillTx/>
                <a:cs typeface="B Nazanin" pitchFamily="2" charset="-78"/>
              </a:rPr>
            </a:b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
        <p:nvSpPr>
          <p:cNvPr id="7" name="Title 6"/>
          <p:cNvSpPr txBox="1">
            <a:spLocks/>
          </p:cNvSpPr>
          <p:nvPr/>
        </p:nvSpPr>
        <p:spPr>
          <a:xfrm>
            <a:off x="533400" y="2895600"/>
            <a:ext cx="7772400" cy="1447800"/>
          </a:xfrm>
          <a:prstGeom prst="rect">
            <a:avLst/>
          </a:prstGeom>
        </p:spPr>
        <p:txBody>
          <a:bodyPr vert="horz" lIns="91440" tIns="45720" rIns="91440" bIns="45720" rtlCol="0" anchor="ctr">
            <a:noAutofit/>
          </a:bodyPr>
          <a:lstStyle/>
          <a:p>
            <a:pPr marL="0" lvl="1" algn="ctr" rtl="1">
              <a:spcBef>
                <a:spcPct val="0"/>
              </a:spcBef>
            </a:pPr>
            <a:r>
              <a:rPr lang="fa-IR" sz="2000" dirty="0" smtClean="0">
                <a:cs typeface="B Nazanin" pitchFamily="2" charset="-78"/>
              </a:rPr>
              <a:t>آ. </a:t>
            </a:r>
            <a:r>
              <a:rPr lang="fa-IR" dirty="0" smtClean="0">
                <a:cs typeface="B Nazanin" pitchFamily="2" charset="-78"/>
              </a:rPr>
              <a:t>در پاسخ به حادثه فوکوشیما اقدامات فراوانی از سوی مجامع بین‌المللی همچون وانو صورت گرفت. همانگونه که در </a:t>
            </a:r>
            <a:r>
              <a:rPr lang="fa-IR" dirty="0" smtClean="0">
                <a:solidFill>
                  <a:srgbClr val="FF0000"/>
                </a:solidFill>
                <a:cs typeface="B Nazanin" pitchFamily="2" charset="-78"/>
                <a:hlinkClick r:id="rId2" action="ppaction://hlinkfile"/>
              </a:rPr>
              <a:t>پیوست 2</a:t>
            </a:r>
            <a:r>
              <a:rPr lang="fa-IR" dirty="0" smtClean="0">
                <a:cs typeface="B Nazanin" pitchFamily="2" charset="-78"/>
              </a:rPr>
              <a:t> مشاهده می‌شود،‌ مجموعه اقدامات اصلاحی 5 گانه، و در زیر مجموعه آن 12 پروژه کلان تعریف گردید. در سه سال اخیر پس از تصویب پروژه‌های مذکور، اقدامات وسیعی از سوی انجمن وانو برای تقویت نقش این انجمن در تامین و ارتقاء‌ سطح ایمنی نیروگاههای هسته‌ای صورت گرفته است. انجمن وانو در کلیه مراکز خود برای تدوین این الزامات و پیگیری تحقق آنها، علاوه بر استفاده از خدمات پاره‌وقت کارشناسان نیروگاهها و سازمانهای بهره‌بردار،‌ کارکنان خود را بعضا بیش از دو برابر افزایش داده است. عمده این پروژه‌های دوازده‌گانه، که ناظر بر ایفای تعهدات و اتخاذ تدابیری از سوی اعضاء (نیروگاههای اتمی عضو) می‌باشد،‌ نیاز به پیگیری جدی برای نیروگاه اتمی بوشهر دارد. بسیاری از این موارد نیاز به پیگیری و اقدام در سطح </a:t>
            </a:r>
            <a:r>
              <a:rPr lang="en-US" dirty="0" smtClean="0">
                <a:cs typeface="B Nazanin" pitchFamily="2" charset="-78"/>
              </a:rPr>
              <a:t>Corporate</a:t>
            </a:r>
            <a:r>
              <a:rPr lang="fa-IR" dirty="0" smtClean="0">
                <a:cs typeface="B Nazanin" pitchFamily="2" charset="-78"/>
              </a:rPr>
              <a:t> دارد و لذا ضروری است از هم اکنون پیش بینی های لازم در شرکت تولید و توسعه (به عنوان سازمان بهره‌بردار) به انجام رسد. لازم به ذکر است اجرای این موارد در نیروگاههای عضو به صورت دوره‌ای در بازدیدهای ادواری وانو از نیروگاهها و سازمانهای بهره‌بردار مورد بررسی و ارزیابی قرار خواهد گرفت و گزارش موارد مهم آن در جلسه هیئت مدیره و مجمع وانو ارائه می‌شود.  </a:t>
            </a:r>
            <a:endParaRPr lang="en-US" dirty="0" smtClean="0">
              <a:cs typeface="B Nazanin" pitchFamily="2" charset="-78"/>
            </a:endParaRPr>
          </a:p>
          <a:p>
            <a:pPr marL="0" lvl="1" algn="ctr" rtl="1">
              <a:spcBef>
                <a:spcPct val="0"/>
              </a:spcBef>
            </a:pPr>
            <a:endParaRPr kumimoji="0" lang="en-US" b="0" i="0" u="none" strike="noStrike" kern="0" cap="none" spc="0" normalizeH="0" baseline="0" noProof="0" dirty="0" smtClean="0">
              <a:ln>
                <a:noFill/>
              </a:ln>
              <a:solidFill>
                <a:sysClr val="windowText" lastClr="000000"/>
              </a:solidFill>
              <a:effectLst/>
              <a:uLnTx/>
              <a:uFillTx/>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15</a:t>
            </a:r>
            <a:endParaRPr lang="en-US" sz="1200" dirty="0">
              <a:cs typeface="Nazanin" pitchFamily="2" charset="-78"/>
            </a:endParaRPr>
          </a:p>
        </p:txBody>
      </p:sp>
      <p:sp>
        <p:nvSpPr>
          <p:cNvPr id="6" name="Title 6"/>
          <p:cNvSpPr txBox="1">
            <a:spLocks/>
          </p:cNvSpPr>
          <p:nvPr/>
        </p:nvSpPr>
        <p:spPr>
          <a:xfrm>
            <a:off x="533400" y="1600200"/>
            <a:ext cx="7772400" cy="1447800"/>
          </a:xfrm>
          <a:prstGeom prst="rect">
            <a:avLst/>
          </a:prstGeom>
        </p:spPr>
        <p:txBody>
          <a:bodyPr vert="horz" lIns="91440" tIns="45720" rIns="91440" bIns="45720" rtlCol="0" anchor="ctr">
            <a:noAutofit/>
          </a:bodyPr>
          <a:lstStyle/>
          <a:p>
            <a:pPr marL="0" lvl="1" algn="ctr" rtl="1">
              <a:spcBef>
                <a:spcPct val="0"/>
              </a:spcBef>
            </a:pPr>
            <a:r>
              <a:rPr lang="fa-IR" sz="2000" dirty="0" smtClean="0">
                <a:cs typeface="B Nazanin" pitchFamily="2" charset="-78"/>
              </a:rPr>
              <a:t>ب. با توجه به ارتباطات وسیع، برهمکنش، همپوشانی و بعضا تداخل احتمالی که بین فعالیتهای حوزه‌های سه گانه</a:t>
            </a:r>
            <a:r>
              <a:rPr lang="en-US" dirty="0" smtClean="0">
                <a:cs typeface="B Nazanin" pitchFamily="2" charset="-78"/>
              </a:rPr>
              <a:t>safety</a:t>
            </a:r>
            <a:r>
              <a:rPr lang="en-US" sz="2000" dirty="0" smtClean="0">
                <a:cs typeface="B Nazanin" pitchFamily="2" charset="-78"/>
              </a:rPr>
              <a:t>, </a:t>
            </a:r>
            <a:r>
              <a:rPr lang="en-US" dirty="0" smtClean="0">
                <a:cs typeface="B Nazanin" pitchFamily="2" charset="-78"/>
              </a:rPr>
              <a:t>security</a:t>
            </a:r>
            <a:r>
              <a:rPr lang="en-US" sz="2000" dirty="0" smtClean="0">
                <a:cs typeface="B Nazanin" pitchFamily="2" charset="-78"/>
              </a:rPr>
              <a:t>, </a:t>
            </a:r>
            <a:r>
              <a:rPr lang="en-US" dirty="0" smtClean="0">
                <a:cs typeface="B Nazanin" pitchFamily="2" charset="-78"/>
              </a:rPr>
              <a:t>safeguard</a:t>
            </a:r>
            <a:r>
              <a:rPr lang="fa-IR" dirty="0" smtClean="0">
                <a:cs typeface="B Nazanin" pitchFamily="2" charset="-78"/>
              </a:rPr>
              <a:t> </a:t>
            </a:r>
            <a:r>
              <a:rPr lang="fa-IR" sz="2000" dirty="0" smtClean="0">
                <a:cs typeface="B Nazanin" pitchFamily="2" charset="-78"/>
              </a:rPr>
              <a:t>وجود دارد، پیشنهاد می‌گردد نسبت به تهیه و تصویب مدرکی که در آن روابط کاری بین ایمنی، پادمان و امنیت پرداخته شده باشد و مورد تایید کلیه ذینفعان باشد اقدام گردد. در این سند بایستی شرح وظایف، مسئولیتها و حدود اختیارات و پاسخگویی هریک از حوزه های مذکور، ارتباطات فی‌مابین و سایر موارد اصلی تشریح گردد.</a:t>
            </a:r>
            <a:endParaRPr lang="en-US" sz="2000" dirty="0" smtClean="0">
              <a:cs typeface="B Nazanin" pitchFamily="2" charset="-78"/>
            </a:endParaRPr>
          </a:p>
          <a:p>
            <a:pPr marL="0" lvl="1" algn="ctr" rtl="1">
              <a:spcBef>
                <a:spcPct val="0"/>
              </a:spcBef>
            </a:pPr>
            <a:endParaRPr lang="en-US" sz="2000" dirty="0" smtClean="0">
              <a:cs typeface="B Nazanin" pitchFamily="2" charset="-78"/>
            </a:endParaRPr>
          </a:p>
          <a:p>
            <a:pPr marL="0" lvl="1" algn="ctr" rtl="1">
              <a:spcBef>
                <a:spcPct val="0"/>
              </a:spcBef>
            </a:pP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
        <p:nvSpPr>
          <p:cNvPr id="7" name="Title 6"/>
          <p:cNvSpPr txBox="1">
            <a:spLocks/>
          </p:cNvSpPr>
          <p:nvPr/>
        </p:nvSpPr>
        <p:spPr>
          <a:xfrm>
            <a:off x="533400" y="4191000"/>
            <a:ext cx="7772400" cy="1447800"/>
          </a:xfrm>
          <a:prstGeom prst="rect">
            <a:avLst/>
          </a:prstGeom>
        </p:spPr>
        <p:txBody>
          <a:bodyPr vert="horz" lIns="91440" tIns="45720" rIns="91440" bIns="45720" rtlCol="0" anchor="ctr">
            <a:noAutofit/>
          </a:bodyPr>
          <a:lstStyle/>
          <a:p>
            <a:pPr marL="0" lvl="1" algn="ctr" rtl="1">
              <a:spcBef>
                <a:spcPct val="0"/>
              </a:spcBef>
            </a:pPr>
            <a:r>
              <a:rPr lang="fa-IR" sz="2000" dirty="0" smtClean="0">
                <a:cs typeface="B Nazanin" pitchFamily="2" charset="-78"/>
              </a:rPr>
              <a:t>ج. موضوع پشتیبانی فنی فعالیتهای نظام ایمنی هسته‌ای کشور از جمله موارد مهم و ضروری می‌باشد. تدوین و تنظیم  مقررات، نرمها و استانداردهای ملی، و ارائه خدمات در حوزه ارزیابی و آنالیز ایمنی طرحها از جمله خدمات اصلی مجموعه‌های پشتیبانی فنی نظام ایمنی هسته‌ای کشور می‌باشد. با توجه به روابط متقابل نظام ایمنی و سازمان بهره‌بردار و تاثیر پذیری کیفیت و سرعت ارائه خدمات از سوی نظام ایمنی بر عملکرد نیروگاه، پیشنهاد می‌گردد ایجاد این مرکز پشتیبانی فنی در دستور کار نظام ایمنی هسته‌ای کشور قرار گیرد. </a:t>
            </a:r>
            <a:endParaRPr lang="en-US" sz="2000" dirty="0" smtClean="0">
              <a:cs typeface="B Nazanin" pitchFamily="2" charset="-78"/>
            </a:endParaRPr>
          </a:p>
          <a:p>
            <a:pPr marL="0" lvl="1" algn="ctr" rtl="1">
              <a:spcBef>
                <a:spcPct val="0"/>
              </a:spcBef>
            </a:pPr>
            <a:endParaRPr lang="en-US" sz="2000" dirty="0" smtClean="0">
              <a:cs typeface="B Nazanin" pitchFamily="2" charset="-78"/>
            </a:endParaRPr>
          </a:p>
          <a:p>
            <a:pPr marL="0" lvl="1" algn="ctr" rtl="1">
              <a:spcBef>
                <a:spcPct val="0"/>
              </a:spcBef>
            </a:pPr>
            <a:endParaRPr lang="en-US" sz="2000" dirty="0" smtClean="0">
              <a:cs typeface="B Nazanin" pitchFamily="2" charset="-78"/>
            </a:endParaRPr>
          </a:p>
          <a:p>
            <a:pPr marL="0" lvl="1" algn="ctr" rtl="1">
              <a:spcBef>
                <a:spcPct val="0"/>
              </a:spcBef>
            </a:pP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16</a:t>
            </a:r>
            <a:endParaRPr lang="en-US" sz="1200" dirty="0">
              <a:cs typeface="Nazanin" pitchFamily="2" charset="-78"/>
            </a:endParaRPr>
          </a:p>
        </p:txBody>
      </p:sp>
      <p:sp>
        <p:nvSpPr>
          <p:cNvPr id="6" name="Title 6"/>
          <p:cNvSpPr txBox="1">
            <a:spLocks/>
          </p:cNvSpPr>
          <p:nvPr/>
        </p:nvSpPr>
        <p:spPr>
          <a:xfrm>
            <a:off x="533400" y="1752600"/>
            <a:ext cx="7772400" cy="1447800"/>
          </a:xfrm>
          <a:prstGeom prst="rect">
            <a:avLst/>
          </a:prstGeom>
        </p:spPr>
        <p:txBody>
          <a:bodyPr vert="horz" lIns="91440" tIns="45720" rIns="91440" bIns="45720" rtlCol="0" anchor="ctr">
            <a:noAutofit/>
          </a:bodyPr>
          <a:lstStyle/>
          <a:p>
            <a:pPr marL="0" lvl="1" algn="ctr" rtl="1">
              <a:spcBef>
                <a:spcPct val="0"/>
              </a:spcBef>
            </a:pPr>
            <a:r>
              <a:rPr lang="fa-IR" sz="2000" dirty="0" smtClean="0">
                <a:cs typeface="B Nazanin" pitchFamily="2" charset="-78"/>
              </a:rPr>
              <a:t>د. با توجه به پروفایل سنی کارکنان نیروگاه و شرکت تولید و توسعه و ضرورت انتقال دانش و تجربه به نسل جوان صنعت، پیشنهاد می‌گردد سندی تحت عنوان «نسل جوان صنعت هسته‌ای» با اشاره به ضرورتها، اهداف، الزامات، وظایف و مسئولیتها تهیه و به تصویب برسد.</a:t>
            </a:r>
            <a:endParaRPr lang="en-US" sz="2000" dirty="0" smtClean="0">
              <a:cs typeface="B Nazanin" pitchFamily="2" charset="-78"/>
            </a:endParaRPr>
          </a:p>
          <a:p>
            <a:pPr marL="0" lvl="1" algn="ctr" rtl="1">
              <a:spcBef>
                <a:spcPct val="0"/>
              </a:spcBef>
            </a:pPr>
            <a:endParaRPr lang="en-US" sz="2000" dirty="0" smtClean="0">
              <a:cs typeface="B Nazanin" pitchFamily="2" charset="-78"/>
            </a:endParaRPr>
          </a:p>
          <a:p>
            <a:pPr marL="0" lvl="1" algn="ctr" rtl="1">
              <a:spcBef>
                <a:spcPct val="0"/>
              </a:spcBef>
            </a:pPr>
            <a:endParaRPr lang="en-US" sz="2000" dirty="0" smtClean="0">
              <a:cs typeface="B Nazanin" pitchFamily="2" charset="-78"/>
            </a:endParaRPr>
          </a:p>
          <a:p>
            <a:pPr marL="0" lvl="1" algn="ctr" rtl="1">
              <a:spcBef>
                <a:spcPct val="0"/>
              </a:spcBef>
            </a:pPr>
            <a:endParaRPr lang="en-US" sz="2000" dirty="0" smtClean="0">
              <a:cs typeface="B Nazanin" pitchFamily="2" charset="-78"/>
            </a:endParaRPr>
          </a:p>
          <a:p>
            <a:pPr marL="0" lvl="1" algn="ctr" rtl="1">
              <a:spcBef>
                <a:spcPct val="0"/>
              </a:spcBef>
            </a:pP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
        <p:nvSpPr>
          <p:cNvPr id="7" name="Title 6"/>
          <p:cNvSpPr txBox="1">
            <a:spLocks/>
          </p:cNvSpPr>
          <p:nvPr/>
        </p:nvSpPr>
        <p:spPr>
          <a:xfrm>
            <a:off x="533400" y="4038600"/>
            <a:ext cx="7772400" cy="1447800"/>
          </a:xfrm>
          <a:prstGeom prst="rect">
            <a:avLst/>
          </a:prstGeom>
        </p:spPr>
        <p:txBody>
          <a:bodyPr vert="horz" lIns="91440" tIns="45720" rIns="91440" bIns="45720" rtlCol="0" anchor="ctr">
            <a:noAutofit/>
          </a:bodyPr>
          <a:lstStyle/>
          <a:p>
            <a:pPr lvl="1" algn="ctr" rtl="1"/>
            <a:r>
              <a:rPr lang="fa-IR" sz="2000" dirty="0" smtClean="0">
                <a:cs typeface="B Nazanin" pitchFamily="2" charset="-78"/>
              </a:rPr>
              <a:t>ه. با توجه به ضرورت‌های موجود، پیشنهاد می‌گردد درخواست برگزاری دوره از پیش طراحی شده امنیت سابیری، که توسط آژانس بین‌المللی انرژی اتمی طراحی و اجرا می‌گردد، درخواست گردد.</a:t>
            </a:r>
            <a:endParaRPr lang="en-US" sz="2000" dirty="0" smtClean="0">
              <a:cs typeface="B Nazanin" pitchFamily="2" charset="-78"/>
            </a:endParaRPr>
          </a:p>
          <a:p>
            <a:pPr algn="ctr" rtl="1"/>
            <a:r>
              <a:rPr lang="en-US" dirty="0" smtClean="0">
                <a:cs typeface="B Nazanin" pitchFamily="2" charset="-78"/>
              </a:rPr>
              <a:t> (IT/Cyber professional Development course, WS or PDC)</a:t>
            </a:r>
          </a:p>
          <a:p>
            <a:pPr marL="0" lvl="1" algn="ctr" rtl="1">
              <a:spcBef>
                <a:spcPct val="0"/>
              </a:spcBef>
            </a:pPr>
            <a:endParaRPr lang="en-US" sz="2000" dirty="0" smtClean="0">
              <a:cs typeface="B Nazanin" pitchFamily="2" charset="-78"/>
            </a:endParaRPr>
          </a:p>
          <a:p>
            <a:pPr marL="0" lvl="1" algn="ctr" rtl="1">
              <a:spcBef>
                <a:spcPct val="0"/>
              </a:spcBef>
            </a:pPr>
            <a:endParaRPr lang="en-US" sz="2000" dirty="0" smtClean="0">
              <a:cs typeface="B Nazanin" pitchFamily="2" charset="-78"/>
            </a:endParaRPr>
          </a:p>
          <a:p>
            <a:pPr marL="0" lvl="1" algn="ctr" rtl="1">
              <a:spcBef>
                <a:spcPct val="0"/>
              </a:spcBef>
            </a:pPr>
            <a:endParaRPr lang="en-US" sz="2000" dirty="0" smtClean="0">
              <a:cs typeface="B Nazanin" pitchFamily="2" charset="-78"/>
            </a:endParaRPr>
          </a:p>
          <a:p>
            <a:pPr marL="0" lvl="1" algn="ctr" rtl="1">
              <a:spcBef>
                <a:spcPct val="0"/>
              </a:spcBef>
            </a:pPr>
            <a:endParaRPr lang="en-US" sz="2000" dirty="0" smtClean="0">
              <a:cs typeface="B Nazanin" pitchFamily="2" charset="-78"/>
            </a:endParaRPr>
          </a:p>
          <a:p>
            <a:pPr marL="0" lvl="1" algn="ctr" rtl="1">
              <a:spcBef>
                <a:spcPct val="0"/>
              </a:spcBef>
            </a:pP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043608" cy="6858000"/>
          </a:xfrm>
          <a:prstGeom prst="rect">
            <a:avLst/>
          </a:prstGeom>
          <a:solidFill>
            <a:schemeClr val="accent5">
              <a:lumMod val="20000"/>
              <a:lumOff val="80000"/>
            </a:scheme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000.jpg"/>
          <p:cNvPicPr>
            <a:picLocks noChangeAspect="1"/>
          </p:cNvPicPr>
          <p:nvPr/>
        </p:nvPicPr>
        <p:blipFill>
          <a:blip r:embed="rId2" cstate="print"/>
          <a:stretch>
            <a:fillRect/>
          </a:stretch>
        </p:blipFill>
        <p:spPr>
          <a:xfrm>
            <a:off x="0" y="2132856"/>
            <a:ext cx="9144000" cy="2232248"/>
          </a:xfrm>
          <a:prstGeom prst="rect">
            <a:avLst/>
          </a:prstGeom>
        </p:spPr>
      </p:pic>
      <p:pic>
        <p:nvPicPr>
          <p:cNvPr id="6" name="Picture 5" descr="BNPP_LOGO2.jpg"/>
          <p:cNvPicPr>
            <a:picLocks noChangeAspect="1"/>
          </p:cNvPicPr>
          <p:nvPr/>
        </p:nvPicPr>
        <p:blipFill>
          <a:blip r:embed="rId3" cstate="print"/>
          <a:stretch>
            <a:fillRect/>
          </a:stretch>
        </p:blipFill>
        <p:spPr>
          <a:xfrm>
            <a:off x="7812360" y="130487"/>
            <a:ext cx="1162440" cy="438361"/>
          </a:xfrm>
          <a:prstGeom prst="rect">
            <a:avLst/>
          </a:prstGeom>
        </p:spPr>
      </p:pic>
      <p:pic>
        <p:nvPicPr>
          <p:cNvPr id="7" name="Picture 6"/>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8068135" y="554336"/>
            <a:ext cx="640027" cy="201152"/>
          </a:xfrm>
          <a:prstGeom prst="rect">
            <a:avLst/>
          </a:prstGeom>
          <a:ln>
            <a:noFill/>
          </a:ln>
          <a:effectLst/>
        </p:spPr>
      </p:pic>
      <p:sp>
        <p:nvSpPr>
          <p:cNvPr id="8" name="TextBox 7"/>
          <p:cNvSpPr txBox="1"/>
          <p:nvPr/>
        </p:nvSpPr>
        <p:spPr>
          <a:xfrm>
            <a:off x="1115616" y="2852936"/>
            <a:ext cx="3816424" cy="630942"/>
          </a:xfrm>
          <a:prstGeom prst="rect">
            <a:avLst/>
          </a:prstGeom>
          <a:noFill/>
        </p:spPr>
        <p:txBody>
          <a:bodyPr wrap="square" rtlCol="0">
            <a:spAutoFit/>
          </a:bodyPr>
          <a:lstStyle/>
          <a:p>
            <a:pPr algn="ctr"/>
            <a:r>
              <a:rPr lang="fa-IR" sz="3500" dirty="0" smtClean="0">
                <a:cs typeface="Titr" pitchFamily="2" charset="-78"/>
              </a:rPr>
              <a:t>پايان</a:t>
            </a:r>
            <a:endParaRPr lang="en-US" sz="3500" dirty="0">
              <a:cs typeface="Tit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2895600"/>
          </a:xfrm>
        </p:spPr>
        <p:txBody>
          <a:bodyPr>
            <a:noAutofit/>
          </a:bodyPr>
          <a:lstStyle/>
          <a:p>
            <a:pPr lvl="0" rtl="1"/>
            <a:r>
              <a:rPr lang="fa-IR" sz="2000" dirty="0" smtClean="0">
                <a:cs typeface="B Nazanin" pitchFamily="2" charset="-78"/>
              </a:rPr>
              <a:t>1. جلسه در روز سه شنبه 3 تیرماه در دفتر وانو-مرکز مسکو در شهر مسکو شروع شد. موضوع جلسه مذکور به توسعه همکاری‌های وانو با تشکل «نسل جوان وانو»، که در حال شکل گیری است، اختصاص داشت. با توجه به ضرورت انتقال دانش و تجربه به نسل‌های جوان، انجمن وانو تلاش می‌نماید از تشکیل و توسعه تشکل مذکور حمایت نماید. کلیات تشکیل تشکل مذکور، اهمیت ایجاد آن، چشم‌انداز، اهداف و حوزه‌های اصلی فعالیت، اصول شکل‌گیری، چگونگی تامین منابع انسانی و منابع مالی مورد نیاز در پیوست 1 گزارش حاضر آمده است.</a:t>
            </a:r>
            <a:endParaRPr lang="en-US" dirty="0"/>
          </a:p>
        </p:txBody>
      </p:sp>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1</a:t>
            </a:r>
            <a:endParaRPr lang="en-US" sz="1200" dirty="0">
              <a:cs typeface="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noAutofit/>
          </a:bodyPr>
          <a:lstStyle/>
          <a:p>
            <a:pPr lvl="0" rtl="1"/>
            <a:r>
              <a:rPr lang="fa-IR" sz="2000" dirty="0" smtClean="0">
                <a:cs typeface="B Nazanin" pitchFamily="2" charset="-78"/>
              </a:rPr>
              <a:t>2. در روز چهارشنبه و پنج شنبه جلسه وانو با محوریت «25 سال با انرژی هسته‌ای. وانو: دیروز، امروز، فردا»، و همچنین چگونگی حمایت از تشکیل تشکل «نسل جوان وانو» ادامه یافت. اهم موارد مطرح شده به شرح زیر می‌باشد:</a:t>
            </a:r>
            <a:r>
              <a:rPr lang="en-US" sz="2000" dirty="0" smtClean="0">
                <a:cs typeface="B Nazanin" pitchFamily="2" charset="-78"/>
              </a:rPr>
              <a:t/>
            </a:r>
            <a:br>
              <a:rPr lang="en-US" sz="2000" dirty="0" smtClean="0">
                <a:cs typeface="B Nazanin" pitchFamily="2" charset="-78"/>
              </a:rPr>
            </a:br>
            <a:endParaRPr lang="en-US" sz="2000" dirty="0">
              <a:cs typeface="B Nazanin" pitchFamily="2" charset="-78"/>
            </a:endParaRPr>
          </a:p>
        </p:txBody>
      </p:sp>
      <p:sp>
        <p:nvSpPr>
          <p:cNvPr id="3" name="Subtitle 2"/>
          <p:cNvSpPr>
            <a:spLocks noGrp="1"/>
          </p:cNvSpPr>
          <p:nvPr>
            <p:ph type="subTitle" idx="1"/>
          </p:nvPr>
        </p:nvSpPr>
        <p:spPr>
          <a:xfrm>
            <a:off x="914400" y="3200400"/>
            <a:ext cx="7315200" cy="2209800"/>
          </a:xfrm>
        </p:spPr>
        <p:txBody>
          <a:bodyPr>
            <a:normAutofit/>
          </a:bodyPr>
          <a:lstStyle/>
          <a:p>
            <a:pPr marL="0" lvl="1" rtl="1"/>
            <a:r>
              <a:rPr lang="fa-IR" sz="2000" dirty="0" smtClean="0">
                <a:solidFill>
                  <a:schemeClr val="tx1"/>
                </a:solidFill>
                <a:cs typeface="B Nazanin" pitchFamily="2" charset="-78"/>
              </a:rPr>
              <a:t>آ. آقای </a:t>
            </a:r>
            <a:r>
              <a:rPr lang="en-US" sz="1800" dirty="0" smtClean="0">
                <a:solidFill>
                  <a:schemeClr val="tx1"/>
                </a:solidFill>
                <a:cs typeface="B Nazanin" pitchFamily="2" charset="-78"/>
              </a:rPr>
              <a:t>Regaldo</a:t>
            </a:r>
            <a:r>
              <a:rPr lang="fa-IR" sz="1800" dirty="0" smtClean="0">
                <a:solidFill>
                  <a:schemeClr val="tx1"/>
                </a:solidFill>
                <a:cs typeface="B Nazanin" pitchFamily="2" charset="-78"/>
              </a:rPr>
              <a:t> </a:t>
            </a:r>
            <a:r>
              <a:rPr lang="fa-IR" sz="2000" dirty="0" smtClean="0">
                <a:solidFill>
                  <a:schemeClr val="tx1"/>
                </a:solidFill>
                <a:cs typeface="B Nazanin" pitchFamily="2" charset="-78"/>
              </a:rPr>
              <a:t>رییس وانو بر فرهنگ ایمنی، فضای باز و شفافیت در ارتباطات، مهارت و تخصص کارکنان، و تامین منابع مالی به عنوان اصول اساسی در تامین ایمنی نیروگاهها تاکید نمودند. همچنین اعلام نمودند احداث نیروگاههای جدید خصوصا در منطقه آسیا در حال اتفاق است و این امر به عنوان یک چالش جدی برای انجمن وانو به حساب می‌آید. در همین رابطه نسبت به تاسیس دفتر هنگ کنگ با تمرکز بر برنامه های ارزیابی همتایی اقدام گردیده است. همچنین لازم است نسبت به تربیت نسل جدید و انتقال دانش و تجربه اقدام گردد. </a:t>
            </a:r>
            <a:endParaRPr lang="en-US" sz="2400" dirty="0" smtClean="0">
              <a:solidFill>
                <a:schemeClr val="tx1"/>
              </a:solidFill>
              <a:cs typeface="B Nazanin" pitchFamily="2" charset="-78"/>
            </a:endParaRPr>
          </a:p>
          <a:p>
            <a:endParaRPr lang="en-US" dirty="0"/>
          </a:p>
        </p:txBody>
      </p:sp>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2</a:t>
            </a:r>
            <a:endParaRPr lang="en-US" sz="1200" dirty="0">
              <a:cs typeface="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rtl="1"/>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pPr algn="r" rtl="1"/>
            <a:r>
              <a:rPr lang="fa-IR" sz="1200" dirty="0" smtClean="0">
                <a:cs typeface="Nazanin" pitchFamily="2" charset="-78"/>
              </a:rPr>
              <a:t>3</a:t>
            </a:r>
            <a:endParaRPr lang="en-US" sz="1200" dirty="0">
              <a:cs typeface="Nazanin" pitchFamily="2" charset="-78"/>
            </a:endParaRPr>
          </a:p>
        </p:txBody>
      </p:sp>
      <p:sp>
        <p:nvSpPr>
          <p:cNvPr id="7" name="Title 1"/>
          <p:cNvSpPr txBox="1">
            <a:spLocks/>
          </p:cNvSpPr>
          <p:nvPr/>
        </p:nvSpPr>
        <p:spPr>
          <a:xfrm>
            <a:off x="685800" y="1524000"/>
            <a:ext cx="7772400" cy="1470025"/>
          </a:xfrm>
          <a:prstGeom prst="rect">
            <a:avLst/>
          </a:prstGeom>
        </p:spPr>
        <p:txBody>
          <a:bodyPr vert="horz" lIns="91440" tIns="45720" rIns="91440" bIns="45720" rtlCol="0" anchor="ctr">
            <a:noAutofit/>
          </a:bodyPr>
          <a:lstStyle/>
          <a:p>
            <a:pPr marL="0" marR="0" lvl="1" indent="0" algn="ctr" defTabSz="914400" rtl="1" eaLnBrk="1" fontAlgn="auto" latinLnBrk="0" hangingPunct="1">
              <a:lnSpc>
                <a:spcPct val="100000"/>
              </a:lnSpc>
              <a:spcBef>
                <a:spcPct val="0"/>
              </a:spcBef>
              <a:spcAft>
                <a:spcPts val="0"/>
              </a:spcAft>
              <a:buClrTx/>
              <a:buSzTx/>
              <a:buFontTx/>
              <a:buNone/>
              <a:tabLst/>
              <a:defRPr/>
            </a:pPr>
            <a:r>
              <a:rPr kumimoji="0" lang="fa-IR" sz="2000" b="0" i="0" u="none" strike="noStrike" kern="0" cap="none" spc="0" normalizeH="0" baseline="0" noProof="0" dirty="0" smtClean="0">
                <a:ln>
                  <a:noFill/>
                </a:ln>
                <a:solidFill>
                  <a:sysClr val="windowText" lastClr="000000"/>
                </a:solidFill>
                <a:effectLst/>
                <a:uLnTx/>
                <a:uFillTx/>
                <a:cs typeface="B Nazanin" pitchFamily="2" charset="-78"/>
              </a:rPr>
              <a:t>ب. آقای آسمالوف معاون اول شرکت روس‌انرگواتم، مالک و بهره‌بردار کلیه نیروگاههای اتمی روسیه، در سخنان خود اعلام نمودند وانو در سال 1989 و در پی دو حادثه بزرگ صنعت هسته‌ای در تری‌مایل آیلند آمریکا و چرنوبیل اتحاد جماهیر شوروی ایجاد شد. پس از این دو حادثه بود که گردانندگان نیروگاههای اتمی پی بردند که نمی‌توان به صورت مستقل به بهره‌برداری نیروگاههای اتمی اقدام نمود و بایستی با یکدیگر همکاری و تبادل نظر نمایند. این بدان معنی است که ایمنی نیروگاهها را نمی‌توان به تنهایی تامین نمود.</a:t>
            </a:r>
            <a:r>
              <a:rPr kumimoji="0" lang="en-US" sz="2000" b="0" i="0" u="none" strike="noStrike" kern="0" cap="none" spc="0" normalizeH="0" baseline="0" noProof="0" dirty="0" smtClean="0">
                <a:ln>
                  <a:noFill/>
                </a:ln>
                <a:solidFill>
                  <a:sysClr val="windowText" lastClr="000000"/>
                </a:solidFill>
                <a:effectLst/>
                <a:uLnTx/>
                <a:uFillTx/>
                <a:cs typeface="B Nazanin" pitchFamily="2" charset="-78"/>
              </a:rPr>
              <a:t/>
            </a:r>
            <a:br>
              <a:rPr kumimoji="0" lang="en-US" sz="2000" b="0" i="0" u="none" strike="noStrike" kern="0" cap="none" spc="0" normalizeH="0" baseline="0" noProof="0" dirty="0" smtClean="0">
                <a:ln>
                  <a:noFill/>
                </a:ln>
                <a:solidFill>
                  <a:sysClr val="windowText" lastClr="000000"/>
                </a:solidFill>
                <a:effectLst/>
                <a:uLnTx/>
                <a:uFillTx/>
                <a:cs typeface="B Nazanin" pitchFamily="2" charset="-78"/>
              </a:rPr>
            </a:b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
        <p:nvSpPr>
          <p:cNvPr id="8" name="Title 1"/>
          <p:cNvSpPr txBox="1">
            <a:spLocks/>
          </p:cNvSpPr>
          <p:nvPr/>
        </p:nvSpPr>
        <p:spPr>
          <a:xfrm>
            <a:off x="838200" y="4016375"/>
            <a:ext cx="7772400" cy="1470025"/>
          </a:xfrm>
          <a:prstGeom prst="rect">
            <a:avLst/>
          </a:prstGeom>
        </p:spPr>
        <p:txBody>
          <a:bodyPr vert="horz" lIns="91440" tIns="45720" rIns="91440" bIns="45720" rtlCol="0" anchor="ctr">
            <a:noAutofit/>
          </a:bodyPr>
          <a:lstStyle/>
          <a:p>
            <a:pPr algn="ctr" rtl="1"/>
            <a:r>
              <a:rPr lang="fa-IR" sz="2000" kern="0" dirty="0" smtClean="0">
                <a:solidFill>
                  <a:sysClr val="windowText" lastClr="000000"/>
                </a:solidFill>
                <a:cs typeface="B Nazanin" pitchFamily="2" charset="-78"/>
              </a:rPr>
              <a:t>ایشان همچنین بر توصیه‌های کمیسیون پس از حادثه فوکوشیما (موسوم به کمیسیون میچل) و تغییراتی که کمیسیون مذکور بر اساس تجارب حادثه فوکوشیما جهت اعمال در برنامه های وانو پیشنهاد نمود، اشاره نمودند. لازم به ذکر است 5 توصیه مذکور به همراه 12 پروژه‌ای که در زیر مجموعه آن تعریف شده بود در اکتبر 2011 در مجمع عمومی انجمن وانو در شهر شنژن چین به تصویب رسید. فهرست توصیه‌ها و پروژه های مذکور در </a:t>
            </a:r>
            <a:r>
              <a:rPr lang="fa-IR" sz="2000" kern="0" dirty="0" smtClean="0">
                <a:cs typeface="B Nazanin" pitchFamily="2" charset="-78"/>
                <a:hlinkClick r:id="rId2" action="ppaction://hlinkfile"/>
              </a:rPr>
              <a:t>پیوست شماره 2</a:t>
            </a:r>
            <a:r>
              <a:rPr lang="fa-IR" sz="2000" kern="0" dirty="0" smtClean="0">
                <a:solidFill>
                  <a:sysClr val="windowText" lastClr="000000"/>
                </a:solidFill>
                <a:cs typeface="B Nazanin" pitchFamily="2" charset="-78"/>
                <a:hlinkClick r:id="rId2" action="ppaction://hlinkfile"/>
              </a:rPr>
              <a:t> </a:t>
            </a:r>
            <a:r>
              <a:rPr lang="fa-IR" sz="2000" kern="0" dirty="0" smtClean="0">
                <a:solidFill>
                  <a:sysClr val="windowText" lastClr="000000"/>
                </a:solidFill>
                <a:cs typeface="B Nazanin" pitchFamily="2" charset="-78"/>
              </a:rPr>
              <a:t>آمده است.</a:t>
            </a:r>
            <a:endParaRPr lang="en-US" sz="2000" kern="0" dirty="0" smtClean="0">
              <a:solidFill>
                <a:sysClr val="windowText" lastClr="000000"/>
              </a:solidFill>
              <a:cs typeface="B Nazanin" pitchFamily="2" charset="-78"/>
            </a:endParaRPr>
          </a:p>
          <a:p>
            <a:pPr algn="ctr" rtl="1"/>
            <a:r>
              <a:rPr lang="fa-IR" sz="2000" kern="0" dirty="0" smtClean="0">
                <a:solidFill>
                  <a:sysClr val="windowText" lastClr="000000"/>
                </a:solidFill>
                <a:cs typeface="B Nazanin" pitchFamily="2" charset="-78"/>
              </a:rPr>
              <a:t>در ادامه </a:t>
            </a:r>
            <a:r>
              <a:rPr lang="fa-IR" sz="2000" kern="0" dirty="0" smtClean="0">
                <a:solidFill>
                  <a:srgbClr val="FF0000"/>
                </a:solidFill>
                <a:cs typeface="B Nazanin" pitchFamily="2" charset="-78"/>
                <a:hlinkClick r:id="rId2" action="ppaction://hlinkfile"/>
              </a:rPr>
              <a:t>پیوست 2</a:t>
            </a:r>
            <a:r>
              <a:rPr lang="fa-IR" sz="2000" kern="0" dirty="0" smtClean="0">
                <a:solidFill>
                  <a:srgbClr val="FF0000"/>
                </a:solidFill>
                <a:cs typeface="B Nazanin" pitchFamily="2" charset="-78"/>
              </a:rPr>
              <a:t> </a:t>
            </a:r>
            <a:r>
              <a:rPr lang="fa-IR" sz="2000" kern="0" dirty="0" smtClean="0">
                <a:solidFill>
                  <a:sysClr val="windowText" lastClr="000000"/>
                </a:solidFill>
                <a:cs typeface="B Nazanin" pitchFamily="2" charset="-78"/>
              </a:rPr>
              <a:t>وضعیت جاری و میزان پیشرفت در پروژه‌های بعد از حادثه فوکوشیما گزارش شده است. همانگونه که ملاحظه می‌شود اقدامات موثری در تمامی حوزه‌ها به عمل آمده که به تبع آن تکالیف و اقدامات متعددی را از سوی نیروگاههای عضو می‌طلبد.</a:t>
            </a:r>
            <a:endParaRPr lang="en-US" sz="2000" kern="0" dirty="0" smtClean="0">
              <a:solidFill>
                <a:sysClr val="windowText" lastClr="000000"/>
              </a:solidFill>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1524000"/>
            <a:ext cx="7772400" cy="1470025"/>
          </a:xfrm>
          <a:prstGeom prst="rect">
            <a:avLst/>
          </a:prstGeom>
        </p:spPr>
        <p:txBody>
          <a:bodyPr vert="horz" lIns="91440" tIns="45720" rIns="91440" bIns="45720" rtlCol="0" anchor="ctr">
            <a:noAutofit/>
          </a:bodyPr>
          <a:lstStyle/>
          <a:p>
            <a:pPr marL="0" lvl="1" algn="ctr" rtl="1">
              <a:spcBef>
                <a:spcPct val="0"/>
              </a:spcBef>
            </a:pPr>
            <a:r>
              <a:rPr kumimoji="0" lang="fa-IR" sz="2000" b="0" i="0" u="none" strike="noStrike" kern="0" cap="none" spc="0" normalizeH="0" baseline="0" noProof="0" dirty="0" smtClean="0">
                <a:ln>
                  <a:noFill/>
                </a:ln>
                <a:solidFill>
                  <a:sysClr val="windowText" lastClr="000000"/>
                </a:solidFill>
                <a:effectLst/>
                <a:uLnTx/>
                <a:uFillTx/>
                <a:cs typeface="B Nazanin" pitchFamily="2" charset="-78"/>
              </a:rPr>
              <a:t>ج. </a:t>
            </a:r>
            <a:r>
              <a:rPr lang="fa-IR" sz="2000" dirty="0" smtClean="0">
                <a:cs typeface="B Nazanin" pitchFamily="2" charset="-78"/>
              </a:rPr>
              <a:t>آقای </a:t>
            </a:r>
            <a:r>
              <a:rPr lang="en-US" dirty="0" err="1" smtClean="0">
                <a:cs typeface="B Nazanin" pitchFamily="2" charset="-78"/>
              </a:rPr>
              <a:t>Bronnikov</a:t>
            </a:r>
            <a:r>
              <a:rPr lang="fa-IR" sz="2000" dirty="0" smtClean="0">
                <a:cs typeface="B Nazanin" pitchFamily="2" charset="-78"/>
              </a:rPr>
              <a:t>‌ پرزیدنت جامعه هسته‌ای اکراین عنوان نمودند بررسی‌های صورت گرفته در پی حادثه چرنوبیل نشان داد نقص در فرهنگ ایمنی دلیل اصلی بروز حادثه بود. برای رفع این نقیصه، بر روی ارتقاء فرهنگ ایمنی کار زیای صورت گرفت تا پیش‌فرضهای ذهنی افراد در تطابق با اصول فرهنگ ایمنی تنظیم گردد. برای ارتقاء فرهنگ ایمنی باید کار و تلاش نمود و با صرف حرف زدن از آن نمی‌توان به هدف رسید.</a:t>
            </a:r>
            <a:r>
              <a:rPr kumimoji="0" lang="en-US" sz="2000" b="0" i="0" u="none" strike="noStrike" kern="0" cap="none" spc="0" normalizeH="0" baseline="0" noProof="0" dirty="0" smtClean="0">
                <a:ln>
                  <a:noFill/>
                </a:ln>
                <a:solidFill>
                  <a:sysClr val="windowText" lastClr="000000"/>
                </a:solidFill>
                <a:effectLst/>
                <a:uLnTx/>
                <a:uFillTx/>
                <a:cs typeface="B Nazanin" pitchFamily="2" charset="-78"/>
              </a:rPr>
              <a:t/>
            </a:r>
            <a:br>
              <a:rPr kumimoji="0" lang="en-US" sz="2000" b="0" i="0" u="none" strike="noStrike" kern="0" cap="none" spc="0" normalizeH="0" baseline="0" noProof="0" dirty="0" smtClean="0">
                <a:ln>
                  <a:noFill/>
                </a:ln>
                <a:solidFill>
                  <a:sysClr val="windowText" lastClr="000000"/>
                </a:solidFill>
                <a:effectLst/>
                <a:uLnTx/>
                <a:uFillTx/>
                <a:cs typeface="B Nazanin" pitchFamily="2" charset="-78"/>
              </a:rPr>
            </a:b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
        <p:nvSpPr>
          <p:cNvPr id="6" name="Title 1"/>
          <p:cNvSpPr txBox="1">
            <a:spLocks/>
          </p:cNvSpPr>
          <p:nvPr/>
        </p:nvSpPr>
        <p:spPr>
          <a:xfrm>
            <a:off x="762000" y="3581400"/>
            <a:ext cx="7772400" cy="1470025"/>
          </a:xfrm>
          <a:prstGeom prst="rect">
            <a:avLst/>
          </a:prstGeom>
        </p:spPr>
        <p:txBody>
          <a:bodyPr vert="horz" lIns="91440" tIns="45720" rIns="91440" bIns="45720" rtlCol="0" anchor="ctr">
            <a:noAutofit/>
          </a:bodyPr>
          <a:lstStyle/>
          <a:p>
            <a:pPr lvl="1" algn="ctr" rtl="1"/>
            <a:r>
              <a:rPr lang="fa-IR" sz="2000" dirty="0" smtClean="0">
                <a:cs typeface="B Nazanin" pitchFamily="2" charset="-78"/>
              </a:rPr>
              <a:t>د. آقای چوداکف رییس وانو مرکز مسکو گزارشی از آخرین وضعیت انجمن وانو-مرکز مسکو ارائه نمودند. در انتهای سال 2013 به نمایندگی از 35 کشور عضو، 118 کمپانی، 210 نیروگاه شامل 540 واحد نیروگاه اتمی عضو انجمن وانو می‌باشند که از این تعداد 150 واحد عضو مرکز آتلانتا، 170 واحد عضو مرکز پاریس، 441 واحد عضو مرکز توکیو و 86 واحد عضو مرکز مسکو می‌باشند. همچنین 69 واحد نیروگاهی در حال احداث بوده و 50 کشور تمایل خود را به انرژی هسته‌ای ابراز نموده‌اند. </a:t>
            </a:r>
            <a:endParaRPr lang="en-US" sz="2000" dirty="0" smtClean="0">
              <a:cs typeface="B Nazanin" pitchFamily="2" charset="-78"/>
            </a:endParaRPr>
          </a:p>
        </p:txBody>
      </p:sp>
      <p:sp>
        <p:nvSpPr>
          <p:cNvPr id="7" name="TextBox 6"/>
          <p:cNvSpPr txBox="1"/>
          <p:nvPr/>
        </p:nvSpPr>
        <p:spPr>
          <a:xfrm>
            <a:off x="6129392" y="6558145"/>
            <a:ext cx="2448272" cy="276999"/>
          </a:xfrm>
          <a:prstGeom prst="rect">
            <a:avLst/>
          </a:prstGeom>
          <a:noFill/>
        </p:spPr>
        <p:txBody>
          <a:bodyPr wrap="square" rtlCol="0">
            <a:spAutoFit/>
          </a:bodyPr>
          <a:lstStyle/>
          <a:p>
            <a:pPr algn="ctr" rtl="1"/>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8" name="TextBox 7"/>
          <p:cNvSpPr txBox="1"/>
          <p:nvPr/>
        </p:nvSpPr>
        <p:spPr>
          <a:xfrm>
            <a:off x="8532440" y="6575584"/>
            <a:ext cx="360040" cy="276999"/>
          </a:xfrm>
          <a:prstGeom prst="rect">
            <a:avLst/>
          </a:prstGeom>
          <a:noFill/>
        </p:spPr>
        <p:txBody>
          <a:bodyPr wrap="square" rtlCol="0">
            <a:spAutoFit/>
          </a:bodyPr>
          <a:lstStyle/>
          <a:p>
            <a:pPr algn="r" rtl="1"/>
            <a:r>
              <a:rPr lang="fa-IR" sz="1200" dirty="0" smtClean="0">
                <a:cs typeface="Nazanin" pitchFamily="2" charset="-78"/>
              </a:rPr>
              <a:t>4</a:t>
            </a:r>
            <a:endParaRPr lang="en-US" sz="1200" dirty="0">
              <a:cs typeface="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5</a:t>
            </a:r>
            <a:endParaRPr lang="en-US" sz="1200" dirty="0">
              <a:cs typeface="Nazanin" pitchFamily="2" charset="-78"/>
            </a:endParaRPr>
          </a:p>
        </p:txBody>
      </p:sp>
      <p:sp>
        <p:nvSpPr>
          <p:cNvPr id="7" name="Title 1"/>
          <p:cNvSpPr txBox="1">
            <a:spLocks/>
          </p:cNvSpPr>
          <p:nvPr/>
        </p:nvSpPr>
        <p:spPr>
          <a:xfrm>
            <a:off x="685800" y="1676401"/>
            <a:ext cx="7772400" cy="1295400"/>
          </a:xfrm>
          <a:prstGeom prst="rect">
            <a:avLst/>
          </a:prstGeom>
        </p:spPr>
        <p:txBody>
          <a:bodyPr vert="horz" lIns="91440" tIns="45720" rIns="91440" bIns="45720" rtlCol="0" anchor="ctr">
            <a:noAutofit/>
          </a:bodyPr>
          <a:lstStyle/>
          <a:p>
            <a:pPr lvl="1" algn="ctr" rtl="1"/>
            <a:r>
              <a:rPr lang="fa-IR" sz="2000" dirty="0" smtClean="0">
                <a:cs typeface="B Nazanin" pitchFamily="2" charset="-78"/>
              </a:rPr>
              <a:t>ه. در ادامه جلسه نماینده انرگواتم اکراین، رییس دفتر لندن وانو، رییس سابق نیروگاه اتمی بالاکوا، رییس برنامه‌های بهره‌برداری و کیفیت دفتر پاریس وانو و سایر سخنرانان به ایراد سخنرانی پرداختند.</a:t>
            </a:r>
            <a:endParaRPr lang="en-US" sz="2000" dirty="0" smtClean="0">
              <a:cs typeface="B Nazanin" pitchFamily="2" charset="-78"/>
            </a:endParaRPr>
          </a:p>
          <a:p>
            <a:pPr lvl="1" algn="ctr" rtl="1"/>
            <a:endParaRPr lang="en-US" sz="2000" dirty="0" smtClean="0">
              <a:cs typeface="B Nazanin" pitchFamily="2" charset="-78"/>
            </a:endParaRPr>
          </a:p>
        </p:txBody>
      </p:sp>
      <p:sp>
        <p:nvSpPr>
          <p:cNvPr id="8" name="Title 1"/>
          <p:cNvSpPr txBox="1">
            <a:spLocks/>
          </p:cNvSpPr>
          <p:nvPr/>
        </p:nvSpPr>
        <p:spPr>
          <a:xfrm>
            <a:off x="685800" y="3657600"/>
            <a:ext cx="7772400" cy="1295400"/>
          </a:xfrm>
          <a:prstGeom prst="rect">
            <a:avLst/>
          </a:prstGeom>
        </p:spPr>
        <p:txBody>
          <a:bodyPr vert="horz" lIns="91440" tIns="45720" rIns="91440" bIns="45720" rtlCol="0" anchor="ctr">
            <a:noAutofit/>
          </a:bodyPr>
          <a:lstStyle/>
          <a:p>
            <a:pPr lvl="1" algn="ctr" rtl="1"/>
            <a:r>
              <a:rPr lang="fa-IR" sz="2000" dirty="0" smtClean="0">
                <a:cs typeface="B Nazanin" pitchFamily="2" charset="-78"/>
              </a:rPr>
              <a:t>و. در انتهای جلسه پیش نویس </a:t>
            </a:r>
            <a:r>
              <a:rPr lang="en-US" dirty="0" smtClean="0">
                <a:cs typeface="B Nazanin" pitchFamily="2" charset="-78"/>
              </a:rPr>
              <a:t>MoM</a:t>
            </a:r>
            <a:r>
              <a:rPr lang="fa-IR" dirty="0" smtClean="0">
                <a:cs typeface="B Nazanin" pitchFamily="2" charset="-78"/>
              </a:rPr>
              <a:t> </a:t>
            </a:r>
            <a:r>
              <a:rPr lang="fa-IR" sz="2000" dirty="0" smtClean="0">
                <a:cs typeface="B Nazanin" pitchFamily="2" charset="-78"/>
              </a:rPr>
              <a:t>میزگرد: «25 سال با انرژی هسته‌ای. وانو: دیروز، امروز، فردا» قرائت و مورد تایید اعضاء قرار گرفت (پیوست 3).</a:t>
            </a:r>
            <a:endParaRPr lang="en-US" sz="2000" dirty="0" smtClean="0">
              <a:cs typeface="B Nazanin" pitchFamily="2" charset="-78"/>
            </a:endParaRPr>
          </a:p>
          <a:p>
            <a:pPr lvl="1" algn="ctr" rtl="1"/>
            <a:endParaRPr lang="en-US" sz="2000" dirty="0" smtClean="0">
              <a:cs typeface="B Nazanin" pitchFamily="2" charset="-78"/>
            </a:endParaRPr>
          </a:p>
          <a:p>
            <a:pPr lvl="1" algn="ctr" rtl="1"/>
            <a:endParaRPr lang="en-US" sz="2000" dirty="0" smtClean="0">
              <a:cs typeface="B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6</a:t>
            </a:r>
            <a:endParaRPr lang="en-US" sz="1200" dirty="0">
              <a:cs typeface="Nazanin" pitchFamily="2" charset="-78"/>
            </a:endParaRPr>
          </a:p>
        </p:txBody>
      </p:sp>
      <p:sp>
        <p:nvSpPr>
          <p:cNvPr id="7" name="Title 1"/>
          <p:cNvSpPr txBox="1">
            <a:spLocks/>
          </p:cNvSpPr>
          <p:nvPr/>
        </p:nvSpPr>
        <p:spPr>
          <a:xfrm>
            <a:off x="685800" y="1295401"/>
            <a:ext cx="7772400" cy="990599"/>
          </a:xfrm>
          <a:prstGeom prst="rect">
            <a:avLst/>
          </a:prstGeom>
        </p:spPr>
        <p:txBody>
          <a:bodyPr vert="horz" lIns="91440" tIns="45720" rIns="91440" bIns="45720" rtlCol="0" anchor="ctr">
            <a:noAutofit/>
          </a:bodyPr>
          <a:lstStyle/>
          <a:p>
            <a:pPr algn="ctr" rtl="1">
              <a:spcBef>
                <a:spcPct val="0"/>
              </a:spcBef>
            </a:pPr>
            <a:r>
              <a:rPr lang="fa-IR" sz="2000" dirty="0" smtClean="0">
                <a:latin typeface="+mj-lt"/>
                <a:ea typeface="+mj-ea"/>
                <a:cs typeface="B Nazanin" pitchFamily="2" charset="-78"/>
              </a:rPr>
              <a:t>3. </a:t>
            </a:r>
            <a:r>
              <a:rPr lang="fa-IR" sz="2000" dirty="0" smtClean="0">
                <a:cs typeface="B Nazanin" pitchFamily="2" charset="-78"/>
              </a:rPr>
              <a:t>به موازات و در ادامه نشست وانو، کنفرانسی به مناسبت 60 سالگی تاسیس اولین نیروگاه اتمی جهان در ابنینسک در جریان بود. اهم موارد مطرح شده در کنفرانس به شرح زیر می‌باشد:</a:t>
            </a:r>
            <a:endParaRPr lang="en-US" sz="2000" dirty="0" smtClean="0">
              <a:cs typeface="B Nazanin"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mj-lt"/>
                <a:ea typeface="+mj-ea"/>
                <a:cs typeface="B Nazanin" pitchFamily="2" charset="-78"/>
              </a:rPr>
              <a:t/>
            </a:r>
            <a:br>
              <a:rPr kumimoji="0" lang="en-US" sz="2000" b="0" i="0" u="none" strike="noStrike" kern="1200" cap="none" spc="0" normalizeH="0" baseline="0" noProof="0" dirty="0" smtClean="0">
                <a:ln>
                  <a:noFill/>
                </a:ln>
                <a:solidFill>
                  <a:schemeClr val="tx1"/>
                </a:solidFill>
                <a:effectLst/>
                <a:uLnTx/>
                <a:uFillTx/>
                <a:latin typeface="+mj-lt"/>
                <a:ea typeface="+mj-ea"/>
                <a:cs typeface="B Nazanin" pitchFamily="2" charset="-78"/>
              </a:rPr>
            </a:br>
            <a:endParaRPr kumimoji="0" lang="en-US" sz="2000" b="0" i="0" u="none" strike="noStrike" kern="1200" cap="none" spc="0" normalizeH="0" baseline="0" noProof="0" dirty="0">
              <a:ln>
                <a:noFill/>
              </a:ln>
              <a:solidFill>
                <a:schemeClr val="tx1"/>
              </a:solidFill>
              <a:effectLst/>
              <a:uLnTx/>
              <a:uFillTx/>
              <a:latin typeface="+mj-lt"/>
              <a:ea typeface="+mj-ea"/>
              <a:cs typeface="B Nazanin" pitchFamily="2" charset="-78"/>
            </a:endParaRPr>
          </a:p>
        </p:txBody>
      </p:sp>
      <p:sp>
        <p:nvSpPr>
          <p:cNvPr id="8" name="Title 1"/>
          <p:cNvSpPr txBox="1">
            <a:spLocks/>
          </p:cNvSpPr>
          <p:nvPr/>
        </p:nvSpPr>
        <p:spPr>
          <a:xfrm>
            <a:off x="1219200" y="2438401"/>
            <a:ext cx="6705600" cy="533399"/>
          </a:xfrm>
          <a:prstGeom prst="rect">
            <a:avLst/>
          </a:prstGeom>
        </p:spPr>
        <p:txBody>
          <a:bodyPr vert="horz" lIns="91440" tIns="45720" rIns="91440" bIns="45720" rtlCol="0" anchor="ctr">
            <a:noAutofit/>
          </a:bodyPr>
          <a:lstStyle/>
          <a:p>
            <a:pPr marL="0" lvl="1" algn="ctr" rtl="1">
              <a:spcBef>
                <a:spcPct val="0"/>
              </a:spcBef>
            </a:pPr>
            <a:r>
              <a:rPr lang="fa-IR" sz="2000" dirty="0" smtClean="0">
                <a:latin typeface="+mj-lt"/>
                <a:ea typeface="+mj-ea"/>
                <a:cs typeface="B Nazanin" pitchFamily="2" charset="-78"/>
              </a:rPr>
              <a:t>آ. </a:t>
            </a:r>
            <a:r>
              <a:rPr lang="fa-IR" sz="2000" dirty="0" smtClean="0">
                <a:cs typeface="B Nazanin" pitchFamily="2" charset="-78"/>
              </a:rPr>
              <a:t>قرائت پیام نخست وزیر روسیه که به همین مناسبت صادر شده بود.</a:t>
            </a:r>
            <a:endParaRPr lang="en-US" sz="2000" dirty="0" smtClean="0">
              <a:cs typeface="B Nazanin"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mj-lt"/>
                <a:ea typeface="+mj-ea"/>
                <a:cs typeface="B Nazanin" pitchFamily="2" charset="-78"/>
              </a:rPr>
              <a:t/>
            </a:r>
            <a:br>
              <a:rPr kumimoji="0" lang="en-US" sz="2000" b="0" i="0" u="none" strike="noStrike" kern="1200" cap="none" spc="0" normalizeH="0" baseline="0" noProof="0" dirty="0" smtClean="0">
                <a:ln>
                  <a:noFill/>
                </a:ln>
                <a:solidFill>
                  <a:schemeClr val="tx1"/>
                </a:solidFill>
                <a:effectLst/>
                <a:uLnTx/>
                <a:uFillTx/>
                <a:latin typeface="+mj-lt"/>
                <a:ea typeface="+mj-ea"/>
                <a:cs typeface="B Nazanin" pitchFamily="2" charset="-78"/>
              </a:rPr>
            </a:br>
            <a:endParaRPr kumimoji="0" lang="en-US" sz="2000" b="0" i="0" u="none" strike="noStrike" kern="1200" cap="none" spc="0" normalizeH="0" baseline="0" noProof="0" dirty="0">
              <a:ln>
                <a:noFill/>
              </a:ln>
              <a:solidFill>
                <a:schemeClr val="tx1"/>
              </a:solidFill>
              <a:effectLst/>
              <a:uLnTx/>
              <a:uFillTx/>
              <a:latin typeface="+mj-lt"/>
              <a:ea typeface="+mj-ea"/>
              <a:cs typeface="B Nazanin" pitchFamily="2" charset="-78"/>
            </a:endParaRPr>
          </a:p>
        </p:txBody>
      </p:sp>
      <p:sp>
        <p:nvSpPr>
          <p:cNvPr id="9" name="Title 1"/>
          <p:cNvSpPr txBox="1">
            <a:spLocks/>
          </p:cNvSpPr>
          <p:nvPr/>
        </p:nvSpPr>
        <p:spPr>
          <a:xfrm>
            <a:off x="914400" y="3505200"/>
            <a:ext cx="7696200" cy="1447800"/>
          </a:xfrm>
          <a:prstGeom prst="rect">
            <a:avLst/>
          </a:prstGeom>
        </p:spPr>
        <p:txBody>
          <a:bodyPr vert="horz" lIns="91440" tIns="45720" rIns="91440" bIns="45720" rtlCol="0" anchor="ctr">
            <a:noAutofit/>
          </a:bodyPr>
          <a:lstStyle/>
          <a:p>
            <a:pPr lvl="1" algn="ctr" rtl="1"/>
            <a:r>
              <a:rPr lang="fa-IR" sz="2000" dirty="0" smtClean="0">
                <a:cs typeface="B Nazanin" pitchFamily="2" charset="-78"/>
              </a:rPr>
              <a:t>ب. در ادامه آقای </a:t>
            </a:r>
            <a:r>
              <a:rPr lang="en-US" dirty="0" smtClean="0">
                <a:cs typeface="B Nazanin" pitchFamily="2" charset="-78"/>
              </a:rPr>
              <a:t>Regaldo</a:t>
            </a:r>
            <a:r>
              <a:rPr lang="fa-IR" sz="2000" dirty="0" smtClean="0">
                <a:cs typeface="B Nazanin" pitchFamily="2" charset="-78"/>
              </a:rPr>
              <a:t>‌ رییس انجمن جهانی وانو، با موضوع «نقش همکاری‌های بین‌المللی در توسعه صنعت هسته‌ای- تشریح مثال وانو» سخنرانی نمودند. ایشان در صحبتهای خود عنوان نمودند وانو بر پایه همکاری در سطوح بین‌المللی بنا نهاده شده است. انجمن وانو برای تقویت ایمنی هسته ای در تمام دنیا، موکدا خود را متعهد به کار با سازمانهای محلی و بین المللی می‌داند. در این صورت است که می‌توان به بازیابی اعتماد عمومی به نیروگاههای هسته‌ای، که پس از حادثه فوکوشیما خدشه‌دار شده بود، امیدوار بود.</a:t>
            </a:r>
            <a:endParaRPr lang="en-US" sz="2000" dirty="0" smtClean="0">
              <a:cs typeface="B Nazanin"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mj-lt"/>
                <a:ea typeface="+mj-ea"/>
                <a:cs typeface="B Nazanin" pitchFamily="2" charset="-78"/>
              </a:rPr>
              <a:t/>
            </a:r>
            <a:br>
              <a:rPr kumimoji="0" lang="en-US" sz="2000" b="0" i="0" u="none" strike="noStrike" kern="1200" cap="none" spc="0" normalizeH="0" baseline="0" noProof="0" dirty="0" smtClean="0">
                <a:ln>
                  <a:noFill/>
                </a:ln>
                <a:solidFill>
                  <a:schemeClr val="tx1"/>
                </a:solidFill>
                <a:effectLst/>
                <a:uLnTx/>
                <a:uFillTx/>
                <a:latin typeface="+mj-lt"/>
                <a:ea typeface="+mj-ea"/>
                <a:cs typeface="B Nazanin" pitchFamily="2" charset="-78"/>
              </a:rPr>
            </a:br>
            <a:endParaRPr kumimoji="0" lang="en-US" sz="2000" b="0" i="0" u="none" strike="noStrike" kern="1200" cap="none" spc="0" normalizeH="0" baseline="0" noProof="0" dirty="0">
              <a:ln>
                <a:noFill/>
              </a:ln>
              <a:solidFill>
                <a:schemeClr val="tx1"/>
              </a:solidFill>
              <a:effectLst/>
              <a:uLnTx/>
              <a:uFillTx/>
              <a:latin typeface="+mj-lt"/>
              <a:ea typeface="+mj-ea"/>
              <a:cs typeface="B Nazanin" pitchFamily="2" charset="-78"/>
            </a:endParaRPr>
          </a:p>
        </p:txBody>
      </p:sp>
      <p:sp>
        <p:nvSpPr>
          <p:cNvPr id="10" name="Title 1"/>
          <p:cNvSpPr txBox="1">
            <a:spLocks/>
          </p:cNvSpPr>
          <p:nvPr/>
        </p:nvSpPr>
        <p:spPr>
          <a:xfrm>
            <a:off x="1371600" y="5410201"/>
            <a:ext cx="6705600" cy="533399"/>
          </a:xfrm>
          <a:prstGeom prst="rect">
            <a:avLst/>
          </a:prstGeom>
        </p:spPr>
        <p:txBody>
          <a:bodyPr vert="horz" lIns="91440" tIns="45720" rIns="91440" bIns="45720" rtlCol="0" anchor="ctr">
            <a:noAutofit/>
          </a:bodyPr>
          <a:lstStyle/>
          <a:p>
            <a:pPr lvl="1" algn="ctr" rtl="1"/>
            <a:r>
              <a:rPr lang="fa-IR" sz="2000" dirty="0" smtClean="0">
                <a:cs typeface="B Nazanin" pitchFamily="2" charset="-78"/>
              </a:rPr>
              <a:t>ج. استاندار و فرماندار ابنینسک دیگر سخنرانان جلسه بودند که به بیان دیدگاههای خود پرداختند.</a:t>
            </a:r>
            <a:endParaRPr lang="en-US" sz="2000" dirty="0" smtClean="0">
              <a:cs typeface="B Nazanin"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mj-lt"/>
                <a:ea typeface="+mj-ea"/>
                <a:cs typeface="B Nazanin" pitchFamily="2" charset="-78"/>
              </a:rPr>
              <a:t/>
            </a:r>
            <a:br>
              <a:rPr kumimoji="0" lang="en-US" sz="2000" b="0" i="0" u="none" strike="noStrike" kern="1200" cap="none" spc="0" normalizeH="0" baseline="0" noProof="0" dirty="0" smtClean="0">
                <a:ln>
                  <a:noFill/>
                </a:ln>
                <a:solidFill>
                  <a:schemeClr val="tx1"/>
                </a:solidFill>
                <a:effectLst/>
                <a:uLnTx/>
                <a:uFillTx/>
                <a:latin typeface="+mj-lt"/>
                <a:ea typeface="+mj-ea"/>
                <a:cs typeface="B Nazanin" pitchFamily="2" charset="-78"/>
              </a:rPr>
            </a:br>
            <a:endParaRPr kumimoji="0" lang="en-US" sz="2000" b="0" i="0" u="none" strike="noStrike" kern="1200" cap="none" spc="0" normalizeH="0" baseline="0" noProof="0" dirty="0">
              <a:ln>
                <a:noFill/>
              </a:ln>
              <a:solidFill>
                <a:schemeClr val="tx1"/>
              </a:solidFill>
              <a:effectLst/>
              <a:uLnTx/>
              <a:uFillTx/>
              <a:latin typeface="+mj-lt"/>
              <a:ea typeface="+mj-ea"/>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7</a:t>
            </a:r>
            <a:endParaRPr lang="en-US" sz="1200" dirty="0">
              <a:cs typeface="Nazanin" pitchFamily="2" charset="-78"/>
            </a:endParaRPr>
          </a:p>
        </p:txBody>
      </p:sp>
      <p:sp>
        <p:nvSpPr>
          <p:cNvPr id="7" name="Title 6"/>
          <p:cNvSpPr>
            <a:spLocks noGrp="1"/>
          </p:cNvSpPr>
          <p:nvPr>
            <p:ph type="title"/>
          </p:nvPr>
        </p:nvSpPr>
        <p:spPr>
          <a:xfrm>
            <a:off x="722313" y="4038600"/>
            <a:ext cx="7772400" cy="1362075"/>
          </a:xfrm>
        </p:spPr>
        <p:txBody>
          <a:bodyPr>
            <a:noAutofit/>
          </a:bodyPr>
          <a:lstStyle/>
          <a:p>
            <a:pPr algn="ctr" rtl="1"/>
            <a:r>
              <a:rPr lang="fa-IR" sz="2000" b="0" dirty="0" smtClean="0">
                <a:cs typeface="B Nazanin" pitchFamily="2" charset="-78"/>
              </a:rPr>
              <a:t>ه. آقای آسمالوف معاون اول شرکت روس‌انرگواتم روسیه سخنرانی خود را با موضوع «درسهای گرفته شده از حوادث در نیروگاههای اتمی» ایراد نمودند. اهم صحبتهای ایشان عبارت است از:</a:t>
            </a:r>
            <a:endParaRPr lang="en-US" sz="2000" b="0" dirty="0" smtClean="0">
              <a:cs typeface="B Nazanin" pitchFamily="2" charset="-78"/>
            </a:endParaRPr>
          </a:p>
        </p:txBody>
      </p:sp>
      <p:sp>
        <p:nvSpPr>
          <p:cNvPr id="8" name="Text Placeholder 7"/>
          <p:cNvSpPr>
            <a:spLocks noGrp="1"/>
          </p:cNvSpPr>
          <p:nvPr>
            <p:ph type="body" idx="1"/>
          </p:nvPr>
        </p:nvSpPr>
        <p:spPr>
          <a:xfrm>
            <a:off x="685800" y="2057400"/>
            <a:ext cx="7772400" cy="1500187"/>
          </a:xfrm>
        </p:spPr>
        <p:txBody>
          <a:bodyPr>
            <a:noAutofit/>
          </a:bodyPr>
          <a:lstStyle/>
          <a:p>
            <a:pPr marL="0" lvl="1" algn="ctr" rtl="1"/>
            <a:r>
              <a:rPr lang="fa-IR" sz="2000" dirty="0" smtClean="0">
                <a:solidFill>
                  <a:schemeClr val="tx1"/>
                </a:solidFill>
                <a:cs typeface="B Nazanin" pitchFamily="2" charset="-78"/>
              </a:rPr>
              <a:t>د. آقای لاکشین معاون وزیر انرژی اتمی روسیه سخنران بعدی جلسه بودند. ایشان ضمن تاکید بر پویایی صنعت هسته ای عنوان نمودند که عواقب حوادث مختلف در این حوزه نشان داده است که نیروگاههای اتمی بیش از آنکه «نیروگاه» باشند «اتم» هستند. بایستی به مشخصات و الزامات خاص «اتم» توجه نمود و تامین ایمنی نیروگاههای اتمی بایستی سرلوحه کلیه امور قرار گیرد. ایشان ضمن اشاره به برنامه‌های توسعه‌ای که برای صنعت هسته ای روسیه طرح ریزی شده است به پیش بینی برای افزایش قدرت نصب شده نیروگاههای هسته‌ای در دنیا از میزان 372 گیگاوات در سال 2014 به 717 گیگاوات در سال 2040 اشاره نمودند.</a:t>
            </a:r>
            <a:endParaRPr lang="en-US" sz="2000" dirty="0" smtClean="0">
              <a:solidFill>
                <a:schemeClr val="tx1"/>
              </a:solidFill>
              <a:cs typeface="B Nazanin" pitchFamily="2" charset="-78"/>
            </a:endParaRPr>
          </a:p>
          <a:p>
            <a:pPr algn="ctr" rtl="1"/>
            <a:endParaRPr lang="en-US" dirty="0">
              <a:solidFill>
                <a:schemeClr val="tx1"/>
              </a:solidFill>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9392" y="6558145"/>
            <a:ext cx="2448272" cy="276999"/>
          </a:xfrm>
          <a:prstGeom prst="rect">
            <a:avLst/>
          </a:prstGeom>
          <a:noFill/>
        </p:spPr>
        <p:txBody>
          <a:bodyPr wrap="square" rtlCol="0">
            <a:spAutoFit/>
          </a:bodyPr>
          <a:lstStyle/>
          <a:p>
            <a:pPr algn="ctr"/>
            <a:r>
              <a:rPr lang="fa-IR" sz="1200" dirty="0" smtClean="0">
                <a:cs typeface="Nazanin" pitchFamily="2" charset="-78"/>
              </a:rPr>
              <a:t>شركت بهره‌برداري نيروگاه اتمي بوشهر</a:t>
            </a:r>
            <a:endParaRPr lang="en-US" sz="1200" dirty="0">
              <a:cs typeface="Nazanin" pitchFamily="2" charset="-78"/>
            </a:endParaRPr>
          </a:p>
        </p:txBody>
      </p:sp>
      <p:sp>
        <p:nvSpPr>
          <p:cNvPr id="5" name="TextBox 4"/>
          <p:cNvSpPr txBox="1"/>
          <p:nvPr/>
        </p:nvSpPr>
        <p:spPr>
          <a:xfrm>
            <a:off x="8532440" y="6575584"/>
            <a:ext cx="360040" cy="276999"/>
          </a:xfrm>
          <a:prstGeom prst="rect">
            <a:avLst/>
          </a:prstGeom>
          <a:noFill/>
        </p:spPr>
        <p:txBody>
          <a:bodyPr wrap="square" rtlCol="0">
            <a:spAutoFit/>
          </a:bodyPr>
          <a:lstStyle/>
          <a:p>
            <a:r>
              <a:rPr lang="fa-IR" sz="1200" dirty="0" smtClean="0">
                <a:cs typeface="Nazanin" pitchFamily="2" charset="-78"/>
              </a:rPr>
              <a:t>8</a:t>
            </a:r>
            <a:endParaRPr lang="en-US" sz="1200" dirty="0">
              <a:cs typeface="Nazanin" pitchFamily="2" charset="-78"/>
            </a:endParaRPr>
          </a:p>
        </p:txBody>
      </p:sp>
      <p:sp>
        <p:nvSpPr>
          <p:cNvPr id="8" name="Title 6"/>
          <p:cNvSpPr txBox="1">
            <a:spLocks/>
          </p:cNvSpPr>
          <p:nvPr/>
        </p:nvSpPr>
        <p:spPr>
          <a:xfrm>
            <a:off x="457200" y="2057400"/>
            <a:ext cx="8229600" cy="1143000"/>
          </a:xfrm>
          <a:prstGeom prst="rect">
            <a:avLst/>
          </a:prstGeom>
        </p:spPr>
        <p:txBody>
          <a:bodyPr vert="horz" lIns="91440" tIns="45720" rIns="91440" bIns="45720" rtlCol="0" anchor="ctr">
            <a:noAutofit/>
          </a:bodyPr>
          <a:lstStyle/>
          <a:p>
            <a:pPr marL="57150" lvl="2" algn="r" rtl="1">
              <a:buFont typeface="Wingdings" pitchFamily="2" charset="2"/>
              <a:buChar char="§"/>
            </a:pPr>
            <a:endParaRPr lang="en-US" sz="2000" dirty="0">
              <a:cs typeface="B Nazanin" pitchFamily="2" charset="-78"/>
            </a:endParaRPr>
          </a:p>
        </p:txBody>
      </p:sp>
      <p:sp>
        <p:nvSpPr>
          <p:cNvPr id="9" name="Title 6"/>
          <p:cNvSpPr txBox="1">
            <a:spLocks/>
          </p:cNvSpPr>
          <p:nvPr/>
        </p:nvSpPr>
        <p:spPr>
          <a:xfrm>
            <a:off x="457200" y="3124200"/>
            <a:ext cx="8229600" cy="1143000"/>
          </a:xfrm>
          <a:prstGeom prst="rect">
            <a:avLst/>
          </a:prstGeom>
        </p:spPr>
        <p:txBody>
          <a:bodyPr vert="horz" lIns="91440" tIns="45720" rIns="91440" bIns="45720" rtlCol="0" anchor="ctr">
            <a:noAutofit/>
          </a:bodyPr>
          <a:lstStyle/>
          <a:p>
            <a:pPr marL="0" lvl="2" algn="r" rtl="1">
              <a:buFont typeface="Wingdings" pitchFamily="2" charset="2"/>
              <a:buChar char="§"/>
            </a:pPr>
            <a:endParaRPr kumimoji="0" lang="en-US" sz="2000" b="0" i="0" u="none" strike="noStrike" kern="0" cap="none" spc="0" normalizeH="0" baseline="0" noProof="0" dirty="0" smtClean="0">
              <a:ln>
                <a:noFill/>
              </a:ln>
              <a:solidFill>
                <a:sysClr val="windowText" lastClr="000000"/>
              </a:solidFill>
              <a:effectLst/>
              <a:uLnTx/>
              <a:uFillTx/>
              <a:cs typeface="B Nazanin" pitchFamily="2" charset="-78"/>
            </a:endParaRPr>
          </a:p>
        </p:txBody>
      </p:sp>
      <p:sp>
        <p:nvSpPr>
          <p:cNvPr id="11" name="Rectangle 10"/>
          <p:cNvSpPr/>
          <p:nvPr/>
        </p:nvSpPr>
        <p:spPr>
          <a:xfrm>
            <a:off x="533400" y="1219200"/>
            <a:ext cx="8077200" cy="4093428"/>
          </a:xfrm>
          <a:prstGeom prst="rect">
            <a:avLst/>
          </a:prstGeom>
        </p:spPr>
        <p:txBody>
          <a:bodyPr wrap="square">
            <a:spAutoFit/>
          </a:bodyPr>
          <a:lstStyle/>
          <a:p>
            <a:pPr marL="173038" lvl="2" algn="r" rtl="1">
              <a:buFont typeface="Wingdings" pitchFamily="2" charset="2"/>
              <a:buChar char="§"/>
            </a:pPr>
            <a:r>
              <a:rPr lang="fa-IR" sz="2000" dirty="0" smtClean="0">
                <a:cs typeface="B Nazanin" pitchFamily="2" charset="-78"/>
              </a:rPr>
              <a:t>حادثه چرنوبیل تلفیق خطاهای انسانی ناشی از نقص دانش در حوزه فیزیک راکتور (در انستیتو کورچاتف و سایر مراکز طراحی)، اشتباه در طراحی مکانیزمهای میله های کنترل و اشتباه کارکنان بهره‌برداری تشخیص داده شد.</a:t>
            </a:r>
          </a:p>
          <a:p>
            <a:pPr marL="173038" lvl="2" algn="r" rtl="1">
              <a:buFont typeface="Wingdings" pitchFamily="2" charset="2"/>
              <a:buChar char="§"/>
            </a:pPr>
            <a:r>
              <a:rPr lang="fa-IR" sz="2000" dirty="0" smtClean="0">
                <a:cs typeface="B Nazanin" pitchFamily="2" charset="-78"/>
              </a:rPr>
              <a:t>از دیگر درسهای حادثه مذکور این است که در طراحی نیروگاههای اتمی بایستی مشخصات ایمنی به گونه‌ای تعبیه گردد که زمان کافی را در اختیار اپراتورها برای اتخاذ تصمیمات موثر برای هدایت و کنترل حادثه قرار دهد.</a:t>
            </a:r>
          </a:p>
          <a:p>
            <a:pPr marL="173038" lvl="2" algn="r" rtl="1">
              <a:buFont typeface="Wingdings" pitchFamily="2" charset="2"/>
              <a:buChar char="§"/>
            </a:pPr>
            <a:r>
              <a:rPr lang="fa-IR" sz="2000" dirty="0" smtClean="0">
                <a:cs typeface="B Nazanin" pitchFamily="2" charset="-78"/>
              </a:rPr>
              <a:t>حادثه فوکوشیما نشان داد مسئولیت اصلی در قبال ایمنی نیروگاههای اتمی بر عهده سازمانهای بهره‌بردار می‌باشد، که از طریق عکس‌العملهای فوری و حساب شده در راستای بازسازی و احیاء وظایف ایمنی، که در اثر حادثه از بین رفته است، محقق می‌گردد. </a:t>
            </a:r>
          </a:p>
          <a:p>
            <a:pPr marL="173038" lvl="2" algn="r" rtl="1">
              <a:buFont typeface="Wingdings" pitchFamily="2" charset="2"/>
              <a:buChar char="§"/>
            </a:pPr>
            <a:r>
              <a:rPr lang="fa-IR" sz="2000" dirty="0" smtClean="0">
                <a:cs typeface="B Nazanin" pitchFamily="2" charset="-78"/>
              </a:rPr>
              <a:t>از سال 2000 تا 2013 جمعا به مبلغ بیش از 1500 میلیون دلار صرف فعالیتهای بهبود و مدرنیزاسیون، در تطابق با الزامات و نیازمندیهای جدید، در نیروگاههای اتمی در حال کار روسیه شده است. </a:t>
            </a:r>
            <a:br>
              <a:rPr lang="fa-IR" sz="2000" dirty="0" smtClean="0">
                <a:cs typeface="B Nazanin" pitchFamily="2" charset="-78"/>
              </a:rPr>
            </a:br>
            <a:endParaRPr lang="fa-IR" sz="2000" dirty="0" smtClean="0">
              <a:cs typeface="B Nazanin"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سند" ma:contentTypeID="0x01010084907BEA0B1F6047AE374B8F086F3551" ma:contentTypeVersion="0" ma:contentTypeDescription="ایجاد سند جدید." ma:contentTypeScope="" ma:versionID="982cf80723534ab09cfa2f64c7fe4260">
  <xsd:schema xmlns:xsd="http://www.w3.org/2001/XMLSchema" xmlns:p="http://schemas.microsoft.com/office/2006/metadata/properties" targetNamespace="http://schemas.microsoft.com/office/2006/metadata/properties" ma:root="true" ma:fieldsID="8fb7de621ff258ac5c348782d9b1b5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ا" ma:readOnly="true"/>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7281FAC8-D2CF-4476-882C-4254803EEC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9B1E5E4-6740-4C99-8A30-891DFA3D2372}">
  <ds:schemaRefs>
    <ds:schemaRef ds:uri="http://schemas.microsoft.com/sharepoint/v3/contenttype/forms"/>
  </ds:schemaRefs>
</ds:datastoreItem>
</file>

<file path=customXml/itemProps3.xml><?xml version="1.0" encoding="utf-8"?>
<ds:datastoreItem xmlns:ds="http://schemas.openxmlformats.org/officeDocument/2006/customXml" ds:itemID="{B7199638-8905-4483-AFFD-E9851C1530D9}">
  <ds:schemaRefs>
    <ds:schemaRef ds:uri="http://schemas.microsoft.com/office/2006/metadata/properties"/>
    <ds:schemaRef ds:uri="http://purl.org/dc/dcmitype/"/>
    <ds:schemaRef ds:uri="http://www.w3.org/XML/1998/namespace"/>
    <ds:schemaRef ds:uri="http://purl.org/dc/terms/"/>
    <ds:schemaRef ds:uri="http://schemas.microsoft.com/office/2006/documentManagement/type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198</TotalTime>
  <Words>2601</Words>
  <Application>Microsoft Office PowerPoint</Application>
  <PresentationFormat>On-screen Show (4:3)</PresentationFormat>
  <Paragraphs>90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1. جلسه در روز سه شنبه 3 تیرماه در دفتر وانو-مرکز مسکو در شهر مسکو شروع شد. موضوع جلسه مذکور به توسعه همکاری‌های وانو با تشکل «نسل جوان وانو»، که در حال شکل گیری است، اختصاص داشت. با توجه به ضرورت انتقال دانش و تجربه به نسل‌های جوان، انجمن وانو تلاش می‌نماید از تشکیل و توسعه تشکل مذکور حمایت نماید. کلیات تشکیل تشکل مذکور، اهمیت ایجاد آن، چشم‌انداز، اهداف و حوزه‌های اصلی فعالیت، اصول شکل‌گیری، چگونگی تامین منابع انسانی و منابع مالی مورد نیاز در پیوست 1 گزارش حاضر آمده است.</vt:lpstr>
      <vt:lpstr>2. در روز چهارشنبه و پنج شنبه جلسه وانو با محوریت «25 سال با انرژی هسته‌ای. وانو: دیروز، امروز، فردا»، و همچنین چگونگی حمایت از تشکیل تشکل «نسل جوان وانو» ادامه یافت. اهم موارد مطرح شده به شرح زیر می‌باشد: </vt:lpstr>
      <vt:lpstr>Slide 4</vt:lpstr>
      <vt:lpstr>Slide 5</vt:lpstr>
      <vt:lpstr>Slide 6</vt:lpstr>
      <vt:lpstr>Slide 7</vt:lpstr>
      <vt:lpstr>ه. آقای آسمالوف معاون اول شرکت روس‌انرگواتم روسیه سخنرانی خود را با موضوع «درسهای گرفته شده از حوادث در نیروگاههای اتمی» ایراد نمودند. اهم صحبتهای ایشان عبارت است از:</vt:lpstr>
      <vt:lpstr>Slide 9</vt:lpstr>
      <vt:lpstr>Slide 10</vt:lpstr>
      <vt:lpstr>و. از سخنرانی معاون رییس مرکز نظام ایمنی هسته ای روسیه نکات زیر قابل توجه می‌باشد: </vt:lpstr>
      <vt:lpstr>4. از سایر نکات مهم و قابل توجه مطروحه به شرح زیر می باشد: </vt:lpstr>
      <vt:lpstr>5. در روز چهارشنبه همچنین بازدیدی از اولین نیروگاه اتمی جهان که در شهر ابنینسک احداث گردیده بود، انجام شد. لازم به ذکر است که نیروگاه مذکور یک نیروگاه 5 مگاواتی بود که در سال 2009، و پس از 55 سال فعالیت،‌ خاموش و به موزه تبدیل شده است.  </vt:lpstr>
      <vt:lpstr>Slide 14</vt:lpstr>
      <vt:lpstr>Slide 15</vt:lpstr>
      <vt:lpstr>Slide 16</vt:lpstr>
      <vt:lpstr>Slide 17</vt:lpstr>
      <vt:lpstr>Slide 18</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momeni</cp:lastModifiedBy>
  <cp:revision>35</cp:revision>
  <dcterms:created xsi:type="dcterms:W3CDTF">2012-10-13T08:27:19Z</dcterms:created>
  <dcterms:modified xsi:type="dcterms:W3CDTF">2014-09-17T07:19:23Z</dcterms:modified>
</cp:coreProperties>
</file>