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2" r:id="rId3"/>
  </p:sldMasterIdLst>
  <p:notesMasterIdLst>
    <p:notesMasterId r:id="rId33"/>
  </p:notesMasterIdLst>
  <p:sldIdLst>
    <p:sldId id="256" r:id="rId4"/>
    <p:sldId id="257" r:id="rId5"/>
    <p:sldId id="260" r:id="rId6"/>
    <p:sldId id="259" r:id="rId7"/>
    <p:sldId id="265" r:id="rId8"/>
    <p:sldId id="262" r:id="rId9"/>
    <p:sldId id="270" r:id="rId10"/>
    <p:sldId id="263" r:id="rId11"/>
    <p:sldId id="267" r:id="rId12"/>
    <p:sldId id="275" r:id="rId13"/>
    <p:sldId id="271" r:id="rId14"/>
    <p:sldId id="276" r:id="rId15"/>
    <p:sldId id="284" r:id="rId16"/>
    <p:sldId id="266" r:id="rId17"/>
    <p:sldId id="281" r:id="rId18"/>
    <p:sldId id="279" r:id="rId19"/>
    <p:sldId id="278" r:id="rId20"/>
    <p:sldId id="264" r:id="rId21"/>
    <p:sldId id="269" r:id="rId22"/>
    <p:sldId id="287" r:id="rId23"/>
    <p:sldId id="286" r:id="rId24"/>
    <p:sldId id="268" r:id="rId25"/>
    <p:sldId id="285" r:id="rId26"/>
    <p:sldId id="273" r:id="rId27"/>
    <p:sldId id="277" r:id="rId28"/>
    <p:sldId id="282"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A06"/>
    <a:srgbClr val="7ABC32"/>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0" autoAdjust="0"/>
  </p:normalViewPr>
  <p:slideViewPr>
    <p:cSldViewPr>
      <p:cViewPr>
        <p:scale>
          <a:sx n="108" d="100"/>
          <a:sy n="108" d="100"/>
        </p:scale>
        <p:origin x="-1620"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C2119-71E2-4270-948F-29B1E74DF5E2}" type="datetimeFigureOut">
              <a:rPr lang="en-US" smtClean="0"/>
              <a:t>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B99FA-7330-44DD-A47F-52EBCDB32A00}" type="slidenum">
              <a:rPr lang="en-US" smtClean="0"/>
              <a:t>‹#›</a:t>
            </a:fld>
            <a:endParaRPr lang="en-US"/>
          </a:p>
        </p:txBody>
      </p:sp>
    </p:spTree>
    <p:extLst>
      <p:ext uri="{BB962C8B-B14F-4D97-AF65-F5344CB8AC3E}">
        <p14:creationId xmlns:p14="http://schemas.microsoft.com/office/powerpoint/2010/main" val="37348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1</a:t>
            </a:fld>
            <a:endParaRPr lang="en-US"/>
          </a:p>
        </p:txBody>
      </p:sp>
    </p:spTree>
    <p:extLst>
      <p:ext uri="{BB962C8B-B14F-4D97-AF65-F5344CB8AC3E}">
        <p14:creationId xmlns:p14="http://schemas.microsoft.com/office/powerpoint/2010/main" val="361360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kern="1200" dirty="0" smtClean="0">
                <a:solidFill>
                  <a:schemeClr val="tx1"/>
                </a:solidFill>
                <a:effectLst/>
                <a:latin typeface="+mn-lt"/>
                <a:ea typeface="+mn-ea"/>
                <a:cs typeface="+mn-cs"/>
              </a:rPr>
              <a:t>تمامی روش‌های نگهداری بلند مدت سوخت مصرف‌شده اعم از نگهداری درون راکتور یا دور از راکتور، انبارش خشک یا مرطوب، همگی روشی موقت بوده و راه حل نهایی، دفن در سایت دفن دائمی است.</a:t>
            </a:r>
            <a:r>
              <a:rPr lang="en-US" sz="1200" kern="1200" dirty="0" smtClean="0">
                <a:solidFill>
                  <a:schemeClr val="tx1"/>
                </a:solidFill>
                <a:effectLst/>
                <a:latin typeface="+mn-lt"/>
                <a:ea typeface="+mn-ea"/>
                <a:cs typeface="+mn-cs"/>
              </a:rPr>
              <a:t> </a:t>
            </a:r>
          </a:p>
          <a:p>
            <a:pPr lvl="0" algn="r" rtl="1"/>
            <a:r>
              <a:rPr lang="fa-IR" sz="1200" kern="1200" dirty="0" smtClean="0">
                <a:solidFill>
                  <a:schemeClr val="tx1"/>
                </a:solidFill>
                <a:effectLst/>
                <a:latin typeface="+mn-lt"/>
                <a:ea typeface="+mn-ea"/>
                <a:cs typeface="+mn-cs"/>
              </a:rPr>
              <a:t>استفاده از پسمانگورهای عمیق (</a:t>
            </a:r>
            <a:r>
              <a:rPr lang="en-US" sz="1200" kern="1200" dirty="0" smtClean="0">
                <a:solidFill>
                  <a:schemeClr val="tx1"/>
                </a:solidFill>
                <a:effectLst/>
                <a:latin typeface="+mn-lt"/>
                <a:ea typeface="+mn-ea"/>
                <a:cs typeface="+mn-cs"/>
              </a:rPr>
              <a:t>Deep Geological Repository: DGR</a:t>
            </a:r>
            <a:r>
              <a:rPr lang="fa-IR" sz="1200" kern="1200" dirty="0" smtClean="0">
                <a:solidFill>
                  <a:schemeClr val="tx1"/>
                </a:solidFill>
                <a:effectLst/>
                <a:latin typeface="+mn-lt"/>
                <a:ea typeface="+mn-ea"/>
                <a:cs typeface="+mn-cs"/>
              </a:rPr>
              <a:t>) از سال‌ها پیش در دستور کار کشورهایی قرار گرفت که روی صنعت هسته‌ای سرمایه‌گذاری کلانی کرده بودند. از جمله این کشورها می‌توان به آرژانتین، بلژیک، کانادا، چین، فنلاند، فرانسه، آلمان، ژاپن، کره، سوئد، سوئیس، بریتانیا و ایالات متحده اشاره کرد که برخی از آن‌ها در مرحله مطالعات اولیه، برخی در مرحله ساخت و برخی دیگر در فاز بهره‌برداری از پسمانگورهای عمیق هستند. </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عمق این پسمانگور‌ها معمولا بین 300 تا 1000 متر است.</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 در مراحل ابتدایی یافتن پسمانگورهای عمیق، عموما مطالعات روی گنبدها و معادن نمکی شروع می‌شود که پس از پایان فعالیت‌های استخراجی، بسته شده‌اند. پسمانگورهای </a:t>
            </a:r>
            <a:r>
              <a:rPr lang="en-US" sz="1200" kern="1200" dirty="0" smtClean="0">
                <a:solidFill>
                  <a:schemeClr val="tx1"/>
                </a:solidFill>
                <a:effectLst/>
                <a:latin typeface="+mn-lt"/>
                <a:ea typeface="+mn-ea"/>
                <a:cs typeface="+mn-cs"/>
              </a:rPr>
              <a:t>Schacht </a:t>
            </a:r>
            <a:r>
              <a:rPr lang="en-US" sz="1200" kern="1200" dirty="0" err="1" smtClean="0">
                <a:solidFill>
                  <a:schemeClr val="tx1"/>
                </a:solidFill>
                <a:effectLst/>
                <a:latin typeface="+mn-lt"/>
                <a:ea typeface="+mn-ea"/>
                <a:cs typeface="+mn-cs"/>
              </a:rPr>
              <a:t>Asse</a:t>
            </a:r>
            <a:r>
              <a:rPr lang="en-US" sz="1200" kern="1200" dirty="0" smtClean="0">
                <a:solidFill>
                  <a:schemeClr val="tx1"/>
                </a:solidFill>
                <a:effectLst/>
                <a:latin typeface="+mn-lt"/>
                <a:ea typeface="+mn-ea"/>
                <a:cs typeface="+mn-cs"/>
              </a:rPr>
              <a:t> II</a:t>
            </a:r>
            <a:r>
              <a:rPr lang="fa-IR" sz="1200" kern="1200" dirty="0" smtClean="0">
                <a:solidFill>
                  <a:schemeClr val="tx1"/>
                </a:solidFill>
                <a:effectLst/>
                <a:latin typeface="+mn-lt"/>
                <a:ea typeface="+mn-ea"/>
                <a:cs typeface="+mn-cs"/>
              </a:rPr>
              <a:t> و </a:t>
            </a:r>
            <a:r>
              <a:rPr lang="en-US" sz="1200" kern="1200" dirty="0" err="1" smtClean="0">
                <a:solidFill>
                  <a:schemeClr val="tx1"/>
                </a:solidFill>
                <a:effectLst/>
                <a:latin typeface="+mn-lt"/>
                <a:ea typeface="+mn-ea"/>
                <a:cs typeface="+mn-cs"/>
              </a:rPr>
              <a:t>Morsleben</a:t>
            </a:r>
            <a:r>
              <a:rPr lang="fa-IR" sz="1200" kern="1200" dirty="0" smtClean="0">
                <a:solidFill>
                  <a:schemeClr val="tx1"/>
                </a:solidFill>
                <a:effectLst/>
                <a:latin typeface="+mn-lt"/>
                <a:ea typeface="+mn-ea"/>
                <a:cs typeface="+mn-cs"/>
              </a:rPr>
              <a:t> در آلمان، نمونه‌هایی از این معادن نمکی هستند.</a:t>
            </a:r>
            <a:endParaRPr lang="en-US" sz="1200" kern="1200" dirty="0" smtClean="0">
              <a:solidFill>
                <a:schemeClr val="tx1"/>
              </a:solidFill>
              <a:effectLst/>
              <a:latin typeface="+mn-lt"/>
              <a:ea typeface="+mn-ea"/>
              <a:cs typeface="+mn-cs"/>
            </a:endParaRPr>
          </a:p>
          <a:p>
            <a:pPr algn="r" rtl="1"/>
            <a:endParaRPr lang="fa-IR" dirty="0"/>
          </a:p>
        </p:txBody>
      </p:sp>
      <p:sp>
        <p:nvSpPr>
          <p:cNvPr id="4" name="Slide Number Placeholder 3"/>
          <p:cNvSpPr>
            <a:spLocks noGrp="1"/>
          </p:cNvSpPr>
          <p:nvPr>
            <p:ph type="sldNum" sz="quarter" idx="10"/>
          </p:nvPr>
        </p:nvSpPr>
        <p:spPr/>
        <p:txBody>
          <a:bodyPr/>
          <a:lstStyle/>
          <a:p>
            <a:fld id="{E44B99FA-7330-44DD-A47F-52EBCDB32A00}" type="slidenum">
              <a:rPr lang="en-US" smtClean="0"/>
              <a:t>22</a:t>
            </a:fld>
            <a:endParaRPr lang="en-US"/>
          </a:p>
        </p:txBody>
      </p:sp>
    </p:spTree>
    <p:extLst>
      <p:ext uri="{BB962C8B-B14F-4D97-AF65-F5344CB8AC3E}">
        <p14:creationId xmlns:p14="http://schemas.microsoft.com/office/powerpoint/2010/main" val="289287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latin typeface="2  Roya"/>
                <a:cs typeface="B Roya" pitchFamily="2" charset="-78"/>
              </a:rPr>
              <a:t>سازمان انرژي اتمي و شرکت پسمانداري صنعت</a:t>
            </a:r>
            <a:r>
              <a:rPr lang="fa-IR" b="1" baseline="0" dirty="0" smtClean="0">
                <a:latin typeface="2  Roya"/>
                <a:cs typeface="B Roya" pitchFamily="2" charset="-78"/>
              </a:rPr>
              <a:t> هسته اي ايران</a:t>
            </a:r>
            <a:r>
              <a:rPr lang="fa-IR" b="1" dirty="0" smtClean="0">
                <a:latin typeface="2  Roya"/>
                <a:cs typeface="B Roya" pitchFamily="2" charset="-78"/>
              </a:rPr>
              <a:t> در راستای اهداف و ماموریت‌های خود توسعه خدمات زيست محيطي را به ساير سازمان ها در دستور کار دارد که شامل موارد زير مي شوند: </a:t>
            </a:r>
          </a:p>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23</a:t>
            </a:fld>
            <a:endParaRPr lang="en-US"/>
          </a:p>
        </p:txBody>
      </p:sp>
    </p:spTree>
    <p:extLst>
      <p:ext uri="{BB962C8B-B14F-4D97-AF65-F5344CB8AC3E}">
        <p14:creationId xmlns:p14="http://schemas.microsoft.com/office/powerpoint/2010/main" val="19402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0" dirty="0" smtClean="0">
                <a:latin typeface="2  Roya"/>
                <a:cs typeface="B Roya" pitchFamily="2" charset="-78"/>
              </a:rPr>
              <a:t>با توجه به طیف وسیع فعالیت‌های سازمان در حوزه خدمات محیطی و آنالیز محیطی، مراکز مختلفی که نیاز به خدمات زیست محیطی، به‌ویژه در زمینه خدمات پرتویی دارند، می‌توانند از خدمات این سازمان و شرکت هاي تابعه بهره‌مند شوند. </a:t>
            </a:r>
          </a:p>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24</a:t>
            </a:fld>
            <a:endParaRPr lang="en-US"/>
          </a:p>
        </p:txBody>
      </p:sp>
    </p:spTree>
    <p:extLst>
      <p:ext uri="{BB962C8B-B14F-4D97-AF65-F5344CB8AC3E}">
        <p14:creationId xmlns:p14="http://schemas.microsoft.com/office/powerpoint/2010/main" val="224301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25</a:t>
            </a:fld>
            <a:endParaRPr lang="en-US"/>
          </a:p>
        </p:txBody>
      </p:sp>
    </p:spTree>
    <p:extLst>
      <p:ext uri="{BB962C8B-B14F-4D97-AF65-F5344CB8AC3E}">
        <p14:creationId xmlns:p14="http://schemas.microsoft.com/office/powerpoint/2010/main" val="19402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2</a:t>
            </a:fld>
            <a:endParaRPr lang="en-US"/>
          </a:p>
        </p:txBody>
      </p:sp>
    </p:spTree>
    <p:extLst>
      <p:ext uri="{BB962C8B-B14F-4D97-AF65-F5344CB8AC3E}">
        <p14:creationId xmlns:p14="http://schemas.microsoft.com/office/powerpoint/2010/main" val="273352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lnSpc>
                <a:spcPct val="150000"/>
              </a:lnSpc>
              <a:buFont typeface="Wingdings" pitchFamily="2" charset="2"/>
              <a:buChar char="§"/>
            </a:pPr>
            <a:r>
              <a:rPr lang="fa-IR" b="1" dirty="0" smtClean="0">
                <a:cs typeface="B Roya" pitchFamily="2" charset="-78"/>
              </a:rPr>
              <a:t>منابع انرژي پاک – نظير انرژي هسته اي، برقابي، بادي، ژئوترمال و خورشيدي – انرژي هاي پاکي هستند که گازهاي گلخانه اي توليد نمي کنند و بنابراين تاثيري در تغيير اقليم ندارند. </a:t>
            </a:r>
          </a:p>
          <a:p>
            <a:pPr algn="just" rtl="1">
              <a:lnSpc>
                <a:spcPct val="150000"/>
              </a:lnSpc>
              <a:buFont typeface="Wingdings" pitchFamily="2" charset="2"/>
              <a:buChar char="§"/>
            </a:pPr>
            <a:r>
              <a:rPr lang="fa-IR" b="1" dirty="0" smtClean="0">
                <a:cs typeface="B Roya" pitchFamily="2" charset="-78"/>
              </a:rPr>
              <a:t>انرژي هسته اي يکي از صنايع مهم و استراتژيک در توليد انرژي پاک و بدون کربن مي باشد. </a:t>
            </a:r>
          </a:p>
          <a:p>
            <a:pPr algn="just" rtl="1">
              <a:lnSpc>
                <a:spcPct val="150000"/>
              </a:lnSpc>
              <a:buFont typeface="Wingdings" pitchFamily="2" charset="2"/>
              <a:buChar char="§"/>
            </a:pPr>
            <a:r>
              <a:rPr lang="fa-IR" b="1" dirty="0" smtClean="0">
                <a:cs typeface="B Roya" pitchFamily="2" charset="-78"/>
              </a:rPr>
              <a:t>دانشمندان توافق دارند که انرژي هسته اي يکي از انرژي هاي قابل اعتماد است که رهاسازي گازهاي گلخانه اي را به شدت کاهش مي دهد. </a:t>
            </a:r>
          </a:p>
          <a:p>
            <a:pPr algn="just" rtl="1">
              <a:lnSpc>
                <a:spcPct val="150000"/>
              </a:lnSpc>
              <a:buFont typeface="Wingdings" pitchFamily="2" charset="2"/>
              <a:buChar char="§"/>
            </a:pPr>
            <a:r>
              <a:rPr lang="fa-IR" b="1" dirty="0" smtClean="0">
                <a:cs typeface="B Roya" pitchFamily="2" charset="-78"/>
              </a:rPr>
              <a:t>استفاده از انرژي هسته اي در حال حاضر در دنيا در حدود 2/5 ميليارد تن دي اکسيد کربن ناشي از سوخت هاي فسيلي را کاهش داده است. </a:t>
            </a:r>
          </a:p>
          <a:p>
            <a:pPr algn="just" rtl="1">
              <a:lnSpc>
                <a:spcPct val="150000"/>
              </a:lnSpc>
              <a:buFont typeface="Wingdings" pitchFamily="2" charset="2"/>
              <a:buChar char="§"/>
            </a:pPr>
            <a:r>
              <a:rPr lang="fa-IR" b="1" dirty="0" smtClean="0">
                <a:cs typeface="B Roya" pitchFamily="2" charset="-78"/>
              </a:rPr>
              <a:t>پسماندهاي پرتوزاي حاصل از انرژي هسته اي در حال حاضر بر اساس روش هاي ثابت شده در حال مديريت هستند. </a:t>
            </a:r>
            <a:endParaRPr lang="en-US" b="1" dirty="0" smtClean="0">
              <a:cs typeface="B Roya" pitchFamily="2" charset="-78"/>
            </a:endParaRPr>
          </a:p>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4</a:t>
            </a:fld>
            <a:endParaRPr lang="en-US"/>
          </a:p>
        </p:txBody>
      </p:sp>
    </p:spTree>
    <p:extLst>
      <p:ext uri="{BB962C8B-B14F-4D97-AF65-F5344CB8AC3E}">
        <p14:creationId xmlns:p14="http://schemas.microsoft.com/office/powerpoint/2010/main" val="179025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مواد راديو اكتيو شامل دو دسته هستند، ا- ماده پرتوزاي طبيعي و 2- ماده پرتوزاي مصنوعي</a:t>
            </a:r>
          </a:p>
          <a:p>
            <a:pPr algn="just" rtl="1"/>
            <a:r>
              <a:rPr lang="fa-IR" dirty="0" smtClean="0"/>
              <a:t>ماده پرتوزاي طبيعي آن دسته از مواد پرتوزا است كه در طبيعت به صورت ذاتي وجود دارند و انسان در به وجود آمدن آن ها هيچ نقشي ندارد.</a:t>
            </a:r>
          </a:p>
          <a:p>
            <a:pPr algn="just" rtl="1"/>
            <a:r>
              <a:rPr lang="fa-IR" dirty="0" smtClean="0"/>
              <a:t>و ماده پرتوزاي مصنوعي آن دسته از مواد پرتوزا را شامل مي شود كه ساخته دست انسان هستند و براي توليد آن ها، انساني تلاش كرده است.</a:t>
            </a:r>
          </a:p>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7</a:t>
            </a:fld>
            <a:endParaRPr lang="en-US"/>
          </a:p>
        </p:txBody>
      </p:sp>
    </p:spTree>
    <p:extLst>
      <p:ext uri="{BB962C8B-B14F-4D97-AF65-F5344CB8AC3E}">
        <p14:creationId xmlns:p14="http://schemas.microsoft.com/office/powerpoint/2010/main" val="369541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14</a:t>
            </a:fld>
            <a:endParaRPr lang="en-US"/>
          </a:p>
        </p:txBody>
      </p:sp>
    </p:spTree>
    <p:extLst>
      <p:ext uri="{BB962C8B-B14F-4D97-AF65-F5344CB8AC3E}">
        <p14:creationId xmlns:p14="http://schemas.microsoft.com/office/powerpoint/2010/main" val="399149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15</a:t>
            </a:fld>
            <a:endParaRPr lang="en-US"/>
          </a:p>
        </p:txBody>
      </p:sp>
    </p:spTree>
    <p:extLst>
      <p:ext uri="{BB962C8B-B14F-4D97-AF65-F5344CB8AC3E}">
        <p14:creationId xmlns:p14="http://schemas.microsoft.com/office/powerpoint/2010/main" val="399149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16</a:t>
            </a:fld>
            <a:endParaRPr lang="en-US"/>
          </a:p>
        </p:txBody>
      </p:sp>
    </p:spTree>
    <p:extLst>
      <p:ext uri="{BB962C8B-B14F-4D97-AF65-F5344CB8AC3E}">
        <p14:creationId xmlns:p14="http://schemas.microsoft.com/office/powerpoint/2010/main" val="399149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17</a:t>
            </a:fld>
            <a:endParaRPr lang="en-US"/>
          </a:p>
        </p:txBody>
      </p:sp>
    </p:spTree>
    <p:extLst>
      <p:ext uri="{BB962C8B-B14F-4D97-AF65-F5344CB8AC3E}">
        <p14:creationId xmlns:p14="http://schemas.microsoft.com/office/powerpoint/2010/main" val="399149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B99FA-7330-44DD-A47F-52EBCDB32A00}" type="slidenum">
              <a:rPr lang="en-US" smtClean="0"/>
              <a:t>21</a:t>
            </a:fld>
            <a:endParaRPr lang="en-US"/>
          </a:p>
        </p:txBody>
      </p:sp>
    </p:spTree>
    <p:extLst>
      <p:ext uri="{BB962C8B-B14F-4D97-AF65-F5344CB8AC3E}">
        <p14:creationId xmlns:p14="http://schemas.microsoft.com/office/powerpoint/2010/main" val="19402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8542330" y="6635805"/>
            <a:ext cx="601670" cy="22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875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pic>
        <p:nvPicPr>
          <p:cNvPr id="8"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631921"/>
            <a:ext cx="1527050" cy="811914"/>
          </a:xfrm>
          <a:prstGeom prst="rect">
            <a:avLst/>
          </a:prstGeom>
          <a:noFill/>
          <a:ln w="9525">
            <a:noFill/>
            <a:miter lim="800000"/>
            <a:headEnd/>
            <a:tailEnd/>
          </a:ln>
        </p:spPr>
      </p:pic>
      <p:pic>
        <p:nvPicPr>
          <p:cNvPr id="9"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52760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5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pic>
        <p:nvPicPr>
          <p:cNvPr id="8"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631921"/>
            <a:ext cx="1527050" cy="811914"/>
          </a:xfrm>
          <a:prstGeom prst="rect">
            <a:avLst/>
          </a:prstGeom>
          <a:noFill/>
          <a:ln w="9525">
            <a:noFill/>
            <a:miter lim="800000"/>
            <a:headEnd/>
            <a:tailEnd/>
          </a:ln>
        </p:spPr>
      </p:pic>
      <p:pic>
        <p:nvPicPr>
          <p:cNvPr id="9"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52760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0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631921"/>
            <a:ext cx="1527050" cy="811914"/>
          </a:xfrm>
          <a:prstGeom prst="rect">
            <a:avLst/>
          </a:prstGeom>
          <a:noFill/>
          <a:ln w="9525">
            <a:noFill/>
            <a:miter lim="800000"/>
            <a:headEnd/>
            <a:tailEnd/>
          </a:ln>
        </p:spPr>
      </p:pic>
      <p:pic>
        <p:nvPicPr>
          <p:cNvPr id="8"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52760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6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631921"/>
            <a:ext cx="1527050" cy="811914"/>
          </a:xfrm>
          <a:prstGeom prst="rect">
            <a:avLst/>
          </a:prstGeom>
          <a:noFill/>
          <a:ln w="9525">
            <a:noFill/>
            <a:miter lim="800000"/>
            <a:headEnd/>
            <a:tailEnd/>
          </a:ln>
        </p:spPr>
      </p:pic>
      <p:pic>
        <p:nvPicPr>
          <p:cNvPr id="8"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52760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718D3-90A2-4A79-A2E5-BC66329BFDE1}"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402810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718D3-90A2-4A79-A2E5-BC66329BFDE1}"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363660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718D3-90A2-4A79-A2E5-BC66329BFDE1}"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68045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718D3-90A2-4A79-A2E5-BC66329BFDE1}"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2684703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718D3-90A2-4A79-A2E5-BC66329BFDE1}" type="datetimeFigureOut">
              <a:rPr lang="en-US" smtClean="0"/>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1903665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718D3-90A2-4A79-A2E5-BC66329BFDE1}" type="datetimeFigureOut">
              <a:rPr lang="en-US" smtClean="0"/>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22579651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143555" y="159252"/>
            <a:ext cx="1527050" cy="811914"/>
          </a:xfrm>
          <a:prstGeom prst="rect">
            <a:avLst/>
          </a:prstGeom>
          <a:noFill/>
          <a:ln w="9525">
            <a:noFill/>
            <a:miter lim="800000"/>
            <a:headEnd/>
            <a:tailEnd/>
          </a:ln>
        </p:spPr>
      </p:pic>
      <p:pic>
        <p:nvPicPr>
          <p:cNvPr id="8"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4214" y="69490"/>
            <a:ext cx="1004925"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713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718D3-90A2-4A79-A2E5-BC66329BFDE1}" type="datetimeFigureOut">
              <a:rPr lang="en-US" smtClean="0"/>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793427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718D3-90A2-4A79-A2E5-BC66329BFDE1}"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245687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718D3-90A2-4A79-A2E5-BC66329BFDE1}"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202798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718D3-90A2-4A79-A2E5-BC66329BFDE1}"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2786549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718D3-90A2-4A79-A2E5-BC66329BFDE1}"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799E1-21C0-49E5-BF3B-7417D65A52B9}" type="slidenum">
              <a:rPr lang="en-US" smtClean="0"/>
              <a:t>‹#›</a:t>
            </a:fld>
            <a:endParaRPr lang="en-US"/>
          </a:p>
        </p:txBody>
      </p:sp>
    </p:spTree>
    <p:extLst>
      <p:ext uri="{BB962C8B-B14F-4D97-AF65-F5344CB8AC3E}">
        <p14:creationId xmlns:p14="http://schemas.microsoft.com/office/powerpoint/2010/main" val="3542692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6EACF-EA42-4817-BCB4-0C04D0CC732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3845642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6EACF-EA42-4817-BCB4-0C04D0CC732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42145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6EACF-EA42-4817-BCB4-0C04D0CC732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3223564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6EACF-EA42-4817-BCB4-0C04D0CC7329}"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4138059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6EACF-EA42-4817-BCB4-0C04D0CC7329}" type="datetimeFigureOut">
              <a:rPr lang="en-US" smtClean="0"/>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132344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11"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143555" y="159252"/>
            <a:ext cx="1527050" cy="811914"/>
          </a:xfrm>
          <a:prstGeom prst="rect">
            <a:avLst/>
          </a:prstGeom>
          <a:noFill/>
          <a:ln w="9525">
            <a:noFill/>
            <a:miter lim="800000"/>
            <a:headEnd/>
            <a:tailEnd/>
          </a:ln>
        </p:spPr>
      </p:pic>
      <p:pic>
        <p:nvPicPr>
          <p:cNvPr id="12"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4214" y="69490"/>
            <a:ext cx="1004925"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913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6EACF-EA42-4817-BCB4-0C04D0CC7329}" type="datetimeFigureOut">
              <a:rPr lang="en-US" smtClean="0"/>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182603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6EACF-EA42-4817-BCB4-0C04D0CC7329}" type="datetimeFigureOut">
              <a:rPr lang="en-US" smtClean="0"/>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3672829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6EACF-EA42-4817-BCB4-0C04D0CC7329}"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2383613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6EACF-EA42-4817-BCB4-0C04D0CC7329}"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4222018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6EACF-EA42-4817-BCB4-0C04D0CC732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1311786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6EACF-EA42-4817-BCB4-0C04D0CC732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7066-13EA-477E-82D9-5C36EF245FED}" type="slidenum">
              <a:rPr lang="en-US" smtClean="0"/>
              <a:t>‹#›</a:t>
            </a:fld>
            <a:endParaRPr lang="en-US"/>
          </a:p>
        </p:txBody>
      </p:sp>
    </p:spTree>
    <p:extLst>
      <p:ext uri="{BB962C8B-B14F-4D97-AF65-F5344CB8AC3E}">
        <p14:creationId xmlns:p14="http://schemas.microsoft.com/office/powerpoint/2010/main" val="184472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6260" y="220736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pic>
        <p:nvPicPr>
          <p:cNvPr id="8"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143555" y="159252"/>
            <a:ext cx="1527050" cy="811914"/>
          </a:xfrm>
          <a:prstGeom prst="rect">
            <a:avLst/>
          </a:prstGeom>
          <a:noFill/>
          <a:ln w="9525">
            <a:noFill/>
            <a:miter lim="800000"/>
            <a:headEnd/>
            <a:tailEnd/>
          </a:ln>
        </p:spPr>
      </p:pic>
      <p:pic>
        <p:nvPicPr>
          <p:cNvPr id="9"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4214" y="69490"/>
            <a:ext cx="1004925"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1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11"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143555" y="159252"/>
            <a:ext cx="1527050" cy="811914"/>
          </a:xfrm>
          <a:prstGeom prst="rect">
            <a:avLst/>
          </a:prstGeom>
          <a:noFill/>
          <a:ln w="9525">
            <a:noFill/>
            <a:miter lim="800000"/>
            <a:headEnd/>
            <a:tailEnd/>
          </a:ln>
        </p:spPr>
      </p:pic>
      <p:pic>
        <p:nvPicPr>
          <p:cNvPr id="12"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4214" y="69490"/>
            <a:ext cx="1004925"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415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pic>
        <p:nvPicPr>
          <p:cNvPr id="8"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326511"/>
            <a:ext cx="1527050" cy="811914"/>
          </a:xfrm>
          <a:prstGeom prst="rect">
            <a:avLst/>
          </a:prstGeom>
          <a:noFill/>
          <a:ln w="9525">
            <a:noFill/>
            <a:miter lim="800000"/>
            <a:headEnd/>
            <a:tailEnd/>
          </a:ln>
        </p:spPr>
      </p:pic>
      <p:pic>
        <p:nvPicPr>
          <p:cNvPr id="9"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22219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91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pic>
        <p:nvPicPr>
          <p:cNvPr id="10"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631921"/>
            <a:ext cx="1527050" cy="811914"/>
          </a:xfrm>
          <a:prstGeom prst="rect">
            <a:avLst/>
          </a:prstGeom>
          <a:noFill/>
          <a:ln w="9525">
            <a:noFill/>
            <a:miter lim="800000"/>
            <a:headEnd/>
            <a:tailEnd/>
          </a:ln>
        </p:spPr>
      </p:pic>
      <p:pic>
        <p:nvPicPr>
          <p:cNvPr id="11"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52760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119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115" y="1749245"/>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pic>
        <p:nvPicPr>
          <p:cNvPr id="6"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631921"/>
            <a:ext cx="1527050" cy="811914"/>
          </a:xfrm>
          <a:prstGeom prst="rect">
            <a:avLst/>
          </a:prstGeom>
          <a:noFill/>
          <a:ln w="9525">
            <a:noFill/>
            <a:miter lim="800000"/>
            <a:headEnd/>
            <a:tailEnd/>
          </a:ln>
        </p:spPr>
      </p:pic>
      <p:pic>
        <p:nvPicPr>
          <p:cNvPr id="7"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52760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77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pic>
        <p:nvPicPr>
          <p:cNvPr id="5" name="Picture 25"/>
          <p:cNvPicPr>
            <a:picLocks noChangeAspect="1" noChangeArrowheads="1"/>
          </p:cNvPicPr>
          <p:nvPr userDrawn="1"/>
        </p:nvPicPr>
        <p:blipFill>
          <a:blip r:embed="rId2" cstate="screen">
            <a:clrChange>
              <a:clrFrom>
                <a:srgbClr val="EBEBEB"/>
              </a:clrFrom>
              <a:clrTo>
                <a:srgbClr val="EBEBEB">
                  <a:alpha val="0"/>
                </a:srgbClr>
              </a:clrTo>
            </a:clrChange>
            <a:extLst>
              <a:ext uri="{28A0092B-C50C-407E-A947-70E740481C1C}">
                <a14:useLocalDpi xmlns:a14="http://schemas.microsoft.com/office/drawing/2010/main"/>
              </a:ext>
            </a:extLst>
          </a:blip>
          <a:srcRect/>
          <a:stretch>
            <a:fillRect/>
          </a:stretch>
        </p:blipFill>
        <p:spPr bwMode="auto">
          <a:xfrm>
            <a:off x="601670" y="631921"/>
            <a:ext cx="1527050" cy="811914"/>
          </a:xfrm>
          <a:prstGeom prst="rect">
            <a:avLst/>
          </a:prstGeom>
          <a:noFill/>
          <a:ln w="9525">
            <a:noFill/>
            <a:miter lim="800000"/>
            <a:headEnd/>
            <a:tailEnd/>
          </a:ln>
        </p:spPr>
      </p:pic>
      <p:pic>
        <p:nvPicPr>
          <p:cNvPr id="6" name="Picture 2" descr="C:\Users\mfathi\Desktop\logo.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7985" y="527605"/>
            <a:ext cx="1463040" cy="9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6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Rectangle 6"/>
          <p:cNvSpPr/>
          <p:nvPr userDrawn="1"/>
        </p:nvSpPr>
        <p:spPr>
          <a:xfrm>
            <a:off x="8542330" y="6635805"/>
            <a:ext cx="601670" cy="22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718D3-90A2-4A79-A2E5-BC66329BFDE1}" type="datetimeFigureOut">
              <a:rPr lang="en-US" smtClean="0"/>
              <a:t>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799E1-21C0-49E5-BF3B-7417D65A52B9}" type="slidenum">
              <a:rPr lang="en-US" smtClean="0"/>
              <a:t>‹#›</a:t>
            </a:fld>
            <a:endParaRPr lang="en-US"/>
          </a:p>
        </p:txBody>
      </p:sp>
    </p:spTree>
    <p:extLst>
      <p:ext uri="{BB962C8B-B14F-4D97-AF65-F5344CB8AC3E}">
        <p14:creationId xmlns:p14="http://schemas.microsoft.com/office/powerpoint/2010/main" val="41331349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6EACF-EA42-4817-BCB4-0C04D0CC7329}" type="datetimeFigureOut">
              <a:rPr lang="en-US" smtClean="0"/>
              <a:t>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C7066-13EA-477E-82D9-5C36EF245FED}" type="slidenum">
              <a:rPr lang="en-US" smtClean="0"/>
              <a:t>‹#›</a:t>
            </a:fld>
            <a:endParaRPr lang="en-US"/>
          </a:p>
        </p:txBody>
      </p:sp>
    </p:spTree>
    <p:extLst>
      <p:ext uri="{BB962C8B-B14F-4D97-AF65-F5344CB8AC3E}">
        <p14:creationId xmlns:p14="http://schemas.microsoft.com/office/powerpoint/2010/main" val="23324667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www.google.com/url?sa=i&amp;rct=j&amp;q=&amp;esrc=s&amp;source=images&amp;cd=&amp;cad=rja&amp;uact=8&amp;ved=2ahUKEwjdrO_l0a3fAhXDYVAKHZRZAToQjRx6BAgBEAU&amp;url=http://www.sarpoosh.com/economy/oil-energy/oil-energy970407411.html&amp;psig=AOvVaw3SzLLh0HDDZTUv6hS4bMYC&amp;ust=15453688007379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25"/>
          <p:cNvPicPr>
            <a:picLocks noChangeAspect="1" noChangeArrowheads="1"/>
          </p:cNvPicPr>
          <p:nvPr/>
        </p:nvPicPr>
        <p:blipFill>
          <a:blip r:embed="rId4" cstate="print">
            <a:clrChange>
              <a:clrFrom>
                <a:srgbClr val="EBEBEB"/>
              </a:clrFrom>
              <a:clrTo>
                <a:srgbClr val="EBEBEB">
                  <a:alpha val="0"/>
                </a:srgbClr>
              </a:clrTo>
            </a:clrChange>
            <a:duotone>
              <a:prstClr val="black"/>
              <a:schemeClr val="accent6">
                <a:tint val="45000"/>
                <a:satMod val="400000"/>
              </a:schemeClr>
            </a:duotone>
          </a:blip>
          <a:srcRect/>
          <a:stretch>
            <a:fillRect/>
          </a:stretch>
        </p:blipFill>
        <p:spPr bwMode="auto">
          <a:xfrm>
            <a:off x="3087517" y="1749245"/>
            <a:ext cx="2400713" cy="1374345"/>
          </a:xfrm>
          <a:prstGeom prst="rect">
            <a:avLst/>
          </a:prstGeom>
          <a:noFill/>
          <a:ln w="9525">
            <a:noFill/>
            <a:miter lim="800000"/>
            <a:headEnd/>
            <a:tailEnd/>
          </a:ln>
        </p:spPr>
      </p:pic>
      <p:pic>
        <p:nvPicPr>
          <p:cNvPr id="7" name="Picture 2" descr="C:\Users\mfathi\Desktop\logo.jpg"/>
          <p:cNvPicPr>
            <a:picLocks noChangeAspect="1" noChangeArrowheads="1"/>
          </p:cNvPicPr>
          <p:nvPr/>
        </p:nvPicPr>
        <p:blipFill>
          <a:blip r:embed="rId5">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3655770" y="222194"/>
            <a:ext cx="1374345" cy="1379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3597" y="4039820"/>
            <a:ext cx="7329840" cy="1323439"/>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Nuclear Energy in its way of sustainable development</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3" name="TextBox 2"/>
          <p:cNvSpPr txBox="1"/>
          <p:nvPr/>
        </p:nvSpPr>
        <p:spPr>
          <a:xfrm>
            <a:off x="448965" y="510448"/>
            <a:ext cx="2748690" cy="129266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t>
            </a:r>
            <a:r>
              <a:rPr lang="en-US" b="1" dirty="0" smtClean="0">
                <a:latin typeface="Big Ham" pitchFamily="2" charset="0"/>
                <a:cs typeface="Times New Roman" pitchFamily="18" charset="0"/>
              </a:rPr>
              <a:t>He initiated you from the earth and settled you there</a:t>
            </a:r>
            <a:r>
              <a:rPr lang="en-US" b="1" dirty="0" smtClean="0">
                <a:latin typeface="Times New Roman" pitchFamily="18" charset="0"/>
                <a:cs typeface="Times New Roman" pitchFamily="18" charset="0"/>
              </a:rPr>
              <a:t>”</a:t>
            </a:r>
          </a:p>
          <a:p>
            <a:pPr algn="ctr"/>
            <a:endParaRPr lang="en-US"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Surah Hud,</a:t>
            </a:r>
          </a:p>
          <a:p>
            <a:pPr algn="ctr"/>
            <a:r>
              <a:rPr lang="en-US" sz="1200" dirty="0" smtClean="0">
                <a:latin typeface="Times New Roman" pitchFamily="18" charset="0"/>
                <a:cs typeface="Times New Roman" pitchFamily="18" charset="0"/>
              </a:rPr>
              <a:t>Verse 61</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044" y="680310"/>
            <a:ext cx="6558080" cy="763525"/>
          </a:xfrm>
        </p:spPr>
        <p:txBody>
          <a:bodyPr>
            <a:noAutofit/>
          </a:bodyPr>
          <a:lstStyle/>
          <a:p>
            <a:pPr algn="ctr"/>
            <a:r>
              <a:rPr lang="en-US" sz="2800" b="1" dirty="0">
                <a:solidFill>
                  <a:srgbClr val="2A5A06"/>
                </a:solidFill>
                <a:latin typeface="Times New Roman" pitchFamily="18" charset="0"/>
                <a:cs typeface="Times New Roman" pitchFamily="18" charset="0"/>
              </a:rPr>
              <a:t>Radioactive wastes</a:t>
            </a:r>
            <a:r>
              <a:rPr lang="fa-I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r>
            <a:br>
              <a:rPr lang="fa-I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br>
            <a:r>
              <a:rPr lang="en-US" sz="1800" b="1" dirty="0">
                <a:ln w="10541" cmpd="sng">
                  <a:solidFill>
                    <a:schemeClr val="accent1">
                      <a:shade val="88000"/>
                      <a:satMod val="110000"/>
                    </a:schemeClr>
                  </a:solidFill>
                  <a:prstDash val="solid"/>
                </a:ln>
                <a:solidFill>
                  <a:srgbClr val="2A5A06"/>
                </a:solidFill>
                <a:cs typeface="B Nazanin" pitchFamily="2" charset="-78"/>
              </a:rPr>
              <a:t>Classification</a:t>
            </a:r>
          </a:p>
        </p:txBody>
      </p:sp>
      <p:graphicFrame>
        <p:nvGraphicFramePr>
          <p:cNvPr id="5" name="Content Placeholder 5"/>
          <p:cNvGraphicFramePr>
            <a:graphicFrameLocks/>
          </p:cNvGraphicFramePr>
          <p:nvPr>
            <p:extLst>
              <p:ext uri="{D42A27DB-BD31-4B8C-83A1-F6EECF244321}">
                <p14:modId xmlns:p14="http://schemas.microsoft.com/office/powerpoint/2010/main" val="3047981586"/>
              </p:ext>
            </p:extLst>
          </p:nvPr>
        </p:nvGraphicFramePr>
        <p:xfrm>
          <a:off x="4939459" y="4497935"/>
          <a:ext cx="3817625" cy="2130319"/>
        </p:xfrm>
        <a:graphic>
          <a:graphicData uri="http://schemas.openxmlformats.org/drawingml/2006/table">
            <a:tbl>
              <a:tblPr>
                <a:tableStyleId>{2A488322-F2BA-4B5B-9748-0D474271808F}</a:tableStyleId>
              </a:tblPr>
              <a:tblGrid>
                <a:gridCol w="1448064"/>
                <a:gridCol w="1053138"/>
                <a:gridCol w="1316423"/>
              </a:tblGrid>
              <a:tr h="457200">
                <a:tc>
                  <a:txBody>
                    <a:bodyPr/>
                    <a:lstStyle/>
                    <a:p>
                      <a:r>
                        <a:rPr lang="en-US" sz="1800" dirty="0">
                          <a:effectLst/>
                          <a:latin typeface="Times New Roman" pitchFamily="18" charset="0"/>
                          <a:cs typeface="Times New Roman" pitchFamily="18" charset="0"/>
                        </a:rPr>
                        <a:t/>
                      </a:r>
                      <a:br>
                        <a:rPr lang="en-US" sz="1800" dirty="0">
                          <a:effectLst/>
                          <a:latin typeface="Times New Roman" pitchFamily="18" charset="0"/>
                          <a:cs typeface="Times New Roman" pitchFamily="18" charset="0"/>
                        </a:rPr>
                      </a:br>
                      <a:r>
                        <a:rPr lang="en-US" sz="1800" dirty="0">
                          <a:effectLst/>
                          <a:latin typeface="Times New Roman" pitchFamily="18" charset="0"/>
                          <a:cs typeface="Times New Roman" pitchFamily="18" charset="0"/>
                        </a:rPr>
                        <a:t> </a:t>
                      </a:r>
                      <a:endParaRPr lang="en-US" sz="1800"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effectLst/>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itchFamily="18" charset="0"/>
                          <a:ea typeface="+mn-ea"/>
                          <a:cs typeface="Times New Roman" pitchFamily="18" charset="0"/>
                        </a:rPr>
                        <a:t>Volume</a:t>
                      </a:r>
                    </a:p>
                  </a:txBody>
                  <a:tcPr marL="46844" marR="46844" marT="18738" marB="18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Times New Roman" pitchFamily="18" charset="0"/>
                          <a:cs typeface="Times New Roman" pitchFamily="18" charset="0"/>
                        </a:rPr>
                        <a:t>Activity</a:t>
                      </a:r>
                      <a:endParaRPr lang="en-US" sz="1400" dirty="0" smtClean="0">
                        <a:solidFill>
                          <a:schemeClr val="bg1"/>
                        </a:solidFill>
                        <a:effectLst/>
                        <a:latin typeface="Times New Roman" pitchFamily="18" charset="0"/>
                        <a:ea typeface="Tahoma" pitchFamily="34" charset="0"/>
                        <a:cs typeface="Times New Roman" pitchFamily="18" charset="0"/>
                      </a:endParaRPr>
                    </a:p>
                  </a:txBody>
                  <a:tcPr marL="89941" marR="89941" marT="44970" marB="44970"/>
                </a:tc>
              </a:tr>
              <a:tr h="530119">
                <a:tc>
                  <a:txBody>
                    <a:bodyPr/>
                    <a:lstStyle/>
                    <a:p>
                      <a:r>
                        <a:rPr lang="en-US" sz="1400" b="1" dirty="0" smtClean="0">
                          <a:effectLst/>
                          <a:latin typeface="Times New Roman" pitchFamily="18" charset="0"/>
                          <a:cs typeface="Times New Roman" pitchFamily="18" charset="0"/>
                        </a:rPr>
                        <a:t>High Level</a:t>
                      </a:r>
                      <a:r>
                        <a:rPr lang="en-US" sz="1400" b="1" baseline="0" dirty="0" smtClean="0">
                          <a:effectLst/>
                          <a:latin typeface="Times New Roman" pitchFamily="18" charset="0"/>
                          <a:cs typeface="Times New Roman" pitchFamily="18" charset="0"/>
                        </a:rPr>
                        <a:t> waste</a:t>
                      </a:r>
                      <a:endParaRPr lang="en-US" sz="1400" b="1"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c>
                  <a:txBody>
                    <a:bodyPr/>
                    <a:lstStyle/>
                    <a:p>
                      <a:pPr algn="ctr"/>
                      <a:r>
                        <a:rPr lang="en-US" sz="1800" dirty="0" smtClean="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3</a:t>
                      </a:r>
                      <a:r>
                        <a:rPr lang="fa-IR" sz="1400" dirty="0" smtClean="0">
                          <a:effectLst/>
                          <a:latin typeface="Times New Roman" pitchFamily="18" charset="0"/>
                          <a:cs typeface="Times New Roman" pitchFamily="18" charset="0"/>
                        </a:rPr>
                        <a:t>%</a:t>
                      </a:r>
                      <a:endParaRPr lang="en-US" sz="1800"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c>
                  <a:txBody>
                    <a:bodyPr/>
                    <a:lstStyle/>
                    <a:p>
                      <a:pPr algn="ctr"/>
                      <a:r>
                        <a:rPr lang="en-US" sz="1400" dirty="0" smtClean="0">
                          <a:effectLst/>
                          <a:latin typeface="Times New Roman" pitchFamily="18" charset="0"/>
                          <a:cs typeface="Times New Roman" pitchFamily="18" charset="0"/>
                        </a:rPr>
                        <a:t>95</a:t>
                      </a:r>
                      <a:r>
                        <a:rPr lang="fa-IR" sz="1400" dirty="0" smtClean="0">
                          <a:effectLst/>
                          <a:latin typeface="Times New Roman" pitchFamily="18" charset="0"/>
                          <a:cs typeface="Times New Roman" pitchFamily="18" charset="0"/>
                        </a:rPr>
                        <a:t>%</a:t>
                      </a:r>
                      <a:endParaRPr lang="en-US" sz="1800"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r>
              <a:tr h="483965">
                <a:tc>
                  <a:txBody>
                    <a:bodyPr/>
                    <a:lstStyle/>
                    <a:p>
                      <a:r>
                        <a:rPr lang="en-US" sz="1400" b="1" dirty="0" smtClean="0">
                          <a:effectLst/>
                          <a:latin typeface="Times New Roman" pitchFamily="18" charset="0"/>
                          <a:cs typeface="Times New Roman" pitchFamily="18" charset="0"/>
                        </a:rPr>
                        <a:t>Intermediate Level</a:t>
                      </a:r>
                      <a:r>
                        <a:rPr lang="en-US" sz="1400" b="1" baseline="0" dirty="0" smtClean="0">
                          <a:effectLst/>
                          <a:latin typeface="Times New Roman" pitchFamily="18" charset="0"/>
                          <a:cs typeface="Times New Roman" pitchFamily="18" charset="0"/>
                        </a:rPr>
                        <a:t> waste</a:t>
                      </a:r>
                      <a:endParaRPr lang="fa-IR" sz="1400" b="1" dirty="0" smtClean="0">
                        <a:effectLst/>
                        <a:latin typeface="Times New Roman" pitchFamily="18" charset="0"/>
                        <a:cs typeface="Times New Roman" pitchFamily="18" charset="0"/>
                      </a:endParaRPr>
                    </a:p>
                  </a:txBody>
                  <a:tcPr marL="46844" marR="46844" marT="18738" marB="18738"/>
                </a:tc>
                <a:tc>
                  <a:txBody>
                    <a:bodyPr/>
                    <a:lstStyle/>
                    <a:p>
                      <a:pPr algn="ctr"/>
                      <a:r>
                        <a:rPr lang="en-US" sz="1400" dirty="0" smtClean="0">
                          <a:effectLst/>
                          <a:latin typeface="Times New Roman" pitchFamily="18" charset="0"/>
                          <a:cs typeface="Times New Roman" pitchFamily="18" charset="0"/>
                        </a:rPr>
                        <a:t>7</a:t>
                      </a:r>
                      <a:r>
                        <a:rPr lang="fa-IR" sz="1400" dirty="0" smtClean="0">
                          <a:effectLst/>
                          <a:latin typeface="Times New Roman" pitchFamily="18" charset="0"/>
                          <a:cs typeface="Times New Roman" pitchFamily="18" charset="0"/>
                        </a:rPr>
                        <a:t>%</a:t>
                      </a:r>
                      <a:endParaRPr lang="en-US" sz="1400"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c>
                  <a:txBody>
                    <a:bodyPr/>
                    <a:lstStyle/>
                    <a:p>
                      <a:pPr algn="ctr"/>
                      <a:r>
                        <a:rPr lang="en-US" sz="1400" dirty="0" smtClean="0">
                          <a:effectLst/>
                          <a:latin typeface="Times New Roman" pitchFamily="18" charset="0"/>
                          <a:cs typeface="Times New Roman" pitchFamily="18" charset="0"/>
                        </a:rPr>
                        <a:t>4</a:t>
                      </a:r>
                      <a:r>
                        <a:rPr lang="fa-IR" sz="1400" dirty="0" smtClean="0">
                          <a:effectLst/>
                          <a:latin typeface="Times New Roman" pitchFamily="18" charset="0"/>
                          <a:cs typeface="Times New Roman" pitchFamily="18" charset="0"/>
                        </a:rPr>
                        <a:t>%</a:t>
                      </a:r>
                      <a:endParaRPr lang="en-US" sz="1400"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r>
              <a:tr h="530119">
                <a:tc>
                  <a:txBody>
                    <a:bodyPr/>
                    <a:lstStyle/>
                    <a:p>
                      <a:r>
                        <a:rPr lang="en-US" sz="1400" b="1" dirty="0" smtClean="0">
                          <a:effectLst/>
                          <a:latin typeface="Times New Roman" pitchFamily="18" charset="0"/>
                          <a:cs typeface="Times New Roman" pitchFamily="18" charset="0"/>
                        </a:rPr>
                        <a:t>Low Level</a:t>
                      </a:r>
                      <a:r>
                        <a:rPr lang="en-US" sz="1400" b="1" baseline="0" dirty="0" smtClean="0">
                          <a:effectLst/>
                          <a:latin typeface="Times New Roman" pitchFamily="18" charset="0"/>
                          <a:cs typeface="Times New Roman" pitchFamily="18" charset="0"/>
                        </a:rPr>
                        <a:t> waste</a:t>
                      </a:r>
                      <a:endParaRPr lang="en-US" sz="1400" b="1"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c>
                  <a:txBody>
                    <a:bodyPr/>
                    <a:lstStyle/>
                    <a:p>
                      <a:pPr algn="ctr"/>
                      <a:r>
                        <a:rPr lang="en-US" sz="1400" dirty="0" smtClean="0">
                          <a:effectLst/>
                          <a:latin typeface="Times New Roman" pitchFamily="18" charset="0"/>
                          <a:cs typeface="Times New Roman" pitchFamily="18" charset="0"/>
                        </a:rPr>
                        <a:t>90</a:t>
                      </a:r>
                      <a:r>
                        <a:rPr lang="fa-IR" sz="1400" dirty="0" smtClean="0">
                          <a:effectLst/>
                          <a:latin typeface="Times New Roman" pitchFamily="18" charset="0"/>
                          <a:cs typeface="Times New Roman" pitchFamily="18" charset="0"/>
                        </a:rPr>
                        <a:t>%</a:t>
                      </a:r>
                      <a:endParaRPr lang="en-US" sz="1800"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c>
                  <a:txBody>
                    <a:bodyPr/>
                    <a:lstStyle/>
                    <a:p>
                      <a:pPr algn="ctr"/>
                      <a:r>
                        <a:rPr lang="en-US" sz="1400" dirty="0" smtClean="0">
                          <a:effectLst/>
                          <a:latin typeface="Times New Roman" pitchFamily="18" charset="0"/>
                          <a:cs typeface="Times New Roman" pitchFamily="18" charset="0"/>
                        </a:rPr>
                        <a:t>1</a:t>
                      </a:r>
                      <a:r>
                        <a:rPr lang="fa-IR" sz="1400" dirty="0" smtClean="0">
                          <a:effectLst/>
                          <a:latin typeface="Times New Roman" pitchFamily="18" charset="0"/>
                          <a:cs typeface="Times New Roman" pitchFamily="18" charset="0"/>
                        </a:rPr>
                        <a:t>%</a:t>
                      </a:r>
                      <a:endParaRPr lang="en-US" sz="1400" dirty="0">
                        <a:effectLst/>
                        <a:latin typeface="Times New Roman" pitchFamily="18" charset="0"/>
                        <a:cs typeface="Times New Roman" pitchFamily="18" charset="0"/>
                      </a:endParaRPr>
                    </a:p>
                    <a:p>
                      <a:pPr algn="ctr"/>
                      <a:r>
                        <a:rPr lang="en-US" sz="1800" dirty="0">
                          <a:effectLst/>
                          <a:latin typeface="Times New Roman" pitchFamily="18" charset="0"/>
                          <a:cs typeface="Times New Roman" pitchFamily="18" charset="0"/>
                        </a:rPr>
                        <a:t> </a:t>
                      </a:r>
                      <a:endParaRPr lang="en-US" sz="1800" dirty="0">
                        <a:solidFill>
                          <a:schemeClr val="bg1"/>
                        </a:solidFill>
                        <a:effectLst/>
                        <a:latin typeface="Times New Roman" pitchFamily="18" charset="0"/>
                        <a:ea typeface="Tahoma" pitchFamily="34" charset="0"/>
                        <a:cs typeface="Times New Roman" pitchFamily="18" charset="0"/>
                      </a:endParaRPr>
                    </a:p>
                  </a:txBody>
                  <a:tcPr marL="46844" marR="46844" marT="18738" marB="18738"/>
                </a:tc>
              </a:tr>
            </a:tbl>
          </a:graphicData>
        </a:graphic>
      </p:graphicFrame>
      <p:pic>
        <p:nvPicPr>
          <p:cNvPr id="3074" name="Picture 2" descr="G:\DOSE\disposal-of-radioactive-waste-4-638.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3946"/>
          <a:stretch/>
        </p:blipFill>
        <p:spPr bwMode="auto">
          <a:xfrm>
            <a:off x="4654750" y="1951019"/>
            <a:ext cx="4192990" cy="2394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9" y="3276295"/>
            <a:ext cx="4724705" cy="3484439"/>
          </a:xfrm>
          <a:prstGeom prst="rect">
            <a:avLst/>
          </a:prstGeom>
        </p:spPr>
      </p:pic>
      <p:sp>
        <p:nvSpPr>
          <p:cNvPr id="8" name="TextBox 7"/>
          <p:cNvSpPr txBox="1"/>
          <p:nvPr/>
        </p:nvSpPr>
        <p:spPr>
          <a:xfrm>
            <a:off x="296260" y="1596540"/>
            <a:ext cx="4123035" cy="1600438"/>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Radioactive wastes ‘based </a:t>
            </a:r>
            <a:r>
              <a:rPr lang="en-US" sz="1400" dirty="0">
                <a:latin typeface="Times New Roman" pitchFamily="18" charset="0"/>
                <a:cs typeface="Times New Roman" pitchFamily="18" charset="0"/>
              </a:rPr>
              <a:t>on their activity and </a:t>
            </a:r>
            <a:r>
              <a:rPr lang="en-US" sz="1400" dirty="0" smtClean="0">
                <a:latin typeface="Times New Roman" pitchFamily="18" charset="0"/>
                <a:cs typeface="Times New Roman" pitchFamily="18" charset="0"/>
              </a:rPr>
              <a:t>half-life’ are usually classified in three levels : low, intermediate and high level </a:t>
            </a: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 large volume of produced wastes in the world are categorized as low and intermediate level.</a:t>
            </a:r>
          </a:p>
        </p:txBody>
      </p:sp>
    </p:spTree>
    <p:extLst>
      <p:ext uri="{BB962C8B-B14F-4D97-AF65-F5344CB8AC3E}">
        <p14:creationId xmlns:p14="http://schemas.microsoft.com/office/powerpoint/2010/main" val="1276094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6256" y="6381328"/>
            <a:ext cx="2133600" cy="365125"/>
          </a:xfrm>
        </p:spPr>
        <p:txBody>
          <a:bodyPr/>
          <a:lstStyle/>
          <a:p>
            <a:fld id="{151C240F-F02B-4891-83A6-77F00A555D14}" type="slidenum">
              <a:rPr lang="en-US" smtClean="0"/>
              <a:pPr/>
              <a:t>11</a:t>
            </a:fld>
            <a:endParaRPr lang="en-US" dirty="0"/>
          </a:p>
        </p:txBody>
      </p:sp>
      <p:sp>
        <p:nvSpPr>
          <p:cNvPr id="8" name="Title 1"/>
          <p:cNvSpPr>
            <a:spLocks noGrp="1"/>
          </p:cNvSpPr>
          <p:nvPr>
            <p:ph type="title"/>
          </p:nvPr>
        </p:nvSpPr>
        <p:spPr>
          <a:xfrm>
            <a:off x="1670605" y="527605"/>
            <a:ext cx="5955495" cy="1221640"/>
          </a:xfrm>
        </p:spPr>
        <p:txBody>
          <a:bodyPr>
            <a:noAutofit/>
          </a:bodyPr>
          <a:lstStyle/>
          <a:p>
            <a:pPr algn="ctr" rtl="1"/>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Facilities </a:t>
            </a:r>
            <a:r>
              <a:rPr lang="en-US" sz="2800" b="1" dirty="0">
                <a:latin typeface="Times New Roman" pitchFamily="18" charset="0"/>
                <a:cs typeface="Times New Roman" pitchFamily="18" charset="0"/>
              </a:rPr>
              <a:t>And Radioactive Waste Producers In Iran</a:t>
            </a:r>
            <a:endParaRPr lang="fa-IR" sz="2800" b="1" dirty="0">
              <a:latin typeface="Times New Roman" pitchFamily="18" charset="0"/>
              <a:cs typeface="Times New Roman" pitchFamily="18" charset="0"/>
            </a:endParaRPr>
          </a:p>
        </p:txBody>
      </p:sp>
      <p:sp>
        <p:nvSpPr>
          <p:cNvPr id="2" name="Rectangle 1"/>
          <p:cNvSpPr/>
          <p:nvPr/>
        </p:nvSpPr>
        <p:spPr>
          <a:xfrm>
            <a:off x="562759" y="1596540"/>
            <a:ext cx="7940660" cy="4847481"/>
          </a:xfrm>
          <a:prstGeom prst="rect">
            <a:avLst/>
          </a:prstGeom>
        </p:spPr>
        <p:txBody>
          <a:bodyPr wrap="square">
            <a:spAutoFit/>
          </a:bodyPr>
          <a:lstStyle/>
          <a:p>
            <a:pPr algn="just">
              <a:lnSpc>
                <a:spcPct val="150000"/>
              </a:lnSpc>
            </a:pPr>
            <a:endParaRPr lang="en-US" sz="1600" dirty="0" smtClean="0">
              <a:latin typeface="Times New Roman" pitchFamily="18" charset="0"/>
              <a:cs typeface="Times New Roman" pitchFamily="18" charset="0"/>
            </a:endParaRPr>
          </a:p>
          <a:p>
            <a:pPr algn="just">
              <a:lnSpc>
                <a:spcPct val="150000"/>
              </a:lnSpc>
            </a:pPr>
            <a:endParaRPr lang="en-US" sz="1600" dirty="0">
              <a:latin typeface="Times New Roman" pitchFamily="18" charset="0"/>
              <a:cs typeface="Times New Roman" pitchFamily="18" charset="0"/>
            </a:endParaRPr>
          </a:p>
          <a:p>
            <a:pPr algn="just">
              <a:lnSpc>
                <a:spcPct val="150000"/>
              </a:lnSpc>
            </a:pPr>
            <a:r>
              <a:rPr lang="en-US" sz="1600" dirty="0" smtClean="0">
                <a:latin typeface="Times New Roman" pitchFamily="18" charset="0"/>
                <a:cs typeface="Times New Roman" pitchFamily="18" charset="0"/>
              </a:rPr>
              <a:t>There are five main radioactive waste producers in Iran:</a:t>
            </a:r>
          </a:p>
          <a:p>
            <a:pPr marL="285750" indent="-285750" algn="just">
              <a:lnSpc>
                <a:spcPct val="150000"/>
              </a:lnSpc>
              <a:buFont typeface="Arial" pitchFamily="34" charset="0"/>
              <a:buChar char="•"/>
            </a:pPr>
            <a:r>
              <a:rPr lang="en-US" sz="1600" dirty="0" smtClean="0">
                <a:latin typeface="Times New Roman" pitchFamily="18" charset="0"/>
                <a:cs typeface="Times New Roman" pitchFamily="18" charset="0"/>
              </a:rPr>
              <a:t>Bushehr NPPs</a:t>
            </a:r>
          </a:p>
          <a:p>
            <a:pPr marL="285750" indent="-285750" algn="just">
              <a:lnSpc>
                <a:spcPct val="150000"/>
              </a:lnSpc>
              <a:buFont typeface="Arial" pitchFamily="34" charset="0"/>
              <a:buChar char="•"/>
            </a:pPr>
            <a:r>
              <a:rPr lang="en-US" sz="1600" dirty="0" smtClean="0">
                <a:latin typeface="Times New Roman" pitchFamily="18" charset="0"/>
                <a:cs typeface="Times New Roman" pitchFamily="18" charset="0"/>
              </a:rPr>
              <a:t>Nuclear fuel cycle facilities (NFC), from Uranium mining and milling to enrichment and fuel fabrication</a:t>
            </a:r>
          </a:p>
          <a:p>
            <a:pPr marL="285750" indent="-285750" algn="just">
              <a:lnSpc>
                <a:spcPct val="150000"/>
              </a:lnSpc>
              <a:buFont typeface="Arial" pitchFamily="34" charset="0"/>
              <a:buChar char="•"/>
            </a:pPr>
            <a:r>
              <a:rPr lang="en-US" sz="1600" dirty="0" smtClean="0">
                <a:latin typeface="Times New Roman" pitchFamily="18" charset="0"/>
                <a:cs typeface="Times New Roman" pitchFamily="18" charset="0"/>
              </a:rPr>
              <a:t>Radioactive research institutes (RRI) in the field of medicine and fundamental particles including laboratories and research reactors</a:t>
            </a:r>
          </a:p>
          <a:p>
            <a:pPr marL="285750" indent="-285750" algn="just">
              <a:lnSpc>
                <a:spcPct val="150000"/>
              </a:lnSpc>
              <a:buFont typeface="Arial" pitchFamily="34" charset="0"/>
              <a:buChar char="•"/>
            </a:pPr>
            <a:r>
              <a:rPr lang="en-US" sz="1600" dirty="0" smtClean="0">
                <a:latin typeface="Times New Roman" pitchFamily="18" charset="0"/>
                <a:cs typeface="Times New Roman" pitchFamily="18" charset="0"/>
              </a:rPr>
              <a:t>Medical/ industrial institutes (MII) with diagnostic and therapeutic activities, industrial evaluation system and sterilization</a:t>
            </a:r>
          </a:p>
          <a:p>
            <a:pPr marL="285750" indent="-285750" algn="just">
              <a:lnSpc>
                <a:spcPct val="150000"/>
              </a:lnSpc>
              <a:buFont typeface="Arial" pitchFamily="34" charset="0"/>
              <a:buChar char="•"/>
            </a:pPr>
            <a:r>
              <a:rPr lang="en-US" sz="1600" dirty="0" smtClean="0">
                <a:latin typeface="Times New Roman" pitchFamily="18" charset="0"/>
                <a:cs typeface="Times New Roman" pitchFamily="18" charset="0"/>
              </a:rPr>
              <a:t>Mines and industries producing Naturally Occurring Radioactive Materials (NORM) especially </a:t>
            </a:r>
            <a:r>
              <a:rPr lang="en-US" sz="1600" dirty="0">
                <a:latin typeface="Times New Roman" pitchFamily="18" charset="0"/>
                <a:cs typeface="Times New Roman" pitchFamily="18" charset="0"/>
              </a:rPr>
              <a:t>in </a:t>
            </a:r>
            <a:r>
              <a:rPr lang="en-US" sz="1600" dirty="0" smtClean="0">
                <a:latin typeface="Times New Roman" pitchFamily="18" charset="0"/>
                <a:cs typeface="Times New Roman" pitchFamily="18" charset="0"/>
              </a:rPr>
              <a:t>mining and oil </a:t>
            </a:r>
            <a:r>
              <a:rPr lang="en-US" sz="1600" dirty="0">
                <a:latin typeface="Times New Roman" pitchFamily="18" charset="0"/>
                <a:cs typeface="Times New Roman" pitchFamily="18" charset="0"/>
              </a:rPr>
              <a:t>and  gas </a:t>
            </a:r>
            <a:r>
              <a:rPr lang="en-US" sz="1600" dirty="0" smtClean="0">
                <a:latin typeface="Times New Roman" pitchFamily="18" charset="0"/>
                <a:cs typeface="Times New Roman" pitchFamily="18" charset="0"/>
              </a:rPr>
              <a:t>production and refinement</a:t>
            </a:r>
          </a:p>
          <a:p>
            <a:pPr algn="just" rtl="1">
              <a:lnSpc>
                <a:spcPct val="150000"/>
              </a:lnSpc>
            </a:pPr>
            <a:endParaRPr lang="en-US" sz="1400" b="1" dirty="0">
              <a:cs typeface="B Roya" pitchFamily="2" charset="-78"/>
            </a:endParaRPr>
          </a:p>
        </p:txBody>
      </p:sp>
    </p:spTree>
    <p:extLst>
      <p:ext uri="{BB962C8B-B14F-4D97-AF65-F5344CB8AC3E}">
        <p14:creationId xmlns:p14="http://schemas.microsoft.com/office/powerpoint/2010/main" val="3856519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6256" y="6381328"/>
            <a:ext cx="2133600" cy="365125"/>
          </a:xfrm>
        </p:spPr>
        <p:txBody>
          <a:bodyPr/>
          <a:lstStyle/>
          <a:p>
            <a:fld id="{151C240F-F02B-4891-83A6-77F00A555D14}" type="slidenum">
              <a:rPr lang="en-US" smtClean="0"/>
              <a:pPr/>
              <a:t>12</a:t>
            </a:fld>
            <a:endParaRPr lang="en-US" dirty="0"/>
          </a:p>
        </p:txBody>
      </p:sp>
      <p:sp>
        <p:nvSpPr>
          <p:cNvPr id="8" name="Title 1"/>
          <p:cNvSpPr>
            <a:spLocks noGrp="1"/>
          </p:cNvSpPr>
          <p:nvPr>
            <p:ph type="title"/>
          </p:nvPr>
        </p:nvSpPr>
        <p:spPr>
          <a:xfrm>
            <a:off x="1976014" y="680310"/>
            <a:ext cx="5191971" cy="1221640"/>
          </a:xfrm>
        </p:spPr>
        <p:txBody>
          <a:bodyPr>
            <a:noAutofit/>
          </a:bodyPr>
          <a:lstStyle/>
          <a:p>
            <a:pPr algn="ctr" rtl="1"/>
            <a:r>
              <a:rPr lang="en-US" sz="2800" b="1" dirty="0">
                <a:latin typeface="Times New Roman" pitchFamily="18" charset="0"/>
                <a:cs typeface="Times New Roman" pitchFamily="18" charset="0"/>
              </a:rPr>
              <a:t>Radioactive waste management in Iran</a:t>
            </a:r>
          </a:p>
        </p:txBody>
      </p:sp>
      <p:sp>
        <p:nvSpPr>
          <p:cNvPr id="2" name="Rectangle 1"/>
          <p:cNvSpPr/>
          <p:nvPr/>
        </p:nvSpPr>
        <p:spPr>
          <a:xfrm>
            <a:off x="601670" y="1901950"/>
            <a:ext cx="7940660" cy="4570482"/>
          </a:xfrm>
          <a:prstGeom prst="rect">
            <a:avLst/>
          </a:prstGeom>
        </p:spPr>
        <p:txBody>
          <a:bodyPr wrap="square">
            <a:spAutoFit/>
          </a:bodyPr>
          <a:lstStyle/>
          <a:p>
            <a:pPr algn="just">
              <a:lnSpc>
                <a:spcPct val="150000"/>
              </a:lnSpc>
            </a:pPr>
            <a:r>
              <a:rPr lang="en-US" sz="1600" dirty="0" smtClean="0">
                <a:latin typeface="Times New Roman" pitchFamily="18" charset="0"/>
                <a:cs typeface="Times New Roman" pitchFamily="18" charset="0"/>
              </a:rPr>
              <a:t>Management and control of radioactive waste is a global agreement, so establishing, developing and implementing a long term plan in order to manage this kind of waste in a safe and secure manner is the responsibility of the governments.</a:t>
            </a:r>
          </a:p>
          <a:p>
            <a:pPr algn="just">
              <a:lnSpc>
                <a:spcPct val="150000"/>
              </a:lnSpc>
            </a:pPr>
            <a:r>
              <a:rPr lang="en-US" sz="1600" dirty="0" smtClean="0">
                <a:latin typeface="Times New Roman" pitchFamily="18" charset="0"/>
                <a:cs typeface="Times New Roman" pitchFamily="18" charset="0"/>
              </a:rPr>
              <a:t>Iran Radioactive Waste Management Company (IRWA) deals with radioactive wastes management according to the national and international rules,  Iran Nuclear Regulatory Body regulations and IAEA standards.</a:t>
            </a:r>
          </a:p>
          <a:p>
            <a:pPr algn="just">
              <a:lnSpc>
                <a:spcPct val="150000"/>
              </a:lnSpc>
            </a:pPr>
            <a:endParaRPr lang="en-US" sz="1400" dirty="0" smtClean="0">
              <a:latin typeface="Times New Roman" pitchFamily="18" charset="0"/>
              <a:cs typeface="Times New Roman" pitchFamily="18" charset="0"/>
            </a:endParaRPr>
          </a:p>
          <a:p>
            <a:pPr algn="just">
              <a:lnSpc>
                <a:spcPct val="150000"/>
              </a:lnSpc>
            </a:pPr>
            <a:r>
              <a:rPr lang="en-US" sz="1400" b="1" dirty="0" smtClean="0">
                <a:latin typeface="Times New Roman" pitchFamily="18" charset="0"/>
                <a:cs typeface="Times New Roman" pitchFamily="18" charset="0"/>
              </a:rPr>
              <a:t>Atomic Energy Organization of Iran is responsible for the items below:</a:t>
            </a:r>
          </a:p>
          <a:p>
            <a:pPr marL="171450" indent="-171450" algn="just">
              <a:lnSpc>
                <a:spcPct val="150000"/>
              </a:lnSpc>
              <a:buFont typeface="Wingdings" pitchFamily="2" charset="2"/>
              <a:buChar char="Ø"/>
            </a:pPr>
            <a:r>
              <a:rPr lang="en-US" sz="1400" b="1" dirty="0" smtClean="0">
                <a:latin typeface="Times New Roman" pitchFamily="18" charset="0"/>
                <a:cs typeface="Times New Roman" pitchFamily="18" charset="0"/>
              </a:rPr>
              <a:t>Protecting the environment</a:t>
            </a:r>
          </a:p>
          <a:p>
            <a:pPr marL="171450" indent="-171450" algn="just">
              <a:lnSpc>
                <a:spcPct val="150000"/>
              </a:lnSpc>
              <a:buFont typeface="Wingdings" pitchFamily="2" charset="2"/>
              <a:buChar char="Ø"/>
            </a:pPr>
            <a:r>
              <a:rPr lang="en-US" sz="1400" b="1" dirty="0" smtClean="0">
                <a:latin typeface="Times New Roman" pitchFamily="18" charset="0"/>
                <a:cs typeface="Times New Roman" pitchFamily="18" charset="0"/>
              </a:rPr>
              <a:t>Protecting public health</a:t>
            </a:r>
          </a:p>
          <a:p>
            <a:pPr marL="171450" indent="-171450" algn="just">
              <a:lnSpc>
                <a:spcPct val="150000"/>
              </a:lnSpc>
              <a:buFont typeface="Wingdings" pitchFamily="2" charset="2"/>
              <a:buChar char="Ø"/>
            </a:pPr>
            <a:r>
              <a:rPr lang="en-US" sz="1400" b="1" dirty="0" smtClean="0">
                <a:latin typeface="Times New Roman" pitchFamily="18" charset="0"/>
                <a:cs typeface="Times New Roman" pitchFamily="18" charset="0"/>
              </a:rPr>
              <a:t>Protecting next generations</a:t>
            </a:r>
          </a:p>
          <a:p>
            <a:pPr marL="171450" indent="-171450" algn="just">
              <a:lnSpc>
                <a:spcPct val="150000"/>
              </a:lnSpc>
              <a:buFont typeface="Wingdings" pitchFamily="2" charset="2"/>
              <a:buChar char="Ø"/>
            </a:pPr>
            <a:r>
              <a:rPr lang="en-US" sz="1400" b="1" dirty="0" smtClean="0">
                <a:latin typeface="Times New Roman" pitchFamily="18" charset="0"/>
                <a:cs typeface="Times New Roman" pitchFamily="18" charset="0"/>
              </a:rPr>
              <a:t>Consultancy services about the reduction of radioactive waste production</a:t>
            </a:r>
          </a:p>
          <a:p>
            <a:pPr marL="171450" indent="-171450" algn="just">
              <a:lnSpc>
                <a:spcPct val="150000"/>
              </a:lnSpc>
              <a:buFont typeface="Wingdings" pitchFamily="2" charset="2"/>
              <a:buChar char="Ø"/>
            </a:pPr>
            <a:r>
              <a:rPr lang="en-US" sz="1400" b="1" dirty="0" smtClean="0">
                <a:latin typeface="Times New Roman" pitchFamily="18" charset="0"/>
                <a:cs typeface="Times New Roman" pitchFamily="18" charset="0"/>
              </a:rPr>
              <a:t>Improving the nuclear safety level </a:t>
            </a:r>
          </a:p>
        </p:txBody>
      </p:sp>
    </p:spTree>
    <p:extLst>
      <p:ext uri="{BB962C8B-B14F-4D97-AF65-F5344CB8AC3E}">
        <p14:creationId xmlns:p14="http://schemas.microsoft.com/office/powerpoint/2010/main" val="3063007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6256" y="6381328"/>
            <a:ext cx="2133600" cy="365125"/>
          </a:xfrm>
        </p:spPr>
        <p:txBody>
          <a:bodyPr/>
          <a:lstStyle/>
          <a:p>
            <a:fld id="{151C240F-F02B-4891-83A6-77F00A555D14}" type="slidenum">
              <a:rPr lang="en-US" smtClean="0"/>
              <a:pPr/>
              <a:t>13</a:t>
            </a:fld>
            <a:endParaRPr lang="en-US" dirty="0"/>
          </a:p>
        </p:txBody>
      </p:sp>
      <p:sp>
        <p:nvSpPr>
          <p:cNvPr id="8" name="Title 1"/>
          <p:cNvSpPr>
            <a:spLocks noGrp="1"/>
          </p:cNvSpPr>
          <p:nvPr>
            <p:ph type="title"/>
          </p:nvPr>
        </p:nvSpPr>
        <p:spPr>
          <a:xfrm>
            <a:off x="1976014" y="374900"/>
            <a:ext cx="5191971" cy="1221640"/>
          </a:xfrm>
        </p:spPr>
        <p:txBody>
          <a:bodyPr>
            <a:noAutofit/>
          </a:bodyPr>
          <a:lstStyle/>
          <a:p>
            <a:pPr algn="ctr" rtl="1"/>
            <a:r>
              <a:rPr lang="en-US" sz="2800" b="1" dirty="0">
                <a:latin typeface="Times New Roman" pitchFamily="18" charset="0"/>
                <a:cs typeface="Times New Roman" pitchFamily="18" charset="0"/>
              </a:rPr>
              <a:t>Radioactive waste management in Iran</a:t>
            </a:r>
            <a:r>
              <a:rPr lang="fa-IR" sz="2800" b="1" dirty="0">
                <a:latin typeface="Times New Roman" pitchFamily="18" charset="0"/>
                <a:cs typeface="Times New Roman" pitchFamily="18" charset="0"/>
              </a:rPr>
              <a:t/>
            </a:r>
            <a:br>
              <a:rPr lang="fa-IR" sz="2800" b="1" dirty="0">
                <a:latin typeface="Times New Roman" pitchFamily="18" charset="0"/>
                <a:cs typeface="Times New Roman" pitchFamily="18" charset="0"/>
              </a:rPr>
            </a:br>
            <a:r>
              <a:rPr lang="en-US" sz="1800" b="1" dirty="0">
                <a:ln w="10541" cmpd="sng">
                  <a:solidFill>
                    <a:schemeClr val="accent1">
                      <a:shade val="88000"/>
                      <a:satMod val="110000"/>
                    </a:schemeClr>
                  </a:solidFill>
                  <a:prstDash val="solid"/>
                </a:ln>
                <a:cs typeface="B Nazanin" pitchFamily="2" charset="-78"/>
              </a:rPr>
              <a:t>Waste management from generation to disposal</a:t>
            </a:r>
          </a:p>
        </p:txBody>
      </p:sp>
      <p:pic>
        <p:nvPicPr>
          <p:cNvPr id="1026" name="Picture 2" descr="C:\Users\msmohseni\Desktop\Picture1_87118716157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900" y="1596540"/>
            <a:ext cx="6616817" cy="503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309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00" y="527605"/>
            <a:ext cx="6558080" cy="916230"/>
          </a:xfrm>
        </p:spPr>
        <p:txBody>
          <a:bodyPr>
            <a:noAutofit/>
          </a:bodyPr>
          <a:lstStyle/>
          <a:p>
            <a:pPr algn="ctr"/>
            <a:r>
              <a:rPr lang="en-US" sz="2800" b="1" dirty="0">
                <a:solidFill>
                  <a:srgbClr val="2A5A06"/>
                </a:solidFill>
                <a:latin typeface="Times New Roman" pitchFamily="18" charset="0"/>
                <a:cs typeface="Times New Roman" pitchFamily="18" charset="0"/>
              </a:rPr>
              <a:t>Radioactive waste management in Iran</a:t>
            </a:r>
            <a:r>
              <a:rPr lang="fa-IR" sz="2800" b="1" dirty="0">
                <a:solidFill>
                  <a:srgbClr val="2A5A06"/>
                </a:solidFill>
                <a:latin typeface="Times New Roman" pitchFamily="18" charset="0"/>
                <a:cs typeface="Times New Roman" pitchFamily="18" charset="0"/>
              </a:rPr>
              <a:t/>
            </a:r>
            <a:br>
              <a:rPr lang="fa-IR" sz="2800" b="1" dirty="0">
                <a:solidFill>
                  <a:srgbClr val="2A5A06"/>
                </a:solidFill>
                <a:latin typeface="Times New Roman" pitchFamily="18" charset="0"/>
                <a:cs typeface="Times New Roman" pitchFamily="18" charset="0"/>
              </a:rPr>
            </a:br>
            <a:r>
              <a:rPr lang="en-US" sz="1800" b="1" dirty="0">
                <a:ln w="10541" cmpd="sng">
                  <a:solidFill>
                    <a:schemeClr val="accent1">
                      <a:shade val="88000"/>
                      <a:satMod val="110000"/>
                    </a:schemeClr>
                  </a:solidFill>
                  <a:prstDash val="solid"/>
                </a:ln>
                <a:solidFill>
                  <a:srgbClr val="2A5A06"/>
                </a:solidFill>
                <a:cs typeface="B Nazanin" pitchFamily="2" charset="-78"/>
              </a:rPr>
              <a:t>Location of IRWA facilities</a:t>
            </a:r>
          </a:p>
        </p:txBody>
      </p:sp>
      <p:pic>
        <p:nvPicPr>
          <p:cNvPr id="7" name="Picture 2" descr="C:\Users\mboroumandi\Desktop\iran-map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6146" y="1565739"/>
            <a:ext cx="7388101" cy="513241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 Diagonal Corner Rectangle 9"/>
          <p:cNvSpPr/>
          <p:nvPr/>
        </p:nvSpPr>
        <p:spPr>
          <a:xfrm>
            <a:off x="3617159" y="2440982"/>
            <a:ext cx="1628817" cy="409753"/>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defRPr/>
            </a:pPr>
            <a:r>
              <a:rPr lang="en-US" sz="1200" b="1" kern="0" dirty="0" smtClean="0">
                <a:latin typeface="Times New Roman" pitchFamily="18" charset="0"/>
                <a:cs typeface="Times New Roman" pitchFamily="18" charset="0"/>
              </a:rPr>
              <a:t>Tehran site</a:t>
            </a:r>
            <a:endParaRPr lang="en-US" sz="1200" b="1" kern="0" dirty="0">
              <a:latin typeface="Times New Roman" pitchFamily="18" charset="0"/>
              <a:cs typeface="Times New Roman" pitchFamily="18" charset="0"/>
            </a:endParaRPr>
          </a:p>
        </p:txBody>
      </p:sp>
      <p:cxnSp>
        <p:nvCxnSpPr>
          <p:cNvPr id="11" name="Elbow Connector 10"/>
          <p:cNvCxnSpPr>
            <a:endCxn id="10" idx="2"/>
          </p:cNvCxnSpPr>
          <p:nvPr/>
        </p:nvCxnSpPr>
        <p:spPr>
          <a:xfrm rot="5400000" flipH="1" flipV="1">
            <a:off x="3345041" y="2766093"/>
            <a:ext cx="392352" cy="151884"/>
          </a:xfrm>
          <a:prstGeom prst="bentConnector2">
            <a:avLst/>
          </a:prstGeom>
          <a:ln>
            <a:solidFill>
              <a:srgbClr val="FF0000"/>
            </a:solidFill>
            <a:headEnd type="oval"/>
          </a:ln>
        </p:spPr>
        <p:style>
          <a:lnRef idx="2">
            <a:schemeClr val="accent2"/>
          </a:lnRef>
          <a:fillRef idx="0">
            <a:schemeClr val="accent2"/>
          </a:fillRef>
          <a:effectRef idx="1">
            <a:schemeClr val="accent2"/>
          </a:effectRef>
          <a:fontRef idx="minor">
            <a:schemeClr val="tx1"/>
          </a:fontRef>
        </p:style>
      </p:cxnSp>
      <p:sp>
        <p:nvSpPr>
          <p:cNvPr id="12" name="Round Diagonal Corner Rectangle 11"/>
          <p:cNvSpPr/>
          <p:nvPr/>
        </p:nvSpPr>
        <p:spPr>
          <a:xfrm>
            <a:off x="4240197" y="3232086"/>
            <a:ext cx="2011558" cy="409753"/>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en-US" sz="1200" b="1" kern="0" dirty="0" err="1" smtClean="0">
                <a:solidFill>
                  <a:srgbClr val="DBDBDD">
                    <a:lumMod val="10000"/>
                  </a:srgbClr>
                </a:solidFill>
                <a:latin typeface="Arial"/>
                <a:cs typeface="+mj-cs"/>
              </a:rPr>
              <a:t>Anarak</a:t>
            </a:r>
            <a:r>
              <a:rPr lang="en-US" sz="1200" b="1" kern="0" dirty="0" smtClean="0">
                <a:solidFill>
                  <a:srgbClr val="DBDBDD">
                    <a:lumMod val="10000"/>
                  </a:srgbClr>
                </a:solidFill>
                <a:latin typeface="Arial"/>
                <a:cs typeface="+mj-cs"/>
              </a:rPr>
              <a:t> disposal site</a:t>
            </a:r>
            <a:endParaRPr lang="en-US" sz="1200" b="1" kern="0" dirty="0">
              <a:solidFill>
                <a:srgbClr val="DBDBDD">
                  <a:lumMod val="10000"/>
                </a:srgbClr>
              </a:solidFill>
              <a:latin typeface="Arial"/>
              <a:cs typeface="+mj-cs"/>
            </a:endParaRPr>
          </a:p>
        </p:txBody>
      </p:sp>
      <p:cxnSp>
        <p:nvCxnSpPr>
          <p:cNvPr id="13" name="Elbow Connector 12"/>
          <p:cNvCxnSpPr>
            <a:endCxn id="12" idx="2"/>
          </p:cNvCxnSpPr>
          <p:nvPr/>
        </p:nvCxnSpPr>
        <p:spPr>
          <a:xfrm rot="5400000" flipH="1" flipV="1">
            <a:off x="3968077" y="3557198"/>
            <a:ext cx="392355" cy="151886"/>
          </a:xfrm>
          <a:prstGeom prst="bentConnector2">
            <a:avLst/>
          </a:prstGeom>
          <a:ln>
            <a:solidFill>
              <a:srgbClr val="FF0000"/>
            </a:solidFill>
            <a:headEnd type="oval"/>
          </a:ln>
        </p:spPr>
        <p:style>
          <a:lnRef idx="2">
            <a:schemeClr val="accent2"/>
          </a:lnRef>
          <a:fillRef idx="0">
            <a:schemeClr val="accent2"/>
          </a:fillRef>
          <a:effectRef idx="1">
            <a:schemeClr val="accent2"/>
          </a:effectRef>
          <a:fontRef idx="minor">
            <a:schemeClr val="tx1"/>
          </a:fontRef>
        </p:style>
      </p:cxnSp>
      <p:sp>
        <p:nvSpPr>
          <p:cNvPr id="18" name="Round Diagonal Corner Rectangle 17"/>
          <p:cNvSpPr/>
          <p:nvPr/>
        </p:nvSpPr>
        <p:spPr>
          <a:xfrm flipH="1">
            <a:off x="900481" y="2247113"/>
            <a:ext cx="2230937" cy="409753"/>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defRPr/>
            </a:pPr>
            <a:r>
              <a:rPr lang="en-US" sz="1200" b="1" kern="0" dirty="0" smtClean="0">
                <a:latin typeface="Times New Roman" pitchFamily="18" charset="0"/>
                <a:cs typeface="Times New Roman" pitchFamily="18" charset="0"/>
              </a:rPr>
              <a:t>Karaj interim storage</a:t>
            </a:r>
            <a:endParaRPr lang="en-US" sz="1200" b="1" kern="0" dirty="0">
              <a:latin typeface="Times New Roman" pitchFamily="18" charset="0"/>
              <a:cs typeface="Times New Roman" pitchFamily="18" charset="0"/>
            </a:endParaRPr>
          </a:p>
        </p:txBody>
      </p:sp>
      <p:cxnSp>
        <p:nvCxnSpPr>
          <p:cNvPr id="19" name="Elbow Connector 18"/>
          <p:cNvCxnSpPr>
            <a:endCxn id="18" idx="2"/>
          </p:cNvCxnSpPr>
          <p:nvPr/>
        </p:nvCxnSpPr>
        <p:spPr>
          <a:xfrm rot="16200000" flipV="1">
            <a:off x="2994786" y="2588622"/>
            <a:ext cx="481902" cy="208638"/>
          </a:xfrm>
          <a:prstGeom prst="bentConnector2">
            <a:avLst/>
          </a:prstGeom>
          <a:ln>
            <a:solidFill>
              <a:srgbClr val="FF0000"/>
            </a:solidFill>
            <a:headEnd type="oval"/>
          </a:ln>
        </p:spPr>
        <p:style>
          <a:lnRef idx="2">
            <a:schemeClr val="accent2"/>
          </a:lnRef>
          <a:fillRef idx="0">
            <a:schemeClr val="accent2"/>
          </a:fillRef>
          <a:effectRef idx="1">
            <a:schemeClr val="accent2"/>
          </a:effectRef>
          <a:fontRef idx="minor">
            <a:schemeClr val="tx1"/>
          </a:fontRef>
        </p:style>
      </p:cxnSp>
      <p:pic>
        <p:nvPicPr>
          <p:cNvPr id="24"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22068" y="3758998"/>
            <a:ext cx="1730725" cy="891641"/>
          </a:xfrm>
          <a:prstGeom prst="roundRect">
            <a:avLst>
              <a:gd name="adj" fmla="val 241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201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00" y="833015"/>
            <a:ext cx="6558080" cy="763525"/>
          </a:xfrm>
        </p:spPr>
        <p:txBody>
          <a:bodyPr>
            <a:noAutofit/>
          </a:bodyPr>
          <a:lstStyle/>
          <a:p>
            <a:pPr algn="ctr"/>
            <a:r>
              <a:rPr lang="en-US" sz="2800" b="1" dirty="0">
                <a:solidFill>
                  <a:srgbClr val="2A5A06"/>
                </a:solidFill>
                <a:latin typeface="Times New Roman" pitchFamily="18" charset="0"/>
                <a:cs typeface="Times New Roman" pitchFamily="18" charset="0"/>
              </a:rPr>
              <a:t>Radioactive waste management in Iran</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r>
            <a:b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br>
            <a:r>
              <a:rPr lang="en-US" sz="1800" b="1" dirty="0" smtClean="0">
                <a:ln w="10541" cmpd="sng">
                  <a:solidFill>
                    <a:schemeClr val="accent1">
                      <a:shade val="88000"/>
                      <a:satMod val="110000"/>
                    </a:schemeClr>
                  </a:solidFill>
                  <a:prstDash val="solid"/>
                </a:ln>
                <a:solidFill>
                  <a:srgbClr val="2A5A06"/>
                </a:solidFill>
                <a:cs typeface="B Nazanin" pitchFamily="2" charset="-78"/>
              </a:rPr>
              <a:t>Disused </a:t>
            </a:r>
            <a:r>
              <a:rPr lang="en-US" sz="1800" b="1" dirty="0">
                <a:ln w="10541" cmpd="sng">
                  <a:solidFill>
                    <a:schemeClr val="accent1">
                      <a:shade val="88000"/>
                      <a:satMod val="110000"/>
                    </a:schemeClr>
                  </a:solidFill>
                  <a:prstDash val="solid"/>
                </a:ln>
                <a:solidFill>
                  <a:srgbClr val="2A5A06"/>
                </a:solidFill>
                <a:cs typeface="B Nazanin" pitchFamily="2" charset="-78"/>
              </a:rPr>
              <a:t>radioactive sources</a:t>
            </a:r>
          </a:p>
        </p:txBody>
      </p:sp>
      <p:sp>
        <p:nvSpPr>
          <p:cNvPr id="20" name="Rectangle 19"/>
          <p:cNvSpPr/>
          <p:nvPr/>
        </p:nvSpPr>
        <p:spPr>
          <a:xfrm>
            <a:off x="653795" y="1749245"/>
            <a:ext cx="7940660" cy="1754326"/>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location of management: </a:t>
            </a:r>
            <a:r>
              <a:rPr lang="en-US" b="1" dirty="0" smtClean="0">
                <a:solidFill>
                  <a:srgbClr val="FF0000"/>
                </a:solidFill>
                <a:latin typeface="Times New Roman" pitchFamily="18" charset="0"/>
                <a:cs typeface="Times New Roman" pitchFamily="18" charset="0"/>
              </a:rPr>
              <a:t>Tehran site</a:t>
            </a:r>
          </a:p>
          <a:p>
            <a:pPr marL="285750" indent="-285750" algn="just">
              <a:lnSpc>
                <a:spcPct val="150000"/>
              </a:lnSpc>
              <a:buFont typeface="Arial" pitchFamily="34" charset="0"/>
              <a:buChar char="•"/>
            </a:pPr>
            <a:r>
              <a:rPr lang="en-US" dirty="0" smtClean="0">
                <a:latin typeface="Times New Roman" pitchFamily="18" charset="0"/>
                <a:cs typeface="Times New Roman" pitchFamily="18" charset="0"/>
              </a:rPr>
              <a:t>Dismantling, collection, transportation and characterization of radioactive sources</a:t>
            </a:r>
          </a:p>
          <a:p>
            <a:pPr marL="285750" indent="-285750" algn="just">
              <a:lnSpc>
                <a:spcPct val="150000"/>
              </a:lnSpc>
              <a:buFont typeface="Arial" pitchFamily="34" charset="0"/>
              <a:buChar char="•"/>
            </a:pPr>
            <a:r>
              <a:rPr lang="en-US" dirty="0" smtClean="0">
                <a:latin typeface="Times New Roman" pitchFamily="18" charset="0"/>
                <a:cs typeface="Times New Roman" pitchFamily="18" charset="0"/>
              </a:rPr>
              <a:t>Establishing one of the safest radioactive source storage systems</a:t>
            </a:r>
          </a:p>
        </p:txBody>
      </p:sp>
      <p:pic>
        <p:nvPicPr>
          <p:cNvPr id="1026" name="Picture 2" descr="C:\Users\mboroumandi\Desktop\2.jpg"/>
          <p:cNvPicPr>
            <a:picLocks noChangeAspect="1" noChangeArrowheads="1"/>
          </p:cNvPicPr>
          <p:nvPr/>
        </p:nvPicPr>
        <p:blipFill rotWithShape="1">
          <a:blip r:embed="rId3">
            <a:extLst>
              <a:ext uri="{28A0092B-C50C-407E-A947-70E740481C1C}">
                <a14:useLocalDpi xmlns:a14="http://schemas.microsoft.com/office/drawing/2010/main" val="0"/>
              </a:ext>
            </a:extLst>
          </a:blip>
          <a:srcRect l="23119" t="19850" r="23728" b="21920"/>
          <a:stretch/>
        </p:blipFill>
        <p:spPr bwMode="auto">
          <a:xfrm>
            <a:off x="389068" y="3734410"/>
            <a:ext cx="3475859" cy="2575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اتاق چشمه و فعالیت های آن\Borehole - Sealed Sources\Pic of LeadCeel &amp; Borehole\New Photo of Boreholes\DSC_1947.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r="31541"/>
          <a:stretch/>
        </p:blipFill>
        <p:spPr bwMode="auto">
          <a:xfrm>
            <a:off x="4091303" y="3734410"/>
            <a:ext cx="3382091" cy="257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894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867" y="527605"/>
            <a:ext cx="6558080" cy="763525"/>
          </a:xfrm>
        </p:spPr>
        <p:txBody>
          <a:bodyPr>
            <a:noAutofit/>
          </a:bodyPr>
          <a:lstStyle/>
          <a:p>
            <a:pPr algn="ctr"/>
            <a:r>
              <a:rPr lang="en-US" sz="2800" b="1" dirty="0">
                <a:solidFill>
                  <a:srgbClr val="2A5A06"/>
                </a:solidFill>
                <a:latin typeface="Times New Roman" pitchFamily="18" charset="0"/>
                <a:cs typeface="Times New Roman" pitchFamily="18" charset="0"/>
              </a:rPr>
              <a:t>Radioactive waste management in Iran</a:t>
            </a:r>
            <a:r>
              <a:rPr lang="fa-IR" sz="2800" b="1" dirty="0">
                <a:solidFill>
                  <a:srgbClr val="2A5A06"/>
                </a:solidFill>
                <a:latin typeface="Times New Roman" pitchFamily="18" charset="0"/>
                <a:cs typeface="Times New Roman" pitchFamily="18" charset="0"/>
              </a:rPr>
              <a:t/>
            </a:r>
            <a:br>
              <a:rPr lang="fa-IR" sz="2800" b="1" dirty="0">
                <a:solidFill>
                  <a:srgbClr val="2A5A06"/>
                </a:solidFill>
                <a:latin typeface="Times New Roman" pitchFamily="18" charset="0"/>
                <a:cs typeface="Times New Roman" pitchFamily="18" charset="0"/>
              </a:rPr>
            </a:br>
            <a:r>
              <a:rPr lang="en-US" sz="1600" b="1" dirty="0">
                <a:ln w="10541" cmpd="sng">
                  <a:solidFill>
                    <a:schemeClr val="accent1">
                      <a:shade val="88000"/>
                      <a:satMod val="110000"/>
                    </a:schemeClr>
                  </a:solidFill>
                  <a:prstDash val="solid"/>
                </a:ln>
                <a:solidFill>
                  <a:srgbClr val="2A5A06"/>
                </a:solidFill>
                <a:cs typeface="B Nazanin" pitchFamily="2" charset="-78"/>
              </a:rPr>
              <a:t>Treatment, Conditioning and storage of radioactive waste</a:t>
            </a:r>
          </a:p>
        </p:txBody>
      </p:sp>
      <p:pic>
        <p:nvPicPr>
          <p:cNvPr id="14" name="Picture 3" descr="D:\عکس\DSC00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55" y="4192525"/>
            <a:ext cx="2385011" cy="1944302"/>
          </a:xfrm>
          <a:prstGeom prst="ellipse">
            <a:avLst/>
          </a:prstGeom>
          <a:ln w="9525"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2" descr="D:\عکس\DSC000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3310" y="4644234"/>
            <a:ext cx="2595985" cy="215219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Rectangle 16"/>
          <p:cNvSpPr/>
          <p:nvPr/>
        </p:nvSpPr>
        <p:spPr>
          <a:xfrm>
            <a:off x="601670" y="1901950"/>
            <a:ext cx="3853792" cy="2169825"/>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By the time repository is completed and ready to accept radioactive wastes , they will be stored in storage buildings constructed based on IAEA and Iran Nuclear Regulatory Body standards.  </a:t>
            </a:r>
            <a:endParaRPr lang="fa-IR" dirty="0">
              <a:latin typeface="Times New Roman" pitchFamily="18" charset="0"/>
              <a:cs typeface="Times New Roman" pitchFamily="18" charset="0"/>
            </a:endParaRPr>
          </a:p>
        </p:txBody>
      </p:sp>
      <p:sp>
        <p:nvSpPr>
          <p:cNvPr id="21" name="Oval 20"/>
          <p:cNvSpPr/>
          <p:nvPr/>
        </p:nvSpPr>
        <p:spPr>
          <a:xfrm>
            <a:off x="6329374" y="3769963"/>
            <a:ext cx="2671071" cy="2560432"/>
          </a:xfrm>
          <a:prstGeom prst="ellipse">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ounded Rectangle 21"/>
          <p:cNvSpPr/>
          <p:nvPr/>
        </p:nvSpPr>
        <p:spPr>
          <a:xfrm>
            <a:off x="4779907" y="4786436"/>
            <a:ext cx="2308766" cy="1864773"/>
          </a:xfrm>
          <a:prstGeom prst="roundRect">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ctangle 3"/>
          <p:cNvSpPr/>
          <p:nvPr/>
        </p:nvSpPr>
        <p:spPr>
          <a:xfrm>
            <a:off x="5335526" y="1901950"/>
            <a:ext cx="3316608" cy="1754326"/>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In order to preventing radioactive wastes to release in the environment,  the wastes are immobilized in cement.</a:t>
            </a:r>
            <a:endParaRPr lang="fa-IR" dirty="0">
              <a:latin typeface="Times New Roman" pitchFamily="18" charset="0"/>
              <a:cs typeface="Times New Roman" pitchFamily="18" charset="0"/>
            </a:endParaRPr>
          </a:p>
        </p:txBody>
      </p:sp>
      <p:sp>
        <p:nvSpPr>
          <p:cNvPr id="5" name="Rectangle 4"/>
          <p:cNvSpPr/>
          <p:nvPr/>
        </p:nvSpPr>
        <p:spPr>
          <a:xfrm>
            <a:off x="4966147" y="4071775"/>
            <a:ext cx="1285608"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smtClean="0">
                <a:latin typeface="Times New Roman" pitchFamily="18" charset="0"/>
                <a:cs typeface="Times New Roman" pitchFamily="18" charset="0"/>
              </a:rPr>
              <a:t>Tehran site</a:t>
            </a:r>
            <a:endParaRPr lang="fa-IR" dirty="0">
              <a:latin typeface="Times New Roman" pitchFamily="18" charset="0"/>
              <a:cs typeface="Times New Roman" pitchFamily="18" charset="0"/>
            </a:endParaRPr>
          </a:p>
        </p:txBody>
      </p:sp>
      <p:sp>
        <p:nvSpPr>
          <p:cNvPr id="23" name="Rectangle 22"/>
          <p:cNvSpPr/>
          <p:nvPr/>
        </p:nvSpPr>
        <p:spPr>
          <a:xfrm>
            <a:off x="148580" y="6209651"/>
            <a:ext cx="233910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smtClean="0">
                <a:latin typeface="Times New Roman" pitchFamily="18" charset="0"/>
                <a:cs typeface="Times New Roman" pitchFamily="18" charset="0"/>
              </a:rPr>
              <a:t>Karaj interim storage</a:t>
            </a:r>
            <a:endParaRPr lang="fa-IR" dirty="0">
              <a:latin typeface="Times New Roman" pitchFamily="18" charset="0"/>
              <a:cs typeface="Times New Roman" pitchFamily="18" charset="0"/>
            </a:endParaRPr>
          </a:p>
        </p:txBody>
      </p:sp>
    </p:spTree>
    <p:extLst>
      <p:ext uri="{BB962C8B-B14F-4D97-AF65-F5344CB8AC3E}">
        <p14:creationId xmlns:p14="http://schemas.microsoft.com/office/powerpoint/2010/main" val="51247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5" descr="56.jpg"/>
          <p:cNvPicPr>
            <a:picLocks noGrp="1" noChangeAspect="1"/>
          </p:cNvPicPr>
          <p:nvPr>
            <p:ph idx="1"/>
          </p:nvPr>
        </p:nvPicPr>
        <p:blipFill>
          <a:blip r:embed="rId3" cstate="print"/>
          <a:stretch>
            <a:fillRect/>
          </a:stretch>
        </p:blipFill>
        <p:spPr>
          <a:xfrm>
            <a:off x="1403648" y="1700808"/>
            <a:ext cx="5888198" cy="4619258"/>
          </a:xfrm>
          <a:prstGeom prst="rect">
            <a:avLst/>
          </a:prstGeom>
          <a:ln>
            <a:solidFill>
              <a:srgbClr val="002060"/>
            </a:solidFill>
          </a:ln>
        </p:spPr>
      </p:pic>
      <p:sp>
        <p:nvSpPr>
          <p:cNvPr id="2" name="Title 1"/>
          <p:cNvSpPr>
            <a:spLocks noGrp="1"/>
          </p:cNvSpPr>
          <p:nvPr>
            <p:ph type="title"/>
          </p:nvPr>
        </p:nvSpPr>
        <p:spPr>
          <a:xfrm>
            <a:off x="1517900" y="374900"/>
            <a:ext cx="6558080" cy="763525"/>
          </a:xfrm>
        </p:spPr>
        <p:txBody>
          <a:bodyPr>
            <a:noAutofit/>
          </a:bodyPr>
          <a:lstStyle/>
          <a:p>
            <a:pPr algn="ctr"/>
            <a:r>
              <a:rPr lang="en-US" sz="2800" b="1" dirty="0">
                <a:solidFill>
                  <a:srgbClr val="2A5A06"/>
                </a:solidFill>
                <a:latin typeface="Times New Roman" pitchFamily="18" charset="0"/>
                <a:cs typeface="Times New Roman" pitchFamily="18" charset="0"/>
              </a:rPr>
              <a:t>Radioactive waste management in Iran</a:t>
            </a:r>
            <a:r>
              <a:rPr lang="fa-IR" sz="2800" b="1" dirty="0">
                <a:ln w="10541" cmpd="sng">
                  <a:solidFill>
                    <a:schemeClr val="accent1">
                      <a:shade val="88000"/>
                      <a:satMod val="110000"/>
                    </a:schemeClr>
                  </a:solidFill>
                  <a:prstDash val="solid"/>
                </a:ln>
                <a:solidFill>
                  <a:srgbClr val="2A5A06"/>
                </a:solidFill>
              </a:rPr>
              <a:t/>
            </a:r>
            <a:br>
              <a:rPr lang="fa-IR" sz="2800" b="1" dirty="0">
                <a:ln w="10541" cmpd="sng">
                  <a:solidFill>
                    <a:schemeClr val="accent1">
                      <a:shade val="88000"/>
                      <a:satMod val="110000"/>
                    </a:schemeClr>
                  </a:solidFill>
                  <a:prstDash val="solid"/>
                </a:ln>
                <a:solidFill>
                  <a:srgbClr val="2A5A06"/>
                </a:solidFill>
              </a:rPr>
            </a:br>
            <a:r>
              <a:rPr lang="en-US" sz="1800" b="1" dirty="0">
                <a:ln w="10541" cmpd="sng">
                  <a:solidFill>
                    <a:schemeClr val="accent1">
                      <a:shade val="88000"/>
                      <a:satMod val="110000"/>
                    </a:schemeClr>
                  </a:solidFill>
                  <a:prstDash val="solid"/>
                </a:ln>
                <a:solidFill>
                  <a:srgbClr val="2A5A06"/>
                </a:solidFill>
                <a:cs typeface="B Nazanin" pitchFamily="2" charset="-78"/>
              </a:rPr>
              <a:t>Final Disposal of Radioactive Waste in </a:t>
            </a:r>
            <a:r>
              <a:rPr lang="en-US" sz="1800" b="1" dirty="0" err="1">
                <a:ln w="10541" cmpd="sng">
                  <a:solidFill>
                    <a:schemeClr val="accent1">
                      <a:shade val="88000"/>
                      <a:satMod val="110000"/>
                    </a:schemeClr>
                  </a:solidFill>
                  <a:prstDash val="solid"/>
                </a:ln>
                <a:solidFill>
                  <a:srgbClr val="2A5A06"/>
                </a:solidFill>
                <a:cs typeface="B Nazanin" pitchFamily="2" charset="-78"/>
              </a:rPr>
              <a:t>Anarak</a:t>
            </a:r>
            <a:r>
              <a:rPr lang="en-US" sz="1800" b="1" dirty="0">
                <a:ln w="10541" cmpd="sng">
                  <a:solidFill>
                    <a:schemeClr val="accent1">
                      <a:shade val="88000"/>
                      <a:satMod val="110000"/>
                    </a:schemeClr>
                  </a:solidFill>
                  <a:prstDash val="solid"/>
                </a:ln>
                <a:solidFill>
                  <a:srgbClr val="2A5A06"/>
                </a:solidFill>
                <a:cs typeface="B Nazanin" pitchFamily="2" charset="-78"/>
              </a:rPr>
              <a:t> Repository</a:t>
            </a:r>
          </a:p>
        </p:txBody>
      </p:sp>
      <p:sp>
        <p:nvSpPr>
          <p:cNvPr id="15" name="Round Diagonal Corner Rectangle 14"/>
          <p:cNvSpPr/>
          <p:nvPr/>
        </p:nvSpPr>
        <p:spPr>
          <a:xfrm flipH="1">
            <a:off x="1859303" y="1451389"/>
            <a:ext cx="1727583" cy="433201"/>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en-US" sz="1200" kern="0" dirty="0" smtClean="0">
                <a:latin typeface="Times New Roman" pitchFamily="18" charset="0"/>
                <a:cs typeface="Times New Roman" pitchFamily="18" charset="0"/>
              </a:rPr>
              <a:t>Waste disposal zone</a:t>
            </a:r>
            <a:endParaRPr lang="en-US" sz="1200" kern="0" dirty="0">
              <a:latin typeface="Times New Roman" pitchFamily="18" charset="0"/>
              <a:cs typeface="Times New Roman" pitchFamily="18" charset="0"/>
            </a:endParaRPr>
          </a:p>
        </p:txBody>
      </p:sp>
      <p:cxnSp>
        <p:nvCxnSpPr>
          <p:cNvPr id="16" name="Elbow Connector 15"/>
          <p:cNvCxnSpPr>
            <a:endCxn id="15" idx="2"/>
          </p:cNvCxnSpPr>
          <p:nvPr/>
        </p:nvCxnSpPr>
        <p:spPr>
          <a:xfrm rot="10800000">
            <a:off x="3586887" y="1667991"/>
            <a:ext cx="1594149" cy="468927"/>
          </a:xfrm>
          <a:prstGeom prst="bentConnector3">
            <a:avLst>
              <a:gd name="adj1" fmla="val 50000"/>
            </a:avLst>
          </a:prstGeom>
          <a:ln>
            <a:solidFill>
              <a:srgbClr val="FF0000"/>
            </a:solidFill>
            <a:headEnd type="oval"/>
          </a:ln>
        </p:spPr>
        <p:style>
          <a:lnRef idx="2">
            <a:schemeClr val="accent2"/>
          </a:lnRef>
          <a:fillRef idx="0">
            <a:schemeClr val="accent2"/>
          </a:fillRef>
          <a:effectRef idx="1">
            <a:schemeClr val="accent2"/>
          </a:effectRef>
          <a:fontRef idx="minor">
            <a:schemeClr val="tx1"/>
          </a:fontRef>
        </p:style>
      </p:cxnSp>
      <p:sp>
        <p:nvSpPr>
          <p:cNvPr id="17" name="Round Diagonal Corner Rectangle 16"/>
          <p:cNvSpPr/>
          <p:nvPr/>
        </p:nvSpPr>
        <p:spPr>
          <a:xfrm>
            <a:off x="614206" y="2365104"/>
            <a:ext cx="2036261" cy="600742"/>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en-US" sz="1200" kern="0" dirty="0" smtClean="0">
                <a:latin typeface="Times New Roman" pitchFamily="18" charset="0"/>
                <a:cs typeface="Times New Roman" pitchFamily="18" charset="0"/>
              </a:rPr>
              <a:t>Storage Building I</a:t>
            </a:r>
            <a:endParaRPr lang="en-US" sz="1200" kern="0" dirty="0">
              <a:latin typeface="Times New Roman" pitchFamily="18" charset="0"/>
              <a:cs typeface="Times New Roman" pitchFamily="18" charset="0"/>
            </a:endParaRPr>
          </a:p>
        </p:txBody>
      </p:sp>
      <p:cxnSp>
        <p:nvCxnSpPr>
          <p:cNvPr id="20" name="Elbow Connector 19"/>
          <p:cNvCxnSpPr/>
          <p:nvPr/>
        </p:nvCxnSpPr>
        <p:spPr>
          <a:xfrm>
            <a:off x="2650467" y="2665475"/>
            <a:ext cx="2146345" cy="12700"/>
          </a:xfrm>
          <a:prstGeom prst="bentConnector3">
            <a:avLst>
              <a:gd name="adj1" fmla="val 50000"/>
            </a:avLst>
          </a:prstGeom>
          <a:ln>
            <a:solidFill>
              <a:srgbClr val="FF0000"/>
            </a:solidFill>
            <a:headEnd type="oval"/>
            <a:tailEnd type="oval"/>
          </a:ln>
        </p:spPr>
        <p:style>
          <a:lnRef idx="2">
            <a:schemeClr val="accent2"/>
          </a:lnRef>
          <a:fillRef idx="0">
            <a:schemeClr val="accent2"/>
          </a:fillRef>
          <a:effectRef idx="1">
            <a:schemeClr val="accent2"/>
          </a:effectRef>
          <a:fontRef idx="minor">
            <a:schemeClr val="tx1"/>
          </a:fontRef>
        </p:style>
      </p:cxnSp>
      <p:cxnSp>
        <p:nvCxnSpPr>
          <p:cNvPr id="22" name="Elbow Connector 21"/>
          <p:cNvCxnSpPr/>
          <p:nvPr/>
        </p:nvCxnSpPr>
        <p:spPr>
          <a:xfrm rot="5400000">
            <a:off x="1996862" y="4212799"/>
            <a:ext cx="1262190" cy="12700"/>
          </a:xfrm>
          <a:prstGeom prst="bentConnector3">
            <a:avLst>
              <a:gd name="adj1" fmla="val 50000"/>
            </a:avLst>
          </a:prstGeom>
          <a:ln>
            <a:solidFill>
              <a:srgbClr val="FF0000"/>
            </a:solidFill>
            <a:headEnd type="oval"/>
          </a:ln>
        </p:spPr>
        <p:style>
          <a:lnRef idx="2">
            <a:schemeClr val="accent2"/>
          </a:lnRef>
          <a:fillRef idx="0">
            <a:schemeClr val="accent2"/>
          </a:fillRef>
          <a:effectRef idx="1">
            <a:schemeClr val="accent2"/>
          </a:effectRef>
          <a:fontRef idx="minor">
            <a:schemeClr val="tx1"/>
          </a:fontRef>
        </p:style>
      </p:cxnSp>
      <p:sp>
        <p:nvSpPr>
          <p:cNvPr id="21" name="Round Diagonal Corner Rectangle 20"/>
          <p:cNvSpPr/>
          <p:nvPr/>
        </p:nvSpPr>
        <p:spPr>
          <a:xfrm flipH="1">
            <a:off x="2035152" y="4969749"/>
            <a:ext cx="1185610" cy="414575"/>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en-US" sz="1200" kern="0" dirty="0" smtClean="0">
                <a:latin typeface="Times New Roman" pitchFamily="18" charset="0"/>
                <a:cs typeface="Times New Roman" pitchFamily="18" charset="0"/>
              </a:rPr>
              <a:t>Treatment unit</a:t>
            </a:r>
            <a:endParaRPr lang="en-US" sz="1200" kern="0" dirty="0">
              <a:latin typeface="Times New Roman" pitchFamily="18" charset="0"/>
              <a:cs typeface="Times New Roman" pitchFamily="18" charset="0"/>
            </a:endParaRPr>
          </a:p>
        </p:txBody>
      </p:sp>
      <p:cxnSp>
        <p:nvCxnSpPr>
          <p:cNvPr id="19" name="Elbow Connector 18"/>
          <p:cNvCxnSpPr/>
          <p:nvPr/>
        </p:nvCxnSpPr>
        <p:spPr>
          <a:xfrm rot="5400000" flipH="1" flipV="1">
            <a:off x="4248042" y="4242258"/>
            <a:ext cx="1867772" cy="1785"/>
          </a:xfrm>
          <a:prstGeom prst="bentConnector3">
            <a:avLst>
              <a:gd name="adj1" fmla="val 50000"/>
            </a:avLst>
          </a:prstGeom>
          <a:ln>
            <a:solidFill>
              <a:srgbClr val="FF0000"/>
            </a:solidFill>
            <a:headEnd type="oval"/>
            <a:tailEnd type="oval"/>
          </a:ln>
        </p:spPr>
        <p:style>
          <a:lnRef idx="2">
            <a:schemeClr val="accent2"/>
          </a:lnRef>
          <a:fillRef idx="0">
            <a:schemeClr val="accent2"/>
          </a:fillRef>
          <a:effectRef idx="1">
            <a:schemeClr val="accent2"/>
          </a:effectRef>
          <a:fontRef idx="minor">
            <a:schemeClr val="tx1"/>
          </a:fontRef>
        </p:style>
      </p:cxnSp>
      <p:sp>
        <p:nvSpPr>
          <p:cNvPr id="23" name="Round Diagonal Corner Rectangle 22"/>
          <p:cNvSpPr/>
          <p:nvPr/>
        </p:nvSpPr>
        <p:spPr>
          <a:xfrm flipH="1">
            <a:off x="4113885" y="5295601"/>
            <a:ext cx="1491020" cy="576679"/>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en-US" sz="1200" kern="0" dirty="0" smtClean="0">
                <a:latin typeface="Times New Roman" pitchFamily="18" charset="0"/>
                <a:cs typeface="Times New Roman" pitchFamily="18" charset="0"/>
              </a:rPr>
              <a:t>Health physics building</a:t>
            </a:r>
            <a:endParaRPr lang="en-US" sz="1200" kern="0" dirty="0">
              <a:latin typeface="Times New Roman" pitchFamily="18" charset="0"/>
              <a:cs typeface="Times New Roman" pitchFamily="18" charset="0"/>
            </a:endParaRPr>
          </a:p>
        </p:txBody>
      </p:sp>
      <p:sp>
        <p:nvSpPr>
          <p:cNvPr id="30" name="Round Diagonal Corner Rectangle 29"/>
          <p:cNvSpPr/>
          <p:nvPr/>
        </p:nvSpPr>
        <p:spPr>
          <a:xfrm>
            <a:off x="6709567" y="4243150"/>
            <a:ext cx="1904135" cy="600742"/>
          </a:xfrm>
          <a:prstGeom prst="round2DiagRect">
            <a:avLst>
              <a:gd name="adj1" fmla="val 50000"/>
              <a:gd name="adj2" fmla="val 0"/>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en-US" sz="1200" kern="0" dirty="0" smtClean="0">
                <a:latin typeface="Times New Roman" pitchFamily="18" charset="0"/>
                <a:cs typeface="Times New Roman" pitchFamily="18" charset="0"/>
              </a:rPr>
              <a:t>Laboratory</a:t>
            </a:r>
            <a:endParaRPr lang="en-US" sz="1200" kern="0" dirty="0">
              <a:latin typeface="Times New Roman" pitchFamily="18" charset="0"/>
              <a:cs typeface="Times New Roman" pitchFamily="18" charset="0"/>
            </a:endParaRPr>
          </a:p>
        </p:txBody>
      </p:sp>
      <p:cxnSp>
        <p:nvCxnSpPr>
          <p:cNvPr id="34" name="Elbow Connector 33"/>
          <p:cNvCxnSpPr>
            <a:stCxn id="30" idx="2"/>
          </p:cNvCxnSpPr>
          <p:nvPr/>
        </p:nvCxnSpPr>
        <p:spPr>
          <a:xfrm rot="10800000">
            <a:off x="6332785" y="4243151"/>
            <a:ext cx="376783" cy="300371"/>
          </a:xfrm>
          <a:prstGeom prst="bentConnector3">
            <a:avLst>
              <a:gd name="adj1" fmla="val 50000"/>
            </a:avLst>
          </a:prstGeom>
          <a:ln>
            <a:solidFill>
              <a:srgbClr val="FF0000"/>
            </a:solidFill>
            <a:headEnd type="oval"/>
            <a:tailEnd type="ova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34704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490" y="527605"/>
            <a:ext cx="7024430" cy="763525"/>
          </a:xfrm>
        </p:spPr>
        <p:txBody>
          <a:bodyPr>
            <a:noAutofit/>
          </a:bodyPr>
          <a:lstStyle/>
          <a:p>
            <a:pPr algn="ctr"/>
            <a:r>
              <a:rPr lang="en-US" sz="2800" b="1" dirty="0">
                <a:solidFill>
                  <a:srgbClr val="2A5A06"/>
                </a:solidFill>
                <a:latin typeface="Times New Roman" pitchFamily="18" charset="0"/>
                <a:cs typeface="Times New Roman" pitchFamily="18" charset="0"/>
              </a:rPr>
              <a:t>Radioactive waste management in Iran</a:t>
            </a:r>
            <a:r>
              <a:rPr lang="fa-I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r>
            <a:br>
              <a:rPr lang="fa-I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br>
            <a:r>
              <a:rPr lang="en-US" sz="1600" b="1" dirty="0">
                <a:ln w="10541" cmpd="sng">
                  <a:solidFill>
                    <a:schemeClr val="accent1">
                      <a:shade val="88000"/>
                      <a:satMod val="110000"/>
                    </a:schemeClr>
                  </a:solidFill>
                  <a:prstDash val="solid"/>
                </a:ln>
                <a:solidFill>
                  <a:srgbClr val="2A5A06"/>
                </a:solidFill>
                <a:cs typeface="B Nazanin" pitchFamily="2" charset="-78"/>
              </a:rPr>
              <a:t>Transportation of Bushehr NPP radioactive wastes to </a:t>
            </a:r>
            <a:r>
              <a:rPr lang="en-US" sz="1600" b="1" dirty="0" smtClean="0">
                <a:ln w="10541" cmpd="sng">
                  <a:solidFill>
                    <a:schemeClr val="accent1">
                      <a:shade val="88000"/>
                      <a:satMod val="110000"/>
                    </a:schemeClr>
                  </a:solidFill>
                  <a:prstDash val="solid"/>
                </a:ln>
                <a:solidFill>
                  <a:srgbClr val="2A5A06"/>
                </a:solidFill>
                <a:cs typeface="B Nazanin" pitchFamily="2" charset="-78"/>
              </a:rPr>
              <a:t>storage buildings </a:t>
            </a:r>
            <a:r>
              <a:rPr lang="en-US" sz="1600" b="1" dirty="0">
                <a:ln w="10541" cmpd="sng">
                  <a:solidFill>
                    <a:schemeClr val="accent1">
                      <a:shade val="88000"/>
                      <a:satMod val="110000"/>
                    </a:schemeClr>
                  </a:solidFill>
                  <a:prstDash val="solid"/>
                </a:ln>
                <a:solidFill>
                  <a:srgbClr val="2A5A06"/>
                </a:solidFill>
                <a:cs typeface="B Nazanin" pitchFamily="2" charset="-78"/>
              </a:rPr>
              <a:t>in </a:t>
            </a:r>
            <a:r>
              <a:rPr lang="en-US" sz="1600" b="1" dirty="0" err="1">
                <a:ln w="10541" cmpd="sng">
                  <a:solidFill>
                    <a:schemeClr val="accent1">
                      <a:shade val="88000"/>
                      <a:satMod val="110000"/>
                    </a:schemeClr>
                  </a:solidFill>
                  <a:prstDash val="solid"/>
                </a:ln>
                <a:solidFill>
                  <a:srgbClr val="2A5A06"/>
                </a:solidFill>
                <a:cs typeface="B Nazanin" pitchFamily="2" charset="-78"/>
              </a:rPr>
              <a:t>Anarak</a:t>
            </a:r>
            <a:endParaRPr lang="en-US" sz="1800" b="1" dirty="0">
              <a:ln w="10541" cmpd="sng">
                <a:solidFill>
                  <a:schemeClr val="accent1">
                    <a:shade val="88000"/>
                    <a:satMod val="110000"/>
                  </a:schemeClr>
                </a:solidFill>
                <a:prstDash val="solid"/>
              </a:ln>
              <a:solidFill>
                <a:srgbClr val="2A5A06"/>
              </a:solidFill>
              <a:cs typeface="B Nazanin" pitchFamily="2" charset="-78"/>
            </a:endParaRPr>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24705" y="4192525"/>
            <a:ext cx="3359510" cy="2350802"/>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24705" y="1685657"/>
            <a:ext cx="3359510" cy="2342154"/>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5676" y="4192525"/>
            <a:ext cx="3459200" cy="2347671"/>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81621" y="1685657"/>
            <a:ext cx="3459200" cy="2342154"/>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264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76016" y="680310"/>
            <a:ext cx="5802790" cy="763525"/>
          </a:xfrm>
          <a:prstGeom prst="rect">
            <a:avLst/>
          </a:prstGeom>
        </p:spPr>
        <p:txBody>
          <a:bodyPr vert="horz" lIns="91440" tIns="45720" rIns="91440" bIns="45720" rtlCol="0" anchor="ctr">
            <a:normAutofit fontScale="60000" lnSpcReduction="20000"/>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5300" b="1" dirty="0">
                <a:solidFill>
                  <a:srgbClr val="2A5A06"/>
                </a:solidFill>
                <a:latin typeface="Times New Roman" pitchFamily="18" charset="0"/>
                <a:cs typeface="Times New Roman" pitchFamily="18" charset="0"/>
              </a:rPr>
              <a:t>Radioactive waste management </a:t>
            </a:r>
            <a:r>
              <a:rPr lang="en-US" sz="3000" b="1" dirty="0">
                <a:ln w="10541" cmpd="sng">
                  <a:solidFill>
                    <a:schemeClr val="accent1">
                      <a:shade val="88000"/>
                      <a:satMod val="110000"/>
                    </a:schemeClr>
                  </a:solidFill>
                  <a:prstDash val="solid"/>
                </a:ln>
                <a:solidFill>
                  <a:srgbClr val="2A5A06"/>
                </a:solidFill>
                <a:cs typeface="B Nazanin" pitchFamily="2" charset="-78"/>
              </a:rPr>
              <a:t>Radiation dose</a:t>
            </a:r>
          </a:p>
        </p:txBody>
      </p:sp>
      <p:sp>
        <p:nvSpPr>
          <p:cNvPr id="4" name="Rectangle 3"/>
          <p:cNvSpPr/>
          <p:nvPr/>
        </p:nvSpPr>
        <p:spPr>
          <a:xfrm>
            <a:off x="653795" y="1749245"/>
            <a:ext cx="7940660" cy="4893647"/>
          </a:xfrm>
          <a:prstGeom prst="rect">
            <a:avLst/>
          </a:prstGeom>
        </p:spPr>
        <p:txBody>
          <a:bodyPr wrap="square">
            <a:spAutoFit/>
          </a:bodyPr>
          <a:lstStyle/>
          <a:p>
            <a:pPr algn="just">
              <a:lnSpc>
                <a:spcPct val="150000"/>
              </a:lnSpc>
            </a:pPr>
            <a:r>
              <a:rPr lang="en-US" sz="1600" dirty="0" smtClean="0">
                <a:solidFill>
                  <a:srgbClr val="FF0000"/>
                </a:solidFill>
                <a:latin typeface="Times New Roman" pitchFamily="18" charset="0"/>
                <a:cs typeface="Times New Roman" pitchFamily="18" charset="0"/>
              </a:rPr>
              <a:t>Absorbed </a:t>
            </a:r>
            <a:r>
              <a:rPr lang="en-US" sz="1600" dirty="0">
                <a:solidFill>
                  <a:srgbClr val="FF0000"/>
                </a:solidFill>
                <a:latin typeface="Times New Roman" pitchFamily="18" charset="0"/>
                <a:cs typeface="Times New Roman" pitchFamily="18" charset="0"/>
              </a:rPr>
              <a:t>dose </a:t>
            </a:r>
            <a:r>
              <a:rPr lang="en-US" sz="1600" dirty="0">
                <a:latin typeface="Times New Roman" pitchFamily="18" charset="0"/>
                <a:cs typeface="Times New Roman" pitchFamily="18" charset="0"/>
              </a:rPr>
              <a:t>is a measure of the energy deposited in a medium by ionizing radiation. The SI unit for absorbed dose is Joule of energy absorbed per kilogram of matter and its especial name is gray </a:t>
            </a:r>
            <a:r>
              <a:rPr lang="en-US" sz="1600" dirty="0">
                <a:solidFill>
                  <a:srgbClr val="FF0000"/>
                </a:solidFill>
                <a:latin typeface="Times New Roman" pitchFamily="18" charset="0"/>
                <a:cs typeface="Times New Roman" pitchFamily="18" charset="0"/>
              </a:rPr>
              <a:t>(Gy)</a:t>
            </a:r>
            <a:r>
              <a:rPr lang="en-US" sz="1600" dirty="0">
                <a:latin typeface="Times New Roman" pitchFamily="18" charset="0"/>
                <a:cs typeface="Times New Roman" pitchFamily="18" charset="0"/>
              </a:rPr>
              <a:t>.</a:t>
            </a:r>
            <a:r>
              <a:rPr lang="en-US" sz="1600" dirty="0">
                <a:solidFill>
                  <a:srgbClr val="FF0000"/>
                </a:solidFill>
                <a:latin typeface="Times New Roman" pitchFamily="18" charset="0"/>
                <a:cs typeface="Times New Roman" pitchFamily="18" charset="0"/>
              </a:rPr>
              <a:t> </a:t>
            </a:r>
            <a:r>
              <a:rPr lang="en-US" sz="1600" dirty="0">
                <a:latin typeface="Times New Roman" pitchFamily="18" charset="0"/>
                <a:cs typeface="Times New Roman" pitchFamily="18" charset="0"/>
              </a:rPr>
              <a:t>Absorbed dose is used in the calculation of dose uptake in living tissue in both radiation protection (reduction of harmful effects), and radiology (potential beneficial effects for example in cancer treatment). It is also used to directly compare the effect of radiation on inanimate matter</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lnSpc>
                <a:spcPct val="150000"/>
              </a:lnSpc>
            </a:pPr>
            <a:r>
              <a:rPr lang="en-US" sz="1600" dirty="0" smtClean="0">
                <a:solidFill>
                  <a:srgbClr val="FF0000"/>
                </a:solidFill>
                <a:latin typeface="Times New Roman" pitchFamily="18" charset="0"/>
                <a:cs typeface="Times New Roman" pitchFamily="18" charset="0"/>
              </a:rPr>
              <a:t>Equivalent </a:t>
            </a:r>
            <a:r>
              <a:rPr lang="en-US" sz="1600" dirty="0">
                <a:solidFill>
                  <a:srgbClr val="FF0000"/>
                </a:solidFill>
                <a:latin typeface="Times New Roman" pitchFamily="18" charset="0"/>
                <a:cs typeface="Times New Roman" pitchFamily="18" charset="0"/>
              </a:rPr>
              <a:t>dose </a:t>
            </a:r>
            <a:r>
              <a:rPr lang="en-US" sz="1600" dirty="0">
                <a:latin typeface="Times New Roman" pitchFamily="18" charset="0"/>
                <a:cs typeface="Times New Roman" pitchFamily="18" charset="0"/>
              </a:rPr>
              <a:t>is a dose quantity (DE) representing the stochastic health effects of low levels of ionizing radiation on the human body. It is derived from </a:t>
            </a:r>
            <a:r>
              <a:rPr lang="en-US" sz="1600" dirty="0" smtClean="0">
                <a:latin typeface="Times New Roman" pitchFamily="18" charset="0"/>
                <a:cs typeface="Times New Roman" pitchFamily="18" charset="0"/>
              </a:rPr>
              <a:t>the</a:t>
            </a:r>
          </a:p>
          <a:p>
            <a:pPr algn="just">
              <a:lnSpc>
                <a:spcPct val="150000"/>
              </a:lnSpc>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physical quantity absorbed dose, but also takes into account </a:t>
            </a:r>
            <a:r>
              <a:rPr lang="en-US" sz="1600" dirty="0" smtClean="0">
                <a:latin typeface="Times New Roman" pitchFamily="18" charset="0"/>
                <a:cs typeface="Times New Roman" pitchFamily="18" charset="0"/>
              </a:rPr>
              <a:t>the</a:t>
            </a:r>
          </a:p>
          <a:p>
            <a:pPr algn="just">
              <a:lnSpc>
                <a:spcPct val="150000"/>
              </a:lnSpc>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biological effectiveness of the radiation, which is dependent on </a:t>
            </a:r>
            <a:endParaRPr lang="en-US" sz="1600" dirty="0" smtClean="0">
              <a:latin typeface="Times New Roman" pitchFamily="18" charset="0"/>
              <a:cs typeface="Times New Roman" pitchFamily="18" charset="0"/>
            </a:endParaRPr>
          </a:p>
          <a:p>
            <a:pPr algn="just">
              <a:lnSpc>
                <a:spcPct val="150000"/>
              </a:lnSpc>
            </a:pP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radiation type and energy. In the SI system of units, the unit </a:t>
            </a:r>
            <a:endParaRPr lang="en-US" sz="1600" dirty="0" smtClean="0">
              <a:latin typeface="Times New Roman" pitchFamily="18" charset="0"/>
              <a:cs typeface="Times New Roman" pitchFamily="18" charset="0"/>
            </a:endParaRPr>
          </a:p>
          <a:p>
            <a:pPr algn="just">
              <a:lnSpc>
                <a:spcPct val="150000"/>
              </a:lnSpc>
            </a:pPr>
            <a:r>
              <a:rPr lang="en-US" sz="1600" dirty="0" smtClean="0">
                <a:latin typeface="Times New Roman" pitchFamily="18" charset="0"/>
                <a:cs typeface="Times New Roman" pitchFamily="18" charset="0"/>
              </a:rPr>
              <a:t>of </a:t>
            </a:r>
            <a:r>
              <a:rPr lang="en-US" sz="1600" dirty="0">
                <a:latin typeface="Times New Roman" pitchFamily="18" charset="0"/>
                <a:cs typeface="Times New Roman" pitchFamily="18" charset="0"/>
              </a:rPr>
              <a:t>measure is the Sievert </a:t>
            </a:r>
            <a:r>
              <a:rPr lang="en-US" sz="1600" dirty="0">
                <a:solidFill>
                  <a:srgbClr val="C00000"/>
                </a:solidFill>
                <a:latin typeface="Times New Roman" pitchFamily="18" charset="0"/>
                <a:cs typeface="Times New Roman" pitchFamily="18" charset="0"/>
              </a:rPr>
              <a:t>(</a:t>
            </a:r>
            <a:r>
              <a:rPr lang="en-US" sz="1600" dirty="0" err="1">
                <a:solidFill>
                  <a:srgbClr val="C00000"/>
                </a:solidFill>
                <a:latin typeface="Times New Roman" pitchFamily="18" charset="0"/>
                <a:cs typeface="Times New Roman" pitchFamily="18" charset="0"/>
              </a:rPr>
              <a:t>Sv</a:t>
            </a:r>
            <a:r>
              <a:rPr lang="en-US" sz="1600" dirty="0" smtClean="0">
                <a:solidFill>
                  <a:srgbClr val="C00000"/>
                </a:solidFill>
                <a:latin typeface="Times New Roman" pitchFamily="18" charset="0"/>
                <a:cs typeface="Times New Roman" pitchFamily="18" charset="0"/>
              </a:rPr>
              <a:t>)</a:t>
            </a:r>
            <a:r>
              <a:rPr lang="en-US" sz="1600" dirty="0" smtClean="0">
                <a:latin typeface="Times New Roman" pitchFamily="18" charset="0"/>
                <a:cs typeface="Times New Roman" pitchFamily="18" charset="0"/>
              </a:rPr>
              <a:t>.</a:t>
            </a:r>
          </a:p>
          <a:p>
            <a:pPr algn="just">
              <a:lnSpc>
                <a:spcPct val="150000"/>
              </a:lnSpc>
            </a:pPr>
            <a:r>
              <a:rPr lang="en-US" sz="1600" dirty="0" smtClean="0">
                <a:latin typeface="Times New Roman" pitchFamily="18" charset="0"/>
                <a:cs typeface="Times New Roman" pitchFamily="18" charset="0"/>
              </a:rPr>
              <a:t>Permitted limit of annual dose for the public is </a:t>
            </a:r>
            <a:r>
              <a:rPr lang="en-US" sz="1600" dirty="0" smtClean="0">
                <a:solidFill>
                  <a:srgbClr val="FF0000"/>
                </a:solidFill>
                <a:latin typeface="Times New Roman" pitchFamily="18" charset="0"/>
                <a:cs typeface="Times New Roman" pitchFamily="18" charset="0"/>
              </a:rPr>
              <a:t>1 </a:t>
            </a:r>
            <a:r>
              <a:rPr lang="en-US" sz="1600" dirty="0" err="1" smtClean="0">
                <a:solidFill>
                  <a:srgbClr val="FF0000"/>
                </a:solidFill>
                <a:latin typeface="Times New Roman" pitchFamily="18" charset="0"/>
                <a:cs typeface="Times New Roman" pitchFamily="18" charset="0"/>
              </a:rPr>
              <a:t>mSv</a:t>
            </a:r>
            <a:r>
              <a:rPr lang="en-US" sz="1600" dirty="0" smtClean="0">
                <a:latin typeface="Times New Roman" pitchFamily="18" charset="0"/>
                <a:cs typeface="Times New Roman" pitchFamily="18" charset="0"/>
              </a:rPr>
              <a:t>.</a:t>
            </a:r>
          </a:p>
        </p:txBody>
      </p:sp>
      <p:pic>
        <p:nvPicPr>
          <p:cNvPr id="2050" name="Picture 2" descr="G:\DOSE\IMG0855564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3453" y="4192523"/>
            <a:ext cx="2099883" cy="255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2"/>
          <p:cNvSpPr>
            <a:spLocks noChangeArrowheads="1"/>
          </p:cNvSpPr>
          <p:nvPr/>
        </p:nvSpPr>
        <p:spPr bwMode="gray">
          <a:xfrm>
            <a:off x="2810427" y="1990615"/>
            <a:ext cx="5034828" cy="501509"/>
          </a:xfrm>
          <a:prstGeom prst="roundRect">
            <a:avLst>
              <a:gd name="adj" fmla="val 50000"/>
            </a:avLst>
          </a:prstGeom>
          <a:gradFill>
            <a:gsLst>
              <a:gs pos="100000">
                <a:schemeClr val="accent2">
                  <a:lumMod val="40000"/>
                  <a:lumOff val="60000"/>
                </a:schemeClr>
              </a:gs>
              <a:gs pos="0">
                <a:srgbClr val="CCECFF">
                  <a:gamma/>
                  <a:tint val="0"/>
                  <a:invGamma/>
                </a:srgbClr>
              </a:gs>
            </a:gsLst>
            <a:lin ang="0" scaled="1"/>
          </a:gradFill>
          <a:ln w="28575" algn="ctr">
            <a:solidFill>
              <a:schemeClr val="bg2"/>
            </a:solidFill>
            <a:round/>
            <a:headEnd/>
            <a:tailEnd/>
          </a:ln>
          <a:effectLst/>
        </p:spPr>
        <p:txBody>
          <a:bodyPr wrap="none" anchor="ctr"/>
          <a:lstStyle/>
          <a:p>
            <a:pPr algn="just"/>
            <a:r>
              <a:rPr lang="en-US" sz="1600" b="1" dirty="0" smtClean="0">
                <a:latin typeface="Times New Roman" pitchFamily="18" charset="0"/>
                <a:cs typeface="Times New Roman" pitchFamily="18" charset="0"/>
              </a:rPr>
              <a:t>The Necessity of Nuclear Energy Development</a:t>
            </a:r>
            <a:endParaRPr lang="fa-IR" sz="1600" b="1" dirty="0">
              <a:latin typeface="Times New Roman" pitchFamily="18" charset="0"/>
              <a:cs typeface="Times New Roman" pitchFamily="18" charset="0"/>
            </a:endParaRPr>
          </a:p>
        </p:txBody>
      </p:sp>
      <p:sp>
        <p:nvSpPr>
          <p:cNvPr id="36" name="AutoShape 47"/>
          <p:cNvSpPr>
            <a:spLocks noChangeArrowheads="1"/>
          </p:cNvSpPr>
          <p:nvPr/>
        </p:nvSpPr>
        <p:spPr bwMode="ltGray">
          <a:xfrm rot="16200000" flipH="1" flipV="1">
            <a:off x="-788052" y="2191983"/>
            <a:ext cx="4032250" cy="302293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tx2">
                  <a:lumMod val="60000"/>
                  <a:lumOff val="40000"/>
                </a:schemeClr>
              </a:gs>
              <a:gs pos="100000">
                <a:schemeClr val="hlink">
                  <a:gamma/>
                  <a:tint val="0"/>
                  <a:invGamma/>
                  <a:alpha val="48000"/>
                </a:schemeClr>
              </a:gs>
            </a:gsLst>
            <a:lin ang="5400000" scaled="1"/>
          </a:gradFill>
          <a:ln w="0" algn="ctr">
            <a:noFill/>
            <a:miter lim="800000"/>
            <a:headEnd/>
            <a:tailEnd/>
          </a:ln>
          <a:effectLst/>
        </p:spPr>
        <p:txBody>
          <a:bodyPr vert="vert" wrap="none" anchor="ctr"/>
          <a:lstStyle/>
          <a:p>
            <a:pPr algn="l" rtl="1"/>
            <a:r>
              <a:rPr lang="en-US" sz="3200" dirty="0" smtClean="0">
                <a:solidFill>
                  <a:sysClr val="windowText" lastClr="000000"/>
                </a:solidFill>
                <a:cs typeface="B Nazanin" pitchFamily="2" charset="-78"/>
              </a:rPr>
              <a:t>  </a:t>
            </a:r>
            <a:endParaRPr lang="en-US" sz="2000" dirty="0">
              <a:solidFill>
                <a:sysClr val="windowText" lastClr="000000"/>
              </a:solidFill>
              <a:latin typeface="Times New Roman" pitchFamily="18" charset="0"/>
              <a:cs typeface="Times New Roman" pitchFamily="18" charset="0"/>
            </a:endParaRPr>
          </a:p>
        </p:txBody>
      </p:sp>
      <p:sp>
        <p:nvSpPr>
          <p:cNvPr id="37" name="AutoShape 48"/>
          <p:cNvSpPr>
            <a:spLocks noChangeArrowheads="1"/>
          </p:cNvSpPr>
          <p:nvPr/>
        </p:nvSpPr>
        <p:spPr bwMode="gray">
          <a:xfrm>
            <a:off x="2245831" y="5414165"/>
            <a:ext cx="4455194" cy="508000"/>
          </a:xfrm>
          <a:prstGeom prst="roundRect">
            <a:avLst>
              <a:gd name="adj" fmla="val 50000"/>
            </a:avLst>
          </a:prstGeom>
          <a:gradFill>
            <a:gsLst>
              <a:gs pos="100000">
                <a:schemeClr val="accent2">
                  <a:lumMod val="40000"/>
                  <a:lumOff val="60000"/>
                </a:schemeClr>
              </a:gs>
              <a:gs pos="0">
                <a:srgbClr val="CCECFF">
                  <a:gamma/>
                  <a:tint val="0"/>
                  <a:invGamma/>
                </a:srgbClr>
              </a:gs>
            </a:gsLst>
            <a:lin ang="0" scaled="1"/>
          </a:gradFill>
          <a:ln w="28575" algn="ctr">
            <a:solidFill>
              <a:schemeClr val="bg2"/>
            </a:solidFill>
            <a:round/>
            <a:headEnd/>
            <a:tailEnd/>
          </a:ln>
          <a:effectLst/>
        </p:spPr>
        <p:txBody>
          <a:bodyPr wrap="none" anchor="ctr"/>
          <a:lstStyle/>
          <a:p>
            <a:pPr algn="just"/>
            <a:r>
              <a:rPr lang="en-US" sz="1600" b="1" dirty="0" smtClean="0">
                <a:latin typeface="Times New Roman" pitchFamily="18" charset="0"/>
                <a:cs typeface="Times New Roman" pitchFamily="18" charset="0"/>
              </a:rPr>
              <a:t>Radioactive Waste Management in Iran</a:t>
            </a:r>
            <a:endParaRPr lang="en-US" sz="1600" b="1" dirty="0">
              <a:latin typeface="Times New Roman" pitchFamily="18" charset="0"/>
              <a:cs typeface="Times New Roman" pitchFamily="18" charset="0"/>
            </a:endParaRPr>
          </a:p>
        </p:txBody>
      </p:sp>
      <p:grpSp>
        <p:nvGrpSpPr>
          <p:cNvPr id="38" name="Group 53"/>
          <p:cNvGrpSpPr>
            <a:grpSpLocks/>
          </p:cNvGrpSpPr>
          <p:nvPr/>
        </p:nvGrpSpPr>
        <p:grpSpPr bwMode="auto">
          <a:xfrm>
            <a:off x="1864831" y="5428546"/>
            <a:ext cx="381000" cy="381000"/>
            <a:chOff x="2078" y="1680"/>
            <a:chExt cx="1615" cy="1615"/>
          </a:xfrm>
        </p:grpSpPr>
        <p:sp>
          <p:nvSpPr>
            <p:cNvPr id="39"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0"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2"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3"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4" name="Oval 59"/>
            <p:cNvSpPr>
              <a:spLocks noChangeArrowheads="1"/>
            </p:cNvSpPr>
            <p:nvPr/>
          </p:nvSpPr>
          <p:spPr bwMode="gray">
            <a:xfrm>
              <a:off x="2337" y="1939"/>
              <a:ext cx="1096" cy="1098"/>
            </a:xfrm>
            <a:prstGeom prst="ellipse">
              <a:avLst/>
            </a:prstGeom>
            <a:solidFill>
              <a:srgbClr val="2A5A06"/>
            </a:solidFill>
            <a:ln w="38100" algn="ctr">
              <a:solidFill>
                <a:srgbClr val="0070C0"/>
              </a:solidFill>
              <a:round/>
              <a:headEnd/>
              <a:tailEnd/>
            </a:ln>
            <a:effectLst/>
          </p:spPr>
          <p:txBody>
            <a:bodyPr anchor="ctr">
              <a:spAutoFit/>
            </a:bodyPr>
            <a:lstStyle/>
            <a:p>
              <a:endParaRPr lang="en-US"/>
            </a:p>
          </p:txBody>
        </p:sp>
      </p:grpSp>
      <p:sp>
        <p:nvSpPr>
          <p:cNvPr id="14" name="AutoShape 48"/>
          <p:cNvSpPr>
            <a:spLocks noChangeArrowheads="1"/>
          </p:cNvSpPr>
          <p:nvPr/>
        </p:nvSpPr>
        <p:spPr bwMode="gray">
          <a:xfrm>
            <a:off x="2964904" y="4571226"/>
            <a:ext cx="5260510" cy="508000"/>
          </a:xfrm>
          <a:prstGeom prst="roundRect">
            <a:avLst>
              <a:gd name="adj" fmla="val 50000"/>
            </a:avLst>
          </a:prstGeom>
          <a:gradFill>
            <a:gsLst>
              <a:gs pos="100000">
                <a:schemeClr val="accent2">
                  <a:lumMod val="40000"/>
                  <a:lumOff val="60000"/>
                </a:schemeClr>
              </a:gs>
              <a:gs pos="0">
                <a:srgbClr val="CCECFF">
                  <a:gamma/>
                  <a:tint val="0"/>
                  <a:invGamma/>
                </a:srgbClr>
              </a:gs>
            </a:gsLst>
            <a:lin ang="0" scaled="1"/>
          </a:gradFill>
          <a:ln w="28575" algn="ctr">
            <a:solidFill>
              <a:schemeClr val="bg2"/>
            </a:solidFill>
            <a:round/>
            <a:headEnd/>
            <a:tailEnd/>
          </a:ln>
          <a:effectLst/>
        </p:spPr>
        <p:txBody>
          <a:bodyPr wrap="none" anchor="ctr"/>
          <a:lstStyle/>
          <a:p>
            <a:pPr algn="just"/>
            <a:r>
              <a:rPr lang="en-US" sz="1600" b="1" dirty="0" smtClean="0">
                <a:latin typeface="Times New Roman" pitchFamily="18" charset="0"/>
                <a:cs typeface="Times New Roman" pitchFamily="18" charset="0"/>
              </a:rPr>
              <a:t>Facilities and Radioactive Waste Producers in Iran</a:t>
            </a:r>
            <a:endParaRPr lang="fa-IR" sz="1600" b="1" dirty="0">
              <a:latin typeface="Times New Roman" pitchFamily="18" charset="0"/>
              <a:cs typeface="Times New Roman" pitchFamily="18" charset="0"/>
            </a:endParaRPr>
          </a:p>
        </p:txBody>
      </p:sp>
      <p:grpSp>
        <p:nvGrpSpPr>
          <p:cNvPr id="15" name="Group 53"/>
          <p:cNvGrpSpPr>
            <a:grpSpLocks/>
          </p:cNvGrpSpPr>
          <p:nvPr/>
        </p:nvGrpSpPr>
        <p:grpSpPr bwMode="auto">
          <a:xfrm>
            <a:off x="2534030" y="4654307"/>
            <a:ext cx="381000" cy="381000"/>
            <a:chOff x="2078" y="1680"/>
            <a:chExt cx="1615" cy="1615"/>
          </a:xfrm>
        </p:grpSpPr>
        <p:sp>
          <p:nvSpPr>
            <p:cNvPr id="16"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7"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8"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9"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20"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1" name="Oval 59"/>
            <p:cNvSpPr>
              <a:spLocks noChangeArrowheads="1"/>
            </p:cNvSpPr>
            <p:nvPr/>
          </p:nvSpPr>
          <p:spPr bwMode="gray">
            <a:xfrm>
              <a:off x="2337" y="1939"/>
              <a:ext cx="1096" cy="1098"/>
            </a:xfrm>
            <a:prstGeom prst="ellipse">
              <a:avLst/>
            </a:prstGeom>
            <a:solidFill>
              <a:schemeClr val="accent1">
                <a:lumMod val="75000"/>
              </a:schemeClr>
            </a:solidFill>
            <a:ln w="38100" algn="ctr">
              <a:solidFill>
                <a:srgbClr val="0070C0"/>
              </a:solidFill>
              <a:round/>
              <a:headEnd/>
              <a:tailEnd/>
            </a:ln>
            <a:effectLst/>
          </p:spPr>
          <p:txBody>
            <a:bodyPr anchor="ctr">
              <a:spAutoFit/>
            </a:bodyPr>
            <a:lstStyle/>
            <a:p>
              <a:endParaRPr lang="en-US"/>
            </a:p>
          </p:txBody>
        </p:sp>
      </p:grpSp>
      <p:sp>
        <p:nvSpPr>
          <p:cNvPr id="4" name="AutoShape 49"/>
          <p:cNvSpPr>
            <a:spLocks noChangeArrowheads="1"/>
          </p:cNvSpPr>
          <p:nvPr/>
        </p:nvSpPr>
        <p:spPr bwMode="gray">
          <a:xfrm>
            <a:off x="3107293" y="3684525"/>
            <a:ext cx="3297167" cy="508000"/>
          </a:xfrm>
          <a:prstGeom prst="roundRect">
            <a:avLst>
              <a:gd name="adj" fmla="val 50000"/>
            </a:avLst>
          </a:prstGeom>
          <a:gradFill>
            <a:gsLst>
              <a:gs pos="100000">
                <a:schemeClr val="accent2">
                  <a:lumMod val="40000"/>
                  <a:lumOff val="60000"/>
                </a:schemeClr>
              </a:gs>
              <a:gs pos="0">
                <a:srgbClr val="CCECFF">
                  <a:gamma/>
                  <a:tint val="0"/>
                  <a:invGamma/>
                </a:srgbClr>
              </a:gs>
            </a:gsLst>
            <a:lin ang="0" scaled="1"/>
          </a:gradFill>
          <a:ln w="28575" algn="ctr">
            <a:solidFill>
              <a:schemeClr val="bg2"/>
            </a:solidFill>
            <a:round/>
            <a:headEnd/>
            <a:tailEnd/>
          </a:ln>
          <a:effectLst/>
        </p:spPr>
        <p:txBody>
          <a:bodyPr wrap="none" anchor="ctr"/>
          <a:lstStyle/>
          <a:p>
            <a:pPr algn="just"/>
            <a:r>
              <a:rPr lang="en-US" sz="1600" b="1" dirty="0" smtClean="0">
                <a:latin typeface="Times New Roman" pitchFamily="18" charset="0"/>
                <a:cs typeface="Times New Roman" pitchFamily="18" charset="0"/>
              </a:rPr>
              <a:t>Radioactive Wastes</a:t>
            </a:r>
            <a:endParaRPr lang="fa-IR" sz="1600" b="1" dirty="0">
              <a:latin typeface="Times New Roman" pitchFamily="18" charset="0"/>
              <a:cs typeface="Times New Roman" pitchFamily="18" charset="0"/>
            </a:endParaRPr>
          </a:p>
        </p:txBody>
      </p:sp>
      <p:grpSp>
        <p:nvGrpSpPr>
          <p:cNvPr id="29" name="Group 67"/>
          <p:cNvGrpSpPr>
            <a:grpSpLocks/>
          </p:cNvGrpSpPr>
          <p:nvPr/>
        </p:nvGrpSpPr>
        <p:grpSpPr bwMode="auto">
          <a:xfrm>
            <a:off x="2726293" y="3684049"/>
            <a:ext cx="381000" cy="381001"/>
            <a:chOff x="2078" y="1680"/>
            <a:chExt cx="1615" cy="1615"/>
          </a:xfrm>
        </p:grpSpPr>
        <p:sp>
          <p:nvSpPr>
            <p:cNvPr id="30"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1"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2"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3" name="Oval 71"/>
            <p:cNvSpPr>
              <a:spLocks noChangeArrowheads="1"/>
            </p:cNvSpPr>
            <p:nvPr/>
          </p:nvSpPr>
          <p:spPr bwMode="gray">
            <a:xfrm>
              <a:off x="2254" y="1856"/>
              <a:ext cx="1262" cy="1264"/>
            </a:xfrm>
            <a:prstGeom prst="ellipse">
              <a:avLst/>
            </a:prstGeom>
            <a:solidFill>
              <a:srgbClr val="7030A0"/>
            </a:solidFill>
            <a:ln w="38100" algn="ctr">
              <a:noFill/>
              <a:round/>
              <a:headEnd/>
              <a:tailEnd/>
            </a:ln>
            <a:effectLst/>
          </p:spPr>
          <p:txBody>
            <a:bodyPr wrap="none" anchor="ctr">
              <a:spAutoFit/>
            </a:bodyPr>
            <a:lstStyle/>
            <a:p>
              <a:endParaRPr lang="en-US"/>
            </a:p>
          </p:txBody>
        </p:sp>
        <p:sp>
          <p:nvSpPr>
            <p:cNvPr id="34"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5" name="Oval 73"/>
            <p:cNvSpPr>
              <a:spLocks noChangeArrowheads="1"/>
            </p:cNvSpPr>
            <p:nvPr/>
          </p:nvSpPr>
          <p:spPr bwMode="gray">
            <a:xfrm>
              <a:off x="2337" y="1939"/>
              <a:ext cx="1096" cy="1098"/>
            </a:xfrm>
            <a:prstGeom prst="ellipse">
              <a:avLst/>
            </a:prstGeom>
            <a:solidFill>
              <a:srgbClr val="7030A0"/>
            </a:solidFill>
            <a:ln w="38100" algn="ctr">
              <a:noFill/>
              <a:round/>
              <a:headEnd/>
              <a:tailEnd/>
            </a:ln>
            <a:effectLst/>
          </p:spPr>
          <p:txBody>
            <a:bodyPr anchor="ctr">
              <a:spAutoFit/>
            </a:bodyPr>
            <a:lstStyle/>
            <a:p>
              <a:endParaRPr lang="en-US"/>
            </a:p>
          </p:txBody>
        </p:sp>
      </p:grpSp>
      <p:sp>
        <p:nvSpPr>
          <p:cNvPr id="5" name="AutoShape 51"/>
          <p:cNvSpPr>
            <a:spLocks noChangeArrowheads="1"/>
          </p:cNvSpPr>
          <p:nvPr/>
        </p:nvSpPr>
        <p:spPr bwMode="gray">
          <a:xfrm>
            <a:off x="3044950" y="2778061"/>
            <a:ext cx="4420073" cy="508000"/>
          </a:xfrm>
          <a:prstGeom prst="roundRect">
            <a:avLst>
              <a:gd name="adj" fmla="val 50000"/>
            </a:avLst>
          </a:prstGeom>
          <a:gradFill>
            <a:gsLst>
              <a:gs pos="100000">
                <a:schemeClr val="accent2">
                  <a:lumMod val="40000"/>
                  <a:lumOff val="60000"/>
                </a:schemeClr>
              </a:gs>
              <a:gs pos="0">
                <a:srgbClr val="CCECFF">
                  <a:gamma/>
                  <a:tint val="0"/>
                  <a:invGamma/>
                </a:srgbClr>
              </a:gs>
            </a:gsLst>
            <a:lin ang="0" scaled="1"/>
          </a:gradFill>
          <a:ln w="28575" algn="ctr">
            <a:solidFill>
              <a:schemeClr val="bg2"/>
            </a:solidFill>
            <a:round/>
            <a:headEnd/>
            <a:tailEnd/>
          </a:ln>
          <a:effectLst/>
        </p:spPr>
        <p:txBody>
          <a:bodyPr wrap="none" anchor="ctr"/>
          <a:lstStyle/>
          <a:p>
            <a:pPr algn="just"/>
            <a:r>
              <a:rPr lang="en-US" sz="1600" b="1" dirty="0" smtClean="0">
                <a:latin typeface="Times New Roman" pitchFamily="18" charset="0"/>
                <a:cs typeface="Times New Roman" pitchFamily="18" charset="0"/>
              </a:rPr>
              <a:t>Nuclear And Radioactive Materials</a:t>
            </a:r>
            <a:endParaRPr lang="fa-IR" sz="1600" b="1" dirty="0">
              <a:latin typeface="Times New Roman" pitchFamily="18" charset="0"/>
              <a:cs typeface="Times New Roman" pitchFamily="18" charset="0"/>
            </a:endParaRPr>
          </a:p>
        </p:txBody>
      </p:sp>
      <p:grpSp>
        <p:nvGrpSpPr>
          <p:cNvPr id="22" name="Group 81"/>
          <p:cNvGrpSpPr>
            <a:grpSpLocks/>
          </p:cNvGrpSpPr>
          <p:nvPr/>
        </p:nvGrpSpPr>
        <p:grpSpPr bwMode="auto">
          <a:xfrm>
            <a:off x="2689947" y="2913705"/>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4"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5"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6"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27"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7" name="Group 53"/>
          <p:cNvGrpSpPr>
            <a:grpSpLocks/>
          </p:cNvGrpSpPr>
          <p:nvPr/>
        </p:nvGrpSpPr>
        <p:grpSpPr bwMode="auto">
          <a:xfrm>
            <a:off x="2434130" y="2054655"/>
            <a:ext cx="381000" cy="381000"/>
            <a:chOff x="2078" y="1680"/>
            <a:chExt cx="1615" cy="1615"/>
          </a:xfrm>
        </p:grpSpPr>
        <p:sp>
          <p:nvSpPr>
            <p:cNvPr id="8"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9"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0"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1"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2"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2" name="Rectangle 1"/>
          <p:cNvSpPr/>
          <p:nvPr/>
        </p:nvSpPr>
        <p:spPr>
          <a:xfrm>
            <a:off x="1095974" y="3276295"/>
            <a:ext cx="1484702" cy="584775"/>
          </a:xfrm>
          <a:prstGeom prst="rect">
            <a:avLst/>
          </a:prstGeom>
        </p:spPr>
        <p:txBody>
          <a:bodyPr wrap="none">
            <a:spAutoFit/>
          </a:bodyPr>
          <a:lstStyle/>
          <a:p>
            <a:pPr lvl="0" rtl="1"/>
            <a:r>
              <a:rPr lang="en-US" sz="3200" dirty="0">
                <a:solidFill>
                  <a:sysClr val="windowText" lastClr="000000"/>
                </a:solidFill>
                <a:latin typeface="Times New Roman" pitchFamily="18" charset="0"/>
                <a:cs typeface="Times New Roman" pitchFamily="18" charset="0"/>
              </a:rPr>
              <a:t>outlines</a:t>
            </a:r>
            <a:endParaRPr lang="en-US" sz="200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76930" y="527605"/>
            <a:ext cx="5497379" cy="763525"/>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3700" b="1" dirty="0">
                <a:solidFill>
                  <a:srgbClr val="2A5A06"/>
                </a:solidFill>
                <a:latin typeface="Times New Roman" pitchFamily="18" charset="0"/>
                <a:cs typeface="Times New Roman" pitchFamily="18" charset="0"/>
              </a:rPr>
              <a:t>Radioactive waste </a:t>
            </a:r>
            <a:r>
              <a:rPr lang="en-US" sz="3700" b="1" dirty="0" smtClean="0">
                <a:solidFill>
                  <a:srgbClr val="2A5A06"/>
                </a:solidFill>
                <a:latin typeface="Times New Roman" pitchFamily="18" charset="0"/>
                <a:cs typeface="Times New Roman" pitchFamily="18" charset="0"/>
              </a:rPr>
              <a:t>management</a:t>
            </a:r>
            <a:endParaRPr lang="en-US" sz="3700" b="1" dirty="0">
              <a:solidFill>
                <a:srgbClr val="2A5A06"/>
              </a:solidFill>
              <a:latin typeface="Times New Roman" pitchFamily="18" charset="0"/>
              <a:cs typeface="Times New Roman" pitchFamily="18" charset="0"/>
            </a:endParaRPr>
          </a:p>
          <a:p>
            <a:pPr algn="ctr"/>
            <a:r>
              <a:rPr lang="en-US" sz="2700" b="1" dirty="0">
                <a:ln w="10541" cmpd="sng">
                  <a:solidFill>
                    <a:schemeClr val="accent1">
                      <a:shade val="88000"/>
                      <a:satMod val="110000"/>
                    </a:schemeClr>
                  </a:solidFill>
                  <a:prstDash val="solid"/>
                </a:ln>
                <a:solidFill>
                  <a:srgbClr val="2A5A06"/>
                </a:solidFill>
                <a:cs typeface="B Nazanin" pitchFamily="2" charset="-78"/>
              </a:rPr>
              <a:t>Absorbed Dose </a:t>
            </a:r>
          </a:p>
        </p:txBody>
      </p:sp>
      <p:pic>
        <p:nvPicPr>
          <p:cNvPr id="2050" name="Picture 2" descr="C:\Users\msmohseni\Desktop\RADIATION CHART En_6359618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85" y="1860281"/>
            <a:ext cx="6871725" cy="499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14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OROU~1\AppData\Local\Temp\Rar$DR26.5751\cask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25" y="3865412"/>
            <a:ext cx="5114144" cy="28767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96260" y="909062"/>
            <a:ext cx="4114798" cy="5492351"/>
          </a:xfrm>
        </p:spPr>
        <p:txBody>
          <a:bodyPr>
            <a:normAutofit/>
          </a:bodyPr>
          <a:lstStyle/>
          <a:p>
            <a:pPr algn="just">
              <a:lnSpc>
                <a:spcPct val="150000"/>
              </a:lnSpc>
              <a:buFont typeface="Wingdings" pitchFamily="2" charset="2"/>
              <a:buChar char="v"/>
            </a:pPr>
            <a:endParaRPr lang="en-US" sz="2400" b="1" dirty="0" smtClean="0">
              <a:latin typeface="2  Roya"/>
              <a:cs typeface="B Roya" pitchFamily="2" charset="-78"/>
            </a:endParaRP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Different methods of spent nuclear fuel long term storage</a:t>
            </a:r>
            <a:endParaRPr lang="en-US" sz="2000" dirty="0">
              <a:latin typeface="Times New Roman" pitchFamily="18" charset="0"/>
              <a:cs typeface="Times New Roman" pitchFamily="18" charset="0"/>
            </a:endParaRPr>
          </a:p>
        </p:txBody>
      </p:sp>
      <p:sp>
        <p:nvSpPr>
          <p:cNvPr id="4" name="Title 1"/>
          <p:cNvSpPr txBox="1">
            <a:spLocks/>
          </p:cNvSpPr>
          <p:nvPr/>
        </p:nvSpPr>
        <p:spPr>
          <a:xfrm>
            <a:off x="1670605" y="527300"/>
            <a:ext cx="5802789" cy="763525"/>
          </a:xfrm>
          <a:prstGeom prst="rect">
            <a:avLst/>
          </a:prstGeom>
        </p:spPr>
        <p:txBody>
          <a:bodyPr vert="horz" lIns="91440" tIns="45720" rIns="91440" bIns="45720" rtlCol="0" anchor="ctr">
            <a:normAutofit fontScale="52500" lnSpcReduction="20000"/>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5600" b="1" dirty="0">
                <a:solidFill>
                  <a:srgbClr val="2A5A06"/>
                </a:solidFill>
                <a:latin typeface="Times New Roman" pitchFamily="18" charset="0"/>
                <a:cs typeface="Times New Roman" pitchFamily="18" charset="0"/>
              </a:rPr>
              <a:t>Radioactive</a:t>
            </a:r>
            <a:r>
              <a:rPr lang="en-US" sz="5300" b="1" dirty="0">
                <a:ln w="10541" cmpd="sng">
                  <a:solidFill>
                    <a:schemeClr val="accent1">
                      <a:shade val="88000"/>
                      <a:satMod val="110000"/>
                    </a:schemeClr>
                  </a:solidFill>
                  <a:prstDash val="solid"/>
                </a:ln>
                <a:solidFill>
                  <a:srgbClr val="2A5A06"/>
                </a:solidFill>
                <a:cs typeface="B Nazanin" pitchFamily="2" charset="-78"/>
              </a:rPr>
              <a:t> </a:t>
            </a:r>
            <a:r>
              <a:rPr lang="en-US" sz="5600" b="1" dirty="0">
                <a:solidFill>
                  <a:srgbClr val="2A5A06"/>
                </a:solidFill>
                <a:latin typeface="Times New Roman" pitchFamily="18" charset="0"/>
                <a:cs typeface="Times New Roman" pitchFamily="18" charset="0"/>
              </a:rPr>
              <a:t>waste management </a:t>
            </a:r>
            <a:r>
              <a:rPr lang="en-US" sz="5300" b="1" dirty="0" smtClean="0">
                <a:ln w="10541" cmpd="sng">
                  <a:solidFill>
                    <a:schemeClr val="accent1">
                      <a:shade val="88000"/>
                      <a:satMod val="110000"/>
                    </a:schemeClr>
                  </a:solidFill>
                  <a:prstDash val="solid"/>
                </a:ln>
                <a:solidFill>
                  <a:srgbClr val="2A5A06"/>
                </a:solidFill>
                <a:cs typeface="B Nazanin" pitchFamily="2" charset="-78"/>
              </a:rPr>
              <a:t> </a:t>
            </a:r>
            <a:r>
              <a:rPr lang="en-US" sz="4000" b="1" dirty="0">
                <a:ln w="10541" cmpd="sng">
                  <a:solidFill>
                    <a:schemeClr val="accent1">
                      <a:shade val="88000"/>
                      <a:satMod val="110000"/>
                    </a:schemeClr>
                  </a:solidFill>
                  <a:prstDash val="solid"/>
                </a:ln>
                <a:solidFill>
                  <a:srgbClr val="2A5A06"/>
                </a:solidFill>
                <a:cs typeface="B Nazanin" pitchFamily="2" charset="-78"/>
              </a:rPr>
              <a:t>Spent Fuel Management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410" y="1385265"/>
            <a:ext cx="4581149" cy="6165718"/>
          </a:xfrm>
          <a:prstGeom prst="rect">
            <a:avLst/>
          </a:prstGeom>
        </p:spPr>
      </p:pic>
    </p:spTree>
    <p:extLst>
      <p:ext uri="{BB962C8B-B14F-4D97-AF65-F5344CB8AC3E}">
        <p14:creationId xmlns:p14="http://schemas.microsoft.com/office/powerpoint/2010/main" val="864312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0116" y="1859125"/>
            <a:ext cx="3752858" cy="1417170"/>
          </a:xfrm>
        </p:spPr>
        <p:txBody>
          <a:bodyPr>
            <a:normAutofit/>
          </a:bodyPr>
          <a:lstStyle/>
          <a:p>
            <a:pPr algn="just"/>
            <a:r>
              <a:rPr lang="en-US" sz="1800" dirty="0" smtClean="0">
                <a:latin typeface="Times New Roman" pitchFamily="18" charset="0"/>
                <a:cs typeface="Times New Roman" pitchFamily="18" charset="0"/>
              </a:rPr>
              <a:t>ONKALO site in Finland is under construction in the depth of 400 m to final disposal of radioactive wastes.</a:t>
            </a:r>
          </a:p>
        </p:txBody>
      </p:sp>
      <p:sp>
        <p:nvSpPr>
          <p:cNvPr id="4" name="Slide Number Placeholder 3"/>
          <p:cNvSpPr>
            <a:spLocks noGrp="1"/>
          </p:cNvSpPr>
          <p:nvPr>
            <p:ph type="sldNum" sz="quarter" idx="12"/>
          </p:nvPr>
        </p:nvSpPr>
        <p:spPr>
          <a:xfrm>
            <a:off x="6876256" y="6381328"/>
            <a:ext cx="2133600" cy="365125"/>
          </a:xfrm>
        </p:spPr>
        <p:txBody>
          <a:bodyPr/>
          <a:lstStyle/>
          <a:p>
            <a:fld id="{151C240F-F02B-4891-83A6-77F00A555D14}" type="slidenum">
              <a:rPr lang="en-US" smtClean="0"/>
              <a:pPr/>
              <a:t>22</a:t>
            </a:fld>
            <a:endParaRPr lang="en-US" dirty="0"/>
          </a:p>
        </p:txBody>
      </p:sp>
      <p:pic>
        <p:nvPicPr>
          <p:cNvPr id="7" name="Picture 2" descr="G:\13940616000358_Photo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3970330"/>
            <a:ext cx="4529218" cy="28181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526135" y="374900"/>
            <a:ext cx="6558080" cy="763525"/>
          </a:xfrm>
        </p:spPr>
        <p:txBody>
          <a:bodyPr>
            <a:noAutofit/>
          </a:bodyPr>
          <a:lstStyle/>
          <a:p>
            <a:pPr algn="ctr"/>
            <a:r>
              <a:rPr lang="en-US" sz="2500" b="1" dirty="0">
                <a:latin typeface="Times New Roman" pitchFamily="18" charset="0"/>
                <a:cs typeface="Times New Roman" pitchFamily="18" charset="0"/>
              </a:rPr>
              <a:t>Radioactive waste management </a:t>
            </a:r>
            <a:r>
              <a:rPr lang="en-US" sz="2500" b="1" dirty="0" smtClean="0">
                <a:latin typeface="Times New Roman" pitchFamily="18" charset="0"/>
                <a:cs typeface="Times New Roman" pitchFamily="18" charset="0"/>
              </a:rPr>
              <a:t/>
            </a:r>
            <a:br>
              <a:rPr lang="en-US" sz="2500" b="1" dirty="0" smtClean="0">
                <a:latin typeface="Times New Roman" pitchFamily="18" charset="0"/>
                <a:cs typeface="Times New Roman" pitchFamily="18" charset="0"/>
              </a:rPr>
            </a:br>
            <a:r>
              <a:rPr lang="en-US" sz="1800" b="1" dirty="0" smtClean="0">
                <a:ln w="10541" cmpd="sng">
                  <a:solidFill>
                    <a:schemeClr val="accent1">
                      <a:shade val="88000"/>
                      <a:satMod val="110000"/>
                    </a:schemeClr>
                  </a:solidFill>
                  <a:prstDash val="solid"/>
                </a:ln>
                <a:cs typeface="B Nazanin" pitchFamily="2" charset="-78"/>
              </a:rPr>
              <a:t>Spent </a:t>
            </a:r>
            <a:r>
              <a:rPr lang="en-US" sz="1800" b="1" dirty="0">
                <a:ln w="10541" cmpd="sng">
                  <a:solidFill>
                    <a:schemeClr val="accent1">
                      <a:shade val="88000"/>
                      <a:satMod val="110000"/>
                    </a:schemeClr>
                  </a:solidFill>
                  <a:prstDash val="solid"/>
                </a:ln>
                <a:cs typeface="B Nazanin" pitchFamily="2" charset="-78"/>
              </a:rPr>
              <a:t>Fuel Management</a:t>
            </a:r>
          </a:p>
        </p:txBody>
      </p:sp>
      <p:sp>
        <p:nvSpPr>
          <p:cNvPr id="9" name="Content Placeholder 2"/>
          <p:cNvSpPr txBox="1">
            <a:spLocks/>
          </p:cNvSpPr>
          <p:nvPr/>
        </p:nvSpPr>
        <p:spPr>
          <a:xfrm>
            <a:off x="296260" y="1901645"/>
            <a:ext cx="4232957" cy="18324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Times New Roman" pitchFamily="18" charset="0"/>
                <a:cs typeface="Times New Roman" pitchFamily="18" charset="0"/>
              </a:rPr>
              <a:t>Considered as one of the options </a:t>
            </a:r>
            <a:r>
              <a:rPr lang="en-US" sz="1800" dirty="0" smtClean="0">
                <a:latin typeface="Times New Roman" pitchFamily="18" charset="0"/>
                <a:cs typeface="Times New Roman" pitchFamily="18" charset="0"/>
              </a:rPr>
              <a:t>for  </a:t>
            </a:r>
            <a:r>
              <a:rPr lang="en-US" sz="1800" dirty="0">
                <a:latin typeface="Times New Roman" pitchFamily="18" charset="0"/>
                <a:cs typeface="Times New Roman" pitchFamily="18" charset="0"/>
              </a:rPr>
              <a:t>underground </a:t>
            </a:r>
            <a:r>
              <a:rPr lang="en-US" sz="1800" dirty="0" smtClean="0">
                <a:latin typeface="Times New Roman" pitchFamily="18" charset="0"/>
                <a:cs typeface="Times New Roman" pitchFamily="18" charset="0"/>
              </a:rPr>
              <a:t>disposal of </a:t>
            </a:r>
            <a:r>
              <a:rPr lang="en-US" sz="1800" dirty="0">
                <a:latin typeface="Times New Roman" pitchFamily="18" charset="0"/>
                <a:cs typeface="Times New Roman" pitchFamily="18" charset="0"/>
              </a:rPr>
              <a:t>radioactive wastes, underground Uranium mine of </a:t>
            </a:r>
            <a:r>
              <a:rPr lang="en-US" sz="1800" dirty="0" err="1">
                <a:latin typeface="Times New Roman" pitchFamily="18" charset="0"/>
                <a:cs typeface="Times New Roman" pitchFamily="18" charset="0"/>
              </a:rPr>
              <a:t>Saghand</a:t>
            </a:r>
            <a:r>
              <a:rPr lang="en-US" sz="1800" dirty="0">
                <a:latin typeface="Times New Roman" pitchFamily="18" charset="0"/>
                <a:cs typeface="Times New Roman" pitchFamily="18" charset="0"/>
              </a:rPr>
              <a:t> is under investigation</a:t>
            </a:r>
            <a:r>
              <a:rPr lang="en-US" sz="2000" b="1" dirty="0" smtClean="0">
                <a:cs typeface="B Roya" pitchFamily="2" charset="-78"/>
              </a:rPr>
              <a:t>.</a:t>
            </a:r>
            <a:endParaRPr lang="fa-IR" sz="2000" b="1" dirty="0">
              <a:cs typeface="B Roya" pitchFamily="2" charset="-78"/>
            </a:endParaRPr>
          </a:p>
        </p:txBody>
      </p:sp>
      <p:pic>
        <p:nvPicPr>
          <p:cNvPr id="2051" name="Picture 3" descr="C:\Users\MBOROU~1\AppData\Local\Temp\Rar$DR19.083\2-2.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947"/>
          <a:stretch/>
        </p:blipFill>
        <p:spPr bwMode="auto">
          <a:xfrm>
            <a:off x="4669048" y="3023931"/>
            <a:ext cx="4386267" cy="2363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BOROU~1\AppData\Local\Temp\Rar$DR32.435\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9048" y="5108755"/>
            <a:ext cx="2519633" cy="167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97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71" y="1448864"/>
            <a:ext cx="8390538" cy="5492351"/>
          </a:xfrm>
        </p:spPr>
        <p:txBody>
          <a:bodyPr>
            <a:normAutofit/>
          </a:bodyPr>
          <a:lstStyle/>
          <a:p>
            <a:pPr algn="just">
              <a:lnSpc>
                <a:spcPct val="150000"/>
              </a:lnSpc>
              <a:buFont typeface="Wingdings" pitchFamily="2" charset="2"/>
              <a:buChar char="v"/>
            </a:pPr>
            <a:r>
              <a:rPr lang="en-US" sz="1800" dirty="0" smtClean="0">
                <a:latin typeface="Times New Roman" pitchFamily="18" charset="0"/>
                <a:cs typeface="Times New Roman" pitchFamily="18" charset="0"/>
              </a:rPr>
              <a:t>Developing radio-monitoring programs in industries with the aim of identifying contaminated or probably contaminated areas and determining background radioactivity level </a:t>
            </a:r>
          </a:p>
          <a:p>
            <a:pPr algn="just">
              <a:lnSpc>
                <a:spcPct val="150000"/>
              </a:lnSpc>
              <a:buFont typeface="Wingdings" pitchFamily="2" charset="2"/>
              <a:buChar char="v"/>
            </a:pPr>
            <a:r>
              <a:rPr lang="en-US" sz="1800" dirty="0" smtClean="0">
                <a:latin typeface="Times New Roman" pitchFamily="18" charset="0"/>
                <a:cs typeface="Times New Roman" pitchFamily="18" charset="0"/>
              </a:rPr>
              <a:t>Running active environmental monitoring using portable equipment and establishing environmental radio-monitoring system</a:t>
            </a:r>
          </a:p>
          <a:p>
            <a:pPr algn="just">
              <a:lnSpc>
                <a:spcPct val="150000"/>
              </a:lnSpc>
              <a:buFont typeface="Wingdings" pitchFamily="2" charset="2"/>
              <a:buChar char="v"/>
            </a:pPr>
            <a:r>
              <a:rPr lang="en-US" sz="1800" dirty="0" smtClean="0">
                <a:latin typeface="Times New Roman" pitchFamily="18" charset="0"/>
                <a:cs typeface="Times New Roman" pitchFamily="18" charset="0"/>
              </a:rPr>
              <a:t>Site selection studies, environmental basic studies and contamination diffusion modeling</a:t>
            </a:r>
          </a:p>
          <a:p>
            <a:pPr algn="just">
              <a:lnSpc>
                <a:spcPct val="150000"/>
              </a:lnSpc>
              <a:buFont typeface="Wingdings" pitchFamily="2" charset="2"/>
              <a:buChar char="v"/>
            </a:pPr>
            <a:r>
              <a:rPr lang="en-US" sz="1800" dirty="0" smtClean="0">
                <a:latin typeface="Times New Roman" pitchFamily="18" charset="0"/>
                <a:cs typeface="Times New Roman" pitchFamily="18" charset="0"/>
              </a:rPr>
              <a:t>Laboratory measurements and radiation analysis</a:t>
            </a:r>
          </a:p>
          <a:p>
            <a:pPr algn="just">
              <a:lnSpc>
                <a:spcPct val="150000"/>
              </a:lnSpc>
              <a:buFont typeface="Wingdings" pitchFamily="2" charset="2"/>
              <a:buChar char="v"/>
            </a:pPr>
            <a:r>
              <a:rPr lang="en-US" sz="1800" dirty="0" smtClean="0">
                <a:latin typeface="Times New Roman" pitchFamily="18" charset="0"/>
                <a:cs typeface="Times New Roman" pitchFamily="18" charset="0"/>
              </a:rPr>
              <a:t>Measuring the amount of radioactive materials in water for water organizations around the country</a:t>
            </a:r>
          </a:p>
          <a:p>
            <a:pPr algn="just">
              <a:lnSpc>
                <a:spcPct val="150000"/>
              </a:lnSpc>
              <a:buFont typeface="Wingdings" pitchFamily="2" charset="2"/>
              <a:buChar char="v"/>
            </a:pPr>
            <a:r>
              <a:rPr lang="en-US" sz="1800" dirty="0" smtClean="0">
                <a:latin typeface="Times New Roman" pitchFamily="18" charset="0"/>
                <a:cs typeface="Times New Roman" pitchFamily="18" charset="0"/>
              </a:rPr>
              <a:t>Holding international events subjecting radioactive waste management and environmental protection for the regional countries</a:t>
            </a:r>
          </a:p>
          <a:p>
            <a:pPr algn="just">
              <a:lnSpc>
                <a:spcPct val="150000"/>
              </a:lnSpc>
              <a:buFont typeface="Wingdings" pitchFamily="2" charset="2"/>
              <a:buChar char="v"/>
            </a:pPr>
            <a:endParaRPr lang="en-US" sz="1800" dirty="0" smtClean="0">
              <a:latin typeface="Times New Roman" pitchFamily="18" charset="0"/>
              <a:cs typeface="Times New Roman" pitchFamily="18" charset="0"/>
            </a:endParaRPr>
          </a:p>
        </p:txBody>
      </p:sp>
      <p:sp>
        <p:nvSpPr>
          <p:cNvPr id="4" name="Title 1"/>
          <p:cNvSpPr txBox="1">
            <a:spLocks/>
          </p:cNvSpPr>
          <p:nvPr/>
        </p:nvSpPr>
        <p:spPr>
          <a:xfrm>
            <a:off x="1823310" y="527300"/>
            <a:ext cx="5650086" cy="763525"/>
          </a:xfrm>
          <a:prstGeom prst="rect">
            <a:avLst/>
          </a:prstGeom>
        </p:spPr>
        <p:txBody>
          <a:bodyPr vert="horz" lIns="91440" tIns="45720" rIns="91440" bIns="45720" rtlCol="0" anchor="ctr">
            <a:normAutofit fontScale="52500" lnSpcReduction="20000"/>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5600" b="1" dirty="0">
                <a:solidFill>
                  <a:srgbClr val="2A5A06"/>
                </a:solidFill>
                <a:latin typeface="Times New Roman" pitchFamily="18" charset="0"/>
                <a:cs typeface="Times New Roman" pitchFamily="18" charset="0"/>
              </a:rPr>
              <a:t>Radioactive waste management </a:t>
            </a:r>
            <a:r>
              <a:rPr lang="en-US" sz="4000" b="1" dirty="0" smtClean="0">
                <a:ln w="10541" cmpd="sng">
                  <a:solidFill>
                    <a:schemeClr val="accent1">
                      <a:shade val="88000"/>
                      <a:satMod val="110000"/>
                    </a:schemeClr>
                  </a:solidFill>
                  <a:prstDash val="solid"/>
                </a:ln>
                <a:solidFill>
                  <a:srgbClr val="2A5A06"/>
                </a:solidFill>
                <a:cs typeface="B Nazanin" pitchFamily="2" charset="-78"/>
              </a:rPr>
              <a:t>extending </a:t>
            </a:r>
            <a:r>
              <a:rPr lang="en-US" sz="4000" b="1" dirty="0">
                <a:ln w="10541" cmpd="sng">
                  <a:solidFill>
                    <a:schemeClr val="accent1">
                      <a:shade val="88000"/>
                      <a:satMod val="110000"/>
                    </a:schemeClr>
                  </a:solidFill>
                  <a:prstDash val="solid"/>
                </a:ln>
                <a:solidFill>
                  <a:srgbClr val="2A5A06"/>
                </a:solidFill>
                <a:cs typeface="B Nazanin" pitchFamily="2" charset="-78"/>
              </a:rPr>
              <a:t>environmental services</a:t>
            </a:r>
          </a:p>
        </p:txBody>
      </p:sp>
    </p:spTree>
    <p:extLst>
      <p:ext uri="{BB962C8B-B14F-4D97-AF65-F5344CB8AC3E}">
        <p14:creationId xmlns:p14="http://schemas.microsoft.com/office/powerpoint/2010/main" val="351236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7900" y="527605"/>
            <a:ext cx="6558080" cy="7635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2500" b="1" dirty="0">
                <a:solidFill>
                  <a:srgbClr val="2A5A06"/>
                </a:solidFill>
                <a:latin typeface="Times New Roman" pitchFamily="18" charset="0"/>
                <a:cs typeface="Times New Roman" pitchFamily="18" charset="0"/>
              </a:rPr>
              <a:t>Radioactive waste </a:t>
            </a:r>
            <a:r>
              <a:rPr lang="en-US" sz="2500" b="1" dirty="0" smtClean="0">
                <a:solidFill>
                  <a:srgbClr val="2A5A06"/>
                </a:solidFill>
                <a:latin typeface="Times New Roman" pitchFamily="18" charset="0"/>
                <a:cs typeface="Times New Roman" pitchFamily="18" charset="0"/>
              </a:rPr>
              <a:t>management</a:t>
            </a:r>
            <a:endParaRPr lang="en-US" sz="2500" b="1" dirty="0">
              <a:solidFill>
                <a:srgbClr val="2A5A06"/>
              </a:solidFill>
              <a:latin typeface="Times New Roman" pitchFamily="18" charset="0"/>
              <a:cs typeface="Times New Roman" pitchFamily="18" charset="0"/>
            </a:endParaRPr>
          </a:p>
          <a:p>
            <a:pPr algn="ctr">
              <a:lnSpc>
                <a:spcPct val="80000"/>
              </a:lnSpc>
            </a:pPr>
            <a:r>
              <a:rPr lang="en-US" sz="1800" b="1" dirty="0">
                <a:ln w="10541" cmpd="sng">
                  <a:solidFill>
                    <a:schemeClr val="accent1">
                      <a:shade val="88000"/>
                      <a:satMod val="110000"/>
                    </a:schemeClr>
                  </a:solidFill>
                  <a:prstDash val="solid"/>
                </a:ln>
                <a:solidFill>
                  <a:srgbClr val="2A5A06"/>
                </a:solidFill>
                <a:cs typeface="B Nazanin" pitchFamily="2" charset="-78"/>
              </a:rPr>
              <a:t>Centers </a:t>
            </a:r>
            <a:r>
              <a:rPr lang="en-US" sz="1800" b="1" dirty="0" smtClean="0">
                <a:ln w="10541" cmpd="sng">
                  <a:solidFill>
                    <a:schemeClr val="accent1">
                      <a:shade val="88000"/>
                      <a:satMod val="110000"/>
                    </a:schemeClr>
                  </a:solidFill>
                  <a:prstDash val="solid"/>
                </a:ln>
                <a:solidFill>
                  <a:srgbClr val="2A5A06"/>
                </a:solidFill>
                <a:cs typeface="B Nazanin" pitchFamily="2" charset="-78"/>
              </a:rPr>
              <a:t>looking for </a:t>
            </a:r>
            <a:r>
              <a:rPr lang="en-US" sz="1800" b="1" dirty="0">
                <a:ln w="10541" cmpd="sng">
                  <a:solidFill>
                    <a:schemeClr val="accent1">
                      <a:shade val="88000"/>
                      <a:satMod val="110000"/>
                    </a:schemeClr>
                  </a:solidFill>
                  <a:prstDash val="solid"/>
                </a:ln>
                <a:solidFill>
                  <a:srgbClr val="2A5A06"/>
                </a:solidFill>
                <a:cs typeface="B Nazanin" pitchFamily="2" charset="-78"/>
              </a:rPr>
              <a:t>environmental services</a:t>
            </a:r>
          </a:p>
        </p:txBody>
      </p:sp>
      <p:sp>
        <p:nvSpPr>
          <p:cNvPr id="2" name="Rectangle 1"/>
          <p:cNvSpPr/>
          <p:nvPr/>
        </p:nvSpPr>
        <p:spPr>
          <a:xfrm>
            <a:off x="5946345" y="1901950"/>
            <a:ext cx="2739540" cy="1754326"/>
          </a:xfrm>
          <a:prstGeom prst="rect">
            <a:avLst/>
          </a:prstGeom>
        </p:spPr>
        <p:txBody>
          <a:bodyPr wrap="square">
            <a:spAutoFit/>
          </a:bodyPr>
          <a:lstStyle/>
          <a:p>
            <a:pPr lvl="0" algn="ctr"/>
            <a:r>
              <a:rPr lang="en-US" sz="1200" b="1" dirty="0" smtClean="0">
                <a:latin typeface="Times New Roman" pitchFamily="18" charset="0"/>
                <a:cs typeface="Times New Roman" pitchFamily="18" charset="0"/>
              </a:rPr>
              <a:t>Environment Protection Organization and related companies</a:t>
            </a:r>
          </a:p>
          <a:p>
            <a:pPr lvl="0" algn="ctr"/>
            <a:endParaRPr lang="en-US" sz="1200" b="1" dirty="0" smtClean="0">
              <a:latin typeface="Times New Roman" pitchFamily="18" charset="0"/>
              <a:cs typeface="Times New Roman" pitchFamily="18" charset="0"/>
            </a:endParaRPr>
          </a:p>
          <a:p>
            <a:pPr lvl="0" algn="just"/>
            <a:r>
              <a:rPr lang="en-US" sz="1200" dirty="0" smtClean="0">
                <a:latin typeface="Times New Roman" pitchFamily="18" charset="0"/>
                <a:cs typeface="Times New Roman" pitchFamily="18" charset="0"/>
              </a:rPr>
              <a:t>In the light of the objective of the Environment Protection Organization in protect and preserve the environment, IRWA is ready to present environmental services with radiation approach to evaluate radionuclides in different media. </a:t>
            </a:r>
            <a:endParaRPr lang="en-US" sz="1200" dirty="0">
              <a:latin typeface="Times New Roman" pitchFamily="18" charset="0"/>
              <a:cs typeface="Times New Roman" pitchFamily="18" charset="0"/>
            </a:endParaRPr>
          </a:p>
        </p:txBody>
      </p:sp>
      <p:sp>
        <p:nvSpPr>
          <p:cNvPr id="5" name="Rectangle 4"/>
          <p:cNvSpPr/>
          <p:nvPr/>
        </p:nvSpPr>
        <p:spPr>
          <a:xfrm>
            <a:off x="5946345" y="4311811"/>
            <a:ext cx="2739540" cy="1569660"/>
          </a:xfrm>
          <a:prstGeom prst="rect">
            <a:avLst/>
          </a:prstGeom>
        </p:spPr>
        <p:txBody>
          <a:bodyPr wrap="square">
            <a:spAutoFit/>
          </a:bodyPr>
          <a:lstStyle/>
          <a:p>
            <a:pPr lvl="0" algn="just"/>
            <a:r>
              <a:rPr lang="en-US" sz="1200" b="1" dirty="0" smtClean="0">
                <a:latin typeface="Times New Roman" pitchFamily="18" charset="0"/>
                <a:cs typeface="Times New Roman" pitchFamily="18" charset="0"/>
              </a:rPr>
              <a:t>Universities and Research Centers</a:t>
            </a:r>
          </a:p>
          <a:p>
            <a:pPr lvl="0" algn="just"/>
            <a:endParaRPr lang="en-US" sz="1200" b="1" dirty="0">
              <a:latin typeface="Times New Roman" pitchFamily="18" charset="0"/>
              <a:cs typeface="Times New Roman" pitchFamily="18" charset="0"/>
            </a:endParaRPr>
          </a:p>
          <a:p>
            <a:pPr lvl="0" algn="just"/>
            <a:r>
              <a:rPr lang="en-US" sz="1200" dirty="0" smtClean="0">
                <a:latin typeface="Times New Roman" pitchFamily="18" charset="0"/>
                <a:cs typeface="Times New Roman" pitchFamily="18" charset="0"/>
              </a:rPr>
              <a:t>IRWA is ready to present radiation analysis services and run joint projects with universities and other research centers based on its experiences and technical capacity.</a:t>
            </a:r>
          </a:p>
          <a:p>
            <a:pPr lvl="0" algn="just"/>
            <a:endParaRPr lang="en-US" sz="12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572000" y="2352486"/>
            <a:ext cx="1315716" cy="125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351546" y="4807316"/>
            <a:ext cx="1536170" cy="98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03223" y="1901950"/>
            <a:ext cx="2868777" cy="1754326"/>
          </a:xfrm>
          <a:prstGeom prst="rect">
            <a:avLst/>
          </a:prstGeom>
        </p:spPr>
        <p:txBody>
          <a:bodyPr wrap="square">
            <a:spAutoFit/>
          </a:bodyPr>
          <a:lstStyle/>
          <a:p>
            <a:pPr lvl="0" algn="ctr"/>
            <a:r>
              <a:rPr lang="en-US" sz="1200" b="1" dirty="0" smtClean="0">
                <a:latin typeface="Times New Roman" pitchFamily="18" charset="0"/>
                <a:cs typeface="Times New Roman" pitchFamily="18" charset="0"/>
              </a:rPr>
              <a:t>Industries dealing with performing radiation activities</a:t>
            </a:r>
          </a:p>
          <a:p>
            <a:pPr lvl="0" algn="ctr"/>
            <a:endParaRPr lang="en-US" sz="1200" b="1" dirty="0">
              <a:latin typeface="Times New Roman" pitchFamily="18" charset="0"/>
              <a:cs typeface="Times New Roman" pitchFamily="18" charset="0"/>
            </a:endParaRPr>
          </a:p>
          <a:p>
            <a:pPr lvl="0" algn="just"/>
            <a:r>
              <a:rPr lang="en-US" sz="1200" dirty="0" smtClean="0">
                <a:latin typeface="Times New Roman" pitchFamily="18" charset="0"/>
                <a:cs typeface="Times New Roman" pitchFamily="18" charset="0"/>
              </a:rPr>
              <a:t>Oil and gas industry, phosphate industry, metal mines, etc…, need to manage their NORM wastes. IRWA presents services in related fields from monitoring and measurements to consultation and waste management.</a:t>
            </a:r>
            <a:endParaRPr lang="en-US" sz="1200" dirty="0">
              <a:latin typeface="Times New Roman" pitchFamily="18" charset="0"/>
              <a:cs typeface="Times New Roman" pitchFamily="18" charset="0"/>
            </a:endParaRPr>
          </a:p>
        </p:txBody>
      </p:sp>
      <p:sp>
        <p:nvSpPr>
          <p:cNvPr id="9" name="Rectangle 8"/>
          <p:cNvSpPr/>
          <p:nvPr/>
        </p:nvSpPr>
        <p:spPr>
          <a:xfrm>
            <a:off x="1703224" y="4306031"/>
            <a:ext cx="2648322" cy="1938992"/>
          </a:xfrm>
          <a:prstGeom prst="rect">
            <a:avLst/>
          </a:prstGeom>
        </p:spPr>
        <p:txBody>
          <a:bodyPr wrap="square">
            <a:spAutoFit/>
          </a:bodyPr>
          <a:lstStyle/>
          <a:p>
            <a:pPr lvl="0" algn="ctr"/>
            <a:r>
              <a:rPr lang="en-US" sz="1200" b="1" dirty="0" smtClean="0">
                <a:latin typeface="Times New Roman" pitchFamily="18" charset="0"/>
                <a:cs typeface="Times New Roman" pitchFamily="18" charset="0"/>
              </a:rPr>
              <a:t>Diagnostic and Radio-therapeutic Centers</a:t>
            </a:r>
          </a:p>
          <a:p>
            <a:pPr lvl="0" algn="just"/>
            <a:endParaRPr lang="en-US" sz="1200" b="1" dirty="0" smtClean="0">
              <a:latin typeface="Times New Roman" pitchFamily="18" charset="0"/>
              <a:cs typeface="Times New Roman" pitchFamily="18" charset="0"/>
            </a:endParaRPr>
          </a:p>
          <a:p>
            <a:pPr lvl="0" algn="just"/>
            <a:r>
              <a:rPr lang="en-US" sz="1200" dirty="0" smtClean="0">
                <a:latin typeface="Times New Roman" pitchFamily="18" charset="0"/>
                <a:cs typeface="Times New Roman" pitchFamily="18" charset="0"/>
              </a:rPr>
              <a:t>Radioactive waste management has to be taken into consideration especially in hospitals, diagnostic and radio-therapeutic centers. In this regard, IRWA is ready to present consultation and executive services to such centers.</a:t>
            </a:r>
            <a:endParaRPr lang="en-US" sz="1200" dirty="0">
              <a:latin typeface="Times New Roman" pitchFamily="18" charset="0"/>
              <a:cs typeface="Times New Roman" pitchFamily="18" charset="0"/>
            </a:endParaRPr>
          </a:p>
          <a:p>
            <a:pPr lvl="0" algn="just"/>
            <a:endParaRPr lang="en-US" sz="1200" b="1" dirty="0">
              <a:latin typeface="Times New Roman" pitchFamily="18" charset="0"/>
              <a:cs typeface="Times New Roman" pitchFamily="18" charset="0"/>
            </a:endParaRPr>
          </a:p>
        </p:txBody>
      </p:sp>
      <p:pic>
        <p:nvPicPr>
          <p:cNvPr id="10" name="Picture 2" descr="E:\Catalog PICS\NORM PICS\oi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555" y="2513877"/>
            <a:ext cx="1536752" cy="10930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Catalog PICS\NORM PICS\images.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851" y="1808612"/>
            <a:ext cx="804754" cy="704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rotWithShape="1">
          <a:blip r:embed="rId7" cstate="print">
            <a:clrChange>
              <a:clrFrom>
                <a:srgbClr val="FDFDFD"/>
              </a:clrFrom>
              <a:clrTo>
                <a:srgbClr val="FDFDFD">
                  <a:alpha val="0"/>
                </a:srgbClr>
              </a:clrTo>
            </a:clrChange>
            <a:extLst>
              <a:ext uri="{28A0092B-C50C-407E-A947-70E740481C1C}">
                <a14:useLocalDpi xmlns:a14="http://schemas.microsoft.com/office/drawing/2010/main" val="0"/>
              </a:ext>
            </a:extLst>
          </a:blip>
          <a:srcRect l="34988" t="20876" r="29324" b="17411"/>
          <a:stretch/>
        </p:blipFill>
        <p:spPr bwMode="auto">
          <a:xfrm>
            <a:off x="368406" y="4497935"/>
            <a:ext cx="1334818" cy="129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030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0360" y="1365648"/>
            <a:ext cx="5641848" cy="5492351"/>
          </a:xfrm>
        </p:spPr>
        <p:txBody>
          <a:bodyPr>
            <a:normAutofit/>
          </a:bodyPr>
          <a:lstStyle/>
          <a:p>
            <a:pPr marL="0" indent="0" algn="just">
              <a:lnSpc>
                <a:spcPct val="150000"/>
              </a:lnSpc>
              <a:buNone/>
            </a:pPr>
            <a:endParaRPr lang="en-US" sz="1800" dirty="0">
              <a:latin typeface="Times New Roman" pitchFamily="18" charset="0"/>
              <a:cs typeface="Times New Roman" pitchFamily="18" charset="0"/>
            </a:endParaRPr>
          </a:p>
          <a:p>
            <a:pPr algn="just">
              <a:lnSpc>
                <a:spcPct val="150000"/>
              </a:lnSpc>
              <a:buFont typeface="Wingdings" pitchFamily="2" charset="2"/>
              <a:buChar char="v"/>
            </a:pPr>
            <a:r>
              <a:rPr lang="en-US" sz="1800" dirty="0" smtClean="0">
                <a:latin typeface="Times New Roman" pitchFamily="18" charset="0"/>
                <a:cs typeface="Times New Roman" pitchFamily="18" charset="0"/>
              </a:rPr>
              <a:t>Providing the necessary equipment such as compactor and incinerator to reduce the volume of radioactive wastes</a:t>
            </a:r>
          </a:p>
          <a:p>
            <a:pPr algn="just">
              <a:lnSpc>
                <a:spcPct val="150000"/>
              </a:lnSpc>
              <a:buFont typeface="Wingdings" pitchFamily="2" charset="2"/>
              <a:buChar char="v"/>
            </a:pPr>
            <a:r>
              <a:rPr lang="en-US" sz="1800" dirty="0" smtClean="0">
                <a:latin typeface="Times New Roman" pitchFamily="18" charset="0"/>
                <a:cs typeface="Times New Roman" pitchFamily="18" charset="0"/>
              </a:rPr>
              <a:t>Using uranium mine of </a:t>
            </a:r>
            <a:r>
              <a:rPr lang="en-US" sz="1800" dirty="0" err="1" smtClean="0">
                <a:latin typeface="Times New Roman" pitchFamily="18" charset="0"/>
                <a:cs typeface="Times New Roman" pitchFamily="18" charset="0"/>
              </a:rPr>
              <a:t>Saghand</a:t>
            </a:r>
            <a:r>
              <a:rPr lang="en-US" sz="1800" dirty="0" smtClean="0">
                <a:latin typeface="Times New Roman" pitchFamily="18" charset="0"/>
                <a:cs typeface="Times New Roman" pitchFamily="18" charset="0"/>
              </a:rPr>
              <a:t> as a radioactive waste disposal</a:t>
            </a:r>
          </a:p>
          <a:p>
            <a:pPr algn="just">
              <a:lnSpc>
                <a:spcPct val="150000"/>
              </a:lnSpc>
              <a:buFont typeface="Wingdings" pitchFamily="2" charset="2"/>
              <a:buChar char="v"/>
            </a:pPr>
            <a:r>
              <a:rPr lang="en-US" sz="1800" dirty="0" smtClean="0">
                <a:latin typeface="Times New Roman" pitchFamily="18" charset="0"/>
                <a:cs typeface="Times New Roman" pitchFamily="18" charset="0"/>
              </a:rPr>
              <a:t>Extending radiological environmental services to regional countries</a:t>
            </a:r>
          </a:p>
          <a:p>
            <a:pPr algn="just">
              <a:lnSpc>
                <a:spcPct val="150000"/>
              </a:lnSpc>
              <a:buFont typeface="Wingdings" pitchFamily="2" charset="2"/>
              <a:buChar char="v"/>
            </a:pPr>
            <a:r>
              <a:rPr lang="en-US" sz="1800" dirty="0" smtClean="0">
                <a:latin typeface="Times New Roman" pitchFamily="18" charset="0"/>
                <a:cs typeface="Times New Roman" pitchFamily="18" charset="0"/>
              </a:rPr>
              <a:t>Spent nuclear fuel management</a:t>
            </a:r>
          </a:p>
        </p:txBody>
      </p:sp>
      <p:sp>
        <p:nvSpPr>
          <p:cNvPr id="4" name="Title 1"/>
          <p:cNvSpPr txBox="1">
            <a:spLocks/>
          </p:cNvSpPr>
          <p:nvPr/>
        </p:nvSpPr>
        <p:spPr>
          <a:xfrm>
            <a:off x="1854051" y="527300"/>
            <a:ext cx="5924754" cy="919656"/>
          </a:xfrm>
          <a:prstGeom prst="rect">
            <a:avLst/>
          </a:prstGeom>
        </p:spPr>
        <p:txBody>
          <a:bodyPr vert="horz" lIns="91440" tIns="45720" rIns="91440" bIns="45720" rtlCol="0" anchor="ctr">
            <a:normAutofit fontScale="32500" lnSpcReduction="20000"/>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10000" b="1" dirty="0">
                <a:solidFill>
                  <a:srgbClr val="2A5A06"/>
                </a:solidFill>
                <a:latin typeface="Times New Roman" pitchFamily="18" charset="0"/>
                <a:cs typeface="Times New Roman" pitchFamily="18" charset="0"/>
              </a:rPr>
              <a:t>Radioactive waste </a:t>
            </a:r>
            <a:r>
              <a:rPr lang="en-US" sz="10000" b="1" dirty="0" smtClean="0">
                <a:solidFill>
                  <a:srgbClr val="2A5A06"/>
                </a:solidFill>
                <a:latin typeface="Times New Roman" pitchFamily="18" charset="0"/>
                <a:cs typeface="Times New Roman" pitchFamily="18" charset="0"/>
              </a:rPr>
              <a:t>management</a:t>
            </a:r>
            <a:endParaRPr lang="en-US" sz="11200" b="1" dirty="0" smtClean="0">
              <a:ln w="10541" cmpd="sng">
                <a:solidFill>
                  <a:schemeClr val="accent1">
                    <a:shade val="88000"/>
                    <a:satMod val="110000"/>
                  </a:schemeClr>
                </a:solidFill>
                <a:prstDash val="solid"/>
              </a:ln>
              <a:solidFill>
                <a:srgbClr val="2A5A06"/>
              </a:solidFill>
              <a:cs typeface="B Nazanin" pitchFamily="2" charset="-78"/>
            </a:endParaRPr>
          </a:p>
          <a:p>
            <a:pPr algn="ct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t>
            </a:r>
            <a:r>
              <a:rPr lang="en-US" sz="5500" b="1" dirty="0">
                <a:ln w="10541" cmpd="sng">
                  <a:solidFill>
                    <a:schemeClr val="accent1">
                      <a:shade val="88000"/>
                      <a:satMod val="110000"/>
                    </a:schemeClr>
                  </a:solidFill>
                  <a:prstDash val="solid"/>
                </a:ln>
                <a:solidFill>
                  <a:srgbClr val="2A5A06"/>
                </a:solidFill>
                <a:cs typeface="B Nazanin" pitchFamily="2" charset="-78"/>
              </a:rPr>
              <a:t>future outlook to protect the environment</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224" t="5169" r="9224" b="-1923"/>
          <a:stretch/>
        </p:blipFill>
        <p:spPr>
          <a:xfrm>
            <a:off x="-9150" y="2277296"/>
            <a:ext cx="3206805" cy="4511214"/>
          </a:xfrm>
          <a:prstGeom prst="rect">
            <a:avLst/>
          </a:prstGeom>
        </p:spPr>
      </p:pic>
    </p:spTree>
    <p:extLst>
      <p:ext uri="{BB962C8B-B14F-4D97-AF65-F5344CB8AC3E}">
        <p14:creationId xmlns:p14="http://schemas.microsoft.com/office/powerpoint/2010/main" val="1156623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6256" y="6381328"/>
            <a:ext cx="2133600" cy="365125"/>
          </a:xfrm>
        </p:spPr>
        <p:txBody>
          <a:bodyPr/>
          <a:lstStyle/>
          <a:p>
            <a:fld id="{151C240F-F02B-4891-83A6-77F00A555D14}" type="slidenum">
              <a:rPr lang="en-US" smtClean="0"/>
              <a:pPr/>
              <a:t>26</a:t>
            </a:fld>
            <a:endParaRPr lang="en-US" dirty="0"/>
          </a:p>
        </p:txBody>
      </p:sp>
      <p:pic>
        <p:nvPicPr>
          <p:cNvPr id="9" name="Picture 8" descr="4.gif"/>
          <p:cNvPicPr>
            <a:picLocks noChangeAspect="1"/>
          </p:cNvPicPr>
          <p:nvPr/>
        </p:nvPicPr>
        <p:blipFill>
          <a:blip r:embed="rId2" cstate="print"/>
          <a:stretch>
            <a:fillRect/>
          </a:stretch>
        </p:blipFill>
        <p:spPr>
          <a:xfrm>
            <a:off x="-64010" y="1105779"/>
            <a:ext cx="2745536" cy="1714512"/>
          </a:xfrm>
          <a:prstGeom prst="rect">
            <a:avLst/>
          </a:prstGeom>
        </p:spPr>
      </p:pic>
      <p:sp>
        <p:nvSpPr>
          <p:cNvPr id="10" name="TextBox 9"/>
          <p:cNvSpPr txBox="1"/>
          <p:nvPr/>
        </p:nvSpPr>
        <p:spPr>
          <a:xfrm>
            <a:off x="1517900" y="3123590"/>
            <a:ext cx="6335752" cy="769441"/>
          </a:xfrm>
          <a:prstGeom prst="rect">
            <a:avLst/>
          </a:prstGeom>
          <a:noFill/>
          <a:effectLst>
            <a:reflection blurRad="6350" stA="50000" endA="300" endPos="90000" dist="50800" dir="5400000" sy="-100000" algn="bl" rotWithShape="0"/>
          </a:effectLst>
        </p:spPr>
        <p:txBody>
          <a:bodyPr wrap="square" rtlCol="0">
            <a:spAutoFit/>
          </a:bodyPr>
          <a:lstStyle/>
          <a:p>
            <a:pPr algn="ctr" fontAlgn="auto">
              <a:spcBef>
                <a:spcPts val="0"/>
              </a:spcBef>
              <a:spcAft>
                <a:spcPts val="0"/>
              </a:spcAft>
            </a:pPr>
            <a:r>
              <a:rPr lang="en-US" sz="4400" b="1" dirty="0" smtClean="0">
                <a:ln w="31550" cmpd="sng">
                  <a:gradFill>
                    <a:gsLst>
                      <a:gs pos="25000">
                        <a:srgbClr val="2DA2BF">
                          <a:shade val="25000"/>
                          <a:satMod val="190000"/>
                        </a:srgbClr>
                      </a:gs>
                      <a:gs pos="80000">
                        <a:srgbClr val="2DA2BF">
                          <a:tint val="75000"/>
                          <a:satMod val="190000"/>
                        </a:srgbClr>
                      </a:gs>
                    </a:gsLst>
                    <a:lin ang="5400000"/>
                  </a:gradFill>
                  <a:prstDash val="solid"/>
                </a:ln>
                <a:solidFill>
                  <a:schemeClr val="accent3">
                    <a:lumMod val="50000"/>
                  </a:schemeClr>
                </a:solidFill>
                <a:effectLst>
                  <a:outerShdw blurRad="41275" dist="12700" dir="12000000" algn="tl" rotWithShape="0">
                    <a:srgbClr val="000000">
                      <a:alpha val="40000"/>
                    </a:srgbClr>
                  </a:outerShdw>
                </a:effectLst>
                <a:latin typeface="Lucida Sans Unicode"/>
                <a:cs typeface="B Titr" pitchFamily="2" charset="-78"/>
              </a:rPr>
              <a:t>Thanks</a:t>
            </a:r>
            <a:endParaRPr lang="en-US" sz="4400" b="1" dirty="0">
              <a:ln w="31550" cmpd="sng">
                <a:gradFill>
                  <a:gsLst>
                    <a:gs pos="25000">
                      <a:srgbClr val="2DA2BF">
                        <a:shade val="25000"/>
                        <a:satMod val="190000"/>
                      </a:srgbClr>
                    </a:gs>
                    <a:gs pos="80000">
                      <a:srgbClr val="2DA2BF">
                        <a:tint val="75000"/>
                        <a:satMod val="190000"/>
                      </a:srgbClr>
                    </a:gs>
                  </a:gsLst>
                  <a:lin ang="5400000"/>
                </a:gradFill>
                <a:prstDash val="solid"/>
              </a:ln>
              <a:solidFill>
                <a:schemeClr val="accent3">
                  <a:lumMod val="50000"/>
                </a:schemeClr>
              </a:solidFill>
              <a:effectLst>
                <a:outerShdw blurRad="41275" dist="12700" dir="12000000" algn="tl" rotWithShape="0">
                  <a:srgbClr val="000000">
                    <a:alpha val="40000"/>
                  </a:srgbClr>
                </a:outerShdw>
              </a:effectLst>
              <a:latin typeface="Lucida Sans Unicode"/>
              <a:cs typeface="B Titr" pitchFamily="2" charset="-78"/>
            </a:endParaRPr>
          </a:p>
        </p:txBody>
      </p:sp>
      <p:pic>
        <p:nvPicPr>
          <p:cNvPr id="11"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833" r="22774" b="30156"/>
          <a:stretch/>
        </p:blipFill>
        <p:spPr bwMode="auto">
          <a:xfrm>
            <a:off x="6412230" y="3300360"/>
            <a:ext cx="2731770" cy="349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107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1331942"/>
            <a:ext cx="8229600" cy="4845748"/>
          </a:xfrm>
        </p:spPr>
        <p:txBody>
          <a:bodyPr>
            <a:normAutofit/>
          </a:bodyPr>
          <a:lstStyle/>
          <a:p>
            <a:pPr marL="0" indent="0" algn="just">
              <a:buNone/>
            </a:pPr>
            <a:r>
              <a:rPr lang="en-US" sz="1600" dirty="0" smtClean="0">
                <a:latin typeface="Times New Roman" pitchFamily="18" charset="0"/>
                <a:cs typeface="Times New Roman" pitchFamily="18" charset="0"/>
              </a:rPr>
              <a:t>An</a:t>
            </a:r>
            <a:r>
              <a:rPr lang="en-US" sz="1600" dirty="0">
                <a:latin typeface="Times New Roman" pitchFamily="18" charset="0"/>
                <a:cs typeface="Times New Roman" pitchFamily="18" charset="0"/>
              </a:rPr>
              <a:t> ion-exchange resin or ion-exchange polymer is an insoluble matrix that acts as a medium for </a:t>
            </a:r>
            <a:r>
              <a:rPr lang="en-US" sz="1600" dirty="0" smtClean="0">
                <a:latin typeface="Times New Roman" pitchFamily="18" charset="0"/>
                <a:cs typeface="Times New Roman" pitchFamily="18" charset="0"/>
              </a:rPr>
              <a:t>absorbing </a:t>
            </a:r>
            <a:r>
              <a:rPr lang="en-US" sz="1600" dirty="0" err="1" smtClean="0">
                <a:latin typeface="Times New Roman" pitchFamily="18" charset="0"/>
                <a:cs typeface="Times New Roman" pitchFamily="18" charset="0"/>
              </a:rPr>
              <a:t>cations</a:t>
            </a:r>
            <a:r>
              <a:rPr lang="en-US" sz="1600" dirty="0" smtClean="0">
                <a:latin typeface="Times New Roman" pitchFamily="18" charset="0"/>
                <a:cs typeface="Times New Roman" pitchFamily="18" charset="0"/>
              </a:rPr>
              <a:t> and anions. </a:t>
            </a:r>
            <a:r>
              <a:rPr lang="en-US" sz="1600" dirty="0" smtClean="0">
                <a:latin typeface="Times New Roman" pitchFamily="18" charset="0"/>
                <a:cs typeface="Times New Roman" pitchFamily="18" charset="0"/>
              </a:rPr>
              <a:t>Ion </a:t>
            </a:r>
            <a:r>
              <a:rPr lang="en-US" sz="1600" dirty="0">
                <a:latin typeface="Times New Roman" pitchFamily="18" charset="0"/>
                <a:cs typeface="Times New Roman" pitchFamily="18" charset="0"/>
              </a:rPr>
              <a:t>exchange process is used </a:t>
            </a:r>
            <a:r>
              <a:rPr lang="en-US" sz="1600" dirty="0" smtClean="0">
                <a:latin typeface="Times New Roman" pitchFamily="18" charset="0"/>
                <a:cs typeface="Times New Roman" pitchFamily="18" charset="0"/>
              </a:rPr>
              <a:t>for </a:t>
            </a:r>
            <a:r>
              <a:rPr lang="en-US" sz="1600" dirty="0">
                <a:latin typeface="Times New Roman" pitchFamily="18" charset="0"/>
                <a:cs typeface="Times New Roman" pitchFamily="18" charset="0"/>
              </a:rPr>
              <a:t>reduce or completely removal of </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heavy </a:t>
            </a:r>
            <a:r>
              <a:rPr lang="en-US" sz="1600" dirty="0">
                <a:latin typeface="Times New Roman" pitchFamily="18" charset="0"/>
                <a:cs typeface="Times New Roman" pitchFamily="18" charset="0"/>
              </a:rPr>
              <a:t>metals, hardness, soluble solids </a:t>
            </a:r>
            <a:r>
              <a:rPr lang="en-US" sz="1600" dirty="0" smtClean="0">
                <a:latin typeface="Times New Roman" pitchFamily="18" charset="0"/>
                <a:cs typeface="Times New Roman" pitchFamily="18" charset="0"/>
              </a:rPr>
              <a:t>from water or </a:t>
            </a:r>
            <a:r>
              <a:rPr lang="en-US" sz="1600" dirty="0" smtClean="0">
                <a:latin typeface="Times New Roman" pitchFamily="18" charset="0"/>
                <a:cs typeface="Times New Roman" pitchFamily="18" charset="0"/>
              </a:rPr>
              <a:t>for producing </a:t>
            </a:r>
            <a:r>
              <a:rPr lang="en-US" sz="1600" dirty="0">
                <a:latin typeface="Times New Roman" pitchFamily="18" charset="0"/>
                <a:cs typeface="Times New Roman" pitchFamily="18" charset="0"/>
              </a:rPr>
              <a:t>pure water. In so doing, water and waste are passed through the column containing resins to get purified and deionized. In this process, the ion exchange is done in the water </a:t>
            </a:r>
            <a:r>
              <a:rPr lang="en-US" sz="1600" dirty="0" smtClean="0">
                <a:latin typeface="Times New Roman" pitchFamily="18" charset="0"/>
                <a:cs typeface="Times New Roman" pitchFamily="18" charset="0"/>
              </a:rPr>
              <a:t>means that </a:t>
            </a:r>
            <a:r>
              <a:rPr lang="en-US" sz="1600" dirty="0">
                <a:latin typeface="Times New Roman" pitchFamily="18" charset="0"/>
                <a:cs typeface="Times New Roman" pitchFamily="18" charset="0"/>
              </a:rPr>
              <a:t>ion </a:t>
            </a:r>
            <a:r>
              <a:rPr lang="en-US" sz="1600" dirty="0" smtClean="0">
                <a:latin typeface="Times New Roman" pitchFamily="18" charset="0"/>
                <a:cs typeface="Times New Roman" pitchFamily="18" charset="0"/>
              </a:rPr>
              <a:t>from </a:t>
            </a:r>
            <a:r>
              <a:rPr lang="en-US" sz="1600" dirty="0">
                <a:latin typeface="Times New Roman" pitchFamily="18" charset="0"/>
                <a:cs typeface="Times New Roman" pitchFamily="18" charset="0"/>
              </a:rPr>
              <a:t>liquid phase </a:t>
            </a:r>
            <a:r>
              <a:rPr lang="en-US" sz="1600" dirty="0">
                <a:latin typeface="Times New Roman" pitchFamily="18" charset="0"/>
                <a:cs typeface="Times New Roman" pitchFamily="18" charset="0"/>
              </a:rPr>
              <a:t>moves to </a:t>
            </a:r>
            <a:r>
              <a:rPr lang="en-US" sz="1600" dirty="0">
                <a:latin typeface="Times New Roman" pitchFamily="18" charset="0"/>
                <a:cs typeface="Times New Roman" pitchFamily="18" charset="0"/>
              </a:rPr>
              <a:t>the resins and the removed ions in the water are </a:t>
            </a:r>
            <a:r>
              <a:rPr lang="en-US" sz="1600" dirty="0" smtClean="0">
                <a:latin typeface="Times New Roman" pitchFamily="18" charset="0"/>
                <a:cs typeface="Times New Roman" pitchFamily="18" charset="0"/>
              </a:rPr>
              <a:t>replaced </a:t>
            </a:r>
            <a:r>
              <a:rPr lang="en-US" sz="1600" dirty="0">
                <a:latin typeface="Times New Roman" pitchFamily="18" charset="0"/>
                <a:cs typeface="Times New Roman" pitchFamily="18" charset="0"/>
              </a:rPr>
              <a:t>with other </a:t>
            </a:r>
            <a:r>
              <a:rPr lang="en-US" sz="1600" dirty="0" smtClean="0">
                <a:latin typeface="Times New Roman" pitchFamily="18" charset="0"/>
                <a:cs typeface="Times New Roman" pitchFamily="18" charset="0"/>
              </a:rPr>
              <a:t>ions coming from </a:t>
            </a:r>
            <a:r>
              <a:rPr lang="en-US" sz="1600" dirty="0">
                <a:latin typeface="Times New Roman" pitchFamily="18" charset="0"/>
                <a:cs typeface="Times New Roman" pitchFamily="18" charset="0"/>
              </a:rPr>
              <a:t>solid </a:t>
            </a:r>
            <a:r>
              <a:rPr lang="en-US" sz="1600" dirty="0" smtClean="0">
                <a:latin typeface="Times New Roman" pitchFamily="18" charset="0"/>
                <a:cs typeface="Times New Roman" pitchFamily="18" charset="0"/>
              </a:rPr>
              <a:t>phase.  </a:t>
            </a:r>
            <a:endParaRPr lang="en-US" sz="1600" dirty="0">
              <a:latin typeface="Times New Roman" pitchFamily="18" charset="0"/>
              <a:cs typeface="Times New Roman" pitchFamily="18" charset="0"/>
            </a:endParaRPr>
          </a:p>
          <a:p>
            <a:pPr algn="just"/>
            <a:endParaRPr lang="fa-IR" sz="1900" dirty="0">
              <a:solidFill>
                <a:srgbClr val="2A5A06"/>
              </a:solidFill>
              <a:latin typeface="Times New Roman" pitchFamily="18" charset="0"/>
              <a:cs typeface="Times New Roman" pitchFamily="18" charset="0"/>
            </a:endParaRPr>
          </a:p>
          <a:p>
            <a:pPr marL="0" indent="0" algn="just" rtl="1">
              <a:buNone/>
            </a:pPr>
            <a:endParaRPr lang="fa-IR" dirty="0" smtClean="0">
              <a:cs typeface="B Roya" pitchFamily="2" charset="-78"/>
            </a:endParaRPr>
          </a:p>
          <a:p>
            <a:pPr marL="0" indent="0" algn="just" rtl="1">
              <a:buNone/>
            </a:pPr>
            <a:endParaRPr lang="fa-IR" dirty="0">
              <a:cs typeface="B Roya" pitchFamily="2" charset="-78"/>
            </a:endParaRPr>
          </a:p>
          <a:p>
            <a:pPr marL="0" indent="0" algn="just" rtl="1">
              <a:buNone/>
            </a:pPr>
            <a:endParaRPr lang="fa-IR" dirty="0" smtClean="0">
              <a:cs typeface="B Roya" pitchFamily="2" charset="-78"/>
            </a:endParaRPr>
          </a:p>
          <a:p>
            <a:pPr marL="0" indent="0" algn="just">
              <a:buNone/>
            </a:pPr>
            <a:r>
              <a:rPr lang="en-US" sz="1600" dirty="0" smtClean="0"/>
              <a:t>Ion </a:t>
            </a:r>
            <a:r>
              <a:rPr lang="en-US" sz="1600" dirty="0"/>
              <a:t>exchange resins are widely used in Nuclear Power Plants to produce deionized water and remove radionuclides from the cooling water as well as </a:t>
            </a:r>
            <a:r>
              <a:rPr lang="en-US" sz="1600" dirty="0" smtClean="0"/>
              <a:t>in radioactive </a:t>
            </a:r>
            <a:r>
              <a:rPr lang="en-US" sz="1600" dirty="0"/>
              <a:t>liquid waste treatment</a:t>
            </a:r>
            <a:r>
              <a:rPr lang="en-US" sz="1600" dirty="0" smtClean="0"/>
              <a:t>.</a:t>
            </a:r>
            <a:endParaRPr lang="en-US" sz="1600" dirty="0"/>
          </a:p>
        </p:txBody>
      </p:sp>
      <p:pic>
        <p:nvPicPr>
          <p:cNvPr id="4" name="Picture 2" descr="https://mitreh.com/wp-content/uploads/2018/06/what-is-a-water-soften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798" y="3237188"/>
            <a:ext cx="2595985" cy="1420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descr="Image result for &quot;ion exchange &quot; pl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747" y="3123590"/>
            <a:ext cx="2390293" cy="152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txBox="1">
            <a:spLocks/>
          </p:cNvSpPr>
          <p:nvPr/>
        </p:nvSpPr>
        <p:spPr>
          <a:xfrm>
            <a:off x="1976016" y="527300"/>
            <a:ext cx="5191970" cy="763525"/>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3300" b="1" dirty="0">
                <a:solidFill>
                  <a:srgbClr val="2A5A06"/>
                </a:solidFill>
                <a:latin typeface="Times New Roman" pitchFamily="18" charset="0"/>
                <a:cs typeface="Times New Roman" pitchFamily="18" charset="0"/>
              </a:rPr>
              <a:t>Ion Exchange </a:t>
            </a:r>
            <a:r>
              <a:rPr lang="en-US" sz="3300" b="1" dirty="0" smtClean="0">
                <a:solidFill>
                  <a:srgbClr val="2A5A06"/>
                </a:solidFill>
                <a:latin typeface="Times New Roman" pitchFamily="18" charset="0"/>
                <a:cs typeface="Times New Roman" pitchFamily="18" charset="0"/>
              </a:rPr>
              <a:t>Resins</a:t>
            </a:r>
            <a:endParaRPr lang="en-US" sz="3300" b="1" dirty="0">
              <a:solidFill>
                <a:srgbClr val="2A5A06"/>
              </a:solidFill>
              <a:latin typeface="Times New Roman" pitchFamily="18" charset="0"/>
              <a:cs typeface="Times New Roman" pitchFamily="18" charset="0"/>
            </a:endParaRPr>
          </a:p>
        </p:txBody>
      </p:sp>
    </p:spTree>
    <p:extLst>
      <p:ext uri="{BB962C8B-B14F-4D97-AF65-F5344CB8AC3E}">
        <p14:creationId xmlns:p14="http://schemas.microsoft.com/office/powerpoint/2010/main" val="136340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332038"/>
            <a:ext cx="8229600" cy="3082128"/>
          </a:xfrm>
        </p:spPr>
        <p:txBody>
          <a:bodyPr>
            <a:noAutofit/>
          </a:bodyPr>
          <a:lstStyle/>
          <a:p>
            <a:pPr lvl="0" algn="just">
              <a:spcBef>
                <a:spcPts val="300"/>
              </a:spcBef>
              <a:spcAft>
                <a:spcPts val="300"/>
              </a:spcAft>
            </a:pPr>
            <a:r>
              <a:rPr lang="en-US" sz="1800" dirty="0" smtClean="0">
                <a:latin typeface="Times New Roman" pitchFamily="18" charset="0"/>
                <a:cs typeface="Times New Roman" pitchFamily="18" charset="0"/>
              </a:rPr>
              <a:t>A special type of resin (commercial name: </a:t>
            </a:r>
            <a:r>
              <a:rPr lang="en-US" sz="1800" dirty="0" err="1" smtClean="0">
                <a:latin typeface="Times New Roman" pitchFamily="18" charset="0"/>
                <a:cs typeface="Times New Roman" pitchFamily="18" charset="0"/>
              </a:rPr>
              <a:t>purolite</a:t>
            </a:r>
            <a:r>
              <a:rPr lang="en-US" sz="1800" dirty="0" smtClean="0">
                <a:latin typeface="Times New Roman" pitchFamily="18" charset="0"/>
                <a:cs typeface="Times New Roman" pitchFamily="18" charset="0"/>
              </a:rPr>
              <a:t>) is being used in Tehran research reactor and the most commonly used resins in waste treatment are </a:t>
            </a:r>
            <a:r>
              <a:rPr lang="en-US" sz="1800" dirty="0" smtClean="0">
                <a:latin typeface="Times New Roman" pitchFamily="18" charset="0"/>
                <a:cs typeface="Times New Roman" pitchFamily="18" charset="0"/>
              </a:rPr>
              <a:t>selective for Cesium </a:t>
            </a:r>
            <a:r>
              <a:rPr lang="en-US" sz="1800" dirty="0" smtClean="0">
                <a:latin typeface="Times New Roman" pitchFamily="18" charset="0"/>
                <a:cs typeface="Times New Roman" pitchFamily="18" charset="0"/>
              </a:rPr>
              <a:t>and Strontium with different commercial </a:t>
            </a:r>
            <a:r>
              <a:rPr lang="en-US" sz="1800" dirty="0" smtClean="0">
                <a:latin typeface="Times New Roman" pitchFamily="18" charset="0"/>
                <a:cs typeface="Times New Roman" pitchFamily="18" charset="0"/>
              </a:rPr>
              <a:t>names </a:t>
            </a:r>
            <a:endParaRPr lang="en-US" sz="2400" dirty="0" smtClean="0">
              <a:cs typeface="B Roya" pitchFamily="2" charset="-78"/>
            </a:endParaRPr>
          </a:p>
          <a:p>
            <a:pPr lvl="0" algn="just">
              <a:spcBef>
                <a:spcPts val="300"/>
              </a:spcBef>
              <a:spcAft>
                <a:spcPts val="300"/>
              </a:spcAft>
            </a:pPr>
            <a:r>
              <a:rPr lang="en-US" sz="1800" dirty="0" smtClean="0">
                <a:latin typeface="Times New Roman" pitchFamily="18" charset="0"/>
                <a:cs typeface="Times New Roman" pitchFamily="18" charset="0"/>
              </a:rPr>
              <a:t>Ion </a:t>
            </a:r>
            <a:r>
              <a:rPr lang="en-US" sz="1800" dirty="0">
                <a:latin typeface="Times New Roman" pitchFamily="18" charset="0"/>
                <a:cs typeface="Times New Roman" pitchFamily="18" charset="0"/>
              </a:rPr>
              <a:t>exchange resins will have to be managed as radioactive wastes after several times wash and </a:t>
            </a:r>
            <a:r>
              <a:rPr lang="en-US" sz="1800" dirty="0" smtClean="0">
                <a:latin typeface="Times New Roman" pitchFamily="18" charset="0"/>
                <a:cs typeface="Times New Roman" pitchFamily="18" charset="0"/>
              </a:rPr>
              <a:t>reduction</a:t>
            </a:r>
          </a:p>
          <a:p>
            <a:pPr algn="just">
              <a:spcBef>
                <a:spcPts val="300"/>
              </a:spcBef>
              <a:spcAft>
                <a:spcPts val="300"/>
              </a:spcAft>
            </a:pPr>
            <a:r>
              <a:rPr lang="en-US" sz="1800" dirty="0">
                <a:latin typeface="Times New Roman" pitchFamily="18" charset="0"/>
                <a:cs typeface="Times New Roman" pitchFamily="18" charset="0"/>
              </a:rPr>
              <a:t>Resins recommended for </a:t>
            </a:r>
            <a:r>
              <a:rPr lang="en-US" sz="1800" dirty="0" err="1">
                <a:latin typeface="Times New Roman" pitchFamily="18" charset="0"/>
                <a:cs typeface="Times New Roman" pitchFamily="18" charset="0"/>
              </a:rPr>
              <a:t>Bushehr</a:t>
            </a:r>
            <a:r>
              <a:rPr lang="en-US" sz="1800" dirty="0">
                <a:latin typeface="Times New Roman" pitchFamily="18" charset="0"/>
                <a:cs typeface="Times New Roman" pitchFamily="18" charset="0"/>
              </a:rPr>
              <a:t> NPP are of AV-17-8-chS type for anion model and KU-2-8chS for </a:t>
            </a:r>
            <a:r>
              <a:rPr lang="en-US" sz="1800" dirty="0" err="1">
                <a:latin typeface="Times New Roman" pitchFamily="18" charset="0"/>
                <a:cs typeface="Times New Roman" pitchFamily="18" charset="0"/>
              </a:rPr>
              <a:t>c</a:t>
            </a:r>
            <a:r>
              <a:rPr lang="en-US" sz="1800" dirty="0" err="1" smtClean="0">
                <a:latin typeface="Times New Roman" pitchFamily="18" charset="0"/>
                <a:cs typeface="Times New Roman" pitchFamily="18" charset="0"/>
              </a:rPr>
              <a:t>ation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model. More than 14 </a:t>
            </a:r>
            <a:r>
              <a:rPr lang="en-US" sz="1800" dirty="0" smtClean="0"/>
              <a:t>m</a:t>
            </a:r>
            <a:r>
              <a:rPr lang="en-US" sz="1800" baseline="30000" dirty="0" smtClean="0"/>
              <a:t>3</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radioactive </a:t>
            </a:r>
            <a:r>
              <a:rPr lang="en-US" sz="1800" dirty="0" smtClean="0">
                <a:latin typeface="Times New Roman" pitchFamily="18" charset="0"/>
                <a:cs typeface="Times New Roman" pitchFamily="18" charset="0"/>
              </a:rPr>
              <a:t>spent resin are </a:t>
            </a:r>
            <a:r>
              <a:rPr lang="en-US" sz="1800" dirty="0">
                <a:latin typeface="Times New Roman" pitchFamily="18" charset="0"/>
                <a:cs typeface="Times New Roman" pitchFamily="18" charset="0"/>
              </a:rPr>
              <a:t>yearly </a:t>
            </a:r>
            <a:r>
              <a:rPr lang="en-US" sz="1800" dirty="0" smtClean="0">
                <a:latin typeface="Times New Roman" pitchFamily="18" charset="0"/>
                <a:cs typeface="Times New Roman" pitchFamily="18" charset="0"/>
              </a:rPr>
              <a:t>produced  </a:t>
            </a:r>
            <a:r>
              <a:rPr lang="en-US" sz="1800" dirty="0">
                <a:latin typeface="Times New Roman" pitchFamily="18" charset="0"/>
                <a:cs typeface="Times New Roman" pitchFamily="18" charset="0"/>
              </a:rPr>
              <a:t>by a 1,000 MW NPP in </a:t>
            </a:r>
            <a:r>
              <a:rPr lang="en-US" sz="1800" dirty="0" smtClean="0">
                <a:latin typeface="Times New Roman" pitchFamily="18" charset="0"/>
                <a:cs typeface="Times New Roman" pitchFamily="18" charset="0"/>
              </a:rPr>
              <a:t>operation</a:t>
            </a:r>
            <a:endParaRPr lang="en-US" sz="1800" dirty="0">
              <a:latin typeface="Times New Roman" pitchFamily="18" charset="0"/>
              <a:cs typeface="Times New Roman" pitchFamily="18" charset="0"/>
            </a:endParaRPr>
          </a:p>
          <a:p>
            <a:pPr lvl="0" algn="just">
              <a:spcBef>
                <a:spcPts val="300"/>
              </a:spcBef>
              <a:spcAft>
                <a:spcPts val="300"/>
              </a:spcAft>
            </a:pPr>
            <a:endParaRPr lang="en-US" sz="1800" dirty="0">
              <a:latin typeface="Times New Roman" pitchFamily="18" charset="0"/>
              <a:cs typeface="Times New Roman" pitchFamily="18" charset="0"/>
            </a:endParaRPr>
          </a:p>
        </p:txBody>
      </p:sp>
      <p:sp>
        <p:nvSpPr>
          <p:cNvPr id="4" name="Title 1"/>
          <p:cNvSpPr txBox="1">
            <a:spLocks/>
          </p:cNvSpPr>
          <p:nvPr/>
        </p:nvSpPr>
        <p:spPr>
          <a:xfrm>
            <a:off x="1823310" y="680310"/>
            <a:ext cx="5191970" cy="763525"/>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3200" b="1" dirty="0">
                <a:solidFill>
                  <a:srgbClr val="2A5A06"/>
                </a:solidFill>
                <a:latin typeface="Times New Roman" pitchFamily="18" charset="0"/>
                <a:cs typeface="Times New Roman" pitchFamily="18" charset="0"/>
              </a:rPr>
              <a:t>Ion Exchange </a:t>
            </a:r>
            <a:r>
              <a:rPr lang="en-US" sz="3200" b="1" dirty="0" smtClean="0">
                <a:solidFill>
                  <a:srgbClr val="2A5A06"/>
                </a:solidFill>
                <a:latin typeface="Times New Roman" pitchFamily="18" charset="0"/>
                <a:cs typeface="Times New Roman" pitchFamily="18" charset="0"/>
              </a:rPr>
              <a:t>Resins</a:t>
            </a:r>
            <a:endParaRPr lang="en-US" sz="3200" b="1" dirty="0">
              <a:solidFill>
                <a:srgbClr val="2A5A06"/>
              </a:solidFill>
              <a:latin typeface="Times New Roman" pitchFamily="18" charset="0"/>
              <a:cs typeface="Times New Roman" pitchFamily="18" charset="0"/>
            </a:endParaRPr>
          </a:p>
        </p:txBody>
      </p:sp>
    </p:spTree>
    <p:extLst>
      <p:ext uri="{BB962C8B-B14F-4D97-AF65-F5344CB8AC3E}">
        <p14:creationId xmlns:p14="http://schemas.microsoft.com/office/powerpoint/2010/main" val="179568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3552" y="1596540"/>
            <a:ext cx="7218040" cy="2308324"/>
          </a:xfrm>
          <a:prstGeom prst="rect">
            <a:avLst/>
          </a:prstGeom>
        </p:spPr>
        <p:txBody>
          <a:bodyPr wrap="square">
            <a:spAutoFit/>
          </a:bodyPr>
          <a:lstStyle/>
          <a:p>
            <a:pPr algn="just"/>
            <a:r>
              <a:rPr lang="en-US" dirty="0">
                <a:latin typeface="Times New Roman" pitchFamily="18" charset="0"/>
                <a:cs typeface="Times New Roman" pitchFamily="18" charset="0"/>
              </a:rPr>
              <a:t>These resins have to be managed using different methods such as polymerization, incineration, immobilization in cement or </a:t>
            </a:r>
            <a:r>
              <a:rPr lang="en-US" dirty="0" err="1" smtClean="0">
                <a:latin typeface="Times New Roman" pitchFamily="18" charset="0"/>
                <a:cs typeface="Times New Roman" pitchFamily="18" charset="0"/>
              </a:rPr>
              <a:t>bitumem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Most countries like Iran and in </a:t>
            </a:r>
            <a:r>
              <a:rPr lang="en-US" dirty="0" err="1">
                <a:latin typeface="Times New Roman" pitchFamily="18" charset="0"/>
                <a:cs typeface="Times New Roman" pitchFamily="18" charset="0"/>
              </a:rPr>
              <a:t>Bushehr</a:t>
            </a:r>
            <a:r>
              <a:rPr lang="en-US" dirty="0">
                <a:latin typeface="Times New Roman" pitchFamily="18" charset="0"/>
                <a:cs typeface="Times New Roman" pitchFamily="18" charset="0"/>
              </a:rPr>
              <a:t> NPP, immobilization in cement is the technology used to stabilization the resins. </a:t>
            </a:r>
          </a:p>
          <a:p>
            <a:pPr algn="just"/>
            <a:r>
              <a:rPr lang="en-US" dirty="0">
                <a:latin typeface="Times New Roman" pitchFamily="18" charset="0"/>
                <a:cs typeface="Times New Roman" pitchFamily="18" charset="0"/>
              </a:rPr>
              <a:t>Because of the organic nature of most of resins, the maximum capacity of loading resins in 200 lit barrel is about 60 kg which is equivalent to 17 percent of final weight although practically less resins will be loaded in the barrel and increases the expenses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ctangle 8"/>
          <p:cNvSpPr/>
          <p:nvPr/>
        </p:nvSpPr>
        <p:spPr>
          <a:xfrm>
            <a:off x="1059785" y="385500"/>
            <a:ext cx="6566315" cy="815608"/>
          </a:xfrm>
          <a:prstGeom prst="rect">
            <a:avLst/>
          </a:prstGeom>
        </p:spPr>
        <p:txBody>
          <a:bodyPr vert="horz" lIns="91440" tIns="45720" rIns="91440" bIns="45720" rtlCol="0" anchor="ctr">
            <a:noAutofit/>
          </a:bodyPr>
          <a:lstStyle/>
          <a:p>
            <a:pPr algn="ctr">
              <a:spcBef>
                <a:spcPct val="0"/>
              </a:spcBef>
            </a:pPr>
            <a:r>
              <a:rPr lang="en-US" sz="3100" b="1" dirty="0">
                <a:solidFill>
                  <a:srgbClr val="2A5A06"/>
                </a:solidFill>
                <a:latin typeface="Times New Roman" pitchFamily="18" charset="0"/>
                <a:ea typeface="+mj-ea"/>
                <a:cs typeface="Times New Roman" pitchFamily="18" charset="0"/>
              </a:rPr>
              <a:t>Radioactive Resin Management</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5761"/>
          <a:stretch/>
        </p:blipFill>
        <p:spPr>
          <a:xfrm>
            <a:off x="1166756" y="4274196"/>
            <a:ext cx="6076950" cy="2474668"/>
          </a:xfrm>
          <a:prstGeom prst="rect">
            <a:avLst/>
          </a:prstGeom>
        </p:spPr>
      </p:pic>
    </p:spTree>
    <p:extLst>
      <p:ext uri="{BB962C8B-B14F-4D97-AF65-F5344CB8AC3E}">
        <p14:creationId xmlns:p14="http://schemas.microsoft.com/office/powerpoint/2010/main" val="174085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026174"/>
            <a:ext cx="8229600" cy="4581150"/>
          </a:xfrm>
        </p:spPr>
        <p:txBody>
          <a:bodyPr>
            <a:normAutofit fontScale="70000" lnSpcReduction="20000"/>
          </a:bodyPr>
          <a:lstStyle/>
          <a:p>
            <a:pPr algn="r" rtl="1"/>
            <a:endParaRPr lang="en-US" b="1" dirty="0" smtClean="0">
              <a:cs typeface="B Roya" pitchFamily="2" charset="-78"/>
            </a:endParaRPr>
          </a:p>
          <a:p>
            <a:pPr algn="r" rtl="1"/>
            <a:endParaRPr lang="en-US" b="1" dirty="0">
              <a:cs typeface="B Roya" pitchFamily="2" charset="-78"/>
            </a:endParaRPr>
          </a:p>
          <a:p>
            <a:pPr algn="r" rtl="1"/>
            <a:endParaRPr lang="en-US" b="1" dirty="0" smtClean="0">
              <a:cs typeface="B Roya" pitchFamily="2" charset="-78"/>
            </a:endParaRPr>
          </a:p>
          <a:p>
            <a:pPr algn="r" rtl="1"/>
            <a:endParaRPr lang="en-US" b="1" dirty="0">
              <a:cs typeface="B Roya" pitchFamily="2" charset="-78"/>
            </a:endParaRPr>
          </a:p>
          <a:p>
            <a:pPr algn="r" rtl="1"/>
            <a:endParaRPr lang="en-US" b="1" dirty="0" smtClean="0">
              <a:cs typeface="B Roya" pitchFamily="2" charset="-78"/>
            </a:endParaRPr>
          </a:p>
          <a:p>
            <a:pPr algn="r" rtl="1"/>
            <a:endParaRPr lang="en-US" b="1" dirty="0">
              <a:cs typeface="B Roya" pitchFamily="2" charset="-78"/>
            </a:endParaRPr>
          </a:p>
          <a:p>
            <a:pPr algn="r" rtl="1"/>
            <a:endParaRPr lang="en-US" b="1" dirty="0" smtClean="0">
              <a:cs typeface="B Roya" pitchFamily="2" charset="-78"/>
            </a:endParaRPr>
          </a:p>
          <a:p>
            <a:pPr marL="0" indent="0" algn="r" rtl="1">
              <a:buNone/>
            </a:pPr>
            <a:endParaRPr lang="fa-IR" b="1" dirty="0" smtClean="0">
              <a:cs typeface="B Roya" pitchFamily="2" charset="-78"/>
            </a:endParaRPr>
          </a:p>
          <a:p>
            <a:pPr marL="0" indent="0" algn="r" rtl="1">
              <a:buNone/>
            </a:pPr>
            <a:endParaRPr lang="fa-IR" b="1" dirty="0">
              <a:cs typeface="B Roya" pitchFamily="2" charset="-78"/>
            </a:endParaRPr>
          </a:p>
          <a:p>
            <a:pPr marL="0" indent="0" algn="r" rtl="1">
              <a:buNone/>
            </a:pPr>
            <a:endParaRPr lang="fa-IR" b="1" dirty="0" smtClean="0">
              <a:cs typeface="B Roya" pitchFamily="2" charset="-78"/>
            </a:endParaRPr>
          </a:p>
          <a:p>
            <a:pPr marL="0" indent="0" algn="r" rtl="1">
              <a:buNone/>
            </a:pPr>
            <a:endParaRPr lang="fa-IR" b="1" dirty="0" smtClean="0">
              <a:cs typeface="B Roya" pitchFamily="2" charset="-78"/>
            </a:endParaRPr>
          </a:p>
          <a:p>
            <a:pPr marL="0" indent="0" algn="r" rtl="1">
              <a:buNone/>
            </a:pPr>
            <a:endParaRPr lang="fa-IR" b="1" dirty="0">
              <a:cs typeface="B Roya" pitchFamily="2" charset="-78"/>
            </a:endParaRPr>
          </a:p>
          <a:p>
            <a:pPr marL="0" indent="0" algn="r" rtl="1">
              <a:buNone/>
            </a:pPr>
            <a:endParaRPr lang="fa-IR" b="1" dirty="0" smtClean="0">
              <a:cs typeface="B Roya" pitchFamily="2" charset="-78"/>
            </a:endParaRPr>
          </a:p>
          <a:p>
            <a:pPr marL="0" indent="0" algn="ctr">
              <a:buNone/>
            </a:pPr>
            <a:r>
              <a:rPr lang="en-US" b="1" dirty="0" smtClean="0">
                <a:latin typeface="Times New Roman" pitchFamily="18" charset="0"/>
                <a:cs typeface="Times New Roman" pitchFamily="18" charset="0"/>
              </a:rPr>
              <a:t>One of the main purposes of sustainable development is to obtain clean, safe and cost-effective sources of energy</a:t>
            </a:r>
          </a:p>
          <a:p>
            <a:pPr marL="0" indent="0" algn="r" rtl="1">
              <a:buNone/>
            </a:pPr>
            <a:endParaRPr lang="en-US" b="1" dirty="0" smtClean="0">
              <a:cs typeface="B Roya" pitchFamily="2" charset="-78"/>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59380" y="2054655"/>
            <a:ext cx="6400260" cy="3804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2128720" y="527605"/>
            <a:ext cx="4886560" cy="763525"/>
          </a:xfrm>
        </p:spPr>
        <p:txBody>
          <a:bodyPr>
            <a:noAutofit/>
          </a:bodyPr>
          <a:lstStyle/>
          <a:p>
            <a:pPr algn="ct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Necessity </a:t>
            </a:r>
            <a:r>
              <a:rPr lang="en-US" sz="2800" b="1" dirty="0">
                <a:latin typeface="Times New Roman" pitchFamily="18" charset="0"/>
                <a:cs typeface="Times New Roman" pitchFamily="18" charset="0"/>
              </a:rPr>
              <a:t>of nuclear </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energy development</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1800" b="1" dirty="0">
                <a:ln w="10541" cmpd="sng">
                  <a:solidFill>
                    <a:schemeClr val="accent1">
                      <a:shade val="88000"/>
                      <a:satMod val="110000"/>
                    </a:schemeClr>
                  </a:solidFill>
                  <a:prstDash val="solid"/>
                </a:ln>
                <a:cs typeface="B Nazanin" pitchFamily="2" charset="-78"/>
              </a:rPr>
              <a:t>Increasing demand of electricity in the world</a:t>
            </a:r>
          </a:p>
        </p:txBody>
      </p:sp>
      <p:sp>
        <p:nvSpPr>
          <p:cNvPr id="2" name="Rectangle 1"/>
          <p:cNvSpPr/>
          <p:nvPr/>
        </p:nvSpPr>
        <p:spPr>
          <a:xfrm>
            <a:off x="601670" y="1749245"/>
            <a:ext cx="3664920" cy="305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itchFamily="18" charset="0"/>
                <a:cs typeface="Times New Roman" pitchFamily="18" charset="0"/>
              </a:rPr>
              <a:t>Climate change and nuclear power, IAEA, 2018</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712026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96260" y="3581705"/>
            <a:ext cx="6096000" cy="3657599"/>
          </a:xfrm>
        </p:spPr>
        <p:txBody>
          <a:bodyPr>
            <a:normAutofit/>
          </a:bodyPr>
          <a:lstStyle/>
          <a:p>
            <a:pPr>
              <a:buFont typeface="Wingdings" pitchFamily="2" charset="2"/>
              <a:buChar char="Ø"/>
            </a:pPr>
            <a:r>
              <a:rPr lang="fa-IR" sz="2400" dirty="0" smtClean="0">
                <a:cs typeface="B Roya" pitchFamily="2" charset="-78"/>
              </a:rPr>
              <a:t> </a:t>
            </a:r>
            <a:r>
              <a:rPr lang="en-US" sz="2400" b="1" dirty="0">
                <a:latin typeface="Times New Roman" pitchFamily="18" charset="0"/>
                <a:cs typeface="Times New Roman" pitchFamily="18" charset="0"/>
              </a:rPr>
              <a:t>C</a:t>
            </a:r>
            <a:r>
              <a:rPr lang="en-US" sz="2400" b="1" dirty="0" smtClean="0">
                <a:latin typeface="Times New Roman" pitchFamily="18" charset="0"/>
                <a:cs typeface="Times New Roman" pitchFamily="18" charset="0"/>
              </a:rPr>
              <a:t>lean</a:t>
            </a:r>
            <a:endParaRPr lang="fa-IR" sz="2400" b="1" dirty="0">
              <a:latin typeface="Times New Roman" pitchFamily="18" charset="0"/>
              <a:cs typeface="Times New Roman" pitchFamily="18" charset="0"/>
            </a:endParaRPr>
          </a:p>
          <a:p>
            <a:pPr>
              <a:buFont typeface="Wingdings" pitchFamily="2" charset="2"/>
              <a:buChar char="Ø"/>
            </a:pPr>
            <a:r>
              <a:rPr lang="fa-IR" sz="2400" b="1" dirty="0">
                <a:cs typeface="B Roya" pitchFamily="2" charset="-78"/>
              </a:rPr>
              <a:t> </a:t>
            </a:r>
            <a:r>
              <a:rPr lang="en-US" sz="2400" b="1" dirty="0" smtClean="0">
                <a:latin typeface="Times New Roman" pitchFamily="18" charset="0"/>
                <a:cs typeface="Times New Roman" pitchFamily="18" charset="0"/>
              </a:rPr>
              <a:t>Cost-effective</a:t>
            </a:r>
            <a:endParaRPr lang="fa-IR" sz="2400" b="1" dirty="0">
              <a:latin typeface="Times New Roman" pitchFamily="18" charset="0"/>
              <a:cs typeface="Times New Roman" pitchFamily="18" charset="0"/>
            </a:endParaRPr>
          </a:p>
          <a:p>
            <a:pPr>
              <a:buFont typeface="Wingdings" pitchFamily="2" charset="2"/>
              <a:buChar char="Ø"/>
            </a:pPr>
            <a:r>
              <a:rPr lang="fa-IR" sz="2400" b="1" dirty="0">
                <a:cs typeface="B Roya" pitchFamily="2" charset="-78"/>
              </a:rPr>
              <a:t> </a:t>
            </a:r>
            <a:r>
              <a:rPr lang="en-US" sz="2400" b="1" dirty="0">
                <a:latin typeface="Times New Roman" pitchFamily="18" charset="0"/>
                <a:cs typeface="Times New Roman" pitchFamily="18" charset="0"/>
              </a:rPr>
              <a:t>S</a:t>
            </a:r>
            <a:r>
              <a:rPr lang="en-US" sz="2400" b="1" dirty="0" smtClean="0">
                <a:latin typeface="Times New Roman" pitchFamily="18" charset="0"/>
                <a:cs typeface="Times New Roman" pitchFamily="18" charset="0"/>
              </a:rPr>
              <a:t>afe</a:t>
            </a:r>
            <a:r>
              <a:rPr lang="fa-IR" sz="2400" b="1" dirty="0" smtClean="0">
                <a:latin typeface="Times New Roman" pitchFamily="18" charset="0"/>
                <a:cs typeface="Times New Roman" pitchFamily="18" charset="0"/>
              </a:rPr>
              <a:t> </a:t>
            </a:r>
            <a:endParaRPr lang="fa-IR" sz="2400" b="1" dirty="0">
              <a:latin typeface="Times New Roman" pitchFamily="18" charset="0"/>
              <a:cs typeface="Times New Roman" pitchFamily="18" charset="0"/>
            </a:endParaRPr>
          </a:p>
          <a:p>
            <a:pPr>
              <a:buFont typeface="Wingdings" pitchFamily="2" charset="2"/>
              <a:buChar char="Ø"/>
            </a:pPr>
            <a:r>
              <a:rPr lang="fa-IR" sz="2400" b="1" dirty="0">
                <a:cs typeface="B Roya" pitchFamily="2" charset="-78"/>
              </a:rPr>
              <a:t> </a:t>
            </a:r>
            <a:r>
              <a:rPr lang="en-US" sz="2400" b="1" dirty="0">
                <a:latin typeface="Times New Roman" pitchFamily="18" charset="0"/>
                <a:cs typeface="Times New Roman" pitchFamily="18" charset="0"/>
              </a:rPr>
              <a:t>R</a:t>
            </a:r>
            <a:r>
              <a:rPr lang="en-US" sz="2400" b="1" dirty="0" smtClean="0">
                <a:latin typeface="Times New Roman" pitchFamily="18" charset="0"/>
                <a:cs typeface="Times New Roman" pitchFamily="18" charset="0"/>
              </a:rPr>
              <a:t>eliable</a:t>
            </a:r>
            <a:endParaRPr lang="en-US" sz="2400" b="1" dirty="0">
              <a:latin typeface="Times New Roman" pitchFamily="18" charset="0"/>
              <a:cs typeface="Times New Roman" pitchFamily="18" charset="0"/>
            </a:endParaRPr>
          </a:p>
        </p:txBody>
      </p:sp>
      <p:sp>
        <p:nvSpPr>
          <p:cNvPr id="14" name="Title 1"/>
          <p:cNvSpPr>
            <a:spLocks noGrp="1"/>
          </p:cNvSpPr>
          <p:nvPr>
            <p:ph type="title"/>
          </p:nvPr>
        </p:nvSpPr>
        <p:spPr>
          <a:xfrm>
            <a:off x="1059786" y="374900"/>
            <a:ext cx="6871724" cy="763525"/>
          </a:xfrm>
        </p:spPr>
        <p:txBody>
          <a:bodyPr vert="horz" lIns="91440" tIns="45720" rIns="91440" bIns="45720" rtlCol="0" anchor="ctr">
            <a:noAutofit/>
          </a:bodyPr>
          <a:lstStyle/>
          <a:p>
            <a:pPr algn="ctr"/>
            <a:r>
              <a:rPr lang="en-US" sz="2400" b="1" dirty="0">
                <a:solidFill>
                  <a:srgbClr val="2A5A06"/>
                </a:solidFill>
                <a:latin typeface="Times New Roman" pitchFamily="18" charset="0"/>
                <a:cs typeface="Times New Roman" pitchFamily="18" charset="0"/>
              </a:rPr>
              <a:t/>
            </a:r>
            <a:br>
              <a:rPr lang="en-US" sz="2400" b="1" dirty="0">
                <a:solidFill>
                  <a:srgbClr val="2A5A06"/>
                </a:solidFill>
                <a:latin typeface="Times New Roman" pitchFamily="18" charset="0"/>
                <a:cs typeface="Times New Roman" pitchFamily="18" charset="0"/>
              </a:rPr>
            </a:br>
            <a:r>
              <a:rPr lang="en-US" sz="2400" b="1" dirty="0">
                <a:solidFill>
                  <a:srgbClr val="2A5A06"/>
                </a:solidFill>
                <a:latin typeface="Times New Roman" pitchFamily="18" charset="0"/>
                <a:cs typeface="Times New Roman" pitchFamily="18" charset="0"/>
              </a:rPr>
              <a:t/>
            </a:r>
            <a:br>
              <a:rPr lang="en-US" sz="2400" b="1" dirty="0">
                <a:solidFill>
                  <a:srgbClr val="2A5A06"/>
                </a:solidFill>
                <a:latin typeface="Times New Roman" pitchFamily="18" charset="0"/>
                <a:cs typeface="Times New Roman" pitchFamily="18" charset="0"/>
              </a:rPr>
            </a:br>
            <a:r>
              <a:rPr lang="en-US" sz="2400" b="1" dirty="0">
                <a:solidFill>
                  <a:srgbClr val="2A5A06"/>
                </a:solidFill>
                <a:latin typeface="Times New Roman" pitchFamily="18" charset="0"/>
                <a:cs typeface="Times New Roman" pitchFamily="18" charset="0"/>
              </a:rPr>
              <a:t/>
            </a:r>
            <a:br>
              <a:rPr lang="en-US" sz="2400" b="1" dirty="0">
                <a:solidFill>
                  <a:srgbClr val="2A5A06"/>
                </a:solidFill>
                <a:latin typeface="Times New Roman" pitchFamily="18" charset="0"/>
                <a:cs typeface="Times New Roman" pitchFamily="18" charset="0"/>
              </a:rPr>
            </a:br>
            <a:endParaRPr lang="en-US" sz="2400" b="1" dirty="0">
              <a:solidFill>
                <a:srgbClr val="2A5A06"/>
              </a:solidFill>
              <a:latin typeface="Times New Roman" pitchFamily="18" charset="0"/>
              <a:cs typeface="Times New Roman" pitchFamily="18" charset="0"/>
            </a:endParaRPr>
          </a:p>
        </p:txBody>
      </p:sp>
      <p:pic>
        <p:nvPicPr>
          <p:cNvPr id="5" name="Picture 2" descr="Image result for ‫نیروگاه اتمی بوشهر‬‎">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5784" y="1879578"/>
            <a:ext cx="6268216" cy="49267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434130" y="527605"/>
            <a:ext cx="4275740" cy="7635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2800" b="1" dirty="0" smtClean="0">
                <a:solidFill>
                  <a:srgbClr val="2A5A06"/>
                </a:solidFill>
                <a:latin typeface="Times New Roman" pitchFamily="18" charset="0"/>
                <a:cs typeface="Times New Roman" pitchFamily="18" charset="0"/>
              </a:rPr>
              <a:t/>
            </a:r>
            <a:br>
              <a:rPr lang="en-US" sz="2800" b="1" dirty="0" smtClean="0">
                <a:solidFill>
                  <a:srgbClr val="2A5A06"/>
                </a:solidFill>
                <a:latin typeface="Times New Roman" pitchFamily="18" charset="0"/>
                <a:cs typeface="Times New Roman" pitchFamily="18" charset="0"/>
              </a:rPr>
            </a:br>
            <a:r>
              <a:rPr lang="en-US" sz="2800" b="1" dirty="0" smtClean="0">
                <a:solidFill>
                  <a:srgbClr val="2A5A06"/>
                </a:solidFill>
                <a:latin typeface="Times New Roman" pitchFamily="18" charset="0"/>
                <a:cs typeface="Times New Roman" pitchFamily="18" charset="0"/>
              </a:rPr>
              <a:t>Necessity of nuclear energy development</a:t>
            </a:r>
            <a:r>
              <a:rPr lang="fa-IR" sz="2800" b="1" dirty="0" smtClean="0">
                <a:solidFill>
                  <a:srgbClr val="2A5A06"/>
                </a:solidFill>
                <a:latin typeface="Times New Roman" pitchFamily="18" charset="0"/>
                <a:cs typeface="Times New Roman" pitchFamily="18" charset="0"/>
              </a:rPr>
              <a:t/>
            </a:r>
            <a:br>
              <a:rPr lang="fa-IR" sz="2800" b="1" dirty="0" smtClean="0">
                <a:solidFill>
                  <a:srgbClr val="2A5A06"/>
                </a:solidFill>
                <a:latin typeface="Times New Roman" pitchFamily="18" charset="0"/>
                <a:cs typeface="Times New Roman" pitchFamily="18" charset="0"/>
              </a:rPr>
            </a:br>
            <a:r>
              <a:rPr lang="en-US" sz="1800" b="1" dirty="0">
                <a:ln w="10541" cmpd="sng">
                  <a:solidFill>
                    <a:schemeClr val="accent1">
                      <a:shade val="88000"/>
                      <a:satMod val="110000"/>
                    </a:schemeClr>
                  </a:solidFill>
                  <a:prstDash val="solid"/>
                </a:ln>
                <a:solidFill>
                  <a:srgbClr val="2A5A06"/>
                </a:solidFill>
                <a:cs typeface="B Nazanin" pitchFamily="2" charset="-78"/>
              </a:rPr>
              <a:t>Advantages of nuclear power plants</a:t>
            </a: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113885" y="2665476"/>
            <a:ext cx="4350119" cy="348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https://pris.iaea.org/PRIS/TempChartImages/Chart_000847.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pris.iaea.org/PRIS/TempChartImages/Chart_000847.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keshishian\Desktop\Chart_000847.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191" y="1747263"/>
            <a:ext cx="5089334" cy="477838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68300" y="1747263"/>
            <a:ext cx="1149600" cy="15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IAEA 2019</a:t>
            </a:r>
            <a:endParaRPr lang="en-US" dirty="0"/>
          </a:p>
        </p:txBody>
      </p:sp>
      <p:sp>
        <p:nvSpPr>
          <p:cNvPr id="9" name="Title 1"/>
          <p:cNvSpPr txBox="1">
            <a:spLocks/>
          </p:cNvSpPr>
          <p:nvPr/>
        </p:nvSpPr>
        <p:spPr>
          <a:xfrm>
            <a:off x="2455865" y="527605"/>
            <a:ext cx="4275740" cy="7635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7ABC32"/>
                </a:solidFill>
                <a:latin typeface="+mj-lt"/>
                <a:ea typeface="+mj-ea"/>
                <a:cs typeface="+mj-cs"/>
              </a:defRPr>
            </a:lvl1pPr>
          </a:lstStyle>
          <a:p>
            <a:pPr algn="ctr"/>
            <a:r>
              <a:rPr lang="en-US" sz="2800" b="1" dirty="0" smtClean="0">
                <a:solidFill>
                  <a:srgbClr val="2A5A06"/>
                </a:solidFill>
                <a:latin typeface="Times New Roman" pitchFamily="18" charset="0"/>
                <a:cs typeface="Times New Roman" pitchFamily="18" charset="0"/>
              </a:rPr>
              <a:t/>
            </a:r>
            <a:br>
              <a:rPr lang="en-US" sz="2800" b="1" dirty="0" smtClean="0">
                <a:solidFill>
                  <a:srgbClr val="2A5A06"/>
                </a:solidFill>
                <a:latin typeface="Times New Roman" pitchFamily="18" charset="0"/>
                <a:cs typeface="Times New Roman" pitchFamily="18" charset="0"/>
              </a:rPr>
            </a:br>
            <a:r>
              <a:rPr lang="en-US" sz="2800" b="1" dirty="0" smtClean="0">
                <a:solidFill>
                  <a:srgbClr val="2A5A06"/>
                </a:solidFill>
                <a:latin typeface="Times New Roman" pitchFamily="18" charset="0"/>
                <a:cs typeface="Times New Roman" pitchFamily="18" charset="0"/>
              </a:rPr>
              <a:t>Necessity of nuclear energy development</a:t>
            </a:r>
            <a:r>
              <a:rPr lang="fa-IR" sz="2800" b="1" dirty="0" smtClean="0">
                <a:solidFill>
                  <a:srgbClr val="2A5A06"/>
                </a:solidFill>
                <a:latin typeface="Times New Roman" pitchFamily="18" charset="0"/>
                <a:cs typeface="Times New Roman" pitchFamily="18" charset="0"/>
              </a:rPr>
              <a:t/>
            </a:r>
            <a:br>
              <a:rPr lang="fa-IR" sz="2800" b="1" dirty="0" smtClean="0">
                <a:solidFill>
                  <a:srgbClr val="2A5A06"/>
                </a:solidFill>
                <a:latin typeface="Times New Roman" pitchFamily="18" charset="0"/>
                <a:cs typeface="Times New Roman" pitchFamily="18" charset="0"/>
              </a:rPr>
            </a:br>
            <a:r>
              <a:rPr lang="en-US" sz="1800" b="1" dirty="0">
                <a:ln w="10541" cmpd="sng">
                  <a:solidFill>
                    <a:schemeClr val="accent1">
                      <a:shade val="88000"/>
                      <a:satMod val="110000"/>
                    </a:schemeClr>
                  </a:solidFill>
                  <a:prstDash val="solid"/>
                </a:ln>
                <a:solidFill>
                  <a:srgbClr val="2A5A06"/>
                </a:solidFill>
                <a:cs typeface="B Nazanin" pitchFamily="2" charset="-78"/>
              </a:rPr>
              <a:t>NPPs in the world</a:t>
            </a:r>
          </a:p>
        </p:txBody>
      </p:sp>
    </p:spTree>
    <p:extLst>
      <p:ext uri="{BB962C8B-B14F-4D97-AF65-F5344CB8AC3E}">
        <p14:creationId xmlns:p14="http://schemas.microsoft.com/office/powerpoint/2010/main" val="153862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world-nuclear.org/getmedia/5b0f09b5-99d4-472b-9e8b-ae27130072d1/average-lifecycle-greenhouse-gas-emissions.png.asp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65" y="2676524"/>
            <a:ext cx="9114935" cy="4181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cdn.zmescience.com/wp-content/uploads/2015/06/not-co2-emission-photo6-1024x64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03065" y="2207360"/>
            <a:ext cx="4886560" cy="280758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56079" y="527605"/>
            <a:ext cx="6260905" cy="763525"/>
          </a:xfrm>
        </p:spPr>
        <p:txBody>
          <a:bodyPr>
            <a:noAutofit/>
          </a:bodyPr>
          <a:lstStyle/>
          <a:p>
            <a:pPr algn="ctr" rtl="1"/>
            <a:r>
              <a:rPr lang="en-US" sz="2800" b="1" dirty="0" smtClean="0">
                <a:solidFill>
                  <a:srgbClr val="2A5A06"/>
                </a:solidFill>
                <a:latin typeface="Times New Roman" pitchFamily="18" charset="0"/>
                <a:cs typeface="Times New Roman" pitchFamily="18" charset="0"/>
              </a:rPr>
              <a:t/>
            </a:r>
            <a:br>
              <a:rPr lang="en-US" sz="2800" b="1" dirty="0" smtClean="0">
                <a:solidFill>
                  <a:srgbClr val="2A5A06"/>
                </a:solidFill>
                <a:latin typeface="Times New Roman" pitchFamily="18" charset="0"/>
                <a:cs typeface="Times New Roman" pitchFamily="18" charset="0"/>
              </a:rPr>
            </a:br>
            <a:r>
              <a:rPr lang="en-US" sz="2800" b="1" dirty="0" smtClean="0">
                <a:solidFill>
                  <a:srgbClr val="2A5A06"/>
                </a:solidFill>
                <a:latin typeface="Times New Roman" pitchFamily="18" charset="0"/>
                <a:cs typeface="Times New Roman" pitchFamily="18" charset="0"/>
              </a:rPr>
              <a:t>Necessity </a:t>
            </a:r>
            <a:r>
              <a:rPr lang="en-US" sz="2800" b="1" dirty="0">
                <a:solidFill>
                  <a:srgbClr val="2A5A06"/>
                </a:solidFill>
                <a:latin typeface="Times New Roman" pitchFamily="18" charset="0"/>
                <a:cs typeface="Times New Roman" pitchFamily="18" charset="0"/>
              </a:rPr>
              <a:t>of </a:t>
            </a:r>
            <a:r>
              <a:rPr lang="en-US" sz="2800" b="1" dirty="0" smtClean="0">
                <a:solidFill>
                  <a:srgbClr val="2A5A06"/>
                </a:solidFill>
                <a:latin typeface="Times New Roman" pitchFamily="18" charset="0"/>
                <a:cs typeface="Times New Roman" pitchFamily="18" charset="0"/>
              </a:rPr>
              <a:t>nuclear</a:t>
            </a:r>
            <a:br>
              <a:rPr lang="en-US" sz="2800" b="1" dirty="0" smtClean="0">
                <a:solidFill>
                  <a:srgbClr val="2A5A06"/>
                </a:solidFill>
                <a:latin typeface="Times New Roman" pitchFamily="18" charset="0"/>
                <a:cs typeface="Times New Roman" pitchFamily="18" charset="0"/>
              </a:rPr>
            </a:br>
            <a:r>
              <a:rPr lang="en-US" sz="2800" b="1" dirty="0" smtClean="0">
                <a:solidFill>
                  <a:srgbClr val="2A5A06"/>
                </a:solidFill>
                <a:latin typeface="Times New Roman" pitchFamily="18" charset="0"/>
                <a:cs typeface="Times New Roman" pitchFamily="18" charset="0"/>
              </a:rPr>
              <a:t> </a:t>
            </a:r>
            <a:r>
              <a:rPr lang="en-US" sz="2800" b="1" dirty="0">
                <a:solidFill>
                  <a:srgbClr val="2A5A06"/>
                </a:solidFill>
                <a:latin typeface="Times New Roman" pitchFamily="18" charset="0"/>
                <a:cs typeface="Times New Roman" pitchFamily="18" charset="0"/>
              </a:rPr>
              <a:t>energy development</a:t>
            </a: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r>
            <a:b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br>
            <a:r>
              <a:rPr lang="en-US" sz="1800" b="1" dirty="0" smtClean="0">
                <a:ln w="10541" cmpd="sng">
                  <a:solidFill>
                    <a:schemeClr val="accent1">
                      <a:shade val="88000"/>
                      <a:satMod val="110000"/>
                    </a:schemeClr>
                  </a:solidFill>
                  <a:prstDash val="solid"/>
                </a:ln>
                <a:solidFill>
                  <a:srgbClr val="2A5A06"/>
                </a:solidFill>
                <a:cs typeface="B Nazanin" pitchFamily="2" charset="-78"/>
              </a:rPr>
              <a:t>Comparison </a:t>
            </a:r>
            <a:r>
              <a:rPr lang="en-US" sz="1800" b="1" dirty="0">
                <a:ln w="10541" cmpd="sng">
                  <a:solidFill>
                    <a:schemeClr val="accent1">
                      <a:shade val="88000"/>
                      <a:satMod val="110000"/>
                    </a:schemeClr>
                  </a:solidFill>
                  <a:prstDash val="solid"/>
                </a:ln>
                <a:solidFill>
                  <a:srgbClr val="2A5A06"/>
                </a:solidFill>
                <a:cs typeface="B Nazanin" pitchFamily="2" charset="-78"/>
              </a:rPr>
              <a:t>of greenhouse gases in different </a:t>
            </a:r>
            <a:r>
              <a:rPr lang="en-US" sz="1800" b="1" dirty="0" smtClean="0">
                <a:ln w="10541" cmpd="sng">
                  <a:solidFill>
                    <a:schemeClr val="accent1">
                      <a:shade val="88000"/>
                      <a:satMod val="110000"/>
                    </a:schemeClr>
                  </a:solidFill>
                  <a:prstDash val="solid"/>
                </a:ln>
                <a:solidFill>
                  <a:srgbClr val="2A5A06"/>
                </a:solidFill>
                <a:cs typeface="B Nazanin" pitchFamily="2" charset="-78"/>
              </a:rPr>
              <a:t>power plants</a:t>
            </a:r>
            <a:endParaRPr lang="en-US" sz="1800" b="1" dirty="0">
              <a:ln w="10541" cmpd="sng">
                <a:solidFill>
                  <a:schemeClr val="accent1">
                    <a:shade val="88000"/>
                    <a:satMod val="110000"/>
                  </a:schemeClr>
                </a:solidFill>
                <a:prstDash val="solid"/>
              </a:ln>
              <a:solidFill>
                <a:srgbClr val="2A5A06"/>
              </a:solidFill>
              <a:cs typeface="B Nazanin" pitchFamily="2" charset="-78"/>
            </a:endParaRPr>
          </a:p>
        </p:txBody>
      </p:sp>
      <p:cxnSp>
        <p:nvCxnSpPr>
          <p:cNvPr id="5" name="Straight Arrow Connector 4"/>
          <p:cNvCxnSpPr/>
          <p:nvPr/>
        </p:nvCxnSpPr>
        <p:spPr>
          <a:xfrm>
            <a:off x="7098590" y="4803345"/>
            <a:ext cx="152705" cy="610820"/>
          </a:xfrm>
          <a:prstGeom prst="straightConnector1">
            <a:avLst/>
          </a:prstGeom>
          <a:ln>
            <a:solidFill>
              <a:srgbClr val="002060"/>
            </a:solidFill>
            <a:tailEnd type="arrow"/>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219907" y="1897421"/>
            <a:ext cx="4428445" cy="30541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itchFamily="18" charset="0"/>
                <a:cs typeface="Times New Roman" pitchFamily="18" charset="0"/>
              </a:rPr>
              <a:t>Nuclear Power for Sustainable Development, IAEA, 2018</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399892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5802790" cy="763525"/>
          </a:xfrm>
        </p:spPr>
        <p:txBody>
          <a:bodyPr>
            <a:normAutofit/>
          </a:bodyPr>
          <a:lstStyle/>
          <a:p>
            <a:pPr algn="ctr" rtl="1"/>
            <a:r>
              <a:rPr lang="en-US" sz="2800" b="1" dirty="0" smtClean="0">
                <a:solidFill>
                  <a:srgbClr val="2A5A06"/>
                </a:solidFill>
                <a:latin typeface="Times New Roman" pitchFamily="18" charset="0"/>
                <a:cs typeface="Times New Roman" pitchFamily="18" charset="0"/>
              </a:rPr>
              <a:t>Nuclear and </a:t>
            </a:r>
            <a:r>
              <a:rPr lang="en-US" sz="2800" b="1" dirty="0">
                <a:solidFill>
                  <a:srgbClr val="2A5A06"/>
                </a:solidFill>
                <a:latin typeface="Times New Roman" pitchFamily="18" charset="0"/>
                <a:cs typeface="Times New Roman" pitchFamily="18" charset="0"/>
              </a:rPr>
              <a:t>r</a:t>
            </a:r>
            <a:r>
              <a:rPr lang="en-US" sz="2800" b="1" dirty="0" smtClean="0">
                <a:solidFill>
                  <a:srgbClr val="2A5A06"/>
                </a:solidFill>
                <a:latin typeface="Times New Roman" pitchFamily="18" charset="0"/>
                <a:cs typeface="Times New Roman" pitchFamily="18" charset="0"/>
              </a:rPr>
              <a:t>adioactive </a:t>
            </a:r>
            <a:r>
              <a:rPr lang="en-US" sz="2800" b="1" dirty="0">
                <a:solidFill>
                  <a:srgbClr val="2A5A06"/>
                </a:solidFill>
                <a:latin typeface="Times New Roman" pitchFamily="18" charset="0"/>
                <a:cs typeface="Times New Roman" pitchFamily="18" charset="0"/>
              </a:rPr>
              <a:t>materials</a:t>
            </a:r>
          </a:p>
        </p:txBody>
      </p:sp>
      <p:sp>
        <p:nvSpPr>
          <p:cNvPr id="3" name="Content Placeholder 2"/>
          <p:cNvSpPr>
            <a:spLocks noGrp="1"/>
          </p:cNvSpPr>
          <p:nvPr>
            <p:ph idx="1"/>
          </p:nvPr>
        </p:nvSpPr>
        <p:spPr>
          <a:xfrm>
            <a:off x="601670" y="1443835"/>
            <a:ext cx="7932425" cy="5039265"/>
          </a:xfrm>
        </p:spPr>
        <p:txBody>
          <a:bodyPr>
            <a:normAutofit fontScale="77500" lnSpcReduction="20000"/>
          </a:bodyPr>
          <a:lstStyle/>
          <a:p>
            <a:pPr algn="just" rtl="1"/>
            <a:endParaRPr lang="fa-IR" dirty="0" smtClean="0">
              <a:cs typeface="B Nazanin" pitchFamily="2" charset="-78"/>
            </a:endParaRPr>
          </a:p>
          <a:p>
            <a:pPr algn="just" rtl="1"/>
            <a:endParaRPr lang="fa-IR" dirty="0">
              <a:cs typeface="B Nazanin" pitchFamily="2" charset="-78"/>
            </a:endParaRPr>
          </a:p>
          <a:p>
            <a:pPr marL="0" indent="0" algn="just">
              <a:buNone/>
            </a:pPr>
            <a:r>
              <a:rPr lang="en-US" sz="2200" dirty="0" smtClean="0">
                <a:latin typeface="Times New Roman" pitchFamily="18" charset="0"/>
                <a:cs typeface="Times New Roman" pitchFamily="18" charset="0"/>
              </a:rPr>
              <a:t>Radioactive materials are divided into two categories</a:t>
            </a:r>
            <a:r>
              <a:rPr lang="en-US" sz="2200" dirty="0" smtClean="0">
                <a:cs typeface="+mj-cs"/>
              </a:rPr>
              <a:t>:</a:t>
            </a:r>
          </a:p>
          <a:p>
            <a:pPr marL="0" indent="0" algn="just">
              <a:buNone/>
            </a:pPr>
            <a:endParaRPr lang="fa-IR" sz="2200" dirty="0" smtClean="0">
              <a:cs typeface="+mj-cs"/>
            </a:endParaRPr>
          </a:p>
          <a:p>
            <a:pPr marL="290513" indent="-290513" algn="just">
              <a:buFont typeface="+mj-lt"/>
              <a:buAutoNum type="arabicPeriod"/>
            </a:pPr>
            <a:r>
              <a:rPr lang="en-US" sz="2100" dirty="0" smtClean="0">
                <a:latin typeface="Times New Roman" pitchFamily="18" charset="0"/>
                <a:cs typeface="Times New Roman" pitchFamily="18" charset="0"/>
              </a:rPr>
              <a:t>Natural radioactive materials</a:t>
            </a:r>
          </a:p>
          <a:p>
            <a:pPr marL="0" indent="0" rtl="1">
              <a:buNone/>
            </a:pPr>
            <a:r>
              <a:rPr lang="fa-IR" sz="2200" dirty="0" smtClean="0">
                <a:cs typeface="+mj-cs"/>
              </a:rPr>
              <a:t>(</a:t>
            </a:r>
            <a:r>
              <a:rPr lang="en-US" sz="2200" dirty="0">
                <a:latin typeface="Times New Roman" pitchFamily="18" charset="0"/>
                <a:cs typeface="Times New Roman" pitchFamily="18" charset="0"/>
              </a:rPr>
              <a:t>K-40, U-238</a:t>
            </a:r>
            <a:r>
              <a:rPr lang="fa-IR" sz="2200" dirty="0" smtClean="0">
                <a:cs typeface="+mj-cs"/>
              </a:rPr>
              <a:t>)</a:t>
            </a:r>
            <a:endParaRPr lang="en-US" sz="2200" dirty="0" smtClean="0">
              <a:cs typeface="+mj-cs"/>
            </a:endParaRPr>
          </a:p>
          <a:p>
            <a:pPr algn="just"/>
            <a:endParaRPr lang="en-US" dirty="0" smtClean="0">
              <a:cs typeface="B Nazanin" pitchFamily="2" charset="-78"/>
            </a:endParaRPr>
          </a:p>
          <a:p>
            <a:pPr marL="0" indent="0" algn="just">
              <a:buNone/>
            </a:pPr>
            <a:r>
              <a:rPr lang="en-US" dirty="0" smtClean="0">
                <a:cs typeface="+mj-cs"/>
              </a:rPr>
              <a:t>2.</a:t>
            </a:r>
            <a:r>
              <a:rPr lang="fa-IR" dirty="0" smtClean="0">
                <a:cs typeface="+mj-cs"/>
              </a:rPr>
              <a:t> </a:t>
            </a:r>
            <a:r>
              <a:rPr lang="en-US" sz="2100" dirty="0">
                <a:latin typeface="Times New Roman" pitchFamily="18" charset="0"/>
                <a:cs typeface="Times New Roman" pitchFamily="18" charset="0"/>
              </a:rPr>
              <a:t>A</a:t>
            </a:r>
            <a:r>
              <a:rPr lang="en-US" sz="2100" dirty="0" smtClean="0">
                <a:latin typeface="Times New Roman" pitchFamily="18" charset="0"/>
                <a:cs typeface="Times New Roman" pitchFamily="18" charset="0"/>
              </a:rPr>
              <a:t>rtificial </a:t>
            </a:r>
            <a:r>
              <a:rPr lang="en-US" sz="2100" dirty="0">
                <a:latin typeface="Times New Roman" pitchFamily="18" charset="0"/>
                <a:cs typeface="Times New Roman" pitchFamily="18" charset="0"/>
              </a:rPr>
              <a:t>radioactive materials</a:t>
            </a:r>
          </a:p>
          <a:p>
            <a:pPr marL="0" indent="0" rtl="1">
              <a:buNone/>
            </a:pPr>
            <a:r>
              <a:rPr lang="fa-IR" sz="2400" dirty="0" smtClean="0">
                <a:cs typeface="B Nazanin" pitchFamily="2" charset="-78"/>
              </a:rPr>
              <a:t>(</a:t>
            </a:r>
            <a:r>
              <a:rPr lang="en-US" sz="2100" dirty="0" smtClean="0">
                <a:latin typeface="Times New Roman" pitchFamily="18" charset="0"/>
                <a:cs typeface="Times New Roman" pitchFamily="18" charset="0"/>
              </a:rPr>
              <a:t>Iodine-131</a:t>
            </a:r>
            <a:r>
              <a:rPr lang="en-US" sz="2100" dirty="0">
                <a:latin typeface="Times New Roman" pitchFamily="18" charset="0"/>
                <a:cs typeface="Times New Roman" pitchFamily="18" charset="0"/>
              </a:rPr>
              <a:t>, </a:t>
            </a:r>
            <a:r>
              <a:rPr lang="en-US" sz="2100" dirty="0" smtClean="0">
                <a:latin typeface="Times New Roman" pitchFamily="18" charset="0"/>
                <a:cs typeface="Times New Roman" pitchFamily="18" charset="0"/>
              </a:rPr>
              <a:t>Cesium-137</a:t>
            </a:r>
            <a:r>
              <a:rPr lang="fa-IR" sz="2400" dirty="0" smtClean="0">
                <a:cs typeface="B Nazanin" pitchFamily="2" charset="-78"/>
              </a:rPr>
              <a:t>)</a:t>
            </a:r>
          </a:p>
          <a:p>
            <a:pPr algn="just" rtl="1"/>
            <a:endParaRPr lang="fa-IR" dirty="0" smtClean="0">
              <a:cs typeface="B Nazanin" pitchFamily="2" charset="-78"/>
            </a:endParaRPr>
          </a:p>
          <a:p>
            <a:pPr algn="just" rtl="1"/>
            <a:endParaRPr lang="fa-IR" dirty="0">
              <a:cs typeface="B Nazanin" pitchFamily="2" charset="-78"/>
            </a:endParaRPr>
          </a:p>
          <a:p>
            <a:pPr algn="just" rtl="1"/>
            <a:endParaRPr lang="fa-IR" dirty="0">
              <a:cs typeface="B Nazanin" pitchFamily="2" charset="-78"/>
            </a:endParaRPr>
          </a:p>
          <a:p>
            <a:pPr marL="0" indent="0" algn="just" rtl="1">
              <a:buNone/>
            </a:pPr>
            <a:endParaRPr lang="fa-IR" dirty="0" smtClean="0">
              <a:cs typeface="B Roya" pitchFamily="2" charset="-78"/>
            </a:endParaRPr>
          </a:p>
          <a:p>
            <a:pPr marL="0" indent="0" algn="ctr">
              <a:buNone/>
            </a:pPr>
            <a:r>
              <a:rPr lang="en-US" sz="2300" dirty="0" smtClean="0">
                <a:latin typeface="Times New Roman" pitchFamily="18" charset="0"/>
                <a:cs typeface="Times New Roman" pitchFamily="18" charset="0"/>
              </a:rPr>
              <a:t>To assure the peaceful application </a:t>
            </a:r>
            <a:r>
              <a:rPr lang="en-US" sz="2300" dirty="0">
                <a:latin typeface="Times New Roman" pitchFamily="18" charset="0"/>
                <a:cs typeface="Times New Roman" pitchFamily="18" charset="0"/>
              </a:rPr>
              <a:t>of nuclear technology, there is another definition and classification based on the international nuclear safeguard </a:t>
            </a:r>
            <a:r>
              <a:rPr lang="en-US" sz="2300" dirty="0" smtClean="0">
                <a:latin typeface="Times New Roman" pitchFamily="18" charset="0"/>
                <a:cs typeface="Times New Roman" pitchFamily="18" charset="0"/>
              </a:rPr>
              <a:t>protocols in which Uranium</a:t>
            </a:r>
            <a:r>
              <a:rPr lang="en-US" sz="2300" dirty="0">
                <a:latin typeface="Times New Roman" pitchFamily="18" charset="0"/>
                <a:cs typeface="Times New Roman" pitchFamily="18" charset="0"/>
              </a:rPr>
              <a:t>, Thorium and </a:t>
            </a:r>
            <a:r>
              <a:rPr lang="en-US" sz="2300" dirty="0" smtClean="0">
                <a:latin typeface="Times New Roman" pitchFamily="18" charset="0"/>
                <a:cs typeface="Times New Roman" pitchFamily="18" charset="0"/>
              </a:rPr>
              <a:t>Plutonium are considered nuclear materials. </a:t>
            </a:r>
            <a:endParaRPr lang="fa-IR" sz="2300" dirty="0">
              <a:latin typeface="Times New Roman" pitchFamily="18" charset="0"/>
              <a:cs typeface="Times New Roman" pitchFamily="18" charset="0"/>
            </a:endParaRPr>
          </a:p>
          <a:p>
            <a:pPr algn="just" rtl="1"/>
            <a:endParaRPr lang="fa-IR" dirty="0" smtClean="0">
              <a:cs typeface="B Nazanin" pitchFamily="2" charset="-78"/>
            </a:endParaRPr>
          </a:p>
          <a:p>
            <a:pPr algn="just" rtl="1"/>
            <a:endParaRPr lang="fa-IR" dirty="0">
              <a:cs typeface="B Nazanin" pitchFamily="2" charset="-78"/>
            </a:endParaRPr>
          </a:p>
          <a:p>
            <a:pPr marL="0" indent="0" algn="just" rtl="1">
              <a:buNone/>
            </a:pPr>
            <a:endParaRPr lang="en-US" dirty="0">
              <a:cs typeface="B Nazanin" pitchFamily="2" charset="-78"/>
            </a:endParaRPr>
          </a:p>
        </p:txBody>
      </p:sp>
      <p:pic>
        <p:nvPicPr>
          <p:cNvPr id="4" name="Picture 2" descr="Image result for MAN MADE RADIOACTIVE MATERI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61180" y="1901950"/>
            <a:ext cx="4786430" cy="343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6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4383" y="590543"/>
            <a:ext cx="5789012" cy="763525"/>
          </a:xfrm>
        </p:spPr>
        <p:txBody>
          <a:bodyPr>
            <a:noAutofit/>
          </a:bodyPr>
          <a:lstStyle/>
          <a:p>
            <a:pPr algn="ctr" rtl="1"/>
            <a:r>
              <a:rPr lang="en-US" sz="2800" b="1" dirty="0" smtClean="0">
                <a:solidFill>
                  <a:srgbClr val="2A5A06"/>
                </a:solidFill>
                <a:latin typeface="Times New Roman" pitchFamily="18" charset="0"/>
                <a:cs typeface="Times New Roman" pitchFamily="18" charset="0"/>
              </a:rPr>
              <a:t/>
            </a:r>
            <a:br>
              <a:rPr lang="en-US" sz="2800" b="1" dirty="0" smtClean="0">
                <a:solidFill>
                  <a:srgbClr val="2A5A06"/>
                </a:solidFill>
                <a:latin typeface="Times New Roman" pitchFamily="18" charset="0"/>
                <a:cs typeface="Times New Roman" pitchFamily="18" charset="0"/>
              </a:rPr>
            </a:br>
            <a:r>
              <a:rPr lang="en-US" sz="2800" b="1" dirty="0" smtClean="0">
                <a:solidFill>
                  <a:srgbClr val="2A5A06"/>
                </a:solidFill>
                <a:latin typeface="Times New Roman" pitchFamily="18" charset="0"/>
                <a:cs typeface="Times New Roman" pitchFamily="18" charset="0"/>
              </a:rPr>
              <a:t>Nuclear </a:t>
            </a:r>
            <a:r>
              <a:rPr lang="en-US" sz="2800" b="1" dirty="0">
                <a:solidFill>
                  <a:srgbClr val="2A5A06"/>
                </a:solidFill>
                <a:latin typeface="Times New Roman" pitchFamily="18" charset="0"/>
                <a:cs typeface="Times New Roman" pitchFamily="18" charset="0"/>
              </a:rPr>
              <a:t>and </a:t>
            </a:r>
            <a:r>
              <a:rPr lang="en-US" sz="2800" b="1" dirty="0" smtClean="0">
                <a:solidFill>
                  <a:srgbClr val="2A5A06"/>
                </a:solidFill>
                <a:latin typeface="Times New Roman" pitchFamily="18" charset="0"/>
                <a:cs typeface="Times New Roman" pitchFamily="18" charset="0"/>
              </a:rPr>
              <a:t>radioactive </a:t>
            </a:r>
            <a:r>
              <a:rPr lang="en-US" sz="2800" b="1" dirty="0">
                <a:solidFill>
                  <a:srgbClr val="2A5A06"/>
                </a:solidFill>
                <a:latin typeface="Times New Roman" pitchFamily="18" charset="0"/>
                <a:cs typeface="Times New Roman" pitchFamily="18" charset="0"/>
              </a:rPr>
              <a:t>materials</a:t>
            </a: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r>
            <a:b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b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 </a:t>
            </a:r>
            <a:r>
              <a:rPr lang="en-US" sz="1800" b="1" dirty="0">
                <a:ln w="10541" cmpd="sng">
                  <a:solidFill>
                    <a:schemeClr val="accent1">
                      <a:shade val="88000"/>
                      <a:satMod val="110000"/>
                    </a:schemeClr>
                  </a:solidFill>
                  <a:prstDash val="solid"/>
                </a:ln>
                <a:solidFill>
                  <a:srgbClr val="2A5A06"/>
                </a:solidFill>
                <a:cs typeface="B Nazanin" pitchFamily="2" charset="-78"/>
              </a:rPr>
              <a:t>Dual-use of nuclear materials</a:t>
            </a:r>
          </a:p>
        </p:txBody>
      </p:sp>
      <p:pic>
        <p:nvPicPr>
          <p:cNvPr id="6"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46700" y="3979863"/>
            <a:ext cx="3355975" cy="2068512"/>
          </a:xfrm>
          <a:prstGeom prst="rect">
            <a:avLst/>
          </a:prstGeom>
          <a:noFill/>
          <a:ln w="3175">
            <a:solidFill>
              <a:schemeClr val="tx1"/>
            </a:solidFill>
            <a:miter lim="800000"/>
            <a:headEnd type="none" w="sm" len="sm"/>
            <a:tailEnd type="none" w="sm" len="sm"/>
          </a:ln>
          <a:effectLst/>
        </p:spPr>
      </p:pic>
      <p:sp>
        <p:nvSpPr>
          <p:cNvPr id="8" name="AutoShape 11"/>
          <p:cNvSpPr>
            <a:spLocks noChangeArrowheads="1"/>
          </p:cNvSpPr>
          <p:nvPr/>
        </p:nvSpPr>
        <p:spPr bwMode="auto">
          <a:xfrm rot="10800000">
            <a:off x="1727200" y="1965325"/>
            <a:ext cx="1371600" cy="15938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767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00" y="0"/>
                </a:moveTo>
                <a:lnTo>
                  <a:pt x="13000" y="7200"/>
                </a:lnTo>
                <a:lnTo>
                  <a:pt x="16086" y="7200"/>
                </a:lnTo>
                <a:lnTo>
                  <a:pt x="16086" y="18767"/>
                </a:lnTo>
                <a:lnTo>
                  <a:pt x="0" y="18767"/>
                </a:lnTo>
                <a:lnTo>
                  <a:pt x="0" y="21600"/>
                </a:lnTo>
                <a:lnTo>
                  <a:pt x="18514" y="21600"/>
                </a:lnTo>
                <a:lnTo>
                  <a:pt x="18514" y="7200"/>
                </a:lnTo>
                <a:lnTo>
                  <a:pt x="21600" y="7200"/>
                </a:lnTo>
                <a:lnTo>
                  <a:pt x="17300" y="0"/>
                </a:lnTo>
                <a:close/>
              </a:path>
            </a:pathLst>
          </a:custGeom>
          <a:solidFill>
            <a:schemeClr val="tx1"/>
          </a:solidFill>
          <a:ln w="3175">
            <a:solidFill>
              <a:srgbClr val="000000"/>
            </a:solidFill>
            <a:miter lim="800000"/>
            <a:headEnd type="none" w="sm" len="sm"/>
            <a:tailEnd type="none" w="sm" len="sm"/>
          </a:ln>
          <a:effectLst/>
        </p:spPr>
        <p:txBody>
          <a:bodyPr wrap="none" anchor="ctr"/>
          <a:lstStyle/>
          <a:p>
            <a:endParaRPr lang="ru-RU" dirty="0"/>
          </a:p>
        </p:txBody>
      </p:sp>
      <p:sp>
        <p:nvSpPr>
          <p:cNvPr id="9" name="AutoShape 12"/>
          <p:cNvSpPr>
            <a:spLocks noChangeArrowheads="1"/>
          </p:cNvSpPr>
          <p:nvPr/>
        </p:nvSpPr>
        <p:spPr bwMode="auto">
          <a:xfrm rot="10800000" flipH="1">
            <a:off x="6380163" y="2198688"/>
            <a:ext cx="1490662" cy="15938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739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8" y="0"/>
                </a:moveTo>
                <a:lnTo>
                  <a:pt x="12996" y="9257"/>
                </a:lnTo>
                <a:lnTo>
                  <a:pt x="16071" y="9257"/>
                </a:lnTo>
                <a:lnTo>
                  <a:pt x="16071" y="18739"/>
                </a:lnTo>
                <a:lnTo>
                  <a:pt x="0" y="18739"/>
                </a:lnTo>
                <a:lnTo>
                  <a:pt x="0" y="21600"/>
                </a:lnTo>
                <a:lnTo>
                  <a:pt x="18525" y="21600"/>
                </a:lnTo>
                <a:lnTo>
                  <a:pt x="18525" y="9257"/>
                </a:lnTo>
                <a:lnTo>
                  <a:pt x="21600" y="9257"/>
                </a:lnTo>
                <a:lnTo>
                  <a:pt x="17298" y="0"/>
                </a:lnTo>
                <a:close/>
              </a:path>
            </a:pathLst>
          </a:custGeom>
          <a:solidFill>
            <a:srgbClr val="FF0000"/>
          </a:solidFill>
          <a:ln w="3175">
            <a:solidFill>
              <a:schemeClr val="tx1"/>
            </a:solidFill>
            <a:miter lim="800000"/>
            <a:headEnd type="none" w="sm" len="sm"/>
            <a:tailEnd type="none" w="sm" len="sm"/>
          </a:ln>
          <a:effectLst/>
        </p:spPr>
        <p:txBody>
          <a:bodyPr wrap="none" anchor="ctr"/>
          <a:lstStyle/>
          <a:p>
            <a:endParaRPr lang="ru-RU" dirty="0"/>
          </a:p>
        </p:txBody>
      </p:sp>
      <p:sp>
        <p:nvSpPr>
          <p:cNvPr id="10" name="TextBox 9"/>
          <p:cNvSpPr txBox="1"/>
          <p:nvPr/>
        </p:nvSpPr>
        <p:spPr>
          <a:xfrm>
            <a:off x="5147264" y="6237312"/>
            <a:ext cx="3534429" cy="338554"/>
          </a:xfrm>
          <a:prstGeom prst="rect">
            <a:avLst/>
          </a:prstGeom>
          <a:noFill/>
        </p:spPr>
        <p:txBody>
          <a:bodyPr wrap="none" rtlCol="0">
            <a:spAutoFit/>
          </a:bodyPr>
          <a:lstStyle/>
          <a:p>
            <a:pPr algn="ctr"/>
            <a:r>
              <a:rPr lang="en-US" sz="1600" b="1" dirty="0" smtClean="0">
                <a:solidFill>
                  <a:srgbClr val="FF0000"/>
                </a:solidFill>
                <a:latin typeface="Times New Roman" pitchFamily="18" charset="0"/>
                <a:cs typeface="Times New Roman" pitchFamily="18" charset="0"/>
              </a:rPr>
              <a:t>Hiroshima and Nagasaki, Japan, 1945</a:t>
            </a:r>
          </a:p>
        </p:txBody>
      </p:sp>
      <p:sp>
        <p:nvSpPr>
          <p:cNvPr id="2" name="AutoShape 2" descr="Image result for ‫نيروگاه بوش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نيروگاه بوشه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mfathi\Desktop\15319130442415490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5677" y="3967288"/>
            <a:ext cx="3616326" cy="20936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84383" y="6205046"/>
            <a:ext cx="1370375" cy="338554"/>
          </a:xfrm>
          <a:prstGeom prst="rect">
            <a:avLst/>
          </a:prstGeom>
          <a:noFill/>
        </p:spPr>
        <p:txBody>
          <a:bodyPr wrap="none" rtlCol="0">
            <a:spAutoFit/>
          </a:bodyPr>
          <a:lstStyle/>
          <a:p>
            <a:pPr algn="ctr"/>
            <a:r>
              <a:rPr lang="en-US" sz="1600" b="1" dirty="0" smtClean="0">
                <a:solidFill>
                  <a:srgbClr val="FF0000"/>
                </a:solidFill>
                <a:latin typeface="Times New Roman" pitchFamily="18" charset="0"/>
                <a:cs typeface="Times New Roman" pitchFamily="18" charset="0"/>
              </a:rPr>
              <a:t>Bushehr NPP</a:t>
            </a:r>
          </a:p>
        </p:txBody>
      </p:sp>
      <p:pic>
        <p:nvPicPr>
          <p:cNvPr id="17" name="Picture 2" descr="Nuclear Fission"/>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3164" y="1354068"/>
            <a:ext cx="2595985" cy="203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0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00" y="374900"/>
            <a:ext cx="6558080" cy="763525"/>
          </a:xfrm>
          <a:ln>
            <a:noFill/>
          </a:ln>
        </p:spPr>
        <p:txBody>
          <a:bodyPr>
            <a:noAutofit/>
          </a:bodyPr>
          <a:lstStyle/>
          <a:p>
            <a:pPr algn="ctr"/>
            <a:r>
              <a:rPr lang="en-US" sz="2800" b="1" dirty="0">
                <a:solidFill>
                  <a:srgbClr val="2A5A06"/>
                </a:solidFill>
                <a:latin typeface="Times New Roman" pitchFamily="18" charset="0"/>
                <a:cs typeface="Times New Roman" pitchFamily="18" charset="0"/>
              </a:rPr>
              <a:t>Radioactive wastes</a:t>
            </a:r>
          </a:p>
        </p:txBody>
      </p:sp>
      <p:sp>
        <p:nvSpPr>
          <p:cNvPr id="4" name="Rectangle 3"/>
          <p:cNvSpPr/>
          <p:nvPr/>
        </p:nvSpPr>
        <p:spPr>
          <a:xfrm>
            <a:off x="601670" y="1749245"/>
            <a:ext cx="7940660" cy="4524315"/>
          </a:xfrm>
          <a:prstGeom prst="rect">
            <a:avLst/>
          </a:prstGeom>
        </p:spPr>
        <p:txBody>
          <a:bodyPr wrap="square">
            <a:spAutoFit/>
          </a:bodyPr>
          <a:lstStyle/>
          <a:p>
            <a:pPr algn="just">
              <a:lnSpc>
                <a:spcPct val="150000"/>
              </a:lnSpc>
            </a:pPr>
            <a:r>
              <a:rPr lang="en-US" sz="1600" b="1" dirty="0" smtClean="0">
                <a:latin typeface="Times New Roman" pitchFamily="18" charset="0"/>
                <a:cs typeface="Times New Roman" pitchFamily="18" charset="0"/>
              </a:rPr>
              <a:t>Radioactive waste is the byproduct of a nuclear process which is not usable for any other activities.</a:t>
            </a:r>
          </a:p>
          <a:p>
            <a:pPr algn="just">
              <a:lnSpc>
                <a:spcPct val="150000"/>
              </a:lnSpc>
            </a:pPr>
            <a:r>
              <a:rPr lang="en-US" sz="1600" b="1" dirty="0" smtClean="0">
                <a:solidFill>
                  <a:srgbClr val="FF0000"/>
                </a:solidFill>
                <a:latin typeface="Times New Roman" pitchFamily="18" charset="0"/>
                <a:cs typeface="Times New Roman" pitchFamily="18" charset="0"/>
              </a:rPr>
              <a:t>Radioactive wastes produced in Iran include:</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Solid and liquid wastes of Bushehr NPP and research reactor</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Solid and liquid wasted arising from research activities and radiopharmaceuticals production</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Radioactively contaminated equipment</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Spent radioactive resins from reactors</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Spent radioactive sources</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Spent nuclear fuels</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Wastes containing natural radioactive materials</a:t>
            </a:r>
          </a:p>
          <a:p>
            <a:pPr marL="285750" indent="-285750" algn="just">
              <a:lnSpc>
                <a:spcPct val="150000"/>
              </a:lnSpc>
              <a:buFont typeface="Wingdings" pitchFamily="2" charset="2"/>
              <a:buChar char="Ø"/>
            </a:pPr>
            <a:r>
              <a:rPr lang="en-US" sz="1600" b="1" dirty="0" smtClean="0">
                <a:latin typeface="Times New Roman" pitchFamily="18" charset="0"/>
                <a:cs typeface="Times New Roman" pitchFamily="18" charset="0"/>
              </a:rPr>
              <a:t>Medical Radioactive wastes</a:t>
            </a:r>
          </a:p>
        </p:txBody>
      </p:sp>
    </p:spTree>
    <p:extLst>
      <p:ext uri="{BB962C8B-B14F-4D97-AF65-F5344CB8AC3E}">
        <p14:creationId xmlns:p14="http://schemas.microsoft.com/office/powerpoint/2010/main" val="1445738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1700</Words>
  <Application>Microsoft Office PowerPoint</Application>
  <PresentationFormat>On-screen Show (4:3)</PresentationFormat>
  <Paragraphs>220</Paragraphs>
  <Slides>29</Slides>
  <Notes>13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1_Custom Design</vt:lpstr>
      <vt:lpstr>Custom Design</vt:lpstr>
      <vt:lpstr>PowerPoint Presentation</vt:lpstr>
      <vt:lpstr>PowerPoint Presentation</vt:lpstr>
      <vt:lpstr> Necessity of nuclear  energy development Increasing demand of electricity in the world</vt:lpstr>
      <vt:lpstr>   </vt:lpstr>
      <vt:lpstr>PowerPoint Presentation</vt:lpstr>
      <vt:lpstr> Necessity of nuclear  energy development Comparison of greenhouse gases in different power plants</vt:lpstr>
      <vt:lpstr>Nuclear and radioactive materials</vt:lpstr>
      <vt:lpstr> Nuclear and radioactive materials  Dual-use of nuclear materials</vt:lpstr>
      <vt:lpstr>Radioactive wastes</vt:lpstr>
      <vt:lpstr>Radioactive wastes Classification</vt:lpstr>
      <vt:lpstr> Facilities And Radioactive Waste Producers In Iran</vt:lpstr>
      <vt:lpstr>Radioactive waste management in Iran</vt:lpstr>
      <vt:lpstr>Radioactive waste management in Iran Waste management from generation to disposal</vt:lpstr>
      <vt:lpstr>Radioactive waste management in Iran Location of IRWA facilities</vt:lpstr>
      <vt:lpstr>Radioactive waste management in Iran Disused radioactive sources</vt:lpstr>
      <vt:lpstr>Radioactive waste management in Iran Treatment, Conditioning and storage of radioactive waste</vt:lpstr>
      <vt:lpstr>Radioactive waste management in Iran Final Disposal of Radioactive Waste in Anarak Repository</vt:lpstr>
      <vt:lpstr>Radioactive waste management in Iran Transportation of Bushehr NPP radioactive wastes to storage buildings in Anarak</vt:lpstr>
      <vt:lpstr>PowerPoint Presentation</vt:lpstr>
      <vt:lpstr>PowerPoint Presentation</vt:lpstr>
      <vt:lpstr>PowerPoint Presentation</vt:lpstr>
      <vt:lpstr>Radioactive waste management  Spent Fuel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ENVIRONMENTAL MONITORING DEP.</dc:creator>
  <cp:lastModifiedBy>fgolfam</cp:lastModifiedBy>
  <cp:revision>245</cp:revision>
  <dcterms:created xsi:type="dcterms:W3CDTF">2013-08-21T19:17:07Z</dcterms:created>
  <dcterms:modified xsi:type="dcterms:W3CDTF">2019-01-20T12:20:30Z</dcterms:modified>
</cp:coreProperties>
</file>