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56" r:id="rId7"/>
    <p:sldId id="296" r:id="rId8"/>
    <p:sldId id="298" r:id="rId9"/>
    <p:sldId id="297" r:id="rId10"/>
    <p:sldId id="299" r:id="rId11"/>
    <p:sldId id="291" r:id="rId12"/>
  </p:sldIdLst>
  <p:sldSz cx="9144000" cy="5143500" type="screen16x9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7104" autoAdjust="0"/>
  </p:normalViewPr>
  <p:slideViewPr>
    <p:cSldViewPr>
      <p:cViewPr varScale="1">
        <p:scale>
          <a:sx n="162" d="100"/>
          <a:sy n="162" d="100"/>
        </p:scale>
        <p:origin x="144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315C1-E7C3-4020-B911-B1134ECF1F97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k-SK"/>
        </a:p>
      </dgm:t>
    </dgm:pt>
    <dgm:pt modelId="{35F81507-133D-4420-AEFC-C50854D7A650}">
      <dgm:prSet phldrT="[Text]"/>
      <dgm:spPr/>
      <dgm:t>
        <a:bodyPr/>
        <a:lstStyle/>
        <a:p>
          <a:r>
            <a:rPr lang="sk-SK" b="1" dirty="0"/>
            <a:t>AWARENESS</a:t>
          </a:r>
        </a:p>
      </dgm:t>
    </dgm:pt>
    <dgm:pt modelId="{604E4A9F-A661-4575-A6A0-F4608486E2B5}" type="parTrans" cxnId="{7B36B885-C98E-448C-9325-AC2970ACEF03}">
      <dgm:prSet/>
      <dgm:spPr/>
      <dgm:t>
        <a:bodyPr/>
        <a:lstStyle/>
        <a:p>
          <a:endParaRPr lang="sk-SK"/>
        </a:p>
      </dgm:t>
    </dgm:pt>
    <dgm:pt modelId="{1BAC5FA6-23AA-471E-AEC2-D6A24DD6B69D}" type="sibTrans" cxnId="{7B36B885-C98E-448C-9325-AC2970ACEF03}">
      <dgm:prSet/>
      <dgm:spPr/>
      <dgm:t>
        <a:bodyPr/>
        <a:lstStyle/>
        <a:p>
          <a:endParaRPr lang="sk-SK"/>
        </a:p>
      </dgm:t>
    </dgm:pt>
    <dgm:pt modelId="{B400B5C9-7B89-4540-86AD-7C3DB1C59C14}">
      <dgm:prSet phldrT="[Text]" custT="1"/>
      <dgm:spPr/>
      <dgm:t>
        <a:bodyPr/>
        <a:lstStyle/>
        <a:p>
          <a:r>
            <a:rPr lang="sk-SK" sz="900" b="0" dirty="0">
              <a:solidFill>
                <a:schemeClr val="accent1"/>
              </a:solidFill>
            </a:rPr>
            <a:t>Which channel public get news</a:t>
          </a:r>
        </a:p>
      </dgm:t>
    </dgm:pt>
    <dgm:pt modelId="{B8C7C25D-15C4-431D-A2F6-4E15F1F45080}" type="parTrans" cxnId="{22E0C2F2-F196-4E68-B338-B2009F99AE69}">
      <dgm:prSet/>
      <dgm:spPr/>
      <dgm:t>
        <a:bodyPr/>
        <a:lstStyle/>
        <a:p>
          <a:endParaRPr lang="sk-SK"/>
        </a:p>
      </dgm:t>
    </dgm:pt>
    <dgm:pt modelId="{9EEA0E08-F368-4D80-9A66-04D9D95C92E1}" type="sibTrans" cxnId="{22E0C2F2-F196-4E68-B338-B2009F99AE69}">
      <dgm:prSet/>
      <dgm:spPr/>
      <dgm:t>
        <a:bodyPr/>
        <a:lstStyle/>
        <a:p>
          <a:endParaRPr lang="sk-SK"/>
        </a:p>
      </dgm:t>
    </dgm:pt>
    <dgm:pt modelId="{767F50D1-01F3-410A-8926-422CFB013502}">
      <dgm:prSet phldrT="[Text]"/>
      <dgm:spPr/>
      <dgm:t>
        <a:bodyPr/>
        <a:lstStyle/>
        <a:p>
          <a:r>
            <a:rPr lang="sk-SK" b="1" dirty="0"/>
            <a:t>KNOWLEDGE</a:t>
          </a:r>
        </a:p>
      </dgm:t>
    </dgm:pt>
    <dgm:pt modelId="{29D222CC-10D6-4545-822D-474B8123B649}" type="parTrans" cxnId="{3C3AC42A-7681-43FC-A4D6-40387937A75C}">
      <dgm:prSet/>
      <dgm:spPr/>
      <dgm:t>
        <a:bodyPr/>
        <a:lstStyle/>
        <a:p>
          <a:endParaRPr lang="sk-SK"/>
        </a:p>
      </dgm:t>
    </dgm:pt>
    <dgm:pt modelId="{B39AC0A0-EB63-406F-83BD-038E53DF415C}" type="sibTrans" cxnId="{3C3AC42A-7681-43FC-A4D6-40387937A75C}">
      <dgm:prSet/>
      <dgm:spPr/>
      <dgm:t>
        <a:bodyPr/>
        <a:lstStyle/>
        <a:p>
          <a:endParaRPr lang="sk-SK"/>
        </a:p>
      </dgm:t>
    </dgm:pt>
    <dgm:pt modelId="{DDBF0967-7FE8-4EF0-9B90-681B0B27560D}">
      <dgm:prSet phldrT="[Text]" custT="1"/>
      <dgm:spPr/>
      <dgm:t>
        <a:bodyPr/>
        <a:lstStyle/>
        <a:p>
          <a:r>
            <a:rPr lang="sk-SK" sz="900" b="0" dirty="0" err="1">
              <a:solidFill>
                <a:schemeClr val="accent1"/>
              </a:solidFill>
            </a:rPr>
            <a:t>Level of knowledge about nuclear </a:t>
          </a:r>
          <a:endParaRPr lang="sk-SK" sz="900" b="0" dirty="0">
            <a:solidFill>
              <a:schemeClr val="accent1"/>
            </a:solidFill>
          </a:endParaRPr>
        </a:p>
      </dgm:t>
    </dgm:pt>
    <dgm:pt modelId="{8280C7D3-E655-49B4-86F6-F139B342ACC7}" type="parTrans" cxnId="{26DD8CE1-EDE9-47D5-BBDA-6A1A2D5DE0FB}">
      <dgm:prSet/>
      <dgm:spPr/>
      <dgm:t>
        <a:bodyPr/>
        <a:lstStyle/>
        <a:p>
          <a:endParaRPr lang="sk-SK"/>
        </a:p>
      </dgm:t>
    </dgm:pt>
    <dgm:pt modelId="{65C9E6E5-81DC-4EB9-8C28-AD973BBCB11D}" type="sibTrans" cxnId="{26DD8CE1-EDE9-47D5-BBDA-6A1A2D5DE0FB}">
      <dgm:prSet/>
      <dgm:spPr/>
      <dgm:t>
        <a:bodyPr/>
        <a:lstStyle/>
        <a:p>
          <a:endParaRPr lang="sk-SK"/>
        </a:p>
      </dgm:t>
    </dgm:pt>
    <dgm:pt modelId="{2A0635AC-778D-424B-A2C0-BDEF5470197A}">
      <dgm:prSet phldrT="[Text]"/>
      <dgm:spPr/>
      <dgm:t>
        <a:bodyPr/>
        <a:lstStyle/>
        <a:p>
          <a:r>
            <a:rPr lang="sk-SK" b="1" dirty="0"/>
            <a:t>PERCEPTION</a:t>
          </a:r>
        </a:p>
      </dgm:t>
    </dgm:pt>
    <dgm:pt modelId="{96E85458-8F36-482C-A80A-F25C892896E9}" type="parTrans" cxnId="{57883860-A44C-4783-B23C-372C2AFD062C}">
      <dgm:prSet/>
      <dgm:spPr/>
      <dgm:t>
        <a:bodyPr/>
        <a:lstStyle/>
        <a:p>
          <a:endParaRPr lang="sk-SK"/>
        </a:p>
      </dgm:t>
    </dgm:pt>
    <dgm:pt modelId="{AEC2CCCD-90BE-4865-9EB5-9E968F12BD02}" type="sibTrans" cxnId="{57883860-A44C-4783-B23C-372C2AFD062C}">
      <dgm:prSet/>
      <dgm:spPr/>
      <dgm:t>
        <a:bodyPr/>
        <a:lstStyle/>
        <a:p>
          <a:endParaRPr lang="sk-SK"/>
        </a:p>
      </dgm:t>
    </dgm:pt>
    <dgm:pt modelId="{47226C37-40A0-4644-B270-8C9278E67D37}">
      <dgm:prSet phldrT="[Text]" custT="1"/>
      <dgm:spPr/>
      <dgm:t>
        <a:bodyPr/>
        <a:lstStyle/>
        <a:p>
          <a:pPr marL="0" indent="0"/>
          <a:r>
            <a:rPr lang="sk-SK" sz="900" b="1" dirty="0" err="1">
              <a:solidFill>
                <a:schemeClr val="accent1"/>
              </a:solidFill>
            </a:rPr>
            <a:t>Trust to organization</a:t>
          </a:r>
          <a:endParaRPr lang="sk-SK" sz="900" b="1" dirty="0">
            <a:solidFill>
              <a:schemeClr val="accent1"/>
            </a:solidFill>
          </a:endParaRPr>
        </a:p>
      </dgm:t>
    </dgm:pt>
    <dgm:pt modelId="{C2D6F458-8952-405B-BEDD-79C82965DB67}" type="parTrans" cxnId="{417D6359-D3DE-4895-9333-A48547A93A7D}">
      <dgm:prSet/>
      <dgm:spPr/>
      <dgm:t>
        <a:bodyPr/>
        <a:lstStyle/>
        <a:p>
          <a:endParaRPr lang="sk-SK"/>
        </a:p>
      </dgm:t>
    </dgm:pt>
    <dgm:pt modelId="{07E00902-48D3-4D9E-BBAF-D26E60CDACEC}" type="sibTrans" cxnId="{417D6359-D3DE-4895-9333-A48547A93A7D}">
      <dgm:prSet/>
      <dgm:spPr/>
      <dgm:t>
        <a:bodyPr/>
        <a:lstStyle/>
        <a:p>
          <a:endParaRPr lang="sk-SK"/>
        </a:p>
      </dgm:t>
    </dgm:pt>
    <dgm:pt modelId="{9B93CCEF-68D3-440E-B3CF-1D2E8EDFF11D}">
      <dgm:prSet phldrT="[Text]"/>
      <dgm:spPr/>
      <dgm:t>
        <a:bodyPr/>
        <a:lstStyle/>
        <a:p>
          <a:r>
            <a:rPr lang="sk-SK" b="1" dirty="0"/>
            <a:t>POINT </a:t>
          </a:r>
          <a:br>
            <a:rPr lang="sk-SK" b="1" dirty="0"/>
          </a:br>
          <a:r>
            <a:rPr lang="sk-SK" b="1" dirty="0"/>
            <a:t>OF VIEW</a:t>
          </a:r>
        </a:p>
      </dgm:t>
    </dgm:pt>
    <dgm:pt modelId="{A2550C7C-11AE-4409-89B3-76772C893D68}" type="parTrans" cxnId="{9343026F-4BE5-4C52-84A4-1A2084A5A0A1}">
      <dgm:prSet/>
      <dgm:spPr/>
      <dgm:t>
        <a:bodyPr/>
        <a:lstStyle/>
        <a:p>
          <a:endParaRPr lang="sk-SK"/>
        </a:p>
      </dgm:t>
    </dgm:pt>
    <dgm:pt modelId="{EBD5E162-4EAE-4296-BDC4-854B7796E2BD}" type="sibTrans" cxnId="{9343026F-4BE5-4C52-84A4-1A2084A5A0A1}">
      <dgm:prSet/>
      <dgm:spPr/>
      <dgm:t>
        <a:bodyPr/>
        <a:lstStyle/>
        <a:p>
          <a:endParaRPr lang="sk-SK"/>
        </a:p>
      </dgm:t>
    </dgm:pt>
    <dgm:pt modelId="{EF4575BD-F3AC-4666-946B-7BD89DAFFA53}">
      <dgm:prSet phldrT="[Text]" custT="1"/>
      <dgm:spPr/>
      <dgm:t>
        <a:bodyPr/>
        <a:lstStyle/>
        <a:p>
          <a:r>
            <a:rPr lang="sk-SK" sz="900" b="0" dirty="0">
              <a:solidFill>
                <a:schemeClr val="accent1"/>
              </a:solidFill>
            </a:rPr>
            <a:t>How support nuclear</a:t>
          </a:r>
        </a:p>
      </dgm:t>
    </dgm:pt>
    <dgm:pt modelId="{FE199B7A-1647-4733-8D10-9B3E5F26ADB6}" type="parTrans" cxnId="{AFEBDC35-401A-40A8-8022-68D8CD81C01C}">
      <dgm:prSet/>
      <dgm:spPr/>
      <dgm:t>
        <a:bodyPr/>
        <a:lstStyle/>
        <a:p>
          <a:endParaRPr lang="sk-SK"/>
        </a:p>
      </dgm:t>
    </dgm:pt>
    <dgm:pt modelId="{6AE80AEB-E302-4EC0-B34A-51A3A7D2ECFD}" type="sibTrans" cxnId="{AFEBDC35-401A-40A8-8022-68D8CD81C01C}">
      <dgm:prSet/>
      <dgm:spPr/>
      <dgm:t>
        <a:bodyPr/>
        <a:lstStyle/>
        <a:p>
          <a:endParaRPr lang="sk-SK"/>
        </a:p>
      </dgm:t>
    </dgm:pt>
    <dgm:pt modelId="{83B26939-0DD8-47B4-8858-C8F1BB991D8A}" type="pres">
      <dgm:prSet presAssocID="{82E315C1-E7C3-4020-B911-B1134ECF1F9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1FEAA0D-6E03-4BE9-B1F1-B13AC65B3CBB}" type="pres">
      <dgm:prSet presAssocID="{82E315C1-E7C3-4020-B911-B1134ECF1F97}" presName="children" presStyleCnt="0"/>
      <dgm:spPr/>
    </dgm:pt>
    <dgm:pt modelId="{446417B6-D6D1-4515-80F2-02ABD95E1CA7}" type="pres">
      <dgm:prSet presAssocID="{82E315C1-E7C3-4020-B911-B1134ECF1F97}" presName="child1group" presStyleCnt="0"/>
      <dgm:spPr/>
    </dgm:pt>
    <dgm:pt modelId="{2EAD67AF-56C2-499E-9894-686E90CA717D}" type="pres">
      <dgm:prSet presAssocID="{82E315C1-E7C3-4020-B911-B1134ECF1F97}" presName="child1" presStyleLbl="bgAcc1" presStyleIdx="0" presStyleCnt="4" custScaleX="111811" custScaleY="71172" custLinFactNeighborX="-34443" custLinFactNeighborY="-14414"/>
      <dgm:spPr/>
    </dgm:pt>
    <dgm:pt modelId="{89536493-0CB3-47AE-84DF-D718BB455151}" type="pres">
      <dgm:prSet presAssocID="{82E315C1-E7C3-4020-B911-B1134ECF1F97}" presName="child1Text" presStyleLbl="bgAcc1" presStyleIdx="0" presStyleCnt="4">
        <dgm:presLayoutVars>
          <dgm:bulletEnabled val="1"/>
        </dgm:presLayoutVars>
      </dgm:prSet>
      <dgm:spPr/>
    </dgm:pt>
    <dgm:pt modelId="{833D1053-7360-4A54-8E5D-97422BDD1B9B}" type="pres">
      <dgm:prSet presAssocID="{82E315C1-E7C3-4020-B911-B1134ECF1F97}" presName="child2group" presStyleCnt="0"/>
      <dgm:spPr/>
    </dgm:pt>
    <dgm:pt modelId="{1D5C8144-29AE-437F-B984-18F3E3AD17C2}" type="pres">
      <dgm:prSet presAssocID="{82E315C1-E7C3-4020-B911-B1134ECF1F97}" presName="child2" presStyleLbl="bgAcc1" presStyleIdx="1" presStyleCnt="4" custScaleX="104255" custScaleY="71925" custLinFactNeighborX="49096" custLinFactNeighborY="-10205"/>
      <dgm:spPr/>
    </dgm:pt>
    <dgm:pt modelId="{38630FB9-82A8-4E30-9579-1BC7F7CE0BC9}" type="pres">
      <dgm:prSet presAssocID="{82E315C1-E7C3-4020-B911-B1134ECF1F97}" presName="child2Text" presStyleLbl="bgAcc1" presStyleIdx="1" presStyleCnt="4">
        <dgm:presLayoutVars>
          <dgm:bulletEnabled val="1"/>
        </dgm:presLayoutVars>
      </dgm:prSet>
      <dgm:spPr/>
    </dgm:pt>
    <dgm:pt modelId="{BD0B13EA-5827-4A9D-848A-4F1EF708B7A9}" type="pres">
      <dgm:prSet presAssocID="{82E315C1-E7C3-4020-B911-B1134ECF1F97}" presName="child3group" presStyleCnt="0"/>
      <dgm:spPr/>
    </dgm:pt>
    <dgm:pt modelId="{1D38BDD7-AA79-40B6-A2F9-0143385D2528}" type="pres">
      <dgm:prSet presAssocID="{82E315C1-E7C3-4020-B911-B1134ECF1F97}" presName="child3" presStyleLbl="bgAcc1" presStyleIdx="2" presStyleCnt="4" custScaleX="119063" custScaleY="70449" custLinFactNeighborX="40330" custLinFactNeighborY="7110"/>
      <dgm:spPr/>
    </dgm:pt>
    <dgm:pt modelId="{88357B77-D90E-4ECE-9223-4CA748DD6130}" type="pres">
      <dgm:prSet presAssocID="{82E315C1-E7C3-4020-B911-B1134ECF1F97}" presName="child3Text" presStyleLbl="bgAcc1" presStyleIdx="2" presStyleCnt="4">
        <dgm:presLayoutVars>
          <dgm:bulletEnabled val="1"/>
        </dgm:presLayoutVars>
      </dgm:prSet>
      <dgm:spPr/>
    </dgm:pt>
    <dgm:pt modelId="{44ED1601-B5C7-4BD0-9AA1-CBF6557C07F9}" type="pres">
      <dgm:prSet presAssocID="{82E315C1-E7C3-4020-B911-B1134ECF1F97}" presName="child4group" presStyleCnt="0"/>
      <dgm:spPr/>
    </dgm:pt>
    <dgm:pt modelId="{970B591B-25EF-4F16-AC28-CDE1DFDBF445}" type="pres">
      <dgm:prSet presAssocID="{82E315C1-E7C3-4020-B911-B1134ECF1F97}" presName="child4" presStyleLbl="bgAcc1" presStyleIdx="3" presStyleCnt="4" custScaleX="108961" custScaleY="64231" custLinFactNeighborX="-42167" custLinFactNeighborY="9417"/>
      <dgm:spPr/>
    </dgm:pt>
    <dgm:pt modelId="{3C7A5A70-C99A-47F7-B536-FA1FA29C841F}" type="pres">
      <dgm:prSet presAssocID="{82E315C1-E7C3-4020-B911-B1134ECF1F97}" presName="child4Text" presStyleLbl="bgAcc1" presStyleIdx="3" presStyleCnt="4">
        <dgm:presLayoutVars>
          <dgm:bulletEnabled val="1"/>
        </dgm:presLayoutVars>
      </dgm:prSet>
      <dgm:spPr/>
    </dgm:pt>
    <dgm:pt modelId="{EBC8F706-49B2-4531-8182-97FF92EAC4D3}" type="pres">
      <dgm:prSet presAssocID="{82E315C1-E7C3-4020-B911-B1134ECF1F97}" presName="childPlaceholder" presStyleCnt="0"/>
      <dgm:spPr/>
    </dgm:pt>
    <dgm:pt modelId="{7C945289-9082-4DD0-8DBA-A7C059AB3445}" type="pres">
      <dgm:prSet presAssocID="{82E315C1-E7C3-4020-B911-B1134ECF1F97}" presName="circle" presStyleCnt="0"/>
      <dgm:spPr/>
    </dgm:pt>
    <dgm:pt modelId="{478F8D0D-7397-4661-B015-93B27BA15DA6}" type="pres">
      <dgm:prSet presAssocID="{82E315C1-E7C3-4020-B911-B1134ECF1F97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1E19CA1C-16C9-4E51-9F66-12D50F4693F3}" type="pres">
      <dgm:prSet presAssocID="{82E315C1-E7C3-4020-B911-B1134ECF1F97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5F3EBBA-995F-42F1-8B1B-E02B72D71FD5}" type="pres">
      <dgm:prSet presAssocID="{82E315C1-E7C3-4020-B911-B1134ECF1F97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E206A50-1362-49AD-ADA2-1AFF64C329B4}" type="pres">
      <dgm:prSet presAssocID="{82E315C1-E7C3-4020-B911-B1134ECF1F9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88125BC5-1DF8-4ED9-9781-757C238982B2}" type="pres">
      <dgm:prSet presAssocID="{82E315C1-E7C3-4020-B911-B1134ECF1F97}" presName="quadrantPlaceholder" presStyleCnt="0"/>
      <dgm:spPr/>
    </dgm:pt>
    <dgm:pt modelId="{EE32CAEA-4B51-4DC6-875D-B460A4E4396D}" type="pres">
      <dgm:prSet presAssocID="{82E315C1-E7C3-4020-B911-B1134ECF1F97}" presName="center1" presStyleLbl="fgShp" presStyleIdx="0" presStyleCnt="2"/>
      <dgm:spPr/>
    </dgm:pt>
    <dgm:pt modelId="{ACCFD003-BD12-4D62-B2E2-967B41A8A0B4}" type="pres">
      <dgm:prSet presAssocID="{82E315C1-E7C3-4020-B911-B1134ECF1F97}" presName="center2" presStyleLbl="fgShp" presStyleIdx="1" presStyleCnt="2"/>
      <dgm:spPr/>
    </dgm:pt>
  </dgm:ptLst>
  <dgm:cxnLst>
    <dgm:cxn modelId="{8BA5650E-5201-46F8-B028-43108B5933DB}" type="presOf" srcId="{767F50D1-01F3-410A-8926-422CFB013502}" destId="{1E19CA1C-16C9-4E51-9F66-12D50F4693F3}" srcOrd="0" destOrd="0" presId="urn:microsoft.com/office/officeart/2005/8/layout/cycle4"/>
    <dgm:cxn modelId="{3C3AC42A-7681-43FC-A4D6-40387937A75C}" srcId="{82E315C1-E7C3-4020-B911-B1134ECF1F97}" destId="{767F50D1-01F3-410A-8926-422CFB013502}" srcOrd="1" destOrd="0" parTransId="{29D222CC-10D6-4545-822D-474B8123B649}" sibTransId="{B39AC0A0-EB63-406F-83BD-038E53DF415C}"/>
    <dgm:cxn modelId="{9BB0822C-10AB-48B9-928C-54A002EAA921}" type="presOf" srcId="{EF4575BD-F3AC-4666-946B-7BD89DAFFA53}" destId="{970B591B-25EF-4F16-AC28-CDE1DFDBF445}" srcOrd="0" destOrd="0" presId="urn:microsoft.com/office/officeart/2005/8/layout/cycle4"/>
    <dgm:cxn modelId="{73EC1F2F-D3FD-4B65-A43C-A7AA627A3F21}" type="presOf" srcId="{B400B5C9-7B89-4540-86AD-7C3DB1C59C14}" destId="{89536493-0CB3-47AE-84DF-D718BB455151}" srcOrd="1" destOrd="0" presId="urn:microsoft.com/office/officeart/2005/8/layout/cycle4"/>
    <dgm:cxn modelId="{AFEBDC35-401A-40A8-8022-68D8CD81C01C}" srcId="{9B93CCEF-68D3-440E-B3CF-1D2E8EDFF11D}" destId="{EF4575BD-F3AC-4666-946B-7BD89DAFFA53}" srcOrd="0" destOrd="0" parTransId="{FE199B7A-1647-4733-8D10-9B3E5F26ADB6}" sibTransId="{6AE80AEB-E302-4EC0-B34A-51A3A7D2ECFD}"/>
    <dgm:cxn modelId="{4691395C-CD75-45CC-A05D-9769A8907836}" type="presOf" srcId="{35F81507-133D-4420-AEFC-C50854D7A650}" destId="{478F8D0D-7397-4661-B015-93B27BA15DA6}" srcOrd="0" destOrd="0" presId="urn:microsoft.com/office/officeart/2005/8/layout/cycle4"/>
    <dgm:cxn modelId="{57883860-A44C-4783-B23C-372C2AFD062C}" srcId="{82E315C1-E7C3-4020-B911-B1134ECF1F97}" destId="{2A0635AC-778D-424B-A2C0-BDEF5470197A}" srcOrd="2" destOrd="0" parTransId="{96E85458-8F36-482C-A80A-F25C892896E9}" sibTransId="{AEC2CCCD-90BE-4865-9EB5-9E968F12BD02}"/>
    <dgm:cxn modelId="{4DE1BB45-8BE4-4E46-8DB6-140748238BFB}" type="presOf" srcId="{DDBF0967-7FE8-4EF0-9B90-681B0B27560D}" destId="{1D5C8144-29AE-437F-B984-18F3E3AD17C2}" srcOrd="0" destOrd="0" presId="urn:microsoft.com/office/officeart/2005/8/layout/cycle4"/>
    <dgm:cxn modelId="{C7AEE06A-6FDE-4A29-BCE6-1D9D113021F8}" type="presOf" srcId="{47226C37-40A0-4644-B270-8C9278E67D37}" destId="{88357B77-D90E-4ECE-9223-4CA748DD6130}" srcOrd="1" destOrd="0" presId="urn:microsoft.com/office/officeart/2005/8/layout/cycle4"/>
    <dgm:cxn modelId="{6655774D-A673-41A3-9B87-8A6CF6382144}" type="presOf" srcId="{2A0635AC-778D-424B-A2C0-BDEF5470197A}" destId="{B5F3EBBA-995F-42F1-8B1B-E02B72D71FD5}" srcOrd="0" destOrd="0" presId="urn:microsoft.com/office/officeart/2005/8/layout/cycle4"/>
    <dgm:cxn modelId="{9343026F-4BE5-4C52-84A4-1A2084A5A0A1}" srcId="{82E315C1-E7C3-4020-B911-B1134ECF1F97}" destId="{9B93CCEF-68D3-440E-B3CF-1D2E8EDFF11D}" srcOrd="3" destOrd="0" parTransId="{A2550C7C-11AE-4409-89B3-76772C893D68}" sibTransId="{EBD5E162-4EAE-4296-BDC4-854B7796E2BD}"/>
    <dgm:cxn modelId="{2AAA1F79-F81E-4664-BAD0-B92F2037653C}" type="presOf" srcId="{9B93CCEF-68D3-440E-B3CF-1D2E8EDFF11D}" destId="{6E206A50-1362-49AD-ADA2-1AFF64C329B4}" srcOrd="0" destOrd="0" presId="urn:microsoft.com/office/officeart/2005/8/layout/cycle4"/>
    <dgm:cxn modelId="{417D6359-D3DE-4895-9333-A48547A93A7D}" srcId="{2A0635AC-778D-424B-A2C0-BDEF5470197A}" destId="{47226C37-40A0-4644-B270-8C9278E67D37}" srcOrd="0" destOrd="0" parTransId="{C2D6F458-8952-405B-BEDD-79C82965DB67}" sibTransId="{07E00902-48D3-4D9E-BBAF-D26E60CDACEC}"/>
    <dgm:cxn modelId="{7B36B885-C98E-448C-9325-AC2970ACEF03}" srcId="{82E315C1-E7C3-4020-B911-B1134ECF1F97}" destId="{35F81507-133D-4420-AEFC-C50854D7A650}" srcOrd="0" destOrd="0" parTransId="{604E4A9F-A661-4575-A6A0-F4608486E2B5}" sibTransId="{1BAC5FA6-23AA-471E-AEC2-D6A24DD6B69D}"/>
    <dgm:cxn modelId="{7EBE6A89-73CC-47EF-8AB0-51DE2064EA8A}" type="presOf" srcId="{EF4575BD-F3AC-4666-946B-7BD89DAFFA53}" destId="{3C7A5A70-C99A-47F7-B536-FA1FA29C841F}" srcOrd="1" destOrd="0" presId="urn:microsoft.com/office/officeart/2005/8/layout/cycle4"/>
    <dgm:cxn modelId="{F149E6A0-CA1A-4815-A316-58C99A356AF6}" type="presOf" srcId="{B400B5C9-7B89-4540-86AD-7C3DB1C59C14}" destId="{2EAD67AF-56C2-499E-9894-686E90CA717D}" srcOrd="0" destOrd="0" presId="urn:microsoft.com/office/officeart/2005/8/layout/cycle4"/>
    <dgm:cxn modelId="{5485D3A2-B225-45A9-A82F-B488F47363AC}" type="presOf" srcId="{47226C37-40A0-4644-B270-8C9278E67D37}" destId="{1D38BDD7-AA79-40B6-A2F9-0143385D2528}" srcOrd="0" destOrd="0" presId="urn:microsoft.com/office/officeart/2005/8/layout/cycle4"/>
    <dgm:cxn modelId="{EBED49BC-B8F7-460F-8650-FDD3B1E3AC84}" type="presOf" srcId="{82E315C1-E7C3-4020-B911-B1134ECF1F97}" destId="{83B26939-0DD8-47B4-8858-C8F1BB991D8A}" srcOrd="0" destOrd="0" presId="urn:microsoft.com/office/officeart/2005/8/layout/cycle4"/>
    <dgm:cxn modelId="{26DD8CE1-EDE9-47D5-BBDA-6A1A2D5DE0FB}" srcId="{767F50D1-01F3-410A-8926-422CFB013502}" destId="{DDBF0967-7FE8-4EF0-9B90-681B0B27560D}" srcOrd="0" destOrd="0" parTransId="{8280C7D3-E655-49B4-86F6-F139B342ACC7}" sibTransId="{65C9E6E5-81DC-4EB9-8C28-AD973BBCB11D}"/>
    <dgm:cxn modelId="{338C4DF2-BB00-48F7-BDF9-A44AC3FB6F46}" type="presOf" srcId="{DDBF0967-7FE8-4EF0-9B90-681B0B27560D}" destId="{38630FB9-82A8-4E30-9579-1BC7F7CE0BC9}" srcOrd="1" destOrd="0" presId="urn:microsoft.com/office/officeart/2005/8/layout/cycle4"/>
    <dgm:cxn modelId="{22E0C2F2-F196-4E68-B338-B2009F99AE69}" srcId="{35F81507-133D-4420-AEFC-C50854D7A650}" destId="{B400B5C9-7B89-4540-86AD-7C3DB1C59C14}" srcOrd="0" destOrd="0" parTransId="{B8C7C25D-15C4-431D-A2F6-4E15F1F45080}" sibTransId="{9EEA0E08-F368-4D80-9A66-04D9D95C92E1}"/>
    <dgm:cxn modelId="{984EDEC1-5262-4109-9886-034370918CD3}" type="presParOf" srcId="{83B26939-0DD8-47B4-8858-C8F1BB991D8A}" destId="{D1FEAA0D-6E03-4BE9-B1F1-B13AC65B3CBB}" srcOrd="0" destOrd="0" presId="urn:microsoft.com/office/officeart/2005/8/layout/cycle4"/>
    <dgm:cxn modelId="{655B2C43-9DEF-4CE1-AC7B-BCF024A482FC}" type="presParOf" srcId="{D1FEAA0D-6E03-4BE9-B1F1-B13AC65B3CBB}" destId="{446417B6-D6D1-4515-80F2-02ABD95E1CA7}" srcOrd="0" destOrd="0" presId="urn:microsoft.com/office/officeart/2005/8/layout/cycle4"/>
    <dgm:cxn modelId="{20167805-094A-4C8E-A9B9-5F8BEAF80B0F}" type="presParOf" srcId="{446417B6-D6D1-4515-80F2-02ABD95E1CA7}" destId="{2EAD67AF-56C2-499E-9894-686E90CA717D}" srcOrd="0" destOrd="0" presId="urn:microsoft.com/office/officeart/2005/8/layout/cycle4"/>
    <dgm:cxn modelId="{C09E2329-8AA6-4AB6-8F6E-7458E8E6BF15}" type="presParOf" srcId="{446417B6-D6D1-4515-80F2-02ABD95E1CA7}" destId="{89536493-0CB3-47AE-84DF-D718BB455151}" srcOrd="1" destOrd="0" presId="urn:microsoft.com/office/officeart/2005/8/layout/cycle4"/>
    <dgm:cxn modelId="{72175B4A-14A8-46FB-9901-52F1DA4FAC5B}" type="presParOf" srcId="{D1FEAA0D-6E03-4BE9-B1F1-B13AC65B3CBB}" destId="{833D1053-7360-4A54-8E5D-97422BDD1B9B}" srcOrd="1" destOrd="0" presId="urn:microsoft.com/office/officeart/2005/8/layout/cycle4"/>
    <dgm:cxn modelId="{3D8E3FDD-37FB-41E1-888C-D10F92A66939}" type="presParOf" srcId="{833D1053-7360-4A54-8E5D-97422BDD1B9B}" destId="{1D5C8144-29AE-437F-B984-18F3E3AD17C2}" srcOrd="0" destOrd="0" presId="urn:microsoft.com/office/officeart/2005/8/layout/cycle4"/>
    <dgm:cxn modelId="{97FD9DB8-C9C6-4AD6-9928-2D82E105A353}" type="presParOf" srcId="{833D1053-7360-4A54-8E5D-97422BDD1B9B}" destId="{38630FB9-82A8-4E30-9579-1BC7F7CE0BC9}" srcOrd="1" destOrd="0" presId="urn:microsoft.com/office/officeart/2005/8/layout/cycle4"/>
    <dgm:cxn modelId="{B5D3CFCC-3EE5-456B-B1CA-20682233E3DA}" type="presParOf" srcId="{D1FEAA0D-6E03-4BE9-B1F1-B13AC65B3CBB}" destId="{BD0B13EA-5827-4A9D-848A-4F1EF708B7A9}" srcOrd="2" destOrd="0" presId="urn:microsoft.com/office/officeart/2005/8/layout/cycle4"/>
    <dgm:cxn modelId="{C9AF052B-AF57-4877-B60F-F6E2321A44AC}" type="presParOf" srcId="{BD0B13EA-5827-4A9D-848A-4F1EF708B7A9}" destId="{1D38BDD7-AA79-40B6-A2F9-0143385D2528}" srcOrd="0" destOrd="0" presId="urn:microsoft.com/office/officeart/2005/8/layout/cycle4"/>
    <dgm:cxn modelId="{0CBFE873-9F46-42D3-9DF2-E66901A9D737}" type="presParOf" srcId="{BD0B13EA-5827-4A9D-848A-4F1EF708B7A9}" destId="{88357B77-D90E-4ECE-9223-4CA748DD6130}" srcOrd="1" destOrd="0" presId="urn:microsoft.com/office/officeart/2005/8/layout/cycle4"/>
    <dgm:cxn modelId="{583DE1CA-C5F3-4678-8C69-6E13CBCD03EB}" type="presParOf" srcId="{D1FEAA0D-6E03-4BE9-B1F1-B13AC65B3CBB}" destId="{44ED1601-B5C7-4BD0-9AA1-CBF6557C07F9}" srcOrd="3" destOrd="0" presId="urn:microsoft.com/office/officeart/2005/8/layout/cycle4"/>
    <dgm:cxn modelId="{4CF4F76A-0CDA-4E33-9DEB-B57F4D2E9EFA}" type="presParOf" srcId="{44ED1601-B5C7-4BD0-9AA1-CBF6557C07F9}" destId="{970B591B-25EF-4F16-AC28-CDE1DFDBF445}" srcOrd="0" destOrd="0" presId="urn:microsoft.com/office/officeart/2005/8/layout/cycle4"/>
    <dgm:cxn modelId="{C4FC16C4-E5D4-4EFA-9372-E41B0941A82F}" type="presParOf" srcId="{44ED1601-B5C7-4BD0-9AA1-CBF6557C07F9}" destId="{3C7A5A70-C99A-47F7-B536-FA1FA29C841F}" srcOrd="1" destOrd="0" presId="urn:microsoft.com/office/officeart/2005/8/layout/cycle4"/>
    <dgm:cxn modelId="{7008C9B1-132E-423A-BC5B-677971252273}" type="presParOf" srcId="{D1FEAA0D-6E03-4BE9-B1F1-B13AC65B3CBB}" destId="{EBC8F706-49B2-4531-8182-97FF92EAC4D3}" srcOrd="4" destOrd="0" presId="urn:microsoft.com/office/officeart/2005/8/layout/cycle4"/>
    <dgm:cxn modelId="{8FDFE278-9CBB-440B-80C4-215281663358}" type="presParOf" srcId="{83B26939-0DD8-47B4-8858-C8F1BB991D8A}" destId="{7C945289-9082-4DD0-8DBA-A7C059AB3445}" srcOrd="1" destOrd="0" presId="urn:microsoft.com/office/officeart/2005/8/layout/cycle4"/>
    <dgm:cxn modelId="{F91A3D95-1091-43AF-B8DE-9F0A674F1ADF}" type="presParOf" srcId="{7C945289-9082-4DD0-8DBA-A7C059AB3445}" destId="{478F8D0D-7397-4661-B015-93B27BA15DA6}" srcOrd="0" destOrd="0" presId="urn:microsoft.com/office/officeart/2005/8/layout/cycle4"/>
    <dgm:cxn modelId="{FD241379-C0F0-4AF0-8EE7-37226B47C130}" type="presParOf" srcId="{7C945289-9082-4DD0-8DBA-A7C059AB3445}" destId="{1E19CA1C-16C9-4E51-9F66-12D50F4693F3}" srcOrd="1" destOrd="0" presId="urn:microsoft.com/office/officeart/2005/8/layout/cycle4"/>
    <dgm:cxn modelId="{556169C9-8AF1-4E05-B417-F17478D02756}" type="presParOf" srcId="{7C945289-9082-4DD0-8DBA-A7C059AB3445}" destId="{B5F3EBBA-995F-42F1-8B1B-E02B72D71FD5}" srcOrd="2" destOrd="0" presId="urn:microsoft.com/office/officeart/2005/8/layout/cycle4"/>
    <dgm:cxn modelId="{42C158AC-0F7C-4131-87FD-F07A933DDCEA}" type="presParOf" srcId="{7C945289-9082-4DD0-8DBA-A7C059AB3445}" destId="{6E206A50-1362-49AD-ADA2-1AFF64C329B4}" srcOrd="3" destOrd="0" presId="urn:microsoft.com/office/officeart/2005/8/layout/cycle4"/>
    <dgm:cxn modelId="{ED807929-4BD6-4CF2-9945-BE2704F570DD}" type="presParOf" srcId="{7C945289-9082-4DD0-8DBA-A7C059AB3445}" destId="{88125BC5-1DF8-4ED9-9781-757C238982B2}" srcOrd="4" destOrd="0" presId="urn:microsoft.com/office/officeart/2005/8/layout/cycle4"/>
    <dgm:cxn modelId="{263E9888-47E3-4DD1-B2A6-9623896C3AC4}" type="presParOf" srcId="{83B26939-0DD8-47B4-8858-C8F1BB991D8A}" destId="{EE32CAEA-4B51-4DC6-875D-B460A4E4396D}" srcOrd="2" destOrd="0" presId="urn:microsoft.com/office/officeart/2005/8/layout/cycle4"/>
    <dgm:cxn modelId="{142FEC6F-37D4-4B78-950F-3297C2CF84C2}" type="presParOf" srcId="{83B26939-0DD8-47B4-8858-C8F1BB991D8A}" destId="{ACCFD003-BD12-4D62-B2E2-967B41A8A0B4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8BDD7-AA79-40B6-A2F9-0143385D2528}">
      <dsp:nvSpPr>
        <dsp:cNvPr id="0" name=""/>
        <dsp:cNvSpPr/>
      </dsp:nvSpPr>
      <dsp:spPr>
        <a:xfrm>
          <a:off x="2942274" y="1993195"/>
          <a:ext cx="1563050" cy="599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1" indent="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900" b="1" kern="1200" dirty="0" err="1">
              <a:solidFill>
                <a:schemeClr val="accent1"/>
              </a:solidFill>
            </a:rPr>
            <a:t>Trust to organization</a:t>
          </a:r>
          <a:endParaRPr lang="sk-SK" sz="900" b="1" kern="1200" dirty="0">
            <a:solidFill>
              <a:schemeClr val="accent1"/>
            </a:solidFill>
          </a:endParaRPr>
        </a:p>
      </dsp:txBody>
      <dsp:txXfrm>
        <a:off x="3424349" y="2156128"/>
        <a:ext cx="1067815" cy="422999"/>
      </dsp:txXfrm>
    </dsp:sp>
    <dsp:sp modelId="{970B591B-25EF-4F16-AC28-CDE1DFDBF445}">
      <dsp:nvSpPr>
        <dsp:cNvPr id="0" name=""/>
        <dsp:cNvSpPr/>
      </dsp:nvSpPr>
      <dsp:spPr>
        <a:xfrm>
          <a:off x="0" y="2039252"/>
          <a:ext cx="1430431" cy="546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900" b="0" kern="1200" dirty="0">
              <a:solidFill>
                <a:schemeClr val="accent1"/>
              </a:solidFill>
            </a:rPr>
            <a:t>How support nuclear</a:t>
          </a:r>
        </a:p>
      </dsp:txBody>
      <dsp:txXfrm>
        <a:off x="11999" y="2187805"/>
        <a:ext cx="977304" cy="385663"/>
      </dsp:txXfrm>
    </dsp:sp>
    <dsp:sp modelId="{1D5C8144-29AE-437F-B984-18F3E3AD17C2}">
      <dsp:nvSpPr>
        <dsp:cNvPr id="0" name=""/>
        <dsp:cNvSpPr/>
      </dsp:nvSpPr>
      <dsp:spPr>
        <a:xfrm>
          <a:off x="3136673" y="32591"/>
          <a:ext cx="1368651" cy="6116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900" b="0" kern="1200" dirty="0" err="1">
              <a:solidFill>
                <a:schemeClr val="accent1"/>
              </a:solidFill>
            </a:rPr>
            <a:t>Level of knowledge about nuclear </a:t>
          </a:r>
          <a:endParaRPr lang="sk-SK" sz="900" b="0" kern="1200" dirty="0">
            <a:solidFill>
              <a:schemeClr val="accent1"/>
            </a:solidFill>
          </a:endParaRPr>
        </a:p>
      </dsp:txBody>
      <dsp:txXfrm>
        <a:off x="3560704" y="46027"/>
        <a:ext cx="931184" cy="431861"/>
      </dsp:txXfrm>
    </dsp:sp>
    <dsp:sp modelId="{2EAD67AF-56C2-499E-9894-686E90CA717D}">
      <dsp:nvSpPr>
        <dsp:cNvPr id="0" name=""/>
        <dsp:cNvSpPr/>
      </dsp:nvSpPr>
      <dsp:spPr>
        <a:xfrm>
          <a:off x="0" y="0"/>
          <a:ext cx="1467846" cy="605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900" b="0" kern="1200" dirty="0">
              <a:solidFill>
                <a:schemeClr val="accent1"/>
              </a:solidFill>
            </a:rPr>
            <a:t>Which channel public get news</a:t>
          </a:r>
        </a:p>
      </dsp:txBody>
      <dsp:txXfrm>
        <a:off x="13295" y="13295"/>
        <a:ext cx="1000902" cy="427340"/>
      </dsp:txXfrm>
    </dsp:sp>
    <dsp:sp modelId="{478F8D0D-7397-4661-B015-93B27BA15DA6}">
      <dsp:nvSpPr>
        <dsp:cNvPr id="0" name=""/>
        <dsp:cNvSpPr/>
      </dsp:nvSpPr>
      <dsp:spPr>
        <a:xfrm>
          <a:off x="1075401" y="151476"/>
          <a:ext cx="1150686" cy="1150686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AWARENESS</a:t>
          </a:r>
        </a:p>
      </dsp:txBody>
      <dsp:txXfrm>
        <a:off x="1412429" y="488504"/>
        <a:ext cx="813658" cy="813658"/>
      </dsp:txXfrm>
    </dsp:sp>
    <dsp:sp modelId="{1E19CA1C-16C9-4E51-9F66-12D50F4693F3}">
      <dsp:nvSpPr>
        <dsp:cNvPr id="0" name=""/>
        <dsp:cNvSpPr/>
      </dsp:nvSpPr>
      <dsp:spPr>
        <a:xfrm rot="5400000">
          <a:off x="2279237" y="151476"/>
          <a:ext cx="1150686" cy="1150686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KNOWLEDGE</a:t>
          </a:r>
        </a:p>
      </dsp:txBody>
      <dsp:txXfrm rot="-5400000">
        <a:off x="2279237" y="488504"/>
        <a:ext cx="813658" cy="813658"/>
      </dsp:txXfrm>
    </dsp:sp>
    <dsp:sp modelId="{B5F3EBBA-995F-42F1-8B1B-E02B72D71FD5}">
      <dsp:nvSpPr>
        <dsp:cNvPr id="0" name=""/>
        <dsp:cNvSpPr/>
      </dsp:nvSpPr>
      <dsp:spPr>
        <a:xfrm rot="10800000">
          <a:off x="2279237" y="1355312"/>
          <a:ext cx="1150686" cy="1150686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PERCEPTION</a:t>
          </a:r>
        </a:p>
      </dsp:txBody>
      <dsp:txXfrm rot="10800000">
        <a:off x="2279237" y="1355312"/>
        <a:ext cx="813658" cy="813658"/>
      </dsp:txXfrm>
    </dsp:sp>
    <dsp:sp modelId="{6E206A50-1362-49AD-ADA2-1AFF64C329B4}">
      <dsp:nvSpPr>
        <dsp:cNvPr id="0" name=""/>
        <dsp:cNvSpPr/>
      </dsp:nvSpPr>
      <dsp:spPr>
        <a:xfrm rot="16200000">
          <a:off x="1075401" y="1355312"/>
          <a:ext cx="1150686" cy="1150686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800" b="1" kern="1200" dirty="0"/>
            <a:t>POINT </a:t>
          </a:r>
          <a:br>
            <a:rPr lang="sk-SK" sz="800" b="1" kern="1200" dirty="0"/>
          </a:br>
          <a:r>
            <a:rPr lang="sk-SK" sz="800" b="1" kern="1200" dirty="0"/>
            <a:t>OF VIEW</a:t>
          </a:r>
        </a:p>
      </dsp:txBody>
      <dsp:txXfrm rot="5400000">
        <a:off x="1412429" y="1355312"/>
        <a:ext cx="813658" cy="813658"/>
      </dsp:txXfrm>
    </dsp:sp>
    <dsp:sp modelId="{EE32CAEA-4B51-4DC6-875D-B460A4E4396D}">
      <dsp:nvSpPr>
        <dsp:cNvPr id="0" name=""/>
        <dsp:cNvSpPr/>
      </dsp:nvSpPr>
      <dsp:spPr>
        <a:xfrm>
          <a:off x="2054016" y="1089564"/>
          <a:ext cx="397292" cy="34547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CFD003-BD12-4D62-B2E2-967B41A8A0B4}">
      <dsp:nvSpPr>
        <dsp:cNvPr id="0" name=""/>
        <dsp:cNvSpPr/>
      </dsp:nvSpPr>
      <dsp:spPr>
        <a:xfrm rot="10800000">
          <a:off x="2054016" y="1222438"/>
          <a:ext cx="397292" cy="34547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94" y="0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5C99CCD7-A549-41B1-9587-A4049CAC3E03}" type="datetimeFigureOut">
              <a:rPr lang="en-GB" smtClean="0"/>
              <a:t>2021-12-02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7413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DFA094A-0456-477E-9EE5-FDB0BC366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484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5E945880-6D3B-45FB-851F-AFC0D1D23A0C}" type="datetimeFigureOut">
              <a:rPr lang="en-GB" smtClean="0"/>
              <a:t>2021-12-02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4" y="4716466"/>
            <a:ext cx="5438775" cy="4467225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5750A1E1-C8D9-4447-9192-37BA973CD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54472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0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18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954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85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584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0A1E1-C8D9-4447-9192-37BA973CD27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16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329612"/>
            <a:ext cx="8568953" cy="81009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79762"/>
            <a:ext cx="8568953" cy="120643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73154"/>
            <a:ext cx="1917215" cy="57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93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43558"/>
            <a:ext cx="5486400" cy="27021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>
                <a:solidFill>
                  <a:srgbClr val="0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19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20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323528" y="1329612"/>
            <a:ext cx="8568953" cy="81009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23528" y="2679762"/>
            <a:ext cx="8568953" cy="120643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30" y="173154"/>
            <a:ext cx="1917215" cy="57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8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9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252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1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8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0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 flipH="1" flipV="1">
            <a:off x="0" y="3975906"/>
            <a:ext cx="6372200" cy="1167594"/>
          </a:xfrm>
          <a:prstGeom prst="rect">
            <a:avLst/>
          </a:prstGeom>
          <a:gradFill flip="none" rotWithShape="1">
            <a:gsLst>
              <a:gs pos="48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1" y="0"/>
            <a:ext cx="9143999" cy="1599642"/>
          </a:xfrm>
          <a:prstGeom prst="rect">
            <a:avLst/>
          </a:prstGeom>
          <a:gradFill flip="none" rotWithShape="1">
            <a:gsLst>
              <a:gs pos="56000">
                <a:schemeClr val="bg1"/>
              </a:gs>
              <a:gs pos="0">
                <a:schemeClr val="accent6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7524328" y="4862044"/>
            <a:ext cx="935460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5868145" y="4862044"/>
            <a:ext cx="1616025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472489" y="4862044"/>
            <a:ext cx="509587" cy="2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+mn-lt"/>
              </a:defRPr>
            </a:lvl1pPr>
          </a:lstStyle>
          <a:p>
            <a:fld id="{23A0628E-C12F-4F8C-9895-BCD5E3010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87474"/>
            <a:ext cx="612068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51571"/>
            <a:ext cx="8712968" cy="3643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26" name="Picture 2" descr="\\iaea.org\Secretariat\MTCD\PublishingCurrent\2017\IAEA\17-42841_LOGO_IAEA_update\Design\Presentation_IAEA\IAEA_Logo_SHORT_vertical_white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135041"/>
            <a:ext cx="445792" cy="54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75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Arial 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00"/>
          </a:solidFill>
          <a:latin typeface="Arial 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00"/>
          </a:solidFill>
          <a:latin typeface="Arial 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Arial 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00"/>
          </a:solidFill>
          <a:latin typeface="Arial 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00"/>
          </a:solidFill>
          <a:latin typeface="Arial 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91188" y="1563638"/>
            <a:ext cx="8568953" cy="810090"/>
          </a:xfrm>
        </p:spPr>
        <p:txBody>
          <a:bodyPr>
            <a:noAutofit/>
          </a:bodyPr>
          <a:lstStyle/>
          <a:p>
            <a:r>
              <a:rPr lang="en-US" sz="2800" dirty="0"/>
              <a:t>Institutional Strength in Depth in the Nuclear</a:t>
            </a:r>
            <a:br>
              <a:rPr lang="en-US" sz="2800" dirty="0"/>
            </a:br>
            <a:r>
              <a:rPr lang="en-US" sz="2800" dirty="0"/>
              <a:t>Industry to Sustain Operational Excellence</a:t>
            </a:r>
            <a:br>
              <a:rPr lang="en-US" sz="2800" dirty="0"/>
            </a:br>
            <a:br>
              <a:rPr lang="en-US" sz="2800" dirty="0"/>
            </a:br>
            <a:r>
              <a:rPr lang="en-US" sz="1800" dirty="0"/>
              <a:t>Effective management of External Interfaces</a:t>
            </a:r>
            <a:endParaRPr lang="en-GB" sz="1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22678" y="3075806"/>
            <a:ext cx="8568953" cy="1206438"/>
          </a:xfrm>
        </p:spPr>
        <p:txBody>
          <a:bodyPr>
            <a:normAutofit/>
          </a:bodyPr>
          <a:lstStyle/>
          <a:p>
            <a:r>
              <a:rPr lang="en-GB" sz="2000" dirty="0"/>
              <a:t>Mike Harrison</a:t>
            </a:r>
          </a:p>
          <a:p>
            <a:r>
              <a:rPr lang="en-GB" sz="2000" dirty="0"/>
              <a:t>17</a:t>
            </a:r>
            <a:r>
              <a:rPr lang="en-GB" sz="2000" baseline="30000" dirty="0"/>
              <a:t>th</a:t>
            </a:r>
            <a:r>
              <a:rPr lang="en-GB" sz="2000" dirty="0"/>
              <a:t> December 2021</a:t>
            </a:r>
          </a:p>
        </p:txBody>
      </p:sp>
    </p:spTree>
    <p:extLst>
      <p:ext uri="{BB962C8B-B14F-4D97-AF65-F5344CB8AC3E}">
        <p14:creationId xmlns:p14="http://schemas.microsoft.com/office/powerpoint/2010/main" val="382798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31590"/>
            <a:ext cx="5547320" cy="3300387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7164288" y="987574"/>
            <a:ext cx="1656184" cy="3534383"/>
          </a:xfrm>
          <a:prstGeom prst="wedgeRoundRectCallout">
            <a:avLst>
              <a:gd name="adj1" fmla="val -101660"/>
              <a:gd name="adj2" fmla="val -186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The Licensee operates with in a broader more complex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The functioning and interaction with these other stakeholder can significantly impact the performance of the licensee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Important to understand: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Importance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Influence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Interactions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GB" sz="1000" dirty="0">
              <a:solidFill>
                <a:srgbClr val="000000"/>
              </a:solidFill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95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 With Regulators</a:t>
            </a:r>
          </a:p>
        </p:txBody>
      </p:sp>
      <p:sp>
        <p:nvSpPr>
          <p:cNvPr id="3" name="Oval 2"/>
          <p:cNvSpPr/>
          <p:nvPr/>
        </p:nvSpPr>
        <p:spPr>
          <a:xfrm>
            <a:off x="827584" y="1707654"/>
            <a:ext cx="223224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Licensee</a:t>
            </a:r>
          </a:p>
          <a:p>
            <a:pPr algn="ctr"/>
            <a:r>
              <a:rPr lang="en-GB" sz="1200" dirty="0"/>
              <a:t>Operate to Standards which Exceed Compliance Standards</a:t>
            </a:r>
          </a:p>
        </p:txBody>
      </p:sp>
      <p:sp>
        <p:nvSpPr>
          <p:cNvPr id="4" name="Oval 3"/>
          <p:cNvSpPr/>
          <p:nvPr/>
        </p:nvSpPr>
        <p:spPr>
          <a:xfrm>
            <a:off x="5436096" y="1707654"/>
            <a:ext cx="223224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Regulator Enforce Compliance Standards, Rules and Regulations to ensure Safe operation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059832" y="2139702"/>
            <a:ext cx="23762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Arrow 5"/>
          <p:cNvSpPr/>
          <p:nvPr/>
        </p:nvSpPr>
        <p:spPr>
          <a:xfrm rot="10800000">
            <a:off x="3059832" y="2679762"/>
            <a:ext cx="23762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000812" y="1824376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Prescriptive Regulation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23297" y="2913206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Enabling Regulation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4427984" y="911791"/>
            <a:ext cx="2160240" cy="720080"/>
          </a:xfrm>
          <a:prstGeom prst="wedgeRoundRectCallout">
            <a:avLst>
              <a:gd name="adj1" fmla="val -93355"/>
              <a:gd name="adj2" fmla="val 87668"/>
              <a:gd name="adj3" fmla="val 16667"/>
            </a:avLst>
          </a:prstGeom>
          <a:solidFill>
            <a:schemeClr val="bg1">
              <a:lumMod val="95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000000"/>
                </a:solidFill>
              </a:rPr>
              <a:t>The relationship between the licensee and regulator a key factor in determining style and hence type of regulation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1720" y="3313092"/>
            <a:ext cx="489654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</a:t>
            </a:r>
            <a:r>
              <a:rPr lang="en-GB" sz="1400" b="1" dirty="0"/>
              <a:t>ttributes Enabling Strong relationship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79712" y="3939902"/>
            <a:ext cx="2592288" cy="1327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Strong Internal Oversight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Open and transparent relationship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Transparent event reporting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Graded approach to Comms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Support regulator in undertaking their duties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7984" y="3689994"/>
            <a:ext cx="27363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Regulatory Interface protocol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</a:rPr>
              <a:t>Focus on outcomes rather than process e.g.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speed of delivery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economic impact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GB" sz="1000" dirty="0">
                <a:solidFill>
                  <a:srgbClr val="000000"/>
                </a:solidFill>
              </a:rPr>
              <a:t>Prioritised on risk mitigation</a:t>
            </a:r>
          </a:p>
        </p:txBody>
      </p:sp>
    </p:spTree>
    <p:extLst>
      <p:ext uri="{BB962C8B-B14F-4D97-AF65-F5344CB8AC3E}">
        <p14:creationId xmlns:p14="http://schemas.microsoft.com/office/powerpoint/2010/main" val="114723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81E2B02-96FE-4036-8399-B23AB46D89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8566365"/>
              </p:ext>
            </p:extLst>
          </p:nvPr>
        </p:nvGraphicFramePr>
        <p:xfrm>
          <a:off x="2339752" y="1275606"/>
          <a:ext cx="4505325" cy="265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3568" y="195486"/>
            <a:ext cx="348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Public Stakeholder Engagement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845077" y="2139702"/>
            <a:ext cx="1440160" cy="720081"/>
          </a:xfrm>
          <a:prstGeom prst="wedgeRoundRectCallout">
            <a:avLst>
              <a:gd name="adj1" fmla="val -110415"/>
              <a:gd name="adj2" fmla="val 17086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0000"/>
                </a:solidFill>
              </a:rPr>
              <a:t>Leaders must devote significant resources and attention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179512" y="2346434"/>
            <a:ext cx="1872208" cy="1809492"/>
          </a:xfrm>
          <a:prstGeom prst="wedgeRoundRectCallout">
            <a:avLst>
              <a:gd name="adj1" fmla="val 65236"/>
              <a:gd name="adj2" fmla="val 2313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0000"/>
                </a:solidFill>
              </a:rPr>
              <a:t>Listen to and respond openly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Rapid response to requests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Positive pro-active </a:t>
            </a:r>
            <a:r>
              <a:rPr lang="en-GB" sz="1000" dirty="0" err="1">
                <a:solidFill>
                  <a:srgbClr val="000000"/>
                </a:solidFill>
              </a:rPr>
              <a:t>comms</a:t>
            </a:r>
            <a:endParaRPr lang="en-GB" sz="10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Open door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Open reporting</a:t>
            </a:r>
          </a:p>
          <a:p>
            <a:r>
              <a:rPr lang="en-GB" sz="1000" dirty="0">
                <a:solidFill>
                  <a:srgbClr val="000000"/>
                </a:solidFill>
              </a:rPr>
              <a:t>Comms strategies and plans</a:t>
            </a:r>
          </a:p>
          <a:p>
            <a:r>
              <a:rPr lang="en-GB" sz="1000" dirty="0">
                <a:solidFill>
                  <a:srgbClr val="000000"/>
                </a:solidFill>
              </a:rPr>
              <a:t>Trained spokes person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07504" y="699542"/>
            <a:ext cx="2088232" cy="1512168"/>
          </a:xfrm>
          <a:prstGeom prst="wedgeRoundRectCallout">
            <a:avLst>
              <a:gd name="adj1" fmla="val 55892"/>
              <a:gd name="adj2" fmla="val -465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0000"/>
                </a:solidFill>
              </a:rPr>
              <a:t>Need to prioritise in (particular local communities.)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Updates with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solidFill>
                  <a:srgbClr val="000000"/>
                </a:solidFill>
              </a:rPr>
              <a:t>Local media and local forums</a:t>
            </a:r>
          </a:p>
          <a:p>
            <a:r>
              <a:rPr lang="en-GB" sz="1000" dirty="0">
                <a:solidFill>
                  <a:srgbClr val="000000"/>
                </a:solidFill>
              </a:rPr>
              <a:t>Normal/ Emergency arrangements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5652120" y="339502"/>
            <a:ext cx="2448272" cy="720081"/>
          </a:xfrm>
          <a:prstGeom prst="wedgeRoundRectCallout">
            <a:avLst>
              <a:gd name="adj1" fmla="val -22298"/>
              <a:gd name="adj2" fmla="val 81151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0000"/>
                </a:solidFill>
              </a:rPr>
              <a:t>Improving the balance of information available.</a:t>
            </a:r>
          </a:p>
          <a:p>
            <a:r>
              <a:rPr lang="en-GB" sz="1000" dirty="0">
                <a:solidFill>
                  <a:srgbClr val="000000"/>
                </a:solidFill>
              </a:rPr>
              <a:t>Clear understandable information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857932" y="3867894"/>
            <a:ext cx="1440160" cy="720081"/>
          </a:xfrm>
          <a:prstGeom prst="wedgeRoundRectCallout">
            <a:avLst>
              <a:gd name="adj1" fmla="val -68372"/>
              <a:gd name="adj2" fmla="val -46979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rgbClr val="000000"/>
                </a:solidFill>
              </a:rPr>
              <a:t>Need to constantly build </a:t>
            </a:r>
          </a:p>
        </p:txBody>
      </p:sp>
    </p:spTree>
    <p:extLst>
      <p:ext uri="{BB962C8B-B14F-4D97-AF65-F5344CB8AC3E}">
        <p14:creationId xmlns:p14="http://schemas.microsoft.com/office/powerpoint/2010/main" val="27759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Industry Interfaces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987574"/>
            <a:ext cx="7344816" cy="33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Senior leaders within the nuclear industry have the responsibility to collectively come together to: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Times New Roman" panose="02020603050405020304" pitchFamily="18" charset="0"/>
                <a:ea typeface="Yu Mincho"/>
                <a:cs typeface="Arial" panose="020B0604020202020204" pitchFamily="34" charset="0"/>
              </a:rPr>
              <a:t>facilitate the delivery of these industry programmes;</a:t>
            </a:r>
            <a:endParaRPr lang="en-GB" sz="2400" dirty="0">
              <a:latin typeface="Calibri" panose="020F0502020204030204" pitchFamily="34" charset="0"/>
              <a:ea typeface="Yu Mincho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latin typeface="Times New Roman" panose="02020603050405020304" pitchFamily="18" charset="0"/>
                <a:ea typeface="Yu Mincho"/>
                <a:cs typeface="Arial" panose="020B0604020202020204" pitchFamily="34" charset="0"/>
              </a:rPr>
              <a:t>challenge peers who are not effectively participating;</a:t>
            </a:r>
            <a:endParaRPr lang="en-GB" sz="2400" dirty="0">
              <a:latin typeface="Calibri" panose="020F0502020204030204" pitchFamily="34" charset="0"/>
              <a:ea typeface="Yu Mincho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Times New Roman" panose="02020603050405020304" pitchFamily="18" charset="0"/>
                <a:ea typeface="Yu Mincho"/>
                <a:cs typeface="Arial" panose="020B0604020202020204" pitchFamily="34" charset="0"/>
              </a:rPr>
              <a:t>support those who are struggling with implementation;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work with industry interfaces to prioritise and effectively link the various improvement programmes so that the benefits are effectively optimised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7282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23528" y="3273828"/>
            <a:ext cx="8568953" cy="810090"/>
          </a:xfrm>
        </p:spPr>
        <p:txBody>
          <a:bodyPr>
            <a:normAutofit/>
          </a:bodyPr>
          <a:lstStyle/>
          <a:p>
            <a:r>
              <a:rPr lang="en-GB" sz="4400" b="0" i="1" dirty="0">
                <a:latin typeface="Times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51185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3399"/>
      </a:dk1>
      <a:lt1>
        <a:sysClr val="window" lastClr="FFFFFF"/>
      </a:lt1>
      <a:dk2>
        <a:srgbClr val="3366CC"/>
      </a:dk2>
      <a:lt2>
        <a:srgbClr val="DBDBDD"/>
      </a:lt2>
      <a:accent1>
        <a:srgbClr val="6699CC"/>
      </a:accent1>
      <a:accent2>
        <a:srgbClr val="FF9900"/>
      </a:accent2>
      <a:accent3>
        <a:srgbClr val="99CC00"/>
      </a:accent3>
      <a:accent4>
        <a:srgbClr val="8681B8"/>
      </a:accent4>
      <a:accent5>
        <a:srgbClr val="32A14C"/>
      </a:accent5>
      <a:accent6>
        <a:srgbClr val="99CCFF"/>
      </a:accent6>
      <a:hlink>
        <a:srgbClr val="6699CC"/>
      </a:hlink>
      <a:folHlink>
        <a:srgbClr val="8681B8"/>
      </a:folHlink>
    </a:clrScheme>
    <a:fontScheme name="procurem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5OTM0OWVkNi04NTgxLTRhNzgtYmI5OS0zOGNlZTg0ODQ3NDMiIG9yaWdpbj0idXNlclNlbGVjdGVkIj48ZWxlbWVudCB1aWQ9ImlkX2NsYXNzaWZpY2F0aW9uX25vbmJ1c2luZXNzIiB2YWx1ZT0iIiB4bWxucz0iaHR0cDovL3d3dy5ib2xkb25qYW1lcy5jb20vMjAwOC8wMS9zaWUvaW50ZXJuYWwvbGFiZWwiIC8+PC9zaXNsPjxVc2VyTmFtZT5DT1JFXGFhMDY1MjQ8L1VzZXJOYW1lPjxEYXRlVGltZT4wMi8xMi8yMDIxIDEwOjIwOjUwPC9EYXRlVGltZT48TGFiZWxTdHJpbmc+Tk9UIFBST1RFQ1RJVkVMWSBNQVJLRUQ8L0xhYmVsU3RyaW5nPjwvaXRlbT48L2xhYmVsSGlzdG9yeT4=</Value>
</WrappedLabelHistory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11bd41693d74934a7fe3ed4527b84d4 xmlns="32292410-7c29-43b4-af63-40599cc44ec4">
      <Terms xmlns="http://schemas.microsoft.com/office/infopath/2007/PartnerControls"/>
    </m11bd41693d74934a7fe3ed4527b84d4>
    <IAEADocsCopyWorkflow xmlns="b2517607-70cd-40e1-b108-5f29c1f5296b">
      <Url>https://iaeacloud.sharepoint.com/sites/intranet/_layouts/15/wrkstat.aspx?List=b2517607-70cd-40e1-b108-5f29c1f5296b&amp;WorkflowInstanceName=44f7d694-0c65-4099-8246-8cccb7329898</Url>
      <Description>New Item</Description>
    </IAEADocsCopyWorkflow>
    <LinkCategory xmlns="32292410-7c29-43b4-af63-40599cc44ec4">Related Resources</LinkCategory>
    <PageTags xmlns="32292410-7c29-43b4-af63-40599cc44ec4">mtcd-visualidentity</PageTags>
    <TaxCatchAll xmlns="32292410-7c29-43b4-af63-40599cc44ec4"/>
    <Originating_Office xmlns="32292410-7c29-43b4-af63-40599cc44ec4" xsi:nil="true"/>
  </documentManagement>
</p:properties>
</file>

<file path=customXml/item4.xml><?xml version="1.0" encoding="utf-8"?>
<sisl xmlns:xsi="http://www.w3.org/2001/XMLSchema-instance" xmlns:xsd="http://www.w3.org/2001/XMLSchema" xmlns="http://www.boldonjames.com/2008/01/sie/internal/label" sislVersion="0" policy="99349ed6-8581-4a78-bb99-38cee8484743" origin="userSelected">
  <element uid="id_classification_nonbusiness" value=""/>
</sisl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IAEADocument" ma:contentTypeID="0x0101002EC272C44F15CD40908899EC40576AFE003468777D32FB454D9377BF7726F2C5FC" ma:contentTypeVersion="35" ma:contentTypeDescription="Document Type used for IAEA document" ma:contentTypeScope="" ma:versionID="126bab0c145de62a25dcf93d08e52c0c">
  <xsd:schema xmlns:xsd="http://www.w3.org/2001/XMLSchema" xmlns:xs="http://www.w3.org/2001/XMLSchema" xmlns:p="http://schemas.microsoft.com/office/2006/metadata/properties" xmlns:ns2="32292410-7c29-43b4-af63-40599cc44ec4" xmlns:ns4="b2517607-70cd-40e1-b108-5f29c1f5296b" targetNamespace="http://schemas.microsoft.com/office/2006/metadata/properties" ma:root="true" ma:fieldsID="47a54336d256cb0ebef1e8683780e68a" ns2:_="" ns4:_="">
    <xsd:import namespace="32292410-7c29-43b4-af63-40599cc44ec4"/>
    <xsd:import namespace="b2517607-70cd-40e1-b108-5f29c1f5296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m11bd41693d74934a7fe3ed4527b84d4" minOccurs="0"/>
                <xsd:element ref="ns2:Originating_Office" minOccurs="0"/>
                <xsd:element ref="ns2:LinkCategory" minOccurs="0"/>
                <xsd:element ref="ns2:PageTags" minOccurs="0"/>
                <xsd:element ref="ns4:IAEADocsCopyWorkflow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92410-7c29-43b4-af63-40599cc44ec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5d09cb85-a78e-4e39-bf48-1a489bab64c3}" ma:internalName="TaxCatchAll" ma:showField="CatchAllData" ma:web="32292410-7c29-43b4-af63-40599cc44e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5d09cb85-a78e-4e39-bf48-1a489bab64c3}" ma:internalName="TaxCatchAllLabel" ma:readOnly="true" ma:showField="CatchAllDataLabel" ma:web="32292410-7c29-43b4-af63-40599cc44e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11bd41693d74934a7fe3ed4527b84d4" ma:index="11" nillable="true" ma:taxonomy="true" ma:internalName="m11bd41693d74934a7fe3ed4527b84d4" ma:taxonomyFieldName="SearchTaxonomy" ma:displayName="Search Taxonomy" ma:default="" ma:fieldId="{611bd416-93d7-4934-a7fe-3ed4527b84d4}" ma:taxonomyMulti="true" ma:sspId="38c7bd71-0de2-450a-8d3d-78c5334383f5" ma:termSetId="f830c8a7-14e5-4117-938d-50822777f3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riginating_Office" ma:index="13" nillable="true" ma:displayName="Originating Office" ma:format="Dropdown" ma:internalName="Originating_Office">
      <xsd:simpleType>
        <xsd:restriction base="dms:Choice">
          <xsd:enumeration value="AIPS"/>
          <xsd:enumeration value="CSC"/>
          <xsd:enumeration value="CSS"/>
          <xsd:enumeration value="DDG-MT"/>
          <xsd:enumeration value="DDG-TC"/>
          <xsd:enumeration value="DDGO TC"/>
          <xsd:enumeration value="DGOC-Protocol"/>
          <xsd:enumeration value="DGOP"/>
          <xsd:enumeration value="DIR-MTGS"/>
          <xsd:enumeration value="All(all Originating Offices)"/>
          <xsd:enumeration value="EXPO"/>
          <xsd:enumeration value="IAEA Library"/>
          <xsd:enumeration value="JAC GC"/>
          <xsd:enumeration value="MT"/>
          <xsd:enumeration value="MTBF"/>
          <xsd:enumeration value="MTBF-FPSS"/>
          <xsd:enumeration value="MTCD"/>
          <xsd:enumeration value="MTGS"/>
          <xsd:enumeration value="MTHR"/>
          <xsd:enumeration value="MTHR-HRPS"/>
          <xsd:enumeration value="MTIT"/>
          <xsd:enumeration value="MTPI"/>
          <xsd:enumeration value="MTPS"/>
          <xsd:enumeration value="NAAL"/>
          <xsd:enumeration value="NAPC"/>
          <xsd:enumeration value="NE"/>
          <xsd:enumeration value="NS"/>
          <xsd:enumeration value="NSRW"/>
          <xsd:enumeration value="OIOS"/>
          <xsd:enumeration value="OLA"/>
          <xsd:enumeration value="OPIC"/>
          <xsd:enumeration value="Polling Officers"/>
          <xsd:enumeration value="Staff Council"/>
          <xsd:enumeration value="Staff Organizing Committee"/>
          <xsd:enumeration value="TC"/>
          <xsd:enumeration value="TCPCS"/>
          <xsd:enumeration value="UN Information Service"/>
          <xsd:enumeration value="UNIDO"/>
          <xsd:enumeration value="UNODC"/>
          <xsd:enumeration value="UNOV"/>
          <xsd:enumeration value="VIC Catering Service"/>
          <xsd:enumeration value="VIC Medical Service"/>
        </xsd:restriction>
      </xsd:simpleType>
    </xsd:element>
    <xsd:element name="LinkCategory" ma:index="14" nillable="true" ma:displayName="Link Category" ma:default="Related Resources" ma:description="Select the category. The category determines in which block of content the link will appear on the page." ma:format="Dropdown" ma:internalName="LinkCategory">
      <xsd:simpleType>
        <xsd:restriction base="dms:Choice">
          <xsd:enumeration value="Policies &amp; Guidelines"/>
          <xsd:enumeration value="Tutorials &amp; Trainings"/>
          <xsd:enumeration value="Related Resources"/>
        </xsd:restriction>
      </xsd:simpleType>
    </xsd:element>
    <xsd:element name="PageTags" ma:index="15" nillable="true" ma:displayName="Page Tags" ma:internalName="PageTags">
      <xsd:simpleType>
        <xsd:restriction base="dms:Text">
          <xsd:maxLength value="255"/>
        </xsd:restriction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517607-70cd-40e1-b108-5f29c1f5296b" elementFormDefault="qualified">
    <xsd:import namespace="http://schemas.microsoft.com/office/2006/documentManagement/types"/>
    <xsd:import namespace="http://schemas.microsoft.com/office/infopath/2007/PartnerControls"/>
    <xsd:element name="IAEADocsCopyWorkflow" ma:index="16" nillable="true" ma:displayName="IAEADocsCopyWorkflow" ma:internalName="IAEADocsCopyWork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internalName="MediaServiceAutoTags" ma:readOnly="true">
      <xsd:simpleType>
        <xsd:restriction base="dms:Text"/>
      </xsd:simpleType>
    </xsd:element>
    <xsd:element name="MediaServiceLocation" ma:index="21" nillable="true" ma:displayName="MediaServiceLocation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641DD1-BCEC-4AF7-A101-3F275FE9397E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32248110-AFAB-4E1A-BD06-86FEABC6A5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07557A-0049-451C-B0BE-93843A6BE798}">
  <ds:schemaRefs>
    <ds:schemaRef ds:uri="32292410-7c29-43b4-af63-40599cc44ec4"/>
    <ds:schemaRef ds:uri="http://schemas.microsoft.com/office/2006/documentManagement/types"/>
    <ds:schemaRef ds:uri="http://schemas.microsoft.com/office/2006/metadata/properties"/>
    <ds:schemaRef ds:uri="http://purl.org/dc/elements/1.1/"/>
    <ds:schemaRef ds:uri="b2517607-70cd-40e1-b108-5f29c1f5296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3F03ED9-2C3C-471A-A27E-824D1FB958F4}">
  <ds:schemaRefs>
    <ds:schemaRef ds:uri="http://www.w3.org/2001/XMLSchema"/>
    <ds:schemaRef ds:uri="http://www.boldonjames.com/2008/01/sie/internal/label"/>
  </ds:schemaRefs>
</ds:datastoreItem>
</file>

<file path=customXml/itemProps5.xml><?xml version="1.0" encoding="utf-8"?>
<ds:datastoreItem xmlns:ds="http://schemas.openxmlformats.org/officeDocument/2006/customXml" ds:itemID="{2CB021AB-22C1-4DA9-B878-A66B955E94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292410-7c29-43b4-af63-40599cc44ec4"/>
    <ds:schemaRef ds:uri="b2517607-70cd-40e1-b108-5f29c1f529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314</Words>
  <Application>Microsoft Office PowerPoint</Application>
  <PresentationFormat>On-screen Show (16:9)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 </vt:lpstr>
      <vt:lpstr>Arial</vt:lpstr>
      <vt:lpstr>Calibri</vt:lpstr>
      <vt:lpstr>Symbol</vt:lpstr>
      <vt:lpstr>Times</vt:lpstr>
      <vt:lpstr>Times New Roman</vt:lpstr>
      <vt:lpstr>Wingdings</vt:lpstr>
      <vt:lpstr>Office Theme</vt:lpstr>
      <vt:lpstr>Institutional Strength in Depth in the Nuclear Industry to Sustain Operational Excellence  Effective management of External Interfaces</vt:lpstr>
      <vt:lpstr>PowerPoint Presentation</vt:lpstr>
      <vt:lpstr>Interface With Regulators</vt:lpstr>
      <vt:lpstr>PowerPoint Presentation</vt:lpstr>
      <vt:lpstr>Industry Interfaces</vt:lpstr>
      <vt:lpstr>Thank you!</vt:lpstr>
    </vt:vector>
  </TitlesOfParts>
  <Company>IAEA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 Template wide 2</dc:title>
  <dc:creator>SCHLOSMAN, Anna</dc:creator>
  <cp:keywords>NOT PROTECTIVELY MARKED</cp:keywords>
  <cp:lastModifiedBy>KAWANO, Akira</cp:lastModifiedBy>
  <cp:revision>116</cp:revision>
  <cp:lastPrinted>2021-12-02T16:52:07Z</cp:lastPrinted>
  <dcterms:created xsi:type="dcterms:W3CDTF">2014-07-03T09:13:58Z</dcterms:created>
  <dcterms:modified xsi:type="dcterms:W3CDTF">2021-12-02T16:52:41Z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0x0101002EC272C44F15CD40908899EC40576AFE003468777D32FB454D9377BF7726F2C5FC</vt:lpwstr>
  </property>
  <property fmtid="{D5CDD505-2E9C-101B-9397-08002B2CF9AE}" pid="3" name="SearchTaxonomy">
    <vt:lpwstr/>
  </property>
  <property fmtid="{D5CDD505-2E9C-101B-9397-08002B2CF9AE}" pid="4" name="docIndexRef">
    <vt:lpwstr>107439f5-287d-434b-8912-18f815a1c76c</vt:lpwstr>
  </property>
  <property fmtid="{D5CDD505-2E9C-101B-9397-08002B2CF9AE}" pid="5" name="bjSaver">
    <vt:lpwstr>emk4XjeQDmIoR5bfLbYBm/JOLsuQsWZe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policy="99349ed6-8581-4a78-bb99-38cee8484743" origin="userSelected" xmlns="http://www.boldonj</vt:lpwstr>
  </property>
  <property fmtid="{D5CDD505-2E9C-101B-9397-08002B2CF9AE}" pid="7" name="bjDocumentLabelXML-0">
    <vt:lpwstr>ames.com/2008/01/sie/internal/label"&gt;&lt;element uid="id_classification_nonbusiness" value="" /&gt;&lt;/sisl&gt;</vt:lpwstr>
  </property>
  <property fmtid="{D5CDD505-2E9C-101B-9397-08002B2CF9AE}" pid="8" name="bjDocumentSecurityLabel">
    <vt:lpwstr>NOT PROTECTIVELY MARKED</vt:lpwstr>
  </property>
  <property fmtid="{D5CDD505-2E9C-101B-9397-08002B2CF9AE}" pid="9" name="ClassificationSecurity">
    <vt:lpwstr>NOT PROTECTIVELY MARKED</vt:lpwstr>
  </property>
  <property fmtid="{D5CDD505-2E9C-101B-9397-08002B2CF9AE}" pid="10" name="bjLabelHistoryID">
    <vt:lpwstr>{E7641DD1-BCEC-4AF7-A101-3F275FE9397E}</vt:lpwstr>
  </property>
</Properties>
</file>