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9"/>
  </p:notesMasterIdLst>
  <p:sldIdLst>
    <p:sldId id="280" r:id="rId2"/>
    <p:sldId id="281" r:id="rId3"/>
    <p:sldId id="256" r:id="rId4"/>
    <p:sldId id="283" r:id="rId5"/>
    <p:sldId id="263" r:id="rId6"/>
    <p:sldId id="264" r:id="rId7"/>
    <p:sldId id="265" r:id="rId8"/>
    <p:sldId id="257" r:id="rId9"/>
    <p:sldId id="284" r:id="rId10"/>
    <p:sldId id="297" r:id="rId11"/>
    <p:sldId id="258" r:id="rId12"/>
    <p:sldId id="259" r:id="rId13"/>
    <p:sldId id="260" r:id="rId14"/>
    <p:sldId id="262" r:id="rId15"/>
    <p:sldId id="261" r:id="rId16"/>
    <p:sldId id="298" r:id="rId17"/>
    <p:sldId id="267" r:id="rId18"/>
    <p:sldId id="271" r:id="rId19"/>
    <p:sldId id="273" r:id="rId20"/>
    <p:sldId id="274" r:id="rId21"/>
    <p:sldId id="266" r:id="rId22"/>
    <p:sldId id="268" r:id="rId23"/>
    <p:sldId id="276" r:id="rId24"/>
    <p:sldId id="277" r:id="rId25"/>
    <p:sldId id="278" r:id="rId26"/>
    <p:sldId id="279" r:id="rId27"/>
    <p:sldId id="286" r:id="rId28"/>
    <p:sldId id="287" r:id="rId29"/>
    <p:sldId id="288" r:id="rId30"/>
    <p:sldId id="289" r:id="rId31"/>
    <p:sldId id="290" r:id="rId32"/>
    <p:sldId id="291" r:id="rId33"/>
    <p:sldId id="296" r:id="rId34"/>
    <p:sldId id="292" r:id="rId35"/>
    <p:sldId id="293" r:id="rId36"/>
    <p:sldId id="294" r:id="rId37"/>
    <p:sldId id="295" r:id="rId3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09" autoAdjust="0"/>
    <p:restoredTop sz="94621" autoAdjust="0"/>
  </p:normalViewPr>
  <p:slideViewPr>
    <p:cSldViewPr>
      <p:cViewPr>
        <p:scale>
          <a:sx n="80" d="100"/>
          <a:sy n="80" d="100"/>
        </p:scale>
        <p:origin x="-1872" y="-6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D:\&#1586;&#1606;&#1583;&#1610;\1\&#1602;&#1608;&#1575;&#1606;&#1610;&#1606;%20&#1605;&#1585;&#1578;&#1576;&#1591;%20&#1576;&#1575;%20&#1588;&#1585;&#1603;&#1578;\&#1705;&#1575;&#1585;&#1711;&#1585;&#1608;&#1607;%20&#1605;&#1580;&#1605;&#1593;\&#1580;&#1604;&#1587;&#1607;%2020%20&#1608;%2021%20&#1570;&#1584;&#1585;\&#1711;&#1586;&#1575;&#1585;&#1588;%20&#1593;&#1605;&#1604;&#1705;&#1585;&#1583;%20&#1587;&#1575;&#1604;%2090%20&#1575;&#1604;&#1740;%209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586;&#1606;&#1583;&#1610;\1\&#1602;&#1608;&#1575;&#1606;&#1610;&#1606;%20&#1605;&#1585;&#1578;&#1576;&#1591;%20&#1576;&#1575;%20&#1588;&#1585;&#1603;&#1578;\&#1705;&#1575;&#1585;&#1711;&#1585;&#1608;&#1607;%20&#1605;&#1580;&#1605;&#1593;\&#1580;&#1604;&#1587;&#1607;%2020%20&#1608;%2021%20&#1570;&#1584;&#1585;\&#1711;&#1586;&#1575;&#1585;&#1588;%20&#1593;&#1605;&#1604;&#1705;&#1585;&#1583;%20&#1587;&#1575;&#1604;%2090%20&#1575;&#1604;&#1740;%209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586;&#1606;&#1583;&#1610;\1\&#1602;&#1608;&#1575;&#1606;&#1610;&#1606;%20&#1605;&#1585;&#1578;&#1576;&#1591;%20&#1576;&#1575;%20&#1588;&#1585;&#1603;&#1578;\&#1705;&#1575;&#1585;&#1711;&#1585;&#1608;&#1607;%20&#1605;&#1580;&#1605;&#1593;\&#1580;&#1604;&#1587;&#1607;%2020%20&#1608;%2021%20&#1570;&#1584;&#1585;\&#1711;&#1586;&#1575;&#1585;&#1588;%20&#1593;&#1605;&#1604;&#1705;&#1585;&#1583;%20&#1587;&#1575;&#1604;%2090%20&#1575;&#1604;&#1740;%209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'نمودار کسری نقدینگی و مقدار تول'!$C$38</c:f>
              <c:strCache>
                <c:ptCount val="1"/>
                <c:pt idx="0">
                  <c:v>کسری نقدینگی</c:v>
                </c:pt>
              </c:strCache>
            </c:strRef>
          </c:tx>
          <c:spPr>
            <a:solidFill>
              <a:srgbClr val="FF0000"/>
            </a:solidFill>
          </c:spPr>
          <c:dLbls>
            <c:dLbl>
              <c:idx val="2"/>
              <c:layout>
                <c:manualLayout>
                  <c:x val="1.6180669018427106E-3"/>
                  <c:y val="-8.1815785144116693E-2"/>
                </c:manualLayout>
              </c:layout>
              <c:showLegendKey val="0"/>
              <c:showVal val="1"/>
              <c:showCatName val="0"/>
              <c:showSerName val="0"/>
              <c:showPercent val="0"/>
              <c:showBubbleSize val="0"/>
            </c:dLbl>
            <c:dLbl>
              <c:idx val="3"/>
              <c:layout>
                <c:manualLayout>
                  <c:x val="0"/>
                  <c:y val="-4.7201414506221284E-2"/>
                </c:manualLayout>
              </c:layout>
              <c:showLegendKey val="0"/>
              <c:showVal val="1"/>
              <c:showCatName val="0"/>
              <c:showSerName val="0"/>
              <c:showPercent val="0"/>
              <c:showBubbleSize val="0"/>
            </c:dLbl>
            <c:dLbl>
              <c:idx val="4"/>
              <c:layout>
                <c:manualLayout>
                  <c:x val="-5.9328434367096223E-17"/>
                  <c:y val="-0.13531072158450069"/>
                </c:manualLayout>
              </c:layout>
              <c:showLegendKey val="0"/>
              <c:showVal val="1"/>
              <c:showCatName val="0"/>
              <c:showSerName val="0"/>
              <c:showPercent val="0"/>
              <c:showBubbleSize val="0"/>
            </c:dLbl>
            <c:dLbl>
              <c:idx val="5"/>
              <c:layout>
                <c:manualLayout>
                  <c:x val="-8.0903345092136134E-3"/>
                  <c:y val="-0.13531072158450069"/>
                </c:manualLayout>
              </c:layout>
              <c:showLegendKey val="0"/>
              <c:showVal val="1"/>
              <c:showCatName val="0"/>
              <c:showSerName val="0"/>
              <c:showPercent val="0"/>
              <c:showBubbleSize val="0"/>
            </c:dLbl>
            <c:dLbl>
              <c:idx val="6"/>
              <c:layout>
                <c:manualLayout>
                  <c:x val="8.0903345092135232E-3"/>
                  <c:y val="-9.4402829012442457E-2"/>
                </c:manualLayout>
              </c:layout>
              <c:showLegendKey val="0"/>
              <c:showVal val="1"/>
              <c:showCatName val="0"/>
              <c:showSerName val="0"/>
              <c:showPercent val="0"/>
              <c:showBubbleSize val="0"/>
            </c:dLbl>
            <c:dLbl>
              <c:idx val="7"/>
              <c:layout>
                <c:manualLayout>
                  <c:x val="4.8542007055281319E-3"/>
                  <c:y val="-7.2375502242872466E-2"/>
                </c:manualLayout>
              </c:layout>
              <c:showLegendKey val="0"/>
              <c:showVal val="1"/>
              <c:showCatName val="0"/>
              <c:showSerName val="0"/>
              <c:showPercent val="0"/>
              <c:showBubbleSize val="0"/>
            </c:dLbl>
            <c:dLbl>
              <c:idx val="8"/>
              <c:layout>
                <c:manualLayout>
                  <c:x val="1.7798735920269818E-2"/>
                  <c:y val="-0.30838257477397835"/>
                </c:manualLayout>
              </c:layout>
              <c:showLegendKey val="0"/>
              <c:showVal val="1"/>
              <c:showCatName val="0"/>
              <c:showSerName val="0"/>
              <c:showPercent val="0"/>
              <c:showBubbleSize val="0"/>
            </c:dLbl>
            <c:txPr>
              <a:bodyPr/>
              <a:lstStyle/>
              <a:p>
                <a:pPr>
                  <a:defRPr sz="1100" b="1">
                    <a:cs typeface="B Nazanin" pitchFamily="2" charset="-78"/>
                  </a:defRPr>
                </a:pPr>
                <a:endParaRPr lang="fa-IR"/>
              </a:p>
            </c:txPr>
            <c:showLegendKey val="0"/>
            <c:showVal val="1"/>
            <c:showCatName val="0"/>
            <c:showSerName val="0"/>
            <c:showPercent val="0"/>
            <c:showBubbleSize val="0"/>
            <c:showLeaderLines val="0"/>
          </c:dLbls>
          <c:cat>
            <c:strRef>
              <c:f>'نمودار کسری نقدینگی و مقدار تول'!$B$39:$B$47</c:f>
              <c:strCache>
                <c:ptCount val="9"/>
                <c:pt idx="0">
                  <c:v>سال 90</c:v>
                </c:pt>
                <c:pt idx="1">
                  <c:v>سال 91</c:v>
                </c:pt>
                <c:pt idx="2">
                  <c:v>سال 92</c:v>
                </c:pt>
                <c:pt idx="3">
                  <c:v>سال 93</c:v>
                </c:pt>
                <c:pt idx="4">
                  <c:v>سال 94</c:v>
                </c:pt>
                <c:pt idx="5">
                  <c:v>سال 95</c:v>
                </c:pt>
                <c:pt idx="6">
                  <c:v>سال 96</c:v>
                </c:pt>
                <c:pt idx="7">
                  <c:v>سال 97</c:v>
                </c:pt>
                <c:pt idx="8">
                  <c:v>سال 98</c:v>
                </c:pt>
              </c:strCache>
            </c:strRef>
          </c:cat>
          <c:val>
            <c:numRef>
              <c:f>'نمودار کسری نقدینگی و مقدار تول'!$C$39:$C$47</c:f>
              <c:numCache>
                <c:formatCode>0</c:formatCode>
                <c:ptCount val="9"/>
                <c:pt idx="0">
                  <c:v>635.68345910239998</c:v>
                </c:pt>
                <c:pt idx="1">
                  <c:v>792.86199999999985</c:v>
                </c:pt>
                <c:pt idx="2">
                  <c:v>4242.4986703591685</c:v>
                </c:pt>
                <c:pt idx="3">
                  <c:v>2453.78802194134</c:v>
                </c:pt>
                <c:pt idx="4">
                  <c:v>5478.8918450503998</c:v>
                </c:pt>
                <c:pt idx="5">
                  <c:v>6041.4070623336675</c:v>
                </c:pt>
                <c:pt idx="6">
                  <c:v>3879.2832542324213</c:v>
                </c:pt>
                <c:pt idx="7">
                  <c:v>3415.4251200264757</c:v>
                </c:pt>
                <c:pt idx="8">
                  <c:v>11446.760853268317</c:v>
                </c:pt>
              </c:numCache>
            </c:numRef>
          </c:val>
        </c:ser>
        <c:dLbls>
          <c:showLegendKey val="0"/>
          <c:showVal val="0"/>
          <c:showCatName val="0"/>
          <c:showSerName val="0"/>
          <c:showPercent val="0"/>
          <c:showBubbleSize val="0"/>
        </c:dLbls>
        <c:axId val="203039744"/>
        <c:axId val="48207488"/>
      </c:areaChart>
      <c:catAx>
        <c:axId val="203039744"/>
        <c:scaling>
          <c:orientation val="maxMin"/>
        </c:scaling>
        <c:delete val="0"/>
        <c:axPos val="b"/>
        <c:majorTickMark val="out"/>
        <c:minorTickMark val="none"/>
        <c:tickLblPos val="nextTo"/>
        <c:txPr>
          <a:bodyPr/>
          <a:lstStyle/>
          <a:p>
            <a:pPr>
              <a:defRPr sz="1400" b="1">
                <a:cs typeface="B Nazanin" pitchFamily="2" charset="-78"/>
              </a:defRPr>
            </a:pPr>
            <a:endParaRPr lang="fa-IR"/>
          </a:p>
        </c:txPr>
        <c:crossAx val="48207488"/>
        <c:crosses val="autoZero"/>
        <c:auto val="1"/>
        <c:lblAlgn val="ctr"/>
        <c:lblOffset val="100"/>
        <c:noMultiLvlLbl val="0"/>
      </c:catAx>
      <c:valAx>
        <c:axId val="48207488"/>
        <c:scaling>
          <c:orientation val="minMax"/>
        </c:scaling>
        <c:delete val="0"/>
        <c:axPos val="r"/>
        <c:majorGridlines/>
        <c:numFmt formatCode="0" sourceLinked="1"/>
        <c:majorTickMark val="out"/>
        <c:minorTickMark val="none"/>
        <c:tickLblPos val="nextTo"/>
        <c:txPr>
          <a:bodyPr/>
          <a:lstStyle/>
          <a:p>
            <a:pPr>
              <a:defRPr sz="1400" b="1"/>
            </a:pPr>
            <a:endParaRPr lang="fa-IR"/>
          </a:p>
        </c:txPr>
        <c:crossAx val="20303974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198009034074589E-2"/>
          <c:y val="0.17283272017712328"/>
          <c:w val="0.89840936234378854"/>
          <c:h val="0.74796160161411007"/>
        </c:manualLayout>
      </c:layout>
      <c:barChart>
        <c:barDir val="col"/>
        <c:grouping val="clustered"/>
        <c:varyColors val="0"/>
        <c:ser>
          <c:idx val="0"/>
          <c:order val="0"/>
          <c:tx>
            <c:strRef>
              <c:f>'نمودار یک کیلو وات  برق تولیدی'!$C$1</c:f>
              <c:strCache>
                <c:ptCount val="1"/>
                <c:pt idx="0">
                  <c:v>بهای تمام شده یک کیلو وات برق فروش رفته</c:v>
                </c:pt>
              </c:strCache>
            </c:strRef>
          </c:tx>
          <c:invertIfNegative val="0"/>
          <c:dLbls>
            <c:txPr>
              <a:bodyPr/>
              <a:lstStyle/>
              <a:p>
                <a:pPr>
                  <a:defRPr b="1"/>
                </a:pPr>
                <a:endParaRPr lang="fa-IR"/>
              </a:p>
            </c:txPr>
            <c:showLegendKey val="0"/>
            <c:showVal val="1"/>
            <c:showCatName val="0"/>
            <c:showSerName val="0"/>
            <c:showPercent val="0"/>
            <c:showBubbleSize val="0"/>
            <c:showLeaderLines val="0"/>
          </c:dLbls>
          <c:cat>
            <c:strRef>
              <c:f>'نمودار یک کیلو وات  برق تولیدی'!$B$2:$B$10</c:f>
              <c:strCache>
                <c:ptCount val="9"/>
                <c:pt idx="0">
                  <c:v>سال 90</c:v>
                </c:pt>
                <c:pt idx="1">
                  <c:v>سال 91</c:v>
                </c:pt>
                <c:pt idx="2">
                  <c:v>سال 92</c:v>
                </c:pt>
                <c:pt idx="3">
                  <c:v>سال 93</c:v>
                </c:pt>
                <c:pt idx="4">
                  <c:v>سال 94</c:v>
                </c:pt>
                <c:pt idx="5">
                  <c:v>سال 95</c:v>
                </c:pt>
                <c:pt idx="6">
                  <c:v>سال 96</c:v>
                </c:pt>
                <c:pt idx="7">
                  <c:v>سال 97</c:v>
                </c:pt>
                <c:pt idx="8">
                  <c:v>سال 98</c:v>
                </c:pt>
              </c:strCache>
            </c:strRef>
          </c:cat>
          <c:val>
            <c:numRef>
              <c:f>'نمودار یک کیلو وات  برق تولیدی'!$C$2:$C$10</c:f>
              <c:numCache>
                <c:formatCode>0</c:formatCode>
                <c:ptCount val="9"/>
                <c:pt idx="0">
                  <c:v>1908</c:v>
                </c:pt>
                <c:pt idx="1">
                  <c:v>592</c:v>
                </c:pt>
                <c:pt idx="2">
                  <c:v>806</c:v>
                </c:pt>
                <c:pt idx="3">
                  <c:v>1265</c:v>
                </c:pt>
                <c:pt idx="4">
                  <c:v>1954</c:v>
                </c:pt>
                <c:pt idx="5">
                  <c:v>1332</c:v>
                </c:pt>
                <c:pt idx="6">
                  <c:v>1445</c:v>
                </c:pt>
                <c:pt idx="7">
                  <c:v>1683</c:v>
                </c:pt>
                <c:pt idx="8">
                  <c:v>2187</c:v>
                </c:pt>
              </c:numCache>
            </c:numRef>
          </c:val>
        </c:ser>
        <c:ser>
          <c:idx val="1"/>
          <c:order val="1"/>
          <c:tx>
            <c:strRef>
              <c:f>'نمودار یک کیلو وات  برق تولیدی'!$E$1</c:f>
              <c:strCache>
                <c:ptCount val="1"/>
                <c:pt idx="0">
                  <c:v>بهای تمام شده یک کیلو وات برق -جذب نشده</c:v>
                </c:pt>
              </c:strCache>
            </c:strRef>
          </c:tx>
          <c:spPr>
            <a:solidFill>
              <a:srgbClr val="FF0000"/>
            </a:solidFill>
          </c:spPr>
          <c:invertIfNegative val="0"/>
          <c:dLbls>
            <c:showLegendKey val="0"/>
            <c:showVal val="1"/>
            <c:showCatName val="0"/>
            <c:showSerName val="0"/>
            <c:showPercent val="0"/>
            <c:showBubbleSize val="0"/>
            <c:showLeaderLines val="0"/>
          </c:dLbls>
          <c:cat>
            <c:strRef>
              <c:f>'نمودار یک کیلو وات  برق تولیدی'!$B$2:$B$10</c:f>
              <c:strCache>
                <c:ptCount val="9"/>
                <c:pt idx="0">
                  <c:v>سال 90</c:v>
                </c:pt>
                <c:pt idx="1">
                  <c:v>سال 91</c:v>
                </c:pt>
                <c:pt idx="2">
                  <c:v>سال 92</c:v>
                </c:pt>
                <c:pt idx="3">
                  <c:v>سال 93</c:v>
                </c:pt>
                <c:pt idx="4">
                  <c:v>سال 94</c:v>
                </c:pt>
                <c:pt idx="5">
                  <c:v>سال 95</c:v>
                </c:pt>
                <c:pt idx="6">
                  <c:v>سال 96</c:v>
                </c:pt>
                <c:pt idx="7">
                  <c:v>سال 97</c:v>
                </c:pt>
                <c:pt idx="8">
                  <c:v>سال 98</c:v>
                </c:pt>
              </c:strCache>
            </c:strRef>
          </c:cat>
          <c:val>
            <c:numRef>
              <c:f>'نمودار یک کیلو وات  برق تولیدی'!$E$2:$E$10</c:f>
              <c:numCache>
                <c:formatCode>0</c:formatCode>
                <c:ptCount val="9"/>
                <c:pt idx="0">
                  <c:v>1267</c:v>
                </c:pt>
                <c:pt idx="1">
                  <c:v>283</c:v>
                </c:pt>
                <c:pt idx="2">
                  <c:v>210</c:v>
                </c:pt>
                <c:pt idx="3">
                  <c:v>330</c:v>
                </c:pt>
                <c:pt idx="4">
                  <c:v>757</c:v>
                </c:pt>
                <c:pt idx="5">
                  <c:v>37</c:v>
                </c:pt>
                <c:pt idx="6">
                  <c:v>0</c:v>
                </c:pt>
                <c:pt idx="7">
                  <c:v>0</c:v>
                </c:pt>
                <c:pt idx="8">
                  <c:v>0</c:v>
                </c:pt>
              </c:numCache>
            </c:numRef>
          </c:val>
        </c:ser>
        <c:ser>
          <c:idx val="2"/>
          <c:order val="2"/>
          <c:tx>
            <c:strRef>
              <c:f>'نمودار یک کیلو وات  برق تولیدی'!$G$1</c:f>
              <c:strCache>
                <c:ptCount val="1"/>
                <c:pt idx="0">
                  <c:v>هزینه مالی یک کیلو برق فروش رفته</c:v>
                </c:pt>
              </c:strCache>
            </c:strRef>
          </c:tx>
          <c:invertIfNegative val="0"/>
          <c:dLbls>
            <c:showLegendKey val="0"/>
            <c:showVal val="1"/>
            <c:showCatName val="0"/>
            <c:showSerName val="0"/>
            <c:showPercent val="0"/>
            <c:showBubbleSize val="0"/>
            <c:showLeaderLines val="0"/>
          </c:dLbls>
          <c:cat>
            <c:strRef>
              <c:f>'نمودار یک کیلو وات  برق تولیدی'!$B$2:$B$10</c:f>
              <c:strCache>
                <c:ptCount val="9"/>
                <c:pt idx="0">
                  <c:v>سال 90</c:v>
                </c:pt>
                <c:pt idx="1">
                  <c:v>سال 91</c:v>
                </c:pt>
                <c:pt idx="2">
                  <c:v>سال 92</c:v>
                </c:pt>
                <c:pt idx="3">
                  <c:v>سال 93</c:v>
                </c:pt>
                <c:pt idx="4">
                  <c:v>سال 94</c:v>
                </c:pt>
                <c:pt idx="5">
                  <c:v>سال 95</c:v>
                </c:pt>
                <c:pt idx="6">
                  <c:v>سال 96</c:v>
                </c:pt>
                <c:pt idx="7">
                  <c:v>سال 97</c:v>
                </c:pt>
                <c:pt idx="8">
                  <c:v>سال 98</c:v>
                </c:pt>
              </c:strCache>
            </c:strRef>
          </c:cat>
          <c:val>
            <c:numRef>
              <c:f>'نمودار یک کیلو وات  برق تولیدی'!$G$2:$G$10</c:f>
              <c:numCache>
                <c:formatCode>0</c:formatCode>
                <c:ptCount val="9"/>
                <c:pt idx="0">
                  <c:v>213</c:v>
                </c:pt>
                <c:pt idx="1">
                  <c:v>67</c:v>
                </c:pt>
                <c:pt idx="2">
                  <c:v>33</c:v>
                </c:pt>
                <c:pt idx="3">
                  <c:v>40</c:v>
                </c:pt>
                <c:pt idx="4">
                  <c:v>204</c:v>
                </c:pt>
                <c:pt idx="5">
                  <c:v>376</c:v>
                </c:pt>
                <c:pt idx="6">
                  <c:v>446</c:v>
                </c:pt>
                <c:pt idx="7">
                  <c:v>505</c:v>
                </c:pt>
                <c:pt idx="8">
                  <c:v>556</c:v>
                </c:pt>
              </c:numCache>
            </c:numRef>
          </c:val>
        </c:ser>
        <c:dLbls>
          <c:showLegendKey val="0"/>
          <c:showVal val="0"/>
          <c:showCatName val="0"/>
          <c:showSerName val="0"/>
          <c:showPercent val="0"/>
          <c:showBubbleSize val="0"/>
        </c:dLbls>
        <c:gapWidth val="150"/>
        <c:axId val="203042304"/>
        <c:axId val="202973760"/>
      </c:barChart>
      <c:catAx>
        <c:axId val="203042304"/>
        <c:scaling>
          <c:orientation val="maxMin"/>
        </c:scaling>
        <c:delete val="0"/>
        <c:axPos val="b"/>
        <c:majorTickMark val="out"/>
        <c:minorTickMark val="none"/>
        <c:tickLblPos val="nextTo"/>
        <c:txPr>
          <a:bodyPr/>
          <a:lstStyle/>
          <a:p>
            <a:pPr>
              <a:defRPr sz="1200" b="1">
                <a:cs typeface="B Nazanin" pitchFamily="2" charset="-78"/>
              </a:defRPr>
            </a:pPr>
            <a:endParaRPr lang="fa-IR"/>
          </a:p>
        </c:txPr>
        <c:crossAx val="202973760"/>
        <c:crosses val="autoZero"/>
        <c:auto val="1"/>
        <c:lblAlgn val="ctr"/>
        <c:lblOffset val="100"/>
        <c:noMultiLvlLbl val="0"/>
      </c:catAx>
      <c:valAx>
        <c:axId val="202973760"/>
        <c:scaling>
          <c:orientation val="minMax"/>
        </c:scaling>
        <c:delete val="0"/>
        <c:axPos val="r"/>
        <c:majorGridlines/>
        <c:numFmt formatCode="0" sourceLinked="1"/>
        <c:majorTickMark val="out"/>
        <c:minorTickMark val="none"/>
        <c:tickLblPos val="nextTo"/>
        <c:txPr>
          <a:bodyPr/>
          <a:lstStyle/>
          <a:p>
            <a:pPr>
              <a:defRPr b="1"/>
            </a:pPr>
            <a:endParaRPr lang="fa-IR"/>
          </a:p>
        </c:txPr>
        <c:crossAx val="203042304"/>
        <c:crosses val="autoZero"/>
        <c:crossBetween val="between"/>
      </c:valAx>
    </c:plotArea>
    <c:legend>
      <c:legendPos val="l"/>
      <c:layout>
        <c:manualLayout>
          <c:xMode val="edge"/>
          <c:yMode val="edge"/>
          <c:x val="0.37453378436984996"/>
          <c:y val="1.8476934954938635E-3"/>
          <c:w val="0.32560619708160687"/>
          <c:h val="0.17648482780562255"/>
        </c:manualLayout>
      </c:layout>
      <c:overlay val="0"/>
      <c:txPr>
        <a:bodyPr/>
        <a:lstStyle/>
        <a:p>
          <a:pPr>
            <a:defRPr sz="1050" b="1">
              <a:cs typeface="B Nazanin" pitchFamily="2" charset="-78"/>
            </a:defRPr>
          </a:pPr>
          <a:endParaRPr lang="fa-I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a-I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92752496099467E-2"/>
          <c:y val="0.22007020876156774"/>
          <c:w val="0.87066518575230767"/>
          <c:h val="0.68815644541583199"/>
        </c:manualLayout>
      </c:layout>
      <c:barChart>
        <c:barDir val="col"/>
        <c:grouping val="clustered"/>
        <c:varyColors val="0"/>
        <c:ser>
          <c:idx val="0"/>
          <c:order val="0"/>
          <c:tx>
            <c:strRef>
              <c:f>'نمودار نرخ فروش و تولید'!$C$1</c:f>
              <c:strCache>
                <c:ptCount val="1"/>
                <c:pt idx="0">
                  <c:v>بهای تمام شده یک کیلو وات برق فروش رفته</c:v>
                </c:pt>
              </c:strCache>
            </c:strRef>
          </c:tx>
          <c:invertIfNegative val="0"/>
          <c:dLbls>
            <c:txPr>
              <a:bodyPr/>
              <a:lstStyle/>
              <a:p>
                <a:pPr>
                  <a:defRPr b="1"/>
                </a:pPr>
                <a:endParaRPr lang="fa-IR"/>
              </a:p>
            </c:txPr>
            <c:showLegendKey val="0"/>
            <c:showVal val="1"/>
            <c:showCatName val="0"/>
            <c:showSerName val="0"/>
            <c:showPercent val="0"/>
            <c:showBubbleSize val="0"/>
            <c:showLeaderLines val="0"/>
          </c:dLbls>
          <c:cat>
            <c:strRef>
              <c:f>'نمودار نرخ فروش و تولید'!$B$2:$B$10</c:f>
              <c:strCache>
                <c:ptCount val="9"/>
                <c:pt idx="0">
                  <c:v>سال 90</c:v>
                </c:pt>
                <c:pt idx="1">
                  <c:v>سال 91</c:v>
                </c:pt>
                <c:pt idx="2">
                  <c:v>سال 92</c:v>
                </c:pt>
                <c:pt idx="3">
                  <c:v>سال 93</c:v>
                </c:pt>
                <c:pt idx="4">
                  <c:v>سال 94</c:v>
                </c:pt>
                <c:pt idx="5">
                  <c:v>سال 95</c:v>
                </c:pt>
                <c:pt idx="6">
                  <c:v>سال 96</c:v>
                </c:pt>
                <c:pt idx="7">
                  <c:v>سال 97</c:v>
                </c:pt>
                <c:pt idx="8">
                  <c:v>سال 98</c:v>
                </c:pt>
              </c:strCache>
            </c:strRef>
          </c:cat>
          <c:val>
            <c:numRef>
              <c:f>'نمودار نرخ فروش و تولید'!$C$2:$C$10</c:f>
              <c:numCache>
                <c:formatCode>#,##0_-;\(#,###\)</c:formatCode>
                <c:ptCount val="9"/>
                <c:pt idx="0">
                  <c:v>1907.7503630876461</c:v>
                </c:pt>
                <c:pt idx="1">
                  <c:v>591.51478905706745</c:v>
                </c:pt>
                <c:pt idx="2">
                  <c:v>806.25171490110972</c:v>
                </c:pt>
                <c:pt idx="3">
                  <c:v>1265.2930630689386</c:v>
                </c:pt>
                <c:pt idx="4">
                  <c:v>1953.7578222702771</c:v>
                </c:pt>
                <c:pt idx="5">
                  <c:v>1332.492350297438</c:v>
                </c:pt>
                <c:pt idx="6">
                  <c:v>1444.6945324868921</c:v>
                </c:pt>
                <c:pt idx="7">
                  <c:v>1683.3022844565876</c:v>
                </c:pt>
                <c:pt idx="8">
                  <c:v>2186.6358340922893</c:v>
                </c:pt>
              </c:numCache>
            </c:numRef>
          </c:val>
        </c:ser>
        <c:ser>
          <c:idx val="1"/>
          <c:order val="1"/>
          <c:tx>
            <c:strRef>
              <c:f>'نمودار نرخ فروش و تولید'!$D$1</c:f>
              <c:strCache>
                <c:ptCount val="1"/>
                <c:pt idx="0">
                  <c:v>میانگین نرخ فروش یک کیلو وات ساعت برق تولیدی</c:v>
                </c:pt>
              </c:strCache>
            </c:strRef>
          </c:tx>
          <c:invertIfNegative val="0"/>
          <c:dLbls>
            <c:txPr>
              <a:bodyPr/>
              <a:lstStyle/>
              <a:p>
                <a:pPr>
                  <a:defRPr b="1"/>
                </a:pPr>
                <a:endParaRPr lang="fa-IR"/>
              </a:p>
            </c:txPr>
            <c:showLegendKey val="0"/>
            <c:showVal val="1"/>
            <c:showCatName val="0"/>
            <c:showSerName val="0"/>
            <c:showPercent val="0"/>
            <c:showBubbleSize val="0"/>
            <c:showLeaderLines val="0"/>
          </c:dLbls>
          <c:cat>
            <c:strRef>
              <c:f>'نمودار نرخ فروش و تولید'!$B$2:$B$10</c:f>
              <c:strCache>
                <c:ptCount val="9"/>
                <c:pt idx="0">
                  <c:v>سال 90</c:v>
                </c:pt>
                <c:pt idx="1">
                  <c:v>سال 91</c:v>
                </c:pt>
                <c:pt idx="2">
                  <c:v>سال 92</c:v>
                </c:pt>
                <c:pt idx="3">
                  <c:v>سال 93</c:v>
                </c:pt>
                <c:pt idx="4">
                  <c:v>سال 94</c:v>
                </c:pt>
                <c:pt idx="5">
                  <c:v>سال 95</c:v>
                </c:pt>
                <c:pt idx="6">
                  <c:v>سال 96</c:v>
                </c:pt>
                <c:pt idx="7">
                  <c:v>سال 97</c:v>
                </c:pt>
                <c:pt idx="8">
                  <c:v>سال 98</c:v>
                </c:pt>
              </c:strCache>
            </c:strRef>
          </c:cat>
          <c:val>
            <c:numRef>
              <c:f>'نمودار نرخ فروش و تولید'!$D$2:$D$10</c:f>
              <c:numCache>
                <c:formatCode>#,##0_-;\(#,###\)</c:formatCode>
                <c:ptCount val="9"/>
                <c:pt idx="0">
                  <c:v>279.38269705773934</c:v>
                </c:pt>
                <c:pt idx="1">
                  <c:v>165.64373123037473</c:v>
                </c:pt>
                <c:pt idx="2">
                  <c:v>501.08994951961387</c:v>
                </c:pt>
                <c:pt idx="3">
                  <c:v>628.01401895139213</c:v>
                </c:pt>
                <c:pt idx="4">
                  <c:v>861.02499147931019</c:v>
                </c:pt>
                <c:pt idx="5">
                  <c:v>588.28589684183078</c:v>
                </c:pt>
                <c:pt idx="6">
                  <c:v>517.43465322536451</c:v>
                </c:pt>
                <c:pt idx="7">
                  <c:v>590.36964921683887</c:v>
                </c:pt>
                <c:pt idx="8">
                  <c:v>531.26890328764409</c:v>
                </c:pt>
              </c:numCache>
            </c:numRef>
          </c:val>
        </c:ser>
        <c:dLbls>
          <c:showLegendKey val="0"/>
          <c:showVal val="0"/>
          <c:showCatName val="0"/>
          <c:showSerName val="0"/>
          <c:showPercent val="0"/>
          <c:showBubbleSize val="0"/>
        </c:dLbls>
        <c:gapWidth val="150"/>
        <c:axId val="203077632"/>
        <c:axId val="202976640"/>
      </c:barChart>
      <c:catAx>
        <c:axId val="203077632"/>
        <c:scaling>
          <c:orientation val="maxMin"/>
        </c:scaling>
        <c:delete val="0"/>
        <c:axPos val="b"/>
        <c:majorTickMark val="out"/>
        <c:minorTickMark val="none"/>
        <c:tickLblPos val="nextTo"/>
        <c:txPr>
          <a:bodyPr/>
          <a:lstStyle/>
          <a:p>
            <a:pPr>
              <a:defRPr sz="1100" b="1"/>
            </a:pPr>
            <a:endParaRPr lang="fa-IR"/>
          </a:p>
        </c:txPr>
        <c:crossAx val="202976640"/>
        <c:crosses val="autoZero"/>
        <c:auto val="1"/>
        <c:lblAlgn val="ctr"/>
        <c:lblOffset val="100"/>
        <c:noMultiLvlLbl val="0"/>
      </c:catAx>
      <c:valAx>
        <c:axId val="202976640"/>
        <c:scaling>
          <c:orientation val="minMax"/>
        </c:scaling>
        <c:delete val="0"/>
        <c:axPos val="r"/>
        <c:majorGridlines/>
        <c:numFmt formatCode="#,##0_-;\(#,###\)" sourceLinked="1"/>
        <c:majorTickMark val="out"/>
        <c:minorTickMark val="none"/>
        <c:tickLblPos val="nextTo"/>
        <c:txPr>
          <a:bodyPr/>
          <a:lstStyle/>
          <a:p>
            <a:pPr>
              <a:defRPr sz="1100" b="1"/>
            </a:pPr>
            <a:endParaRPr lang="fa-IR"/>
          </a:p>
        </c:txPr>
        <c:crossAx val="203077632"/>
        <c:crosses val="autoZero"/>
        <c:crossBetween val="between"/>
      </c:valAx>
    </c:plotArea>
    <c:legend>
      <c:legendPos val="l"/>
      <c:layout>
        <c:manualLayout>
          <c:xMode val="edge"/>
          <c:yMode val="edge"/>
          <c:x val="0.22621278795109723"/>
          <c:y val="4.793493438798254E-2"/>
          <c:w val="0.56489828424861011"/>
          <c:h val="0.16613587281763068"/>
        </c:manualLayout>
      </c:layout>
      <c:overlay val="0"/>
      <c:txPr>
        <a:bodyPr/>
        <a:lstStyle/>
        <a:p>
          <a:pPr>
            <a:defRPr sz="1050">
              <a:cs typeface="B Nazanin" pitchFamily="2" charset="-78"/>
            </a:defRPr>
          </a:pPr>
          <a:endParaRPr lang="fa-IR"/>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3C3C96D-5818-459D-8285-8AF54067B5D5}" type="datetimeFigureOut">
              <a:rPr lang="fa-IR" smtClean="0"/>
              <a:t>19/09/1397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61228CB-C5C4-4067-9F00-475814654A9A}" type="slidenum">
              <a:rPr lang="fa-IR" smtClean="0"/>
              <a:t>‹#›</a:t>
            </a:fld>
            <a:endParaRPr lang="fa-IR"/>
          </a:p>
        </p:txBody>
      </p:sp>
    </p:spTree>
    <p:extLst>
      <p:ext uri="{BB962C8B-B14F-4D97-AF65-F5344CB8AC3E}">
        <p14:creationId xmlns:p14="http://schemas.microsoft.com/office/powerpoint/2010/main" val="18234026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361228CB-C5C4-4067-9F00-475814654A9A}" type="slidenum">
              <a:rPr lang="fa-IR" smtClean="0"/>
              <a:t>23</a:t>
            </a:fld>
            <a:endParaRPr lang="fa-IR"/>
          </a:p>
        </p:txBody>
      </p:sp>
    </p:spTree>
    <p:extLst>
      <p:ext uri="{BB962C8B-B14F-4D97-AF65-F5344CB8AC3E}">
        <p14:creationId xmlns:p14="http://schemas.microsoft.com/office/powerpoint/2010/main" val="2923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B70B1C6-05D0-40CB-B523-3407327637A6}" type="datetimeFigureOut">
              <a:rPr lang="fa-IR" smtClean="0"/>
              <a:t>19/09/1397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C888AB-6889-4289-A6FB-49F2B80E5628}" type="slidenum">
              <a:rPr lang="fa-IR" smtClean="0"/>
              <a:t>‹#›</a:t>
            </a:fld>
            <a:endParaRPr lang="fa-IR"/>
          </a:p>
        </p:txBody>
      </p:sp>
    </p:spTree>
    <p:extLst>
      <p:ext uri="{BB962C8B-B14F-4D97-AF65-F5344CB8AC3E}">
        <p14:creationId xmlns:p14="http://schemas.microsoft.com/office/powerpoint/2010/main" val="1627509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B70B1C6-05D0-40CB-B523-3407327637A6}" type="datetimeFigureOut">
              <a:rPr lang="fa-IR" smtClean="0"/>
              <a:t>19/09/1397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C888AB-6889-4289-A6FB-49F2B80E5628}" type="slidenum">
              <a:rPr lang="fa-IR" smtClean="0"/>
              <a:t>‹#›</a:t>
            </a:fld>
            <a:endParaRPr lang="fa-IR"/>
          </a:p>
        </p:txBody>
      </p:sp>
    </p:spTree>
    <p:extLst>
      <p:ext uri="{BB962C8B-B14F-4D97-AF65-F5344CB8AC3E}">
        <p14:creationId xmlns:p14="http://schemas.microsoft.com/office/powerpoint/2010/main" val="31318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B70B1C6-05D0-40CB-B523-3407327637A6}" type="datetimeFigureOut">
              <a:rPr lang="fa-IR" smtClean="0"/>
              <a:t>19/09/1397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C888AB-6889-4289-A6FB-49F2B80E5628}" type="slidenum">
              <a:rPr lang="fa-IR" smtClean="0"/>
              <a:t>‹#›</a:t>
            </a:fld>
            <a:endParaRPr lang="fa-IR"/>
          </a:p>
        </p:txBody>
      </p:sp>
    </p:spTree>
    <p:extLst>
      <p:ext uri="{BB962C8B-B14F-4D97-AF65-F5344CB8AC3E}">
        <p14:creationId xmlns:p14="http://schemas.microsoft.com/office/powerpoint/2010/main" val="73608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B70B1C6-05D0-40CB-B523-3407327637A6}" type="datetimeFigureOut">
              <a:rPr lang="fa-IR" smtClean="0"/>
              <a:t>19/09/1397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C888AB-6889-4289-A6FB-49F2B80E5628}" type="slidenum">
              <a:rPr lang="fa-IR" smtClean="0"/>
              <a:t>‹#›</a:t>
            </a:fld>
            <a:endParaRPr lang="fa-IR"/>
          </a:p>
        </p:txBody>
      </p:sp>
    </p:spTree>
    <p:extLst>
      <p:ext uri="{BB962C8B-B14F-4D97-AF65-F5344CB8AC3E}">
        <p14:creationId xmlns:p14="http://schemas.microsoft.com/office/powerpoint/2010/main" val="391357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70B1C6-05D0-40CB-B523-3407327637A6}" type="datetimeFigureOut">
              <a:rPr lang="fa-IR" smtClean="0"/>
              <a:t>19/09/1397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C888AB-6889-4289-A6FB-49F2B80E5628}" type="slidenum">
              <a:rPr lang="fa-IR" smtClean="0"/>
              <a:t>‹#›</a:t>
            </a:fld>
            <a:endParaRPr lang="fa-IR"/>
          </a:p>
        </p:txBody>
      </p:sp>
    </p:spTree>
    <p:extLst>
      <p:ext uri="{BB962C8B-B14F-4D97-AF65-F5344CB8AC3E}">
        <p14:creationId xmlns:p14="http://schemas.microsoft.com/office/powerpoint/2010/main" val="237056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B70B1C6-05D0-40CB-B523-3407327637A6}" type="datetimeFigureOut">
              <a:rPr lang="fa-IR" smtClean="0"/>
              <a:t>19/09/1397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C888AB-6889-4289-A6FB-49F2B80E5628}" type="slidenum">
              <a:rPr lang="fa-IR" smtClean="0"/>
              <a:t>‹#›</a:t>
            </a:fld>
            <a:endParaRPr lang="fa-IR"/>
          </a:p>
        </p:txBody>
      </p:sp>
    </p:spTree>
    <p:extLst>
      <p:ext uri="{BB962C8B-B14F-4D97-AF65-F5344CB8AC3E}">
        <p14:creationId xmlns:p14="http://schemas.microsoft.com/office/powerpoint/2010/main" val="183958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B70B1C6-05D0-40CB-B523-3407327637A6}" type="datetimeFigureOut">
              <a:rPr lang="fa-IR" smtClean="0"/>
              <a:t>19/09/1397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DC888AB-6889-4289-A6FB-49F2B80E5628}" type="slidenum">
              <a:rPr lang="fa-IR" smtClean="0"/>
              <a:t>‹#›</a:t>
            </a:fld>
            <a:endParaRPr lang="fa-IR"/>
          </a:p>
        </p:txBody>
      </p:sp>
    </p:spTree>
    <p:extLst>
      <p:ext uri="{BB962C8B-B14F-4D97-AF65-F5344CB8AC3E}">
        <p14:creationId xmlns:p14="http://schemas.microsoft.com/office/powerpoint/2010/main" val="29900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B70B1C6-05D0-40CB-B523-3407327637A6}" type="datetimeFigureOut">
              <a:rPr lang="fa-IR" smtClean="0"/>
              <a:t>19/09/1397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DC888AB-6889-4289-A6FB-49F2B80E5628}" type="slidenum">
              <a:rPr lang="fa-IR" smtClean="0"/>
              <a:t>‹#›</a:t>
            </a:fld>
            <a:endParaRPr lang="fa-IR"/>
          </a:p>
        </p:txBody>
      </p:sp>
    </p:spTree>
    <p:extLst>
      <p:ext uri="{BB962C8B-B14F-4D97-AF65-F5344CB8AC3E}">
        <p14:creationId xmlns:p14="http://schemas.microsoft.com/office/powerpoint/2010/main" val="4464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0B1C6-05D0-40CB-B523-3407327637A6}" type="datetimeFigureOut">
              <a:rPr lang="fa-IR" smtClean="0"/>
              <a:t>19/09/1397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DC888AB-6889-4289-A6FB-49F2B80E5628}" type="slidenum">
              <a:rPr lang="fa-IR" smtClean="0"/>
              <a:t>‹#›</a:t>
            </a:fld>
            <a:endParaRPr lang="fa-IR"/>
          </a:p>
        </p:txBody>
      </p:sp>
    </p:spTree>
    <p:extLst>
      <p:ext uri="{BB962C8B-B14F-4D97-AF65-F5344CB8AC3E}">
        <p14:creationId xmlns:p14="http://schemas.microsoft.com/office/powerpoint/2010/main" val="2276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0B1C6-05D0-40CB-B523-3407327637A6}" type="datetimeFigureOut">
              <a:rPr lang="fa-IR" smtClean="0"/>
              <a:t>19/09/1397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C888AB-6889-4289-A6FB-49F2B80E5628}" type="slidenum">
              <a:rPr lang="fa-IR" smtClean="0"/>
              <a:t>‹#›</a:t>
            </a:fld>
            <a:endParaRPr lang="fa-IR"/>
          </a:p>
        </p:txBody>
      </p:sp>
    </p:spTree>
    <p:extLst>
      <p:ext uri="{BB962C8B-B14F-4D97-AF65-F5344CB8AC3E}">
        <p14:creationId xmlns:p14="http://schemas.microsoft.com/office/powerpoint/2010/main" val="124295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70B1C6-05D0-40CB-B523-3407327637A6}" type="datetimeFigureOut">
              <a:rPr lang="fa-IR" smtClean="0"/>
              <a:t>19/09/1397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C888AB-6889-4289-A6FB-49F2B80E5628}" type="slidenum">
              <a:rPr lang="fa-IR" smtClean="0"/>
              <a:t>‹#›</a:t>
            </a:fld>
            <a:endParaRPr lang="fa-IR"/>
          </a:p>
        </p:txBody>
      </p:sp>
    </p:spTree>
    <p:extLst>
      <p:ext uri="{BB962C8B-B14F-4D97-AF65-F5344CB8AC3E}">
        <p14:creationId xmlns:p14="http://schemas.microsoft.com/office/powerpoint/2010/main" val="248770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B70B1C6-05D0-40CB-B523-3407327637A6}" type="datetimeFigureOut">
              <a:rPr lang="fa-IR" smtClean="0"/>
              <a:t>19/09/1397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C888AB-6889-4289-A6FB-49F2B80E5628}" type="slidenum">
              <a:rPr lang="fa-IR" smtClean="0"/>
              <a:t>‹#›</a:t>
            </a:fld>
            <a:endParaRPr lang="fa-IR"/>
          </a:p>
        </p:txBody>
      </p:sp>
    </p:spTree>
    <p:extLst>
      <p:ext uri="{BB962C8B-B14F-4D97-AF65-F5344CB8AC3E}">
        <p14:creationId xmlns:p14="http://schemas.microsoft.com/office/powerpoint/2010/main" val="293317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ge1.jpg"/>
          <p:cNvPicPr>
            <a:picLocks noChangeAspect="1"/>
          </p:cNvPicPr>
          <p:nvPr/>
        </p:nvPicPr>
        <p:blipFill>
          <a:blip r:embed="rId2" cstate="print"/>
          <a:stretch>
            <a:fillRect/>
          </a:stretch>
        </p:blipFill>
        <p:spPr>
          <a:xfrm>
            <a:off x="-18511" y="1412776"/>
            <a:ext cx="9143998" cy="3311624"/>
          </a:xfrm>
          <a:prstGeom prst="rect">
            <a:avLst/>
          </a:prstGeom>
        </p:spPr>
      </p:pic>
      <p:pic>
        <p:nvPicPr>
          <p:cNvPr id="4" name="Picture 2" descr="Besmellah"/>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38400" y="1795715"/>
            <a:ext cx="4176464" cy="2928685"/>
          </a:xfrm>
          <a:prstGeom prst="rect">
            <a:avLst/>
          </a:prstGeom>
          <a:noFill/>
          <a:ln w="9525">
            <a:noFill/>
            <a:miter lim="800000"/>
            <a:headEnd/>
            <a:tailEnd/>
          </a:ln>
          <a:effectLst>
            <a:outerShdw blurRad="76200" dist="12700" dir="2700000" sy="-23000" kx="-800400" algn="bl" rotWithShape="0">
              <a:prstClr val="black">
                <a:alpha val="20000"/>
              </a:prstClr>
            </a:outerShdw>
          </a:effectLst>
        </p:spPr>
      </p:pic>
      <p:pic>
        <p:nvPicPr>
          <p:cNvPr id="5" name="Picture 2" descr="D:\ppt_Templates\2_orig.png"/>
          <p:cNvPicPr>
            <a:picLocks noChangeAspect="1" noChangeArrowheads="1"/>
          </p:cNvPicPr>
          <p:nvPr/>
        </p:nvPicPr>
        <p:blipFill>
          <a:blip r:embed="rId4" cstate="print"/>
          <a:srcRect/>
          <a:stretch>
            <a:fillRect/>
          </a:stretch>
        </p:blipFill>
        <p:spPr bwMode="auto">
          <a:xfrm>
            <a:off x="6444208" y="80808"/>
            <a:ext cx="2571768" cy="1571636"/>
          </a:xfrm>
          <a:prstGeom prst="rect">
            <a:avLst/>
          </a:prstGeom>
          <a:noFill/>
        </p:spPr>
      </p:pic>
    </p:spTree>
    <p:extLst>
      <p:ext uri="{BB962C8B-B14F-4D97-AF65-F5344CB8AC3E}">
        <p14:creationId xmlns:p14="http://schemas.microsoft.com/office/powerpoint/2010/main" val="3709385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241" y="659680"/>
            <a:ext cx="8229600" cy="1143000"/>
          </a:xfrm>
        </p:spPr>
        <p:txBody>
          <a:bodyPr>
            <a:normAutofit/>
          </a:bodyPr>
          <a:lstStyle/>
          <a:p>
            <a:pPr>
              <a:lnSpc>
                <a:spcPct val="120000"/>
              </a:lnSpc>
            </a:pPr>
            <a:r>
              <a:rPr lang="fa-IR" sz="2400" b="1" dirty="0">
                <a:latin typeface="Times New Roman"/>
                <a:ea typeface="Times New Roman"/>
                <a:cs typeface="B Titr" pitchFamily="2" charset="-78"/>
              </a:rPr>
              <a:t>وضعیت فروش </a:t>
            </a:r>
            <a:r>
              <a:rPr lang="fa-IR" sz="2400" b="1" dirty="0" smtClean="0">
                <a:latin typeface="Times New Roman"/>
                <a:ea typeface="Times New Roman"/>
                <a:cs typeface="B Titr" pitchFamily="2" charset="-78"/>
              </a:rPr>
              <a:t>برق نیروگاه بوشهر</a:t>
            </a:r>
            <a:endParaRPr lang="fa-IR" sz="2400" b="1" dirty="0">
              <a:latin typeface="Times New Roman"/>
              <a:ea typeface="Times New Roman"/>
              <a:cs typeface="B Titr" pitchFamily="2" charset="-78"/>
            </a:endParaRP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628800"/>
            <a:ext cx="5832648" cy="357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NPPD.jpg"/>
          <p:cNvPicPr>
            <a:picLocks noChangeAspect="1"/>
          </p:cNvPicPr>
          <p:nvPr/>
        </p:nvPicPr>
        <p:blipFill>
          <a:blip r:embed="rId3"/>
          <a:stretch>
            <a:fillRect/>
          </a:stretch>
        </p:blipFill>
        <p:spPr>
          <a:xfrm>
            <a:off x="214282" y="0"/>
            <a:ext cx="1216568" cy="571504"/>
          </a:xfrm>
          <a:prstGeom prst="rect">
            <a:avLst/>
          </a:prstGeom>
        </p:spPr>
      </p:pic>
      <p:cxnSp>
        <p:nvCxnSpPr>
          <p:cNvPr id="7" name="Straight Connector 6"/>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651290837"/>
              </p:ext>
            </p:extLst>
          </p:nvPr>
        </p:nvGraphicFramePr>
        <p:xfrm>
          <a:off x="1632012" y="5373216"/>
          <a:ext cx="6096000" cy="1008112"/>
        </p:xfrm>
        <a:graphic>
          <a:graphicData uri="http://schemas.openxmlformats.org/drawingml/2006/table">
            <a:tbl>
              <a:tblPr rtl="1" firstRow="1" bandRow="1">
                <a:tableStyleId>{5C22544A-7EE6-4342-B048-85BDC9FD1C3A}</a:tableStyleId>
              </a:tblPr>
              <a:tblGrid>
                <a:gridCol w="6096000"/>
              </a:tblGrid>
              <a:tr h="501053">
                <a:tc>
                  <a:txBody>
                    <a:bodyPr/>
                    <a:lstStyle/>
                    <a:p>
                      <a:pPr algn="ctr" rtl="1"/>
                      <a:r>
                        <a:rPr lang="fa-IR" sz="1800" dirty="0" smtClean="0">
                          <a:cs typeface="B Mitra" pitchFamily="2" charset="-78"/>
                        </a:rPr>
                        <a:t>مجموع فروش برق نیروگاه بوشهر از سال ۱۳۹۰ تا پایان</a:t>
                      </a:r>
                      <a:r>
                        <a:rPr lang="fa-IR" sz="1800" baseline="0" dirty="0" smtClean="0">
                          <a:cs typeface="B Mitra" pitchFamily="2" charset="-78"/>
                        </a:rPr>
                        <a:t> آبان ماه ۱۳۹۷</a:t>
                      </a:r>
                      <a:endParaRPr lang="fa-IR" sz="1800" dirty="0">
                        <a:cs typeface="B Mitra" pitchFamily="2" charset="-78"/>
                      </a:endParaRPr>
                    </a:p>
                  </a:txBody>
                  <a:tcPr anchor="ctr">
                    <a:solidFill>
                      <a:schemeClr val="bg2">
                        <a:lumMod val="50000"/>
                      </a:schemeClr>
                    </a:solidFill>
                  </a:tcPr>
                </a:tc>
              </a:tr>
              <a:tr h="507059">
                <a:tc>
                  <a:txBody>
                    <a:bodyPr/>
                    <a:lstStyle/>
                    <a:p>
                      <a:pPr algn="ctr" rtl="1" fontAlgn="ctr"/>
                      <a:r>
                        <a:rPr lang="en-US" sz="2400" b="1" i="0" u="none" strike="noStrike" dirty="0" smtClean="0">
                          <a:solidFill>
                            <a:srgbClr val="000000"/>
                          </a:solidFill>
                          <a:effectLst/>
                          <a:latin typeface="B Nazanin"/>
                          <a:cs typeface="B Nazanin" pitchFamily="2" charset="-78"/>
                        </a:rPr>
                        <a:t> </a:t>
                      </a:r>
                      <a:r>
                        <a:rPr lang="fa-IR" sz="2400" b="1" i="0" u="none" strike="noStrike" baseline="0" dirty="0" smtClean="0">
                          <a:solidFill>
                            <a:srgbClr val="000000"/>
                          </a:solidFill>
                          <a:effectLst/>
                          <a:latin typeface="B Nazanin"/>
                          <a:cs typeface="B Nazanin" pitchFamily="2" charset="-78"/>
                        </a:rPr>
                        <a:t> </a:t>
                      </a:r>
                      <a:r>
                        <a:rPr lang="fa-IR" sz="2800" b="1" i="0" u="none" strike="noStrike" dirty="0" smtClean="0">
                          <a:solidFill>
                            <a:srgbClr val="000000"/>
                          </a:solidFill>
                          <a:effectLst/>
                          <a:latin typeface="B Nazanin"/>
                          <a:cs typeface="B Nazanin" pitchFamily="2" charset="-78"/>
                        </a:rPr>
                        <a:t>300۵۸</a:t>
                      </a:r>
                      <a:r>
                        <a:rPr lang="fa-IR" sz="2400" b="1" i="0" u="none" strike="noStrike" baseline="0" dirty="0" smtClean="0">
                          <a:solidFill>
                            <a:srgbClr val="000000"/>
                          </a:solidFill>
                          <a:effectLst/>
                          <a:latin typeface="B Nazanin"/>
                          <a:cs typeface="B Nazanin" pitchFamily="2" charset="-78"/>
                        </a:rPr>
                        <a:t> </a:t>
                      </a:r>
                      <a:r>
                        <a:rPr lang="fa-IR" sz="2000" b="1" i="0" u="none" strike="noStrike" baseline="0" dirty="0" smtClean="0">
                          <a:solidFill>
                            <a:srgbClr val="000000"/>
                          </a:solidFill>
                          <a:effectLst/>
                          <a:latin typeface="B Nazanin"/>
                          <a:cs typeface="B Nazanin" pitchFamily="2" charset="-78"/>
                        </a:rPr>
                        <a:t>میلیون کیلووات ساعت</a:t>
                      </a:r>
                      <a:endParaRPr lang="fa-IR" sz="2400" b="1" i="0" u="none" strike="noStrike" dirty="0">
                        <a:solidFill>
                          <a:srgbClr val="000000"/>
                        </a:solidFill>
                        <a:effectLst/>
                        <a:latin typeface="B Nazanin"/>
                        <a:cs typeface="B Nazanin" pitchFamily="2" charset="-78"/>
                      </a:endParaRPr>
                    </a:p>
                  </a:txBody>
                  <a:tcPr marL="9525" marR="9525" marT="9525" marB="0" anchor="ctr">
                    <a:solidFill>
                      <a:schemeClr val="bg2"/>
                    </a:solidFill>
                  </a:tcPr>
                </a:tc>
              </a:tr>
            </a:tbl>
          </a:graphicData>
        </a:graphic>
      </p:graphicFrame>
    </p:spTree>
    <p:extLst>
      <p:ext uri="{BB962C8B-B14F-4D97-AF65-F5344CB8AC3E}">
        <p14:creationId xmlns:p14="http://schemas.microsoft.com/office/powerpoint/2010/main" val="3650207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03" y="692696"/>
            <a:ext cx="8229600" cy="504056"/>
          </a:xfrm>
        </p:spPr>
        <p:txBody>
          <a:bodyPr>
            <a:normAutofit/>
          </a:bodyPr>
          <a:lstStyle/>
          <a:p>
            <a:pPr>
              <a:lnSpc>
                <a:spcPct val="120000"/>
              </a:lnSpc>
            </a:pPr>
            <a:r>
              <a:rPr lang="ar-SA" sz="1800" b="1" dirty="0">
                <a:latin typeface="Times New Roman"/>
                <a:ea typeface="Times New Roman"/>
                <a:cs typeface="B Titr" pitchFamily="2" charset="-78"/>
              </a:rPr>
              <a:t>ميزان ساعت بهره‌برداري واحد یکم نيروگاه اتمي بوشهر از سال 1390 تا پایان </a:t>
            </a:r>
            <a:r>
              <a:rPr lang="fa-IR" sz="1800" b="1" dirty="0">
                <a:latin typeface="Times New Roman"/>
                <a:ea typeface="Times New Roman"/>
                <a:cs typeface="B Titr" pitchFamily="2" charset="-78"/>
              </a:rPr>
              <a:t>آبان ماه </a:t>
            </a:r>
            <a:r>
              <a:rPr lang="ar-SA" sz="1800" b="1" dirty="0">
                <a:latin typeface="Times New Roman"/>
                <a:ea typeface="Times New Roman"/>
                <a:cs typeface="B Titr" pitchFamily="2" charset="-78"/>
              </a:rPr>
              <a:t>سال 1397</a:t>
            </a:r>
            <a:endParaRPr lang="fa-IR" sz="1800" b="1" dirty="0">
              <a:latin typeface="Times New Roman"/>
              <a:ea typeface="Times New Roman"/>
              <a:cs typeface="B Titr"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7920880" cy="3970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NPPD.jpg"/>
          <p:cNvPicPr>
            <a:picLocks noChangeAspect="1"/>
          </p:cNvPicPr>
          <p:nvPr/>
        </p:nvPicPr>
        <p:blipFill>
          <a:blip r:embed="rId3"/>
          <a:stretch>
            <a:fillRect/>
          </a:stretch>
        </p:blipFill>
        <p:spPr>
          <a:xfrm>
            <a:off x="214282" y="0"/>
            <a:ext cx="1216568" cy="571504"/>
          </a:xfrm>
          <a:prstGeom prst="rect">
            <a:avLst/>
          </a:prstGeom>
        </p:spPr>
      </p:pic>
      <p:cxnSp>
        <p:nvCxnSpPr>
          <p:cNvPr id="5" name="Straight Connector 4"/>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308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38944"/>
          </a:xfrm>
        </p:spPr>
        <p:txBody>
          <a:bodyPr>
            <a:noAutofit/>
          </a:bodyPr>
          <a:lstStyle/>
          <a:p>
            <a:r>
              <a:rPr lang="ar-SA" sz="1800" b="1" dirty="0" smtClean="0">
                <a:effectLst/>
                <a:latin typeface="Times New Roman"/>
                <a:ea typeface="Times New Roman"/>
                <a:cs typeface="B Titr" pitchFamily="2" charset="-78"/>
              </a:rPr>
              <a:t>ضريب </a:t>
            </a:r>
            <a:r>
              <a:rPr lang="fa-IR" sz="1800" b="1" dirty="0" smtClean="0">
                <a:effectLst/>
                <a:latin typeface="Times New Roman"/>
                <a:ea typeface="Times New Roman"/>
                <a:cs typeface="B Titr" pitchFamily="2" charset="-78"/>
              </a:rPr>
              <a:t>بار</a:t>
            </a:r>
            <a:r>
              <a:rPr lang="ar-SA" sz="1800" b="1" dirty="0" smtClean="0">
                <a:effectLst/>
                <a:latin typeface="Times New Roman"/>
                <a:ea typeface="Times New Roman"/>
                <a:cs typeface="B Titr" pitchFamily="2" charset="-78"/>
              </a:rPr>
              <a:t> واحد یکم نيروگاه اتمي بوشهر از سال 1390 </a:t>
            </a:r>
            <a:r>
              <a:rPr lang="ar-SA" sz="1800" b="1" dirty="0">
                <a:solidFill>
                  <a:prstClr val="black"/>
                </a:solidFill>
                <a:latin typeface="Times New Roman"/>
                <a:ea typeface="Times New Roman"/>
                <a:cs typeface="B Titr" pitchFamily="2" charset="-78"/>
              </a:rPr>
              <a:t>تا پایان </a:t>
            </a:r>
            <a:r>
              <a:rPr lang="fa-IR" sz="1800" b="1" dirty="0">
                <a:solidFill>
                  <a:prstClr val="black"/>
                </a:solidFill>
                <a:latin typeface="Times New Roman"/>
                <a:ea typeface="Times New Roman"/>
                <a:cs typeface="B Titr" pitchFamily="2" charset="-78"/>
              </a:rPr>
              <a:t>آبان ماه </a:t>
            </a:r>
            <a:r>
              <a:rPr lang="ar-SA" sz="1800" b="1" dirty="0" smtClean="0">
                <a:effectLst/>
                <a:latin typeface="Times New Roman"/>
                <a:ea typeface="Times New Roman"/>
                <a:cs typeface="B Titr" pitchFamily="2" charset="-78"/>
              </a:rPr>
              <a:t>سال 1397</a:t>
            </a:r>
            <a:endParaRPr lang="fa-IR" sz="1800" dirty="0">
              <a:cs typeface="B Titr" pitchFamily="2" charset="-78"/>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512" y="1844824"/>
            <a:ext cx="7223912" cy="430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NPPD.jpg"/>
          <p:cNvPicPr>
            <a:picLocks noChangeAspect="1"/>
          </p:cNvPicPr>
          <p:nvPr/>
        </p:nvPicPr>
        <p:blipFill>
          <a:blip r:embed="rId3"/>
          <a:stretch>
            <a:fillRect/>
          </a:stretch>
        </p:blipFill>
        <p:spPr>
          <a:xfrm>
            <a:off x="214282" y="0"/>
            <a:ext cx="1216568" cy="571504"/>
          </a:xfrm>
          <a:prstGeom prst="rect">
            <a:avLst/>
          </a:prstGeom>
        </p:spPr>
      </p:pic>
      <p:cxnSp>
        <p:nvCxnSpPr>
          <p:cNvPr id="5" name="Straight Connector 4"/>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891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796950"/>
          </a:xfrm>
        </p:spPr>
        <p:txBody>
          <a:bodyPr>
            <a:noAutofit/>
          </a:bodyPr>
          <a:lstStyle/>
          <a:p>
            <a:r>
              <a:rPr lang="ar-SA" sz="1800" b="1" dirty="0">
                <a:latin typeface="Times New Roman"/>
                <a:ea typeface="Times New Roman"/>
                <a:cs typeface="B Titr" pitchFamily="2" charset="-78"/>
              </a:rPr>
              <a:t>نمودار تجمعي</a:t>
            </a:r>
            <a:r>
              <a:rPr lang="fa-IR" sz="1800" b="1" dirty="0">
                <a:latin typeface="Times New Roman"/>
                <a:ea typeface="Times New Roman"/>
                <a:cs typeface="B Titr" pitchFamily="2" charset="-78"/>
              </a:rPr>
              <a:t> </a:t>
            </a:r>
            <a:r>
              <a:rPr lang="fa-IR" sz="1800" b="1" dirty="0" smtClean="0">
                <a:latin typeface="Times New Roman"/>
                <a:ea typeface="Times New Roman"/>
                <a:cs typeface="B Titr" pitchFamily="2" charset="-78"/>
              </a:rPr>
              <a:t> و </a:t>
            </a:r>
            <a:r>
              <a:rPr lang="fa-IR" sz="1800" b="1" dirty="0">
                <a:latin typeface="Times New Roman"/>
                <a:ea typeface="Times New Roman"/>
                <a:cs typeface="B Titr" pitchFamily="2" charset="-78"/>
              </a:rPr>
              <a:t>دوره‌اي </a:t>
            </a:r>
            <a:r>
              <a:rPr lang="ar-SA" sz="1800" b="1" dirty="0">
                <a:latin typeface="Times New Roman"/>
                <a:ea typeface="Times New Roman"/>
                <a:cs typeface="B Titr" pitchFamily="2" charset="-78"/>
              </a:rPr>
              <a:t>كاهش انتشار انواع گازهاي آلاينده‌ زیست‌محیطی ناشي از توليد برق در واحد یکم نيروگاه اتمي بوشهر</a:t>
            </a:r>
            <a:endParaRPr lang="fa-IR" sz="1800" b="1" dirty="0">
              <a:latin typeface="Times New Roman"/>
              <a:ea typeface="Times New Roman"/>
              <a:cs typeface="B Titr" pitchFamily="2" charset="-78"/>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57400"/>
            <a:ext cx="843197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NPPD.jpg"/>
          <p:cNvPicPr>
            <a:picLocks noChangeAspect="1"/>
          </p:cNvPicPr>
          <p:nvPr/>
        </p:nvPicPr>
        <p:blipFill>
          <a:blip r:embed="rId3"/>
          <a:stretch>
            <a:fillRect/>
          </a:stretch>
        </p:blipFill>
        <p:spPr>
          <a:xfrm>
            <a:off x="214282" y="0"/>
            <a:ext cx="1216568" cy="571504"/>
          </a:xfrm>
          <a:prstGeom prst="rect">
            <a:avLst/>
          </a:prstGeom>
        </p:spPr>
      </p:pic>
      <p:cxnSp>
        <p:nvCxnSpPr>
          <p:cNvPr id="5" name="Straight Connector 4"/>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216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208"/>
            <a:ext cx="8229600" cy="864096"/>
          </a:xfrm>
        </p:spPr>
        <p:txBody>
          <a:bodyPr>
            <a:normAutofit/>
          </a:bodyPr>
          <a:lstStyle/>
          <a:p>
            <a:r>
              <a:rPr lang="ar-SA" sz="1800" b="1" dirty="0">
                <a:latin typeface="Times New Roman"/>
                <a:ea typeface="Times New Roman"/>
                <a:cs typeface="B Titr" pitchFamily="2" charset="-78"/>
              </a:rPr>
              <a:t>نمودار تجمعي و دوره‌اي صرفه‌جويي در مصرف معادل سوخت‌هاي فسيلي ناشي از توليد برق</a:t>
            </a:r>
            <a:r>
              <a:rPr lang="fa-IR" sz="1800" b="1" dirty="0">
                <a:latin typeface="Times New Roman"/>
                <a:ea typeface="Times New Roman"/>
                <a:cs typeface="B Titr" pitchFamily="2" charset="-78"/>
              </a:rPr>
              <a:t> </a:t>
            </a:r>
            <a:r>
              <a:rPr lang="ar-SA" sz="1800" b="1" dirty="0">
                <a:latin typeface="Times New Roman"/>
                <a:ea typeface="Times New Roman"/>
                <a:cs typeface="B Titr" pitchFamily="2" charset="-78"/>
              </a:rPr>
              <a:t>واحد یکم نيروگاه اتمي بوشهر </a:t>
            </a:r>
            <a:r>
              <a:rPr lang="fa-IR" sz="1800" b="1" dirty="0">
                <a:latin typeface="Times New Roman"/>
                <a:ea typeface="Times New Roman"/>
                <a:cs typeface="B Titr" pitchFamily="2" charset="-78"/>
              </a:rPr>
              <a:t>(بر حسب گاز طبيعي)</a:t>
            </a:r>
            <a:r>
              <a:rPr lang="en-US" sz="1800" b="1" dirty="0">
                <a:latin typeface="Times New Roman"/>
                <a:ea typeface="Times New Roman"/>
                <a:cs typeface="B Nazanin"/>
              </a:rPr>
              <a:t>	</a:t>
            </a:r>
            <a:endParaRPr lang="fa-IR" sz="1800" b="1" dirty="0">
              <a:latin typeface="Times New Roman"/>
              <a:ea typeface="Times New Roman"/>
              <a:cs typeface="B Nazanin"/>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49697"/>
            <a:ext cx="8208912" cy="416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NPPD.jpg"/>
          <p:cNvPicPr>
            <a:picLocks noChangeAspect="1"/>
          </p:cNvPicPr>
          <p:nvPr/>
        </p:nvPicPr>
        <p:blipFill>
          <a:blip r:embed="rId3"/>
          <a:stretch>
            <a:fillRect/>
          </a:stretch>
        </p:blipFill>
        <p:spPr>
          <a:xfrm>
            <a:off x="214282" y="0"/>
            <a:ext cx="1216568" cy="571504"/>
          </a:xfrm>
          <a:prstGeom prst="rect">
            <a:avLst/>
          </a:prstGeom>
        </p:spPr>
      </p:pic>
      <p:cxnSp>
        <p:nvCxnSpPr>
          <p:cNvPr id="5" name="Straight Connector 4"/>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06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Autofit/>
          </a:bodyPr>
          <a:lstStyle/>
          <a:p>
            <a:r>
              <a:rPr lang="ar-SA" sz="1800" b="1" dirty="0">
                <a:latin typeface="Times New Roman"/>
                <a:ea typeface="Times New Roman"/>
                <a:cs typeface="B Titr" pitchFamily="2" charset="-78"/>
              </a:rPr>
              <a:t>نمودار تجمعي</a:t>
            </a:r>
            <a:r>
              <a:rPr lang="fa-IR" sz="1800" b="1" dirty="0">
                <a:latin typeface="Times New Roman"/>
                <a:ea typeface="Times New Roman"/>
                <a:cs typeface="B Titr" pitchFamily="2" charset="-78"/>
              </a:rPr>
              <a:t> و دوره‌اي </a:t>
            </a:r>
            <a:r>
              <a:rPr lang="ar-SA" sz="1800" b="1" dirty="0">
                <a:latin typeface="Times New Roman"/>
                <a:ea typeface="Times New Roman"/>
                <a:cs typeface="B Titr" pitchFamily="2" charset="-78"/>
              </a:rPr>
              <a:t>صرفه‌جويي در مصرف معادل سوخت‌هاي فسيلي ناشي از توليد برق در واحد یکم نيروگاه اتمي بوشهر(برحسب بشكه معادل نفت‌خام)</a:t>
            </a:r>
            <a:endParaRPr lang="fa-IR" sz="1800" b="1" dirty="0">
              <a:latin typeface="Times New Roman"/>
              <a:ea typeface="Times New Roman"/>
              <a:cs typeface="B Titr" pitchFamily="2" charset="-7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44824"/>
            <a:ext cx="821551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NPPD.jpg"/>
          <p:cNvPicPr>
            <a:picLocks noChangeAspect="1"/>
          </p:cNvPicPr>
          <p:nvPr/>
        </p:nvPicPr>
        <p:blipFill>
          <a:blip r:embed="rId3"/>
          <a:stretch>
            <a:fillRect/>
          </a:stretch>
        </p:blipFill>
        <p:spPr>
          <a:xfrm>
            <a:off x="214282" y="0"/>
            <a:ext cx="1216568" cy="571504"/>
          </a:xfrm>
          <a:prstGeom prst="rect">
            <a:avLst/>
          </a:prstGeom>
        </p:spPr>
      </p:pic>
      <p:cxnSp>
        <p:nvCxnSpPr>
          <p:cNvPr id="5" name="Straight Connector 4"/>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717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858" y="620688"/>
            <a:ext cx="8229600" cy="464962"/>
          </a:xfrm>
        </p:spPr>
        <p:txBody>
          <a:bodyPr>
            <a:noAutofit/>
          </a:bodyPr>
          <a:lstStyle/>
          <a:p>
            <a:r>
              <a:rPr lang="fa-IR" sz="1800" dirty="0">
                <a:cs typeface="B Titr" pitchFamily="2" charset="-78"/>
              </a:rPr>
              <a:t>ميزان صرفه جويي در استفاده از سوختهای فسيلي و عدم انتشار آلاینده ها در نیروگاه اتمی بوشهر</a:t>
            </a:r>
          </a:p>
        </p:txBody>
      </p:sp>
      <p:sp>
        <p:nvSpPr>
          <p:cNvPr id="5" name="Content Placeholder 4"/>
          <p:cNvSpPr>
            <a:spLocks noGrp="1"/>
          </p:cNvSpPr>
          <p:nvPr>
            <p:ph idx="1"/>
          </p:nvPr>
        </p:nvSpPr>
        <p:spPr>
          <a:xfrm>
            <a:off x="819122" y="5445224"/>
            <a:ext cx="7645173" cy="1224136"/>
          </a:xfrm>
        </p:spPr>
        <p:txBody>
          <a:bodyPr>
            <a:noAutofit/>
          </a:bodyPr>
          <a:lstStyle/>
          <a:p>
            <a:pPr marL="0" indent="0" algn="justLow">
              <a:lnSpc>
                <a:spcPct val="115000"/>
              </a:lnSpc>
              <a:spcBef>
                <a:spcPts val="0"/>
              </a:spcBef>
              <a:buNone/>
            </a:pPr>
            <a:r>
              <a:rPr lang="ar-SA" sz="1100" dirty="0" smtClean="0">
                <a:latin typeface="Times New Roman"/>
                <a:ea typeface="Times New Roman"/>
                <a:cs typeface="B Nazanin"/>
              </a:rPr>
              <a:t>*</a:t>
            </a:r>
            <a:r>
              <a:rPr lang="fa-IR" sz="1100" dirty="0" smtClean="0">
                <a:latin typeface="Times New Roman"/>
                <a:ea typeface="Times New Roman"/>
                <a:cs typeface="B Nazanin"/>
              </a:rPr>
              <a:t> </a:t>
            </a:r>
            <a:r>
              <a:rPr lang="ar-SA" sz="1100" dirty="0" smtClean="0">
                <a:latin typeface="Times New Roman"/>
                <a:ea typeface="Times New Roman"/>
                <a:cs typeface="B Nazanin"/>
              </a:rPr>
              <a:t>سناریوی </a:t>
            </a:r>
            <a:r>
              <a:rPr lang="ar-SA" sz="1100" dirty="0">
                <a:latin typeface="Times New Roman"/>
                <a:ea typeface="Times New Roman"/>
                <a:cs typeface="B Nazanin"/>
              </a:rPr>
              <a:t>اول: بر اساس اعلام سازمان برنامه و بودجه کشور هزینه آلایندگی </a:t>
            </a:r>
            <a:r>
              <a:rPr lang="fa-IR" sz="1100" dirty="0">
                <a:latin typeface="Times New Roman"/>
                <a:ea typeface="Times New Roman"/>
                <a:cs typeface="B Nazanin"/>
              </a:rPr>
              <a:t>برابر با ۶۸۵ ریال به ازای هر کیلووات ساعت در نظر گرفته شده است</a:t>
            </a:r>
            <a:r>
              <a:rPr lang="ar-SA" sz="1100" dirty="0">
                <a:latin typeface="Times New Roman"/>
                <a:ea typeface="Times New Roman"/>
                <a:cs typeface="B Nazanin"/>
              </a:rPr>
              <a:t>.</a:t>
            </a:r>
            <a:endParaRPr lang="en-US" sz="1100" dirty="0">
              <a:ea typeface="Calibri"/>
              <a:cs typeface="Arial"/>
            </a:endParaRPr>
          </a:p>
          <a:p>
            <a:pPr marL="0" indent="0" algn="justLow">
              <a:lnSpc>
                <a:spcPct val="115000"/>
              </a:lnSpc>
              <a:spcBef>
                <a:spcPts val="0"/>
              </a:spcBef>
              <a:buNone/>
            </a:pPr>
            <a:r>
              <a:rPr lang="ar-SA" sz="1100" dirty="0">
                <a:latin typeface="Times New Roman"/>
                <a:ea typeface="Times New Roman"/>
                <a:cs typeface="B Nazanin"/>
              </a:rPr>
              <a:t>** </a:t>
            </a:r>
            <a:r>
              <a:rPr lang="ar-SA" sz="1100" dirty="0" smtClean="0">
                <a:latin typeface="Times New Roman"/>
                <a:ea typeface="Times New Roman"/>
                <a:cs typeface="B Nazanin"/>
              </a:rPr>
              <a:t>سناریوی </a:t>
            </a:r>
            <a:r>
              <a:rPr lang="ar-SA" sz="1100" dirty="0">
                <a:latin typeface="Times New Roman"/>
                <a:ea typeface="Times New Roman"/>
                <a:cs typeface="B Nazanin"/>
              </a:rPr>
              <a:t>دوم: بر اساس نظر سازمان حفاظت محیط زیست هزینه آلایندگی </a:t>
            </a:r>
            <a:r>
              <a:rPr lang="fa-IR" sz="1100" dirty="0">
                <a:latin typeface="Times New Roman"/>
                <a:ea typeface="Times New Roman"/>
                <a:cs typeface="B Nazanin"/>
              </a:rPr>
              <a:t>برابر با ۱۵۰۰ ریال به ازای هر کیلووات ساعت در نظر گرفته شده است</a:t>
            </a:r>
            <a:r>
              <a:rPr lang="ar-SA" sz="1100" dirty="0" smtClean="0">
                <a:latin typeface="Times New Roman"/>
                <a:ea typeface="Times New Roman"/>
                <a:cs typeface="B Nazanin"/>
              </a:rPr>
              <a:t>.</a:t>
            </a:r>
            <a:endParaRPr lang="fa-IR" sz="1100" dirty="0" smtClean="0">
              <a:latin typeface="Times New Roman"/>
              <a:ea typeface="Times New Roman"/>
              <a:cs typeface="B Nazanin"/>
            </a:endParaRPr>
          </a:p>
          <a:p>
            <a:pPr marL="0" indent="0" algn="justLow">
              <a:lnSpc>
                <a:spcPct val="115000"/>
              </a:lnSpc>
              <a:spcBef>
                <a:spcPts val="0"/>
              </a:spcBef>
              <a:buNone/>
            </a:pPr>
            <a:r>
              <a:rPr lang="fa-IR" sz="1100" dirty="0" smtClean="0">
                <a:latin typeface="Times New Roman"/>
                <a:ea typeface="Times New Roman"/>
                <a:cs typeface="B Nazanin"/>
              </a:rPr>
              <a:t>*** مبلغ صرفه جویی بر اساس فرض نسبت مصرف سوخت‌های فسیلی بصورت ۸۰ درصد گاز طبیعی و ۲۰ درصد سوخت مایع در نیروگاه‌های کشور محاسبه شده است.</a:t>
            </a:r>
          </a:p>
          <a:p>
            <a:pPr marL="0" indent="0" algn="justLow">
              <a:lnSpc>
                <a:spcPct val="115000"/>
              </a:lnSpc>
              <a:buNone/>
            </a:pPr>
            <a:endParaRPr lang="en-US" sz="400" dirty="0">
              <a:ea typeface="Calibri"/>
              <a:cs typeface="Arial"/>
            </a:endParaRPr>
          </a:p>
          <a:p>
            <a:pPr marL="180975" indent="-180975" algn="justLow">
              <a:lnSpc>
                <a:spcPct val="115000"/>
              </a:lnSpc>
              <a:spcBef>
                <a:spcPts val="0"/>
              </a:spcBef>
              <a:buFont typeface="Wingdings" pitchFamily="2" charset="2"/>
              <a:buChar char="ü"/>
            </a:pPr>
            <a:r>
              <a:rPr lang="fa-IR" sz="1100" dirty="0" smtClean="0">
                <a:latin typeface="Times New Roman"/>
                <a:ea typeface="Times New Roman"/>
                <a:cs typeface="B Nazanin"/>
              </a:rPr>
              <a:t>قیمت هر</a:t>
            </a:r>
            <a:r>
              <a:rPr lang="ar-SA" sz="1100" dirty="0" smtClean="0">
                <a:latin typeface="Times New Roman"/>
                <a:ea typeface="Times New Roman"/>
                <a:cs typeface="B Nazanin"/>
              </a:rPr>
              <a:t>بشکه </a:t>
            </a:r>
            <a:r>
              <a:rPr lang="ar-SA" sz="1100" dirty="0">
                <a:latin typeface="Times New Roman"/>
                <a:ea typeface="Times New Roman"/>
                <a:cs typeface="B Nazanin"/>
              </a:rPr>
              <a:t>نفت </a:t>
            </a:r>
            <a:r>
              <a:rPr lang="ar-SA" sz="1100" dirty="0" smtClean="0">
                <a:latin typeface="Times New Roman"/>
                <a:ea typeface="Times New Roman"/>
                <a:cs typeface="B Nazanin"/>
              </a:rPr>
              <a:t>خام</a:t>
            </a:r>
            <a:r>
              <a:rPr lang="fa-IR" sz="1100" dirty="0" smtClean="0">
                <a:latin typeface="Times New Roman"/>
                <a:ea typeface="Times New Roman"/>
                <a:cs typeface="B Nazanin"/>
              </a:rPr>
              <a:t> برابر با ۵۵ دلار و قیمت هر متر مکعب گاز طبیعی برابر ۲۰ سنت</a:t>
            </a:r>
            <a:r>
              <a:rPr lang="ar-SA" sz="1100" dirty="0" smtClean="0">
                <a:latin typeface="Times New Roman"/>
                <a:ea typeface="Times New Roman"/>
                <a:cs typeface="B Nazanin"/>
              </a:rPr>
              <a:t> </a:t>
            </a:r>
            <a:r>
              <a:rPr lang="fa-IR" sz="1100" dirty="0" smtClean="0">
                <a:latin typeface="Times New Roman"/>
                <a:ea typeface="Times New Roman"/>
                <a:cs typeface="B Nazanin"/>
              </a:rPr>
              <a:t>دلار </a:t>
            </a:r>
            <a:r>
              <a:rPr lang="ar-SA" sz="1100" dirty="0" smtClean="0">
                <a:latin typeface="Times New Roman"/>
                <a:ea typeface="Times New Roman"/>
                <a:cs typeface="B Nazanin"/>
              </a:rPr>
              <a:t>در </a:t>
            </a:r>
            <a:r>
              <a:rPr lang="ar-SA" sz="1100" dirty="0">
                <a:latin typeface="Times New Roman"/>
                <a:ea typeface="Times New Roman"/>
                <a:cs typeface="B Nazanin"/>
              </a:rPr>
              <a:t>نظر گرفته شده </a:t>
            </a:r>
            <a:r>
              <a:rPr lang="ar-SA" sz="1100" dirty="0" smtClean="0">
                <a:latin typeface="Times New Roman"/>
                <a:ea typeface="Times New Roman"/>
                <a:cs typeface="B Nazanin"/>
              </a:rPr>
              <a:t>است.</a:t>
            </a:r>
            <a:endParaRPr lang="fa-IR" sz="1100" dirty="0" smtClean="0">
              <a:latin typeface="Times New Roman"/>
              <a:ea typeface="Times New Roman"/>
              <a:cs typeface="B Nazanin"/>
            </a:endParaRPr>
          </a:p>
          <a:p>
            <a:pPr marL="180975" indent="-180975" algn="justLow">
              <a:lnSpc>
                <a:spcPct val="115000"/>
              </a:lnSpc>
              <a:spcBef>
                <a:spcPts val="0"/>
              </a:spcBef>
              <a:buFont typeface="Wingdings" pitchFamily="2" charset="2"/>
              <a:buChar char="ü"/>
            </a:pPr>
            <a:r>
              <a:rPr lang="fa-IR" sz="1100" dirty="0" smtClean="0">
                <a:latin typeface="Times New Roman"/>
                <a:ea typeface="Calibri"/>
                <a:cs typeface="B Nazanin"/>
              </a:rPr>
              <a:t>نرخ هر دلار برابر ۴۲۰۰۰ ریال در نظر گرفته شده است.</a:t>
            </a:r>
            <a:endParaRPr lang="en-US" sz="1100" dirty="0">
              <a:ea typeface="Calibri"/>
              <a:cs typeface="Arial"/>
            </a:endParaRPr>
          </a:p>
        </p:txBody>
      </p:sp>
      <p:pic>
        <p:nvPicPr>
          <p:cNvPr id="6" name="Picture 5" descr="NPPD.jpg"/>
          <p:cNvPicPr>
            <a:picLocks noChangeAspect="1"/>
          </p:cNvPicPr>
          <p:nvPr/>
        </p:nvPicPr>
        <p:blipFill>
          <a:blip r:embed="rId2"/>
          <a:stretch>
            <a:fillRect/>
          </a:stretch>
        </p:blipFill>
        <p:spPr>
          <a:xfrm>
            <a:off x="214282" y="0"/>
            <a:ext cx="1216568" cy="571504"/>
          </a:xfrm>
          <a:prstGeom prst="rect">
            <a:avLst/>
          </a:prstGeom>
        </p:spPr>
      </p:pic>
      <p:cxnSp>
        <p:nvCxnSpPr>
          <p:cNvPr id="7" name="Straight Connector 6"/>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196752"/>
            <a:ext cx="8064896" cy="422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758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71504"/>
          </a:xfrm>
        </p:spPr>
        <p:txBody>
          <a:bodyPr>
            <a:noAutofit/>
          </a:bodyPr>
          <a:lstStyle/>
          <a:p>
            <a:r>
              <a:rPr lang="fa-IR" sz="2000" dirty="0" smtClean="0">
                <a:cs typeface="B Titr" pitchFamily="2" charset="-78"/>
              </a:rPr>
              <a:t>هزینه تمام شده تولید برق</a:t>
            </a:r>
            <a:endParaRPr lang="en-US" sz="2000" b="1" dirty="0"/>
          </a:p>
        </p:txBody>
      </p:sp>
      <p:sp>
        <p:nvSpPr>
          <p:cNvPr id="3" name="Content Placeholder 2"/>
          <p:cNvSpPr>
            <a:spLocks noGrp="1"/>
          </p:cNvSpPr>
          <p:nvPr>
            <p:ph idx="1"/>
          </p:nvPr>
        </p:nvSpPr>
        <p:spPr>
          <a:xfrm>
            <a:off x="457200" y="1643050"/>
            <a:ext cx="8401080" cy="4929222"/>
          </a:xfrm>
        </p:spPr>
        <p:txBody>
          <a:bodyPr>
            <a:normAutofit/>
          </a:bodyPr>
          <a:lstStyle/>
          <a:p>
            <a:pPr algn="r" rtl="1">
              <a:buFont typeface="Wingdings" pitchFamily="2" charset="2"/>
              <a:buChar char="q"/>
            </a:pPr>
            <a:r>
              <a:rPr lang="fa-IR" sz="2400" dirty="0" smtClean="0">
                <a:cs typeface="B Nazanin" pitchFamily="2" charset="-78"/>
              </a:rPr>
              <a:t>روش</a:t>
            </a:r>
            <a:r>
              <a:rPr lang="en-US" sz="2400" dirty="0" smtClean="0">
                <a:cs typeface="B Nazanin" pitchFamily="2" charset="-78"/>
              </a:rPr>
              <a:t> </a:t>
            </a:r>
            <a:r>
              <a:rPr lang="fa-IR" sz="2400" dirty="0" smtClean="0">
                <a:cs typeface="B Nazanin" pitchFamily="2" charset="-78"/>
              </a:rPr>
              <a:t>هزينه تراز شده توليد برق</a:t>
            </a:r>
            <a:endParaRPr lang="en-US" sz="2400" dirty="0" smtClean="0">
              <a:cs typeface="B Nazanin" pitchFamily="2" charset="-78"/>
            </a:endParaRPr>
          </a:p>
          <a:p>
            <a:pPr algn="l" rtl="0">
              <a:buFont typeface="Courier New" pitchFamily="49" charset="0"/>
              <a:buChar char="o"/>
            </a:pPr>
            <a:r>
              <a:rPr lang="en-US" sz="2000" b="1" dirty="0" smtClean="0">
                <a:latin typeface="Times New Roman" pitchFamily="18" charset="0"/>
                <a:cs typeface="Times New Roman" pitchFamily="18" charset="0"/>
              </a:rPr>
              <a:t>LCOE </a:t>
            </a:r>
            <a:r>
              <a:rPr lang="en-US" sz="2000" dirty="0" smtClean="0"/>
              <a:t>(</a:t>
            </a:r>
            <a:r>
              <a:rPr lang="en-US" sz="1800" dirty="0" err="1" smtClean="0">
                <a:latin typeface="Times New Roman" pitchFamily="18" charset="0"/>
                <a:cs typeface="Times New Roman" pitchFamily="18" charset="0"/>
              </a:rPr>
              <a:t>Levelised</a:t>
            </a:r>
            <a:r>
              <a:rPr lang="en-US" sz="1800" dirty="0" smtClean="0">
                <a:latin typeface="Times New Roman" pitchFamily="18" charset="0"/>
                <a:cs typeface="Times New Roman" pitchFamily="18" charset="0"/>
              </a:rPr>
              <a:t> Cost of Electricity)</a:t>
            </a:r>
            <a:endParaRPr lang="en-US" sz="2000" dirty="0" smtClean="0"/>
          </a:p>
          <a:p>
            <a:pPr algn="r" rtl="1">
              <a:buNone/>
            </a:pPr>
            <a:endParaRPr lang="en-US" sz="2400" dirty="0" smtClean="0"/>
          </a:p>
          <a:p>
            <a:pPr algn="r" rtl="1">
              <a:buNone/>
            </a:pPr>
            <a:endParaRPr lang="en-US" sz="2400" dirty="0" smtClean="0"/>
          </a:p>
          <a:p>
            <a:pPr algn="r" rtl="1">
              <a:lnSpc>
                <a:spcPct val="150000"/>
              </a:lnSpc>
            </a:pPr>
            <a:r>
              <a:rPr lang="en-US" sz="1800" u="sng" dirty="0" smtClean="0">
                <a:latin typeface="Times New Roman" pitchFamily="18" charset="0"/>
                <a:cs typeface="Times New Roman" pitchFamily="18" charset="0"/>
              </a:rPr>
              <a:t>I</a:t>
            </a:r>
            <a:r>
              <a:rPr lang="fa-IR" sz="2000" u="sng" dirty="0" smtClean="0">
                <a:latin typeface="Times New Roman" pitchFamily="18" charset="0"/>
                <a:cs typeface="Times New Roman" pitchFamily="18" charset="0"/>
              </a:rPr>
              <a:t>:</a:t>
            </a:r>
            <a:r>
              <a:rPr lang="ar-SA" sz="2000" u="sng" dirty="0" smtClean="0">
                <a:latin typeface="Times New Roman" pitchFamily="18" charset="0"/>
                <a:cs typeface="Times New Roman" pitchFamily="18" charset="0"/>
              </a:rPr>
              <a:t> </a:t>
            </a:r>
            <a:r>
              <a:rPr lang="ar-SA" sz="1800" u="sng" dirty="0" smtClean="0">
                <a:cs typeface="B Nazanin" pitchFamily="2" charset="-78"/>
              </a:rPr>
              <a:t>هزینه سرمایه گذاری</a:t>
            </a:r>
            <a:r>
              <a:rPr lang="fa-IR" sz="1800" u="sng" dirty="0" smtClean="0">
                <a:cs typeface="B Nazanin" pitchFamily="2" charset="-78"/>
              </a:rPr>
              <a:t>(تنزیل شده و یکنواخت شده)</a:t>
            </a:r>
            <a:endParaRPr lang="en-US" sz="1800" u="sng" dirty="0" smtClean="0">
              <a:cs typeface="B Nazanin" pitchFamily="2" charset="-78"/>
            </a:endParaRPr>
          </a:p>
          <a:p>
            <a:pPr algn="r" rtl="1">
              <a:lnSpc>
                <a:spcPct val="150000"/>
              </a:lnSpc>
            </a:pPr>
            <a:r>
              <a:rPr lang="en-US" sz="1600" dirty="0" smtClean="0">
                <a:latin typeface="Times New Roman" pitchFamily="18" charset="0"/>
                <a:cs typeface="Times New Roman" pitchFamily="18" charset="0"/>
              </a:rPr>
              <a:t> Q</a:t>
            </a:r>
            <a:r>
              <a:rPr lang="fa-IR" sz="1800" dirty="0" smtClean="0">
                <a:latin typeface="Times New Roman" pitchFamily="18" charset="0"/>
                <a:cs typeface="Times New Roman" pitchFamily="18" charset="0"/>
              </a:rPr>
              <a:t>:</a:t>
            </a:r>
            <a:r>
              <a:rPr lang="ar-SA" sz="1800" dirty="0" smtClean="0">
                <a:latin typeface="Times New Roman" pitchFamily="18" charset="0"/>
                <a:cs typeface="Times New Roman" pitchFamily="18" charset="0"/>
              </a:rPr>
              <a:t> </a:t>
            </a:r>
            <a:r>
              <a:rPr lang="ar-SA" sz="1800" dirty="0" smtClean="0">
                <a:cs typeface="B Nazanin" pitchFamily="2" charset="-78"/>
              </a:rPr>
              <a:t>تولید سالیانه برق بر حسب کیلووات ساعت</a:t>
            </a:r>
            <a:endParaRPr lang="en-US" sz="1800" dirty="0" smtClean="0">
              <a:cs typeface="B Nazanin" pitchFamily="2" charset="-78"/>
            </a:endParaRPr>
          </a:p>
          <a:p>
            <a:pPr algn="r" rtl="1">
              <a:lnSpc>
                <a:spcPct val="150000"/>
              </a:lnSpc>
            </a:pPr>
            <a:r>
              <a:rPr lang="en-US" sz="1600" dirty="0" smtClean="0">
                <a:latin typeface="Times New Roman" pitchFamily="18" charset="0"/>
                <a:cs typeface="Times New Roman" pitchFamily="18" charset="0"/>
              </a:rPr>
              <a:t> fix O&amp;M</a:t>
            </a:r>
            <a:r>
              <a:rPr lang="fa-IR" sz="1800" dirty="0" smtClean="0">
                <a:cs typeface="B Nazanin" pitchFamily="2" charset="-78"/>
              </a:rPr>
              <a:t>:</a:t>
            </a:r>
            <a:r>
              <a:rPr lang="ar-SA" sz="1800" dirty="0" smtClean="0">
                <a:cs typeface="B Nazanin" pitchFamily="2" charset="-78"/>
              </a:rPr>
              <a:t> هزینه های ثابت </a:t>
            </a:r>
            <a:r>
              <a:rPr lang="fa-IR" sz="1800" dirty="0" smtClean="0">
                <a:cs typeface="B Nazanin" pitchFamily="2" charset="-78"/>
              </a:rPr>
              <a:t>بهره‌برداری </a:t>
            </a:r>
            <a:r>
              <a:rPr lang="ar-SA" sz="1800" dirty="0" smtClean="0">
                <a:cs typeface="B Nazanin" pitchFamily="2" charset="-78"/>
              </a:rPr>
              <a:t>و تعمیرات</a:t>
            </a:r>
            <a:endParaRPr lang="en-US" sz="1800" dirty="0" smtClean="0">
              <a:cs typeface="B Nazanin" pitchFamily="2" charset="-78"/>
            </a:endParaRPr>
          </a:p>
          <a:p>
            <a:pPr algn="r" rtl="1">
              <a:lnSpc>
                <a:spcPct val="150000"/>
              </a:lnSpc>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var</a:t>
            </a:r>
            <a:r>
              <a:rPr lang="en-US" sz="1600" dirty="0" smtClean="0">
                <a:latin typeface="Times New Roman" pitchFamily="18" charset="0"/>
                <a:cs typeface="Times New Roman" pitchFamily="18" charset="0"/>
              </a:rPr>
              <a:t> O&amp;M</a:t>
            </a:r>
            <a:r>
              <a:rPr lang="fa-IR" sz="1800" dirty="0" smtClean="0">
                <a:cs typeface="B Nazanin" pitchFamily="2" charset="-78"/>
              </a:rPr>
              <a:t>:</a:t>
            </a:r>
            <a:r>
              <a:rPr lang="ar-SA" sz="1800" dirty="0" smtClean="0">
                <a:cs typeface="B Nazanin" pitchFamily="2" charset="-78"/>
              </a:rPr>
              <a:t> هزینه های متغیر </a:t>
            </a:r>
            <a:r>
              <a:rPr lang="fa-IR" sz="1800" dirty="0" smtClean="0">
                <a:cs typeface="B Nazanin" pitchFamily="2" charset="-78"/>
              </a:rPr>
              <a:t>بهره‌برداری </a:t>
            </a:r>
            <a:r>
              <a:rPr lang="ar-SA" sz="1800" dirty="0" smtClean="0">
                <a:cs typeface="B Nazanin" pitchFamily="2" charset="-78"/>
              </a:rPr>
              <a:t>و تعمیرات</a:t>
            </a:r>
            <a:endParaRPr lang="en-US" sz="1800" dirty="0" smtClean="0">
              <a:cs typeface="B Nazanin" pitchFamily="2" charset="-78"/>
            </a:endParaRPr>
          </a:p>
          <a:p>
            <a:pPr algn="r" rtl="1">
              <a:lnSpc>
                <a:spcPct val="150000"/>
              </a:lnSpc>
            </a:pPr>
            <a:r>
              <a:rPr lang="en-US" sz="1600" dirty="0" smtClean="0">
                <a:latin typeface="Times New Roman" pitchFamily="18" charset="0"/>
                <a:cs typeface="Times New Roman" pitchFamily="18" charset="0"/>
              </a:rPr>
              <a:t>F</a:t>
            </a:r>
            <a:r>
              <a:rPr lang="fa-IR" sz="1800" dirty="0" smtClean="0">
                <a:latin typeface="Times New Roman" pitchFamily="18" charset="0"/>
                <a:cs typeface="Times New Roman" pitchFamily="18" charset="0"/>
              </a:rPr>
              <a:t>:</a:t>
            </a:r>
            <a:r>
              <a:rPr lang="ar-SA" sz="1800" dirty="0" smtClean="0">
                <a:latin typeface="Times New Roman" pitchFamily="18" charset="0"/>
                <a:cs typeface="Times New Roman" pitchFamily="18" charset="0"/>
              </a:rPr>
              <a:t> </a:t>
            </a:r>
            <a:r>
              <a:rPr lang="ar-SA" sz="1800" dirty="0" smtClean="0">
                <a:cs typeface="B Nazanin" pitchFamily="2" charset="-78"/>
              </a:rPr>
              <a:t>هزینه سوخت</a:t>
            </a:r>
            <a:endParaRPr lang="en-US" sz="1800" dirty="0" smtClean="0">
              <a:cs typeface="B Nazanin" pitchFamily="2" charset="-78"/>
            </a:endParaRPr>
          </a:p>
          <a:p>
            <a:pPr algn="r" rtl="1">
              <a:lnSpc>
                <a:spcPct val="150000"/>
              </a:lnSpc>
            </a:pPr>
            <a:r>
              <a:rPr lang="en-US" sz="1600" dirty="0" smtClean="0">
                <a:latin typeface="Times New Roman" pitchFamily="18" charset="0"/>
                <a:cs typeface="Times New Roman" pitchFamily="18" charset="0"/>
              </a:rPr>
              <a:t>EX</a:t>
            </a:r>
            <a:r>
              <a:rPr lang="fa-IR" sz="1800" dirty="0" smtClean="0">
                <a:latin typeface="Times New Roman" pitchFamily="18" charset="0"/>
                <a:cs typeface="Times New Roman" pitchFamily="18" charset="0"/>
              </a:rPr>
              <a:t>:</a:t>
            </a:r>
            <a:r>
              <a:rPr lang="ar-SA" sz="1800" dirty="0" smtClean="0">
                <a:latin typeface="Times New Roman" pitchFamily="18" charset="0"/>
                <a:cs typeface="Times New Roman" pitchFamily="18" charset="0"/>
              </a:rPr>
              <a:t> </a:t>
            </a:r>
            <a:r>
              <a:rPr lang="ar-SA" sz="1800" dirty="0" smtClean="0">
                <a:cs typeface="B Nazanin" pitchFamily="2" charset="-78"/>
              </a:rPr>
              <a:t>هزینه خارجی</a:t>
            </a:r>
            <a:endParaRPr lang="en-US" sz="1800" dirty="0" smtClean="0">
              <a:cs typeface="B Nazanin" pitchFamily="2" charset="-78"/>
            </a:endParaRPr>
          </a:p>
          <a:p>
            <a:pPr algn="r" rtl="1">
              <a:buNone/>
            </a:pPr>
            <a:endParaRPr lang="en-US" sz="2400" dirty="0" smtClean="0"/>
          </a:p>
        </p:txBody>
      </p:sp>
      <p:pic>
        <p:nvPicPr>
          <p:cNvPr id="7" name="Picture 3" descr="\\Srvweb\UsersNPPD\Gerami\My Documents\My Pictures\formula.bmp"/>
          <p:cNvPicPr>
            <a:picLocks noChangeAspect="1" noChangeArrowheads="1"/>
          </p:cNvPicPr>
          <p:nvPr/>
        </p:nvPicPr>
        <p:blipFill>
          <a:blip r:embed="rId3"/>
          <a:srcRect/>
          <a:stretch>
            <a:fillRect/>
          </a:stretch>
        </p:blipFill>
        <p:spPr bwMode="auto">
          <a:xfrm>
            <a:off x="571472" y="2743739"/>
            <a:ext cx="4792616" cy="504486"/>
          </a:xfrm>
          <a:prstGeom prst="rect">
            <a:avLst/>
          </a:prstGeom>
          <a:noFill/>
        </p:spPr>
      </p:pic>
      <p:sp>
        <p:nvSpPr>
          <p:cNvPr id="9" name="Title 2"/>
          <p:cNvSpPr txBox="1">
            <a:spLocks/>
          </p:cNvSpPr>
          <p:nvPr/>
        </p:nvSpPr>
        <p:spPr>
          <a:xfrm>
            <a:off x="5857884" y="0"/>
            <a:ext cx="3043230" cy="500042"/>
          </a:xfrm>
          <a:prstGeom prst="rect">
            <a:avLst/>
          </a:prstGeom>
        </p:spPr>
        <p:txBody>
          <a:bodyPr vert="horz" rtlCol="0" anchor="ctr">
            <a:normAutofit/>
            <a:scene3d>
              <a:camera prst="orthographicFront"/>
              <a:lightRig rig="soft" dir="t"/>
            </a:scene3d>
            <a:sp3d prstMaterial="softEdge">
              <a:bevelT w="25400" h="25400"/>
            </a:sp3d>
          </a:bodyPr>
          <a:lstStyle/>
          <a:p>
            <a:endParaRPr lang="en-US" sz="1600" dirty="0">
              <a:solidFill>
                <a:srgbClr val="9BBB59">
                  <a:lumMod val="50000"/>
                </a:srgbClr>
              </a:solidFill>
              <a:effectLst>
                <a:outerShdw blurRad="38100" dist="38100" dir="2700000" algn="tl">
                  <a:srgbClr val="000000">
                    <a:alpha val="43137"/>
                  </a:srgbClr>
                </a:outerShdw>
              </a:effectLst>
            </a:endParaRPr>
          </a:p>
        </p:txBody>
      </p:sp>
      <p:pic>
        <p:nvPicPr>
          <p:cNvPr id="6" name="Picture 5" descr="NPPD.jpg"/>
          <p:cNvPicPr>
            <a:picLocks noChangeAspect="1"/>
          </p:cNvPicPr>
          <p:nvPr/>
        </p:nvPicPr>
        <p:blipFill>
          <a:blip r:embed="rId4"/>
          <a:stretch>
            <a:fillRect/>
          </a:stretch>
        </p:blipFill>
        <p:spPr>
          <a:xfrm>
            <a:off x="214282" y="0"/>
            <a:ext cx="1216568" cy="571504"/>
          </a:xfrm>
          <a:prstGeom prst="rect">
            <a:avLst/>
          </a:prstGeom>
        </p:spPr>
      </p:pic>
      <p:cxnSp>
        <p:nvCxnSpPr>
          <p:cNvPr id="8" name="Straight Connector 7"/>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1299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0343" y="980728"/>
            <a:ext cx="8229600" cy="354360"/>
          </a:xfrm>
        </p:spPr>
        <p:txBody>
          <a:bodyPr>
            <a:noAutofit/>
          </a:bodyPr>
          <a:lstStyle/>
          <a:p>
            <a:pPr algn="ctr" rtl="1"/>
            <a:r>
              <a:rPr lang="fa-IR" sz="2000" dirty="0" smtClean="0">
                <a:cs typeface="B Titr" pitchFamily="2" charset="-78"/>
              </a:rPr>
              <a:t>پارامترهاي ورودي براي محاسبه هزینه تمام شده تولید برق واحدهای دوم و سوم نیروگاه اتمی بوشهر  </a:t>
            </a:r>
            <a:br>
              <a:rPr lang="fa-IR" sz="2000" dirty="0" smtClean="0">
                <a:cs typeface="B Titr" pitchFamily="2" charset="-78"/>
              </a:rPr>
            </a:br>
            <a:r>
              <a:rPr lang="fa-IR" sz="2000" dirty="0" smtClean="0">
                <a:cs typeface="B Titr" pitchFamily="2" charset="-78"/>
              </a:rPr>
              <a:t>      </a:t>
            </a:r>
            <a:endParaRPr lang="en-US" sz="2000" dirty="0">
              <a:cs typeface="B Titr" pitchFamily="2" charset="-78"/>
            </a:endParaRPr>
          </a:p>
        </p:txBody>
      </p:sp>
      <p:sp>
        <p:nvSpPr>
          <p:cNvPr id="2" name="Slide Number Placeholder 1"/>
          <p:cNvSpPr>
            <a:spLocks noGrp="1"/>
          </p:cNvSpPr>
          <p:nvPr>
            <p:ph type="sldNum" sz="quarter" idx="12"/>
          </p:nvPr>
        </p:nvSpPr>
        <p:spPr/>
        <p:txBody>
          <a:bodyPr/>
          <a:lstStyle/>
          <a:p>
            <a:fld id="{5CF67426-A00F-41F1-A421-ADD62C504F60}" type="slidenum">
              <a:rPr lang="en-US" smtClean="0">
                <a:solidFill>
                  <a:prstClr val="black"/>
                </a:solidFill>
              </a:rPr>
              <a:pPr/>
              <a:t>18</a:t>
            </a:fld>
            <a:endParaRPr lang="en-US">
              <a:solidFill>
                <a:prstClr val="black"/>
              </a:solidFill>
            </a:endParaRPr>
          </a:p>
        </p:txBody>
      </p:sp>
      <p:sp>
        <p:nvSpPr>
          <p:cNvPr id="32" name="TextBox 31"/>
          <p:cNvSpPr txBox="1"/>
          <p:nvPr/>
        </p:nvSpPr>
        <p:spPr>
          <a:xfrm>
            <a:off x="1041805" y="1425550"/>
            <a:ext cx="7286676" cy="923330"/>
          </a:xfrm>
          <a:prstGeom prst="rect">
            <a:avLst/>
          </a:prstGeom>
          <a:noFill/>
        </p:spPr>
        <p:txBody>
          <a:bodyPr wrap="square" rtlCol="0">
            <a:spAutoFit/>
          </a:bodyPr>
          <a:lstStyle/>
          <a:p>
            <a:pPr marL="285750" indent="-285750">
              <a:buFont typeface="Wingdings" pitchFamily="2" charset="2"/>
              <a:buChar char="Ø"/>
            </a:pPr>
            <a:r>
              <a:rPr lang="fa-IR" dirty="0" smtClean="0">
                <a:solidFill>
                  <a:prstClr val="black"/>
                </a:solidFill>
                <a:cs typeface="B Mitra" pitchFamily="2" charset="-78"/>
              </a:rPr>
              <a:t>اطلاعات مربوط به نيروگاه هسته‌اي عمدتاً </a:t>
            </a:r>
            <a:r>
              <a:rPr lang="fa-IR" dirty="0">
                <a:solidFill>
                  <a:prstClr val="black"/>
                </a:solidFill>
                <a:cs typeface="B Mitra" pitchFamily="2" charset="-78"/>
              </a:rPr>
              <a:t>بر اساس قرارداد منعقد شده اخير مبني بر ساخت واحدهاي دوم و سوم نيروگاه اتمي بوشهر </a:t>
            </a:r>
            <a:r>
              <a:rPr lang="fa-IR" dirty="0" smtClean="0">
                <a:solidFill>
                  <a:prstClr val="black"/>
                </a:solidFill>
                <a:cs typeface="B Mitra" pitchFamily="2" charset="-78"/>
              </a:rPr>
              <a:t>و داده‌هاي مربوط به نيروگاه‌هاي فسيلي </a:t>
            </a:r>
            <a:r>
              <a:rPr lang="fa-IR" dirty="0">
                <a:solidFill>
                  <a:prstClr val="black"/>
                </a:solidFill>
                <a:cs typeface="B Mitra" pitchFamily="2" charset="-78"/>
              </a:rPr>
              <a:t>از اطلاعات مستند که مورد تأیید مراجع ذیربط، از جمله وزارت </a:t>
            </a:r>
            <a:r>
              <a:rPr lang="fa-IR" dirty="0" smtClean="0">
                <a:solidFill>
                  <a:prstClr val="black"/>
                </a:solidFill>
                <a:cs typeface="B Mitra" pitchFamily="2" charset="-78"/>
              </a:rPr>
              <a:t>نیرو، می‌باشد.</a:t>
            </a:r>
            <a:endParaRPr lang="en-US" dirty="0">
              <a:solidFill>
                <a:prstClr val="black"/>
              </a:solidFill>
              <a:cs typeface="B Mitra" pitchFamily="2" charset="-78"/>
            </a:endParaRPr>
          </a:p>
        </p:txBody>
      </p:sp>
      <p:pic>
        <p:nvPicPr>
          <p:cNvPr id="1027" name="Picture 3" descr="\\RS01\UsersNPPD\Gerami\My Documents\My Pictures\lco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611" y="2348880"/>
            <a:ext cx="6487300" cy="41955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PPD.jpg"/>
          <p:cNvPicPr>
            <a:picLocks noChangeAspect="1"/>
          </p:cNvPicPr>
          <p:nvPr/>
        </p:nvPicPr>
        <p:blipFill>
          <a:blip r:embed="rId4"/>
          <a:stretch>
            <a:fillRect/>
          </a:stretch>
        </p:blipFill>
        <p:spPr>
          <a:xfrm>
            <a:off x="214282" y="0"/>
            <a:ext cx="1216568" cy="571504"/>
          </a:xfrm>
          <a:prstGeom prst="rect">
            <a:avLst/>
          </a:prstGeom>
        </p:spPr>
      </p:pic>
      <p:cxnSp>
        <p:nvCxnSpPr>
          <p:cNvPr id="7" name="Straight Connector 6"/>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2564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F67426-A00F-41F1-A421-ADD62C504F60}" type="slidenum">
              <a:rPr lang="en-US" smtClean="0">
                <a:solidFill>
                  <a:prstClr val="black"/>
                </a:solidFill>
              </a:rPr>
              <a:pPr/>
              <a:t>19</a:t>
            </a:fld>
            <a:endParaRPr lang="en-US">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04287880"/>
              </p:ext>
            </p:extLst>
          </p:nvPr>
        </p:nvGraphicFramePr>
        <p:xfrm>
          <a:off x="4675634" y="764704"/>
          <a:ext cx="3813905" cy="1296144"/>
        </p:xfrm>
        <a:graphic>
          <a:graphicData uri="http://schemas.openxmlformats.org/drawingml/2006/table">
            <a:tbl>
              <a:tblPr rtl="1" firstRow="1" firstCol="1" bandRow="1"/>
              <a:tblGrid>
                <a:gridCol w="1955760"/>
                <a:gridCol w="807661"/>
                <a:gridCol w="505051"/>
                <a:gridCol w="545433"/>
              </a:tblGrid>
              <a:tr h="318915">
                <a:tc>
                  <a:txBody>
                    <a:bodyPr/>
                    <a:lstStyle/>
                    <a:p>
                      <a:pPr marL="0" algn="ctr" defTabSz="914400" rtl="1" eaLnBrk="1" latinLnBrk="0" hangingPunct="1">
                        <a:lnSpc>
                          <a:spcPct val="115000"/>
                        </a:lnSpc>
                        <a:spcAft>
                          <a:spcPts val="0"/>
                        </a:spcAft>
                      </a:pPr>
                      <a:r>
                        <a:rPr lang="fa-IR" sz="1100" b="1" kern="1200" dirty="0">
                          <a:solidFill>
                            <a:schemeClr val="tx1"/>
                          </a:solidFill>
                          <a:effectLst/>
                          <a:latin typeface="Calibri"/>
                          <a:ea typeface="Calibri"/>
                          <a:cs typeface="B Nazanin" pitchFamily="2" charset="-78"/>
                        </a:rPr>
                        <a:t>سهم سوخت‌های مصرفي در سال 94</a:t>
                      </a:r>
                      <a:endParaRPr lang="en-US" sz="1100" b="1" kern="1200" dirty="0">
                        <a:solidFill>
                          <a:schemeClr val="tx1"/>
                        </a:solidFill>
                        <a:effectLst/>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algn="ctr" defTabSz="914400" rtl="1" eaLnBrk="1" latinLnBrk="0" hangingPunct="1">
                        <a:lnSpc>
                          <a:spcPct val="115000"/>
                        </a:lnSpc>
                        <a:spcAft>
                          <a:spcPts val="0"/>
                        </a:spcAft>
                      </a:pPr>
                      <a:r>
                        <a:rPr lang="fa-IR" sz="1100" b="1" kern="1200" dirty="0">
                          <a:solidFill>
                            <a:schemeClr val="tx1"/>
                          </a:solidFill>
                          <a:effectLst/>
                          <a:latin typeface="Calibri"/>
                          <a:ea typeface="Calibri"/>
                          <a:cs typeface="B Nazanin" pitchFamily="2" charset="-78"/>
                        </a:rPr>
                        <a:t>سيكل تركيبي</a:t>
                      </a:r>
                      <a:endParaRPr lang="en-US" sz="1100" b="1" kern="1200" dirty="0">
                        <a:solidFill>
                          <a:schemeClr val="tx1"/>
                        </a:solidFill>
                        <a:effectLst/>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algn="ctr" defTabSz="914400" rtl="1" eaLnBrk="1" latinLnBrk="0" hangingPunct="1">
                        <a:lnSpc>
                          <a:spcPct val="115000"/>
                        </a:lnSpc>
                        <a:spcAft>
                          <a:spcPts val="0"/>
                        </a:spcAft>
                      </a:pPr>
                      <a:r>
                        <a:rPr lang="fa-IR" sz="1100" b="1" kern="1200" dirty="0">
                          <a:solidFill>
                            <a:schemeClr val="tx1"/>
                          </a:solidFill>
                          <a:effectLst/>
                          <a:latin typeface="Calibri"/>
                          <a:ea typeface="Calibri"/>
                          <a:cs typeface="B Nazanin" pitchFamily="2" charset="-78"/>
                        </a:rPr>
                        <a:t>بخاري</a:t>
                      </a:r>
                      <a:endParaRPr lang="en-US" sz="1100" b="1" kern="1200" dirty="0">
                        <a:solidFill>
                          <a:schemeClr val="tx1"/>
                        </a:solidFill>
                        <a:effectLst/>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algn="ctr" defTabSz="914400" rtl="1" eaLnBrk="1" latinLnBrk="0" hangingPunct="1">
                        <a:lnSpc>
                          <a:spcPct val="115000"/>
                        </a:lnSpc>
                        <a:spcAft>
                          <a:spcPts val="0"/>
                        </a:spcAft>
                      </a:pPr>
                      <a:r>
                        <a:rPr lang="fa-IR" sz="1100" b="1" kern="1200" dirty="0">
                          <a:solidFill>
                            <a:schemeClr val="tx1"/>
                          </a:solidFill>
                          <a:effectLst/>
                          <a:latin typeface="Calibri"/>
                          <a:ea typeface="Calibri"/>
                          <a:cs typeface="B Nazanin" pitchFamily="2" charset="-78"/>
                        </a:rPr>
                        <a:t>گازي</a:t>
                      </a:r>
                      <a:endParaRPr lang="en-US" sz="1100" b="1" kern="1200" dirty="0">
                        <a:solidFill>
                          <a:schemeClr val="tx1"/>
                        </a:solidFill>
                        <a:effectLst/>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318915">
                <a:tc>
                  <a:txBody>
                    <a:bodyPr/>
                    <a:lstStyle/>
                    <a:p>
                      <a:pPr algn="ctr" rtl="1">
                        <a:lnSpc>
                          <a:spcPct val="115000"/>
                        </a:lnSpc>
                        <a:spcAft>
                          <a:spcPts val="0"/>
                        </a:spcAft>
                      </a:pPr>
                      <a:r>
                        <a:rPr lang="fa-IR" sz="1000" b="1" dirty="0">
                          <a:effectLst/>
                          <a:latin typeface="Calibri"/>
                          <a:ea typeface="Calibri"/>
                          <a:cs typeface="B Mitra"/>
                        </a:rPr>
                        <a:t>سهم گاز طبيعي مصرفي</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Calibri"/>
                          <a:ea typeface="Calibri"/>
                          <a:cs typeface="B Mitra"/>
                        </a:rPr>
                        <a:t>90%</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Calibri"/>
                          <a:ea typeface="Calibri"/>
                          <a:cs typeface="B Mitra"/>
                        </a:rPr>
                        <a:t>61%</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a:ea typeface="Calibri"/>
                          <a:cs typeface="B Mitra"/>
                        </a:rPr>
                        <a:t>88%</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57">
                <a:tc>
                  <a:txBody>
                    <a:bodyPr/>
                    <a:lstStyle/>
                    <a:p>
                      <a:pPr algn="ctr" rtl="1">
                        <a:lnSpc>
                          <a:spcPct val="115000"/>
                        </a:lnSpc>
                        <a:spcAft>
                          <a:spcPts val="0"/>
                        </a:spcAft>
                      </a:pPr>
                      <a:r>
                        <a:rPr lang="fa-IR" sz="1000" b="1" dirty="0">
                          <a:effectLst/>
                          <a:latin typeface="Calibri"/>
                          <a:ea typeface="Calibri"/>
                          <a:cs typeface="B Mitra"/>
                        </a:rPr>
                        <a:t>سهم گازوئيل مصرفي</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Calibri"/>
                          <a:ea typeface="Calibri"/>
                          <a:cs typeface="B Mitra"/>
                        </a:rPr>
                        <a:t>10%</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Calibri"/>
                          <a:ea typeface="Calibri"/>
                          <a:cs typeface="B Mitra"/>
                        </a:rPr>
                        <a:t>0</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effectLst/>
                          <a:latin typeface="Calibri"/>
                          <a:ea typeface="Calibri"/>
                          <a:cs typeface="B Mitra"/>
                        </a:rPr>
                        <a:t>12%</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157">
                <a:tc>
                  <a:txBody>
                    <a:bodyPr/>
                    <a:lstStyle/>
                    <a:p>
                      <a:pPr algn="ctr" rtl="1">
                        <a:lnSpc>
                          <a:spcPct val="115000"/>
                        </a:lnSpc>
                        <a:spcAft>
                          <a:spcPts val="0"/>
                        </a:spcAft>
                      </a:pPr>
                      <a:r>
                        <a:rPr lang="fa-IR" sz="1000" b="1" dirty="0">
                          <a:effectLst/>
                          <a:latin typeface="Calibri"/>
                          <a:ea typeface="Calibri"/>
                          <a:cs typeface="B Mitra"/>
                        </a:rPr>
                        <a:t>سهم نفت‌كوره مصرفي</a:t>
                      </a:r>
                      <a:endParaRPr lang="en-US"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Calibri"/>
                          <a:ea typeface="Calibri"/>
                          <a:cs typeface="B Mitra"/>
                        </a:rPr>
                        <a:t>0</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Calibri"/>
                          <a:ea typeface="Calibri"/>
                          <a:cs typeface="B Mitra"/>
                        </a:rPr>
                        <a:t>39%</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effectLst/>
                          <a:latin typeface="Calibri"/>
                          <a:ea typeface="Calibri"/>
                          <a:cs typeface="B Mitra"/>
                        </a:rPr>
                        <a:t>0</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70541466"/>
              </p:ext>
            </p:extLst>
          </p:nvPr>
        </p:nvGraphicFramePr>
        <p:xfrm>
          <a:off x="822566" y="764704"/>
          <a:ext cx="3759842" cy="1296144"/>
        </p:xfrm>
        <a:graphic>
          <a:graphicData uri="http://schemas.openxmlformats.org/drawingml/2006/table">
            <a:tbl>
              <a:tblPr rtl="1" firstRow="1" firstCol="1" bandRow="1"/>
              <a:tblGrid>
                <a:gridCol w="1185829"/>
                <a:gridCol w="1399718"/>
                <a:gridCol w="1174295"/>
              </a:tblGrid>
              <a:tr h="325316">
                <a:tc>
                  <a:txBody>
                    <a:bodyPr/>
                    <a:lstStyle/>
                    <a:p>
                      <a:pPr marL="0" algn="ctr" defTabSz="914400" rtl="1" eaLnBrk="1" latinLnBrk="0" hangingPunct="1">
                        <a:lnSpc>
                          <a:spcPct val="115000"/>
                        </a:lnSpc>
                        <a:spcAft>
                          <a:spcPts val="0"/>
                        </a:spcAft>
                      </a:pPr>
                      <a:r>
                        <a:rPr lang="fa-IR" sz="1100" b="1" kern="1200" dirty="0">
                          <a:solidFill>
                            <a:schemeClr val="tx1"/>
                          </a:solidFill>
                          <a:effectLst/>
                          <a:latin typeface="Calibri"/>
                          <a:ea typeface="Calibri"/>
                          <a:cs typeface="B Nazanin" pitchFamily="2" charset="-78"/>
                        </a:rPr>
                        <a:t>نوع سوخت</a:t>
                      </a:r>
                      <a:endParaRPr lang="en-US" sz="1100" b="1" kern="1200" dirty="0">
                        <a:solidFill>
                          <a:schemeClr val="tx1"/>
                        </a:solidFill>
                        <a:effectLst/>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algn="ctr" defTabSz="914400" rtl="1" eaLnBrk="1" latinLnBrk="0" hangingPunct="1">
                        <a:lnSpc>
                          <a:spcPct val="115000"/>
                        </a:lnSpc>
                        <a:spcAft>
                          <a:spcPts val="0"/>
                        </a:spcAft>
                      </a:pPr>
                      <a:r>
                        <a:rPr lang="fa-IR" sz="1100" b="1" kern="1200" dirty="0">
                          <a:solidFill>
                            <a:schemeClr val="tx1"/>
                          </a:solidFill>
                          <a:effectLst/>
                          <a:latin typeface="Calibri"/>
                          <a:ea typeface="Calibri"/>
                          <a:cs typeface="B Nazanin" pitchFamily="2" charset="-78"/>
                        </a:rPr>
                        <a:t>واحد</a:t>
                      </a:r>
                      <a:endParaRPr lang="en-US" sz="1100" b="1" kern="1200" dirty="0">
                        <a:solidFill>
                          <a:schemeClr val="tx1"/>
                        </a:solidFill>
                        <a:effectLst/>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algn="ctr" defTabSz="914400" rtl="1" eaLnBrk="1" latinLnBrk="0" hangingPunct="1">
                        <a:lnSpc>
                          <a:spcPct val="115000"/>
                        </a:lnSpc>
                        <a:spcAft>
                          <a:spcPts val="0"/>
                        </a:spcAft>
                      </a:pPr>
                      <a:r>
                        <a:rPr lang="fa-IR" sz="1100" b="1" kern="1200" dirty="0">
                          <a:solidFill>
                            <a:schemeClr val="tx1"/>
                          </a:solidFill>
                          <a:effectLst/>
                          <a:latin typeface="Calibri"/>
                          <a:ea typeface="Calibri"/>
                          <a:cs typeface="B Nazanin" pitchFamily="2" charset="-78"/>
                        </a:rPr>
                        <a:t>قيمت</a:t>
                      </a:r>
                      <a:endParaRPr lang="en-US" sz="1100" b="1" kern="1200" dirty="0">
                        <a:solidFill>
                          <a:schemeClr val="tx1"/>
                        </a:solidFill>
                        <a:effectLst/>
                        <a:latin typeface="Calibri"/>
                        <a:ea typeface="Calibri"/>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330614">
                <a:tc>
                  <a:txBody>
                    <a:bodyPr/>
                    <a:lstStyle/>
                    <a:p>
                      <a:pPr algn="ctr" rtl="1">
                        <a:lnSpc>
                          <a:spcPct val="115000"/>
                        </a:lnSpc>
                        <a:spcAft>
                          <a:spcPts val="0"/>
                        </a:spcAft>
                      </a:pPr>
                      <a:r>
                        <a:rPr lang="fa-IR" sz="1000" b="1">
                          <a:effectLst/>
                          <a:latin typeface="Calibri"/>
                          <a:ea typeface="Calibri"/>
                          <a:cs typeface="B Mitra"/>
                        </a:rPr>
                        <a:t>گاز طبیعی</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100" dirty="0">
                          <a:effectLst/>
                          <a:latin typeface="Calibri"/>
                          <a:ea typeface="Calibri"/>
                          <a:cs typeface="B Mitra"/>
                        </a:rPr>
                        <a:t>سنت بر مترمکعب</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100" dirty="0">
                          <a:effectLst/>
                          <a:latin typeface="Calibri"/>
                          <a:ea typeface="Calibri"/>
                          <a:cs typeface="B Mitra"/>
                        </a:rPr>
                        <a:t>21</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299">
                <a:tc>
                  <a:txBody>
                    <a:bodyPr/>
                    <a:lstStyle/>
                    <a:p>
                      <a:pPr algn="ctr" rtl="1">
                        <a:lnSpc>
                          <a:spcPct val="115000"/>
                        </a:lnSpc>
                        <a:spcAft>
                          <a:spcPts val="0"/>
                        </a:spcAft>
                      </a:pPr>
                      <a:r>
                        <a:rPr lang="fa-IR" sz="1000" b="1">
                          <a:effectLst/>
                          <a:latin typeface="Calibri"/>
                          <a:ea typeface="Calibri"/>
                          <a:cs typeface="B Mitra"/>
                        </a:rPr>
                        <a:t>گازوئیل</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100" dirty="0">
                          <a:effectLst/>
                          <a:latin typeface="Calibri"/>
                          <a:ea typeface="Calibri"/>
                          <a:cs typeface="B Mitra"/>
                        </a:rPr>
                        <a:t>سنت بر لیتر</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100" dirty="0">
                          <a:effectLst/>
                          <a:latin typeface="Calibri"/>
                          <a:ea typeface="Calibri"/>
                          <a:cs typeface="B Mitra"/>
                        </a:rPr>
                        <a:t>52</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915">
                <a:tc>
                  <a:txBody>
                    <a:bodyPr/>
                    <a:lstStyle/>
                    <a:p>
                      <a:pPr algn="ctr" rtl="1">
                        <a:lnSpc>
                          <a:spcPct val="115000"/>
                        </a:lnSpc>
                        <a:spcAft>
                          <a:spcPts val="0"/>
                        </a:spcAft>
                      </a:pPr>
                      <a:r>
                        <a:rPr lang="fa-IR" sz="1000" b="1" dirty="0">
                          <a:effectLst/>
                          <a:latin typeface="Calibri"/>
                          <a:ea typeface="Calibri"/>
                          <a:cs typeface="B Mitra"/>
                        </a:rPr>
                        <a:t>نفت کوره</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100">
                          <a:effectLst/>
                          <a:latin typeface="Calibri"/>
                          <a:ea typeface="Calibri"/>
                          <a:cs typeface="B Mitra"/>
                        </a:rPr>
                        <a:t>سنت بر لیتر</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100" dirty="0">
                          <a:effectLst/>
                          <a:latin typeface="Calibri"/>
                          <a:ea typeface="Calibri"/>
                          <a:cs typeface="B Mitra"/>
                        </a:rPr>
                        <a:t>32</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0" name="Picture 2" descr="\\RS01\UsersNPPD\Gerami\My Documents\My Pictures\نتاي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90220"/>
            <a:ext cx="8280920" cy="36085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34392" y="2420888"/>
            <a:ext cx="1217000" cy="369332"/>
          </a:xfrm>
          <a:prstGeom prst="rect">
            <a:avLst/>
          </a:prstGeom>
          <a:noFill/>
        </p:spPr>
        <p:txBody>
          <a:bodyPr wrap="none" rtlCol="0">
            <a:spAutoFit/>
          </a:bodyPr>
          <a:lstStyle/>
          <a:p>
            <a:pPr algn="l" rtl="0"/>
            <a:r>
              <a:rPr lang="fa-IR" dirty="0">
                <a:solidFill>
                  <a:prstClr val="black"/>
                </a:solidFill>
                <a:cs typeface="B Titr" pitchFamily="2" charset="-78"/>
              </a:rPr>
              <a:t>نتايج محاسبه</a:t>
            </a:r>
            <a:endParaRPr lang="en-US" dirty="0">
              <a:solidFill>
                <a:prstClr val="black"/>
              </a:solidFill>
            </a:endParaRPr>
          </a:p>
        </p:txBody>
      </p:sp>
      <p:pic>
        <p:nvPicPr>
          <p:cNvPr id="8" name="Picture 7" descr="NPPD.jpg"/>
          <p:cNvPicPr>
            <a:picLocks noChangeAspect="1"/>
          </p:cNvPicPr>
          <p:nvPr/>
        </p:nvPicPr>
        <p:blipFill>
          <a:blip r:embed="rId4"/>
          <a:stretch>
            <a:fillRect/>
          </a:stretch>
        </p:blipFill>
        <p:spPr>
          <a:xfrm>
            <a:off x="214282" y="0"/>
            <a:ext cx="1216568" cy="571504"/>
          </a:xfrm>
          <a:prstGeom prst="rect">
            <a:avLst/>
          </a:prstGeom>
        </p:spPr>
      </p:pic>
      <p:cxnSp>
        <p:nvCxnSpPr>
          <p:cNvPr id="10" name="Straight Connector 9"/>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4402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1484784"/>
            <a:ext cx="8915400" cy="4018384"/>
          </a:xfrm>
          <a:prstGeom prst="rect">
            <a:avLst/>
          </a:prstGeom>
        </p:spPr>
      </p:pic>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dirty="0">
              <a:solidFill>
                <a:prstClr val="white"/>
              </a:solidFill>
            </a:endParaRPr>
          </a:p>
        </p:txBody>
      </p:sp>
      <p:sp>
        <p:nvSpPr>
          <p:cNvPr id="4102" name="TextBox 8"/>
          <p:cNvSpPr txBox="1">
            <a:spLocks noChangeArrowheads="1"/>
          </p:cNvSpPr>
          <p:nvPr/>
        </p:nvSpPr>
        <p:spPr bwMode="auto">
          <a:xfrm>
            <a:off x="1066800" y="1451789"/>
            <a:ext cx="8077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defTabSz="649288" eaLnBrk="0" hangingPunct="0">
              <a:defRPr>
                <a:solidFill>
                  <a:schemeClr val="tx1"/>
                </a:solidFill>
                <a:latin typeface="Arial" charset="0"/>
                <a:cs typeface="Arial" charset="0"/>
              </a:defRPr>
            </a:lvl1pPr>
            <a:lvl2pPr marL="742950" indent="-285750" defTabSz="649288" eaLnBrk="0" hangingPunct="0">
              <a:defRPr>
                <a:solidFill>
                  <a:schemeClr val="tx1"/>
                </a:solidFill>
                <a:latin typeface="Arial" charset="0"/>
                <a:cs typeface="Arial" charset="0"/>
              </a:defRPr>
            </a:lvl2pPr>
            <a:lvl3pPr marL="1143000" indent="-228600" defTabSz="649288" eaLnBrk="0" hangingPunct="0">
              <a:defRPr>
                <a:solidFill>
                  <a:schemeClr val="tx1"/>
                </a:solidFill>
                <a:latin typeface="Arial" charset="0"/>
                <a:cs typeface="Arial" charset="0"/>
              </a:defRPr>
            </a:lvl3pPr>
            <a:lvl4pPr marL="1600200" indent="-228600" defTabSz="649288" eaLnBrk="0" hangingPunct="0">
              <a:defRPr>
                <a:solidFill>
                  <a:schemeClr val="tx1"/>
                </a:solidFill>
                <a:latin typeface="Arial" charset="0"/>
                <a:cs typeface="Arial" charset="0"/>
              </a:defRPr>
            </a:lvl4pPr>
            <a:lvl5pPr marL="2057400" indent="-228600" defTabSz="649288" eaLnBrk="0" hangingPunct="0">
              <a:defRPr>
                <a:solidFill>
                  <a:schemeClr val="tx1"/>
                </a:solidFill>
                <a:latin typeface="Arial" charset="0"/>
                <a:cs typeface="Arial" charset="0"/>
              </a:defRPr>
            </a:lvl5pPr>
            <a:lvl6pPr marL="2514600" indent="-228600" defTabSz="649288" eaLnBrk="0" fontAlgn="base" hangingPunct="0">
              <a:spcBef>
                <a:spcPct val="0"/>
              </a:spcBef>
              <a:spcAft>
                <a:spcPct val="0"/>
              </a:spcAft>
              <a:defRPr>
                <a:solidFill>
                  <a:schemeClr val="tx1"/>
                </a:solidFill>
                <a:latin typeface="Arial" charset="0"/>
                <a:cs typeface="Arial" charset="0"/>
              </a:defRPr>
            </a:lvl6pPr>
            <a:lvl7pPr marL="2971800" indent="-228600" defTabSz="649288" eaLnBrk="0" fontAlgn="base" hangingPunct="0">
              <a:spcBef>
                <a:spcPct val="0"/>
              </a:spcBef>
              <a:spcAft>
                <a:spcPct val="0"/>
              </a:spcAft>
              <a:defRPr>
                <a:solidFill>
                  <a:schemeClr val="tx1"/>
                </a:solidFill>
                <a:latin typeface="Arial" charset="0"/>
                <a:cs typeface="Arial" charset="0"/>
              </a:defRPr>
            </a:lvl7pPr>
            <a:lvl8pPr marL="3429000" indent="-228600" defTabSz="649288" eaLnBrk="0" fontAlgn="base" hangingPunct="0">
              <a:spcBef>
                <a:spcPct val="0"/>
              </a:spcBef>
              <a:spcAft>
                <a:spcPct val="0"/>
              </a:spcAft>
              <a:defRPr>
                <a:solidFill>
                  <a:schemeClr val="tx1"/>
                </a:solidFill>
                <a:latin typeface="Arial" charset="0"/>
                <a:cs typeface="Arial" charset="0"/>
              </a:defRPr>
            </a:lvl8pPr>
            <a:lvl9pPr marL="3886200" indent="-228600" defTabSz="649288"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1200"/>
              </a:spcAft>
            </a:pPr>
            <a:r>
              <a:rPr lang="fa-IR" sz="4400" b="1" dirty="0" smtClean="0">
                <a:solidFill>
                  <a:srgbClr val="002060"/>
                </a:solidFill>
                <a:latin typeface="Calibri" pitchFamily="34" charset="0"/>
                <a:cs typeface="B Titr" pitchFamily="2" charset="-78"/>
              </a:rPr>
              <a:t>واحد یکم نیروگاه اتمی بوشهر</a:t>
            </a:r>
          </a:p>
          <a:p>
            <a:pPr indent="1520825" eaLnBrk="1" fontAlgn="auto" hangingPunct="1">
              <a:spcBef>
                <a:spcPts val="0"/>
              </a:spcBef>
              <a:spcAft>
                <a:spcPts val="1200"/>
              </a:spcAft>
            </a:pPr>
            <a:r>
              <a:rPr lang="fa-IR" sz="3200" b="1" dirty="0" smtClean="0">
                <a:solidFill>
                  <a:srgbClr val="002060"/>
                </a:solidFill>
                <a:latin typeface="Calibri" pitchFamily="34" charset="0"/>
                <a:cs typeface="B Titr" pitchFamily="2" charset="-78"/>
              </a:rPr>
              <a:t>تولید برق</a:t>
            </a:r>
          </a:p>
          <a:p>
            <a:pPr indent="1520825" eaLnBrk="1" fontAlgn="auto" hangingPunct="1">
              <a:spcBef>
                <a:spcPts val="0"/>
              </a:spcBef>
              <a:spcAft>
                <a:spcPts val="1200"/>
              </a:spcAft>
            </a:pPr>
            <a:r>
              <a:rPr lang="fa-IR" sz="3200" b="1" dirty="0" smtClean="0">
                <a:solidFill>
                  <a:srgbClr val="002060"/>
                </a:solidFill>
                <a:latin typeface="Calibri" pitchFamily="34" charset="0"/>
                <a:cs typeface="B Titr" pitchFamily="2" charset="-78"/>
              </a:rPr>
              <a:t>برآورد نرخ برق</a:t>
            </a:r>
          </a:p>
          <a:p>
            <a:pPr indent="1520825" eaLnBrk="1" fontAlgn="auto" hangingPunct="1">
              <a:spcBef>
                <a:spcPts val="0"/>
              </a:spcBef>
              <a:spcAft>
                <a:spcPts val="1200"/>
              </a:spcAft>
            </a:pPr>
            <a:r>
              <a:rPr lang="fa-IR" sz="3200" b="1" dirty="0" smtClean="0">
                <a:solidFill>
                  <a:srgbClr val="002060"/>
                </a:solidFill>
                <a:latin typeface="Calibri" pitchFamily="34" charset="0"/>
                <a:cs typeface="B Titr" pitchFamily="2" charset="-78"/>
              </a:rPr>
              <a:t>عملکرد (فروش و بهای تمام شده)</a:t>
            </a:r>
            <a:endParaRPr lang="fa-IR" sz="2000" b="1" dirty="0" smtClean="0">
              <a:solidFill>
                <a:srgbClr val="002060"/>
              </a:solidFill>
              <a:latin typeface="Calibri" pitchFamily="34" charset="0"/>
              <a:cs typeface="B Titr" pitchFamily="2" charset="-78"/>
            </a:endParaRPr>
          </a:p>
          <a:p>
            <a:pPr algn="ctr" eaLnBrk="1" fontAlgn="auto" hangingPunct="1">
              <a:spcBef>
                <a:spcPts val="0"/>
              </a:spcBef>
              <a:spcAft>
                <a:spcPts val="0"/>
              </a:spcAft>
            </a:pPr>
            <a:endParaRPr lang="fa-IR" sz="2000" b="1" dirty="0">
              <a:solidFill>
                <a:srgbClr val="002060"/>
              </a:solidFill>
              <a:latin typeface="Calibri" pitchFamily="34" charset="0"/>
              <a:cs typeface="B Titr" pitchFamily="2" charset="-78"/>
            </a:endParaRPr>
          </a:p>
          <a:p>
            <a:pPr algn="ctr" eaLnBrk="1" fontAlgn="auto" hangingPunct="1">
              <a:lnSpc>
                <a:spcPct val="150000"/>
              </a:lnSpc>
              <a:spcBef>
                <a:spcPts val="0"/>
              </a:spcBef>
              <a:spcAft>
                <a:spcPts val="0"/>
              </a:spcAft>
            </a:pPr>
            <a:r>
              <a:rPr lang="fa-IR" sz="2000" b="1" dirty="0">
                <a:solidFill>
                  <a:srgbClr val="002060"/>
                </a:solidFill>
                <a:latin typeface="Calibri" pitchFamily="34" charset="0"/>
                <a:cs typeface="B Titr" pitchFamily="2" charset="-78"/>
              </a:rPr>
              <a:t>نیروگاه اتمی بوشهر </a:t>
            </a:r>
            <a:endParaRPr lang="fa-IR" sz="2000" b="1" dirty="0" smtClean="0">
              <a:solidFill>
                <a:srgbClr val="002060"/>
              </a:solidFill>
              <a:latin typeface="Calibri" pitchFamily="34" charset="0"/>
              <a:cs typeface="B Titr" pitchFamily="2" charset="-78"/>
            </a:endParaRPr>
          </a:p>
          <a:p>
            <a:pPr algn="ctr" eaLnBrk="1" fontAlgn="auto" hangingPunct="1">
              <a:lnSpc>
                <a:spcPct val="150000"/>
              </a:lnSpc>
              <a:spcBef>
                <a:spcPts val="0"/>
              </a:spcBef>
              <a:spcAft>
                <a:spcPts val="0"/>
              </a:spcAft>
            </a:pPr>
            <a:r>
              <a:rPr lang="fa-IR" sz="2000" b="1" dirty="0" smtClean="0">
                <a:solidFill>
                  <a:srgbClr val="002060"/>
                </a:solidFill>
                <a:latin typeface="Calibri" pitchFamily="34" charset="0"/>
                <a:cs typeface="B Titr" pitchFamily="2" charset="-78"/>
              </a:rPr>
              <a:t>آذر 1397</a:t>
            </a:r>
            <a:endParaRPr lang="en-US" sz="2000" b="1" dirty="0">
              <a:solidFill>
                <a:srgbClr val="002060"/>
              </a:solidFill>
              <a:latin typeface="Calibri" pitchFamily="34" charset="0"/>
              <a:cs typeface="B Titr" pitchFamily="2" charset="-78"/>
            </a:endParaRPr>
          </a:p>
        </p:txBody>
      </p:sp>
      <p:pic>
        <p:nvPicPr>
          <p:cNvPr id="9" name="Picture 8" descr="NPPD.jpg"/>
          <p:cNvPicPr/>
          <p:nvPr/>
        </p:nvPicPr>
        <p:blipFill>
          <a:blip r:embed="rId4">
            <a:extLst>
              <a:ext uri="{BEBA8EAE-BF5A-486C-A8C5-ECC9F3942E4B}">
                <a14:imgProps xmlns:a14="http://schemas.microsoft.com/office/drawing/2010/main">
                  <a14:imgLayer r:embed="rId5">
                    <a14:imgEffect>
                      <a14:sharpenSoften amount="65000"/>
                    </a14:imgEffect>
                  </a14:imgLayer>
                </a14:imgProps>
              </a:ext>
            </a:extLst>
          </a:blip>
          <a:stretch>
            <a:fillRect/>
          </a:stretch>
        </p:blipFill>
        <p:spPr>
          <a:xfrm>
            <a:off x="152400" y="152400"/>
            <a:ext cx="1971328" cy="1116360"/>
          </a:xfrm>
          <a:prstGeom prst="rect">
            <a:avLst/>
          </a:prstGeom>
          <a:effectLst>
            <a:glow rad="228600">
              <a:schemeClr val="tx2">
                <a:alpha val="39000"/>
              </a:schemeClr>
            </a:glow>
          </a:effectLst>
        </p:spPr>
      </p:pic>
    </p:spTree>
    <p:extLst>
      <p:ext uri="{BB962C8B-B14F-4D97-AF65-F5344CB8AC3E}">
        <p14:creationId xmlns:p14="http://schemas.microsoft.com/office/powerpoint/2010/main" val="2853314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713" y="571504"/>
            <a:ext cx="8229600" cy="562074"/>
          </a:xfrm>
        </p:spPr>
        <p:txBody>
          <a:bodyPr>
            <a:normAutofit/>
          </a:bodyPr>
          <a:lstStyle/>
          <a:p>
            <a:pPr algn="ctr"/>
            <a:r>
              <a:rPr lang="fa-IR" sz="2000" dirty="0">
                <a:cs typeface="B Titr" pitchFamily="2" charset="-78"/>
              </a:rPr>
              <a:t>آناليز حساسيت </a:t>
            </a:r>
            <a:endParaRPr lang="en-US" sz="2000" dirty="0">
              <a:cs typeface="B Titr" pitchFamily="2" charset="-78"/>
            </a:endParaRPr>
          </a:p>
        </p:txBody>
      </p:sp>
      <p:sp>
        <p:nvSpPr>
          <p:cNvPr id="2" name="Content Placeholder 1"/>
          <p:cNvSpPr>
            <a:spLocks noGrp="1"/>
          </p:cNvSpPr>
          <p:nvPr>
            <p:ph idx="1"/>
          </p:nvPr>
        </p:nvSpPr>
        <p:spPr>
          <a:xfrm>
            <a:off x="457200" y="1124744"/>
            <a:ext cx="8229600" cy="4882547"/>
          </a:xfrm>
        </p:spPr>
        <p:txBody>
          <a:bodyPr>
            <a:normAutofit/>
          </a:bodyPr>
          <a:lstStyle/>
          <a:p>
            <a:pPr algn="r" rtl="1"/>
            <a:r>
              <a:rPr lang="fa-IR" sz="2000" dirty="0">
                <a:latin typeface="Calibri"/>
                <a:ea typeface="Calibri"/>
                <a:cs typeface="B Mitra"/>
              </a:rPr>
              <a:t>با توجه به نتايج به دست ‌آمده در قسمت نتايج، نيروگاه سيكل تركيبي كمترين قيمت برق توليدي را بر مبناي قسمت اطلاعات پايه دارد ولي شدیداً به قيمت سوخت‌هاي فسيلي وابسته است.</a:t>
            </a:r>
            <a:endParaRPr lang="en-US" sz="2000" dirty="0"/>
          </a:p>
        </p:txBody>
      </p:sp>
      <p:sp>
        <p:nvSpPr>
          <p:cNvPr id="3" name="Slide Number Placeholder 2"/>
          <p:cNvSpPr>
            <a:spLocks noGrp="1"/>
          </p:cNvSpPr>
          <p:nvPr>
            <p:ph type="sldNum" sz="quarter" idx="12"/>
          </p:nvPr>
        </p:nvSpPr>
        <p:spPr/>
        <p:txBody>
          <a:bodyPr/>
          <a:lstStyle/>
          <a:p>
            <a:fld id="{5CF67426-A00F-41F1-A421-ADD62C504F60}" type="slidenum">
              <a:rPr lang="en-US" smtClean="0">
                <a:solidFill>
                  <a:prstClr val="black"/>
                </a:solidFill>
              </a:rPr>
              <a:pPr/>
              <a:t>20</a:t>
            </a:fld>
            <a:endParaRPr lang="en-US">
              <a:solidFill>
                <a:prstClr val="black"/>
              </a:solidFill>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66" y="1988840"/>
            <a:ext cx="7786900" cy="4464496"/>
          </a:xfrm>
          <a:prstGeom prst="rect">
            <a:avLst/>
          </a:prstGeom>
          <a:noFill/>
        </p:spPr>
      </p:pic>
      <p:pic>
        <p:nvPicPr>
          <p:cNvPr id="6" name="Picture 5" descr="NPPD.jpg"/>
          <p:cNvPicPr>
            <a:picLocks noChangeAspect="1"/>
          </p:cNvPicPr>
          <p:nvPr/>
        </p:nvPicPr>
        <p:blipFill>
          <a:blip r:embed="rId4"/>
          <a:stretch>
            <a:fillRect/>
          </a:stretch>
        </p:blipFill>
        <p:spPr>
          <a:xfrm>
            <a:off x="214282" y="0"/>
            <a:ext cx="1216568" cy="571504"/>
          </a:xfrm>
          <a:prstGeom prst="rect">
            <a:avLst/>
          </a:prstGeom>
        </p:spPr>
      </p:pic>
      <p:cxnSp>
        <p:nvCxnSpPr>
          <p:cNvPr id="7" name="Straight Connector 6"/>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4630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53" y="450036"/>
            <a:ext cx="8229600" cy="778098"/>
          </a:xfrm>
        </p:spPr>
        <p:txBody>
          <a:bodyPr>
            <a:normAutofit/>
          </a:bodyPr>
          <a:lstStyle/>
          <a:p>
            <a:r>
              <a:rPr lang="fa-IR" sz="2400" b="1" dirty="0">
                <a:ea typeface="Calibri"/>
                <a:cs typeface="B Titr"/>
              </a:rPr>
              <a:t>برآورد قیمت برق تولیدی نیروگاه اتمی بوشهر</a:t>
            </a:r>
            <a:endParaRPr lang="fa-IR" sz="2400" dirty="0">
              <a:cs typeface="B Titr" pitchFamily="2" charset="-78"/>
            </a:endParaRPr>
          </a:p>
        </p:txBody>
      </p:sp>
      <p:sp>
        <p:nvSpPr>
          <p:cNvPr id="3" name="Content Placeholder 2"/>
          <p:cNvSpPr>
            <a:spLocks noGrp="1"/>
          </p:cNvSpPr>
          <p:nvPr>
            <p:ph idx="1"/>
          </p:nvPr>
        </p:nvSpPr>
        <p:spPr>
          <a:xfrm>
            <a:off x="107504" y="1268760"/>
            <a:ext cx="8856984" cy="1440160"/>
          </a:xfrm>
        </p:spPr>
        <p:txBody>
          <a:bodyPr>
            <a:normAutofit/>
          </a:bodyPr>
          <a:lstStyle/>
          <a:p>
            <a:pPr marL="0" indent="0" algn="ctr">
              <a:lnSpc>
                <a:spcPct val="115000"/>
              </a:lnSpc>
              <a:spcBef>
                <a:spcPts val="0"/>
              </a:spcBef>
              <a:buNone/>
              <a:tabLst>
                <a:tab pos="344805" algn="r"/>
              </a:tabLst>
            </a:pPr>
            <a:r>
              <a:rPr lang="fa-IR" sz="2000" b="1" dirty="0">
                <a:ea typeface="Calibri"/>
                <a:cs typeface="B Nazanin" pitchFamily="2" charset="-78"/>
              </a:rPr>
              <a:t>روش اول:  </a:t>
            </a:r>
            <a:r>
              <a:rPr lang="fa-IR" sz="1600" b="1" dirty="0">
                <a:ea typeface="Calibri"/>
                <a:cs typeface="B Titr"/>
              </a:rPr>
              <a:t>بر اساس ویژگی انرژی های پاک با محاسبه صرفه‌جویی </a:t>
            </a:r>
          </a:p>
          <a:p>
            <a:pPr marL="0" indent="0" algn="ctr">
              <a:lnSpc>
                <a:spcPct val="115000"/>
              </a:lnSpc>
              <a:spcAft>
                <a:spcPts val="1200"/>
              </a:spcAft>
              <a:buNone/>
              <a:tabLst>
                <a:tab pos="344805" algn="r"/>
              </a:tabLst>
            </a:pPr>
            <a:r>
              <a:rPr lang="fa-IR" sz="1600" b="1" dirty="0">
                <a:ea typeface="Calibri"/>
                <a:cs typeface="B Titr"/>
              </a:rPr>
              <a:t>در مصرف سوخت‌های فسیلی و عدم انتشار آلاینده‌ها</a:t>
            </a:r>
          </a:p>
          <a:p>
            <a:pPr>
              <a:buFont typeface="Wingdings" pitchFamily="2" charset="2"/>
              <a:buChar char="§"/>
            </a:pPr>
            <a:r>
              <a:rPr lang="fa-IR" sz="1800" dirty="0">
                <a:ea typeface="Calibri"/>
                <a:cs typeface="B Mitra"/>
              </a:rPr>
              <a:t>در این روش برآورد قيمت تمام‌شده برق نيروگاه‌ اتمی بوشهر كه جزء نيروگاه‌هاي پاك تلقی می‌شود از فرمول زیر </a:t>
            </a:r>
            <a:r>
              <a:rPr lang="fa-IR" sz="1800" dirty="0" smtClean="0">
                <a:ea typeface="Calibri"/>
                <a:cs typeface="B Mitra"/>
              </a:rPr>
              <a:t>محاسبه می‌شود:</a:t>
            </a:r>
          </a:p>
        </p:txBody>
      </p:sp>
      <p:sp>
        <p:nvSpPr>
          <p:cNvPr id="4" name="Content Placeholder 1"/>
          <p:cNvSpPr txBox="1">
            <a:spLocks/>
          </p:cNvSpPr>
          <p:nvPr/>
        </p:nvSpPr>
        <p:spPr>
          <a:xfrm>
            <a:off x="457200" y="2780928"/>
            <a:ext cx="8229600" cy="3744416"/>
          </a:xfrm>
          <a:prstGeom prst="rect">
            <a:avLst/>
          </a:prstGeom>
          <a:solidFill>
            <a:srgbClr val="DEF5FA">
              <a:lumMod val="90000"/>
            </a:srgbClr>
          </a:soli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1" eaLnBrk="1" fontAlgn="auto" latinLnBrk="0" hangingPunct="1">
              <a:lnSpc>
                <a:spcPct val="100000"/>
              </a:lnSpc>
              <a:spcBef>
                <a:spcPts val="400"/>
              </a:spcBef>
              <a:spcAft>
                <a:spcPts val="0"/>
              </a:spcAft>
              <a:buClr>
                <a:srgbClr val="2DA2BF"/>
              </a:buClr>
              <a:buSzPct val="68000"/>
              <a:buFont typeface="Wingdings 3"/>
              <a:buNone/>
              <a:tabLst/>
              <a:defRPr/>
            </a:pPr>
            <a:r>
              <a:rPr kumimoji="0" lang="fa-IR" sz="2400" b="1" i="0" u="none" strike="noStrike" kern="1200" cap="none" spc="0" normalizeH="0" baseline="0" noProof="0" dirty="0" smtClean="0">
                <a:ln>
                  <a:noFill/>
                </a:ln>
                <a:solidFill>
                  <a:sysClr val="windowText" lastClr="000000"/>
                </a:solidFill>
                <a:effectLst/>
                <a:uLnTx/>
                <a:uFillTx/>
                <a:latin typeface="Calibri"/>
                <a:ea typeface="Calibri"/>
                <a:cs typeface="B Mitra" pitchFamily="2" charset="-78"/>
              </a:rPr>
              <a:t>قيمت خريد برق </a:t>
            </a:r>
          </a:p>
          <a:p>
            <a:pPr marL="109728" marR="0" lvl="0" indent="0" algn="ctr" defTabSz="914400" rtl="1" eaLnBrk="1" fontAlgn="auto" latinLnBrk="0" hangingPunct="1">
              <a:lnSpc>
                <a:spcPct val="100000"/>
              </a:lnSpc>
              <a:spcBef>
                <a:spcPts val="400"/>
              </a:spcBef>
              <a:spcAft>
                <a:spcPts val="0"/>
              </a:spcAft>
              <a:buClr>
                <a:srgbClr val="2DA2BF"/>
              </a:buClr>
              <a:buSzPct val="68000"/>
              <a:buFont typeface="Wingdings 3"/>
              <a:buNone/>
              <a:tabLst/>
              <a:defRPr/>
            </a:pPr>
            <a:r>
              <a:rPr kumimoji="0" lang="fa-IR" sz="3600" b="1" i="0" u="none" strike="noStrike" kern="1200" cap="none" spc="0" normalizeH="0" baseline="0" noProof="0" dirty="0" smtClean="0">
                <a:ln>
                  <a:noFill/>
                </a:ln>
                <a:solidFill>
                  <a:sysClr val="windowText" lastClr="000000"/>
                </a:solidFill>
                <a:effectLst/>
                <a:uLnTx/>
                <a:uFillTx/>
                <a:latin typeface="Calibri"/>
                <a:ea typeface="Calibri"/>
                <a:cs typeface="B Mitra" pitchFamily="2" charset="-78"/>
              </a:rPr>
              <a:t>=</a:t>
            </a:r>
          </a:p>
          <a:p>
            <a:pPr marL="109728" marR="0" lvl="0" indent="0" algn="ctr" defTabSz="914400" rtl="1" eaLnBrk="1" fontAlgn="auto" latinLnBrk="0" hangingPunct="1">
              <a:lnSpc>
                <a:spcPct val="100000"/>
              </a:lnSpc>
              <a:spcBef>
                <a:spcPts val="400"/>
              </a:spcBef>
              <a:spcAft>
                <a:spcPts val="0"/>
              </a:spcAft>
              <a:buClr>
                <a:srgbClr val="2DA2BF"/>
              </a:buClr>
              <a:buSzPct val="68000"/>
              <a:buFont typeface="Wingdings 3"/>
              <a:buNone/>
              <a:tabLst/>
              <a:defRPr/>
            </a:pPr>
            <a:r>
              <a:rPr kumimoji="0" lang="fa-IR" sz="2400" b="0" i="0" u="none" strike="noStrike" kern="1200" cap="none" spc="0" normalizeH="0" baseline="0" noProof="0" dirty="0" smtClean="0">
                <a:ln>
                  <a:noFill/>
                </a:ln>
                <a:solidFill>
                  <a:sysClr val="windowText" lastClr="000000"/>
                </a:solidFill>
                <a:effectLst/>
                <a:uLnTx/>
                <a:uFillTx/>
                <a:latin typeface="Calibri"/>
                <a:ea typeface="Calibri"/>
                <a:cs typeface="B Mitra" pitchFamily="2" charset="-78"/>
              </a:rPr>
              <a:t> </a:t>
            </a:r>
            <a:r>
              <a:rPr kumimoji="0" lang="fa-IR" sz="2400" b="1" i="1" u="none" strike="noStrike" kern="1200" cap="none" spc="0" normalizeH="0" baseline="0" noProof="0" dirty="0" smtClean="0">
                <a:ln>
                  <a:noFill/>
                </a:ln>
                <a:solidFill>
                  <a:sysClr val="windowText" lastClr="000000"/>
                </a:solidFill>
                <a:effectLst/>
                <a:uLnTx/>
                <a:uFillTx/>
                <a:latin typeface="Calibri"/>
                <a:ea typeface="Calibri"/>
                <a:cs typeface="B Nazanin"/>
              </a:rPr>
              <a:t>هزينه تبديل انرژي در بازار برق</a:t>
            </a:r>
          </a:p>
          <a:p>
            <a:pPr marL="109728" marR="0" lvl="0" indent="0" algn="ctr" defTabSz="914400" rtl="1" eaLnBrk="1" fontAlgn="auto" latinLnBrk="0" hangingPunct="1">
              <a:lnSpc>
                <a:spcPct val="100000"/>
              </a:lnSpc>
              <a:spcBef>
                <a:spcPts val="400"/>
              </a:spcBef>
              <a:spcAft>
                <a:spcPts val="0"/>
              </a:spcAft>
              <a:buClr>
                <a:srgbClr val="2DA2BF"/>
              </a:buClr>
              <a:buSzPct val="68000"/>
              <a:buFont typeface="Wingdings 3"/>
              <a:buNone/>
              <a:tabLst/>
              <a:defRPr/>
            </a:pPr>
            <a:r>
              <a:rPr kumimoji="0" lang="fa-IR" sz="2400" b="1" i="1" u="none" strike="noStrike" kern="1200" cap="none" spc="0" normalizeH="0" baseline="0" noProof="0" dirty="0" smtClean="0">
                <a:ln>
                  <a:noFill/>
                </a:ln>
                <a:solidFill>
                  <a:sysClr val="windowText" lastClr="000000"/>
                </a:solidFill>
                <a:effectLst/>
                <a:uLnTx/>
                <a:uFillTx/>
                <a:latin typeface="Calibri"/>
                <a:ea typeface="Calibri"/>
                <a:cs typeface="B Nazanin"/>
              </a:rPr>
              <a:t>+</a:t>
            </a:r>
          </a:p>
          <a:p>
            <a:pPr marL="109728" marR="0" lvl="0" indent="0" algn="ctr" defTabSz="914400" rtl="1" eaLnBrk="1" fontAlgn="auto" latinLnBrk="0" hangingPunct="1">
              <a:lnSpc>
                <a:spcPct val="100000"/>
              </a:lnSpc>
              <a:spcBef>
                <a:spcPts val="400"/>
              </a:spcBef>
              <a:spcAft>
                <a:spcPts val="0"/>
              </a:spcAft>
              <a:buClr>
                <a:srgbClr val="2DA2BF"/>
              </a:buClr>
              <a:buSzPct val="68000"/>
              <a:buFont typeface="Wingdings 3"/>
              <a:buNone/>
              <a:tabLst/>
              <a:defRPr/>
            </a:pPr>
            <a:r>
              <a:rPr kumimoji="0" lang="fa-IR" sz="2400" b="1" i="1" u="none" strike="noStrike" kern="1200" cap="none" spc="0" normalizeH="0" baseline="0" noProof="0" dirty="0" smtClean="0">
                <a:ln>
                  <a:noFill/>
                </a:ln>
                <a:solidFill>
                  <a:sysClr val="windowText" lastClr="000000"/>
                </a:solidFill>
                <a:effectLst/>
                <a:uLnTx/>
                <a:uFillTx/>
                <a:latin typeface="Calibri"/>
                <a:ea typeface="Calibri"/>
                <a:cs typeface="B Nazanin"/>
              </a:rPr>
              <a:t>ارزش(وارداتي يا صادراتي) سوخت مصرف نشده</a:t>
            </a:r>
          </a:p>
          <a:p>
            <a:pPr marL="109728" marR="0" lvl="0" indent="0" algn="ctr" defTabSz="914400" rtl="1" eaLnBrk="1" fontAlgn="auto" latinLnBrk="0" hangingPunct="1">
              <a:lnSpc>
                <a:spcPct val="100000"/>
              </a:lnSpc>
              <a:spcBef>
                <a:spcPts val="400"/>
              </a:spcBef>
              <a:spcAft>
                <a:spcPts val="0"/>
              </a:spcAft>
              <a:buClr>
                <a:srgbClr val="2DA2BF"/>
              </a:buClr>
              <a:buSzPct val="68000"/>
              <a:buFont typeface="Wingdings 3"/>
              <a:buNone/>
              <a:tabLst/>
              <a:defRPr/>
            </a:pPr>
            <a:r>
              <a:rPr kumimoji="0" lang="fa-IR" sz="2400" b="1" i="1" u="none" strike="noStrike" kern="1200" cap="none" spc="0" normalizeH="0" baseline="0" noProof="0" dirty="0" smtClean="0">
                <a:ln>
                  <a:noFill/>
                </a:ln>
                <a:solidFill>
                  <a:sysClr val="windowText" lastClr="000000"/>
                </a:solidFill>
                <a:effectLst/>
                <a:uLnTx/>
                <a:uFillTx/>
                <a:latin typeface="Calibri"/>
                <a:ea typeface="Calibri"/>
                <a:cs typeface="B Nazanin"/>
              </a:rPr>
              <a:t>+</a:t>
            </a:r>
          </a:p>
          <a:p>
            <a:pPr marL="109728" marR="0" lvl="0" indent="0" algn="ctr" defTabSz="914400" rtl="1" eaLnBrk="1" fontAlgn="auto" latinLnBrk="0" hangingPunct="1">
              <a:lnSpc>
                <a:spcPct val="100000"/>
              </a:lnSpc>
              <a:spcBef>
                <a:spcPts val="400"/>
              </a:spcBef>
              <a:spcAft>
                <a:spcPts val="0"/>
              </a:spcAft>
              <a:buClr>
                <a:srgbClr val="2DA2BF"/>
              </a:buClr>
              <a:buSzPct val="68000"/>
              <a:buFont typeface="Wingdings 3"/>
              <a:buNone/>
              <a:tabLst/>
              <a:defRPr/>
            </a:pPr>
            <a:r>
              <a:rPr kumimoji="0" lang="fa-IR" sz="2400" b="1" i="1" u="none" strike="noStrike" kern="1200" cap="none" spc="0" normalizeH="0" baseline="0" noProof="0" dirty="0" smtClean="0">
                <a:ln>
                  <a:noFill/>
                </a:ln>
                <a:solidFill>
                  <a:sysClr val="windowText" lastClr="000000"/>
                </a:solidFill>
                <a:effectLst/>
                <a:uLnTx/>
                <a:uFillTx/>
                <a:latin typeface="Calibri"/>
                <a:ea typeface="Calibri"/>
                <a:cs typeface="B Nazanin"/>
              </a:rPr>
              <a:t>ارزش عدم انتشار گازهاي آلاينده</a:t>
            </a:r>
            <a:endParaRPr kumimoji="0" lang="en-US" sz="2400" b="1" i="0" u="none" strike="noStrike" kern="1200" cap="none" spc="0" normalizeH="0" baseline="0" noProof="0" dirty="0">
              <a:ln>
                <a:noFill/>
              </a:ln>
              <a:solidFill>
                <a:sysClr val="windowText" lastClr="000000"/>
              </a:solidFill>
              <a:effectLst/>
              <a:uLnTx/>
              <a:uFillTx/>
              <a:latin typeface="Lucida Sans Unicode"/>
              <a:ea typeface="+mn-ea"/>
              <a:cs typeface="B Mitra" pitchFamily="2" charset="-78"/>
            </a:endParaRPr>
          </a:p>
        </p:txBody>
      </p:sp>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608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725" y="3573016"/>
            <a:ext cx="8229600" cy="2376264"/>
          </a:xfrm>
        </p:spPr>
        <p:txBody>
          <a:bodyPr>
            <a:normAutofit lnSpcReduction="10000"/>
          </a:bodyPr>
          <a:lstStyle/>
          <a:p>
            <a:pPr marL="0" indent="0" algn="just">
              <a:spcAft>
                <a:spcPts val="1000"/>
              </a:spcAft>
              <a:buNone/>
            </a:pPr>
            <a:endParaRPr lang="fa-IR" sz="1800" dirty="0">
              <a:ea typeface="Calibri"/>
              <a:cs typeface="B Mitra"/>
            </a:endParaRPr>
          </a:p>
          <a:p>
            <a:pPr>
              <a:lnSpc>
                <a:spcPct val="115000"/>
              </a:lnSpc>
              <a:spcBef>
                <a:spcPts val="0"/>
              </a:spcBef>
              <a:spcAft>
                <a:spcPts val="600"/>
              </a:spcAft>
              <a:buSzPts val="1000"/>
              <a:buFont typeface="Symbol"/>
              <a:buChar char=""/>
            </a:pPr>
            <a:r>
              <a:rPr lang="fa-IR" sz="2800" i="1" dirty="0">
                <a:ea typeface="Calibri"/>
                <a:cs typeface="B Nazanin"/>
              </a:rPr>
              <a:t>متوسط سالانه ارزش وارداتي يا صادراتي سوخت مصرف نشده:</a:t>
            </a:r>
            <a:endParaRPr lang="en-US" sz="2800" i="1" dirty="0">
              <a:ea typeface="Calibri"/>
              <a:cs typeface="B Nazanin"/>
            </a:endParaRPr>
          </a:p>
          <a:p>
            <a:pPr algn="justLow">
              <a:spcBef>
                <a:spcPts val="0"/>
              </a:spcBef>
              <a:spcAft>
                <a:spcPts val="600"/>
              </a:spcAft>
            </a:pPr>
            <a:r>
              <a:rPr lang="fa-IR" sz="2000" dirty="0" smtClean="0">
                <a:ea typeface="Calibri"/>
                <a:cs typeface="B Nazanin"/>
              </a:rPr>
              <a:t>سالانه </a:t>
            </a:r>
            <a:r>
              <a:rPr lang="fa-IR" sz="2000" dirty="0">
                <a:ea typeface="Calibri"/>
                <a:cs typeface="B Mitra"/>
              </a:rPr>
              <a:t>حدود </a:t>
            </a:r>
            <a:r>
              <a:rPr lang="fa-IR" sz="2000" dirty="0" smtClean="0">
                <a:ea typeface="Calibri"/>
                <a:cs typeface="B Mitra"/>
              </a:rPr>
              <a:t>1۱ </a:t>
            </a:r>
            <a:r>
              <a:rPr lang="fa-IR" sz="2000" dirty="0">
                <a:ea typeface="Calibri"/>
                <a:cs typeface="B Mitra"/>
              </a:rPr>
              <a:t>میلیون بشکه معادل نفت خام صرفه‌جویی </a:t>
            </a:r>
            <a:r>
              <a:rPr lang="fa-IR" sz="2000" dirty="0" smtClean="0">
                <a:ea typeface="Calibri"/>
                <a:cs typeface="B Mitra"/>
              </a:rPr>
              <a:t>در </a:t>
            </a:r>
            <a:r>
              <a:rPr lang="fa-IR" sz="2000" dirty="0">
                <a:ea typeface="Calibri"/>
                <a:cs typeface="B Mitra"/>
              </a:rPr>
              <a:t>مصرف سوخت‌های فسیلی </a:t>
            </a:r>
            <a:endParaRPr lang="fa-IR" sz="2000" dirty="0" smtClean="0">
              <a:ea typeface="Calibri"/>
              <a:cs typeface="B Mitra"/>
            </a:endParaRPr>
          </a:p>
          <a:p>
            <a:pPr algn="justLow">
              <a:spcBef>
                <a:spcPts val="0"/>
              </a:spcBef>
              <a:spcAft>
                <a:spcPts val="600"/>
              </a:spcAft>
            </a:pPr>
            <a:r>
              <a:rPr lang="fa-IR" sz="2000" dirty="0">
                <a:ea typeface="Calibri"/>
                <a:cs typeface="B Mitra"/>
              </a:rPr>
              <a:t>مبلغ صرفه جویی </a:t>
            </a:r>
            <a:r>
              <a:rPr lang="fa-IR" sz="2000" dirty="0" smtClean="0">
                <a:ea typeface="Calibri"/>
                <a:cs typeface="B Mitra"/>
              </a:rPr>
              <a:t>با فرض </a:t>
            </a:r>
            <a:r>
              <a:rPr lang="fa-IR" sz="2000" dirty="0">
                <a:ea typeface="Calibri"/>
                <a:cs typeface="B Mitra"/>
              </a:rPr>
              <a:t>نسبت مصرف سوخت‌های فسیلی بصورت ۸۰ درصد گاز طبیعی و ۲۰ درصد سوخت مایع در نیروگاه‌های </a:t>
            </a:r>
            <a:r>
              <a:rPr lang="fa-IR" sz="2000" dirty="0" smtClean="0">
                <a:ea typeface="Calibri"/>
                <a:cs typeface="B Mitra"/>
              </a:rPr>
              <a:t>کشور حدود ۱۷۵۰۰ میلیارد ریال محاسبه می‌شود.</a:t>
            </a:r>
          </a:p>
          <a:p>
            <a:pPr algn="justLow">
              <a:spcBef>
                <a:spcPts val="0"/>
              </a:spcBef>
              <a:spcAft>
                <a:spcPts val="600"/>
              </a:spcAft>
            </a:pPr>
            <a:r>
              <a:rPr lang="fa-IR" sz="2000" dirty="0" smtClean="0">
                <a:ea typeface="Calibri"/>
                <a:cs typeface="B Mitra"/>
              </a:rPr>
              <a:t> </a:t>
            </a:r>
            <a:r>
              <a:rPr lang="fa-IR" sz="2000" dirty="0">
                <a:ea typeface="Calibri"/>
                <a:cs typeface="B Mitra"/>
              </a:rPr>
              <a:t>اين مقدار صرفه‌جویی برابر با  </a:t>
            </a:r>
            <a:r>
              <a:rPr lang="fa-IR" sz="2000" b="1" u="sng" dirty="0" smtClean="0">
                <a:ea typeface="Calibri"/>
                <a:cs typeface="B Nazanin" pitchFamily="2" charset="-78"/>
              </a:rPr>
              <a:t>۲۵۲۵ </a:t>
            </a:r>
            <a:r>
              <a:rPr lang="fa-IR" sz="2000" b="1" u="sng" dirty="0">
                <a:ea typeface="Calibri"/>
                <a:cs typeface="B Nazanin" pitchFamily="2" charset="-78"/>
              </a:rPr>
              <a:t>ریال بر كيلووات </a:t>
            </a:r>
            <a:r>
              <a:rPr lang="fa-IR" sz="2000" b="1" u="sng" dirty="0" smtClean="0">
                <a:ea typeface="Calibri"/>
                <a:cs typeface="B Nazanin" pitchFamily="2" charset="-78"/>
              </a:rPr>
              <a:t>ساعت</a:t>
            </a:r>
            <a:r>
              <a:rPr lang="fa-IR" sz="2000" b="1" dirty="0" smtClean="0">
                <a:ea typeface="Calibri"/>
                <a:cs typeface="B Nazanin" pitchFamily="2" charset="-78"/>
              </a:rPr>
              <a:t> </a:t>
            </a:r>
            <a:r>
              <a:rPr lang="fa-IR" sz="2000" dirty="0" smtClean="0">
                <a:ea typeface="Calibri"/>
                <a:cs typeface="B Mitra"/>
              </a:rPr>
              <a:t>خواهد </a:t>
            </a:r>
            <a:r>
              <a:rPr lang="fa-IR" sz="2000" dirty="0">
                <a:ea typeface="Calibri"/>
                <a:cs typeface="B Mitra"/>
              </a:rPr>
              <a:t>بود</a:t>
            </a:r>
            <a:r>
              <a:rPr lang="fa-IR" sz="2000" dirty="0" smtClean="0">
                <a:ea typeface="Calibri"/>
                <a:cs typeface="B Mitra"/>
              </a:rPr>
              <a:t>.</a:t>
            </a:r>
          </a:p>
        </p:txBody>
      </p:sp>
      <p:pic>
        <p:nvPicPr>
          <p:cNvPr id="4" name="Picture 3" descr="NPPD.jpg"/>
          <p:cNvPicPr>
            <a:picLocks noChangeAspect="1"/>
          </p:cNvPicPr>
          <p:nvPr/>
        </p:nvPicPr>
        <p:blipFill>
          <a:blip r:embed="rId2"/>
          <a:stretch>
            <a:fillRect/>
          </a:stretch>
        </p:blipFill>
        <p:spPr>
          <a:xfrm>
            <a:off x="214282" y="0"/>
            <a:ext cx="1216568" cy="571504"/>
          </a:xfrm>
          <a:prstGeom prst="rect">
            <a:avLst/>
          </a:prstGeom>
        </p:spPr>
      </p:pic>
      <p:cxnSp>
        <p:nvCxnSpPr>
          <p:cNvPr id="5" name="Straight Connector 4"/>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540668" y="1700808"/>
            <a:ext cx="8035714" cy="1728192"/>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5000"/>
              </a:lnSpc>
              <a:buSzPts val="1000"/>
              <a:buFont typeface="Symbol"/>
              <a:buChar char=""/>
            </a:pPr>
            <a:r>
              <a:rPr lang="fa-IR" sz="2400" b="1" i="1" dirty="0" smtClean="0">
                <a:solidFill>
                  <a:prstClr val="black"/>
                </a:solidFill>
                <a:ea typeface="Calibri"/>
                <a:cs typeface="B Lotus" pitchFamily="2" charset="-78"/>
              </a:rPr>
              <a:t>هزينه تبديل انرژي در بازار برق: </a:t>
            </a:r>
            <a:endParaRPr lang="en-US" sz="2000" b="1" dirty="0" smtClean="0">
              <a:solidFill>
                <a:prstClr val="black"/>
              </a:solidFill>
              <a:ea typeface="Calibri"/>
              <a:cs typeface="B Lotus" pitchFamily="2" charset="-78"/>
            </a:endParaRPr>
          </a:p>
          <a:p>
            <a:pPr marL="228600" algn="just">
              <a:lnSpc>
                <a:spcPct val="115000"/>
              </a:lnSpc>
              <a:spcAft>
                <a:spcPts val="1000"/>
              </a:spcAft>
            </a:pPr>
            <a:r>
              <a:rPr lang="fa-IR" sz="2000" dirty="0" smtClean="0">
                <a:solidFill>
                  <a:prstClr val="black"/>
                </a:solidFill>
                <a:ea typeface="Calibri"/>
                <a:cs typeface="B Mitra"/>
              </a:rPr>
              <a:t>متوسط هزينه تبديل انرژي در سال 1396 كه بر اساس قيمت در بازار برق در نظر گرفته شده حدود </a:t>
            </a:r>
            <a:r>
              <a:rPr lang="fa-IR" sz="2000" b="1" u="sng" dirty="0" smtClean="0">
                <a:solidFill>
                  <a:prstClr val="black"/>
                </a:solidFill>
                <a:ea typeface="Calibri"/>
                <a:cs typeface="B Mitra"/>
              </a:rPr>
              <a:t> </a:t>
            </a:r>
            <a:r>
              <a:rPr lang="fa-IR" sz="2000" b="1" i="1" u="sng" dirty="0" smtClean="0">
                <a:solidFill>
                  <a:prstClr val="black"/>
                </a:solidFill>
                <a:ea typeface="Calibri"/>
                <a:cs typeface="B Nazanin" pitchFamily="2" charset="-78"/>
              </a:rPr>
              <a:t>۳۴۵ريال بر كيلووات ساعت</a:t>
            </a:r>
            <a:r>
              <a:rPr lang="fa-IR" sz="2000" dirty="0" smtClean="0">
                <a:solidFill>
                  <a:prstClr val="black"/>
                </a:solidFill>
                <a:ea typeface="Calibri"/>
                <a:cs typeface="B Mitra"/>
              </a:rPr>
              <a:t> (بدون احتساب هزینه سوخت) برآورد شده است.</a:t>
            </a:r>
          </a:p>
          <a:p>
            <a:pPr marL="0" indent="0" algn="l" rtl="0">
              <a:lnSpc>
                <a:spcPct val="115000"/>
              </a:lnSpc>
              <a:spcAft>
                <a:spcPts val="1000"/>
              </a:spcAft>
              <a:buFont typeface="Arial" pitchFamily="34" charset="0"/>
              <a:buNone/>
            </a:pPr>
            <a:endParaRPr lang="en-US" sz="2000" b="1" u="sng" dirty="0" smtClean="0">
              <a:ea typeface="Calibri"/>
              <a:cs typeface="B Nazanin" pitchFamily="2" charset="-78"/>
            </a:endParaRPr>
          </a:p>
          <a:p>
            <a:pPr marL="0" indent="0" algn="l" rtl="0">
              <a:lnSpc>
                <a:spcPct val="115000"/>
              </a:lnSpc>
              <a:spcAft>
                <a:spcPts val="1000"/>
              </a:spcAft>
              <a:buFont typeface="Arial" pitchFamily="34" charset="0"/>
              <a:buNone/>
            </a:pPr>
            <a:endParaRPr lang="en-US" sz="1600" dirty="0" smtClean="0">
              <a:ea typeface="Calibri"/>
              <a:cs typeface="B Nazanin" pitchFamily="2" charset="-78"/>
            </a:endParaRPr>
          </a:p>
          <a:p>
            <a:endParaRPr lang="fa-IR" dirty="0"/>
          </a:p>
        </p:txBody>
      </p:sp>
      <p:sp>
        <p:nvSpPr>
          <p:cNvPr id="7" name="Title 1"/>
          <p:cNvSpPr>
            <a:spLocks noGrp="1"/>
          </p:cNvSpPr>
          <p:nvPr>
            <p:ph type="title"/>
          </p:nvPr>
        </p:nvSpPr>
        <p:spPr>
          <a:xfrm>
            <a:off x="507529" y="692696"/>
            <a:ext cx="8229600" cy="778098"/>
          </a:xfrm>
        </p:spPr>
        <p:txBody>
          <a:bodyPr>
            <a:normAutofit/>
          </a:bodyPr>
          <a:lstStyle/>
          <a:p>
            <a:r>
              <a:rPr lang="fa-IR" sz="2400" b="1" dirty="0">
                <a:ea typeface="Calibri"/>
                <a:cs typeface="B Titr"/>
              </a:rPr>
              <a:t>برآورد قیمت برق تولیدی نیروگاه اتمی بوشهر</a:t>
            </a:r>
            <a:endParaRPr lang="fa-IR" sz="2400" dirty="0">
              <a:cs typeface="B Titr" pitchFamily="2" charset="-78"/>
            </a:endParaRPr>
          </a:p>
        </p:txBody>
      </p:sp>
    </p:spTree>
    <p:extLst>
      <p:ext uri="{BB962C8B-B14F-4D97-AF65-F5344CB8AC3E}">
        <p14:creationId xmlns:p14="http://schemas.microsoft.com/office/powerpoint/2010/main" val="2778333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08912" cy="2376264"/>
          </a:xfrm>
        </p:spPr>
        <p:txBody>
          <a:bodyPr>
            <a:normAutofit fontScale="92500" lnSpcReduction="20000"/>
          </a:bodyPr>
          <a:lstStyle/>
          <a:p>
            <a:pPr lvl="0">
              <a:lnSpc>
                <a:spcPct val="115000"/>
              </a:lnSpc>
              <a:spcBef>
                <a:spcPts val="0"/>
              </a:spcBef>
              <a:spcAft>
                <a:spcPts val="600"/>
              </a:spcAft>
              <a:buSzPts val="1000"/>
              <a:buFont typeface="Symbol"/>
              <a:buChar char=""/>
            </a:pPr>
            <a:r>
              <a:rPr lang="fa-IR" sz="2800" i="1" dirty="0">
                <a:solidFill>
                  <a:prstClr val="black"/>
                </a:solidFill>
                <a:ea typeface="Calibri"/>
                <a:cs typeface="B Nazanin"/>
              </a:rPr>
              <a:t>ارزش عدم انتشار گازهاي آلاينده يا هزينه‌هاي اجتماعي نيروگاه‌هاي حرارتي</a:t>
            </a:r>
            <a:endParaRPr lang="en-US" sz="2800" i="1" dirty="0">
              <a:solidFill>
                <a:prstClr val="black"/>
              </a:solidFill>
              <a:ea typeface="Calibri"/>
              <a:cs typeface="B Nazanin"/>
            </a:endParaRPr>
          </a:p>
          <a:p>
            <a:pPr lvl="0" algn="just">
              <a:lnSpc>
                <a:spcPct val="115000"/>
              </a:lnSpc>
              <a:spcAft>
                <a:spcPts val="1000"/>
              </a:spcAft>
            </a:pPr>
            <a:r>
              <a:rPr lang="ar-SA" sz="2100" dirty="0">
                <a:solidFill>
                  <a:prstClr val="black"/>
                </a:solidFill>
                <a:latin typeface="Times New Roman"/>
                <a:ea typeface="Times New Roman"/>
                <a:cs typeface="B Nazanin"/>
              </a:rPr>
              <a:t>بر اساس اعلام سازمان برنامه و بودجه کشور هزینه آلایندگی </a:t>
            </a:r>
            <a:r>
              <a:rPr lang="fa-IR" sz="2100" dirty="0">
                <a:solidFill>
                  <a:prstClr val="black"/>
                </a:solidFill>
                <a:latin typeface="Times New Roman"/>
                <a:ea typeface="Times New Roman"/>
                <a:cs typeface="B Nazanin"/>
              </a:rPr>
              <a:t>برابر با ۶۸۵ ریال به ازای هر کیلووات ساعت در نظر گرفته شده است</a:t>
            </a:r>
            <a:r>
              <a:rPr lang="ar-SA" sz="2100" dirty="0" smtClean="0">
                <a:solidFill>
                  <a:prstClr val="black"/>
                </a:solidFill>
                <a:latin typeface="Times New Roman"/>
                <a:ea typeface="Times New Roman"/>
                <a:cs typeface="B Nazanin"/>
              </a:rPr>
              <a:t>.</a:t>
            </a:r>
            <a:endParaRPr lang="fa-IR" sz="2100" dirty="0" smtClean="0">
              <a:solidFill>
                <a:prstClr val="black"/>
              </a:solidFill>
              <a:latin typeface="Times New Roman"/>
              <a:ea typeface="Times New Roman"/>
              <a:cs typeface="B Nazanin"/>
            </a:endParaRPr>
          </a:p>
          <a:p>
            <a:pPr algn="just">
              <a:lnSpc>
                <a:spcPct val="115000"/>
              </a:lnSpc>
              <a:spcAft>
                <a:spcPts val="1000"/>
              </a:spcAft>
            </a:pPr>
            <a:r>
              <a:rPr lang="ar-SA" sz="2100" dirty="0" smtClean="0">
                <a:solidFill>
                  <a:prstClr val="black"/>
                </a:solidFill>
                <a:latin typeface="Times New Roman"/>
                <a:ea typeface="Times New Roman"/>
                <a:cs typeface="B Nazanin"/>
              </a:rPr>
              <a:t>بر </a:t>
            </a:r>
            <a:r>
              <a:rPr lang="ar-SA" sz="2100" dirty="0">
                <a:solidFill>
                  <a:prstClr val="black"/>
                </a:solidFill>
                <a:latin typeface="Times New Roman"/>
                <a:ea typeface="Times New Roman"/>
                <a:cs typeface="B Nazanin"/>
              </a:rPr>
              <a:t>اساس نظر سازمان حفاظت محیط زیست هزینه آلایندگی </a:t>
            </a:r>
            <a:r>
              <a:rPr lang="fa-IR" sz="2100" dirty="0">
                <a:solidFill>
                  <a:prstClr val="black"/>
                </a:solidFill>
                <a:latin typeface="Times New Roman"/>
                <a:ea typeface="Times New Roman"/>
                <a:cs typeface="B Nazanin"/>
              </a:rPr>
              <a:t>برابر با ۱۵۰۰ ریال به ازای هر کیلووات ساعت </a:t>
            </a:r>
            <a:r>
              <a:rPr lang="fa-IR" sz="2100" dirty="0" smtClean="0">
                <a:solidFill>
                  <a:prstClr val="black"/>
                </a:solidFill>
                <a:latin typeface="Times New Roman"/>
                <a:ea typeface="Times New Roman"/>
                <a:cs typeface="B Nazanin"/>
              </a:rPr>
              <a:t>اعلام شده است</a:t>
            </a:r>
            <a:r>
              <a:rPr lang="fa-IR" sz="2100" dirty="0">
                <a:solidFill>
                  <a:prstClr val="black"/>
                </a:solidFill>
                <a:latin typeface="Times New Roman"/>
                <a:ea typeface="Times New Roman"/>
                <a:cs typeface="B Nazanin"/>
              </a:rPr>
              <a:t> </a:t>
            </a:r>
            <a:r>
              <a:rPr lang="fa-IR" sz="2100" dirty="0" smtClean="0">
                <a:solidFill>
                  <a:prstClr val="black"/>
                </a:solidFill>
                <a:ea typeface="Calibri"/>
                <a:cs typeface="B Mitra"/>
              </a:rPr>
              <a:t>، اما در اینجا محاسبه برآورد قیمت برق </a:t>
            </a:r>
            <a:r>
              <a:rPr lang="ar-SA" sz="2100" dirty="0">
                <a:solidFill>
                  <a:prstClr val="black"/>
                </a:solidFill>
                <a:latin typeface="Times New Roman"/>
                <a:ea typeface="Times New Roman"/>
                <a:cs typeface="B Nazanin"/>
              </a:rPr>
              <a:t>بر اساس اعلام سازمان برنامه و بودجه </a:t>
            </a:r>
            <a:r>
              <a:rPr lang="ar-SA" sz="2100" dirty="0" smtClean="0">
                <a:solidFill>
                  <a:prstClr val="black"/>
                </a:solidFill>
                <a:latin typeface="Times New Roman"/>
                <a:ea typeface="Times New Roman"/>
                <a:cs typeface="B Nazanin"/>
              </a:rPr>
              <a:t>کشور</a:t>
            </a:r>
            <a:r>
              <a:rPr lang="fa-IR" sz="2100" dirty="0" smtClean="0">
                <a:solidFill>
                  <a:prstClr val="black"/>
                </a:solidFill>
                <a:ea typeface="Calibri"/>
                <a:cs typeface="B Mitra"/>
              </a:rPr>
              <a:t> برای هزينه </a:t>
            </a:r>
            <a:r>
              <a:rPr lang="fa-IR" sz="2100" dirty="0">
                <a:solidFill>
                  <a:prstClr val="black"/>
                </a:solidFill>
                <a:ea typeface="Calibri"/>
                <a:cs typeface="B Mitra"/>
              </a:rPr>
              <a:t>اجتماعي انتشار آلاينده‌ها برابر با </a:t>
            </a:r>
            <a:r>
              <a:rPr lang="fa-IR" sz="2100" b="1" i="1" u="sng" dirty="0">
                <a:solidFill>
                  <a:prstClr val="black"/>
                </a:solidFill>
                <a:ea typeface="Calibri"/>
                <a:cs typeface="B Nazanin" pitchFamily="2" charset="-78"/>
              </a:rPr>
              <a:t>۶۸۵ ریال بر كيلووات ساعت</a:t>
            </a:r>
            <a:r>
              <a:rPr lang="fa-IR" sz="2100" b="1" dirty="0">
                <a:solidFill>
                  <a:prstClr val="black"/>
                </a:solidFill>
                <a:ea typeface="Calibri"/>
                <a:cs typeface="B Mitra"/>
              </a:rPr>
              <a:t>  </a:t>
            </a:r>
            <a:r>
              <a:rPr lang="fa-IR" sz="2100" dirty="0" smtClean="0">
                <a:solidFill>
                  <a:prstClr val="black"/>
                </a:solidFill>
                <a:ea typeface="Calibri"/>
                <a:cs typeface="B Mitra"/>
              </a:rPr>
              <a:t>انجام شده است.</a:t>
            </a:r>
            <a:endParaRPr lang="en-US" sz="1600" dirty="0">
              <a:solidFill>
                <a:prstClr val="black"/>
              </a:solidFill>
              <a:ea typeface="Calibri"/>
              <a:cs typeface="Arial"/>
            </a:endParaRPr>
          </a:p>
          <a:p>
            <a:pPr marL="0" indent="0" algn="l" rtl="0">
              <a:lnSpc>
                <a:spcPct val="115000"/>
              </a:lnSpc>
              <a:spcAft>
                <a:spcPts val="1000"/>
              </a:spcAft>
              <a:buNone/>
            </a:pPr>
            <a:endParaRPr lang="en-US" sz="2000" b="1" u="sng" dirty="0" smtClean="0">
              <a:ea typeface="Calibri"/>
              <a:cs typeface="B Nazanin" pitchFamily="2" charset="-78"/>
            </a:endParaRPr>
          </a:p>
          <a:p>
            <a:pPr marL="0" indent="0" algn="l" rtl="0">
              <a:lnSpc>
                <a:spcPct val="115000"/>
              </a:lnSpc>
              <a:spcAft>
                <a:spcPts val="1000"/>
              </a:spcAft>
              <a:buNone/>
            </a:pPr>
            <a:endParaRPr lang="en-US" sz="1600" dirty="0">
              <a:ea typeface="Calibri"/>
              <a:cs typeface="B Nazanin" pitchFamily="2" charset="-78"/>
            </a:endParaRPr>
          </a:p>
          <a:p>
            <a:endParaRPr lang="fa-IR" dirty="0"/>
          </a:p>
        </p:txBody>
      </p:sp>
      <p:sp>
        <p:nvSpPr>
          <p:cNvPr id="4" name="TextBox 3"/>
          <p:cNvSpPr txBox="1"/>
          <p:nvPr/>
        </p:nvSpPr>
        <p:spPr>
          <a:xfrm>
            <a:off x="1540396" y="4077072"/>
            <a:ext cx="5904656" cy="1169551"/>
          </a:xfrm>
          <a:prstGeom prst="rect">
            <a:avLst/>
          </a:prstGeom>
          <a:solidFill>
            <a:schemeClr val="bg2"/>
          </a:solidFill>
          <a:ln>
            <a:solidFill>
              <a:schemeClr val="tx1"/>
            </a:solidFill>
          </a:ln>
        </p:spPr>
        <p:txBody>
          <a:bodyPr wrap="square" rtlCol="1" anchor="ctr">
            <a:spAutoFit/>
          </a:bodyPr>
          <a:lstStyle/>
          <a:p>
            <a:pPr lvl="0" algn="ctr" rtl="0">
              <a:lnSpc>
                <a:spcPct val="150000"/>
              </a:lnSpc>
              <a:spcBef>
                <a:spcPts val="1200"/>
              </a:spcBef>
              <a:spcAft>
                <a:spcPts val="1200"/>
              </a:spcAft>
            </a:pPr>
            <a:r>
              <a:rPr lang="fa-IR" sz="2200" b="1" dirty="0" smtClean="0">
                <a:solidFill>
                  <a:prstClr val="black"/>
                </a:solidFill>
                <a:effectLst>
                  <a:outerShdw blurRad="38100" dist="38100" dir="2700000" algn="tl">
                    <a:srgbClr val="000000">
                      <a:alpha val="43137"/>
                    </a:srgbClr>
                  </a:outerShdw>
                </a:effectLst>
                <a:ea typeface="Calibri"/>
                <a:cs typeface="B Nazanin" pitchFamily="2" charset="-78"/>
              </a:rPr>
              <a:t>= </a:t>
            </a:r>
            <a:r>
              <a:rPr lang="fa-IR" sz="2200" b="1" dirty="0">
                <a:solidFill>
                  <a:prstClr val="black"/>
                </a:solidFill>
                <a:effectLst>
                  <a:outerShdw blurRad="38100" dist="38100" dir="2700000" algn="tl">
                    <a:srgbClr val="000000">
                      <a:alpha val="43137"/>
                    </a:srgbClr>
                  </a:outerShdw>
                </a:effectLst>
                <a:ea typeface="Calibri"/>
                <a:cs typeface="B Nazanin" pitchFamily="2" charset="-78"/>
              </a:rPr>
              <a:t>قیمت برق نیروگاه اتمی </a:t>
            </a:r>
            <a:r>
              <a:rPr lang="fa-IR" sz="2200" b="1" dirty="0" smtClean="0">
                <a:solidFill>
                  <a:prstClr val="black"/>
                </a:solidFill>
                <a:effectLst>
                  <a:outerShdw blurRad="38100" dist="38100" dir="2700000" algn="tl">
                    <a:srgbClr val="000000">
                      <a:alpha val="43137"/>
                    </a:srgbClr>
                  </a:outerShdw>
                </a:effectLst>
                <a:ea typeface="Calibri"/>
                <a:cs typeface="B Nazanin" pitchFamily="2" charset="-78"/>
              </a:rPr>
              <a:t>بوشهر</a:t>
            </a:r>
          </a:p>
          <a:p>
            <a:pPr lvl="0" algn="ctr" rtl="0">
              <a:spcBef>
                <a:spcPts val="600"/>
              </a:spcBef>
              <a:spcAft>
                <a:spcPts val="1200"/>
              </a:spcAft>
            </a:pPr>
            <a:r>
              <a:rPr lang="fa-IR" sz="2200" b="1" dirty="0" smtClean="0">
                <a:solidFill>
                  <a:prstClr val="black"/>
                </a:solidFill>
                <a:effectLst>
                  <a:outerShdw blurRad="38100" dist="38100" dir="2700000" algn="tl">
                    <a:srgbClr val="000000">
                      <a:alpha val="43137"/>
                    </a:srgbClr>
                  </a:outerShdw>
                </a:effectLst>
                <a:ea typeface="Calibri"/>
                <a:cs typeface="B Nazanin" pitchFamily="2" charset="-78"/>
              </a:rPr>
              <a:t>۳۵۵۵ </a:t>
            </a:r>
            <a:r>
              <a:rPr lang="fa-IR" sz="2200" b="1" dirty="0">
                <a:solidFill>
                  <a:prstClr val="black"/>
                </a:solidFill>
                <a:effectLst>
                  <a:outerShdw blurRad="38100" dist="38100" dir="2700000" algn="tl">
                    <a:srgbClr val="000000">
                      <a:alpha val="43137"/>
                    </a:srgbClr>
                  </a:outerShdw>
                </a:effectLst>
                <a:ea typeface="Calibri"/>
                <a:cs typeface="B Nazanin" pitchFamily="2" charset="-78"/>
              </a:rPr>
              <a:t>ریال بر کیلووات ساعت  = ۶۸۵ + </a:t>
            </a:r>
            <a:r>
              <a:rPr lang="fa-IR" sz="2200" b="1" dirty="0" smtClean="0">
                <a:solidFill>
                  <a:prstClr val="black"/>
                </a:solidFill>
                <a:effectLst>
                  <a:outerShdw blurRad="38100" dist="38100" dir="2700000" algn="tl">
                    <a:srgbClr val="000000">
                      <a:alpha val="43137"/>
                    </a:srgbClr>
                  </a:outerShdw>
                </a:effectLst>
                <a:ea typeface="Calibri"/>
                <a:cs typeface="B Nazanin" pitchFamily="2" charset="-78"/>
              </a:rPr>
              <a:t>۲۵۲۵ </a:t>
            </a:r>
            <a:r>
              <a:rPr lang="fa-IR" sz="2200" b="1" dirty="0">
                <a:solidFill>
                  <a:prstClr val="black"/>
                </a:solidFill>
                <a:effectLst>
                  <a:outerShdw blurRad="38100" dist="38100" dir="2700000" algn="tl">
                    <a:srgbClr val="000000">
                      <a:alpha val="43137"/>
                    </a:srgbClr>
                  </a:outerShdw>
                </a:effectLst>
                <a:ea typeface="Calibri"/>
                <a:cs typeface="B Nazanin" pitchFamily="2" charset="-78"/>
              </a:rPr>
              <a:t>+ </a:t>
            </a:r>
            <a:r>
              <a:rPr lang="fa-IR" sz="2200" b="1" dirty="0" smtClean="0">
                <a:solidFill>
                  <a:prstClr val="black"/>
                </a:solidFill>
                <a:effectLst>
                  <a:outerShdw blurRad="38100" dist="38100" dir="2700000" algn="tl">
                    <a:srgbClr val="000000">
                      <a:alpha val="43137"/>
                    </a:srgbClr>
                  </a:outerShdw>
                </a:effectLst>
                <a:ea typeface="Calibri"/>
                <a:cs typeface="B Nazanin" pitchFamily="2" charset="-78"/>
              </a:rPr>
              <a:t>۳۴۵</a:t>
            </a:r>
            <a:endParaRPr lang="en-US" sz="2200" b="1" dirty="0">
              <a:solidFill>
                <a:prstClr val="black"/>
              </a:solidFill>
              <a:effectLst>
                <a:outerShdw blurRad="38100" dist="38100" dir="2700000" algn="tl">
                  <a:srgbClr val="000000">
                    <a:alpha val="43137"/>
                  </a:srgbClr>
                </a:outerShdw>
              </a:effectLst>
              <a:ea typeface="Calibri"/>
              <a:cs typeface="B Nazanin" pitchFamily="2" charset="-78"/>
            </a:endParaRPr>
          </a:p>
        </p:txBody>
      </p:sp>
      <p:sp>
        <p:nvSpPr>
          <p:cNvPr id="6" name="Title 1"/>
          <p:cNvSpPr>
            <a:spLocks noGrp="1"/>
          </p:cNvSpPr>
          <p:nvPr>
            <p:ph type="title"/>
          </p:nvPr>
        </p:nvSpPr>
        <p:spPr>
          <a:xfrm>
            <a:off x="507529" y="692696"/>
            <a:ext cx="8229600" cy="778098"/>
          </a:xfrm>
        </p:spPr>
        <p:txBody>
          <a:bodyPr>
            <a:normAutofit/>
          </a:bodyPr>
          <a:lstStyle/>
          <a:p>
            <a:r>
              <a:rPr lang="fa-IR" sz="2400" b="1" dirty="0">
                <a:ea typeface="Calibri"/>
                <a:cs typeface="B Titr"/>
              </a:rPr>
              <a:t>برآورد قیمت برق تولیدی نیروگاه اتمی بوشهر</a:t>
            </a:r>
            <a:endParaRPr lang="fa-IR" sz="2400" dirty="0">
              <a:cs typeface="B Titr" pitchFamily="2" charset="-78"/>
            </a:endParaRPr>
          </a:p>
        </p:txBody>
      </p:sp>
      <p:pic>
        <p:nvPicPr>
          <p:cNvPr id="7" name="Picture 6" descr="NPPD.jpg"/>
          <p:cNvPicPr>
            <a:picLocks noChangeAspect="1"/>
          </p:cNvPicPr>
          <p:nvPr/>
        </p:nvPicPr>
        <p:blipFill>
          <a:blip r:embed="rId3"/>
          <a:stretch>
            <a:fillRect/>
          </a:stretch>
        </p:blipFill>
        <p:spPr>
          <a:xfrm>
            <a:off x="214282" y="0"/>
            <a:ext cx="1216568" cy="571504"/>
          </a:xfrm>
          <a:prstGeom prst="rect">
            <a:avLst/>
          </a:prstGeom>
        </p:spPr>
      </p:pic>
      <p:cxnSp>
        <p:nvCxnSpPr>
          <p:cNvPr id="8" name="Straight Connector 7"/>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34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79" y="571504"/>
            <a:ext cx="8229600" cy="562074"/>
          </a:xfrm>
        </p:spPr>
        <p:txBody>
          <a:bodyPr>
            <a:normAutofit/>
          </a:bodyPr>
          <a:lstStyle/>
          <a:p>
            <a:r>
              <a:rPr lang="fa-IR" sz="2400" b="1" dirty="0">
                <a:solidFill>
                  <a:prstClr val="black"/>
                </a:solidFill>
                <a:ea typeface="Calibri"/>
                <a:cs typeface="B Titr"/>
              </a:rPr>
              <a:t>برآورد قیمت برق تولیدی نیروگاه اتمی بوشهر</a:t>
            </a:r>
            <a:endParaRPr lang="fa-IR" dirty="0"/>
          </a:p>
        </p:txBody>
      </p:sp>
      <p:sp>
        <p:nvSpPr>
          <p:cNvPr id="4" name="Content Placeholder 2"/>
          <p:cNvSpPr txBox="1">
            <a:spLocks/>
          </p:cNvSpPr>
          <p:nvPr/>
        </p:nvSpPr>
        <p:spPr>
          <a:xfrm>
            <a:off x="166247" y="1340768"/>
            <a:ext cx="8712968" cy="18002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spcAft>
                <a:spcPts val="1000"/>
              </a:spcAft>
              <a:buNone/>
              <a:tabLst>
                <a:tab pos="344805" algn="r"/>
              </a:tabLst>
            </a:pPr>
            <a:r>
              <a:rPr lang="fa-IR" sz="2400" b="1" dirty="0" smtClean="0">
                <a:ea typeface="Calibri"/>
                <a:cs typeface="B Mitra" pitchFamily="2" charset="-78"/>
              </a:rPr>
              <a:t>روش دوم</a:t>
            </a:r>
            <a:r>
              <a:rPr lang="fa-IR" sz="1800" b="1" dirty="0" smtClean="0">
                <a:ea typeface="Calibri"/>
                <a:cs typeface="B Mitra" pitchFamily="2" charset="-78"/>
              </a:rPr>
              <a:t>:  </a:t>
            </a:r>
            <a:r>
              <a:rPr lang="fa-IR" sz="1800" b="1" dirty="0">
                <a:ea typeface="Calibri"/>
                <a:cs typeface="B Titr"/>
              </a:rPr>
              <a:t>بر اساس </a:t>
            </a:r>
            <a:r>
              <a:rPr lang="fa-IR" sz="1800" b="1" dirty="0" smtClean="0">
                <a:ea typeface="Calibri"/>
                <a:cs typeface="B Titr"/>
              </a:rPr>
              <a:t>خرید تضمینی برق</a:t>
            </a:r>
            <a:endParaRPr lang="fa-IR" sz="1800" b="1" dirty="0" smtClean="0">
              <a:cs typeface="B Mitra" pitchFamily="2" charset="-78"/>
            </a:endParaRPr>
          </a:p>
          <a:p>
            <a:pPr algn="justLow">
              <a:lnSpc>
                <a:spcPct val="115000"/>
              </a:lnSpc>
              <a:spcAft>
                <a:spcPts val="1000"/>
              </a:spcAft>
            </a:pPr>
            <a:r>
              <a:rPr lang="fa-IR" sz="1800" dirty="0">
                <a:ea typeface="Calibri"/>
                <a:cs typeface="B Mitra"/>
              </a:rPr>
              <a:t>در این شیوه قيمت خريد </a:t>
            </a:r>
            <a:r>
              <a:rPr lang="fa-IR" sz="1800">
                <a:ea typeface="Calibri"/>
                <a:cs typeface="B Mitra"/>
              </a:rPr>
              <a:t>برق </a:t>
            </a:r>
            <a:r>
              <a:rPr lang="fa-IR" sz="1800" smtClean="0">
                <a:ea typeface="Calibri"/>
                <a:cs typeface="B Mitra"/>
              </a:rPr>
              <a:t>با </a:t>
            </a:r>
            <a:r>
              <a:rPr lang="fa-IR" sz="1800" dirty="0">
                <a:ea typeface="Calibri"/>
                <a:cs typeface="B Mitra"/>
              </a:rPr>
              <a:t>در نظر گرفتن نرخ خرید برق در سال 93 برابر 700 ریال به ازای هر کیلووات ساعت، تعدیل بر اساس نرخ تورم در سال های بعد، و با لحاظ نمودن متوسط قیمت سوخت های فسيلي (گاز طبیعی، نفت کوره، نفت گاز) مصرف نشده (صرفه‌جویی شده) در کشور محاسبه می‌شود.</a:t>
            </a:r>
            <a:endParaRPr lang="en-US" sz="1400" dirty="0">
              <a:ea typeface="Calibri"/>
              <a:cs typeface="Arial"/>
            </a:endParaRPr>
          </a:p>
          <a:p>
            <a:pPr>
              <a:buFont typeface="Wingdings" pitchFamily="2" charset="2"/>
              <a:buChar char="§"/>
            </a:pPr>
            <a:endParaRPr lang="fa-IR" sz="1800" dirty="0" smtClean="0">
              <a:cs typeface="B Mitra"/>
            </a:endParaRPr>
          </a:p>
          <a:p>
            <a:pPr>
              <a:buFont typeface="Wingdings" pitchFamily="2" charset="2"/>
              <a:buChar char="§"/>
            </a:pPr>
            <a:endParaRPr lang="fa-IR" sz="1800" dirty="0">
              <a:cs typeface="B Mitra" pitchFamily="2" charset="-78"/>
            </a:endParaRPr>
          </a:p>
        </p:txBody>
      </p:sp>
      <p:sp>
        <p:nvSpPr>
          <p:cNvPr id="5" name="Content Placeholder 1"/>
          <p:cNvSpPr txBox="1">
            <a:spLocks/>
          </p:cNvSpPr>
          <p:nvPr/>
        </p:nvSpPr>
        <p:spPr>
          <a:xfrm>
            <a:off x="445579" y="3212976"/>
            <a:ext cx="8229600" cy="3348372"/>
          </a:xfrm>
          <a:prstGeom prst="rect">
            <a:avLst/>
          </a:prstGeom>
          <a:solidFill>
            <a:srgbClr val="DEF5FA">
              <a:lumMod val="90000"/>
            </a:srgbClr>
          </a:solidFill>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1" eaLnBrk="1" fontAlgn="auto" latinLnBrk="0" hangingPunct="1">
              <a:lnSpc>
                <a:spcPct val="100000"/>
              </a:lnSpc>
              <a:spcBef>
                <a:spcPts val="400"/>
              </a:spcBef>
              <a:spcAft>
                <a:spcPts val="0"/>
              </a:spcAft>
              <a:buClr>
                <a:srgbClr val="2DA2BF"/>
              </a:buClr>
              <a:buSzPct val="68000"/>
              <a:buFont typeface="Wingdings 3"/>
              <a:buNone/>
              <a:tabLst/>
              <a:defRPr/>
            </a:pPr>
            <a:r>
              <a:rPr kumimoji="0" lang="fa-IR" sz="2600" b="1" i="0" u="none" strike="noStrike" kern="1200" cap="none" spc="0" normalizeH="0" baseline="0" noProof="0" dirty="0" smtClean="0">
                <a:ln>
                  <a:noFill/>
                </a:ln>
                <a:solidFill>
                  <a:sysClr val="windowText" lastClr="000000"/>
                </a:solidFill>
                <a:effectLst/>
                <a:uLnTx/>
                <a:uFillTx/>
                <a:latin typeface="Calibri"/>
                <a:ea typeface="Calibri"/>
                <a:cs typeface="B Mitra" pitchFamily="2" charset="-78"/>
              </a:rPr>
              <a:t>قيمت خريد برق </a:t>
            </a:r>
          </a:p>
          <a:p>
            <a:pPr marL="109728" marR="0" lvl="0" indent="0" algn="ctr" defTabSz="914400" rtl="1" eaLnBrk="1" fontAlgn="auto" latinLnBrk="0" hangingPunct="1">
              <a:lnSpc>
                <a:spcPct val="100000"/>
              </a:lnSpc>
              <a:spcBef>
                <a:spcPts val="400"/>
              </a:spcBef>
              <a:spcAft>
                <a:spcPts val="0"/>
              </a:spcAft>
              <a:buClr>
                <a:srgbClr val="2DA2BF"/>
              </a:buClr>
              <a:buSzPct val="68000"/>
              <a:buFont typeface="Wingdings 3"/>
              <a:buNone/>
              <a:tabLst/>
              <a:defRPr/>
            </a:pPr>
            <a:r>
              <a:rPr kumimoji="0" lang="fa-IR" sz="3600" b="1" i="0" u="none" strike="noStrike" kern="1200" cap="none" spc="0" normalizeH="0" baseline="0" noProof="0" dirty="0" smtClean="0">
                <a:ln>
                  <a:noFill/>
                </a:ln>
                <a:solidFill>
                  <a:sysClr val="windowText" lastClr="000000"/>
                </a:solidFill>
                <a:effectLst/>
                <a:uLnTx/>
                <a:uFillTx/>
                <a:latin typeface="Calibri"/>
                <a:ea typeface="Calibri"/>
                <a:cs typeface="B Mitra" pitchFamily="2" charset="-78"/>
              </a:rPr>
              <a:t>=</a:t>
            </a:r>
          </a:p>
          <a:p>
            <a:pPr marL="109728" indent="0" algn="ctr" rtl="1">
              <a:lnSpc>
                <a:spcPct val="110000"/>
              </a:lnSpc>
              <a:buClr>
                <a:srgbClr val="2DA2BF"/>
              </a:buClr>
              <a:buNone/>
            </a:pPr>
            <a:r>
              <a:rPr lang="fa-IR" sz="2200" b="1" dirty="0" smtClean="0">
                <a:solidFill>
                  <a:sysClr val="windowText" lastClr="000000"/>
                </a:solidFill>
                <a:latin typeface="Calibri"/>
                <a:ea typeface="Calibri"/>
                <a:cs typeface="B Mitra" pitchFamily="2" charset="-78"/>
              </a:rPr>
              <a:t>نرخ </a:t>
            </a:r>
            <a:r>
              <a:rPr lang="fa-IR" sz="2200" b="1" dirty="0">
                <a:solidFill>
                  <a:sysClr val="windowText" lastClr="000000"/>
                </a:solidFill>
                <a:latin typeface="Calibri"/>
                <a:ea typeface="Calibri"/>
                <a:cs typeface="B Mitra" pitchFamily="2" charset="-78"/>
              </a:rPr>
              <a:t>خرید برق در سال 93 برابر 700 ریال  </a:t>
            </a:r>
          </a:p>
          <a:p>
            <a:pPr marL="109728" indent="0" algn="ctr" rtl="1">
              <a:lnSpc>
                <a:spcPct val="110000"/>
              </a:lnSpc>
              <a:spcBef>
                <a:spcPts val="0"/>
              </a:spcBef>
              <a:buClr>
                <a:srgbClr val="2DA2BF"/>
              </a:buClr>
              <a:buNone/>
            </a:pPr>
            <a:r>
              <a:rPr lang="fa-IR" sz="3000" b="1" dirty="0">
                <a:solidFill>
                  <a:sysClr val="windowText" lastClr="000000"/>
                </a:solidFill>
                <a:latin typeface="Calibri"/>
                <a:ea typeface="Calibri"/>
                <a:cs typeface="B Mitra" pitchFamily="2" charset="-78"/>
              </a:rPr>
              <a:t>+</a:t>
            </a:r>
          </a:p>
          <a:p>
            <a:pPr marL="109728" indent="0" algn="ctr" rtl="1">
              <a:lnSpc>
                <a:spcPct val="110000"/>
              </a:lnSpc>
              <a:buClr>
                <a:srgbClr val="2DA2BF"/>
              </a:buClr>
              <a:buNone/>
            </a:pPr>
            <a:r>
              <a:rPr lang="fa-IR" sz="2200" b="1" dirty="0">
                <a:solidFill>
                  <a:sysClr val="windowText" lastClr="000000"/>
                </a:solidFill>
                <a:latin typeface="Calibri"/>
                <a:ea typeface="Calibri"/>
                <a:cs typeface="B Mitra" pitchFamily="2" charset="-78"/>
              </a:rPr>
              <a:t>افزایش نرخ خرید برق بر اساس شاخص تورم </a:t>
            </a:r>
          </a:p>
          <a:p>
            <a:pPr marL="109728" indent="0" algn="ctr" rtl="1">
              <a:lnSpc>
                <a:spcPct val="110000"/>
              </a:lnSpc>
              <a:buClr>
                <a:srgbClr val="2DA2BF"/>
              </a:buClr>
              <a:buNone/>
            </a:pPr>
            <a:r>
              <a:rPr lang="fa-IR" sz="3000" b="1" dirty="0">
                <a:solidFill>
                  <a:sysClr val="windowText" lastClr="000000"/>
                </a:solidFill>
                <a:latin typeface="Calibri"/>
                <a:ea typeface="Calibri"/>
                <a:cs typeface="B Mitra" pitchFamily="2" charset="-78"/>
              </a:rPr>
              <a:t>+</a:t>
            </a:r>
            <a:r>
              <a:rPr lang="fa-IR" sz="2600" b="1" dirty="0">
                <a:solidFill>
                  <a:sysClr val="windowText" lastClr="000000"/>
                </a:solidFill>
                <a:latin typeface="Calibri"/>
                <a:ea typeface="Calibri"/>
                <a:cs typeface="B Mitra" pitchFamily="2" charset="-78"/>
              </a:rPr>
              <a:t> </a:t>
            </a:r>
          </a:p>
          <a:p>
            <a:pPr marL="109728" indent="0" algn="ctr" rtl="1">
              <a:lnSpc>
                <a:spcPct val="110000"/>
              </a:lnSpc>
              <a:buClr>
                <a:srgbClr val="2DA2BF"/>
              </a:buClr>
              <a:buNone/>
            </a:pPr>
            <a:r>
              <a:rPr lang="fa-IR" sz="1900" b="1" dirty="0">
                <a:solidFill>
                  <a:sysClr val="windowText" lastClr="000000"/>
                </a:solidFill>
                <a:latin typeface="Calibri"/>
                <a:ea typeface="Calibri"/>
                <a:cs typeface="B Mitra" pitchFamily="2" charset="-78"/>
              </a:rPr>
              <a:t>معادل ارزش صرفه جویی شده در مصرف سوخت های فسيلي (گاز طبیعی، نفت کوره، نفت گاز) </a:t>
            </a:r>
          </a:p>
          <a:p>
            <a:pPr marL="109728" indent="0" algn="ctr" rtl="1">
              <a:lnSpc>
                <a:spcPct val="110000"/>
              </a:lnSpc>
              <a:buClr>
                <a:srgbClr val="2DA2BF"/>
              </a:buClr>
              <a:buNone/>
            </a:pPr>
            <a:r>
              <a:rPr lang="fa-IR" sz="1900" b="1" dirty="0">
                <a:solidFill>
                  <a:sysClr val="windowText" lastClr="000000"/>
                </a:solidFill>
                <a:latin typeface="Calibri"/>
                <a:ea typeface="Calibri"/>
                <a:cs typeface="B Mitra" pitchFamily="2" charset="-78"/>
              </a:rPr>
              <a:t>بر اساس قیمتهای سوخت در کشور </a:t>
            </a:r>
            <a:endParaRPr lang="en-US" sz="1900" b="1" dirty="0">
              <a:solidFill>
                <a:sysClr val="windowText" lastClr="000000"/>
              </a:solidFill>
              <a:latin typeface="Calibri"/>
              <a:ea typeface="Calibri"/>
              <a:cs typeface="B Mitra" pitchFamily="2" charset="-78"/>
            </a:endParaRPr>
          </a:p>
        </p:txBody>
      </p:sp>
      <p:pic>
        <p:nvPicPr>
          <p:cNvPr id="6" name="Picture 5" descr="NPPD.jpg"/>
          <p:cNvPicPr>
            <a:picLocks noChangeAspect="1"/>
          </p:cNvPicPr>
          <p:nvPr/>
        </p:nvPicPr>
        <p:blipFill>
          <a:blip r:embed="rId2"/>
          <a:stretch>
            <a:fillRect/>
          </a:stretch>
        </p:blipFill>
        <p:spPr>
          <a:xfrm>
            <a:off x="214282" y="0"/>
            <a:ext cx="1216568" cy="571504"/>
          </a:xfrm>
          <a:prstGeom prst="rect">
            <a:avLst/>
          </a:prstGeom>
        </p:spPr>
      </p:pic>
      <p:cxnSp>
        <p:nvCxnSpPr>
          <p:cNvPr id="7" name="Straight Connector 6"/>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600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72816"/>
            <a:ext cx="8229600" cy="4929411"/>
          </a:xfrm>
        </p:spPr>
        <p:txBody>
          <a:bodyPr>
            <a:normAutofit/>
          </a:bodyPr>
          <a:lstStyle/>
          <a:p>
            <a:pPr>
              <a:lnSpc>
                <a:spcPct val="115000"/>
              </a:lnSpc>
              <a:buSzPts val="1000"/>
              <a:buFont typeface="Symbol"/>
              <a:buChar char=""/>
            </a:pPr>
            <a:r>
              <a:rPr lang="fa-IR" sz="2400" i="1" dirty="0">
                <a:ea typeface="Calibri"/>
                <a:cs typeface="B Nazanin"/>
              </a:rPr>
              <a:t>نرخ خرید برق در سال93</a:t>
            </a:r>
            <a:endParaRPr lang="en-US" sz="2400" i="1" dirty="0">
              <a:ea typeface="Calibri"/>
              <a:cs typeface="B Nazanin"/>
            </a:endParaRPr>
          </a:p>
          <a:p>
            <a:pPr algn="justLow">
              <a:lnSpc>
                <a:spcPct val="115000"/>
              </a:lnSpc>
              <a:spcAft>
                <a:spcPts val="1000"/>
              </a:spcAft>
            </a:pPr>
            <a:r>
              <a:rPr lang="fa-IR" sz="2400" dirty="0">
                <a:ea typeface="Calibri"/>
                <a:cs typeface="B Mitra"/>
              </a:rPr>
              <a:t> </a:t>
            </a:r>
            <a:r>
              <a:rPr lang="fa-IR" sz="2000" dirty="0">
                <a:ea typeface="Calibri"/>
                <a:cs typeface="B Mitra"/>
              </a:rPr>
              <a:t>طبق دستورالعمل بند «و» ماده (133) قانون برنامه پنج ساله پنجم توسعه نرخ خرید برق در سال 93 برابر </a:t>
            </a:r>
            <a:r>
              <a:rPr lang="fa-IR" sz="1800" b="1" u="sng" dirty="0">
                <a:ea typeface="Calibri"/>
                <a:cs typeface="B Nazanin"/>
              </a:rPr>
              <a:t>700 ریال بر كيلووات ساعت</a:t>
            </a:r>
            <a:r>
              <a:rPr lang="fa-IR" sz="2000" dirty="0">
                <a:ea typeface="Calibri"/>
                <a:cs typeface="B Mitra"/>
              </a:rPr>
              <a:t> در نظر گرفته شده است</a:t>
            </a:r>
            <a:r>
              <a:rPr lang="fa-IR" sz="2000" dirty="0" smtClean="0">
                <a:ea typeface="Calibri"/>
                <a:cs typeface="B Mitra"/>
              </a:rPr>
              <a:t>.</a:t>
            </a:r>
          </a:p>
          <a:p>
            <a:pPr marL="0" indent="0" algn="justLow">
              <a:lnSpc>
                <a:spcPct val="115000"/>
              </a:lnSpc>
              <a:spcAft>
                <a:spcPts val="1000"/>
              </a:spcAft>
              <a:buNone/>
            </a:pPr>
            <a:endParaRPr lang="en-US" sz="1800" dirty="0">
              <a:ea typeface="Calibri"/>
              <a:cs typeface="Arial"/>
            </a:endParaRPr>
          </a:p>
          <a:p>
            <a:pPr lvl="0">
              <a:lnSpc>
                <a:spcPct val="115000"/>
              </a:lnSpc>
              <a:buSzPts val="1000"/>
              <a:buFont typeface="Symbol"/>
              <a:buChar char=""/>
            </a:pPr>
            <a:r>
              <a:rPr lang="fa-IR" sz="2400" i="1" dirty="0">
                <a:ea typeface="Calibri"/>
                <a:cs typeface="B Nazanin"/>
              </a:rPr>
              <a:t>افزایش نرخ خرید برق بر اساس شاخص تورم</a:t>
            </a:r>
            <a:endParaRPr lang="en-US" sz="2000" dirty="0">
              <a:ea typeface="Calibri"/>
              <a:cs typeface="Arial"/>
            </a:endParaRPr>
          </a:p>
          <a:p>
            <a:pPr algn="justLow">
              <a:lnSpc>
                <a:spcPct val="115000"/>
              </a:lnSpc>
              <a:spcAft>
                <a:spcPts val="1000"/>
              </a:spcAft>
            </a:pPr>
            <a:r>
              <a:rPr lang="fa-IR" sz="2000" dirty="0">
                <a:ea typeface="Calibri"/>
                <a:cs typeface="B Mitra"/>
              </a:rPr>
              <a:t>طبق اعلام بانک مرکزی، نرخ تورم در سال های 1394، 1395، و 1396 به ترتیب برابر  9/11، 9 و 6/9 درصد بوده است است. بنابراین میزان افزایش قیمت خرید برق از سال 1393 تا پایان سال 1396 به میزان </a:t>
            </a:r>
            <a:r>
              <a:rPr lang="fa-IR" sz="1800" b="1" u="sng" dirty="0">
                <a:ea typeface="Calibri"/>
                <a:cs typeface="B Nazanin"/>
              </a:rPr>
              <a:t>236 </a:t>
            </a:r>
            <a:r>
              <a:rPr lang="fa-IR" sz="1800" b="1" i="1" u="sng" dirty="0">
                <a:ea typeface="Calibri"/>
                <a:cs typeface="B Nazanin"/>
              </a:rPr>
              <a:t>ریال بر كيلووات ساعت</a:t>
            </a:r>
            <a:r>
              <a:rPr lang="fa-IR" sz="1800" dirty="0">
                <a:ea typeface="Calibri"/>
                <a:cs typeface="B Mitra"/>
              </a:rPr>
              <a:t> </a:t>
            </a:r>
            <a:r>
              <a:rPr lang="fa-IR" sz="2000" dirty="0">
                <a:ea typeface="Calibri"/>
                <a:cs typeface="B Mitra"/>
              </a:rPr>
              <a:t>بوده است.</a:t>
            </a:r>
            <a:endParaRPr lang="en-US" sz="1600" dirty="0">
              <a:ea typeface="Calibri"/>
              <a:cs typeface="Arial"/>
            </a:endParaRPr>
          </a:p>
          <a:p>
            <a:pPr marL="0" indent="0">
              <a:buNone/>
            </a:pPr>
            <a:endParaRPr lang="fa-IR" dirty="0"/>
          </a:p>
        </p:txBody>
      </p:sp>
      <p:pic>
        <p:nvPicPr>
          <p:cNvPr id="4" name="Picture 3" descr="NPPD.jpg"/>
          <p:cNvPicPr>
            <a:picLocks noChangeAspect="1"/>
          </p:cNvPicPr>
          <p:nvPr/>
        </p:nvPicPr>
        <p:blipFill>
          <a:blip r:embed="rId2"/>
          <a:stretch>
            <a:fillRect/>
          </a:stretch>
        </p:blipFill>
        <p:spPr>
          <a:xfrm>
            <a:off x="214282" y="0"/>
            <a:ext cx="1216568" cy="571504"/>
          </a:xfrm>
          <a:prstGeom prst="rect">
            <a:avLst/>
          </a:prstGeom>
        </p:spPr>
      </p:pic>
      <p:cxnSp>
        <p:nvCxnSpPr>
          <p:cNvPr id="5" name="Straight Connector 4"/>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507529" y="692696"/>
            <a:ext cx="8229600" cy="778098"/>
          </a:xfrm>
        </p:spPr>
        <p:txBody>
          <a:bodyPr>
            <a:normAutofit/>
          </a:bodyPr>
          <a:lstStyle/>
          <a:p>
            <a:r>
              <a:rPr lang="fa-IR" sz="2400" b="1" dirty="0">
                <a:ea typeface="Calibri"/>
                <a:cs typeface="B Titr"/>
              </a:rPr>
              <a:t>برآورد قیمت برق تولیدی نیروگاه اتمی بوشهر</a:t>
            </a:r>
            <a:endParaRPr lang="fa-IR" sz="2400" dirty="0">
              <a:cs typeface="B Titr" pitchFamily="2" charset="-78"/>
            </a:endParaRPr>
          </a:p>
        </p:txBody>
      </p:sp>
    </p:spTree>
    <p:extLst>
      <p:ext uri="{BB962C8B-B14F-4D97-AF65-F5344CB8AC3E}">
        <p14:creationId xmlns:p14="http://schemas.microsoft.com/office/powerpoint/2010/main" val="2259407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61155"/>
            <a:ext cx="8750776" cy="4525963"/>
          </a:xfrm>
        </p:spPr>
        <p:txBody>
          <a:bodyPr>
            <a:normAutofit/>
          </a:bodyPr>
          <a:lstStyle/>
          <a:p>
            <a:pPr>
              <a:lnSpc>
                <a:spcPct val="135000"/>
              </a:lnSpc>
              <a:buSzPts val="1000"/>
              <a:buFont typeface="Symbol"/>
              <a:buChar char=""/>
            </a:pPr>
            <a:r>
              <a:rPr lang="en-US" sz="2600" i="1" dirty="0">
                <a:ea typeface="Calibri"/>
                <a:cs typeface="B Nazanin"/>
              </a:rPr>
              <a:t> </a:t>
            </a:r>
            <a:r>
              <a:rPr lang="fa-IR" sz="2400" i="1" dirty="0">
                <a:ea typeface="Calibri"/>
                <a:cs typeface="B Nazanin"/>
              </a:rPr>
              <a:t>معادل ارزش صرفه جویی شده در مصرف سوخت های فسيلي</a:t>
            </a:r>
            <a:r>
              <a:rPr lang="fa-IR" sz="1800" i="1" dirty="0">
                <a:ea typeface="Calibri"/>
                <a:cs typeface="B Nazanin"/>
              </a:rPr>
              <a:t>(گاز طبیعی، نفت گاز، گازوئیل</a:t>
            </a:r>
            <a:r>
              <a:rPr lang="fa-IR" sz="1800" i="1" dirty="0" smtClean="0">
                <a:ea typeface="Calibri"/>
                <a:cs typeface="B Nazanin"/>
              </a:rPr>
              <a:t>)</a:t>
            </a:r>
          </a:p>
          <a:p>
            <a:pPr marL="0" indent="0">
              <a:lnSpc>
                <a:spcPct val="135000"/>
              </a:lnSpc>
              <a:buSzPts val="1000"/>
              <a:buNone/>
            </a:pPr>
            <a:endParaRPr lang="en-US" sz="800" dirty="0" smtClean="0">
              <a:latin typeface="B Mitra"/>
              <a:ea typeface="Calibri"/>
              <a:cs typeface="Arial"/>
            </a:endParaRPr>
          </a:p>
          <a:p>
            <a:pPr algn="justLow">
              <a:lnSpc>
                <a:spcPct val="115000"/>
              </a:lnSpc>
              <a:spcAft>
                <a:spcPts val="1000"/>
              </a:spcAft>
            </a:pPr>
            <a:r>
              <a:rPr lang="fa-IR" sz="1900" dirty="0" smtClean="0">
                <a:ea typeface="Calibri"/>
                <a:cs typeface="B Mitra"/>
              </a:rPr>
              <a:t>نيروگاه </a:t>
            </a:r>
            <a:r>
              <a:rPr lang="fa-IR" sz="1900" dirty="0">
                <a:ea typeface="Calibri"/>
                <a:cs typeface="B Mitra"/>
              </a:rPr>
              <a:t>اتمي بوشهر در سال 1396 برابر با 7450 میلیون کیلووات ساعت برق تولید کرده است. با توجه به گزارش "آمار تفصيلی صنعت برق ايران (ويژه مديريت راهبردي) درسال ١٣96" ، سوخت های نفت گاز، گاز طبیعی و نفت کوره به ترتیب 2/6، 9/88 و 9/4 درصد از مصرف سوخت نیروگاه ها در سال 1396 را تشکیل داده است</a:t>
            </a:r>
            <a:r>
              <a:rPr lang="fa-IR" sz="1900" dirty="0" smtClean="0">
                <a:ea typeface="Calibri"/>
                <a:cs typeface="B Mitra"/>
              </a:rPr>
              <a:t>.</a:t>
            </a:r>
          </a:p>
          <a:p>
            <a:pPr algn="justLow">
              <a:lnSpc>
                <a:spcPct val="115000"/>
              </a:lnSpc>
              <a:spcAft>
                <a:spcPts val="1000"/>
              </a:spcAft>
            </a:pPr>
            <a:r>
              <a:rPr lang="fa-IR" sz="1900" dirty="0">
                <a:latin typeface="B Mitra"/>
                <a:ea typeface="Calibri"/>
                <a:cs typeface="B Mitra" pitchFamily="2" charset="-78"/>
              </a:rPr>
              <a:t>میانگین راندمان نیروگاه های حرارتی کشور در 1396 برابر با 9/37 درصد، نیروگاه اتمی بوشهر در سال 1396 در مصرف حدود 122 میلیون لیتر نفت گاز، 1722 میلیون مترمکعب گاز طبیعی و 93 میلیون لیتر نفت کوره صرفه جویی کرده است.</a:t>
            </a:r>
          </a:p>
          <a:p>
            <a:pPr algn="justLow">
              <a:lnSpc>
                <a:spcPct val="115000"/>
              </a:lnSpc>
              <a:spcAft>
                <a:spcPts val="1000"/>
              </a:spcAft>
            </a:pPr>
            <a:r>
              <a:rPr lang="fa-IR" sz="1900" dirty="0">
                <a:latin typeface="B Mitra"/>
                <a:ea typeface="Calibri"/>
                <a:cs typeface="B Mitra" pitchFamily="2" charset="-78"/>
              </a:rPr>
              <a:t> با احتساب قیمت هر لیتر نفت گاز و نفت کوره در کشور به ترتیب برابر 4000 و 3000 ریال و قیمت هر متر مکعب گاز طبیعی برابر 1000 ریال، نیروگاه اتمی بوشهر سالانه از مصرف حدود 2489 میلیارد ریال معادل سوخت فسيلي جلوگيري مي‌كند. اين مقدار صرفه‌جویی برابر با  </a:t>
            </a:r>
            <a:r>
              <a:rPr lang="fa-IR" sz="1900" b="1" dirty="0">
                <a:latin typeface="B Mitra"/>
                <a:ea typeface="Calibri"/>
                <a:cs typeface="B Nazanin" pitchFamily="2" charset="-78"/>
              </a:rPr>
              <a:t>334 ریال بر كيلووات ساعت</a:t>
            </a:r>
            <a:r>
              <a:rPr lang="fa-IR" sz="1900" dirty="0">
                <a:latin typeface="B Mitra"/>
                <a:ea typeface="Calibri"/>
                <a:cs typeface="B Mitra" pitchFamily="2" charset="-78"/>
              </a:rPr>
              <a:t> خواهد بود.</a:t>
            </a:r>
            <a:endParaRPr lang="en-US" sz="1900" dirty="0">
              <a:latin typeface="B Mitra"/>
              <a:ea typeface="Calibri"/>
              <a:cs typeface="B Mitra" pitchFamily="2" charset="-78"/>
            </a:endParaRPr>
          </a:p>
          <a:p>
            <a:pPr marL="0" indent="0">
              <a:buNone/>
            </a:pPr>
            <a:endParaRPr lang="fa-IR" dirty="0" smtClean="0"/>
          </a:p>
          <a:p>
            <a:pPr marL="0" indent="0">
              <a:buNone/>
            </a:pPr>
            <a:endParaRPr lang="fa-IR" dirty="0"/>
          </a:p>
        </p:txBody>
      </p:sp>
      <p:sp>
        <p:nvSpPr>
          <p:cNvPr id="4" name="TextBox 3"/>
          <p:cNvSpPr txBox="1"/>
          <p:nvPr/>
        </p:nvSpPr>
        <p:spPr>
          <a:xfrm>
            <a:off x="1277515" y="5157192"/>
            <a:ext cx="6120681" cy="1261884"/>
          </a:xfrm>
          <a:prstGeom prst="rect">
            <a:avLst/>
          </a:prstGeom>
          <a:solidFill>
            <a:schemeClr val="bg2"/>
          </a:solidFill>
          <a:ln>
            <a:solidFill>
              <a:schemeClr val="tx1"/>
            </a:solidFill>
          </a:ln>
        </p:spPr>
        <p:txBody>
          <a:bodyPr wrap="square" rtlCol="1" anchor="ctr">
            <a:spAutoFit/>
          </a:bodyPr>
          <a:lstStyle>
            <a:defPPr>
              <a:defRPr lang="fa-IR"/>
            </a:defPPr>
            <a:lvl1pPr lvl="0" algn="ctr" rtl="0">
              <a:lnSpc>
                <a:spcPct val="150000"/>
              </a:lnSpc>
              <a:spcBef>
                <a:spcPts val="1200"/>
              </a:spcBef>
              <a:spcAft>
                <a:spcPts val="1200"/>
              </a:spcAft>
              <a:defRPr sz="2200" b="1">
                <a:solidFill>
                  <a:prstClr val="black"/>
                </a:solidFill>
                <a:effectLst>
                  <a:outerShdw blurRad="38100" dist="38100" dir="2700000" algn="tl">
                    <a:srgbClr val="000000">
                      <a:alpha val="43137"/>
                    </a:srgbClr>
                  </a:outerShdw>
                </a:effectLst>
                <a:ea typeface="Calibri"/>
                <a:cs typeface="B Nazanin" pitchFamily="2" charset="-78"/>
              </a:defRPr>
            </a:lvl1pPr>
          </a:lstStyle>
          <a:p>
            <a:pPr>
              <a:spcAft>
                <a:spcPts val="600"/>
              </a:spcAft>
            </a:pPr>
            <a:r>
              <a:rPr lang="fa-IR" dirty="0" smtClean="0"/>
              <a:t>= </a:t>
            </a:r>
            <a:r>
              <a:rPr lang="fa-IR" dirty="0"/>
              <a:t>قیمت برق نیروگاه اتمی بوشهر</a:t>
            </a:r>
            <a:endParaRPr lang="en-US" dirty="0"/>
          </a:p>
          <a:p>
            <a:pPr>
              <a:spcBef>
                <a:spcPts val="600"/>
              </a:spcBef>
            </a:pPr>
            <a:r>
              <a:rPr lang="fa-IR" dirty="0"/>
              <a:t>1270ریال بر کیلووات ساعت  = 334 + 236 + 700  </a:t>
            </a:r>
          </a:p>
        </p:txBody>
      </p:sp>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105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578385782"/>
              </p:ext>
            </p:extLst>
          </p:nvPr>
        </p:nvGraphicFramePr>
        <p:xfrm>
          <a:off x="221983" y="1628800"/>
          <a:ext cx="8689364" cy="4537063"/>
        </p:xfrm>
        <a:graphic>
          <a:graphicData uri="http://schemas.openxmlformats.org/drawingml/2006/table">
            <a:tbl>
              <a:tblPr rtl="1">
                <a:tableStyleId>{5C22544A-7EE6-4342-B048-85BDC9FD1C3A}</a:tableStyleId>
              </a:tblPr>
              <a:tblGrid>
                <a:gridCol w="1288397"/>
                <a:gridCol w="564695"/>
                <a:gridCol w="599510"/>
                <a:gridCol w="717448"/>
                <a:gridCol w="786244"/>
                <a:gridCol w="786244"/>
                <a:gridCol w="786244"/>
                <a:gridCol w="786244"/>
                <a:gridCol w="734778"/>
                <a:gridCol w="806020"/>
                <a:gridCol w="833540"/>
              </a:tblGrid>
              <a:tr h="575077">
                <a:tc rowSpan="2">
                  <a:txBody>
                    <a:bodyPr/>
                    <a:lstStyle/>
                    <a:p>
                      <a:pPr algn="ctr" rtl="1" fontAlgn="ctr"/>
                      <a:r>
                        <a:rPr lang="fa-IR" sz="1200" u="none" strike="noStrike" dirty="0">
                          <a:effectLst/>
                          <a:cs typeface="B Nazanin" pitchFamily="2" charset="-78"/>
                        </a:rPr>
                        <a:t>شرح </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9">
                  <a:txBody>
                    <a:bodyPr/>
                    <a:lstStyle/>
                    <a:p>
                      <a:pPr algn="ctr" rtl="1" fontAlgn="b"/>
                      <a:r>
                        <a:rPr lang="fa-IR" sz="1200" u="none" strike="noStrike" dirty="0">
                          <a:effectLst/>
                          <a:cs typeface="B Nazanin" pitchFamily="2" charset="-78"/>
                        </a:rPr>
                        <a:t>سال مالی</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fontAlgn="b"/>
                      <a:r>
                        <a:rPr lang="fa-IR" sz="1200" u="none" strike="noStrike">
                          <a:effectLst/>
                          <a:cs typeface="B Nazanin" pitchFamily="2" charset="-78"/>
                        </a:rPr>
                        <a:t>(مبالغ به میلیون ریال)</a:t>
                      </a:r>
                      <a:endParaRPr lang="fa-IR" sz="12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721067">
                <a:tc vMerge="1">
                  <a:txBody>
                    <a:bodyPr/>
                    <a:lstStyle/>
                    <a:p>
                      <a:pPr algn="ctr" rtl="1" fontAlgn="ctr"/>
                      <a:endParaRPr lang="fa-IR" sz="600" b="1" i="0" u="none" strike="noStrike" dirty="0">
                        <a:solidFill>
                          <a:srgbClr val="000000"/>
                        </a:solidFill>
                        <a:effectLst/>
                        <a:latin typeface="B Nazani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u="none" strike="noStrike">
                          <a:effectLst/>
                          <a:cs typeface="B Nazanin" pitchFamily="2" charset="-78"/>
                        </a:rPr>
                        <a:t>1390</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a:effectLst/>
                          <a:cs typeface="B Nazanin" pitchFamily="2" charset="-78"/>
                        </a:rPr>
                        <a:t>1391</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a:effectLst/>
                          <a:cs typeface="B Nazanin" pitchFamily="2" charset="-78"/>
                        </a:rPr>
                        <a:t>1392</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dirty="0">
                          <a:effectLst/>
                          <a:cs typeface="B Nazanin" pitchFamily="2" charset="-78"/>
                        </a:rPr>
                        <a:t>1393</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dirty="0">
                          <a:effectLst/>
                          <a:cs typeface="B Nazanin" pitchFamily="2" charset="-78"/>
                        </a:rPr>
                        <a:t>1394</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a:effectLst/>
                          <a:cs typeface="B Nazanin" pitchFamily="2" charset="-78"/>
                        </a:rPr>
                        <a:t>1395</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dirty="0">
                          <a:effectLst/>
                          <a:cs typeface="B Nazanin" pitchFamily="2" charset="-78"/>
                        </a:rPr>
                        <a:t>1396</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200" u="none" strike="noStrike">
                          <a:effectLst/>
                          <a:cs typeface="B Nazanin" pitchFamily="2" charset="-78"/>
                        </a:rPr>
                        <a:t>1397 تا پایان شهریور</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200" u="none" strike="noStrike">
                          <a:effectLst/>
                          <a:cs typeface="B Nazanin" pitchFamily="2" charset="-78"/>
                        </a:rPr>
                        <a:t>پیش بینی کل سال 1397</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200" u="none" strike="noStrike" dirty="0">
                          <a:effectLst/>
                          <a:cs typeface="B Nazanin" pitchFamily="2" charset="-78"/>
                        </a:rPr>
                        <a:t>پیش بینی سال 1398</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70383">
                <a:tc>
                  <a:txBody>
                    <a:bodyPr/>
                    <a:lstStyle/>
                    <a:p>
                      <a:pPr algn="ctr" rtl="1" fontAlgn="b"/>
                      <a:r>
                        <a:rPr lang="fa-IR" sz="1200" u="none" strike="noStrike" dirty="0">
                          <a:effectLst/>
                          <a:cs typeface="B Nazanin" pitchFamily="2" charset="-78"/>
                        </a:rPr>
                        <a:t>فروش برق</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dirty="0">
                          <a:solidFill>
                            <a:srgbClr val="000000"/>
                          </a:solidFill>
                          <a:effectLst/>
                          <a:latin typeface="B Nazanin"/>
                          <a:cs typeface="B Nazanin" pitchFamily="2" charset="-78"/>
                        </a:rPr>
                        <a:t>96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273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2,078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2,517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2,271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3,543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3,523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1,854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3,500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3,850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0566">
                <a:tc>
                  <a:txBody>
                    <a:bodyPr/>
                    <a:lstStyle/>
                    <a:p>
                      <a:pPr algn="ctr" rtl="1" fontAlgn="b"/>
                      <a:r>
                        <a:rPr lang="fa-IR" sz="1200" u="none" strike="noStrike" dirty="0">
                          <a:effectLst/>
                          <a:cs typeface="B Nazanin" pitchFamily="2" charset="-78"/>
                        </a:rPr>
                        <a:t>سایر درآمدها (اموال مزایده ای و ....) و هزینه های غیر عملیاتی</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dirty="0">
                          <a:solidFill>
                            <a:srgbClr val="000000"/>
                          </a:solidFill>
                          <a:effectLst/>
                          <a:latin typeface="B Nazanin"/>
                          <a:cs typeface="B Nazanin" pitchFamily="2" charset="-78"/>
                        </a:rPr>
                        <a:t>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96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994">
                <a:tc>
                  <a:txBody>
                    <a:bodyPr/>
                    <a:lstStyle/>
                    <a:p>
                      <a:pPr algn="ctr" rtl="1" fontAlgn="b"/>
                      <a:r>
                        <a:rPr lang="fa-IR" sz="1200" u="none" strike="noStrike" dirty="0">
                          <a:effectLst/>
                          <a:cs typeface="B Nazanin" pitchFamily="2" charset="-78"/>
                        </a:rPr>
                        <a:t>جمع درآمدها</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117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307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2,115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2,524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dirty="0">
                          <a:solidFill>
                            <a:srgbClr val="000000"/>
                          </a:solidFill>
                          <a:effectLst/>
                          <a:latin typeface="B Nazanin"/>
                          <a:cs typeface="B Nazanin" pitchFamily="2" charset="-78"/>
                        </a:rPr>
                        <a:t>2,276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3,563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3,417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1,950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3,466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3,813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994">
                <a:tc>
                  <a:txBody>
                    <a:bodyPr/>
                    <a:lstStyle/>
                    <a:p>
                      <a:pPr algn="ctr" rtl="1" fontAlgn="b"/>
                      <a:r>
                        <a:rPr lang="fa-IR" sz="1200" u="none" strike="noStrike" dirty="0">
                          <a:effectLst/>
                          <a:cs typeface="B Nazanin" pitchFamily="2" charset="-78"/>
                        </a:rPr>
                        <a:t>سایر دریافتها</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728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900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696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676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500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dirty="0">
                          <a:solidFill>
                            <a:srgbClr val="000000"/>
                          </a:solidFill>
                          <a:effectLst/>
                          <a:latin typeface="B Nazanin"/>
                          <a:cs typeface="B Nazanin" pitchFamily="2" charset="-78"/>
                        </a:rPr>
                        <a:t>600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994">
                <a:tc>
                  <a:txBody>
                    <a:bodyPr/>
                    <a:lstStyle/>
                    <a:p>
                      <a:pPr algn="ctr" rtl="1" fontAlgn="b"/>
                      <a:r>
                        <a:rPr lang="fa-IR" sz="1200" b="1" i="0" u="none" strike="noStrike" dirty="0" smtClean="0">
                          <a:solidFill>
                            <a:srgbClr val="000000"/>
                          </a:solidFill>
                          <a:effectLst/>
                          <a:latin typeface="B Nazanin"/>
                          <a:cs typeface="B Nazanin" pitchFamily="2" charset="-78"/>
                        </a:rPr>
                        <a:t>جمع کل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dirty="0">
                          <a:solidFill>
                            <a:srgbClr val="000000"/>
                          </a:solidFill>
                          <a:effectLst/>
                          <a:latin typeface="B Nazanin"/>
                          <a:cs typeface="B Nazanin" pitchFamily="2" charset="-78"/>
                        </a:rPr>
                        <a:t>117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307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2,115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3,252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3,176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4,459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4,093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1,950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3,966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dirty="0">
                          <a:solidFill>
                            <a:srgbClr val="000000"/>
                          </a:solidFill>
                          <a:effectLst/>
                          <a:latin typeface="B Nazanin"/>
                          <a:cs typeface="B Nazanin" pitchFamily="2" charset="-78"/>
                        </a:rPr>
                        <a:t>4,413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994">
                <a:tc>
                  <a:txBody>
                    <a:bodyPr/>
                    <a:lstStyle/>
                    <a:p>
                      <a:pPr algn="ctr" rtl="1" fontAlgn="b"/>
                      <a:r>
                        <a:rPr lang="fa-IR" sz="1200" u="none" strike="noStrike" dirty="0">
                          <a:effectLst/>
                          <a:cs typeface="B Nazanin" pitchFamily="2" charset="-78"/>
                        </a:rPr>
                        <a:t>جمع کل </a:t>
                      </a:r>
                      <a:r>
                        <a:rPr lang="fa-IR" sz="1200" u="none" strike="noStrike" dirty="0" smtClean="0">
                          <a:effectLst/>
                          <a:cs typeface="B Nazanin" pitchFamily="2" charset="-78"/>
                        </a:rPr>
                        <a:t>هزینه ها</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000000"/>
                          </a:solidFill>
                          <a:effectLst/>
                          <a:latin typeface="B Nazanin"/>
                          <a:cs typeface="B Nazanin" pitchFamily="2" charset="-78"/>
                        </a:rPr>
                        <a:t>657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973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3,344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5,072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000000"/>
                          </a:solidFill>
                          <a:effectLst/>
                          <a:latin typeface="B Nazanin"/>
                          <a:cs typeface="B Nazanin" pitchFamily="2" charset="-78"/>
                        </a:rPr>
                        <a:t>5,154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000000"/>
                          </a:solidFill>
                          <a:effectLst/>
                          <a:latin typeface="B Nazanin"/>
                          <a:cs typeface="B Nazanin" pitchFamily="2" charset="-78"/>
                        </a:rPr>
                        <a:t>8,026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9,836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4,799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11,090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14,406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994">
                <a:tc>
                  <a:txBody>
                    <a:bodyPr/>
                    <a:lstStyle/>
                    <a:p>
                      <a:pPr algn="ctr" rtl="1" fontAlgn="b"/>
                      <a:r>
                        <a:rPr lang="fa-IR" sz="1200" u="none" strike="noStrike" dirty="0">
                          <a:effectLst/>
                          <a:cs typeface="B Nazanin" pitchFamily="2" charset="-78"/>
                        </a:rPr>
                        <a:t>سود (زیان)</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(540)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(666)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(1,229)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(1,820)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(1,977)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(3,567)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(5,743)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dirty="0">
                          <a:solidFill>
                            <a:srgbClr val="000000"/>
                          </a:solidFill>
                          <a:effectLst/>
                          <a:latin typeface="B Nazanin"/>
                          <a:cs typeface="B Nazanin" pitchFamily="2" charset="-78"/>
                        </a:rPr>
                        <a:t>(2,849)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400" b="1" i="0" u="none" strike="noStrike" kern="1200" dirty="0">
                          <a:solidFill>
                            <a:srgbClr val="000000"/>
                          </a:solidFill>
                          <a:effectLst/>
                          <a:latin typeface="B Nazanin"/>
                          <a:ea typeface="+mn-ea"/>
                          <a:cs typeface="B Nazanin" pitchFamily="2" charset="-78"/>
                        </a:rPr>
                        <a:t>(7,123)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400" b="1" i="0" u="none" strike="noStrike" kern="1200" dirty="0">
                          <a:solidFill>
                            <a:srgbClr val="000000"/>
                          </a:solidFill>
                          <a:effectLst/>
                          <a:latin typeface="B Nazanin"/>
                          <a:ea typeface="+mn-ea"/>
                          <a:cs typeface="B Nazanin" pitchFamily="2" charset="-78"/>
                        </a:rPr>
                        <a:t>(9,993)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itle 1"/>
          <p:cNvSpPr>
            <a:spLocks noGrp="1"/>
          </p:cNvSpPr>
          <p:nvPr>
            <p:ph type="title"/>
          </p:nvPr>
        </p:nvSpPr>
        <p:spPr>
          <a:xfrm>
            <a:off x="457200" y="338328"/>
            <a:ext cx="8229600" cy="1252728"/>
          </a:xfrm>
        </p:spPr>
        <p:txBody>
          <a:bodyPr>
            <a:normAutofit fontScale="90000"/>
          </a:bodyPr>
          <a:lstStyle/>
          <a:p>
            <a:r>
              <a:rPr lang="fa-IR" sz="3500" b="1" dirty="0" smtClean="0">
                <a:cs typeface="B Nazanin" pitchFamily="2" charset="-78"/>
              </a:rPr>
              <a:t/>
            </a:r>
            <a:br>
              <a:rPr lang="fa-IR" sz="3500" b="1" dirty="0" smtClean="0">
                <a:cs typeface="B Nazanin" pitchFamily="2" charset="-78"/>
              </a:rPr>
            </a:br>
            <a:r>
              <a:rPr lang="fa-IR" sz="3600" dirty="0">
                <a:cs typeface="B Nazanin" pitchFamily="2" charset="-78"/>
              </a:rPr>
              <a:t>گزارش عملکرد مالی </a:t>
            </a:r>
            <a:r>
              <a:rPr lang="fa-IR" sz="3600" dirty="0" smtClean="0">
                <a:cs typeface="B Nazanin" pitchFamily="2" charset="-78"/>
              </a:rPr>
              <a:t>نیروگاه</a:t>
            </a:r>
            <a:r>
              <a:rPr lang="fa-IR" sz="3600" dirty="0">
                <a:cs typeface="B Nazanin" pitchFamily="2" charset="-78"/>
              </a:rPr>
              <a:t/>
            </a:r>
            <a:br>
              <a:rPr lang="fa-IR" sz="3600" dirty="0">
                <a:cs typeface="B Nazanin" pitchFamily="2" charset="-78"/>
              </a:rPr>
            </a:br>
            <a:endParaRPr lang="fa-IR" sz="3500" dirty="0">
              <a:cs typeface="B Nazanin" pitchFamily="2" charset="-78"/>
            </a:endParaRPr>
          </a:p>
        </p:txBody>
      </p:sp>
    </p:spTree>
    <p:extLst>
      <p:ext uri="{BB962C8B-B14F-4D97-AF65-F5344CB8AC3E}">
        <p14:creationId xmlns:p14="http://schemas.microsoft.com/office/powerpoint/2010/main" val="839520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539552" y="0"/>
            <a:ext cx="8229600" cy="1252728"/>
          </a:xfrm>
        </p:spPr>
        <p:txBody>
          <a:bodyPr>
            <a:normAutofit/>
          </a:bodyPr>
          <a:lstStyle/>
          <a:p>
            <a:r>
              <a:rPr lang="fa-IR" sz="3500" b="1" dirty="0" smtClean="0">
                <a:cs typeface="B Nazanin" pitchFamily="2" charset="-78"/>
              </a:rPr>
              <a:t/>
            </a:r>
            <a:br>
              <a:rPr lang="fa-IR" sz="3500" b="1" dirty="0" smtClean="0">
                <a:cs typeface="B Nazanin" pitchFamily="2" charset="-78"/>
              </a:rPr>
            </a:br>
            <a:r>
              <a:rPr lang="fa-IR" sz="3600" dirty="0">
                <a:cs typeface="B Nazanin" pitchFamily="2" charset="-78"/>
              </a:rPr>
              <a:t>گزارش عملکرد </a:t>
            </a:r>
            <a:r>
              <a:rPr lang="fa-IR" sz="3600" dirty="0" smtClean="0">
                <a:cs typeface="B Nazanin" pitchFamily="2" charset="-78"/>
              </a:rPr>
              <a:t>نقدی نیروگاه</a:t>
            </a:r>
            <a:endParaRPr lang="fa-IR" sz="3500" dirty="0">
              <a:cs typeface="B Nazanin"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929693610"/>
              </p:ext>
            </p:extLst>
          </p:nvPr>
        </p:nvGraphicFramePr>
        <p:xfrm>
          <a:off x="107504" y="1268760"/>
          <a:ext cx="8883498" cy="5263393"/>
        </p:xfrm>
        <a:graphic>
          <a:graphicData uri="http://schemas.openxmlformats.org/drawingml/2006/table">
            <a:tbl>
              <a:tblPr rtl="1">
                <a:tableStyleId>{5C22544A-7EE6-4342-B048-85BDC9FD1C3A}</a:tableStyleId>
              </a:tblPr>
              <a:tblGrid>
                <a:gridCol w="1317182"/>
                <a:gridCol w="577311"/>
                <a:gridCol w="612904"/>
                <a:gridCol w="733477"/>
                <a:gridCol w="803810"/>
                <a:gridCol w="803810"/>
                <a:gridCol w="803810"/>
                <a:gridCol w="803810"/>
                <a:gridCol w="751194"/>
                <a:gridCol w="824028"/>
                <a:gridCol w="852162"/>
              </a:tblGrid>
              <a:tr h="489297">
                <a:tc rowSpan="2">
                  <a:txBody>
                    <a:bodyPr/>
                    <a:lstStyle/>
                    <a:p>
                      <a:pPr algn="ctr" rtl="1" fontAlgn="ctr"/>
                      <a:r>
                        <a:rPr lang="fa-IR" sz="1200" u="none" strike="noStrike" dirty="0">
                          <a:effectLst/>
                          <a:cs typeface="B Nazanin" pitchFamily="2" charset="-78"/>
                        </a:rPr>
                        <a:t>شرح </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9">
                  <a:txBody>
                    <a:bodyPr/>
                    <a:lstStyle/>
                    <a:p>
                      <a:pPr algn="ctr" rtl="1" fontAlgn="b"/>
                      <a:r>
                        <a:rPr lang="fa-IR" sz="1200" u="none" strike="noStrike" dirty="0">
                          <a:effectLst/>
                          <a:cs typeface="B Nazanin" pitchFamily="2" charset="-78"/>
                        </a:rPr>
                        <a:t>سال مالی</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fontAlgn="b"/>
                      <a:r>
                        <a:rPr lang="fa-IR" sz="1200" u="none" strike="noStrike" dirty="0">
                          <a:effectLst/>
                          <a:cs typeface="B Nazanin" pitchFamily="2" charset="-78"/>
                        </a:rPr>
                        <a:t>(مبالغ به </a:t>
                      </a:r>
                      <a:r>
                        <a:rPr lang="fa-IR" sz="1200" u="none" strike="noStrike" dirty="0" smtClean="0">
                          <a:effectLst/>
                          <a:cs typeface="B Nazanin" pitchFamily="2" charset="-78"/>
                        </a:rPr>
                        <a:t>میلیارد </a:t>
                      </a:r>
                      <a:r>
                        <a:rPr lang="fa-IR" sz="1200" u="none" strike="noStrike" dirty="0">
                          <a:effectLst/>
                          <a:cs typeface="B Nazanin" pitchFamily="2" charset="-78"/>
                        </a:rPr>
                        <a:t>ریال)</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674303">
                <a:tc vMerge="1">
                  <a:txBody>
                    <a:bodyPr/>
                    <a:lstStyle/>
                    <a:p>
                      <a:pPr algn="ctr" rtl="1" fontAlgn="ctr"/>
                      <a:endParaRPr lang="fa-IR" sz="600" b="1" i="0" u="none" strike="noStrike" dirty="0">
                        <a:solidFill>
                          <a:srgbClr val="000000"/>
                        </a:solidFill>
                        <a:effectLst/>
                        <a:latin typeface="B Nazani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u="none" strike="noStrike">
                          <a:effectLst/>
                          <a:cs typeface="B Nazanin" pitchFamily="2" charset="-78"/>
                        </a:rPr>
                        <a:t>1390</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a:effectLst/>
                          <a:cs typeface="B Nazanin" pitchFamily="2" charset="-78"/>
                        </a:rPr>
                        <a:t>1391</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a:effectLst/>
                          <a:cs typeface="B Nazanin" pitchFamily="2" charset="-78"/>
                        </a:rPr>
                        <a:t>1392</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dirty="0">
                          <a:effectLst/>
                          <a:cs typeface="B Nazanin" pitchFamily="2" charset="-78"/>
                        </a:rPr>
                        <a:t>1393</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dirty="0">
                          <a:effectLst/>
                          <a:cs typeface="B Nazanin" pitchFamily="2" charset="-78"/>
                        </a:rPr>
                        <a:t>1394</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a:effectLst/>
                          <a:cs typeface="B Nazanin" pitchFamily="2" charset="-78"/>
                        </a:rPr>
                        <a:t>1395</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dirty="0">
                          <a:effectLst/>
                          <a:cs typeface="B Nazanin" pitchFamily="2" charset="-78"/>
                        </a:rPr>
                        <a:t>1396</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200" u="none" strike="noStrike">
                          <a:effectLst/>
                          <a:cs typeface="B Nazanin" pitchFamily="2" charset="-78"/>
                        </a:rPr>
                        <a:t>1397 تا پایان شهریور</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200" u="none" strike="noStrike">
                          <a:effectLst/>
                          <a:cs typeface="B Nazanin" pitchFamily="2" charset="-78"/>
                        </a:rPr>
                        <a:t>پیش بینی کل سال 1397</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200" u="none" strike="noStrike" dirty="0">
                          <a:effectLst/>
                          <a:cs typeface="B Nazanin" pitchFamily="2" charset="-78"/>
                        </a:rPr>
                        <a:t>پیش بینی سال 1398</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00219">
                <a:tc>
                  <a:txBody>
                    <a:bodyPr/>
                    <a:lstStyle/>
                    <a:p>
                      <a:pPr algn="ctr" rtl="1" fontAlgn="b"/>
                      <a:r>
                        <a:rPr lang="fa-IR" sz="1200" u="none" strike="noStrike" dirty="0" smtClean="0">
                          <a:effectLst/>
                          <a:cs typeface="B Nazanin" pitchFamily="2" charset="-78"/>
                        </a:rPr>
                        <a:t>دریافت بابت فروش </a:t>
                      </a:r>
                      <a:r>
                        <a:rPr lang="fa-IR" sz="1200" u="none" strike="noStrike" dirty="0">
                          <a:effectLst/>
                          <a:cs typeface="B Nazanin" pitchFamily="2" charset="-78"/>
                        </a:rPr>
                        <a:t>برق</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dirty="0">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32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278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854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1,199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2,074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4,914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3,260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7,213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3,000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1761">
                <a:tc>
                  <a:txBody>
                    <a:bodyPr/>
                    <a:lstStyle/>
                    <a:p>
                      <a:pPr algn="ctr" rtl="1" fontAlgn="b"/>
                      <a:r>
                        <a:rPr lang="fa-IR" sz="1200" u="none" strike="noStrike" dirty="0">
                          <a:effectLst/>
                          <a:cs typeface="B Nazanin" pitchFamily="2" charset="-78"/>
                        </a:rPr>
                        <a:t>سایر درآمدها (اموال مزایده ای و ....) و هزینه های غیر عملیاتی</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21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34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36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20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(106)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96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103">
                <a:tc>
                  <a:txBody>
                    <a:bodyPr/>
                    <a:lstStyle/>
                    <a:p>
                      <a:pPr algn="ctr" rtl="1" fontAlgn="b"/>
                      <a:r>
                        <a:rPr lang="fa-IR" sz="1200" u="none" strike="noStrike" dirty="0" smtClean="0">
                          <a:effectLst/>
                          <a:cs typeface="B Nazanin" pitchFamily="2" charset="-78"/>
                        </a:rPr>
                        <a:t>جمع</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21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66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314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861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1,204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2,094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4,808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3,356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7,180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dirty="0">
                          <a:solidFill>
                            <a:srgbClr val="000000"/>
                          </a:solidFill>
                          <a:effectLst/>
                          <a:latin typeface="B Nazanin"/>
                          <a:cs typeface="B Nazanin" pitchFamily="2" charset="-78"/>
                        </a:rPr>
                        <a:t>2,963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103">
                <a:tc>
                  <a:txBody>
                    <a:bodyPr/>
                    <a:lstStyle/>
                    <a:p>
                      <a:pPr algn="ctr" rtl="1" fontAlgn="b"/>
                      <a:r>
                        <a:rPr lang="fa-IR" sz="1200" u="none" strike="noStrike" dirty="0">
                          <a:effectLst/>
                          <a:cs typeface="B Nazanin" pitchFamily="2" charset="-78"/>
                        </a:rPr>
                        <a:t>سایر دریافتها</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728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900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696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676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500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dirty="0">
                          <a:solidFill>
                            <a:srgbClr val="000000"/>
                          </a:solidFill>
                          <a:effectLst/>
                          <a:latin typeface="B Nazanin"/>
                          <a:cs typeface="B Nazanin" pitchFamily="2" charset="-78"/>
                        </a:rPr>
                        <a:t>600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103">
                <a:tc>
                  <a:txBody>
                    <a:bodyPr/>
                    <a:lstStyle/>
                    <a:p>
                      <a:pPr algn="ctr" rtl="1" fontAlgn="b"/>
                      <a:r>
                        <a:rPr lang="fa-IR" sz="1200" b="1" i="0" u="none" strike="noStrike" dirty="0" smtClean="0">
                          <a:solidFill>
                            <a:srgbClr val="000000"/>
                          </a:solidFill>
                          <a:effectLst/>
                          <a:latin typeface="B Nazanin"/>
                          <a:cs typeface="B Nazanin" pitchFamily="2" charset="-78"/>
                        </a:rPr>
                        <a:t>جمع کل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dirty="0">
                          <a:solidFill>
                            <a:srgbClr val="000000"/>
                          </a:solidFill>
                          <a:effectLst/>
                          <a:latin typeface="B Nazanin"/>
                          <a:cs typeface="B Nazanin" pitchFamily="2" charset="-78"/>
                        </a:rPr>
                        <a:t>21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66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314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1,588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2,104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2,990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5,484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3,356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a:solidFill>
                            <a:srgbClr val="000000"/>
                          </a:solidFill>
                          <a:effectLst/>
                          <a:latin typeface="B Nazanin"/>
                          <a:cs typeface="B Nazanin" pitchFamily="2" charset="-78"/>
                        </a:rPr>
                        <a:t>7,680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i="0" u="none" strike="noStrike" dirty="0">
                          <a:solidFill>
                            <a:srgbClr val="000000"/>
                          </a:solidFill>
                          <a:effectLst/>
                          <a:latin typeface="B Nazanin"/>
                          <a:cs typeface="B Nazanin" pitchFamily="2" charset="-78"/>
                        </a:rPr>
                        <a:t>3,563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359">
                <a:tc>
                  <a:txBody>
                    <a:bodyPr/>
                    <a:lstStyle/>
                    <a:p>
                      <a:pPr algn="ctr" rtl="1" fontAlgn="b"/>
                      <a:r>
                        <a:rPr lang="fa-IR" sz="1200" u="none" strike="noStrike" dirty="0">
                          <a:effectLst/>
                          <a:cs typeface="B Nazanin" pitchFamily="2" charset="-78"/>
                        </a:rPr>
                        <a:t>جمع کل </a:t>
                      </a:r>
                      <a:r>
                        <a:rPr lang="fa-IR" sz="1200" u="none" strike="noStrike" dirty="0" smtClean="0">
                          <a:effectLst/>
                          <a:cs typeface="B Nazanin" pitchFamily="2" charset="-78"/>
                        </a:rPr>
                        <a:t>هزینه ها</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100" b="1" i="0" u="none" strike="noStrike" dirty="0" smtClean="0">
                          <a:solidFill>
                            <a:srgbClr val="000000"/>
                          </a:solidFill>
                          <a:effectLst/>
                          <a:latin typeface="B Nazanin"/>
                        </a:rPr>
                        <a:t>656 </a:t>
                      </a:r>
                      <a:endParaRPr lang="fa-IR" sz="1100" b="1" i="0" u="none" strike="noStrike" dirty="0">
                        <a:solidFill>
                          <a:srgbClr val="000000"/>
                        </a:solidFill>
                        <a:effectLst/>
                        <a:latin typeface="B Nazani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100" b="1" i="0" u="none" strike="noStrike">
                          <a:solidFill>
                            <a:srgbClr val="000000"/>
                          </a:solidFill>
                          <a:effectLst/>
                          <a:latin typeface="B Nazanin"/>
                        </a:rPr>
                        <a:t>972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100" b="1" i="0" u="none" strike="noStrike">
                          <a:solidFill>
                            <a:srgbClr val="000000"/>
                          </a:solidFill>
                          <a:effectLst/>
                          <a:latin typeface="B Nazanin"/>
                        </a:rPr>
                        <a:t>2,748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100" b="1" i="0" u="none" strike="noStrike">
                          <a:solidFill>
                            <a:srgbClr val="000000"/>
                          </a:solidFill>
                          <a:effectLst/>
                          <a:latin typeface="B Nazanin"/>
                        </a:rPr>
                        <a:t>3,856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100" b="1" i="0" u="none" strike="noStrike">
                          <a:solidFill>
                            <a:srgbClr val="000000"/>
                          </a:solidFill>
                          <a:effectLst/>
                          <a:latin typeface="B Nazanin"/>
                        </a:rPr>
                        <a:t>3,566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100" b="1" i="0" u="none" strike="noStrike">
                          <a:solidFill>
                            <a:srgbClr val="000000"/>
                          </a:solidFill>
                          <a:effectLst/>
                          <a:latin typeface="B Nazanin"/>
                        </a:rPr>
                        <a:t>6,164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100" b="1" i="0" u="none" strike="noStrike">
                          <a:solidFill>
                            <a:srgbClr val="000000"/>
                          </a:solidFill>
                          <a:effectLst/>
                          <a:latin typeface="B Nazanin"/>
                        </a:rPr>
                        <a:t>8,048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100" b="1" i="0" u="none" strike="noStrike">
                          <a:solidFill>
                            <a:srgbClr val="000000"/>
                          </a:solidFill>
                          <a:effectLst/>
                          <a:latin typeface="B Nazanin"/>
                        </a:rPr>
                        <a:t>3,902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100" b="1" i="0" u="none" strike="noStrike">
                          <a:solidFill>
                            <a:srgbClr val="000000"/>
                          </a:solidFill>
                          <a:effectLst/>
                          <a:latin typeface="B Nazanin"/>
                        </a:rPr>
                        <a:t>9,295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100" b="1" i="0" u="none" strike="noStrike">
                          <a:solidFill>
                            <a:srgbClr val="000000"/>
                          </a:solidFill>
                          <a:effectLst/>
                          <a:latin typeface="B Nazanin"/>
                        </a:rPr>
                        <a:t>12,611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103">
                <a:tc>
                  <a:txBody>
                    <a:bodyPr/>
                    <a:lstStyle/>
                    <a:p>
                      <a:pPr algn="ctr" rtl="1" fontAlgn="b"/>
                      <a:r>
                        <a:rPr lang="fa-IR" sz="1200" u="none" strike="noStrike" dirty="0">
                          <a:effectLst/>
                          <a:cs typeface="B Nazanin" pitchFamily="2" charset="-78"/>
                        </a:rPr>
                        <a:t>سود (زیان)</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(635)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(906)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(2,434)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dirty="0">
                          <a:solidFill>
                            <a:srgbClr val="000000"/>
                          </a:solidFill>
                          <a:effectLst/>
                          <a:latin typeface="B Nazanin"/>
                        </a:rPr>
                        <a:t>(2,267)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(1,462)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(3,174)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(2,564)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(546)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(1,616)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dirty="0">
                          <a:solidFill>
                            <a:srgbClr val="000000"/>
                          </a:solidFill>
                          <a:effectLst/>
                          <a:latin typeface="B Nazanin"/>
                        </a:rPr>
                        <a:t>(9,048)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23">
                <a:tc>
                  <a:txBody>
                    <a:bodyPr/>
                    <a:lstStyle/>
                    <a:p>
                      <a:pPr marL="0" algn="ctr" defTabSz="914400" rtl="0" eaLnBrk="1" fontAlgn="b" latinLnBrk="0" hangingPunct="1"/>
                      <a:r>
                        <a:rPr lang="fa-IR" sz="1200" u="none" strike="noStrike" kern="1200" dirty="0">
                          <a:solidFill>
                            <a:schemeClr val="dk1"/>
                          </a:solidFill>
                          <a:effectLst/>
                          <a:latin typeface="+mn-lt"/>
                          <a:ea typeface="+mn-ea"/>
                          <a:cs typeface="B Nazanin" pitchFamily="2" charset="-78"/>
                        </a:rPr>
                        <a:t>مخارج سرمایه ای  و انبار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cs typeface="B Nazanin" pitchFamily="2" charset="-78"/>
                        </a:rPr>
                        <a:t>33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cs typeface="B Nazanin" pitchFamily="2" charset="-78"/>
                        </a:rPr>
                        <a:t>2,060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cs typeface="B Nazanin" pitchFamily="2" charset="-78"/>
                        </a:rPr>
                        <a:t>446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cs typeface="B Nazanin" pitchFamily="2" charset="-78"/>
                        </a:rPr>
                        <a:t>4,231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cs typeface="B Nazanin" pitchFamily="2" charset="-78"/>
                        </a:rPr>
                        <a:t>3,781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cs typeface="B Nazanin" pitchFamily="2" charset="-78"/>
                        </a:rPr>
                        <a:t>2,490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cs typeface="B Nazanin" pitchFamily="2" charset="-78"/>
                        </a:rPr>
                        <a:t>2,957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cs typeface="B Nazanin" pitchFamily="2" charset="-78"/>
                        </a:rPr>
                        <a:t>3,100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dirty="0">
                          <a:solidFill>
                            <a:srgbClr val="000000"/>
                          </a:solidFill>
                          <a:effectLst/>
                          <a:latin typeface="B Nazanin"/>
                        </a:rPr>
                        <a:t>4,350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223">
                <a:tc>
                  <a:txBody>
                    <a:bodyPr/>
                    <a:lstStyle/>
                    <a:p>
                      <a:pPr marL="0" algn="ctr" defTabSz="914400" rtl="0" eaLnBrk="1" fontAlgn="b" latinLnBrk="0" hangingPunct="1"/>
                      <a:r>
                        <a:rPr lang="fa-IR" sz="1200" u="none" strike="noStrike" kern="1200" dirty="0" smtClean="0">
                          <a:solidFill>
                            <a:schemeClr val="dk1"/>
                          </a:solidFill>
                          <a:effectLst/>
                          <a:latin typeface="+mn-lt"/>
                          <a:ea typeface="+mn-ea"/>
                          <a:cs typeface="B Nazanin" pitchFamily="2" charset="-78"/>
                        </a:rPr>
                        <a:t>مصرف</a:t>
                      </a:r>
                      <a:r>
                        <a:rPr lang="fa-IR" sz="1200" u="none" strike="noStrike" kern="1200" baseline="0" dirty="0" smtClean="0">
                          <a:solidFill>
                            <a:schemeClr val="dk1"/>
                          </a:solidFill>
                          <a:effectLst/>
                          <a:latin typeface="+mn-lt"/>
                          <a:ea typeface="+mn-ea"/>
                          <a:cs typeface="B Nazanin" pitchFamily="2" charset="-78"/>
                        </a:rPr>
                        <a:t> مخارج سرمایه ای و انبار</a:t>
                      </a:r>
                      <a:endParaRPr lang="fa-IR" sz="1200" u="none" strike="noStrike" kern="1200" dirty="0">
                        <a:solidFill>
                          <a:schemeClr val="dk1"/>
                        </a:solidFill>
                        <a:effectLst/>
                        <a:latin typeface="+mn-lt"/>
                        <a:ea typeface="+mn-ea"/>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dirty="0">
                          <a:solidFill>
                            <a:srgbClr val="000000"/>
                          </a:solidFill>
                          <a:effectLst/>
                          <a:latin typeface="B Nazanin"/>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(251)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(260)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(214)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(914)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(1,174)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(650)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a:solidFill>
                            <a:srgbClr val="000000"/>
                          </a:solidFill>
                          <a:effectLst/>
                          <a:latin typeface="B Nazanin"/>
                        </a:rPr>
                        <a:t>(1,301)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i="0" u="none" strike="noStrike" dirty="0">
                          <a:solidFill>
                            <a:srgbClr val="000000"/>
                          </a:solidFill>
                          <a:effectLst/>
                          <a:latin typeface="B Nazanin"/>
                        </a:rPr>
                        <a:t>(1,951)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0596">
                <a:tc>
                  <a:txBody>
                    <a:bodyPr/>
                    <a:lstStyle/>
                    <a:p>
                      <a:pPr marL="0" algn="ctr" defTabSz="914400" rtl="0" eaLnBrk="1" fontAlgn="b" latinLnBrk="0" hangingPunct="1"/>
                      <a:r>
                        <a:rPr lang="fa-IR" sz="1200" u="none" strike="noStrike" kern="1200" dirty="0">
                          <a:solidFill>
                            <a:schemeClr val="dk1"/>
                          </a:solidFill>
                          <a:effectLst/>
                          <a:latin typeface="+mn-lt"/>
                          <a:ea typeface="+mn-ea"/>
                          <a:cs typeface="B Nazanin" pitchFamily="2" charset="-78"/>
                        </a:rPr>
                        <a:t>کسری نقدینگی سالانه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dirty="0">
                          <a:solidFill>
                            <a:srgbClr val="000000"/>
                          </a:solidFill>
                          <a:effectLst/>
                          <a:latin typeface="B Nazanin"/>
                          <a:cs typeface="B Nazanin" pitchFamily="2" charset="-78"/>
                        </a:rPr>
                        <a:t>(636)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(793)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(4,242)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(2,454)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(5,479)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(6,041)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(3,879)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(2,853)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a:solidFill>
                            <a:srgbClr val="000000"/>
                          </a:solidFill>
                          <a:effectLst/>
                          <a:latin typeface="B Nazanin"/>
                          <a:cs typeface="B Nazanin" pitchFamily="2" charset="-78"/>
                        </a:rPr>
                        <a:t>(3,415)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i="0" u="none" strike="noStrike" dirty="0">
                          <a:solidFill>
                            <a:srgbClr val="000000"/>
                          </a:solidFill>
                          <a:effectLst/>
                          <a:latin typeface="B Nazanin"/>
                          <a:cs typeface="B Nazanin" pitchFamily="2" charset="-78"/>
                        </a:rPr>
                        <a:t>(11,447)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5358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graphicFrame>
        <p:nvGraphicFramePr>
          <p:cNvPr id="4" name="Chart 3"/>
          <p:cNvGraphicFramePr>
            <a:graphicFrameLocks/>
          </p:cNvGraphicFramePr>
          <p:nvPr>
            <p:extLst>
              <p:ext uri="{D42A27DB-BD31-4B8C-83A1-F6EECF244321}">
                <p14:modId xmlns:p14="http://schemas.microsoft.com/office/powerpoint/2010/main" val="3813071157"/>
              </p:ext>
            </p:extLst>
          </p:nvPr>
        </p:nvGraphicFramePr>
        <p:xfrm>
          <a:off x="822566" y="1412776"/>
          <a:ext cx="7848872" cy="482798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467544" y="285752"/>
            <a:ext cx="8229600" cy="1252728"/>
          </a:xfrm>
        </p:spPr>
        <p:txBody>
          <a:bodyPr>
            <a:normAutofit fontScale="90000"/>
          </a:bodyPr>
          <a:lstStyle/>
          <a:p>
            <a:r>
              <a:rPr lang="fa-IR" sz="3500" b="1" dirty="0" smtClean="0">
                <a:cs typeface="B Nazanin" pitchFamily="2" charset="-78"/>
              </a:rPr>
              <a:t/>
            </a:r>
            <a:br>
              <a:rPr lang="fa-IR" sz="3500" b="1" dirty="0" smtClean="0">
                <a:cs typeface="B Nazanin" pitchFamily="2" charset="-78"/>
              </a:rPr>
            </a:br>
            <a:r>
              <a:rPr lang="fa-IR" sz="3600" dirty="0" smtClean="0">
                <a:cs typeface="B Nazanin" pitchFamily="2" charset="-78"/>
              </a:rPr>
              <a:t>نمودار کسری نقدینگی شرکت</a:t>
            </a:r>
            <a:r>
              <a:rPr lang="fa-IR" sz="3600" dirty="0">
                <a:cs typeface="B Nazanin" pitchFamily="2" charset="-78"/>
              </a:rPr>
              <a:t/>
            </a:r>
            <a:br>
              <a:rPr lang="fa-IR" sz="3600" dirty="0">
                <a:cs typeface="B Nazanin" pitchFamily="2" charset="-78"/>
              </a:rPr>
            </a:br>
            <a:endParaRPr lang="fa-IR" sz="3500" dirty="0">
              <a:cs typeface="B Nazanin" pitchFamily="2" charset="-78"/>
            </a:endParaRPr>
          </a:p>
        </p:txBody>
      </p:sp>
    </p:spTree>
    <p:extLst>
      <p:ext uri="{BB962C8B-B14F-4D97-AF65-F5344CB8AC3E}">
        <p14:creationId xmlns:p14="http://schemas.microsoft.com/office/powerpoint/2010/main" val="3083907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PPD.jpg"/>
          <p:cNvPicPr>
            <a:picLocks noChangeAspect="1"/>
          </p:cNvPicPr>
          <p:nvPr/>
        </p:nvPicPr>
        <p:blipFill>
          <a:blip r:embed="rId2"/>
          <a:stretch>
            <a:fillRect/>
          </a:stretch>
        </p:blipFill>
        <p:spPr>
          <a:xfrm>
            <a:off x="214282" y="0"/>
            <a:ext cx="1216568" cy="571504"/>
          </a:xfrm>
          <a:prstGeom prst="rect">
            <a:avLst/>
          </a:prstGeom>
        </p:spPr>
      </p:pic>
      <p:cxnSp>
        <p:nvCxnSpPr>
          <p:cNvPr id="7" name="Straight Connector 6"/>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932040" y="1016805"/>
            <a:ext cx="3933061" cy="3199119"/>
            <a:chOff x="4932040" y="1016805"/>
            <a:chExt cx="3933061" cy="3199119"/>
          </a:xfrm>
        </p:grpSpPr>
        <p:pic>
          <p:nvPicPr>
            <p:cNvPr id="2050" name="Picture 2" descr="C:\Users\gerami\Documents\Chart_0006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01338"/>
              <a:ext cx="3933061" cy="28145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60883" y="1016805"/>
              <a:ext cx="2770310" cy="369332"/>
            </a:xfrm>
            <a:prstGeom prst="rect">
              <a:avLst/>
            </a:prstGeom>
            <a:noFill/>
          </p:spPr>
          <p:txBody>
            <a:bodyPr wrap="none" rtlCol="1">
              <a:spAutoFit/>
            </a:bodyPr>
            <a:lstStyle/>
            <a:p>
              <a:r>
                <a:rPr lang="fa-IR" b="1" dirty="0" smtClean="0">
                  <a:cs typeface="B Nazanin" pitchFamily="2" charset="-78"/>
                </a:rPr>
                <a:t>تعداد نیروگاه‌های در حال ساخت: </a:t>
              </a:r>
              <a:r>
                <a:rPr lang="fa-IR" b="1" u="sng" dirty="0" smtClean="0">
                  <a:cs typeface="B Nazanin" pitchFamily="2" charset="-78"/>
                </a:rPr>
                <a:t>۵۴</a:t>
              </a:r>
              <a:endParaRPr lang="fa-IR" b="1" u="sng" dirty="0">
                <a:cs typeface="B Nazanin" pitchFamily="2" charset="-78"/>
              </a:endParaRPr>
            </a:p>
          </p:txBody>
        </p:sp>
      </p:grpSp>
      <p:grpSp>
        <p:nvGrpSpPr>
          <p:cNvPr id="3" name="Group 2"/>
          <p:cNvGrpSpPr/>
          <p:nvPr/>
        </p:nvGrpSpPr>
        <p:grpSpPr>
          <a:xfrm>
            <a:off x="239062" y="1032006"/>
            <a:ext cx="4081686" cy="5637354"/>
            <a:chOff x="239062" y="1032006"/>
            <a:chExt cx="4081686" cy="5637354"/>
          </a:xfrm>
        </p:grpSpPr>
        <p:pic>
          <p:nvPicPr>
            <p:cNvPr id="2051" name="Picture 3" descr="C:\Users\gerami\Pictures\Chart_0006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62" y="1401338"/>
              <a:ext cx="4081686" cy="52680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6531" y="1032006"/>
              <a:ext cx="3180679" cy="369332"/>
            </a:xfrm>
            <a:prstGeom prst="rect">
              <a:avLst/>
            </a:prstGeom>
            <a:noFill/>
          </p:spPr>
          <p:txBody>
            <a:bodyPr wrap="none" rtlCol="1">
              <a:spAutoFit/>
            </a:bodyPr>
            <a:lstStyle/>
            <a:p>
              <a:r>
                <a:rPr lang="fa-IR" b="1" dirty="0" smtClean="0">
                  <a:cs typeface="B Nazanin" pitchFamily="2" charset="-78"/>
                </a:rPr>
                <a:t>تعداد نیروگاه‌های در حال بهره‌برداری: </a:t>
              </a:r>
              <a:r>
                <a:rPr lang="fa-IR" b="1" u="sng" dirty="0" smtClean="0">
                  <a:cs typeface="B Nazanin" pitchFamily="2" charset="-78"/>
                </a:rPr>
                <a:t>۴۵۴</a:t>
              </a:r>
              <a:endParaRPr lang="fa-IR" b="1" u="sng" dirty="0">
                <a:cs typeface="B Nazanin" pitchFamily="2" charset="-78"/>
              </a:endParaRPr>
            </a:p>
          </p:txBody>
        </p:sp>
      </p:grpSp>
      <p:grpSp>
        <p:nvGrpSpPr>
          <p:cNvPr id="8" name="Group 7"/>
          <p:cNvGrpSpPr/>
          <p:nvPr/>
        </p:nvGrpSpPr>
        <p:grpSpPr>
          <a:xfrm>
            <a:off x="5179223" y="4400590"/>
            <a:ext cx="3829168" cy="2457410"/>
            <a:chOff x="5082315" y="4215924"/>
            <a:chExt cx="3926076" cy="2642076"/>
          </a:xfrm>
        </p:grpSpPr>
        <p:pic>
          <p:nvPicPr>
            <p:cNvPr id="2053" name="Picture 5" descr="C:\Users\gerami\Pictures\rdf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7175" y="4553744"/>
              <a:ext cx="3796356" cy="23042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082315" y="4215924"/>
              <a:ext cx="3926076" cy="369332"/>
            </a:xfrm>
            <a:prstGeom prst="rect">
              <a:avLst/>
            </a:prstGeom>
            <a:noFill/>
          </p:spPr>
          <p:txBody>
            <a:bodyPr wrap="none" rtlCol="1">
              <a:spAutoFit/>
            </a:bodyPr>
            <a:lstStyle/>
            <a:p>
              <a:r>
                <a:rPr lang="fa-IR" b="1" dirty="0" smtClean="0">
                  <a:cs typeface="B Nazanin" pitchFamily="2" charset="-78"/>
                </a:rPr>
                <a:t>نیروگاه‌های جدید متصل شده به شبکه در سال ۲۰۱۸</a:t>
              </a:r>
              <a:endParaRPr lang="fa-IR" b="1" u="sng" dirty="0">
                <a:cs typeface="B Nazanin" pitchFamily="2" charset="-78"/>
              </a:endParaRPr>
            </a:p>
          </p:txBody>
        </p:sp>
      </p:grpSp>
      <p:sp>
        <p:nvSpPr>
          <p:cNvPr id="13" name="Title 1"/>
          <p:cNvSpPr txBox="1">
            <a:spLocks/>
          </p:cNvSpPr>
          <p:nvPr/>
        </p:nvSpPr>
        <p:spPr>
          <a:xfrm>
            <a:off x="558193" y="517179"/>
            <a:ext cx="8229600" cy="434479"/>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nSpc>
                <a:spcPct val="120000"/>
              </a:lnSpc>
            </a:pPr>
            <a:r>
              <a:rPr lang="fa-IR" sz="1800" b="1" dirty="0" smtClean="0">
                <a:latin typeface="Times New Roman"/>
                <a:ea typeface="Times New Roman"/>
                <a:cs typeface="B Titr" pitchFamily="2" charset="-78"/>
              </a:rPr>
              <a:t>وضعیت کنونی نیروگاه‌های هسته‌ای در جهان</a:t>
            </a:r>
            <a:endParaRPr lang="fa-IR" sz="1800" b="1" dirty="0">
              <a:latin typeface="Times New Roman"/>
              <a:ea typeface="Times New Roman"/>
              <a:cs typeface="B Titr" pitchFamily="2" charset="-78"/>
            </a:endParaRPr>
          </a:p>
        </p:txBody>
      </p:sp>
    </p:spTree>
    <p:extLst>
      <p:ext uri="{BB962C8B-B14F-4D97-AF65-F5344CB8AC3E}">
        <p14:creationId xmlns:p14="http://schemas.microsoft.com/office/powerpoint/2010/main" val="133346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214282" y="520088"/>
            <a:ext cx="8822214" cy="1252728"/>
          </a:xfrm>
        </p:spPr>
        <p:txBody>
          <a:bodyPr>
            <a:normAutofit fontScale="90000"/>
          </a:bodyPr>
          <a:lstStyle/>
          <a:p>
            <a:r>
              <a:rPr lang="fa-IR" sz="3500" b="1" dirty="0" smtClean="0">
                <a:cs typeface="B Nazanin" pitchFamily="2" charset="-78"/>
              </a:rPr>
              <a:t/>
            </a:r>
            <a:br>
              <a:rPr lang="fa-IR" sz="3500" b="1" dirty="0" smtClean="0">
                <a:cs typeface="B Nazanin" pitchFamily="2" charset="-78"/>
              </a:rPr>
            </a:br>
            <a:r>
              <a:rPr lang="fa-IR" sz="3600" dirty="0" smtClean="0">
                <a:cs typeface="B Nazanin" pitchFamily="2" charset="-78"/>
              </a:rPr>
              <a:t>منابع تامین کسری نقدینگی و خروج از ماده «141» قانون تجارت</a:t>
            </a:r>
            <a:r>
              <a:rPr lang="fa-IR" sz="3600" dirty="0">
                <a:cs typeface="B Nazanin" pitchFamily="2" charset="-78"/>
              </a:rPr>
              <a:t/>
            </a:r>
            <a:br>
              <a:rPr lang="fa-IR" sz="3600" dirty="0">
                <a:cs typeface="B Nazanin" pitchFamily="2" charset="-78"/>
              </a:rPr>
            </a:br>
            <a:endParaRPr lang="fa-IR" sz="3500" dirty="0">
              <a:cs typeface="B Nazanin"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169477972"/>
              </p:ext>
            </p:extLst>
          </p:nvPr>
        </p:nvGraphicFramePr>
        <p:xfrm>
          <a:off x="1430850" y="1556792"/>
          <a:ext cx="6408712" cy="1944216"/>
        </p:xfrm>
        <a:graphic>
          <a:graphicData uri="http://schemas.openxmlformats.org/drawingml/2006/table">
            <a:tbl>
              <a:tblPr rtl="1">
                <a:tableStyleId>{5C22544A-7EE6-4342-B048-85BDC9FD1C3A}</a:tableStyleId>
              </a:tblPr>
              <a:tblGrid>
                <a:gridCol w="4784980"/>
                <a:gridCol w="1623732"/>
              </a:tblGrid>
              <a:tr h="324036">
                <a:tc gridSpan="2">
                  <a:txBody>
                    <a:bodyPr/>
                    <a:lstStyle/>
                    <a:p>
                      <a:pPr algn="ctr" rtl="1" fontAlgn="b"/>
                      <a:r>
                        <a:rPr lang="fa-IR" sz="1800" b="1" u="none" strike="noStrike" dirty="0">
                          <a:effectLst/>
                          <a:cs typeface="B Nazanin" pitchFamily="2" charset="-78"/>
                        </a:rPr>
                        <a:t> اثرات کسری نقدینگی شرکت</a:t>
                      </a:r>
                      <a:endParaRPr lang="fa-IR" sz="18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pPr rtl="1"/>
                      <a:endParaRPr lang="fa-IR"/>
                    </a:p>
                  </a:txBody>
                  <a:tcPr/>
                </a:tc>
              </a:tr>
              <a:tr h="324036">
                <a:tc>
                  <a:txBody>
                    <a:bodyPr/>
                    <a:lstStyle/>
                    <a:p>
                      <a:pPr algn="ctr" rtl="1" fontAlgn="b"/>
                      <a:r>
                        <a:rPr lang="fa-IR" sz="1800" b="1" u="none" strike="noStrike" dirty="0">
                          <a:effectLst/>
                          <a:cs typeface="B Nazanin" pitchFamily="2" charset="-78"/>
                        </a:rPr>
                        <a:t>شرح</a:t>
                      </a:r>
                      <a:endParaRPr lang="fa-IR" sz="18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rtl="1" fontAlgn="b"/>
                      <a:r>
                        <a:rPr lang="fa-IR" sz="1800" b="1" u="none" strike="noStrike" dirty="0" smtClean="0">
                          <a:effectLst/>
                          <a:cs typeface="B Nazanin" pitchFamily="2" charset="-78"/>
                        </a:rPr>
                        <a:t>میلیارد ریال</a:t>
                      </a:r>
                      <a:endParaRPr lang="fa-IR" sz="18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324036">
                <a:tc>
                  <a:txBody>
                    <a:bodyPr/>
                    <a:lstStyle/>
                    <a:p>
                      <a:pPr algn="r" rtl="1" fontAlgn="b"/>
                      <a:r>
                        <a:rPr lang="fa-IR" sz="1800" b="0" u="none" strike="noStrike" dirty="0">
                          <a:effectLst/>
                          <a:cs typeface="B Nazanin" pitchFamily="2" charset="-78"/>
                        </a:rPr>
                        <a:t>زیان انباشته شرکت</a:t>
                      </a:r>
                      <a:endParaRPr lang="fa-IR" sz="18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a:effectLst/>
                          <a:cs typeface="B Nazanin" pitchFamily="2" charset="-78"/>
                        </a:rPr>
                        <a:t>16,292</a:t>
                      </a:r>
                      <a:endParaRPr lang="fa-IR" sz="18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36">
                <a:tc>
                  <a:txBody>
                    <a:bodyPr/>
                    <a:lstStyle/>
                    <a:p>
                      <a:pPr algn="r" rtl="1" fontAlgn="b"/>
                      <a:r>
                        <a:rPr lang="fa-IR" sz="1800" b="0" u="none" strike="noStrike" dirty="0">
                          <a:effectLst/>
                          <a:cs typeface="B Nazanin" pitchFamily="2" charset="-78"/>
                        </a:rPr>
                        <a:t>بدهی به بانک مرکزی موضوع ماده 62 قانون محاسبات عمومی</a:t>
                      </a:r>
                      <a:endParaRPr lang="fa-IR" sz="18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a:effectLst/>
                          <a:cs typeface="B Nazanin" pitchFamily="2" charset="-78"/>
                        </a:rPr>
                        <a:t>29,870</a:t>
                      </a:r>
                      <a:endParaRPr lang="fa-IR" sz="18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36">
                <a:tc>
                  <a:txBody>
                    <a:bodyPr/>
                    <a:lstStyle/>
                    <a:p>
                      <a:pPr algn="r" rtl="1" fontAlgn="b"/>
                      <a:r>
                        <a:rPr lang="fa-IR" sz="1800" b="0" u="none" strike="noStrike" dirty="0">
                          <a:effectLst/>
                          <a:cs typeface="B Nazanin" pitchFamily="2" charset="-78"/>
                        </a:rPr>
                        <a:t>بدهی به دولت موضوع ماده 32 و 33 قانون برنامه بودجه</a:t>
                      </a:r>
                      <a:endParaRPr lang="fa-IR" sz="18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a:effectLst/>
                          <a:cs typeface="B Nazanin" pitchFamily="2" charset="-78"/>
                        </a:rPr>
                        <a:t>23,659</a:t>
                      </a:r>
                      <a:endParaRPr lang="fa-IR" sz="18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36">
                <a:tc>
                  <a:txBody>
                    <a:bodyPr/>
                    <a:lstStyle/>
                    <a:p>
                      <a:pPr algn="r" rtl="1" fontAlgn="b"/>
                      <a:r>
                        <a:rPr lang="fa-IR" sz="1800" b="0" u="none" strike="noStrike" dirty="0">
                          <a:effectLst/>
                          <a:cs typeface="B Nazanin" pitchFamily="2" charset="-78"/>
                        </a:rPr>
                        <a:t>بدهی </a:t>
                      </a:r>
                      <a:r>
                        <a:rPr lang="fa-IR" sz="1800" b="0" u="none" strike="noStrike" dirty="0" smtClean="0">
                          <a:effectLst/>
                          <a:cs typeface="B Nazanin" pitchFamily="2" charset="-78"/>
                        </a:rPr>
                        <a:t>پیمانکاران و تامین کنندگان</a:t>
                      </a:r>
                      <a:endParaRPr lang="fa-IR" sz="18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effectLst/>
                          <a:cs typeface="B Nazanin" pitchFamily="2" charset="-78"/>
                        </a:rPr>
                        <a:t>1,654</a:t>
                      </a:r>
                      <a:endParaRPr lang="fa-IR" sz="18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45852255"/>
              </p:ext>
            </p:extLst>
          </p:nvPr>
        </p:nvGraphicFramePr>
        <p:xfrm>
          <a:off x="1402614" y="3789040"/>
          <a:ext cx="6478535" cy="2640319"/>
        </p:xfrm>
        <a:graphic>
          <a:graphicData uri="http://schemas.openxmlformats.org/drawingml/2006/table">
            <a:tbl>
              <a:tblPr rtl="1">
                <a:tableStyleId>{5C22544A-7EE6-4342-B048-85BDC9FD1C3A}</a:tableStyleId>
              </a:tblPr>
              <a:tblGrid>
                <a:gridCol w="4800161"/>
                <a:gridCol w="1678374"/>
              </a:tblGrid>
              <a:tr h="360039">
                <a:tc gridSpan="2">
                  <a:txBody>
                    <a:bodyPr/>
                    <a:lstStyle/>
                    <a:p>
                      <a:pPr algn="ctr" rtl="1" fontAlgn="b"/>
                      <a:r>
                        <a:rPr lang="fa-IR" sz="1800" b="1" u="none" strike="noStrike" dirty="0">
                          <a:effectLst/>
                          <a:cs typeface="B Nazanin" pitchFamily="2" charset="-78"/>
                        </a:rPr>
                        <a:t>منابع افزایش سرمایه</a:t>
                      </a:r>
                      <a:endParaRPr lang="fa-IR" sz="18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rtl="1"/>
                      <a:endParaRPr lang="fa-IR"/>
                    </a:p>
                  </a:txBody>
                  <a:tcPr/>
                </a:tc>
              </a:tr>
              <a:tr h="360040">
                <a:tc>
                  <a:txBody>
                    <a:bodyPr/>
                    <a:lstStyle/>
                    <a:p>
                      <a:pPr algn="ctr" rtl="1" fontAlgn="b"/>
                      <a:r>
                        <a:rPr lang="fa-IR" sz="1800" b="1" u="none" strike="noStrike" dirty="0">
                          <a:effectLst/>
                          <a:cs typeface="B Nazanin" pitchFamily="2" charset="-78"/>
                        </a:rPr>
                        <a:t>شرح</a:t>
                      </a:r>
                      <a:endParaRPr lang="fa-IR" sz="18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1" fontAlgn="b"/>
                      <a:r>
                        <a:rPr lang="fa-IR" sz="1800" b="1" u="none" strike="noStrike" dirty="0">
                          <a:effectLst/>
                          <a:cs typeface="B Nazanin" pitchFamily="2" charset="-78"/>
                        </a:rPr>
                        <a:t>میلیارد ریال</a:t>
                      </a:r>
                      <a:endParaRPr lang="fa-IR" sz="18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15281">
                <a:tc>
                  <a:txBody>
                    <a:bodyPr/>
                    <a:lstStyle/>
                    <a:p>
                      <a:pPr algn="r" rtl="1" fontAlgn="b"/>
                      <a:r>
                        <a:rPr lang="fa-IR" sz="1800" u="none" strike="noStrike" dirty="0">
                          <a:effectLst/>
                          <a:cs typeface="B Nazanin" pitchFamily="2" charset="-78"/>
                        </a:rPr>
                        <a:t>انتقال بدهی تسهیلات دریافتی از بانک مرکزی (وام 3208) به حساب دولت (پس از تایید موضوع توسط دولت محترم</a:t>
                      </a:r>
                      <a:r>
                        <a:rPr lang="fa-IR" sz="1800" u="none" strike="noStrike" dirty="0" smtClean="0">
                          <a:effectLst/>
                          <a:cs typeface="B Nazanin" pitchFamily="2" charset="-78"/>
                        </a:rPr>
                        <a:t>)</a:t>
                      </a:r>
                      <a:endParaRPr lang="fa-IR" sz="1800" b="0" i="0" u="none" strike="noStrike" dirty="0">
                        <a:solidFill>
                          <a:srgbClr val="000000"/>
                        </a:solidFill>
                        <a:effectLst/>
                        <a:latin typeface="B Mitra"/>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effectLst/>
                          <a:cs typeface="B Nazanin" pitchFamily="2" charset="-78"/>
                        </a:rPr>
                        <a:t>29,870</a:t>
                      </a:r>
                      <a:endParaRPr lang="fa-IR" sz="18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765">
                <a:tc>
                  <a:txBody>
                    <a:bodyPr/>
                    <a:lstStyle/>
                    <a:p>
                      <a:pPr algn="just" rtl="1" fontAlgn="ctr"/>
                      <a:r>
                        <a:rPr lang="fa-IR" sz="1800" u="none" strike="noStrike" dirty="0">
                          <a:effectLst/>
                          <a:cs typeface="B Nazanin" pitchFamily="2" charset="-78"/>
                        </a:rPr>
                        <a:t>اندوخته سرمایه­ای ایجاد شده از محل شناسایی موجودی‌های پیمانکار قبلی ساخت نیروگاه اتمی بوشهر </a:t>
                      </a:r>
                      <a:r>
                        <a:rPr lang="fa-IR" sz="1600" u="none" strike="noStrike" dirty="0" smtClean="0">
                          <a:effectLst/>
                          <a:cs typeface="B Nazanin" pitchFamily="2" charset="-78"/>
                        </a:rPr>
                        <a:t>﴿</a:t>
                      </a:r>
                      <a:r>
                        <a:rPr lang="en-US" sz="1600" u="none" strike="noStrike" dirty="0" smtClean="0">
                          <a:effectLst/>
                          <a:cs typeface="B Nazanin" pitchFamily="2" charset="-78"/>
                        </a:rPr>
                        <a:t>(KWU</a:t>
                      </a:r>
                      <a:endParaRPr lang="en-US" sz="1600" b="0" i="0" u="none" strike="noStrike" dirty="0">
                        <a:solidFill>
                          <a:srgbClr val="000000"/>
                        </a:solidFill>
                        <a:effectLst/>
                        <a:latin typeface="Times New Roma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a:effectLst/>
                          <a:cs typeface="B Nazanin" pitchFamily="2" charset="-78"/>
                        </a:rPr>
                        <a:t>592</a:t>
                      </a:r>
                      <a:endParaRPr lang="fa-IR" sz="18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281">
                <a:tc>
                  <a:txBody>
                    <a:bodyPr/>
                    <a:lstStyle/>
                    <a:p>
                      <a:pPr algn="r" rtl="1" fontAlgn="b"/>
                      <a:r>
                        <a:rPr lang="fa-IR" sz="1800" u="none" strike="noStrike" dirty="0">
                          <a:effectLst/>
                          <a:cs typeface="B Nazanin" pitchFamily="2" charset="-78"/>
                        </a:rPr>
                        <a:t>اموال منقول و غیر منقول طرح «ساخت راکتورهای تحقیقاتی اراک» منتقل شده به </a:t>
                      </a:r>
                      <a:r>
                        <a:rPr lang="fa-IR" sz="1800" u="none" strike="noStrike" dirty="0" smtClean="0">
                          <a:effectLst/>
                          <a:cs typeface="B Nazanin" pitchFamily="2" charset="-78"/>
                        </a:rPr>
                        <a:t>شرکت</a:t>
                      </a:r>
                      <a:endParaRPr lang="fa-IR" sz="1800" b="0" i="0" u="none" strike="noStrike" dirty="0">
                        <a:solidFill>
                          <a:srgbClr val="000000"/>
                        </a:solidFill>
                        <a:effectLst/>
                        <a:latin typeface="B Mitra"/>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a:effectLst/>
                          <a:cs typeface="B Nazanin" pitchFamily="2" charset="-78"/>
                        </a:rPr>
                        <a:t>3,574</a:t>
                      </a:r>
                      <a:endParaRPr lang="fa-IR" sz="18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382">
                <a:tc>
                  <a:txBody>
                    <a:bodyPr/>
                    <a:lstStyle/>
                    <a:p>
                      <a:pPr algn="ctr" rtl="1" fontAlgn="ctr"/>
                      <a:r>
                        <a:rPr lang="fa-IR" sz="1600" u="none" strike="noStrike" dirty="0">
                          <a:effectLst/>
                          <a:cs typeface="B Nazanin" pitchFamily="2" charset="-78"/>
                        </a:rPr>
                        <a:t>جمع</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effectLst/>
                          <a:cs typeface="B Nazanin" pitchFamily="2" charset="-78"/>
                        </a:rPr>
                        <a:t>34,036</a:t>
                      </a:r>
                      <a:endParaRPr lang="fa-IR" sz="18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3036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3514162269"/>
              </p:ext>
            </p:extLst>
          </p:nvPr>
        </p:nvGraphicFramePr>
        <p:xfrm>
          <a:off x="251520" y="1008153"/>
          <a:ext cx="8658284" cy="5268813"/>
        </p:xfrm>
        <a:graphic>
          <a:graphicData uri="http://schemas.openxmlformats.org/drawingml/2006/table">
            <a:tbl>
              <a:tblPr rtl="1">
                <a:tableStyleId>{5C22544A-7EE6-4342-B048-85BDC9FD1C3A}</a:tableStyleId>
              </a:tblPr>
              <a:tblGrid>
                <a:gridCol w="1192319"/>
                <a:gridCol w="583127"/>
                <a:gridCol w="713015"/>
                <a:gridCol w="733477"/>
                <a:gridCol w="803810"/>
                <a:gridCol w="803810"/>
                <a:gridCol w="803810"/>
                <a:gridCol w="701754"/>
                <a:gridCol w="693084"/>
                <a:gridCol w="815040"/>
                <a:gridCol w="815038"/>
              </a:tblGrid>
              <a:tr h="288032">
                <a:tc rowSpan="2">
                  <a:txBody>
                    <a:bodyPr/>
                    <a:lstStyle/>
                    <a:p>
                      <a:pPr algn="ctr" rtl="1" fontAlgn="ctr"/>
                      <a:r>
                        <a:rPr lang="fa-IR" sz="1200" u="none" strike="noStrike" dirty="0">
                          <a:effectLst/>
                          <a:cs typeface="B Nazanin" pitchFamily="2" charset="-78"/>
                        </a:rPr>
                        <a:t>شرح </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9">
                  <a:txBody>
                    <a:bodyPr/>
                    <a:lstStyle/>
                    <a:p>
                      <a:pPr algn="ctr" rtl="1" fontAlgn="b"/>
                      <a:r>
                        <a:rPr lang="fa-IR" sz="1200" u="none" strike="noStrike" dirty="0">
                          <a:effectLst/>
                          <a:cs typeface="B Nazanin" pitchFamily="2" charset="-78"/>
                        </a:rPr>
                        <a:t>سال مالی</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fontAlgn="b"/>
                      <a:r>
                        <a:rPr lang="fa-IR" sz="1100" u="none" strike="noStrike" dirty="0">
                          <a:effectLst/>
                          <a:cs typeface="B Nazanin" pitchFamily="2" charset="-78"/>
                        </a:rPr>
                        <a:t>(مبالغ به میلیون ریال)</a:t>
                      </a:r>
                      <a:endParaRPr lang="fa-IR" sz="11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38689">
                <a:tc vMerge="1">
                  <a:txBody>
                    <a:bodyPr/>
                    <a:lstStyle/>
                    <a:p>
                      <a:pPr algn="ctr" rtl="1" fontAlgn="ctr"/>
                      <a:endParaRPr lang="fa-IR" sz="600" b="1" i="0" u="none" strike="noStrike" dirty="0">
                        <a:solidFill>
                          <a:srgbClr val="000000"/>
                        </a:solidFill>
                        <a:effectLst/>
                        <a:latin typeface="B Nazani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u="none" strike="noStrike" dirty="0">
                          <a:effectLst/>
                          <a:cs typeface="B Nazanin" pitchFamily="2" charset="-78"/>
                        </a:rPr>
                        <a:t>1390</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dirty="0">
                          <a:effectLst/>
                          <a:cs typeface="B Nazanin" pitchFamily="2" charset="-78"/>
                        </a:rPr>
                        <a:t>1391</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dirty="0">
                          <a:effectLst/>
                          <a:cs typeface="B Nazanin" pitchFamily="2" charset="-78"/>
                        </a:rPr>
                        <a:t>1392</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dirty="0">
                          <a:effectLst/>
                          <a:cs typeface="B Nazanin" pitchFamily="2" charset="-78"/>
                        </a:rPr>
                        <a:t>1393</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dirty="0">
                          <a:effectLst/>
                          <a:cs typeface="B Nazanin" pitchFamily="2" charset="-78"/>
                        </a:rPr>
                        <a:t>1394</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a:effectLst/>
                          <a:cs typeface="B Nazanin" pitchFamily="2" charset="-78"/>
                        </a:rPr>
                        <a:t>1395</a:t>
                      </a:r>
                      <a:endParaRPr lang="fa-IR" sz="12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200" u="none" strike="noStrike" dirty="0">
                          <a:effectLst/>
                          <a:cs typeface="B Nazanin" pitchFamily="2" charset="-78"/>
                        </a:rPr>
                        <a:t>1396</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200" u="none" strike="noStrike" dirty="0">
                          <a:effectLst/>
                          <a:cs typeface="B Nazanin" pitchFamily="2" charset="-78"/>
                        </a:rPr>
                        <a:t>1397 تا پایان شهریور</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200" u="none" strike="noStrike" dirty="0">
                          <a:effectLst/>
                          <a:cs typeface="B Nazanin" pitchFamily="2" charset="-78"/>
                        </a:rPr>
                        <a:t>پیش بینی کل سال 1397</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200" u="none" strike="noStrike" dirty="0">
                          <a:effectLst/>
                          <a:cs typeface="B Nazanin" pitchFamily="2" charset="-78"/>
                        </a:rPr>
                        <a:t>پیش بینی سال 1398</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6719">
                <a:tc>
                  <a:txBody>
                    <a:bodyPr/>
                    <a:lstStyle/>
                    <a:p>
                      <a:pPr algn="ctr" rtl="1" fontAlgn="b"/>
                      <a:r>
                        <a:rPr lang="fa-IR" sz="1200" b="0" u="none" strike="noStrike" dirty="0">
                          <a:effectLst/>
                          <a:cs typeface="B Nazanin" pitchFamily="2" charset="-78"/>
                        </a:rPr>
                        <a:t>جمع کل </a:t>
                      </a:r>
                      <a:r>
                        <a:rPr lang="fa-IR" sz="1200" b="0" u="none" strike="noStrike" dirty="0" smtClean="0">
                          <a:effectLst/>
                          <a:cs typeface="B Nazanin" pitchFamily="2" charset="-78"/>
                        </a:rPr>
                        <a:t>هزینه</a:t>
                      </a:r>
                      <a:r>
                        <a:rPr lang="fa-IR" sz="1200" b="0" u="none" strike="noStrike" baseline="0" dirty="0" smtClean="0">
                          <a:effectLst/>
                          <a:cs typeface="B Nazanin" pitchFamily="2" charset="-78"/>
                        </a:rPr>
                        <a:t> ها</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000000"/>
                          </a:solidFill>
                          <a:effectLst/>
                          <a:latin typeface="B Nazanin"/>
                          <a:cs typeface="B Nazanin" pitchFamily="2" charset="-78"/>
                        </a:rPr>
                        <a:t>657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973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3,344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5,072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5,154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8,026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9,836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4,799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11,090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000000"/>
                          </a:solidFill>
                          <a:effectLst/>
                          <a:latin typeface="B Nazanin"/>
                          <a:cs typeface="B Nazanin" pitchFamily="2" charset="-78"/>
                        </a:rPr>
                        <a:t>14,406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719">
                <a:tc>
                  <a:txBody>
                    <a:bodyPr/>
                    <a:lstStyle/>
                    <a:p>
                      <a:pPr marL="0" algn="ctr" defTabSz="914400" rtl="0" eaLnBrk="1" fontAlgn="b" latinLnBrk="0" hangingPunct="1"/>
                      <a:r>
                        <a:rPr lang="fa-IR" sz="1200" b="0" i="0" u="none" strike="noStrike" kern="1200" dirty="0">
                          <a:solidFill>
                            <a:srgbClr val="000000"/>
                          </a:solidFill>
                          <a:effectLst/>
                          <a:latin typeface="B Nazanin"/>
                          <a:ea typeface="+mn-ea"/>
                          <a:cs typeface="B Nazanin" pitchFamily="2" charset="-78"/>
                        </a:rPr>
                        <a:t>هزینه های مالی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dirty="0">
                          <a:solidFill>
                            <a:srgbClr val="000000"/>
                          </a:solidFill>
                          <a:effectLst/>
                          <a:latin typeface="B Nazanin"/>
                          <a:cs typeface="B Nazanin" pitchFamily="2" charset="-78"/>
                        </a:rPr>
                        <a:t>73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110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138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162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539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2,265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3,039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1,626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3,329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3,662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719">
                <a:tc>
                  <a:txBody>
                    <a:bodyPr/>
                    <a:lstStyle/>
                    <a:p>
                      <a:pPr marL="0" algn="ctr" defTabSz="914400" rtl="0" eaLnBrk="1" fontAlgn="b" latinLnBrk="0" hangingPunct="1"/>
                      <a:r>
                        <a:rPr lang="fa-IR" sz="1200" b="0" i="0" u="none" strike="noStrike" kern="1200">
                          <a:solidFill>
                            <a:srgbClr val="000000"/>
                          </a:solidFill>
                          <a:effectLst/>
                          <a:latin typeface="B Nazanin"/>
                          <a:ea typeface="+mn-ea"/>
                          <a:cs typeface="B Nazanin" pitchFamily="2" charset="-78"/>
                        </a:rPr>
                        <a:t>هزینه های جذب نشده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524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551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1,036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1,523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2,366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240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1,084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402">
                <a:tc>
                  <a:txBody>
                    <a:bodyPr/>
                    <a:lstStyle/>
                    <a:p>
                      <a:pPr marL="0" algn="ctr" defTabSz="914400" rtl="0" eaLnBrk="1" fontAlgn="b" latinLnBrk="0" hangingPunct="1"/>
                      <a:r>
                        <a:rPr lang="fa-IR" sz="1200" b="0" i="0" u="none" strike="noStrike" kern="1200" dirty="0">
                          <a:solidFill>
                            <a:srgbClr val="000000"/>
                          </a:solidFill>
                          <a:effectLst/>
                          <a:latin typeface="B Nazanin"/>
                          <a:ea typeface="+mn-ea"/>
                          <a:cs typeface="B Nazanin" pitchFamily="2" charset="-78"/>
                        </a:rPr>
                        <a:t>جمع هزینه (سر از کسر هزینه مالی و جذب نشده هزینه ها)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60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312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2,171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3,387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2,249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dirty="0">
                          <a:solidFill>
                            <a:srgbClr val="000000"/>
                          </a:solidFill>
                          <a:effectLst/>
                          <a:latin typeface="B Nazanin"/>
                          <a:cs typeface="B Nazanin" pitchFamily="2" charset="-78"/>
                        </a:rPr>
                        <a:t>5,521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dirty="0">
                          <a:solidFill>
                            <a:srgbClr val="000000"/>
                          </a:solidFill>
                          <a:effectLst/>
                          <a:latin typeface="B Nazanin"/>
                          <a:cs typeface="B Nazanin" pitchFamily="2" charset="-78"/>
                        </a:rPr>
                        <a:t>6,797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2,089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a:solidFill>
                            <a:srgbClr val="000000"/>
                          </a:solidFill>
                          <a:effectLst/>
                          <a:latin typeface="B Nazanin"/>
                          <a:cs typeface="B Nazanin" pitchFamily="2" charset="-78"/>
                        </a:rPr>
                        <a:t>7,760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0" i="0" u="none" strike="noStrike" dirty="0">
                          <a:solidFill>
                            <a:srgbClr val="000000"/>
                          </a:solidFill>
                          <a:effectLst/>
                          <a:latin typeface="B Nazanin"/>
                          <a:cs typeface="B Nazanin" pitchFamily="2" charset="-78"/>
                        </a:rPr>
                        <a:t>10,743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934">
                <a:tc>
                  <a:txBody>
                    <a:bodyPr/>
                    <a:lstStyle/>
                    <a:p>
                      <a:pPr marL="0" marR="0" indent="0" algn="ctr" defTabSz="914400" rtl="1" eaLnBrk="1" fontAlgn="b" latinLnBrk="0" hangingPunct="1">
                        <a:lnSpc>
                          <a:spcPct val="100000"/>
                        </a:lnSpc>
                        <a:spcBef>
                          <a:spcPts val="0"/>
                        </a:spcBef>
                        <a:spcAft>
                          <a:spcPts val="0"/>
                        </a:spcAft>
                        <a:buClrTx/>
                        <a:buSzTx/>
                        <a:buFontTx/>
                        <a:buNone/>
                        <a:tabLst/>
                        <a:defRPr/>
                      </a:pPr>
                      <a:r>
                        <a:rPr lang="fa-IR" sz="1200" b="0" i="0" u="none" strike="noStrike" dirty="0" smtClean="0">
                          <a:solidFill>
                            <a:srgbClr val="000000"/>
                          </a:solidFill>
                          <a:effectLst/>
                          <a:latin typeface="B Nazanin"/>
                          <a:cs typeface="B Nazanin" pitchFamily="2" charset="-78"/>
                        </a:rPr>
                        <a:t>مقدار</a:t>
                      </a:r>
                      <a:r>
                        <a:rPr lang="fa-IR" sz="1200" b="0" i="0" u="none" strike="noStrike" baseline="0" dirty="0" smtClean="0">
                          <a:solidFill>
                            <a:srgbClr val="000000"/>
                          </a:solidFill>
                          <a:effectLst/>
                          <a:latin typeface="B Nazanin"/>
                          <a:cs typeface="B Nazanin" pitchFamily="2" charset="-78"/>
                        </a:rPr>
                        <a:t> فروش(میلیون کیلو وات ساعت)</a:t>
                      </a:r>
                      <a:endParaRPr lang="fa-IR" sz="1200" b="0" i="0" u="none" strike="noStrike" dirty="0" smtClean="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FF0000"/>
                          </a:solidFill>
                          <a:effectLst/>
                          <a:latin typeface="B Nazanin"/>
                          <a:cs typeface="B Nazanin" pitchFamily="2" charset="-78"/>
                        </a:rPr>
                        <a:t>345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FF0000"/>
                          </a:solidFill>
                          <a:effectLst/>
                          <a:latin typeface="B Nazanin"/>
                          <a:cs typeface="B Nazanin" pitchFamily="2" charset="-78"/>
                        </a:rPr>
                        <a:t>1,646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FF0000"/>
                          </a:solidFill>
                          <a:effectLst/>
                          <a:latin typeface="B Nazanin"/>
                          <a:cs typeface="B Nazanin" pitchFamily="2" charset="-78"/>
                        </a:rPr>
                        <a:t>4,148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FF0000"/>
                          </a:solidFill>
                          <a:effectLst/>
                          <a:latin typeface="B Nazanin"/>
                          <a:cs typeface="B Nazanin" pitchFamily="2" charset="-78"/>
                        </a:rPr>
                        <a:t>4,009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FF0000"/>
                          </a:solidFill>
                          <a:effectLst/>
                          <a:latin typeface="B Nazanin"/>
                          <a:cs typeface="B Nazanin" pitchFamily="2" charset="-78"/>
                        </a:rPr>
                        <a:t>2,638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FF0000"/>
                          </a:solidFill>
                          <a:effectLst/>
                          <a:latin typeface="B Nazanin"/>
                          <a:cs typeface="B Nazanin" pitchFamily="2" charset="-78"/>
                        </a:rPr>
                        <a:t>6,023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FF0000"/>
                          </a:solidFill>
                          <a:effectLst/>
                          <a:latin typeface="B Nazanin"/>
                          <a:cs typeface="B Nazanin" pitchFamily="2" charset="-78"/>
                        </a:rPr>
                        <a:t>6,808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FF0000"/>
                          </a:solidFill>
                          <a:effectLst/>
                          <a:latin typeface="B Nazanin"/>
                          <a:cs typeface="B Nazanin" pitchFamily="2" charset="-78"/>
                        </a:rPr>
                        <a:t>3,140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smtClean="0">
                          <a:solidFill>
                            <a:srgbClr val="FF0000"/>
                          </a:solidFill>
                          <a:effectLst/>
                          <a:latin typeface="B Nazanin"/>
                          <a:cs typeface="B Nazanin" pitchFamily="2" charset="-78"/>
                        </a:rPr>
                        <a:t>6.588</a:t>
                      </a:r>
                      <a:endParaRPr lang="fa-IR" sz="1400" b="1" i="0" u="none" strike="noStrike" dirty="0">
                        <a:solidFill>
                          <a:srgbClr val="FF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smtClean="0">
                          <a:solidFill>
                            <a:srgbClr val="FF0000"/>
                          </a:solidFill>
                          <a:effectLst/>
                          <a:latin typeface="B Nazanin"/>
                          <a:cs typeface="B Nazanin" pitchFamily="2" charset="-78"/>
                        </a:rPr>
                        <a:t>6.588</a:t>
                      </a:r>
                      <a:endParaRPr lang="fa-IR" sz="1400" b="1" i="0" u="none" strike="noStrike" dirty="0">
                        <a:solidFill>
                          <a:srgbClr val="FF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934">
                <a:tc>
                  <a:txBody>
                    <a:bodyPr/>
                    <a:lstStyle/>
                    <a:p>
                      <a:pPr algn="ctr" rtl="1" fontAlgn="b"/>
                      <a:r>
                        <a:rPr lang="fa-IR" sz="1200" b="0" i="0" u="none" strike="noStrike" dirty="0">
                          <a:solidFill>
                            <a:srgbClr val="000000"/>
                          </a:solidFill>
                          <a:effectLst/>
                          <a:latin typeface="B Nazanin"/>
                          <a:cs typeface="B Nazanin" pitchFamily="2" charset="-78"/>
                        </a:rPr>
                        <a:t>بهای تمام شده یک کیلووات برق </a:t>
                      </a:r>
                      <a:r>
                        <a:rPr lang="fa-IR" sz="1200" b="0" i="0" u="none" strike="noStrike" dirty="0" smtClean="0">
                          <a:solidFill>
                            <a:srgbClr val="000000"/>
                          </a:solidFill>
                          <a:effectLst/>
                          <a:latin typeface="B Nazanin"/>
                          <a:cs typeface="B Nazanin" pitchFamily="2" charset="-78"/>
                        </a:rPr>
                        <a:t>فروش</a:t>
                      </a:r>
                      <a:r>
                        <a:rPr lang="fa-IR" sz="1200" b="0" i="0" u="none" strike="noStrike" baseline="0" dirty="0" smtClean="0">
                          <a:solidFill>
                            <a:srgbClr val="000000"/>
                          </a:solidFill>
                          <a:effectLst/>
                          <a:latin typeface="B Nazanin"/>
                          <a:cs typeface="B Nazanin" pitchFamily="2" charset="-78"/>
                        </a:rPr>
                        <a:t> رفته</a:t>
                      </a:r>
                      <a:r>
                        <a:rPr lang="fa-IR" sz="1200" b="0" i="0" u="none" strike="noStrike" dirty="0" smtClean="0">
                          <a:solidFill>
                            <a:srgbClr val="000000"/>
                          </a:solidFill>
                          <a:effectLst/>
                          <a:latin typeface="B Nazanin"/>
                          <a:cs typeface="B Nazanin" pitchFamily="2" charset="-78"/>
                        </a:rPr>
                        <a:t> (ریال)</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1,908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592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806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1,265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1,954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1,332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1,445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1,528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1,683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2,187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6402">
                <a:tc>
                  <a:txBody>
                    <a:bodyPr/>
                    <a:lstStyle/>
                    <a:p>
                      <a:pPr algn="ctr" rtl="1" fontAlgn="b"/>
                      <a:r>
                        <a:rPr lang="fa-IR" sz="1200" b="0" i="0" u="none" strike="noStrike" dirty="0">
                          <a:solidFill>
                            <a:srgbClr val="000000"/>
                          </a:solidFill>
                          <a:effectLst/>
                          <a:latin typeface="B Nazanin"/>
                          <a:cs typeface="B Nazanin" pitchFamily="2" charset="-78"/>
                        </a:rPr>
                        <a:t>بهای تمام شده یک کیلووات برق </a:t>
                      </a:r>
                      <a:r>
                        <a:rPr lang="fa-IR" sz="1200" b="0" i="0" u="none" strike="noStrike" dirty="0" smtClean="0">
                          <a:solidFill>
                            <a:srgbClr val="000000"/>
                          </a:solidFill>
                          <a:effectLst/>
                          <a:latin typeface="B Nazanin"/>
                          <a:cs typeface="B Nazanin" pitchFamily="2" charset="-78"/>
                        </a:rPr>
                        <a:t>فروش رفته-جذب</a:t>
                      </a:r>
                      <a:r>
                        <a:rPr lang="fa-IR" sz="1200" b="0" i="0" u="none" strike="noStrike" baseline="0" dirty="0" smtClean="0">
                          <a:solidFill>
                            <a:srgbClr val="000000"/>
                          </a:solidFill>
                          <a:effectLst/>
                          <a:latin typeface="B Nazanin"/>
                          <a:cs typeface="B Nazanin" pitchFamily="2" charset="-78"/>
                        </a:rPr>
                        <a:t> نشده(ریال)</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1,267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283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210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330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757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dirty="0">
                          <a:solidFill>
                            <a:srgbClr val="000000"/>
                          </a:solidFill>
                          <a:effectLst/>
                          <a:latin typeface="B Nazanin"/>
                          <a:cs typeface="B Nazanin" pitchFamily="2" charset="-78"/>
                        </a:rPr>
                        <a:t>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3669">
                <a:tc>
                  <a:txBody>
                    <a:bodyPr/>
                    <a:lstStyle/>
                    <a:p>
                      <a:pPr algn="ctr" rtl="1" fontAlgn="b"/>
                      <a:r>
                        <a:rPr lang="fa-IR" sz="1200" b="0" i="0" u="none" strike="noStrike" dirty="0" smtClean="0">
                          <a:solidFill>
                            <a:srgbClr val="000000"/>
                          </a:solidFill>
                          <a:effectLst/>
                          <a:latin typeface="B Nazanin"/>
                          <a:cs typeface="B Nazanin" pitchFamily="2" charset="-78"/>
                        </a:rPr>
                        <a:t>هزینه مالی یک </a:t>
                      </a:r>
                      <a:r>
                        <a:rPr lang="fa-IR" sz="1200" b="0" i="0" u="none" strike="noStrike" dirty="0">
                          <a:solidFill>
                            <a:srgbClr val="000000"/>
                          </a:solidFill>
                          <a:effectLst/>
                          <a:latin typeface="B Nazanin"/>
                          <a:cs typeface="B Nazanin" pitchFamily="2" charset="-78"/>
                        </a:rPr>
                        <a:t>کیلووات </a:t>
                      </a:r>
                      <a:r>
                        <a:rPr lang="fa-IR" sz="1200" b="0" i="0" u="none" strike="noStrike">
                          <a:solidFill>
                            <a:srgbClr val="000000"/>
                          </a:solidFill>
                          <a:effectLst/>
                          <a:latin typeface="B Nazanin"/>
                          <a:cs typeface="B Nazanin" pitchFamily="2" charset="-78"/>
                        </a:rPr>
                        <a:t>برق </a:t>
                      </a:r>
                      <a:r>
                        <a:rPr lang="fa-IR" sz="1200" b="0" i="0" u="none" strike="noStrike" smtClean="0">
                          <a:solidFill>
                            <a:srgbClr val="000000"/>
                          </a:solidFill>
                          <a:effectLst/>
                          <a:latin typeface="B Nazanin"/>
                          <a:cs typeface="B Nazanin" pitchFamily="2" charset="-78"/>
                        </a:rPr>
                        <a:t>فروش رفته(ریال</a:t>
                      </a:r>
                      <a:r>
                        <a:rPr lang="fa-IR" sz="1200" b="0" i="0" u="none" strike="noStrike" dirty="0" smtClean="0">
                          <a:solidFill>
                            <a:srgbClr val="000000"/>
                          </a:solidFill>
                          <a:effectLst/>
                          <a:latin typeface="B Nazanin"/>
                          <a:cs typeface="B Nazanin" pitchFamily="2" charset="-78"/>
                        </a:rPr>
                        <a:t>)</a:t>
                      </a:r>
                      <a:endParaRPr lang="fa-IR" sz="12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dirty="0">
                          <a:solidFill>
                            <a:srgbClr val="000000"/>
                          </a:solidFill>
                          <a:effectLst/>
                          <a:latin typeface="B Nazanin"/>
                          <a:cs typeface="B Nazanin" pitchFamily="2" charset="-78"/>
                        </a:rPr>
                        <a:t>213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67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dirty="0">
                          <a:solidFill>
                            <a:srgbClr val="000000"/>
                          </a:solidFill>
                          <a:effectLst/>
                          <a:latin typeface="B Nazanin"/>
                          <a:cs typeface="B Nazanin" pitchFamily="2" charset="-78"/>
                        </a:rPr>
                        <a:t>33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40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dirty="0">
                          <a:solidFill>
                            <a:srgbClr val="000000"/>
                          </a:solidFill>
                          <a:effectLst/>
                          <a:latin typeface="B Nazanin"/>
                          <a:cs typeface="B Nazanin" pitchFamily="2" charset="-78"/>
                        </a:rPr>
                        <a:t>204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376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446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518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dirty="0">
                          <a:solidFill>
                            <a:srgbClr val="000000"/>
                          </a:solidFill>
                          <a:effectLst/>
                          <a:latin typeface="B Nazanin"/>
                          <a:cs typeface="B Nazanin" pitchFamily="2" charset="-78"/>
                        </a:rPr>
                        <a:t>505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dirty="0">
                          <a:solidFill>
                            <a:srgbClr val="000000"/>
                          </a:solidFill>
                          <a:effectLst/>
                          <a:latin typeface="B Nazanin"/>
                          <a:cs typeface="B Nazanin" pitchFamily="2" charset="-78"/>
                        </a:rPr>
                        <a:t>556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0101">
                <a:tc>
                  <a:txBody>
                    <a:bodyPr/>
                    <a:lstStyle/>
                    <a:p>
                      <a:pPr marL="0" marR="0" indent="0" algn="ctr" defTabSz="914400" rtl="1" eaLnBrk="1" fontAlgn="b" latinLnBrk="0" hangingPunct="1">
                        <a:lnSpc>
                          <a:spcPct val="100000"/>
                        </a:lnSpc>
                        <a:spcBef>
                          <a:spcPts val="0"/>
                        </a:spcBef>
                        <a:spcAft>
                          <a:spcPts val="0"/>
                        </a:spcAft>
                        <a:buClrTx/>
                        <a:buSzTx/>
                        <a:buFontTx/>
                        <a:buNone/>
                        <a:tabLst/>
                        <a:defRPr/>
                      </a:pPr>
                      <a:r>
                        <a:rPr lang="fa-IR" sz="1200" b="0" i="0" u="none" strike="noStrike" dirty="0" smtClean="0">
                          <a:solidFill>
                            <a:srgbClr val="000000"/>
                          </a:solidFill>
                          <a:effectLst/>
                          <a:latin typeface="B Nazanin"/>
                          <a:cs typeface="B Nazanin" pitchFamily="2" charset="-78"/>
                        </a:rPr>
                        <a:t>میانگین</a:t>
                      </a:r>
                      <a:r>
                        <a:rPr lang="fa-IR" sz="1200" b="0" i="0" u="none" strike="noStrike" baseline="0" dirty="0" smtClean="0">
                          <a:solidFill>
                            <a:srgbClr val="000000"/>
                          </a:solidFill>
                          <a:effectLst/>
                          <a:latin typeface="B Nazanin"/>
                          <a:cs typeface="B Nazanin" pitchFamily="2" charset="-78"/>
                        </a:rPr>
                        <a:t> نرخ فروش یک کیلووات برق فروش رفته(ریال)</a:t>
                      </a:r>
                      <a:endParaRPr lang="fa-IR" sz="1200" b="0" i="0" u="none" strike="noStrike" dirty="0" smtClean="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600" b="1" i="0" u="none" strike="noStrike" kern="1200" dirty="0">
                          <a:solidFill>
                            <a:srgbClr val="FF0000"/>
                          </a:solidFill>
                          <a:effectLst/>
                          <a:latin typeface="B Nazanin"/>
                          <a:ea typeface="+mn-ea"/>
                          <a:cs typeface="B Nazanin" pitchFamily="2" charset="-78"/>
                        </a:rPr>
                        <a:t>279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600" b="1" i="0" u="none" strike="noStrike" kern="1200" dirty="0">
                          <a:solidFill>
                            <a:srgbClr val="FF0000"/>
                          </a:solidFill>
                          <a:effectLst/>
                          <a:latin typeface="B Nazanin"/>
                          <a:ea typeface="+mn-ea"/>
                          <a:cs typeface="B Nazanin" pitchFamily="2" charset="-78"/>
                        </a:rPr>
                        <a:t>166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600" b="1" i="0" u="none" strike="noStrike" kern="1200" dirty="0">
                          <a:solidFill>
                            <a:srgbClr val="FF0000"/>
                          </a:solidFill>
                          <a:effectLst/>
                          <a:latin typeface="B Nazanin"/>
                          <a:ea typeface="+mn-ea"/>
                          <a:cs typeface="B Nazanin" pitchFamily="2" charset="-78"/>
                        </a:rPr>
                        <a:t>501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600" b="1" i="0" u="none" strike="noStrike" kern="1200" dirty="0">
                          <a:solidFill>
                            <a:srgbClr val="FF0000"/>
                          </a:solidFill>
                          <a:effectLst/>
                          <a:latin typeface="B Nazanin"/>
                          <a:ea typeface="+mn-ea"/>
                          <a:cs typeface="B Nazanin" pitchFamily="2" charset="-78"/>
                        </a:rPr>
                        <a:t>628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600" b="1" i="0" u="none" strike="noStrike" kern="1200" dirty="0">
                          <a:solidFill>
                            <a:srgbClr val="FF0000"/>
                          </a:solidFill>
                          <a:effectLst/>
                          <a:latin typeface="B Nazanin"/>
                          <a:ea typeface="+mn-ea"/>
                          <a:cs typeface="B Nazanin" pitchFamily="2" charset="-78"/>
                        </a:rPr>
                        <a:t>861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600" b="1" i="0" u="none" strike="noStrike" kern="1200" dirty="0">
                          <a:solidFill>
                            <a:srgbClr val="FF0000"/>
                          </a:solidFill>
                          <a:effectLst/>
                          <a:latin typeface="B Nazanin"/>
                          <a:ea typeface="+mn-ea"/>
                          <a:cs typeface="B Nazanin" pitchFamily="2" charset="-78"/>
                        </a:rPr>
                        <a:t>588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600" b="1" i="0" u="none" strike="noStrike" kern="1200" dirty="0">
                          <a:solidFill>
                            <a:srgbClr val="FF0000"/>
                          </a:solidFill>
                          <a:effectLst/>
                          <a:latin typeface="B Nazanin"/>
                          <a:ea typeface="+mn-ea"/>
                          <a:cs typeface="B Nazanin" pitchFamily="2" charset="-78"/>
                        </a:rPr>
                        <a:t>517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600" b="1" i="0" u="none" strike="noStrike" kern="1200" dirty="0">
                          <a:solidFill>
                            <a:srgbClr val="FF0000"/>
                          </a:solidFill>
                          <a:effectLst/>
                          <a:latin typeface="B Nazanin"/>
                          <a:ea typeface="+mn-ea"/>
                          <a:cs typeface="B Nazanin" pitchFamily="2" charset="-78"/>
                        </a:rPr>
                        <a:t>590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600" b="1" i="0" u="none" strike="noStrike" kern="1200" dirty="0">
                          <a:solidFill>
                            <a:srgbClr val="FF0000"/>
                          </a:solidFill>
                          <a:effectLst/>
                          <a:latin typeface="B Nazanin"/>
                          <a:ea typeface="+mn-ea"/>
                          <a:cs typeface="B Nazanin" pitchFamily="2" charset="-78"/>
                        </a:rPr>
                        <a:t>531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a-IR" sz="1600" b="1" i="0" u="none" strike="noStrike" kern="1200" dirty="0">
                          <a:solidFill>
                            <a:srgbClr val="FF0000"/>
                          </a:solidFill>
                          <a:effectLst/>
                          <a:latin typeface="B Nazanin"/>
                          <a:ea typeface="+mn-ea"/>
                          <a:cs typeface="B Nazanin" pitchFamily="2" charset="-78"/>
                        </a:rPr>
                        <a:t>584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itle 1"/>
          <p:cNvSpPr>
            <a:spLocks noGrp="1"/>
          </p:cNvSpPr>
          <p:nvPr>
            <p:ph type="title"/>
          </p:nvPr>
        </p:nvSpPr>
        <p:spPr>
          <a:xfrm>
            <a:off x="467544" y="116632"/>
            <a:ext cx="8229600" cy="1252728"/>
          </a:xfrm>
        </p:spPr>
        <p:txBody>
          <a:bodyPr>
            <a:normAutofit fontScale="90000"/>
          </a:bodyPr>
          <a:lstStyle/>
          <a:p>
            <a:r>
              <a:rPr lang="fa-IR" sz="3500" b="1" dirty="0" smtClean="0">
                <a:cs typeface="B Nazanin" pitchFamily="2" charset="-78"/>
              </a:rPr>
              <a:t/>
            </a:r>
            <a:br>
              <a:rPr lang="fa-IR" sz="3500" b="1" dirty="0" smtClean="0">
                <a:cs typeface="B Nazanin" pitchFamily="2" charset="-78"/>
              </a:rPr>
            </a:br>
            <a:r>
              <a:rPr lang="fa-IR" sz="3600" dirty="0" smtClean="0">
                <a:cs typeface="B Nazanin" pitchFamily="2" charset="-78"/>
              </a:rPr>
              <a:t>بهای تمام شده یک کیلووات برق فروش رفته</a:t>
            </a:r>
            <a:r>
              <a:rPr lang="fa-IR" sz="3600" dirty="0">
                <a:cs typeface="B Nazanin" pitchFamily="2" charset="-78"/>
              </a:rPr>
              <a:t/>
            </a:r>
            <a:br>
              <a:rPr lang="fa-IR" sz="3600" dirty="0">
                <a:cs typeface="B Nazanin" pitchFamily="2" charset="-78"/>
              </a:rPr>
            </a:br>
            <a:endParaRPr lang="fa-IR" sz="3500" dirty="0">
              <a:cs typeface="B Nazanin" pitchFamily="2" charset="-78"/>
            </a:endParaRPr>
          </a:p>
        </p:txBody>
      </p:sp>
    </p:spTree>
    <p:extLst>
      <p:ext uri="{BB962C8B-B14F-4D97-AF65-F5344CB8AC3E}">
        <p14:creationId xmlns:p14="http://schemas.microsoft.com/office/powerpoint/2010/main" val="225892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57200" y="554352"/>
            <a:ext cx="8229600" cy="786416"/>
          </a:xfrm>
        </p:spPr>
        <p:txBody>
          <a:bodyPr>
            <a:normAutofit fontScale="90000"/>
          </a:bodyPr>
          <a:lstStyle/>
          <a:p>
            <a:r>
              <a:rPr lang="fa-IR" sz="3500" b="1" dirty="0" smtClean="0">
                <a:cs typeface="B Nazanin" pitchFamily="2" charset="-78"/>
              </a:rPr>
              <a:t/>
            </a:r>
            <a:br>
              <a:rPr lang="fa-IR" sz="3500" b="1" dirty="0" smtClean="0">
                <a:cs typeface="B Nazanin" pitchFamily="2" charset="-78"/>
              </a:rPr>
            </a:br>
            <a:r>
              <a:rPr lang="fa-IR" sz="3600" dirty="0" smtClean="0">
                <a:cs typeface="B Nazanin" pitchFamily="2" charset="-78"/>
              </a:rPr>
              <a:t>نمودار بهای تمام شده یک کیلو وات برق فروش رفته</a:t>
            </a:r>
            <a:r>
              <a:rPr lang="fa-IR" sz="3600" dirty="0">
                <a:cs typeface="B Nazanin" pitchFamily="2" charset="-78"/>
              </a:rPr>
              <a:t/>
            </a:r>
            <a:br>
              <a:rPr lang="fa-IR" sz="3600" dirty="0">
                <a:cs typeface="B Nazanin" pitchFamily="2" charset="-78"/>
              </a:rPr>
            </a:br>
            <a:endParaRPr lang="fa-IR" sz="3500" dirty="0">
              <a:cs typeface="B Nazanin"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4126499233"/>
              </p:ext>
            </p:extLst>
          </p:nvPr>
        </p:nvGraphicFramePr>
        <p:xfrm>
          <a:off x="822566" y="1412776"/>
          <a:ext cx="7493850" cy="4551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12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57200" y="554352"/>
            <a:ext cx="8229600" cy="786416"/>
          </a:xfrm>
        </p:spPr>
        <p:txBody>
          <a:bodyPr>
            <a:normAutofit fontScale="90000"/>
          </a:bodyPr>
          <a:lstStyle/>
          <a:p>
            <a:r>
              <a:rPr lang="fa-IR" sz="3500" b="1" dirty="0" smtClean="0">
                <a:cs typeface="B Nazanin" pitchFamily="2" charset="-78"/>
              </a:rPr>
              <a:t/>
            </a:r>
            <a:br>
              <a:rPr lang="fa-IR" sz="3500" b="1" dirty="0" smtClean="0">
                <a:cs typeface="B Nazanin" pitchFamily="2" charset="-78"/>
              </a:rPr>
            </a:br>
            <a:r>
              <a:rPr lang="fa-IR" sz="3600" dirty="0" smtClean="0">
                <a:cs typeface="B Nazanin" pitchFamily="2" charset="-78"/>
              </a:rPr>
              <a:t>نمودار مقایسه نرخ فروش و بهای تمام شده یک واحد فروش رفته</a:t>
            </a:r>
            <a:r>
              <a:rPr lang="fa-IR" sz="3600" dirty="0">
                <a:cs typeface="B Nazanin" pitchFamily="2" charset="-78"/>
              </a:rPr>
              <a:t/>
            </a:r>
            <a:br>
              <a:rPr lang="fa-IR" sz="3600" dirty="0">
                <a:cs typeface="B Nazanin" pitchFamily="2" charset="-78"/>
              </a:rPr>
            </a:br>
            <a:endParaRPr lang="fa-IR" sz="3500" dirty="0">
              <a:cs typeface="B Nazanin" pitchFamily="2" charset="-78"/>
            </a:endParaRPr>
          </a:p>
        </p:txBody>
      </p:sp>
      <p:graphicFrame>
        <p:nvGraphicFramePr>
          <p:cNvPr id="8" name="Chart 7"/>
          <p:cNvGraphicFramePr>
            <a:graphicFrameLocks/>
          </p:cNvGraphicFramePr>
          <p:nvPr>
            <p:extLst>
              <p:ext uri="{D42A27DB-BD31-4B8C-83A1-F6EECF244321}">
                <p14:modId xmlns:p14="http://schemas.microsoft.com/office/powerpoint/2010/main" val="3152905142"/>
              </p:ext>
            </p:extLst>
          </p:nvPr>
        </p:nvGraphicFramePr>
        <p:xfrm>
          <a:off x="1187624" y="1412776"/>
          <a:ext cx="6624736"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997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39552" y="626360"/>
            <a:ext cx="8229600" cy="858424"/>
          </a:xfrm>
        </p:spPr>
        <p:txBody>
          <a:bodyPr>
            <a:normAutofit fontScale="90000"/>
          </a:bodyPr>
          <a:lstStyle/>
          <a:p>
            <a:r>
              <a:rPr lang="fa-IR" sz="3500" b="1" dirty="0" smtClean="0">
                <a:cs typeface="B Nazanin" pitchFamily="2" charset="-78"/>
              </a:rPr>
              <a:t/>
            </a:r>
            <a:br>
              <a:rPr lang="fa-IR" sz="3500" b="1" dirty="0" smtClean="0">
                <a:cs typeface="B Nazanin" pitchFamily="2" charset="-78"/>
              </a:rPr>
            </a:br>
            <a:r>
              <a:rPr lang="fa-IR" sz="3500" b="1" dirty="0" smtClean="0">
                <a:cs typeface="B Nazanin" pitchFamily="2" charset="-78"/>
              </a:rPr>
              <a:t>مازاد (کسری) نقدینگی</a:t>
            </a:r>
            <a:br>
              <a:rPr lang="fa-IR" sz="3500" b="1" dirty="0" smtClean="0">
                <a:cs typeface="B Nazanin" pitchFamily="2" charset="-78"/>
              </a:rPr>
            </a:br>
            <a:r>
              <a:rPr lang="fa-IR" sz="3600" dirty="0">
                <a:cs typeface="B Nazanin" pitchFamily="2" charset="-78"/>
              </a:rPr>
              <a:t>با احتساب میزان صرفه جویی ناشی از تولید برق </a:t>
            </a:r>
            <a:r>
              <a:rPr lang="fa-IR" sz="3600" dirty="0" smtClean="0">
                <a:cs typeface="B Nazanin" pitchFamily="2" charset="-78"/>
              </a:rPr>
              <a:t>هسته‌ای</a:t>
            </a:r>
            <a:r>
              <a:rPr lang="fa-IR" sz="3600" dirty="0">
                <a:cs typeface="B Nazanin" pitchFamily="2" charset="-78"/>
              </a:rPr>
              <a:t/>
            </a:r>
            <a:br>
              <a:rPr lang="fa-IR" sz="3600" dirty="0">
                <a:cs typeface="B Nazanin" pitchFamily="2" charset="-78"/>
              </a:rPr>
            </a:br>
            <a:endParaRPr lang="fa-IR" sz="3500" dirty="0">
              <a:cs typeface="B Nazanin"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3481288539"/>
              </p:ext>
            </p:extLst>
          </p:nvPr>
        </p:nvGraphicFramePr>
        <p:xfrm>
          <a:off x="395536" y="1556792"/>
          <a:ext cx="8352928" cy="3947245"/>
        </p:xfrm>
        <a:graphic>
          <a:graphicData uri="http://schemas.openxmlformats.org/drawingml/2006/table">
            <a:tbl>
              <a:tblPr rtl="1">
                <a:tableStyleId>{5C22544A-7EE6-4342-B048-85BDC9FD1C3A}</a:tableStyleId>
              </a:tblPr>
              <a:tblGrid>
                <a:gridCol w="1183179"/>
                <a:gridCol w="621094"/>
                <a:gridCol w="623035"/>
                <a:gridCol w="623035"/>
                <a:gridCol w="762780"/>
                <a:gridCol w="597803"/>
                <a:gridCol w="621094"/>
                <a:gridCol w="646325"/>
                <a:gridCol w="646325"/>
                <a:gridCol w="646325"/>
                <a:gridCol w="745312"/>
                <a:gridCol w="636621"/>
              </a:tblGrid>
              <a:tr h="504056">
                <a:tc rowSpan="2">
                  <a:txBody>
                    <a:bodyPr/>
                    <a:lstStyle/>
                    <a:p>
                      <a:pPr algn="ctr" rtl="1" fontAlgn="ctr"/>
                      <a:r>
                        <a:rPr lang="fa-IR" sz="1400" b="1" u="none" strike="noStrike" dirty="0">
                          <a:effectLst/>
                          <a:cs typeface="B Nazanin" pitchFamily="2" charset="-78"/>
                        </a:rPr>
                        <a:t>شرح</a:t>
                      </a: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9">
                  <a:txBody>
                    <a:bodyPr/>
                    <a:lstStyle/>
                    <a:p>
                      <a:pPr algn="ctr" rtl="1" fontAlgn="ctr"/>
                      <a:r>
                        <a:rPr lang="fa-IR" sz="1400" b="1" i="0" u="none" strike="noStrike" dirty="0" smtClean="0">
                          <a:solidFill>
                            <a:srgbClr val="000000"/>
                          </a:solidFill>
                          <a:effectLst/>
                          <a:latin typeface="B Nazanin"/>
                          <a:cs typeface="B Nazanin" pitchFamily="2" charset="-78"/>
                        </a:rPr>
                        <a:t>سال</a:t>
                      </a: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1" fontAlgn="ct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1" fontAlgn="ct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1" fontAlgn="ct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1" fontAlgn="ct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1" fontAlgn="ct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1" fontAlgn="ct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1" fontAlgn="ct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1" fontAlgn="ct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rtl="1" fontAlgn="ctr"/>
                      <a:r>
                        <a:rPr lang="fa-IR" sz="1200" b="1" i="0" u="none" strike="noStrike" dirty="0" smtClean="0">
                          <a:solidFill>
                            <a:srgbClr val="000000"/>
                          </a:solidFill>
                          <a:effectLst/>
                          <a:latin typeface="B Nazanin"/>
                          <a:cs typeface="B Nazanin" pitchFamily="2" charset="-78"/>
                        </a:rPr>
                        <a:t>مبالغ به میلیارد  ریال</a:t>
                      </a:r>
                      <a:endParaRPr lang="fa-IR" sz="12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1" fontAlgn="ct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194421">
                <a:tc vMerge="1">
                  <a:txBody>
                    <a:bodyPr/>
                    <a:lstStyle/>
                    <a:p>
                      <a:pPr algn="ctr" rtl="1" fontAlgn="ct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fontAlgn="ctr"/>
                      <a:r>
                        <a:rPr lang="fa-IR" sz="1400" b="1" u="none" strike="noStrike" dirty="0">
                          <a:effectLst/>
                          <a:cs typeface="B Nazanin" pitchFamily="2" charset="-78"/>
                        </a:rPr>
                        <a:t>۱۳۹۰</a:t>
                      </a: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fontAlgn="ctr"/>
                      <a:r>
                        <a:rPr lang="fa-IR" sz="1400" b="1" u="none" strike="noStrike" dirty="0">
                          <a:effectLst/>
                          <a:cs typeface="B Nazanin" pitchFamily="2" charset="-78"/>
                        </a:rPr>
                        <a:t>۱۳۹۱</a:t>
                      </a: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fontAlgn="ctr"/>
                      <a:r>
                        <a:rPr lang="fa-IR" sz="1400" b="1" u="none" strike="noStrike" dirty="0">
                          <a:effectLst/>
                          <a:cs typeface="B Nazanin" pitchFamily="2" charset="-78"/>
                        </a:rPr>
                        <a:t>۱۳۹۲</a:t>
                      </a: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fontAlgn="ctr"/>
                      <a:r>
                        <a:rPr lang="fa-IR" sz="1400" b="1" u="none" strike="noStrike" dirty="0">
                          <a:effectLst/>
                          <a:cs typeface="B Nazanin" pitchFamily="2" charset="-78"/>
                        </a:rPr>
                        <a:t>۱۳۹۳</a:t>
                      </a: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fontAlgn="ctr"/>
                      <a:r>
                        <a:rPr lang="fa-IR" sz="1400" b="1" u="none" strike="noStrike">
                          <a:effectLst/>
                          <a:cs typeface="B Nazanin" pitchFamily="2" charset="-78"/>
                        </a:rPr>
                        <a:t>۱۳۹۴</a:t>
                      </a:r>
                      <a:endParaRPr lang="fa-IR" sz="14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fontAlgn="ctr"/>
                      <a:r>
                        <a:rPr lang="fa-IR" sz="1400" b="1" u="none" strike="noStrike">
                          <a:effectLst/>
                          <a:cs typeface="B Nazanin" pitchFamily="2" charset="-78"/>
                        </a:rPr>
                        <a:t>۱۳۹۵</a:t>
                      </a:r>
                      <a:endParaRPr lang="fa-IR" sz="14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fontAlgn="ctr"/>
                      <a:r>
                        <a:rPr lang="fa-IR" sz="1400" b="1" u="none" strike="noStrike">
                          <a:effectLst/>
                          <a:cs typeface="B Nazanin" pitchFamily="2" charset="-78"/>
                        </a:rPr>
                        <a:t>۱۳۹۶</a:t>
                      </a:r>
                      <a:endParaRPr lang="fa-IR" sz="14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fontAlgn="ctr"/>
                      <a:r>
                        <a:rPr lang="fa-IR" sz="1400" b="1" u="none" strike="noStrike">
                          <a:effectLst/>
                          <a:cs typeface="B Nazanin" pitchFamily="2" charset="-78"/>
                        </a:rPr>
                        <a:t>تا پایان آبان ماه 1397</a:t>
                      </a:r>
                      <a:endParaRPr lang="fa-IR" sz="14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fontAlgn="ctr"/>
                      <a:r>
                        <a:rPr lang="fa-IR" sz="1400" b="1" u="none" strike="noStrike" dirty="0">
                          <a:effectLst/>
                          <a:cs typeface="B Nazanin" pitchFamily="2" charset="-78"/>
                        </a:rPr>
                        <a:t> پیش بینی باقیمانده سال 13۹۷</a:t>
                      </a: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fontAlgn="ctr"/>
                      <a:r>
                        <a:rPr lang="fa-IR" sz="1400" b="1" u="none" strike="noStrike">
                          <a:effectLst/>
                          <a:cs typeface="B Nazanin" pitchFamily="2" charset="-78"/>
                        </a:rPr>
                        <a:t> پیش بینی  سال 13۹۸</a:t>
                      </a:r>
                      <a:endParaRPr lang="fa-IR" sz="14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1" fontAlgn="ctr"/>
                      <a:r>
                        <a:rPr lang="fa-IR" sz="1400" b="1" u="none" strike="noStrike" dirty="0">
                          <a:effectLst/>
                          <a:cs typeface="B Nazanin" pitchFamily="2" charset="-78"/>
                        </a:rPr>
                        <a:t>جمع</a:t>
                      </a:r>
                      <a:endParaRPr lang="fa-IR" sz="14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037827">
                <a:tc>
                  <a:txBody>
                    <a:bodyPr/>
                    <a:lstStyle/>
                    <a:p>
                      <a:pPr algn="ctr" rtl="1" fontAlgn="ctr"/>
                      <a:r>
                        <a:rPr lang="fa-IR" sz="1100" b="1" u="none" strike="noStrike" dirty="0">
                          <a:effectLst/>
                          <a:cs typeface="B Nazanin" pitchFamily="2" charset="-78"/>
                        </a:rPr>
                        <a:t>مجموع مبلغ صرفه جویی ریالی در مصرف سوختهای فسیلی و عدم انتشار آلاینده ها ﴿سناریو اول﴾</a:t>
                      </a:r>
                      <a:endParaRPr lang="fa-IR" sz="11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dirty="0">
                          <a:solidFill>
                            <a:srgbClr val="000000"/>
                          </a:solidFill>
                          <a:effectLst/>
                          <a:latin typeface="B Nazanin"/>
                          <a:cs typeface="B Nazanin" pitchFamily="2" charset="-78"/>
                        </a:rPr>
                        <a:t>1,072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5,793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14,339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14,063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9,173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20,885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23,475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15,375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7,688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23,063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dirty="0">
                          <a:solidFill>
                            <a:srgbClr val="000000"/>
                          </a:solidFill>
                          <a:effectLst/>
                          <a:latin typeface="B Nazanin"/>
                          <a:cs typeface="B Nazanin" pitchFamily="2" charset="-78"/>
                        </a:rPr>
                        <a:t>134,925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132">
                <a:tc>
                  <a:txBody>
                    <a:bodyPr/>
                    <a:lstStyle/>
                    <a:p>
                      <a:pPr algn="ctr" rtl="1" fontAlgn="ctr"/>
                      <a:r>
                        <a:rPr lang="fa-IR" sz="1100" b="1" u="none" strike="noStrike">
                          <a:effectLst/>
                          <a:cs typeface="B Nazanin" pitchFamily="2" charset="-78"/>
                        </a:rPr>
                        <a:t>کسری نقدینگی</a:t>
                      </a:r>
                      <a:endParaRPr lang="fa-IR" sz="11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dirty="0">
                          <a:solidFill>
                            <a:srgbClr val="000000"/>
                          </a:solidFill>
                          <a:effectLst/>
                          <a:latin typeface="B Nazanin"/>
                          <a:cs typeface="B Nazanin" pitchFamily="2" charset="-78"/>
                        </a:rPr>
                        <a:t>(636)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(793)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(4,242)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(2,454)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(5,479)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(6,041)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(3,879)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(2,853)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(3,415)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a:solidFill>
                            <a:srgbClr val="000000"/>
                          </a:solidFill>
                          <a:effectLst/>
                          <a:latin typeface="B Nazanin"/>
                          <a:cs typeface="B Nazanin" pitchFamily="2" charset="-78"/>
                        </a:rPr>
                        <a:t>(11,447)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200" b="1" i="0" u="none" strike="noStrike" dirty="0">
                          <a:solidFill>
                            <a:srgbClr val="000000"/>
                          </a:solidFill>
                          <a:effectLst/>
                          <a:latin typeface="B Nazanin"/>
                          <a:cs typeface="B Nazanin" pitchFamily="2" charset="-78"/>
                        </a:rPr>
                        <a:t>(41,240)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809">
                <a:tc>
                  <a:txBody>
                    <a:bodyPr/>
                    <a:lstStyle/>
                    <a:p>
                      <a:pPr algn="ctr" rtl="1" fontAlgn="ctr"/>
                      <a:r>
                        <a:rPr lang="fa-IR" sz="1100" b="1" u="none" strike="noStrike" dirty="0" smtClean="0">
                          <a:effectLst/>
                          <a:cs typeface="B Nazanin" pitchFamily="2" charset="-78"/>
                        </a:rPr>
                        <a:t>مازاد منابع </a:t>
                      </a:r>
                      <a:r>
                        <a:rPr lang="fa-IR" sz="1100" b="1" u="none" strike="noStrike" dirty="0">
                          <a:effectLst/>
                          <a:cs typeface="B Nazanin" pitchFamily="2" charset="-78"/>
                        </a:rPr>
                        <a:t>جهت سرمایه گذاری در واحدهای جدید نیروگاهی</a:t>
                      </a:r>
                      <a:endParaRPr lang="fa-IR" sz="11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000000"/>
                          </a:solidFill>
                          <a:effectLst/>
                          <a:latin typeface="B Nazanin"/>
                          <a:cs typeface="B Nazanin" pitchFamily="2" charset="-78"/>
                        </a:rPr>
                        <a:t>436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000000"/>
                          </a:solidFill>
                          <a:effectLst/>
                          <a:latin typeface="B Nazanin"/>
                          <a:cs typeface="B Nazanin" pitchFamily="2" charset="-78"/>
                        </a:rPr>
                        <a:t>5,000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10,097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11,609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000000"/>
                          </a:solidFill>
                          <a:effectLst/>
                          <a:latin typeface="B Nazanin"/>
                          <a:cs typeface="B Nazanin" pitchFamily="2" charset="-78"/>
                        </a:rPr>
                        <a:t>3,694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14,844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19,596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000000"/>
                          </a:solidFill>
                          <a:effectLst/>
                          <a:latin typeface="B Nazanin"/>
                          <a:cs typeface="B Nazanin" pitchFamily="2" charset="-78"/>
                        </a:rPr>
                        <a:t>12,522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4,272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a:solidFill>
                            <a:srgbClr val="000000"/>
                          </a:solidFill>
                          <a:effectLst/>
                          <a:latin typeface="B Nazanin"/>
                          <a:cs typeface="B Nazanin" pitchFamily="2" charset="-78"/>
                        </a:rPr>
                        <a:t>11,616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1" i="0" u="none" strike="noStrike" dirty="0">
                          <a:solidFill>
                            <a:srgbClr val="000000"/>
                          </a:solidFill>
                          <a:effectLst/>
                          <a:latin typeface="B Nazanin"/>
                          <a:cs typeface="B Nazanin" pitchFamily="2" charset="-78"/>
                        </a:rPr>
                        <a:t>93,685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7747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286000" y="2136339"/>
            <a:ext cx="4572000" cy="1938992"/>
          </a:xfrm>
          <a:prstGeom prst="rect">
            <a:avLst/>
          </a:prstGeom>
        </p:spPr>
        <p:txBody>
          <a:bodyPr>
            <a:spAutoFit/>
          </a:bodyPr>
          <a:lstStyle/>
          <a:p>
            <a:pPr algn="ctr"/>
            <a:r>
              <a:rPr lang="fa-IR" sz="6000" b="1" dirty="0">
                <a:cs typeface="B Nazanin" pitchFamily="2" charset="-78"/>
              </a:rPr>
              <a:t>از توجه شما </a:t>
            </a:r>
            <a:br>
              <a:rPr lang="fa-IR" sz="6000" b="1" dirty="0">
                <a:cs typeface="B Nazanin" pitchFamily="2" charset="-78"/>
              </a:rPr>
            </a:br>
            <a:r>
              <a:rPr lang="fa-IR" sz="6000" b="1" dirty="0">
                <a:cs typeface="B Nazanin" pitchFamily="2" charset="-78"/>
              </a:rPr>
              <a:t>سپاسگزاریم</a:t>
            </a:r>
            <a:r>
              <a:rPr lang="fa-IR" sz="6000" dirty="0">
                <a:cs typeface="B Nazanin" pitchFamily="2" charset="-78"/>
              </a:rPr>
              <a:t>.</a:t>
            </a:r>
            <a:endParaRPr lang="fa-IR" sz="6000" dirty="0"/>
          </a:p>
        </p:txBody>
      </p:sp>
    </p:spTree>
    <p:extLst>
      <p:ext uri="{BB962C8B-B14F-4D97-AF65-F5344CB8AC3E}">
        <p14:creationId xmlns:p14="http://schemas.microsoft.com/office/powerpoint/2010/main" val="3091833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7544" y="188640"/>
            <a:ext cx="8229600" cy="1052736"/>
          </a:xfrm>
        </p:spPr>
        <p:txBody>
          <a:bodyPr>
            <a:normAutofit fontScale="90000"/>
          </a:bodyPr>
          <a:lstStyle/>
          <a:p>
            <a:r>
              <a:rPr lang="fa-IR" sz="3500" b="1" dirty="0" smtClean="0">
                <a:cs typeface="B Nazanin" pitchFamily="2" charset="-78"/>
              </a:rPr>
              <a:t/>
            </a:r>
            <a:br>
              <a:rPr lang="fa-IR" sz="3500" b="1" dirty="0" smtClean="0">
                <a:cs typeface="B Nazanin" pitchFamily="2" charset="-78"/>
              </a:rPr>
            </a:br>
            <a:r>
              <a:rPr lang="fa-IR" sz="3600" dirty="0">
                <a:cs typeface="B Nazanin" pitchFamily="2" charset="-78"/>
              </a:rPr>
              <a:t>گزارش عملکرد مالی </a:t>
            </a:r>
            <a:r>
              <a:rPr lang="fa-IR" sz="3600" dirty="0" smtClean="0">
                <a:cs typeface="B Nazanin" pitchFamily="2" charset="-78"/>
              </a:rPr>
              <a:t>نیروگاه –صورت ریز هزینه ها</a:t>
            </a:r>
            <a:r>
              <a:rPr lang="fa-IR" sz="3600" dirty="0">
                <a:cs typeface="B Nazanin" pitchFamily="2" charset="-78"/>
              </a:rPr>
              <a:t/>
            </a:r>
            <a:br>
              <a:rPr lang="fa-IR" sz="3600" dirty="0">
                <a:cs typeface="B Nazanin" pitchFamily="2" charset="-78"/>
              </a:rPr>
            </a:br>
            <a:endParaRPr lang="fa-IR" sz="3500" dirty="0">
              <a:cs typeface="B Nazanin"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2016850390"/>
              </p:ext>
            </p:extLst>
          </p:nvPr>
        </p:nvGraphicFramePr>
        <p:xfrm>
          <a:off x="251520" y="1052736"/>
          <a:ext cx="8658284" cy="5256581"/>
        </p:xfrm>
        <a:graphic>
          <a:graphicData uri="http://schemas.openxmlformats.org/drawingml/2006/table">
            <a:tbl>
              <a:tblPr rtl="1">
                <a:tableStyleId>{5C22544A-7EE6-4342-B048-85BDC9FD1C3A}</a:tableStyleId>
              </a:tblPr>
              <a:tblGrid>
                <a:gridCol w="1192319"/>
                <a:gridCol w="683238"/>
                <a:gridCol w="612904"/>
                <a:gridCol w="733477"/>
                <a:gridCol w="803810"/>
                <a:gridCol w="803810"/>
                <a:gridCol w="803810"/>
                <a:gridCol w="701754"/>
                <a:gridCol w="693084"/>
                <a:gridCol w="815040"/>
                <a:gridCol w="815038"/>
              </a:tblGrid>
              <a:tr h="653097">
                <a:tc rowSpan="2">
                  <a:txBody>
                    <a:bodyPr/>
                    <a:lstStyle/>
                    <a:p>
                      <a:pPr algn="ctr" rtl="1" fontAlgn="ctr"/>
                      <a:r>
                        <a:rPr lang="fa-IR" sz="1600" u="none" strike="noStrike" dirty="0">
                          <a:effectLst/>
                          <a:cs typeface="B Nazanin" pitchFamily="2" charset="-78"/>
                        </a:rPr>
                        <a:t>شرح </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9">
                  <a:txBody>
                    <a:bodyPr/>
                    <a:lstStyle/>
                    <a:p>
                      <a:pPr algn="ctr" rtl="1" fontAlgn="b"/>
                      <a:r>
                        <a:rPr lang="fa-IR" sz="1600" u="none" strike="noStrike" dirty="0">
                          <a:effectLst/>
                          <a:cs typeface="B Nazanin" pitchFamily="2" charset="-78"/>
                        </a:rPr>
                        <a:t>سال مالی</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fontAlgn="b"/>
                      <a:r>
                        <a:rPr lang="fa-IR" sz="1400" u="none" strike="noStrike" dirty="0">
                          <a:effectLst/>
                          <a:cs typeface="B Nazanin" pitchFamily="2" charset="-78"/>
                        </a:rPr>
                        <a:t>(مبالغ به </a:t>
                      </a:r>
                      <a:r>
                        <a:rPr lang="fa-IR" sz="1400" u="none" strike="noStrike" dirty="0" smtClean="0">
                          <a:effectLst/>
                          <a:cs typeface="B Nazanin" pitchFamily="2" charset="-78"/>
                        </a:rPr>
                        <a:t>میلیارد</a:t>
                      </a:r>
                      <a:r>
                        <a:rPr lang="fa-IR" sz="1400" u="none" strike="noStrike" baseline="0" dirty="0" smtClean="0">
                          <a:effectLst/>
                          <a:cs typeface="B Nazanin" pitchFamily="2" charset="-78"/>
                        </a:rPr>
                        <a:t> </a:t>
                      </a:r>
                      <a:r>
                        <a:rPr lang="fa-IR" sz="1400" u="none" strike="noStrike" dirty="0" smtClean="0">
                          <a:effectLst/>
                          <a:cs typeface="B Nazanin" pitchFamily="2" charset="-78"/>
                        </a:rPr>
                        <a:t>ریال</a:t>
                      </a:r>
                      <a:r>
                        <a:rPr lang="fa-IR" sz="1400" u="none" strike="noStrike" dirty="0">
                          <a:effectLst/>
                          <a:cs typeface="B Nazanin" pitchFamily="2" charset="-78"/>
                        </a:rPr>
                        <a:t>)</a:t>
                      </a:r>
                      <a:endParaRPr lang="fa-IR" sz="14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875824">
                <a:tc vMerge="1">
                  <a:txBody>
                    <a:bodyPr/>
                    <a:lstStyle/>
                    <a:p>
                      <a:pPr algn="ctr" rtl="1" fontAlgn="ctr"/>
                      <a:endParaRPr lang="fa-IR" sz="600" b="1" i="0" u="none" strike="noStrike" dirty="0">
                        <a:solidFill>
                          <a:srgbClr val="000000"/>
                        </a:solidFill>
                        <a:effectLst/>
                        <a:latin typeface="B Nazani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dirty="0">
                          <a:effectLst/>
                          <a:cs typeface="B Nazanin" pitchFamily="2" charset="-78"/>
                        </a:rPr>
                        <a:t>1390</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dirty="0">
                          <a:effectLst/>
                          <a:cs typeface="B Nazanin" pitchFamily="2" charset="-78"/>
                        </a:rPr>
                        <a:t>1391</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dirty="0">
                          <a:effectLst/>
                          <a:cs typeface="B Nazanin" pitchFamily="2" charset="-78"/>
                        </a:rPr>
                        <a:t>1392</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dirty="0">
                          <a:effectLst/>
                          <a:cs typeface="B Nazanin" pitchFamily="2" charset="-78"/>
                        </a:rPr>
                        <a:t>1393</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dirty="0">
                          <a:effectLst/>
                          <a:cs typeface="B Nazanin" pitchFamily="2" charset="-78"/>
                        </a:rPr>
                        <a:t>1394</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a:effectLst/>
                          <a:cs typeface="B Nazanin" pitchFamily="2" charset="-78"/>
                        </a:rPr>
                        <a:t>1395</a:t>
                      </a:r>
                      <a:endParaRPr lang="fa-IR" sz="16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dirty="0">
                          <a:effectLst/>
                          <a:cs typeface="B Nazanin" pitchFamily="2" charset="-78"/>
                        </a:rPr>
                        <a:t>1396</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600" u="none" strike="noStrike" dirty="0">
                          <a:effectLst/>
                          <a:cs typeface="B Nazanin" pitchFamily="2" charset="-78"/>
                        </a:rPr>
                        <a:t>1397 تا پایان شهریور</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600" u="none" strike="noStrike" dirty="0">
                          <a:effectLst/>
                          <a:cs typeface="B Nazanin" pitchFamily="2" charset="-78"/>
                        </a:rPr>
                        <a:t>پیش بینی کل سال 1397</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600" u="none" strike="noStrike" dirty="0">
                          <a:effectLst/>
                          <a:cs typeface="B Nazanin" pitchFamily="2" charset="-78"/>
                        </a:rPr>
                        <a:t>پیش بینی سال 1398</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26548">
                <a:tc>
                  <a:txBody>
                    <a:bodyPr/>
                    <a:lstStyle/>
                    <a:p>
                      <a:pPr algn="ctr" rtl="1" fontAlgn="b"/>
                      <a:r>
                        <a:rPr lang="fa-IR" sz="1200" u="none" strike="noStrike" dirty="0">
                          <a:effectLst/>
                          <a:cs typeface="B Nazanin" pitchFamily="2" charset="-78"/>
                        </a:rPr>
                        <a:t>هزینه های بهره برداری</a:t>
                      </a:r>
                      <a:endParaRPr lang="fa-IR" sz="1200" b="0" i="0" u="none" strike="noStrike" dirty="0">
                        <a:solidFill>
                          <a:srgbClr val="000000"/>
                        </a:solidFill>
                        <a:effectLst/>
                        <a:latin typeface="B Nazanin"/>
                        <a:cs typeface="B Nazanin" pitchFamily="2" charset="-7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452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714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1,256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dirty="0">
                          <a:solidFill>
                            <a:srgbClr val="000000"/>
                          </a:solidFill>
                          <a:effectLst/>
                          <a:latin typeface="B Nazanin"/>
                          <a:cs typeface="B Nazanin" pitchFamily="2" charset="-78"/>
                        </a:rPr>
                        <a:t>1,463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1,636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1,991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2,360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1,062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2,548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3,822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30">
                <a:tc>
                  <a:txBody>
                    <a:bodyPr/>
                    <a:lstStyle/>
                    <a:p>
                      <a:pPr algn="ctr" rtl="1" fontAlgn="b"/>
                      <a:r>
                        <a:rPr lang="fa-IR" sz="1200" u="none" strike="noStrike" dirty="0">
                          <a:effectLst/>
                          <a:cs typeface="B Nazanin" pitchFamily="2" charset="-78"/>
                        </a:rPr>
                        <a:t>هزینه های تعمیر و نگهداری</a:t>
                      </a:r>
                      <a:endParaRPr lang="fa-IR" sz="1200" b="0" i="0" u="none" strike="noStrike" dirty="0">
                        <a:solidFill>
                          <a:srgbClr val="000000"/>
                        </a:solidFill>
                        <a:effectLst/>
                        <a:latin typeface="B Nazanin"/>
                        <a:cs typeface="B Nazanin" pitchFamily="2" charset="-7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314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227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404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554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310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831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1,246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30">
                <a:tc>
                  <a:txBody>
                    <a:bodyPr/>
                    <a:lstStyle/>
                    <a:p>
                      <a:pPr algn="ctr" rtl="1" fontAlgn="b"/>
                      <a:r>
                        <a:rPr lang="fa-IR" sz="1200" u="none" strike="noStrike" dirty="0">
                          <a:effectLst/>
                          <a:cs typeface="B Nazanin" pitchFamily="2" charset="-78"/>
                        </a:rPr>
                        <a:t>هزینه های پشتیبانی نیروگاه</a:t>
                      </a:r>
                      <a:endParaRPr lang="fa-IR" sz="1200" b="0" i="0" u="none" strike="noStrike" dirty="0">
                        <a:solidFill>
                          <a:srgbClr val="000000"/>
                        </a:solidFill>
                        <a:effectLst/>
                        <a:latin typeface="B Nazanin"/>
                        <a:cs typeface="B Nazanin" pitchFamily="2" charset="-7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1,046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1,488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781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dirty="0">
                          <a:solidFill>
                            <a:srgbClr val="000000"/>
                          </a:solidFill>
                          <a:effectLst/>
                          <a:latin typeface="B Nazanin"/>
                          <a:cs typeface="B Nazanin" pitchFamily="2" charset="-78"/>
                        </a:rPr>
                        <a:t>492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421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146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841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1,262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30">
                <a:tc>
                  <a:txBody>
                    <a:bodyPr/>
                    <a:lstStyle/>
                    <a:p>
                      <a:pPr algn="ctr" rtl="1" fontAlgn="b"/>
                      <a:r>
                        <a:rPr lang="fa-IR" sz="1200" u="none" strike="noStrike" dirty="0">
                          <a:effectLst/>
                          <a:cs typeface="B Nazanin" pitchFamily="2" charset="-78"/>
                        </a:rPr>
                        <a:t>هزینه های لوازم یدکی و ابزار کار</a:t>
                      </a:r>
                      <a:endParaRPr lang="fa-IR" sz="1200" b="0" i="0" u="none" strike="noStrike" dirty="0">
                        <a:solidFill>
                          <a:srgbClr val="000000"/>
                        </a:solidFill>
                        <a:effectLst/>
                        <a:latin typeface="B Nazanin"/>
                        <a:cs typeface="B Nazanin" pitchFamily="2" charset="-7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136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47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306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730">
                <a:tc>
                  <a:txBody>
                    <a:bodyPr/>
                    <a:lstStyle/>
                    <a:p>
                      <a:pPr algn="ctr" rtl="1" fontAlgn="b"/>
                      <a:r>
                        <a:rPr lang="fa-IR" sz="1200" u="none" strike="noStrike" dirty="0">
                          <a:effectLst/>
                          <a:cs typeface="B Nazanin" pitchFamily="2" charset="-78"/>
                        </a:rPr>
                        <a:t>هزینه آب و برق و سوخت مصرفی </a:t>
                      </a:r>
                      <a:endParaRPr lang="fa-IR" sz="1200" b="0" i="0" u="none" strike="noStrike" dirty="0">
                        <a:solidFill>
                          <a:srgbClr val="000000"/>
                        </a:solidFill>
                        <a:effectLst/>
                        <a:latin typeface="B Nazanin"/>
                        <a:cs typeface="B Nazanin" pitchFamily="2" charset="-7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113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251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370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329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dirty="0">
                          <a:solidFill>
                            <a:srgbClr val="000000"/>
                          </a:solidFill>
                          <a:effectLst/>
                          <a:latin typeface="B Nazanin"/>
                          <a:cs typeface="B Nazanin" pitchFamily="2" charset="-78"/>
                        </a:rPr>
                        <a:t>925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1,411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675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1,351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2,026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548">
                <a:tc>
                  <a:txBody>
                    <a:bodyPr/>
                    <a:lstStyle/>
                    <a:p>
                      <a:pPr algn="ctr" rtl="1" fontAlgn="b"/>
                      <a:r>
                        <a:rPr lang="fa-IR" sz="1200" u="none" strike="noStrike">
                          <a:effectLst/>
                          <a:cs typeface="B Nazanin" pitchFamily="2" charset="-78"/>
                        </a:rPr>
                        <a:t>هزینه استهلاک</a:t>
                      </a:r>
                      <a:endParaRPr lang="fa-IR" sz="1200" b="0" i="0" u="none" strike="noStrike">
                        <a:solidFill>
                          <a:srgbClr val="000000"/>
                        </a:solidFill>
                        <a:effectLst/>
                        <a:latin typeface="B Nazanin"/>
                        <a:cs typeface="B Nazanin" pitchFamily="2" charset="-7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596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1,216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1,588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1,862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1,788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897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1,794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1,794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548">
                <a:tc>
                  <a:txBody>
                    <a:bodyPr/>
                    <a:lstStyle/>
                    <a:p>
                      <a:pPr algn="ctr" rtl="1" fontAlgn="b"/>
                      <a:r>
                        <a:rPr lang="fa-IR" sz="1200" u="none" strike="noStrike" dirty="0">
                          <a:effectLst/>
                          <a:cs typeface="B Nazanin" pitchFamily="2" charset="-78"/>
                        </a:rPr>
                        <a:t>هزینه های مالی</a:t>
                      </a:r>
                      <a:endParaRPr lang="fa-IR" sz="1200" b="0" i="0" u="none" strike="noStrike" dirty="0">
                        <a:solidFill>
                          <a:srgbClr val="000000"/>
                        </a:solidFill>
                        <a:effectLst/>
                        <a:latin typeface="B Nazanin"/>
                        <a:cs typeface="B Nazanin" pitchFamily="2" charset="-7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73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110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138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162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539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2,265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3,039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1,626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3,329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3,662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548">
                <a:tc>
                  <a:txBody>
                    <a:bodyPr/>
                    <a:lstStyle/>
                    <a:p>
                      <a:pPr algn="ctr" rtl="1" fontAlgn="b"/>
                      <a:r>
                        <a:rPr lang="fa-IR" sz="1200" u="none" strike="noStrike">
                          <a:effectLst/>
                          <a:cs typeface="B Nazanin" pitchFamily="2" charset="-78"/>
                        </a:rPr>
                        <a:t>سایر هزینه ها</a:t>
                      </a:r>
                      <a:endParaRPr lang="fa-IR" sz="1200" b="0" i="0" u="none" strike="noStrike">
                        <a:solidFill>
                          <a:srgbClr val="000000"/>
                        </a:solidFill>
                        <a:effectLst/>
                        <a:latin typeface="B Nazanin"/>
                        <a:cs typeface="B Nazanin" pitchFamily="2" charset="-7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98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57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50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49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75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128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37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192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600" b="0" i="0" u="none" strike="noStrike">
                          <a:solidFill>
                            <a:srgbClr val="000000"/>
                          </a:solidFill>
                          <a:effectLst/>
                          <a:latin typeface="B Nazanin"/>
                          <a:cs typeface="B Nazanin" pitchFamily="2" charset="-78"/>
                        </a:rPr>
                        <a:t>288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548">
                <a:tc>
                  <a:txBody>
                    <a:bodyPr/>
                    <a:lstStyle/>
                    <a:p>
                      <a:pPr algn="ctr" rtl="1" fontAlgn="b"/>
                      <a:r>
                        <a:rPr lang="fa-IR" sz="1200" u="none" strike="noStrike" dirty="0">
                          <a:effectLst/>
                          <a:cs typeface="B Nazanin" pitchFamily="2" charset="-78"/>
                        </a:rPr>
                        <a:t>جمع کل </a:t>
                      </a:r>
                      <a:r>
                        <a:rPr lang="fa-IR" sz="1200" u="none" strike="noStrike" dirty="0" smtClean="0">
                          <a:effectLst/>
                          <a:cs typeface="B Nazanin" pitchFamily="2" charset="-78"/>
                        </a:rPr>
                        <a:t>هزینه</a:t>
                      </a:r>
                      <a:r>
                        <a:rPr lang="fa-IR" sz="1200" u="none" strike="noStrike" baseline="0" dirty="0" smtClean="0">
                          <a:effectLst/>
                          <a:cs typeface="B Nazanin" pitchFamily="2" charset="-78"/>
                        </a:rPr>
                        <a:t> ها</a:t>
                      </a:r>
                      <a:endParaRPr lang="fa-IR" sz="1200" b="1" i="0" u="none" strike="noStrike" dirty="0">
                        <a:solidFill>
                          <a:srgbClr val="000000"/>
                        </a:solidFill>
                        <a:effectLst/>
                        <a:latin typeface="B Nazanin"/>
                        <a:cs typeface="B Nazanin" pitchFamily="2" charset="-78"/>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i="0" u="none" strike="noStrike">
                          <a:solidFill>
                            <a:srgbClr val="000000"/>
                          </a:solidFill>
                          <a:effectLst/>
                          <a:latin typeface="B Nazanin"/>
                          <a:cs typeface="B Nazanin" pitchFamily="2" charset="-78"/>
                        </a:rPr>
                        <a:t>657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i="0" u="none" strike="noStrike">
                          <a:solidFill>
                            <a:srgbClr val="000000"/>
                          </a:solidFill>
                          <a:effectLst/>
                          <a:latin typeface="B Nazanin"/>
                          <a:cs typeface="B Nazanin" pitchFamily="2" charset="-78"/>
                        </a:rPr>
                        <a:t>973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i="0" u="none" strike="noStrike">
                          <a:solidFill>
                            <a:srgbClr val="000000"/>
                          </a:solidFill>
                          <a:effectLst/>
                          <a:latin typeface="B Nazanin"/>
                          <a:cs typeface="B Nazanin" pitchFamily="2" charset="-78"/>
                        </a:rPr>
                        <a:t>3,344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i="0" u="none" strike="noStrike">
                          <a:solidFill>
                            <a:srgbClr val="000000"/>
                          </a:solidFill>
                          <a:effectLst/>
                          <a:latin typeface="B Nazanin"/>
                          <a:cs typeface="B Nazanin" pitchFamily="2" charset="-78"/>
                        </a:rPr>
                        <a:t>5,072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i="0" u="none" strike="noStrike">
                          <a:solidFill>
                            <a:srgbClr val="000000"/>
                          </a:solidFill>
                          <a:effectLst/>
                          <a:latin typeface="B Nazanin"/>
                          <a:cs typeface="B Nazanin" pitchFamily="2" charset="-78"/>
                        </a:rPr>
                        <a:t>5,154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i="0" u="none" strike="noStrike">
                          <a:solidFill>
                            <a:srgbClr val="000000"/>
                          </a:solidFill>
                          <a:effectLst/>
                          <a:latin typeface="B Nazanin"/>
                          <a:cs typeface="B Nazanin" pitchFamily="2" charset="-78"/>
                        </a:rPr>
                        <a:t>8,026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i="0" u="none" strike="noStrike">
                          <a:solidFill>
                            <a:srgbClr val="000000"/>
                          </a:solidFill>
                          <a:effectLst/>
                          <a:latin typeface="B Nazanin"/>
                          <a:cs typeface="B Nazanin" pitchFamily="2" charset="-78"/>
                        </a:rPr>
                        <a:t>9,836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i="0" u="none" strike="noStrike">
                          <a:solidFill>
                            <a:srgbClr val="000000"/>
                          </a:solidFill>
                          <a:effectLst/>
                          <a:latin typeface="B Nazanin"/>
                          <a:cs typeface="B Nazanin" pitchFamily="2" charset="-78"/>
                        </a:rPr>
                        <a:t>4,799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i="0" u="none" strike="noStrike">
                          <a:solidFill>
                            <a:srgbClr val="000000"/>
                          </a:solidFill>
                          <a:effectLst/>
                          <a:latin typeface="B Nazanin"/>
                          <a:cs typeface="B Nazanin" pitchFamily="2" charset="-78"/>
                        </a:rPr>
                        <a:t>11,090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i="0" u="none" strike="noStrike" dirty="0">
                          <a:solidFill>
                            <a:srgbClr val="000000"/>
                          </a:solidFill>
                          <a:effectLst/>
                          <a:latin typeface="B Nazanin"/>
                          <a:cs typeface="B Nazanin" pitchFamily="2" charset="-78"/>
                        </a:rPr>
                        <a:t>14,406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0469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PPD.jpg"/>
          <p:cNvPicPr>
            <a:picLocks noChangeAspect="1"/>
          </p:cNvPicPr>
          <p:nvPr/>
        </p:nvPicPr>
        <p:blipFill>
          <a:blip r:embed="rId2"/>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57200" y="338328"/>
            <a:ext cx="8229600" cy="714408"/>
          </a:xfrm>
        </p:spPr>
        <p:txBody>
          <a:bodyPr>
            <a:normAutofit fontScale="90000"/>
          </a:bodyPr>
          <a:lstStyle/>
          <a:p>
            <a:r>
              <a:rPr lang="fa-IR" sz="3500" b="1" dirty="0" smtClean="0">
                <a:cs typeface="B Nazanin" pitchFamily="2" charset="-78"/>
              </a:rPr>
              <a:t/>
            </a:r>
            <a:br>
              <a:rPr lang="fa-IR" sz="3500" b="1" dirty="0" smtClean="0">
                <a:cs typeface="B Nazanin" pitchFamily="2" charset="-78"/>
              </a:rPr>
            </a:br>
            <a:r>
              <a:rPr lang="fa-IR" sz="3600" dirty="0" smtClean="0">
                <a:cs typeface="B Nazanin" pitchFamily="2" charset="-78"/>
              </a:rPr>
              <a:t>صورت ریز درآمد فروش برق نیروگاه</a:t>
            </a:r>
            <a:r>
              <a:rPr lang="fa-IR" sz="3600" dirty="0">
                <a:cs typeface="B Nazanin" pitchFamily="2" charset="-78"/>
              </a:rPr>
              <a:t/>
            </a:r>
            <a:br>
              <a:rPr lang="fa-IR" sz="3600" dirty="0">
                <a:cs typeface="B Nazanin" pitchFamily="2" charset="-78"/>
              </a:rPr>
            </a:br>
            <a:endParaRPr lang="fa-IR" sz="3500" dirty="0">
              <a:cs typeface="B Nazanin" pitchFamily="2" charset="-78"/>
            </a:endParaRPr>
          </a:p>
        </p:txBody>
      </p:sp>
      <p:graphicFrame>
        <p:nvGraphicFramePr>
          <p:cNvPr id="7" name="Table 6"/>
          <p:cNvGraphicFramePr>
            <a:graphicFrameLocks noGrp="1"/>
          </p:cNvGraphicFramePr>
          <p:nvPr>
            <p:extLst>
              <p:ext uri="{D42A27DB-BD31-4B8C-83A1-F6EECF244321}">
                <p14:modId xmlns:p14="http://schemas.microsoft.com/office/powerpoint/2010/main" val="1779664303"/>
              </p:ext>
            </p:extLst>
          </p:nvPr>
        </p:nvGraphicFramePr>
        <p:xfrm>
          <a:off x="539552" y="1124744"/>
          <a:ext cx="8086148" cy="5025985"/>
        </p:xfrm>
        <a:graphic>
          <a:graphicData uri="http://schemas.openxmlformats.org/drawingml/2006/table">
            <a:tbl>
              <a:tblPr rtl="1">
                <a:tableStyleId>{5C22544A-7EE6-4342-B048-85BDC9FD1C3A}</a:tableStyleId>
              </a:tblPr>
              <a:tblGrid>
                <a:gridCol w="1372643"/>
                <a:gridCol w="529448"/>
                <a:gridCol w="625043"/>
                <a:gridCol w="573569"/>
                <a:gridCol w="610336"/>
                <a:gridCol w="588275"/>
                <a:gridCol w="588275"/>
                <a:gridCol w="588275"/>
                <a:gridCol w="588275"/>
                <a:gridCol w="686322"/>
                <a:gridCol w="1335687"/>
              </a:tblGrid>
              <a:tr h="283644">
                <a:tc rowSpan="2">
                  <a:txBody>
                    <a:bodyPr/>
                    <a:lstStyle/>
                    <a:p>
                      <a:pPr algn="ctr" rtl="1" fontAlgn="ctr"/>
                      <a:r>
                        <a:rPr lang="fa-IR" sz="1600" u="none" strike="noStrike" dirty="0">
                          <a:effectLst/>
                          <a:cs typeface="B Nazanin" pitchFamily="2" charset="-78"/>
                        </a:rPr>
                        <a:t>ماه عملکرد</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8">
                  <a:txBody>
                    <a:bodyPr/>
                    <a:lstStyle/>
                    <a:p>
                      <a:pPr algn="ctr" rtl="1" fontAlgn="b"/>
                      <a:r>
                        <a:rPr lang="fa-IR" sz="1600" u="none" strike="noStrike">
                          <a:effectLst/>
                          <a:cs typeface="B Nazanin" pitchFamily="2" charset="-78"/>
                        </a:rPr>
                        <a:t>سال فروش</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c>
                  <a:txBody>
                    <a:bodyPr/>
                    <a:lstStyle/>
                    <a:p>
                      <a:pPr algn="ctr" rtl="0" fontAlgn="b"/>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b"/>
                      <a:r>
                        <a:rPr lang="fa-IR" sz="1600" u="none" strike="noStrike" dirty="0">
                          <a:effectLst/>
                          <a:cs typeface="B Nazanin" pitchFamily="2" charset="-78"/>
                        </a:rPr>
                        <a:t>مبالغ به میلیارد ریال</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67289">
                <a:tc vMerge="1">
                  <a:txBody>
                    <a:bodyPr/>
                    <a:lstStyle/>
                    <a:p>
                      <a:pPr algn="ctr" rtl="1" fontAlgn="ctr"/>
                      <a:endParaRPr lang="fa-IR" sz="1000" b="0" i="0" u="none" strike="noStrike" dirty="0">
                        <a:solidFill>
                          <a:srgbClr val="000000"/>
                        </a:solidFill>
                        <a:effectLst/>
                        <a:latin typeface="B Nazanin"/>
                      </a:endParaRPr>
                    </a:p>
                  </a:txBody>
                  <a:tcPr marL="0" marR="0" marT="0" marB="0" anchor="ctr"/>
                </a:tc>
                <a:tc>
                  <a:txBody>
                    <a:bodyPr/>
                    <a:lstStyle/>
                    <a:p>
                      <a:pPr algn="ctr" rtl="0" fontAlgn="ctr"/>
                      <a:r>
                        <a:rPr lang="fa-IR" sz="1600" u="none" strike="noStrike" dirty="0">
                          <a:effectLst/>
                          <a:cs typeface="B Nazanin" pitchFamily="2" charset="-78"/>
                        </a:rPr>
                        <a:t>1390</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a:effectLst/>
                          <a:cs typeface="B Nazanin" pitchFamily="2" charset="-78"/>
                        </a:rPr>
                        <a:t>1391</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a:effectLst/>
                          <a:cs typeface="B Nazanin" pitchFamily="2" charset="-78"/>
                        </a:rPr>
                        <a:t>1392</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a:effectLst/>
                          <a:cs typeface="B Nazanin" pitchFamily="2" charset="-78"/>
                        </a:rPr>
                        <a:t>1393</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a:effectLst/>
                          <a:cs typeface="B Nazanin" pitchFamily="2" charset="-78"/>
                        </a:rPr>
                        <a:t>1394</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a:effectLst/>
                          <a:cs typeface="B Nazanin" pitchFamily="2" charset="-78"/>
                        </a:rPr>
                        <a:t>1395</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a:effectLst/>
                          <a:cs typeface="B Nazanin" pitchFamily="2" charset="-78"/>
                        </a:rPr>
                        <a:t>1396</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a:effectLst/>
                          <a:cs typeface="B Nazanin" pitchFamily="2" charset="-78"/>
                        </a:rPr>
                        <a:t>1397</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1" fontAlgn="ctr"/>
                      <a:r>
                        <a:rPr lang="fa-IR" sz="1600" u="none" strike="noStrike">
                          <a:effectLst/>
                          <a:cs typeface="B Nazanin" pitchFamily="2" charset="-78"/>
                        </a:rPr>
                        <a:t>پیش بینی کل 1397</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u="none" strike="noStrike" dirty="0">
                          <a:effectLst/>
                          <a:cs typeface="B Nazanin" pitchFamily="2" charset="-78"/>
                        </a:rPr>
                        <a:t>1398</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83644">
                <a:tc>
                  <a:txBody>
                    <a:bodyPr/>
                    <a:lstStyle/>
                    <a:p>
                      <a:pPr algn="ctr" rtl="1" fontAlgn="ctr"/>
                      <a:r>
                        <a:rPr lang="fa-IR" sz="1600" u="none" strike="noStrike">
                          <a:effectLst/>
                          <a:cs typeface="B Nazanin" pitchFamily="2" charset="-78"/>
                        </a:rPr>
                        <a:t>فروردین</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dirty="0">
                          <a:effectLst/>
                          <a:cs typeface="B Nazanin" pitchFamily="2" charset="-78"/>
                        </a:rPr>
                        <a:t>0 </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46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dirty="0">
                          <a:effectLst/>
                          <a:cs typeface="B Nazanin" pitchFamily="2" charset="-78"/>
                        </a:rPr>
                        <a:t>3 </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127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350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141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dirty="0">
                          <a:solidFill>
                            <a:srgbClr val="000000"/>
                          </a:solidFill>
                          <a:effectLst/>
                          <a:latin typeface="B Nazanin"/>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dirty="0">
                          <a:solidFill>
                            <a:srgbClr val="000000"/>
                          </a:solidFill>
                          <a:effectLst/>
                          <a:latin typeface="B Nazanin"/>
                        </a:rPr>
                        <a:t>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a:effectLst/>
                          <a:cs typeface="B Nazanin" pitchFamily="2" charset="-78"/>
                        </a:rPr>
                        <a:t>اردیبهشت</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51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160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337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349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375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223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223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246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a:effectLst/>
                          <a:cs typeface="B Nazanin" pitchFamily="2" charset="-78"/>
                        </a:rPr>
                        <a:t>خرداد</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dirty="0">
                          <a:effectLst/>
                          <a:cs typeface="B Nazanin" pitchFamily="2" charset="-78"/>
                        </a:rPr>
                        <a:t>100 </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406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108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381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336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336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370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a:effectLst/>
                          <a:cs typeface="B Nazanin" pitchFamily="2" charset="-78"/>
                        </a:rPr>
                        <a:t>تیر</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49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280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401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563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330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474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405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405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445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a:effectLst/>
                          <a:cs typeface="B Nazanin" pitchFamily="2" charset="-78"/>
                        </a:rPr>
                        <a:t>مرداد</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115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214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465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559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538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500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481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481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529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a:effectLst/>
                          <a:cs typeface="B Nazanin" pitchFamily="2" charset="-78"/>
                        </a:rPr>
                        <a:t>شهریور</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123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225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132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dirty="0">
                          <a:effectLst/>
                          <a:cs typeface="B Nazanin" pitchFamily="2" charset="-78"/>
                        </a:rPr>
                        <a:t>76 </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487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441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408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408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449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a:effectLst/>
                          <a:cs typeface="B Nazanin" pitchFamily="2" charset="-78"/>
                        </a:rPr>
                        <a:t>مهر</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16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40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262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332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349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272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349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384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a:effectLst/>
                          <a:cs typeface="B Nazanin" pitchFamily="2" charset="-78"/>
                        </a:rPr>
                        <a:t>آبان</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209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164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dirty="0">
                          <a:effectLst/>
                          <a:cs typeface="B Nazanin" pitchFamily="2" charset="-78"/>
                        </a:rPr>
                        <a:t>276 </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219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276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304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a:effectLst/>
                          <a:cs typeface="B Nazanin" pitchFamily="2" charset="-78"/>
                        </a:rPr>
                        <a:t>آذر</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12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174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200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dirty="0">
                          <a:effectLst/>
                          <a:cs typeface="B Nazanin" pitchFamily="2" charset="-78"/>
                        </a:rPr>
                        <a:t>0 </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289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dirty="0">
                          <a:effectLst/>
                          <a:cs typeface="B Nazanin" pitchFamily="2" charset="-78"/>
                        </a:rPr>
                        <a:t>243 </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289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318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a:effectLst/>
                          <a:cs typeface="B Nazanin" pitchFamily="2" charset="-78"/>
                        </a:rPr>
                        <a:t>دی</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6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189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205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326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dirty="0">
                          <a:effectLst/>
                          <a:cs typeface="B Nazanin" pitchFamily="2" charset="-78"/>
                        </a:rPr>
                        <a:t>239 </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326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358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dirty="0">
                          <a:effectLst/>
                          <a:cs typeface="B Nazanin" pitchFamily="2" charset="-78"/>
                        </a:rPr>
                        <a:t>بهمن</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76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235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151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dirty="0">
                          <a:effectLst/>
                          <a:cs typeface="B Nazanin" pitchFamily="2" charset="-78"/>
                        </a:rPr>
                        <a:t>0 </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239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dirty="0">
                          <a:solidFill>
                            <a:srgbClr val="000000"/>
                          </a:solidFill>
                          <a:effectLst/>
                          <a:latin typeface="B Nazanin"/>
                        </a:rPr>
                        <a:t>263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a:effectLst/>
                          <a:cs typeface="B Nazanin" pitchFamily="2" charset="-78"/>
                        </a:rPr>
                        <a:t>اسفند</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32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24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128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187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dirty="0">
                          <a:effectLst/>
                          <a:cs typeface="B Nazanin" pitchFamily="2" charset="-78"/>
                        </a:rPr>
                        <a:t>0 </a:t>
                      </a:r>
                      <a:endParaRPr lang="fa-IR" sz="1600" b="0"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a:solidFill>
                            <a:srgbClr val="000000"/>
                          </a:solidFill>
                          <a:effectLst/>
                          <a:latin typeface="B Nazanin"/>
                        </a:rPr>
                        <a:t>55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dirty="0">
                          <a:solidFill>
                            <a:srgbClr val="000000"/>
                          </a:solidFill>
                          <a:effectLst/>
                          <a:latin typeface="B Nazanin"/>
                        </a:rPr>
                        <a:t>61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u="none" strike="noStrike">
                          <a:effectLst/>
                          <a:cs typeface="B Nazanin" pitchFamily="2" charset="-78"/>
                        </a:rPr>
                        <a:t>تعدیل صورتحسابهای سال</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(175)</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187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256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16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112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86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u="none" strike="noStrike">
                          <a:effectLst/>
                          <a:cs typeface="B Nazanin" pitchFamily="2" charset="-78"/>
                        </a:rPr>
                        <a:t>0 </a:t>
                      </a:r>
                      <a:endParaRPr lang="fa-IR" sz="1600" b="0"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dirty="0">
                          <a:solidFill>
                            <a:srgbClr val="000000"/>
                          </a:solidFill>
                          <a:effectLst/>
                          <a:latin typeface="B Nazanin"/>
                        </a:rPr>
                        <a:t>112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400" b="0" i="0" u="none" strike="noStrike" dirty="0">
                          <a:solidFill>
                            <a:srgbClr val="000000"/>
                          </a:solidFill>
                          <a:effectLst/>
                          <a:latin typeface="B Nazanin"/>
                        </a:rPr>
                        <a:t>123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644">
                <a:tc>
                  <a:txBody>
                    <a:bodyPr/>
                    <a:lstStyle/>
                    <a:p>
                      <a:pPr algn="ctr" rtl="1" fontAlgn="ctr"/>
                      <a:r>
                        <a:rPr lang="fa-IR" sz="1600" b="1" u="none" strike="noStrike">
                          <a:effectLst/>
                          <a:cs typeface="B Nazanin" pitchFamily="2" charset="-78"/>
                        </a:rPr>
                        <a:t>جمع فروش</a:t>
                      </a:r>
                      <a:endParaRPr lang="fa-IR" sz="16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b="1" u="none" strike="noStrike">
                          <a:effectLst/>
                          <a:cs typeface="B Nazanin" pitchFamily="2" charset="-78"/>
                        </a:rPr>
                        <a:t>96 </a:t>
                      </a:r>
                      <a:endParaRPr lang="fa-IR" sz="16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b="1" u="none" strike="noStrike">
                          <a:effectLst/>
                          <a:cs typeface="B Nazanin" pitchFamily="2" charset="-78"/>
                        </a:rPr>
                        <a:t>273 </a:t>
                      </a:r>
                      <a:endParaRPr lang="fa-IR" sz="16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b="1" u="none" strike="noStrike">
                          <a:effectLst/>
                          <a:cs typeface="B Nazanin" pitchFamily="2" charset="-78"/>
                        </a:rPr>
                        <a:t>2,078 </a:t>
                      </a:r>
                      <a:endParaRPr lang="fa-IR" sz="16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b="1" u="none" strike="noStrike">
                          <a:effectLst/>
                          <a:cs typeface="B Nazanin" pitchFamily="2" charset="-78"/>
                        </a:rPr>
                        <a:t>2,517 </a:t>
                      </a:r>
                      <a:endParaRPr lang="fa-IR" sz="16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b="1" u="none" strike="noStrike">
                          <a:effectLst/>
                          <a:cs typeface="B Nazanin" pitchFamily="2" charset="-78"/>
                        </a:rPr>
                        <a:t>2,271 </a:t>
                      </a:r>
                      <a:endParaRPr lang="fa-IR" sz="16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b="1" u="none" strike="noStrike">
                          <a:effectLst/>
                          <a:cs typeface="B Nazanin" pitchFamily="2" charset="-78"/>
                        </a:rPr>
                        <a:t>3,543 </a:t>
                      </a:r>
                      <a:endParaRPr lang="fa-IR" sz="16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b="1" u="none" strike="noStrike">
                          <a:effectLst/>
                          <a:cs typeface="B Nazanin" pitchFamily="2" charset="-78"/>
                        </a:rPr>
                        <a:t>3,523 </a:t>
                      </a:r>
                      <a:endParaRPr lang="fa-IR" sz="16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b="1" u="none" strike="noStrike">
                          <a:effectLst/>
                          <a:cs typeface="B Nazanin" pitchFamily="2" charset="-78"/>
                        </a:rPr>
                        <a:t>1,854 </a:t>
                      </a:r>
                      <a:endParaRPr lang="fa-IR" sz="1600" b="1" i="0" u="none" strike="noStrike">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b="1" u="none" strike="noStrike" dirty="0" smtClean="0">
                          <a:effectLst/>
                          <a:cs typeface="B Nazanin" pitchFamily="2" charset="-78"/>
                        </a:rPr>
                        <a:t>3.500 </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fa-IR" sz="1600" b="1" u="none" strike="noStrike" dirty="0" smtClean="0">
                          <a:effectLst/>
                          <a:cs typeface="B Nazanin" pitchFamily="2" charset="-78"/>
                        </a:rPr>
                        <a:t>3,850 </a:t>
                      </a:r>
                      <a:endParaRPr lang="fa-IR" sz="1600" b="1" i="0" u="none" strike="noStrike" dirty="0">
                        <a:solidFill>
                          <a:srgbClr val="000000"/>
                        </a:solidFill>
                        <a:effectLst/>
                        <a:latin typeface="B Nazanin"/>
                        <a:cs typeface="B Nazanin"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927602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PPD.jpg"/>
          <p:cNvPicPr>
            <a:picLocks noChangeAspect="1"/>
          </p:cNvPicPr>
          <p:nvPr/>
        </p:nvPicPr>
        <p:blipFill>
          <a:blip r:embed="rId2"/>
          <a:stretch>
            <a:fillRect/>
          </a:stretch>
        </p:blipFill>
        <p:spPr>
          <a:xfrm>
            <a:off x="214282" y="0"/>
            <a:ext cx="1216568" cy="571504"/>
          </a:xfrm>
          <a:prstGeom prst="rect">
            <a:avLst/>
          </a:prstGeom>
        </p:spPr>
      </p:pic>
      <p:cxnSp>
        <p:nvCxnSpPr>
          <p:cNvPr id="7" name="Straight Connector 6"/>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558193" y="517179"/>
            <a:ext cx="8229600" cy="434479"/>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nSpc>
                <a:spcPct val="120000"/>
              </a:lnSpc>
            </a:pPr>
            <a:r>
              <a:rPr lang="fa-IR" sz="1800" b="1" dirty="0" smtClean="0">
                <a:latin typeface="Times New Roman"/>
                <a:ea typeface="Times New Roman"/>
                <a:cs typeface="B Titr" pitchFamily="2" charset="-78"/>
              </a:rPr>
              <a:t>وضعیت کنونی نیروگاه‌های هسته‌ای در جهان</a:t>
            </a:r>
            <a:endParaRPr lang="fa-IR" sz="1800" b="1" dirty="0">
              <a:latin typeface="Times New Roman"/>
              <a:ea typeface="Times New Roman"/>
              <a:cs typeface="B Titr" pitchFamily="2" charset="-78"/>
            </a:endParaRPr>
          </a:p>
        </p:txBody>
      </p:sp>
      <p:grpSp>
        <p:nvGrpSpPr>
          <p:cNvPr id="16" name="Group 15"/>
          <p:cNvGrpSpPr/>
          <p:nvPr/>
        </p:nvGrpSpPr>
        <p:grpSpPr>
          <a:xfrm>
            <a:off x="2094745" y="1124744"/>
            <a:ext cx="4997535" cy="5256584"/>
            <a:chOff x="2494127" y="1916832"/>
            <a:chExt cx="4162425" cy="4186039"/>
          </a:xfrm>
        </p:grpSpPr>
        <p:pic>
          <p:nvPicPr>
            <p:cNvPr id="17" name="Picture 2" descr="C:\Users\gerami\Pictures\سیلسی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127" y="2492896"/>
              <a:ext cx="4162425" cy="36099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939313" y="1916832"/>
              <a:ext cx="3010761" cy="369332"/>
            </a:xfrm>
            <a:prstGeom prst="rect">
              <a:avLst/>
            </a:prstGeom>
            <a:noFill/>
          </p:spPr>
          <p:txBody>
            <a:bodyPr wrap="none" rtlCol="1">
              <a:spAutoFit/>
            </a:bodyPr>
            <a:lstStyle/>
            <a:p>
              <a:r>
                <a:rPr lang="fa-IR" b="1" dirty="0">
                  <a:cs typeface="B Nazanin" pitchFamily="2" charset="-78"/>
                </a:rPr>
                <a:t>سهم تولید برق هسته‌ای در </a:t>
              </a:r>
              <a:r>
                <a:rPr lang="fa-IR" b="1" dirty="0" smtClean="0">
                  <a:cs typeface="B Nazanin" pitchFamily="2" charset="-78"/>
                </a:rPr>
                <a:t>جهان ۲۰۱۷</a:t>
              </a:r>
              <a:endParaRPr lang="fa-IR" b="1" dirty="0">
                <a:cs typeface="B Nazanin" pitchFamily="2" charset="-78"/>
              </a:endParaRPr>
            </a:p>
          </p:txBody>
        </p:sp>
      </p:grpSp>
    </p:spTree>
    <p:extLst>
      <p:ext uri="{BB962C8B-B14F-4D97-AF65-F5344CB8AC3E}">
        <p14:creationId xmlns:p14="http://schemas.microsoft.com/office/powerpoint/2010/main" val="396780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erami\Pictures\۳.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68760"/>
            <a:ext cx="8870672" cy="47089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PPD.jpg"/>
          <p:cNvPicPr>
            <a:picLocks noChangeAspect="1"/>
          </p:cNvPicPr>
          <p:nvPr/>
        </p:nvPicPr>
        <p:blipFill>
          <a:blip r:embed="rId3"/>
          <a:stretch>
            <a:fillRect/>
          </a:stretch>
        </p:blipFill>
        <p:spPr>
          <a:xfrm>
            <a:off x="214282" y="0"/>
            <a:ext cx="1216568" cy="571504"/>
          </a:xfrm>
          <a:prstGeom prst="rect">
            <a:avLst/>
          </a:prstGeom>
        </p:spPr>
      </p:pic>
      <p:cxnSp>
        <p:nvCxnSpPr>
          <p:cNvPr id="5" name="Straight Connector 4"/>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54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gerami\Pictures\۱.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764704"/>
            <a:ext cx="8534752" cy="60486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PPD.jpg"/>
          <p:cNvPicPr>
            <a:picLocks noChangeAspect="1"/>
          </p:cNvPicPr>
          <p:nvPr/>
        </p:nvPicPr>
        <p:blipFill>
          <a:blip r:embed="rId3"/>
          <a:stretch>
            <a:fillRect/>
          </a:stretch>
        </p:blipFill>
        <p:spPr>
          <a:xfrm>
            <a:off x="214282" y="0"/>
            <a:ext cx="1216568" cy="571504"/>
          </a:xfrm>
          <a:prstGeom prst="rect">
            <a:avLst/>
          </a:prstGeom>
        </p:spPr>
      </p:pic>
      <p:cxnSp>
        <p:nvCxnSpPr>
          <p:cNvPr id="4" name="Straight Connector 3"/>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1378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gerami\Pictures\۲.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64704"/>
            <a:ext cx="7992888" cy="59612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PPD.jpg"/>
          <p:cNvPicPr>
            <a:picLocks noChangeAspect="1"/>
          </p:cNvPicPr>
          <p:nvPr/>
        </p:nvPicPr>
        <p:blipFill>
          <a:blip r:embed="rId3"/>
          <a:stretch>
            <a:fillRect/>
          </a:stretch>
        </p:blipFill>
        <p:spPr>
          <a:xfrm>
            <a:off x="214282" y="0"/>
            <a:ext cx="1216568" cy="571504"/>
          </a:xfrm>
          <a:prstGeom prst="rect">
            <a:avLst/>
          </a:prstGeom>
        </p:spPr>
      </p:pic>
      <p:cxnSp>
        <p:nvCxnSpPr>
          <p:cNvPr id="6" name="Straight Connector 5"/>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680389"/>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644" y="620688"/>
            <a:ext cx="8229600" cy="652934"/>
          </a:xfrm>
        </p:spPr>
        <p:txBody>
          <a:bodyPr>
            <a:noAutofit/>
          </a:bodyPr>
          <a:lstStyle/>
          <a:p>
            <a:r>
              <a:rPr lang="ar-SA" sz="1800" b="1" dirty="0" smtClean="0">
                <a:effectLst/>
                <a:latin typeface="Times New Roman"/>
                <a:ea typeface="Times New Roman"/>
                <a:cs typeface="B Titr" pitchFamily="2" charset="-78"/>
              </a:rPr>
              <a:t>تولید کل و تحويل به شبكه برق واحد یکم نيروگاه اتمي بوشهر </a:t>
            </a:r>
            <a:endParaRPr lang="fa-IR" sz="1800" dirty="0">
              <a:cs typeface="B Titr" pitchFamily="2" charset="-78"/>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1998" y="1346092"/>
            <a:ext cx="7890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NPPD.jpg"/>
          <p:cNvPicPr>
            <a:picLocks noChangeAspect="1"/>
          </p:cNvPicPr>
          <p:nvPr/>
        </p:nvPicPr>
        <p:blipFill>
          <a:blip r:embed="rId3"/>
          <a:stretch>
            <a:fillRect/>
          </a:stretch>
        </p:blipFill>
        <p:spPr>
          <a:xfrm>
            <a:off x="214282" y="0"/>
            <a:ext cx="1216568" cy="571504"/>
          </a:xfrm>
          <a:prstGeom prst="rect">
            <a:avLst/>
          </a:prstGeom>
        </p:spPr>
      </p:pic>
      <p:cxnSp>
        <p:nvCxnSpPr>
          <p:cNvPr id="5" name="Straight Connector 4"/>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97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PPD.jpg"/>
          <p:cNvPicPr>
            <a:picLocks noChangeAspect="1"/>
          </p:cNvPicPr>
          <p:nvPr/>
        </p:nvPicPr>
        <p:blipFill>
          <a:blip r:embed="rId2"/>
          <a:stretch>
            <a:fillRect/>
          </a:stretch>
        </p:blipFill>
        <p:spPr>
          <a:xfrm>
            <a:off x="214282" y="0"/>
            <a:ext cx="1216568" cy="571504"/>
          </a:xfrm>
          <a:prstGeom prst="rect">
            <a:avLst/>
          </a:prstGeom>
        </p:spPr>
      </p:pic>
      <p:cxnSp>
        <p:nvCxnSpPr>
          <p:cNvPr id="5" name="Straight Connector 4"/>
          <p:cNvCxnSpPr/>
          <p:nvPr/>
        </p:nvCxnSpPr>
        <p:spPr>
          <a:xfrm>
            <a:off x="1500166" y="428604"/>
            <a:ext cx="7358114" cy="1588"/>
          </a:xfrm>
          <a:prstGeom prst="line">
            <a:avLst/>
          </a:prstGeom>
          <a:ln w="50800" cmpd="tri"/>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331640" y="1091514"/>
            <a:ext cx="6804272" cy="5289814"/>
            <a:chOff x="1511822" y="1700808"/>
            <a:chExt cx="6228208" cy="4284530"/>
          </a:xfrm>
        </p:grpSpPr>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240922"/>
              <a:ext cx="5328270" cy="3744416"/>
            </a:xfrm>
            <a:prstGeom prst="rect">
              <a:avLst/>
            </a:prstGeom>
            <a:noFill/>
          </p:spPr>
        </p:pic>
        <p:sp>
          <p:nvSpPr>
            <p:cNvPr id="13" name="Title 1"/>
            <p:cNvSpPr txBox="1">
              <a:spLocks/>
            </p:cNvSpPr>
            <p:nvPr/>
          </p:nvSpPr>
          <p:spPr>
            <a:xfrm>
              <a:off x="1511822" y="1700808"/>
              <a:ext cx="6033864" cy="65293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1800" b="1" dirty="0">
                  <a:latin typeface="Times New Roman"/>
                  <a:ea typeface="Times New Roman"/>
                  <a:cs typeface="B Titr" pitchFamily="2" charset="-78"/>
                </a:rPr>
                <a:t>سهم تولید برق هسته ای در کشور در سال 1396</a:t>
              </a:r>
              <a:endParaRPr lang="fa-IR" sz="1800" dirty="0">
                <a:cs typeface="B Titr" pitchFamily="2" charset="-78"/>
              </a:endParaRPr>
            </a:p>
          </p:txBody>
        </p:sp>
      </p:grpSp>
    </p:spTree>
    <p:extLst>
      <p:ext uri="{BB962C8B-B14F-4D97-AF65-F5344CB8AC3E}">
        <p14:creationId xmlns:p14="http://schemas.microsoft.com/office/powerpoint/2010/main" val="309613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1388</TotalTime>
  <Words>2468</Words>
  <Application>Microsoft Office PowerPoint</Application>
  <PresentationFormat>On-screen Show (4:3)</PresentationFormat>
  <Paragraphs>823</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تولید کل و تحويل به شبكه برق واحد یکم نيروگاه اتمي بوشهر </vt:lpstr>
      <vt:lpstr>PowerPoint Presentation</vt:lpstr>
      <vt:lpstr>وضعیت فروش برق نیروگاه بوشهر</vt:lpstr>
      <vt:lpstr>ميزان ساعت بهره‌برداري واحد یکم نيروگاه اتمي بوشهر از سال 1390 تا پایان آبان ماه سال 1397</vt:lpstr>
      <vt:lpstr>ضريب بار واحد یکم نيروگاه اتمي بوشهر از سال 1390 تا پایان آبان ماه سال 1397</vt:lpstr>
      <vt:lpstr>نمودار تجمعي  و دوره‌اي كاهش انتشار انواع گازهاي آلاينده‌ زیست‌محیطی ناشي از توليد برق در واحد یکم نيروگاه اتمي بوشهر</vt:lpstr>
      <vt:lpstr>نمودار تجمعي و دوره‌اي صرفه‌جويي در مصرف معادل سوخت‌هاي فسيلي ناشي از توليد برق واحد یکم نيروگاه اتمي بوشهر (بر حسب گاز طبيعي) </vt:lpstr>
      <vt:lpstr>نمودار تجمعي و دوره‌اي صرفه‌جويي در مصرف معادل سوخت‌هاي فسيلي ناشي از توليد برق در واحد یکم نيروگاه اتمي بوشهر(برحسب بشكه معادل نفت‌خام)</vt:lpstr>
      <vt:lpstr>ميزان صرفه جويي در استفاده از سوختهای فسيلي و عدم انتشار آلاینده ها در نیروگاه اتمی بوشهر</vt:lpstr>
      <vt:lpstr>هزینه تمام شده تولید برق</vt:lpstr>
      <vt:lpstr>پارامترهاي ورودي براي محاسبه هزینه تمام شده تولید برق واحدهای دوم و سوم نیروگاه اتمی بوشهر         </vt:lpstr>
      <vt:lpstr>PowerPoint Presentation</vt:lpstr>
      <vt:lpstr>آناليز حساسيت </vt:lpstr>
      <vt:lpstr>برآورد قیمت برق تولیدی نیروگاه اتمی بوشهر</vt:lpstr>
      <vt:lpstr>برآورد قیمت برق تولیدی نیروگاه اتمی بوشهر</vt:lpstr>
      <vt:lpstr>برآورد قیمت برق تولیدی نیروگاه اتمی بوشهر</vt:lpstr>
      <vt:lpstr>برآورد قیمت برق تولیدی نیروگاه اتمی بوشهر</vt:lpstr>
      <vt:lpstr>برآورد قیمت برق تولیدی نیروگاه اتمی بوشهر</vt:lpstr>
      <vt:lpstr>PowerPoint Presentation</vt:lpstr>
      <vt:lpstr> گزارش عملکرد مالی نیروگاه </vt:lpstr>
      <vt:lpstr> گزارش عملکرد نقدی نیروگاه</vt:lpstr>
      <vt:lpstr> نمودار کسری نقدینگی شرکت </vt:lpstr>
      <vt:lpstr> منابع تامین کسری نقدینگی و خروج از ماده «141» قانون تجارت </vt:lpstr>
      <vt:lpstr> بهای تمام شده یک کیلووات برق فروش رفته </vt:lpstr>
      <vt:lpstr> نمودار بهای تمام شده یک کیلو وات برق فروش رفته </vt:lpstr>
      <vt:lpstr> نمودار مقایسه نرخ فروش و بهای تمام شده یک واحد فروش رفته </vt:lpstr>
      <vt:lpstr> مازاد (کسری) نقدینگی با احتساب میزان صرفه جویی ناشی از تولید برق هسته‌ای </vt:lpstr>
      <vt:lpstr>PowerPoint Presentation</vt:lpstr>
      <vt:lpstr> گزارش عملکرد مالی نیروگاه –صورت ریز هزینه ها </vt:lpstr>
      <vt:lpstr> صورت ریز درآمد فروش برق نیروگاه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Gerami , Mohammad</dc:creator>
  <cp:lastModifiedBy>Fatourehchian , Saeed</cp:lastModifiedBy>
  <cp:revision>99</cp:revision>
  <dcterms:created xsi:type="dcterms:W3CDTF">2018-12-04T07:28:06Z</dcterms:created>
  <dcterms:modified xsi:type="dcterms:W3CDTF">2018-12-10T14:13:19Z</dcterms:modified>
</cp:coreProperties>
</file>