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10">
  <p:sldMasterIdLst>
    <p:sldMasterId id="2147483648" r:id="rId1"/>
    <p:sldMasterId id="2147483679" r:id="rId2"/>
  </p:sldMasterIdLst>
  <p:notesMasterIdLst>
    <p:notesMasterId r:id="rId31"/>
  </p:notesMasterIdLst>
  <p:sldIdLst>
    <p:sldId id="348" r:id="rId3"/>
    <p:sldId id="257" r:id="rId4"/>
    <p:sldId id="456" r:id="rId5"/>
    <p:sldId id="567" r:id="rId6"/>
    <p:sldId id="458" r:id="rId7"/>
    <p:sldId id="459" r:id="rId8"/>
    <p:sldId id="565" r:id="rId9"/>
    <p:sldId id="537" r:id="rId10"/>
    <p:sldId id="538" r:id="rId11"/>
    <p:sldId id="536" r:id="rId12"/>
    <p:sldId id="540" r:id="rId13"/>
    <p:sldId id="558" r:id="rId14"/>
    <p:sldId id="560" r:id="rId15"/>
    <p:sldId id="559" r:id="rId16"/>
    <p:sldId id="561" r:id="rId17"/>
    <p:sldId id="568" r:id="rId18"/>
    <p:sldId id="566" r:id="rId19"/>
    <p:sldId id="555" r:id="rId20"/>
    <p:sldId id="556" r:id="rId21"/>
    <p:sldId id="557" r:id="rId22"/>
    <p:sldId id="562" r:id="rId23"/>
    <p:sldId id="563" r:id="rId24"/>
    <p:sldId id="564" r:id="rId25"/>
    <p:sldId id="552" r:id="rId26"/>
    <p:sldId id="545" r:id="rId27"/>
    <p:sldId id="569" r:id="rId28"/>
    <p:sldId id="548" r:id="rId29"/>
    <p:sldId id="554" r:id="rId30"/>
  </p:sldIdLst>
  <p:sldSz cx="9144000" cy="6858000" type="screen4x3"/>
  <p:notesSz cx="6858000" cy="9144000"/>
  <p:embeddedFontLst>
    <p:embeddedFont>
      <p:font typeface="B Nazanin" panose="00000400000000000000" pitchFamily="2" charset="-78"/>
      <p:regular r:id="rId32"/>
      <p:bold r:id="rId33"/>
    </p:embeddedFont>
    <p:embeddedFont>
      <p:font typeface="Anaconda" panose="020B060402020202020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Bleucher" panose="020B0604020202020204" charset="0"/>
      <p:regular r:id="rId39"/>
    </p:embeddedFont>
  </p:embeddedFontLst>
  <p:defaultTextStyle>
    <a:defPPr>
      <a:defRPr lang="en-US"/>
    </a:defPPr>
    <a:lvl1pPr algn="ct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1pPr>
    <a:lvl2pPr marL="457200" algn="ct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2pPr>
    <a:lvl3pPr marL="914400" algn="ct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3pPr>
    <a:lvl4pPr marL="1371600" algn="ct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4pPr>
    <a:lvl5pPr marL="1828800" algn="ctr" rtl="1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Nazanin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7E06"/>
    <a:srgbClr val="008000"/>
    <a:srgbClr val="3065D0"/>
    <a:srgbClr val="FFC000"/>
    <a:srgbClr val="B2B2B2"/>
    <a:srgbClr val="66CCFF"/>
    <a:srgbClr val="1D433F"/>
    <a:srgbClr val="E8D12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86368" autoAdjust="0"/>
  </p:normalViewPr>
  <p:slideViewPr>
    <p:cSldViewPr>
      <p:cViewPr varScale="1">
        <p:scale>
          <a:sx n="109" d="100"/>
          <a:sy n="109" d="100"/>
        </p:scale>
        <p:origin x="3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3D7DF1-24AB-4AC2-AF08-25DF2EA69ACD}" type="datetimeFigureOut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8C40FF-8237-4D9D-8C4B-2A1A7D0BAE7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3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F8F23-99D8-4A66-9867-A8E2A72E961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7975" y="609600"/>
            <a:ext cx="2066925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48375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B5397-7CF1-429B-840E-BB20B4ED4ED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609600"/>
            <a:ext cx="60198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6400"/>
            <a:ext cx="8267700" cy="46482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4F580-9FDE-48F4-9E76-7939B85F365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E85D4-1CD4-4086-BD1B-D5EBF3F66583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D7FE-9DC2-4B76-9CE1-AC523A0144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5C937-889D-49D0-AD9B-9D3D8EB737C7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74FD-CDC1-463B-8A82-83545753B3A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42C9-5B23-41F8-9D3A-099B503EBD40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40832-94F3-4D93-BFCB-C64AAF5CBD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192E4-0573-4632-9703-FC4B07599D65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A01AB-FA36-44C9-A8A4-7FA775E5BD8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D6655-7471-42E6-B24F-19585C234992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C216F-4A3D-4BDE-A3E6-B1F1BD3D8C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99B6B-173F-4B1D-A1C9-56C2BE59AE12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354A4-DB9F-4B8D-9C05-48222F49A63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03-9963-4EC6-98E3-754E13C52B76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E3C3E-1D21-4628-91E9-6AE22DD028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4D827-0885-4BD6-A4D6-12C46B31A22D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B925-FDDE-49F2-90E2-57B1351A21F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7D7F-705D-42F0-BAAB-C7B57E11B39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C003D-6C33-438B-9BAE-B64EB027872F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6A36-9DC2-4665-B75B-D0A4898476C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D9BF5-82DB-431C-BEC0-5FB227DF5524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86DE-66F0-4582-8AC6-859D23C34C2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A0112-2C63-4DD2-BB4E-C0E59C4C0874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EAD08-F275-4566-A7A7-5AFF9A9A22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7250" y="1676400"/>
            <a:ext cx="405765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2A14A-2A16-4115-8EBA-18D5AB2C0C1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632DB-2F70-42A7-98AF-B8F884DE78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940A8-C31D-44FC-8841-D8949F9F26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06EF1-B8ED-4764-ABD0-2829793AF8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9628B-CC40-46D5-A2E3-1690AE4EB07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1F629-D70D-4AEE-852E-A7DDF59EE3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7B09A-8FB9-4A48-B63E-3180C6670D5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Oval 105"/>
          <p:cNvSpPr>
            <a:spLocks noChangeArrowheads="1"/>
          </p:cNvSpPr>
          <p:nvPr/>
        </p:nvSpPr>
        <p:spPr bwMode="gray">
          <a:xfrm>
            <a:off x="179388" y="0"/>
            <a:ext cx="6804025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1130" name="Rectangle 106"/>
          <p:cNvSpPr>
            <a:spLocks noChangeArrowheads="1"/>
          </p:cNvSpPr>
          <p:nvPr/>
        </p:nvSpPr>
        <p:spPr bwMode="gray">
          <a:xfrm>
            <a:off x="0" y="549275"/>
            <a:ext cx="9144000" cy="6477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76400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596063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AE74E2-E3DF-477F-BD2B-63E5D49A564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1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133600" y="609600"/>
            <a:ext cx="6019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2" name="Picture 11" descr="Arm1blue.jpg"/>
          <p:cNvPicPr>
            <a:picLocks noChangeAspect="1"/>
          </p:cNvPicPr>
          <p:nvPr/>
        </p:nvPicPr>
        <p:blipFill>
          <a:blip r:embed="rId13" cstate="print"/>
          <a:srcRect l="6923" t="5489" r="6923" b="8457"/>
          <a:stretch>
            <a:fillRect/>
          </a:stretch>
        </p:blipFill>
        <p:spPr>
          <a:xfrm>
            <a:off x="228600" y="304800"/>
            <a:ext cx="914400" cy="990600"/>
          </a:xfrm>
          <a:prstGeom prst="ellipse">
            <a:avLst/>
          </a:prstGeom>
          <a:ln w="19050" cap="rnd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 spd="slow"/>
  <p:timing>
    <p:tnLst>
      <p:par>
        <p:cTn id="1" dur="indefinite" restart="never" nodeType="tmRoot"/>
      </p:par>
    </p:tnLst>
  </p:timing>
  <p:hf hd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Zar" pitchFamily="2" charset="-78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Zar" pitchFamily="2" charset="-78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Zar" pitchFamily="2" charset="-78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Zar" pitchFamily="2" charset="-78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cs typeface="Zar" pitchFamily="2" charset="-7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Zar" pitchFamily="2" charset="-78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Zar" pitchFamily="2" charset="-78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cs typeface="Zar" pitchFamily="2" charset="-78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Zar" pitchFamily="2" charset="-78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Zar" pitchFamily="2" charset="-7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088C327-B687-4E94-9323-C968459CC746}" type="datetime1">
              <a:rPr lang="en-US"/>
              <a:pPr>
                <a:defRPr/>
              </a:pPr>
              <a:t>8/28/2016</a:t>
            </a:fld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0" y="6596063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b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F1F32450-29FB-4B8B-B298-243C1AB596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-142875" y="-125413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0" hangingPunct="0"/>
            <a:endParaRPr lang="en-US" b="0">
              <a:cs typeface="Arial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3861499" y="133588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rtl="0"/>
            <a:r>
              <a:rPr lang="en-US" sz="1800" dirty="0" smtClean="0">
                <a:latin typeface="Anaconda" pitchFamily="2" charset="0"/>
                <a:cs typeface="+mj-cs"/>
              </a:rPr>
              <a:t>In the name of  Allah</a:t>
            </a:r>
            <a:endParaRPr lang="en-US" sz="1800" dirty="0">
              <a:latin typeface="Anaconda" pitchFamily="2" charset="0"/>
              <a:cs typeface="+mj-cs"/>
            </a:endParaRPr>
          </a:p>
        </p:txBody>
      </p: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2583041" y="2678966"/>
            <a:ext cx="42749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r>
              <a:rPr lang="en-US" sz="1600" dirty="0" smtClean="0">
                <a:solidFill>
                  <a:srgbClr val="0070C0"/>
                </a:solidFill>
              </a:rPr>
              <a:t>Presentation title: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 txBox="1">
            <a:spLocks noChangeArrowheads="1"/>
          </p:cNvSpPr>
          <p:nvPr/>
        </p:nvSpPr>
        <p:spPr bwMode="auto">
          <a:xfrm>
            <a:off x="2096770" y="4008180"/>
            <a:ext cx="5264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rtl="0"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Presenter </a:t>
            </a:r>
            <a:r>
              <a:rPr lang="en-US" sz="1600" dirty="0" smtClean="0">
                <a:solidFill>
                  <a:srgbClr val="C00000"/>
                </a:solidFill>
              </a:rPr>
              <a:t>  </a:t>
            </a:r>
            <a:endParaRPr lang="fa-IR" sz="1600" dirty="0">
              <a:solidFill>
                <a:srgbClr val="C00000"/>
              </a:solidFill>
            </a:endParaRPr>
          </a:p>
          <a:p>
            <a:pPr rtl="0">
              <a:defRPr/>
            </a:pPr>
            <a:r>
              <a:rPr lang="en-US" sz="1600" dirty="0" smtClean="0"/>
              <a:t>Khalil Moshkbar-Bakhshayesh</a:t>
            </a:r>
          </a:p>
          <a:p>
            <a:pPr algn="l" rtl="0">
              <a:defRPr/>
            </a:pPr>
            <a:endParaRPr lang="en-US" sz="1600" b="0" kern="0" dirty="0" smtClean="0">
              <a:solidFill>
                <a:srgbClr val="C00000"/>
              </a:solidFill>
              <a:latin typeface="Bleucher" pitchFamily="2" charset="0"/>
              <a:ea typeface="+mj-ea"/>
              <a:cs typeface="2  Bardiya" pitchFamily="2" charset="-78"/>
            </a:endParaRPr>
          </a:p>
          <a:p>
            <a:pPr rtl="0">
              <a:defRPr/>
            </a:pPr>
            <a:r>
              <a:rPr lang="en-US" sz="1600" dirty="0" smtClean="0">
                <a:solidFill>
                  <a:srgbClr val="0070C0"/>
                </a:solidFill>
              </a:rPr>
              <a:t>Supervisor </a:t>
            </a:r>
            <a:endParaRPr lang="fa-IR" sz="1600" dirty="0" smtClean="0">
              <a:solidFill>
                <a:srgbClr val="0070C0"/>
              </a:solidFill>
            </a:endParaRPr>
          </a:p>
          <a:p>
            <a:pPr rtl="0">
              <a:defRPr/>
            </a:pPr>
            <a:r>
              <a:rPr lang="en-US" sz="1600" dirty="0" smtClean="0"/>
              <a:t>Mohammed Bagher Ghofrani </a:t>
            </a:r>
          </a:p>
          <a:p>
            <a:pPr algn="l" rtl="0">
              <a:defRPr/>
            </a:pPr>
            <a:endParaRPr lang="en-US" sz="1600" b="0" kern="0" dirty="0" smtClean="0">
              <a:solidFill>
                <a:srgbClr val="C00000"/>
              </a:solidFill>
              <a:latin typeface="Bleucher" pitchFamily="2" charset="0"/>
              <a:ea typeface="+mj-ea"/>
              <a:cs typeface="2  Bardiya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5880" y="3085742"/>
            <a:ext cx="740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1600" dirty="0" smtClean="0"/>
              <a:t>Implementation of </a:t>
            </a:r>
            <a:r>
              <a:rPr lang="en-US" sz="1600" dirty="0" smtClean="0">
                <a:solidFill>
                  <a:srgbClr val="C00000"/>
                </a:solidFill>
              </a:rPr>
              <a:t>C</a:t>
            </a:r>
            <a:r>
              <a:rPr lang="en-US" sz="1600" dirty="0" smtClean="0"/>
              <a:t>omputer-based </a:t>
            </a:r>
            <a:r>
              <a:rPr lang="en-US" sz="1600" dirty="0" smtClean="0">
                <a:solidFill>
                  <a:srgbClr val="C00000"/>
                </a:solidFill>
              </a:rPr>
              <a:t>O</a:t>
            </a:r>
            <a:r>
              <a:rPr lang="en-US" sz="1600" dirty="0" smtClean="0"/>
              <a:t>perator </a:t>
            </a:r>
            <a:r>
              <a:rPr lang="en-US" sz="1600" dirty="0" smtClean="0">
                <a:solidFill>
                  <a:srgbClr val="C00000"/>
                </a:solidFill>
              </a:rPr>
              <a:t>A</a:t>
            </a:r>
            <a:r>
              <a:rPr lang="en-US" sz="1600" dirty="0" smtClean="0"/>
              <a:t>id </a:t>
            </a:r>
            <a:r>
              <a:rPr lang="en-US" sz="1600" dirty="0" smtClean="0">
                <a:solidFill>
                  <a:srgbClr val="C00000"/>
                </a:solidFill>
              </a:rPr>
              <a:t>T</a:t>
            </a:r>
            <a:r>
              <a:rPr lang="en-US" sz="1600" dirty="0" smtClean="0"/>
              <a:t>ool (COAT) on </a:t>
            </a:r>
          </a:p>
          <a:p>
            <a:pPr rtl="0"/>
            <a:r>
              <a:rPr lang="en-US" sz="1600" dirty="0" smtClean="0"/>
              <a:t>BNPP Full-scale/Compact Simulators</a:t>
            </a:r>
          </a:p>
          <a:p>
            <a:pPr rtl="0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448272" y="568100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rtl="0">
              <a:defRPr/>
            </a:pPr>
            <a:endParaRPr lang="fa-IR" sz="1600" dirty="0" smtClean="0">
              <a:cs typeface="B Nazanin" panose="00000400000000000000" pitchFamily="2" charset="-78"/>
            </a:endParaRPr>
          </a:p>
          <a:p>
            <a:pPr rtl="0">
              <a:defRPr/>
            </a:pPr>
            <a:r>
              <a:rPr lang="en-US" sz="1400" dirty="0" smtClean="0">
                <a:solidFill>
                  <a:srgbClr val="0070C0"/>
                </a:solidFill>
                <a:cs typeface="B Nazanin" panose="00000400000000000000" pitchFamily="2" charset="-78"/>
              </a:rPr>
              <a:t>Aug. 2016</a:t>
            </a:r>
            <a:endParaRPr lang="fa-IR" sz="14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255259" y="1696760"/>
            <a:ext cx="490780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0"/>
            <a:endParaRPr lang="en-US" sz="1800" dirty="0" smtClean="0"/>
          </a:p>
          <a:p>
            <a:pPr rtl="0"/>
            <a:r>
              <a:rPr lang="en-US" sz="1400" dirty="0" smtClean="0"/>
              <a:t>Department of Energy Engineering</a:t>
            </a:r>
          </a:p>
          <a:p>
            <a:pPr rtl="0"/>
            <a:endParaRPr lang="en-US" sz="1400" dirty="0"/>
          </a:p>
        </p:txBody>
      </p:sp>
      <p:pic>
        <p:nvPicPr>
          <p:cNvPr id="91140" name="Picture 4" descr="http://sharif.edu/~tahami/images/Sharif-Logo-English-Bl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7200"/>
            <a:ext cx="1499553" cy="14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58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019334"/>
              </p:ext>
            </p:extLst>
          </p:nvPr>
        </p:nvGraphicFramePr>
        <p:xfrm>
          <a:off x="91440" y="1355450"/>
          <a:ext cx="9030884" cy="504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36" name="Visio" r:id="rId4" imgW="7711941" imgH="4545951" progId="">
                  <p:embed/>
                </p:oleObj>
              </mc:Choice>
              <mc:Fallback>
                <p:oleObj name="Visio" r:id="rId4" imgW="7711941" imgH="4545951" progId="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" y="1355450"/>
                        <a:ext cx="9030884" cy="50477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8621" y="6328589"/>
            <a:ext cx="85415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Schematic view of the proposed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structure 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for prediction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of 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NPPs parameters in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noisy environment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3642541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Picture 19" descr="C:\Users\DOEE\Desktop\paper\5th-paper and TSVM\tsvm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5" y="2448896"/>
            <a:ext cx="326834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D:\MOSHKBAR\PAPER_SSL_SL\SSL_SL.em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2528878"/>
            <a:ext cx="4114800" cy="372339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-1379412" y="5168518"/>
            <a:ext cx="694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Structure of TSVM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06040" y="6274871"/>
            <a:ext cx="694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Structure of Identification/Clustering of the COAT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55750" y="1398479"/>
            <a:ext cx="51451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Transient clusterer: </a:t>
            </a:r>
            <a:r>
              <a:rPr lang="en-US" sz="1400" dirty="0" smtClean="0">
                <a:solidFill>
                  <a:srgbClr val="C00000"/>
                </a:solidFill>
              </a:rPr>
              <a:t>Transductive Support Vector Machine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49455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3608" y="1508293"/>
            <a:ext cx="745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4825" indent="-1774825" algn="l" rtl="0"/>
            <a:r>
              <a:rPr lang="en-US" sz="160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Conceptual design</a:t>
            </a:r>
            <a:r>
              <a:rPr lang="en-US" sz="1600" b="0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of how a 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product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will 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and meet </a:t>
            </a:r>
            <a:r>
              <a:rPr lang="en-US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performance requirements (what of the solution).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1040" y="2409269"/>
            <a:ext cx="61112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Characteristics of the Conceptual Design </a:t>
            </a:r>
            <a:r>
              <a:rPr lang="en-US" sz="1400" b="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l" rtl="0"/>
            <a:endParaRPr lang="en-US" sz="1400" b="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written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customer’s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</a:p>
          <a:p>
            <a:pPr marL="171450" indent="-171450" algn="l" rtl="0"/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explaining the observable external characteristics of the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 marL="171450" indent="-171450" algn="l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l" rtl="0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contains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technical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jargon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it does, define it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171450" indent="-171450" algn="l" rtl="0"/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rtl="0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describes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functions of the system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independent of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171450" indent="-171450" algn="l" rtl="0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71450" indent="-171450" algn="l" rtl="0"/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 linked </a:t>
            </a:r>
            <a:r>
              <a:rPr lang="en-US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related documents</a:t>
            </a:r>
          </a:p>
          <a:p>
            <a:pPr marL="171450" indent="-171450" algn="l" rtl="0"/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modularity</a:t>
            </a:r>
          </a:p>
          <a:p>
            <a:pPr algn="l" rtl="0"/>
            <a:endParaRPr lang="en-US" sz="14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of each level</a:t>
            </a:r>
            <a:endParaRPr lang="en-US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27702034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918612"/>
            <a:ext cx="6524996" cy="45386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2281" y="1222265"/>
            <a:ext cx="25619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1400" b="0" dirty="0" smtClean="0">
                <a:solidFill>
                  <a:srgbClr val="C00000"/>
                </a:solidFill>
              </a:rPr>
              <a:t>Modularity and decomposition</a:t>
            </a:r>
            <a:endParaRPr lang="en-US" sz="1400" b="0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4622551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313317" y="1355068"/>
            <a:ext cx="69951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sz="1400" b="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400" b="0" dirty="0" smtClean="0">
                <a:solidFill>
                  <a:srgbClr val="C00000"/>
                </a:solidFill>
              </a:rPr>
              <a:t>Modularity: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The </a:t>
            </a:r>
            <a:r>
              <a:rPr lang="en-US" sz="1400" b="0" dirty="0"/>
              <a:t>results of decomposition form composite </a:t>
            </a:r>
            <a:r>
              <a:rPr lang="en-US" sz="1400" b="0" dirty="0" smtClean="0"/>
              <a:t>parts </a:t>
            </a:r>
            <a:endParaRPr lang="en-US" sz="1400" b="0" dirty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Modular: when each activity of the system is performed by exactly one component</a:t>
            </a:r>
          </a:p>
          <a:p>
            <a:pPr algn="l" rtl="0"/>
            <a:endParaRPr lang="en-US" sz="1400" b="0" dirty="0">
              <a:solidFill>
                <a:srgbClr val="C00000"/>
              </a:solidFill>
            </a:endParaRPr>
          </a:p>
          <a:p>
            <a:pPr algn="l" rtl="0"/>
            <a:r>
              <a:rPr lang="en-US" sz="1400" b="0" dirty="0" smtClean="0">
                <a:solidFill>
                  <a:srgbClr val="C00000"/>
                </a:solidFill>
              </a:rPr>
              <a:t>Decomposition</a:t>
            </a:r>
            <a:r>
              <a:rPr lang="en-US" sz="1400" b="0" dirty="0">
                <a:solidFill>
                  <a:srgbClr val="C00000"/>
                </a:solidFill>
              </a:rPr>
              <a:t>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b="0" dirty="0"/>
              <a:t>Starting with a high-level depiction of the system’s key elements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400" b="0" dirty="0"/>
              <a:t>Creating lower-level looks at how the system’s features and functions fit together</a:t>
            </a:r>
            <a:endParaRPr lang="en-US" sz="1400" b="0" dirty="0">
              <a:solidFill>
                <a:srgbClr val="C00000"/>
              </a:solidFill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sp>
        <p:nvSpPr>
          <p:cNvPr id="6" name="Rectangle 5"/>
          <p:cNvSpPr/>
          <p:nvPr/>
        </p:nvSpPr>
        <p:spPr>
          <a:xfrm>
            <a:off x="1313317" y="3386393"/>
            <a:ext cx="75888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>
                <a:solidFill>
                  <a:schemeClr val="tx2">
                    <a:lumMod val="50000"/>
                  </a:schemeClr>
                </a:solidFill>
              </a:rPr>
              <a:t>Methods for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</a:rPr>
              <a:t>Decomposition:</a:t>
            </a:r>
          </a:p>
          <a:p>
            <a:pPr algn="l" rtl="0"/>
            <a:endParaRPr lang="en-US" sz="1400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Modular </a:t>
            </a:r>
            <a:r>
              <a:rPr lang="en-US" sz="1400" b="0" dirty="0"/>
              <a:t>decompositions (assigning functions to components</a:t>
            </a:r>
            <a:r>
              <a:rPr lang="en-US" sz="1400" b="0" dirty="0" smtClean="0"/>
              <a:t>)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Data-oriented </a:t>
            </a:r>
            <a:r>
              <a:rPr lang="en-US" sz="1400" b="0" dirty="0"/>
              <a:t>decomposition (external data structures) </a:t>
            </a:r>
            <a:endParaRPr lang="en-US" sz="1400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Event-oriented </a:t>
            </a:r>
            <a:r>
              <a:rPr lang="en-US" sz="1400" b="0" dirty="0"/>
              <a:t>decomposition (events that the system must handle</a:t>
            </a:r>
            <a:r>
              <a:rPr lang="en-US" sz="1400" b="0" dirty="0" smtClean="0"/>
              <a:t>)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Outside-in </a:t>
            </a:r>
            <a:r>
              <a:rPr lang="en-US" sz="1400" b="0" dirty="0"/>
              <a:t>design (user’s inputs, to processing, to output</a:t>
            </a:r>
            <a:r>
              <a:rPr lang="en-US" sz="1400" b="0" dirty="0" smtClean="0"/>
              <a:t>)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endParaRPr lang="en-US" sz="1400" b="0" dirty="0" smtClean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400" b="0" dirty="0" smtClean="0"/>
              <a:t>Object-oriented </a:t>
            </a:r>
            <a:r>
              <a:rPr lang="en-US" sz="1400" b="0" dirty="0"/>
              <a:t>design (classes of objects and their inter-relationships</a:t>
            </a:r>
            <a:r>
              <a:rPr lang="en-US" sz="1400" dirty="0"/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40044896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0120" y="1511073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Levels of Conceptual design: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Architecture </a:t>
            </a:r>
            <a:r>
              <a:rPr lang="en-US" sz="1600" dirty="0"/>
              <a:t>requirements </a:t>
            </a:r>
            <a:r>
              <a:rPr lang="en-US" sz="1600" dirty="0" smtClean="0"/>
              <a:t>: </a:t>
            </a:r>
            <a:r>
              <a:rPr lang="en-US" sz="1600" dirty="0"/>
              <a:t>system </a:t>
            </a:r>
            <a:r>
              <a:rPr lang="en-US" sz="1600" dirty="0" smtClean="0"/>
              <a:t>modularity </a:t>
            </a:r>
          </a:p>
          <a:p>
            <a:pPr algn="l" rtl="0"/>
            <a:endParaRPr lang="en-US" sz="1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Programing  Modules : algorithms and data structures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Executable Design codes: memory </a:t>
            </a:r>
            <a:r>
              <a:rPr lang="en-US" sz="1600" dirty="0"/>
              <a:t>allocation, execution time, code optimizations</a:t>
            </a:r>
            <a:r>
              <a:rPr lang="en-US" sz="1600" dirty="0" smtClean="0"/>
              <a:t>,... </a:t>
            </a:r>
            <a:r>
              <a:rPr lang="en-US" sz="1600" dirty="0" smtClean="0">
                <a:solidFill>
                  <a:srgbClr val="FF0000"/>
                </a:solidFill>
              </a:rPr>
              <a:t>( Questionable  )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28668430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D940A8-C31D-44FC-8841-D8949F9F26A9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 descr="D:\paper\5th-paper and TSVM\FINAL_new_new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91"/>
            <a:ext cx="8366760" cy="6675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2209800" y="6506138"/>
            <a:ext cx="425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Conceptual design of the COAT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1560" y="1427291"/>
            <a:ext cx="7543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Abilities of the COAT :</a:t>
            </a: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400" dirty="0" smtClean="0"/>
              <a:t>1) Plant </a:t>
            </a:r>
            <a:r>
              <a:rPr lang="en-US" sz="1400" dirty="0"/>
              <a:t>variables for transients training can be selected independent of each other</a:t>
            </a:r>
            <a:r>
              <a:rPr lang="en-US" sz="1400" dirty="0" smtClean="0"/>
              <a:t>.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 smtClean="0"/>
              <a:t>2) For </a:t>
            </a:r>
            <a:r>
              <a:rPr lang="en-US" sz="1400" dirty="0"/>
              <a:t>transient identification, few number of the plant variables is </a:t>
            </a:r>
            <a:r>
              <a:rPr lang="en-US" sz="1400" dirty="0" smtClean="0"/>
              <a:t>enough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 smtClean="0"/>
              <a:t>3) Recognition </a:t>
            </a:r>
            <a:r>
              <a:rPr lang="en-US" sz="1400" dirty="0"/>
              <a:t>of transient is based only on the sign of each classifier output</a:t>
            </a:r>
            <a:r>
              <a:rPr lang="en-US" sz="1400" dirty="0" smtClean="0"/>
              <a:t>.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4) </a:t>
            </a:r>
            <a:r>
              <a:rPr lang="en-US" sz="1400" dirty="0" smtClean="0"/>
              <a:t>The number </a:t>
            </a:r>
            <a:r>
              <a:rPr lang="en-US" sz="1400" dirty="0"/>
              <a:t>of transients identified can be extended without </a:t>
            </a:r>
            <a:r>
              <a:rPr lang="en-US" sz="1400" dirty="0" smtClean="0"/>
              <a:t>side effect on training.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5) Balance between generalization and memorization is enhanced</a:t>
            </a:r>
            <a:r>
              <a:rPr lang="en-US" sz="1400" dirty="0" smtClean="0"/>
              <a:t>.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6) Unknown transients </a:t>
            </a:r>
            <a:r>
              <a:rPr lang="en-US" sz="1400" dirty="0" smtClean="0"/>
              <a:t>is clustered.</a:t>
            </a:r>
          </a:p>
          <a:p>
            <a:pPr algn="l" rtl="0"/>
            <a:endParaRPr lang="en-US" sz="1400" dirty="0">
              <a:solidFill>
                <a:srgbClr val="008000"/>
              </a:solidFill>
            </a:endParaRPr>
          </a:p>
          <a:p>
            <a:pPr algn="l" rtl="0"/>
            <a:r>
              <a:rPr lang="en-US" sz="1400" dirty="0"/>
              <a:t>7) </a:t>
            </a:r>
            <a:r>
              <a:rPr lang="en-US" sz="1400" dirty="0" smtClean="0"/>
              <a:t>Transients identification without need for noise filtering.</a:t>
            </a:r>
          </a:p>
          <a:p>
            <a:pPr algn="l" rtl="0"/>
            <a:endParaRPr lang="en-US" sz="1400" dirty="0">
              <a:solidFill>
                <a:srgbClr val="008000"/>
              </a:solidFill>
            </a:endParaRPr>
          </a:p>
          <a:p>
            <a:pPr algn="l" rtl="0"/>
            <a:r>
              <a:rPr lang="en-US" sz="1400" dirty="0"/>
              <a:t>8) </a:t>
            </a:r>
            <a:r>
              <a:rPr lang="en-US" sz="1400" dirty="0" smtClean="0"/>
              <a:t>Prediction of the Plant parameters solely dependent to its own signal. </a:t>
            </a:r>
          </a:p>
          <a:p>
            <a:pPr algn="l" rtl="0"/>
            <a:endParaRPr lang="en-US" sz="1400" dirty="0"/>
          </a:p>
          <a:p>
            <a:pPr algn="l" rtl="0"/>
            <a:r>
              <a:rPr lang="en-US" sz="1400" dirty="0"/>
              <a:t>9) Forecasting can be extended to longer time intervals</a:t>
            </a:r>
            <a:r>
              <a:rPr lang="en-US" sz="1400" dirty="0" smtClean="0"/>
              <a:t>.</a:t>
            </a:r>
          </a:p>
          <a:p>
            <a:pPr algn="l" rtl="0"/>
            <a:endParaRPr lang="en-US" sz="1400" dirty="0"/>
          </a:p>
          <a:p>
            <a:pPr algn="l" rtl="0"/>
            <a:endParaRPr lang="en-US" sz="1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411540159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92040" y="6581001"/>
            <a:ext cx="30395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Operator procedures in NPPs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903345" y="3909061"/>
            <a:ext cx="411480" cy="2133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67" name="Picture 7" descr="D:\paper\5th-paper and TSVM\EOPs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4" y="3337560"/>
            <a:ext cx="3511945" cy="13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8" name="Picture 8" descr="D:\paper\5th-paper and TSVM\opertor_ordinary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545" y="1319876"/>
            <a:ext cx="4737735" cy="533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11479" y="1410462"/>
            <a:ext cx="40911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Operator procedures without support system: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2311846" y="674673"/>
            <a:ext cx="51603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Implementation Project : Objectives &amp; Scope </a:t>
            </a:r>
          </a:p>
        </p:txBody>
      </p:sp>
    </p:spTree>
    <p:extLst>
      <p:ext uri="{BB962C8B-B14F-4D97-AF65-F5344CB8AC3E}">
        <p14:creationId xmlns:p14="http://schemas.microsoft.com/office/powerpoint/2010/main" val="2773309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58"/>
          <p:cNvSpPr>
            <a:spLocks noChangeArrowheads="1"/>
          </p:cNvSpPr>
          <p:nvPr/>
        </p:nvSpPr>
        <p:spPr bwMode="gray">
          <a:xfrm>
            <a:off x="548640" y="-182562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41221" y="3794760"/>
            <a:ext cx="22733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Operator operation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(accompany with COAT)</a:t>
            </a:r>
            <a:endParaRPr lang="en-US" sz="14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2286000" y="3855721"/>
            <a:ext cx="411480" cy="21335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78175" y="1342679"/>
            <a:ext cx="3813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Operator procedures with support system: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7" name="Picture 26" descr="G:\paper\5th-paper and TSVM\opertor_aided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40" y="1731887"/>
            <a:ext cx="4989897" cy="467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tangle 27"/>
          <p:cNvSpPr/>
          <p:nvPr/>
        </p:nvSpPr>
        <p:spPr>
          <a:xfrm>
            <a:off x="2311846" y="6514355"/>
            <a:ext cx="42519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Operator procedures in NPPs </a:t>
            </a:r>
            <a:r>
              <a:rPr lang="en-US" sz="1200" dirty="0">
                <a:solidFill>
                  <a:srgbClr val="002060"/>
                </a:solidFill>
              </a:rPr>
              <a:t>accompany </a:t>
            </a:r>
            <a:r>
              <a:rPr lang="en-US" sz="1200" dirty="0" smtClean="0">
                <a:solidFill>
                  <a:srgbClr val="002060"/>
                </a:solidFill>
              </a:rPr>
              <a:t>with COAT 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311846" y="674673"/>
            <a:ext cx="51603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Implementation Project : Objectives &amp; Scope </a:t>
            </a:r>
          </a:p>
        </p:txBody>
      </p:sp>
    </p:spTree>
    <p:extLst>
      <p:ext uri="{BB962C8B-B14F-4D97-AF65-F5344CB8AC3E}">
        <p14:creationId xmlns:p14="http://schemas.microsoft.com/office/powerpoint/2010/main" val="8829808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56"/>
          <p:cNvGrpSpPr>
            <a:grpSpLocks/>
          </p:cNvGrpSpPr>
          <p:nvPr/>
        </p:nvGrpSpPr>
        <p:grpSpPr bwMode="auto">
          <a:xfrm>
            <a:off x="351656" y="2208478"/>
            <a:ext cx="3959225" cy="508000"/>
            <a:chOff x="1144" y="1081"/>
            <a:chExt cx="3270" cy="320"/>
          </a:xfrm>
        </p:grpSpPr>
        <p:sp>
          <p:nvSpPr>
            <p:cNvPr id="49" name="Oval 57"/>
            <p:cNvSpPr>
              <a:spLocks noChangeArrowheads="1"/>
            </p:cNvSpPr>
            <p:nvPr/>
          </p:nvSpPr>
          <p:spPr bwMode="gray">
            <a:xfrm>
              <a:off x="1144" y="1091"/>
              <a:ext cx="418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50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09600"/>
            <a:ext cx="6019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Outlines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 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F5124C-30F5-43AE-8FE3-F50F9CC52410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434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endParaRPr lang="en-US" sz="1800" b="0">
              <a:cs typeface="Arial" charset="0"/>
            </a:endParaRPr>
          </a:p>
        </p:txBody>
      </p:sp>
      <p:grpSp>
        <p:nvGrpSpPr>
          <p:cNvPr id="14343" name="Group 56"/>
          <p:cNvGrpSpPr>
            <a:grpSpLocks/>
          </p:cNvGrpSpPr>
          <p:nvPr/>
        </p:nvGrpSpPr>
        <p:grpSpPr bwMode="auto">
          <a:xfrm>
            <a:off x="685800" y="1508760"/>
            <a:ext cx="3959225" cy="508000"/>
            <a:chOff x="1144" y="1081"/>
            <a:chExt cx="3270" cy="320"/>
          </a:xfrm>
        </p:grpSpPr>
        <p:sp>
          <p:nvSpPr>
            <p:cNvPr id="5" name="Oval 57"/>
            <p:cNvSpPr>
              <a:spLocks noChangeArrowheads="1"/>
            </p:cNvSpPr>
            <p:nvPr/>
          </p:nvSpPr>
          <p:spPr bwMode="gray">
            <a:xfrm>
              <a:off x="1144" y="1091"/>
              <a:ext cx="418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41019" name="Oval 59"/>
          <p:cNvSpPr>
            <a:spLocks noChangeArrowheads="1"/>
          </p:cNvSpPr>
          <p:nvPr/>
        </p:nvSpPr>
        <p:spPr bwMode="gray">
          <a:xfrm flipH="1">
            <a:off x="777243" y="1600835"/>
            <a:ext cx="3349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grpSp>
        <p:nvGrpSpPr>
          <p:cNvPr id="14348" name="Group 56"/>
          <p:cNvGrpSpPr>
            <a:grpSpLocks/>
          </p:cNvGrpSpPr>
          <p:nvPr/>
        </p:nvGrpSpPr>
        <p:grpSpPr bwMode="auto">
          <a:xfrm>
            <a:off x="457200" y="3824397"/>
            <a:ext cx="4235450" cy="508000"/>
            <a:chOff x="1258" y="1081"/>
            <a:chExt cx="3156" cy="320"/>
          </a:xfrm>
        </p:grpSpPr>
        <p:sp>
          <p:nvSpPr>
            <p:cNvPr id="41017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41018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7" name="Oval 59"/>
          <p:cNvSpPr>
            <a:spLocks noChangeArrowheads="1"/>
          </p:cNvSpPr>
          <p:nvPr/>
        </p:nvSpPr>
        <p:spPr bwMode="gray">
          <a:xfrm flipH="1">
            <a:off x="465039" y="3895626"/>
            <a:ext cx="3349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14350" name="Oval 55"/>
          <p:cNvSpPr>
            <a:spLocks noChangeArrowheads="1"/>
          </p:cNvSpPr>
          <p:nvPr/>
        </p:nvSpPr>
        <p:spPr bwMode="gray">
          <a:xfrm flipH="1">
            <a:off x="523245" y="3959334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  <p:sp>
        <p:nvSpPr>
          <p:cNvPr id="14351" name="Oval 135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4352" name="Picture 136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8" y="91440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1281991" y="1604010"/>
            <a:ext cx="122661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</a:rPr>
              <a:t>Introduction</a:t>
            </a:r>
            <a:endParaRPr lang="en-US" sz="14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448307" y="3758625"/>
            <a:ext cx="242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+mj-lt"/>
                <a:ea typeface="+mj-ea"/>
              </a:rPr>
              <a:t> </a:t>
            </a:r>
          </a:p>
          <a:p>
            <a:pPr>
              <a:defRPr/>
            </a:pP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14357" name="Oval 55"/>
          <p:cNvSpPr>
            <a:spLocks noChangeArrowheads="1"/>
          </p:cNvSpPr>
          <p:nvPr/>
        </p:nvSpPr>
        <p:spPr bwMode="gray">
          <a:xfrm flipH="1">
            <a:off x="789943" y="160083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  <p:grpSp>
        <p:nvGrpSpPr>
          <p:cNvPr id="60" name="Group 56"/>
          <p:cNvGrpSpPr>
            <a:grpSpLocks/>
          </p:cNvGrpSpPr>
          <p:nvPr/>
        </p:nvGrpSpPr>
        <p:grpSpPr bwMode="auto">
          <a:xfrm>
            <a:off x="274320" y="3058160"/>
            <a:ext cx="3959225" cy="508000"/>
            <a:chOff x="1144" y="1081"/>
            <a:chExt cx="3270" cy="320"/>
          </a:xfrm>
        </p:grpSpPr>
        <p:sp>
          <p:nvSpPr>
            <p:cNvPr id="61" name="Oval 57"/>
            <p:cNvSpPr>
              <a:spLocks noChangeArrowheads="1"/>
            </p:cNvSpPr>
            <p:nvPr/>
          </p:nvSpPr>
          <p:spPr bwMode="gray">
            <a:xfrm>
              <a:off x="1144" y="1091"/>
              <a:ext cx="418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62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63" name="Oval 59"/>
          <p:cNvSpPr>
            <a:spLocks noChangeArrowheads="1"/>
          </p:cNvSpPr>
          <p:nvPr/>
        </p:nvSpPr>
        <p:spPr bwMode="gray">
          <a:xfrm flipH="1">
            <a:off x="351656" y="3144679"/>
            <a:ext cx="3349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65" name="Oval 55"/>
          <p:cNvSpPr>
            <a:spLocks noChangeArrowheads="1"/>
          </p:cNvSpPr>
          <p:nvPr/>
        </p:nvSpPr>
        <p:spPr bwMode="gray">
          <a:xfrm flipH="1">
            <a:off x="364356" y="3144679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  <p:grpSp>
        <p:nvGrpSpPr>
          <p:cNvPr id="42" name="Group 56"/>
          <p:cNvGrpSpPr>
            <a:grpSpLocks/>
          </p:cNvGrpSpPr>
          <p:nvPr/>
        </p:nvGrpSpPr>
        <p:grpSpPr bwMode="auto">
          <a:xfrm>
            <a:off x="702310" y="4523636"/>
            <a:ext cx="4235450" cy="508000"/>
            <a:chOff x="1258" y="1081"/>
            <a:chExt cx="3156" cy="320"/>
          </a:xfrm>
        </p:grpSpPr>
        <p:sp>
          <p:nvSpPr>
            <p:cNvPr id="43" name="Oval 57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44" name="AutoShape 58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51" name="Oval 59"/>
          <p:cNvSpPr>
            <a:spLocks noChangeArrowheads="1"/>
          </p:cNvSpPr>
          <p:nvPr/>
        </p:nvSpPr>
        <p:spPr bwMode="gray">
          <a:xfrm flipH="1">
            <a:off x="435958" y="2299377"/>
            <a:ext cx="3349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52" name="Oval 55"/>
          <p:cNvSpPr>
            <a:spLocks noChangeArrowheads="1"/>
          </p:cNvSpPr>
          <p:nvPr/>
        </p:nvSpPr>
        <p:spPr bwMode="gray">
          <a:xfrm flipH="1">
            <a:off x="448658" y="2299377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  <p:sp>
        <p:nvSpPr>
          <p:cNvPr id="53" name="Oval 59"/>
          <p:cNvSpPr>
            <a:spLocks noChangeArrowheads="1"/>
          </p:cNvSpPr>
          <p:nvPr/>
        </p:nvSpPr>
        <p:spPr bwMode="gray">
          <a:xfrm flipH="1">
            <a:off x="724409" y="4611715"/>
            <a:ext cx="334963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54" name="Oval 55"/>
          <p:cNvSpPr>
            <a:spLocks noChangeArrowheads="1"/>
          </p:cNvSpPr>
          <p:nvPr/>
        </p:nvSpPr>
        <p:spPr bwMode="gray">
          <a:xfrm flipH="1">
            <a:off x="737109" y="4611715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01785" y="2354039"/>
            <a:ext cx="6949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400" dirty="0">
                <a:solidFill>
                  <a:srgbClr val="002060"/>
                </a:solidFill>
                <a:latin typeface="+mj-lt"/>
                <a:ea typeface="+mj-ea"/>
              </a:rPr>
              <a:t>Conceptual Design and Abilities of the COAT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48946" y="3168863"/>
            <a:ext cx="404309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002060"/>
                </a:solidFill>
                <a:latin typeface="+mj-lt"/>
                <a:ea typeface="+mj-ea"/>
              </a:rPr>
              <a:t>Implementation Project : Objectives &amp; Scope </a:t>
            </a:r>
            <a:endParaRPr lang="en-US" sz="14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14400" y="3933180"/>
            <a:ext cx="60807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Development of graphical user interfaces (GUIs) for BNPP Operators </a:t>
            </a:r>
            <a:endParaRPr lang="en-US" sz="14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25220" y="4629983"/>
            <a:ext cx="7927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Requirements for Implementation of the COAT on BNPP Full- scale/Compact Simulators</a:t>
            </a:r>
            <a:endParaRPr lang="en-US" sz="14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grpSp>
        <p:nvGrpSpPr>
          <p:cNvPr id="68" name="Group 51"/>
          <p:cNvGrpSpPr>
            <a:grpSpLocks/>
          </p:cNvGrpSpPr>
          <p:nvPr/>
        </p:nvGrpSpPr>
        <p:grpSpPr bwMode="auto">
          <a:xfrm>
            <a:off x="1417320" y="5344160"/>
            <a:ext cx="4189412" cy="508000"/>
            <a:chOff x="1258" y="1081"/>
            <a:chExt cx="3156" cy="320"/>
          </a:xfrm>
        </p:grpSpPr>
        <p:sp>
          <p:nvSpPr>
            <p:cNvPr id="69" name="Oval 52"/>
            <p:cNvSpPr>
              <a:spLocks noChangeArrowheads="1"/>
            </p:cNvSpPr>
            <p:nvPr/>
          </p:nvSpPr>
          <p:spPr bwMode="gray">
            <a:xfrm>
              <a:off x="1258" y="1091"/>
              <a:ext cx="304" cy="30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  <p:sp>
          <p:nvSpPr>
            <p:cNvPr id="70" name="AutoShape 53"/>
            <p:cNvSpPr>
              <a:spLocks noChangeArrowheads="1"/>
            </p:cNvSpPr>
            <p:nvPr/>
          </p:nvSpPr>
          <p:spPr bwMode="gray">
            <a:xfrm>
              <a:off x="1491" y="1081"/>
              <a:ext cx="2923" cy="32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>
                <a:defRPr/>
              </a:pPr>
              <a:endParaRPr lang="en-US" sz="1800">
                <a:latin typeface="Arial" pitchFamily="34" charset="0"/>
                <a:cs typeface="+mn-cs"/>
              </a:endParaRPr>
            </a:p>
          </p:txBody>
        </p:sp>
      </p:grp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886081" y="5435600"/>
            <a:ext cx="32560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 smtClean="0">
                <a:solidFill>
                  <a:srgbClr val="002060"/>
                </a:solidFill>
              </a:rPr>
              <a:t>Area of Cooperation – Discussions 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3" name="Oval 54"/>
          <p:cNvSpPr>
            <a:spLocks noChangeArrowheads="1"/>
          </p:cNvSpPr>
          <p:nvPr/>
        </p:nvSpPr>
        <p:spPr bwMode="gray">
          <a:xfrm flipH="1">
            <a:off x="1443861" y="5436848"/>
            <a:ext cx="334962" cy="334963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7255"/>
                  <a:invGamma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pPr algn="l" rtl="0">
              <a:defRPr/>
            </a:pPr>
            <a:endParaRPr lang="en-US" sz="1800">
              <a:latin typeface="Arial" pitchFamily="34" charset="0"/>
              <a:cs typeface="+mn-cs"/>
            </a:endParaRPr>
          </a:p>
        </p:txBody>
      </p:sp>
      <p:sp>
        <p:nvSpPr>
          <p:cNvPr id="72" name="Oval 55"/>
          <p:cNvSpPr>
            <a:spLocks noChangeArrowheads="1"/>
          </p:cNvSpPr>
          <p:nvPr/>
        </p:nvSpPr>
        <p:spPr bwMode="gray">
          <a:xfrm flipH="1">
            <a:off x="1512097" y="5482272"/>
            <a:ext cx="241300" cy="242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9940B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en-US" sz="1800"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94A4E50-0F52-4395-905E-616E218639F6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Oval 20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21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00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8" name="Rectangle 6"/>
          <p:cNvSpPr txBox="1">
            <a:spLocks noChangeArrowheads="1"/>
          </p:cNvSpPr>
          <p:nvPr/>
        </p:nvSpPr>
        <p:spPr bwMode="gray">
          <a:xfrm>
            <a:off x="0" y="6596063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1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2pPr>
            <a:lvl3pPr marL="914400" algn="ctr" rtl="1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3pPr>
            <a:lvl4pPr marL="1371600" algn="ctr" rtl="1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4pPr>
            <a:lvl5pPr marL="1828800" algn="ctr" rtl="1" fontAlgn="base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Arial" charset="0"/>
                <a:ea typeface="+mn-ea"/>
                <a:cs typeface="Nazanin" pitchFamily="2" charset="-78"/>
              </a:defRPr>
            </a:lvl9pPr>
          </a:lstStyle>
          <a:p>
            <a:fld id="{E94A4E50-0F52-4395-905E-616E218639F6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39" name="Rectangle 18"/>
          <p:cNvSpPr>
            <a:spLocks noChangeArrowheads="1"/>
          </p:cNvSpPr>
          <p:nvPr/>
        </p:nvSpPr>
        <p:spPr bwMode="auto">
          <a:xfrm>
            <a:off x="639763" y="1417638"/>
            <a:ext cx="7224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</a:pPr>
            <a:r>
              <a:rPr lang="en-US" sz="1800">
                <a:cs typeface="Arial" charset="0"/>
              </a:rPr>
              <a:t> </a:t>
            </a:r>
            <a:endParaRPr lang="fa-IR" sz="1800" b="0">
              <a:cs typeface="Arial" charset="0"/>
            </a:endParaRPr>
          </a:p>
        </p:txBody>
      </p:sp>
      <p:sp>
        <p:nvSpPr>
          <p:cNvPr id="14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1" name="Rectangle 7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5" name="Rectangle 8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6" name="Rectangle 82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7" name="Rectangle 9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8" name="Rectangle 10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9" name="Rectangle 107"/>
          <p:cNvSpPr>
            <a:spLocks noChangeArrowheads="1"/>
          </p:cNvSpPr>
          <p:nvPr/>
        </p:nvSpPr>
        <p:spPr bwMode="auto">
          <a:xfrm>
            <a:off x="0" y="257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19100" y="1526284"/>
            <a:ext cx="91439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    Main objectives :</a:t>
            </a:r>
          </a:p>
          <a:p>
            <a:pPr algn="l" rtl="0"/>
            <a:r>
              <a:rPr lang="en-US" sz="1400" dirty="0"/>
              <a:t> </a:t>
            </a:r>
            <a:endParaRPr lang="en-US" sz="14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 smtClean="0"/>
              <a:t>Training/test/improvement/optimization of the programming codes by data of transients extracted from the Plant simulators</a:t>
            </a:r>
          </a:p>
          <a:p>
            <a:pPr algn="l" rtl="0"/>
            <a:r>
              <a:rPr lang="en-US" sz="1200" dirty="0" smtClean="0"/>
              <a:t>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 smtClean="0"/>
              <a:t>Validation of </a:t>
            </a:r>
            <a:r>
              <a:rPr lang="en-US" sz="1200" dirty="0"/>
              <a:t>the </a:t>
            </a:r>
            <a:r>
              <a:rPr lang="en-US" sz="1200" dirty="0" smtClean="0"/>
              <a:t>programing codes by </a:t>
            </a:r>
            <a:r>
              <a:rPr lang="en-US" sz="1200" dirty="0"/>
              <a:t>the </a:t>
            </a:r>
            <a:r>
              <a:rPr lang="en-US" sz="1200" dirty="0" smtClean="0"/>
              <a:t>plant simulators ( Full Scale/ Compact ) </a:t>
            </a:r>
            <a:endParaRPr lang="en-US" sz="1200" dirty="0"/>
          </a:p>
          <a:p>
            <a:pPr algn="l" rtl="0"/>
            <a:endParaRPr lang="en-US" sz="12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 smtClean="0"/>
              <a:t>Development the software package COAT based on regular standards </a:t>
            </a:r>
          </a:p>
          <a:p>
            <a:pPr algn="l" rtl="0"/>
            <a:endParaRPr lang="en-US" sz="12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1200" dirty="0" smtClean="0"/>
              <a:t>Harmonization of the software </a:t>
            </a:r>
            <a:r>
              <a:rPr lang="en-US" sz="1200" dirty="0"/>
              <a:t>package COAT </a:t>
            </a:r>
            <a:r>
              <a:rPr lang="en-US" sz="1200" dirty="0" smtClean="0"/>
              <a:t>by Full scale simulators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2311846" y="674673"/>
            <a:ext cx="516038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Implementation Project : Objectives &amp; Scope </a:t>
            </a:r>
          </a:p>
        </p:txBody>
      </p:sp>
    </p:spTree>
    <p:extLst>
      <p:ext uri="{BB962C8B-B14F-4D97-AF65-F5344CB8AC3E}">
        <p14:creationId xmlns:p14="http://schemas.microsoft.com/office/powerpoint/2010/main" val="36148680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57D7F-705D-42F0-BAAB-C7B57E11B39D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685800"/>
            <a:ext cx="644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Development of GUIs for BNPP Operators </a:t>
            </a:r>
          </a:p>
        </p:txBody>
      </p:sp>
      <p:pic>
        <p:nvPicPr>
          <p:cNvPr id="7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1280160"/>
            <a:ext cx="7235190" cy="48234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1720" y="6190148"/>
            <a:ext cx="5497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Model of situation awareness in dynamic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8114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57D7F-705D-42F0-BAAB-C7B57E11B39D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685800"/>
            <a:ext cx="644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Development of GUIs for BNPP Operators </a:t>
            </a:r>
          </a:p>
        </p:txBody>
      </p:sp>
      <p:pic>
        <p:nvPicPr>
          <p:cNvPr id="7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3" y="1280160"/>
            <a:ext cx="6649787" cy="4754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1720" y="6190148"/>
            <a:ext cx="5497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The levels of awareness 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82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4D57D7F-705D-42F0-BAAB-C7B57E11B39D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4600" y="685800"/>
            <a:ext cx="644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Development of GUIs for BNPP Operators </a:t>
            </a:r>
          </a:p>
        </p:txBody>
      </p:sp>
      <p:pic>
        <p:nvPicPr>
          <p:cNvPr id="7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31720" y="6190148"/>
            <a:ext cx="54978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The process model of user centered design- ISO 13407, ISO 18529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1289912"/>
            <a:ext cx="5848350" cy="46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24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7240" y="1476738"/>
            <a:ext cx="8641079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600" dirty="0" smtClean="0">
                <a:solidFill>
                  <a:srgbClr val="C00000"/>
                </a:solidFill>
              </a:rPr>
              <a:t>Main requirements: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Definition different types/severities of transients based on FSAR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600" dirty="0" smtClean="0"/>
              <a:t>Training of </a:t>
            </a:r>
            <a:r>
              <a:rPr lang="en-US" sz="1600" dirty="0"/>
              <a:t>p</a:t>
            </a:r>
            <a:r>
              <a:rPr lang="en-US" sz="1600" dirty="0" smtClean="0"/>
              <a:t>rograming codes based on data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extracted from full scale simulator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Programing codes optimization/memory allocation/ improvement execution time 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software package of the COAT 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Validation software package of the COAT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Programing Standards </a:t>
            </a:r>
            <a:r>
              <a:rPr lang="en-US" sz="1600" dirty="0"/>
              <a:t>selection &amp; adoption </a:t>
            </a:r>
            <a:endParaRPr lang="en-US" sz="1600" dirty="0" smtClean="0"/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armonization of Software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package of the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COAT by full scale simulator  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Preparation of </a:t>
            </a:r>
            <a:r>
              <a:rPr lang="en-US" sz="1600" dirty="0"/>
              <a:t>d</a:t>
            </a:r>
            <a:r>
              <a:rPr lang="en-US" sz="1600" dirty="0" smtClean="0"/>
              <a:t>ata acquisition system 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Preparation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COAT user guidelines ( for the plant operators )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Preparation of </a:t>
            </a:r>
            <a:r>
              <a:rPr lang="en-US" sz="1600" dirty="0" smtClean="0"/>
              <a:t>graphical user interfaces (GUIs) 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Preparation hardware requirements (i.e. monitors, actuators, wall panels, operator consoles, maintenance station, technical support center, switches, …)</a:t>
            </a:r>
          </a:p>
          <a:p>
            <a:pPr marL="285750" indent="-285750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Basic design of the COAT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69197" y="731936"/>
            <a:ext cx="7927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>
                <a:solidFill>
                  <a:schemeClr val="bg1"/>
                </a:solidFill>
              </a:rPr>
              <a:t>Requirements for Implementation of the COAT on BNPP Full- scale/Compact Simulators</a:t>
            </a:r>
          </a:p>
        </p:txBody>
      </p:sp>
    </p:spTree>
    <p:extLst>
      <p:ext uri="{BB962C8B-B14F-4D97-AF65-F5344CB8AC3E}">
        <p14:creationId xmlns:p14="http://schemas.microsoft.com/office/powerpoint/2010/main" val="11489792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25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88920" y="666008"/>
            <a:ext cx="4147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Area of Cooperation – Discussions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7875" y="1509712"/>
            <a:ext cx="83210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Software development</a:t>
            </a:r>
          </a:p>
          <a:p>
            <a:pPr algn="l" rtl="0"/>
            <a:endParaRPr lang="en-US" sz="1800" dirty="0" smtClean="0">
              <a:solidFill>
                <a:srgbClr val="FF0000"/>
              </a:solidFill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Improvement of EBP /ARIMA/ TSVM programming codes for identification </a:t>
            </a:r>
            <a:r>
              <a:rPr lang="en-US" sz="1600" dirty="0"/>
              <a:t>/ forecasting</a:t>
            </a:r>
            <a:r>
              <a:rPr lang="en-US" sz="1600" dirty="0" smtClean="0"/>
              <a:t> , based on data extracted from full scale simulator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/>
              <a:t>validation / optimization </a:t>
            </a:r>
            <a:r>
              <a:rPr lang="en-US" sz="1600" dirty="0" smtClean="0"/>
              <a:t> of programing codes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Software package development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Considering allocated memory and execution time of the developed software</a:t>
            </a:r>
          </a:p>
          <a:p>
            <a:pPr marL="457200" indent="287338" algn="l" rtl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Programing Standards selection &amp; adoption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Software package harmonization 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Preparation GUIs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Preparation user guidelines ( for operators)</a:t>
            </a:r>
          </a:p>
          <a:p>
            <a:pPr lvl="1" algn="l" rtl="0"/>
            <a:endParaRPr lang="en-US" sz="1600" dirty="0" smtClean="0"/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742950" lvl="1" indent="-285750" algn="l" rtl="0">
              <a:buFont typeface="Wingdings" panose="05000000000000000000" pitchFamily="2" charset="2"/>
              <a:buChar char="ü"/>
            </a:pPr>
            <a:endParaRPr lang="en-US" sz="12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l" rtl="0"/>
            <a:endParaRPr lang="en-US" sz="1400" dirty="0"/>
          </a:p>
          <a:p>
            <a:pPr algn="l" rtl="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80103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26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788920" y="666008"/>
            <a:ext cx="41472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Area of Cooperation – Discussions  </a:t>
            </a:r>
          </a:p>
        </p:txBody>
      </p:sp>
      <p:sp>
        <p:nvSpPr>
          <p:cNvPr id="4" name="Rectangle 3"/>
          <p:cNvSpPr/>
          <p:nvPr/>
        </p:nvSpPr>
        <p:spPr>
          <a:xfrm>
            <a:off x="960120" y="1392873"/>
            <a:ext cx="73980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FF0000"/>
                </a:solidFill>
              </a:rPr>
              <a:t>Hardware development</a:t>
            </a:r>
          </a:p>
          <a:p>
            <a:pPr algn="l" rtl="0"/>
            <a:endParaRPr lang="en-US" sz="1800" dirty="0" smtClean="0">
              <a:solidFill>
                <a:srgbClr val="FF0000"/>
              </a:solidFill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data acquisition system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Preparation wall panels/ monitors/ switches/operator consoles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600" dirty="0" smtClean="0"/>
              <a:t>Development technical support center </a:t>
            </a:r>
            <a:r>
              <a:rPr lang="en-US" sz="1600" dirty="0"/>
              <a:t>/ maintenance station</a:t>
            </a:r>
            <a:endParaRPr lang="en-US" sz="1600" dirty="0" smtClean="0"/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198132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27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03320" y="701159"/>
            <a:ext cx="5765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chemeClr val="bg1"/>
                </a:solidFill>
              </a:rPr>
              <a:t>Extracted Papers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146304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[1] K. Moshkbar-Bakhshayesh and M. B. Ghofrani, "Conceptual Design of a </a:t>
            </a:r>
            <a:r>
              <a:rPr lang="en-US" sz="1200" dirty="0" smtClean="0"/>
              <a:t>Computer-based Operator </a:t>
            </a:r>
            <a:r>
              <a:rPr lang="en-US" sz="1200" dirty="0"/>
              <a:t>Aid Tool for Transient Identification and Forecasting in NPPs</a:t>
            </a:r>
            <a:r>
              <a:rPr lang="en-US" sz="1200" dirty="0" smtClean="0"/>
              <a:t>," 2016</a:t>
            </a:r>
            <a:endParaRPr lang="en-US" sz="1200" dirty="0"/>
          </a:p>
          <a:p>
            <a:pPr algn="l"/>
            <a:endParaRPr lang="en-US" sz="1200" dirty="0" smtClean="0"/>
          </a:p>
          <a:p>
            <a:pPr algn="l"/>
            <a:r>
              <a:rPr lang="en-US" sz="1200" dirty="0" smtClean="0"/>
              <a:t>[2] K</a:t>
            </a:r>
            <a:r>
              <a:rPr lang="en-US" sz="1200" dirty="0"/>
              <a:t>. Moshkbar-Bakhshayesh and M. B. Ghofrani, "Combining Supervised and Semi-Supervised Learning in the Design of a New Identifier for NPPs Transients," </a:t>
            </a:r>
            <a:r>
              <a:rPr lang="en-US" sz="1200" i="1" dirty="0">
                <a:solidFill>
                  <a:srgbClr val="FF0000"/>
                </a:solidFill>
              </a:rPr>
              <a:t>IEEE Transactions on Nuclear Science</a:t>
            </a:r>
            <a:r>
              <a:rPr lang="en-US" sz="1200" i="1" dirty="0"/>
              <a:t>, </a:t>
            </a:r>
            <a:r>
              <a:rPr lang="en-US" sz="1200" dirty="0"/>
              <a:t>vol. 63, pp. </a:t>
            </a:r>
            <a:endParaRPr lang="en-US" sz="1200" dirty="0" smtClean="0"/>
          </a:p>
          <a:p>
            <a:pPr algn="l" rtl="0"/>
            <a:r>
              <a:rPr lang="en-US" sz="1200" dirty="0" smtClean="0"/>
              <a:t>1882-1888</a:t>
            </a:r>
            <a:r>
              <a:rPr lang="en-US" sz="1200" dirty="0"/>
              <a:t>, 2016</a:t>
            </a:r>
            <a:r>
              <a:rPr lang="en-US" sz="1200" dirty="0" smtClean="0"/>
              <a:t>. </a:t>
            </a:r>
            <a:endParaRPr lang="en-US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838200" y="422944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 smtClean="0"/>
              <a:t>[6] </a:t>
            </a:r>
            <a:r>
              <a:rPr lang="en-US" sz="1200" dirty="0"/>
              <a:t>K. Moshkbar-Bakhshayesh and M. B. Ghofrani, "Transient identification in </a:t>
            </a:r>
            <a:r>
              <a:rPr lang="en-US" sz="1200" dirty="0" smtClean="0"/>
              <a:t>nuclear power </a:t>
            </a:r>
            <a:r>
              <a:rPr lang="en-US" sz="1200" dirty="0"/>
              <a:t>plants: A review,“ </a:t>
            </a:r>
            <a:endParaRPr lang="en-US" sz="1200" dirty="0" smtClean="0"/>
          </a:p>
          <a:p>
            <a:pPr algn="l" rtl="0"/>
            <a:r>
              <a:rPr lang="en-US" sz="1200" i="1" dirty="0" smtClean="0">
                <a:solidFill>
                  <a:srgbClr val="FF0000"/>
                </a:solidFill>
              </a:rPr>
              <a:t>Progress </a:t>
            </a:r>
            <a:r>
              <a:rPr lang="en-US" sz="1200" i="1" dirty="0">
                <a:solidFill>
                  <a:srgbClr val="FF0000"/>
                </a:solidFill>
              </a:rPr>
              <a:t>in Nuclear Energy</a:t>
            </a:r>
            <a:r>
              <a:rPr lang="en-US" sz="1200" dirty="0"/>
              <a:t>, vol. 67, pp. 23-32, </a:t>
            </a:r>
            <a:r>
              <a:rPr lang="en-US" sz="1200" dirty="0" smtClean="0"/>
              <a:t>2013,  </a:t>
            </a:r>
            <a:r>
              <a:rPr lang="en-US" sz="1200" dirty="0" smtClean="0">
                <a:solidFill>
                  <a:srgbClr val="FF0000"/>
                </a:solidFill>
              </a:rPr>
              <a:t>first review paper in Nuclear Eng. In IRAN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3790" y="3597496"/>
            <a:ext cx="9463405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cs typeface="Nazanin" pitchFamily="2" charset="-78"/>
              </a:rPr>
              <a:t>[5] K. Moshkbar-Bakhshayesh and M. B. Ghofrani, "Development of an </a:t>
            </a:r>
            <a:r>
              <a:rPr lang="en-US" sz="1200" dirty="0" smtClean="0">
                <a:cs typeface="Nazanin" pitchFamily="2" charset="-78"/>
              </a:rPr>
              <a:t>Efficient Identifier </a:t>
            </a:r>
            <a:r>
              <a:rPr lang="en-US" sz="1200" dirty="0">
                <a:cs typeface="Nazanin" pitchFamily="2" charset="-78"/>
              </a:rPr>
              <a:t>for Nuclear </a:t>
            </a:r>
            <a:r>
              <a:rPr lang="en-US" sz="1200" dirty="0" smtClean="0">
                <a:cs typeface="Nazanin" pitchFamily="2" charset="-78"/>
              </a:rPr>
              <a:t>Power</a:t>
            </a:r>
          </a:p>
          <a:p>
            <a:r>
              <a:rPr lang="en-US" sz="1200" dirty="0" smtClean="0">
                <a:cs typeface="Nazanin" pitchFamily="2" charset="-78"/>
              </a:rPr>
              <a:t> </a:t>
            </a:r>
            <a:r>
              <a:rPr lang="en-US" sz="1200" dirty="0">
                <a:cs typeface="Nazanin" pitchFamily="2" charset="-78"/>
              </a:rPr>
              <a:t>Plant Transients Based on Latest Advances of Error </a:t>
            </a:r>
            <a:r>
              <a:rPr lang="en-US" sz="1200" dirty="0" smtClean="0">
                <a:cs typeface="Nazanin" pitchFamily="2" charset="-78"/>
              </a:rPr>
              <a:t>Back-Propagation </a:t>
            </a:r>
            <a:r>
              <a:rPr lang="en-US" sz="1200" dirty="0">
                <a:cs typeface="Nazanin" pitchFamily="2" charset="-78"/>
              </a:rPr>
              <a:t>Learning Algorithm," </a:t>
            </a:r>
            <a:endParaRPr lang="en-US" sz="1200" dirty="0" smtClean="0">
              <a:cs typeface="Nazanin" pitchFamily="2" charset="-78"/>
            </a:endParaRPr>
          </a:p>
          <a:p>
            <a:r>
              <a:rPr lang="en-US" sz="1200" i="1" dirty="0" smtClean="0">
                <a:solidFill>
                  <a:srgbClr val="FF0000"/>
                </a:solidFill>
                <a:cs typeface="Nazanin" pitchFamily="2" charset="-78"/>
              </a:rPr>
              <a:t>IEEE </a:t>
            </a:r>
            <a:r>
              <a:rPr lang="en-US" sz="1200" i="1" dirty="0">
                <a:solidFill>
                  <a:srgbClr val="FF0000"/>
                </a:solidFill>
                <a:cs typeface="Nazanin" pitchFamily="2" charset="-78"/>
              </a:rPr>
              <a:t>Transactions on Nuclear Science</a:t>
            </a:r>
            <a:r>
              <a:rPr lang="en-US" sz="1200" dirty="0">
                <a:cs typeface="Nazanin" pitchFamily="2" charset="-78"/>
              </a:rPr>
              <a:t>, vol. 61, </a:t>
            </a:r>
            <a:r>
              <a:rPr lang="en-US" sz="1200" dirty="0" smtClean="0">
                <a:cs typeface="Nazanin" pitchFamily="2" charset="-78"/>
              </a:rPr>
              <a:t>pp</a:t>
            </a:r>
            <a:r>
              <a:rPr lang="en-US" sz="1200" dirty="0">
                <a:cs typeface="Nazanin" pitchFamily="2" charset="-78"/>
              </a:rPr>
              <a:t>. 602-610, </a:t>
            </a:r>
            <a:r>
              <a:rPr lang="en-US" sz="1200" dirty="0" smtClean="0">
                <a:cs typeface="Nazanin" pitchFamily="2" charset="-78"/>
              </a:rPr>
              <a:t>2014</a:t>
            </a:r>
            <a:endParaRPr lang="en-US" sz="1200" dirty="0">
              <a:cs typeface="Nazanin" pitchFamily="2" charset="-7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8200" y="2650949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200" dirty="0">
                <a:cs typeface="Nazanin" pitchFamily="2" charset="-78"/>
              </a:rPr>
              <a:t>[3] K. Moshkbar-Bakhshayesh and M. B. Ghofrani, "Development of a New Method for Forecasting Future States </a:t>
            </a:r>
            <a:endParaRPr lang="en-US" sz="1200" dirty="0" smtClean="0">
              <a:cs typeface="Nazanin" pitchFamily="2" charset="-78"/>
            </a:endParaRPr>
          </a:p>
          <a:p>
            <a:r>
              <a:rPr lang="en-US" sz="1200" dirty="0" smtClean="0">
                <a:cs typeface="Nazanin" pitchFamily="2" charset="-78"/>
              </a:rPr>
              <a:t>of </a:t>
            </a:r>
            <a:r>
              <a:rPr lang="en-US" sz="1200" dirty="0">
                <a:cs typeface="Nazanin" pitchFamily="2" charset="-78"/>
              </a:rPr>
              <a:t>NPPs Parameters in Transients</a:t>
            </a:r>
            <a:r>
              <a:rPr lang="en-US" sz="1200" dirty="0" smtClean="0">
                <a:cs typeface="Nazanin" pitchFamily="2" charset="-78"/>
              </a:rPr>
              <a:t>," </a:t>
            </a:r>
            <a:r>
              <a:rPr lang="en-US" sz="1100" i="1" dirty="0" smtClean="0">
                <a:solidFill>
                  <a:srgbClr val="FF0000"/>
                </a:solidFill>
                <a:cs typeface="Nazanin" pitchFamily="2" charset="-78"/>
              </a:rPr>
              <a:t>IEEE </a:t>
            </a:r>
            <a:r>
              <a:rPr lang="en-US" sz="1100" i="1" dirty="0">
                <a:solidFill>
                  <a:srgbClr val="FF0000"/>
                </a:solidFill>
                <a:cs typeface="Nazanin" pitchFamily="2" charset="-78"/>
              </a:rPr>
              <a:t>Transactions on</a:t>
            </a:r>
            <a:r>
              <a:rPr lang="en-US" sz="1100" b="0" dirty="0" smtClean="0">
                <a:solidFill>
                  <a:srgbClr val="002060"/>
                </a:solidFill>
                <a:cs typeface="Nazanin" pitchFamily="2" charset="-78"/>
              </a:rPr>
              <a:t> </a:t>
            </a:r>
            <a:r>
              <a:rPr lang="en-US" sz="1100" i="1" dirty="0">
                <a:solidFill>
                  <a:srgbClr val="FF0000"/>
                </a:solidFill>
                <a:cs typeface="Nazanin" pitchFamily="2" charset="-78"/>
              </a:rPr>
              <a:t>Nuclear </a:t>
            </a:r>
            <a:r>
              <a:rPr lang="en-US" sz="1100" i="1" dirty="0" smtClean="0">
                <a:solidFill>
                  <a:srgbClr val="FF0000"/>
                </a:solidFill>
                <a:cs typeface="Nazanin" pitchFamily="2" charset="-78"/>
              </a:rPr>
              <a:t>Science,</a:t>
            </a:r>
            <a:r>
              <a:rPr lang="en-US" sz="1100" dirty="0" smtClean="0">
                <a:solidFill>
                  <a:srgbClr val="FF0000"/>
                </a:solidFill>
                <a:cs typeface="Nazanin" pitchFamily="2" charset="-78"/>
              </a:rPr>
              <a:t> </a:t>
            </a:r>
            <a:r>
              <a:rPr lang="en-US" sz="1200" dirty="0">
                <a:cs typeface="Nazanin" pitchFamily="2" charset="-78"/>
              </a:rPr>
              <a:t>vol. 61, </a:t>
            </a:r>
            <a:r>
              <a:rPr lang="en-US" sz="1200" dirty="0" smtClean="0">
                <a:cs typeface="Nazanin" pitchFamily="2" charset="-78"/>
              </a:rPr>
              <a:t>2014</a:t>
            </a:r>
            <a:endParaRPr lang="en-US" sz="1200" dirty="0">
              <a:cs typeface="Nazanin" pitchFamily="2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0894" y="3123885"/>
            <a:ext cx="949058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dirty="0"/>
              <a:t>[4] K. Moshkbar-Bakhshayesh and M. B. Ghofrani, "Development of a Robust Identifier for </a:t>
            </a:r>
            <a:r>
              <a:rPr lang="en-US" sz="1200" dirty="0" smtClean="0"/>
              <a:t>NPPs Transients </a:t>
            </a:r>
          </a:p>
          <a:p>
            <a:pPr algn="l" rtl="0"/>
            <a:r>
              <a:rPr lang="en-US" sz="1200" dirty="0" smtClean="0"/>
              <a:t>Combining </a:t>
            </a:r>
            <a:r>
              <a:rPr lang="en-US" sz="1200" dirty="0"/>
              <a:t>ARIMA Model and EBP Algorithm</a:t>
            </a:r>
            <a:r>
              <a:rPr lang="en-US" sz="1200" dirty="0" smtClean="0"/>
              <a:t>," </a:t>
            </a:r>
            <a:r>
              <a:rPr lang="en-US" sz="1200" i="1" dirty="0" smtClean="0">
                <a:solidFill>
                  <a:srgbClr val="FF0000"/>
                </a:solidFill>
              </a:rPr>
              <a:t>IEEE </a:t>
            </a:r>
            <a:r>
              <a:rPr lang="en-US" sz="1200" i="1" dirty="0">
                <a:solidFill>
                  <a:srgbClr val="FF0000"/>
                </a:solidFill>
              </a:rPr>
              <a:t>Transactions on Nuclear Science</a:t>
            </a:r>
            <a:r>
              <a:rPr lang="en-US" sz="1200" dirty="0"/>
              <a:t>, </a:t>
            </a:r>
            <a:r>
              <a:rPr lang="en-US" sz="1200" dirty="0" smtClean="0"/>
              <a:t>vol</a:t>
            </a:r>
            <a:r>
              <a:rPr lang="en-US" sz="1200" dirty="0"/>
              <a:t>. 61, pp. 2383-2391, </a:t>
            </a:r>
            <a:r>
              <a:rPr lang="en-US" sz="1200" dirty="0" smtClean="0"/>
              <a:t>2014</a:t>
            </a:r>
            <a:endParaRPr lang="en-US" sz="1200" dirty="0"/>
          </a:p>
          <a:p>
            <a:pPr algn="l" rtl="0"/>
            <a:endParaRPr lang="en-US" sz="1100" b="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172122" y="4850090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]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7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[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خليل مشکبار بخشايش، محمد باقر غفراني، ”توسعه شبکه عصبي </a:t>
            </a:r>
            <a:r>
              <a:rPr lang="en-US" sz="1100" b="0" dirty="0" smtClean="0">
                <a:solidFill>
                  <a:srgbClr val="002060"/>
                </a:solidFill>
                <a:cs typeface="B Nazanin" pitchFamily="2" charset="-78"/>
              </a:rPr>
              <a:t>MLP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بهبود يافته براي تشخيص گذره ها در نيروگاه هسته اي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بوشهر</a:t>
            </a:r>
            <a:endParaRPr lang="en-US" sz="1300" b="0" dirty="0" smtClean="0">
              <a:solidFill>
                <a:srgbClr val="002060"/>
              </a:solidFill>
              <a:cs typeface="B Nazanin" pitchFamily="2" charset="-78"/>
            </a:endParaRPr>
          </a:p>
          <a:p>
            <a:pPr algn="just" rtl="1"/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   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بخش اول: بهبود در نحوه ارايه داده ها، وزن هاي اوليه، و تابع فعال سازي وفقي“، نوزدهمين کنفرانس هسته اي، مشهد ، 2-3 اسفند ماه 1391، (</a:t>
            </a:r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ارايه شفاهي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)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73760" y="5353010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]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8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[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خليل مشکبار بخشايش، محمد باقر غفراني، ”توسعه شبکه عصبي </a:t>
            </a:r>
            <a:r>
              <a:rPr lang="en-US" sz="1100" b="0" dirty="0" smtClean="0">
                <a:solidFill>
                  <a:srgbClr val="002060"/>
                </a:solidFill>
                <a:cs typeface="B Nazanin" pitchFamily="2" charset="-78"/>
              </a:rPr>
              <a:t>MLP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بهبود يافته براي تشخيص گذره ها در نيروگاه هسته اي بوشهر</a:t>
            </a:r>
          </a:p>
          <a:p>
            <a:pPr algn="just" rtl="1"/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بخش دوم: انتخاب نوع تابع فعال سازي و تابع هزينه“، نوزدهمين کنفرانس هسته اي، مشهد ،  2-3 اسفند ماه 1391، (</a:t>
            </a:r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ارايه شفاهي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)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87362" y="5855930"/>
            <a:ext cx="9296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 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]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9</a:t>
            </a:r>
            <a:r>
              <a:rPr lang="en-US" sz="1300" b="0" dirty="0" smtClean="0">
                <a:solidFill>
                  <a:srgbClr val="002060"/>
                </a:solidFill>
                <a:cs typeface="B Nazanin" pitchFamily="2" charset="-78"/>
              </a:rPr>
              <a:t>[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خليل مشکبار بخشايش، محمد باقر غفراني، ”</a:t>
            </a:r>
            <a:r>
              <a:rPr lang="fa-IR" sz="1300" b="0" dirty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تشخيص گذره ها در نيروگاه اتمي بوشهر از طريق پيش بيني مقادير متغيرها به کمک</a:t>
            </a:r>
          </a:p>
          <a:p>
            <a:pPr algn="just" rtl="1"/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ترکيب روش آماري </a:t>
            </a:r>
            <a:r>
              <a:rPr lang="en-US" sz="1100" b="0" dirty="0">
                <a:solidFill>
                  <a:srgbClr val="002060"/>
                </a:solidFill>
                <a:cs typeface="B Nazanin" pitchFamily="2" charset="-78"/>
              </a:rPr>
              <a:t>ARIMA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 و شبکه عصبي مصنوعي“، بيستمين کنفرانس هسته اي، رشت ،  7-8 اسفند ماه 1392، (</a:t>
            </a:r>
            <a:r>
              <a:rPr lang="fa-IR" sz="1300" b="0" dirty="0" smtClean="0">
                <a:solidFill>
                  <a:srgbClr val="FF0000"/>
                </a:solidFill>
                <a:cs typeface="B Nazanin" pitchFamily="2" charset="-78"/>
              </a:rPr>
              <a:t>ارايه شفاهي</a:t>
            </a:r>
            <a:r>
              <a:rPr lang="fa-IR" sz="1300" b="0" dirty="0" smtClean="0">
                <a:solidFill>
                  <a:srgbClr val="002060"/>
                </a:solidFill>
                <a:cs typeface="B Nazanin" pitchFamily="2" charset="-78"/>
              </a:rPr>
              <a:t>)   </a:t>
            </a:r>
          </a:p>
        </p:txBody>
      </p:sp>
    </p:spTree>
    <p:extLst>
      <p:ext uri="{BB962C8B-B14F-4D97-AF65-F5344CB8AC3E}">
        <p14:creationId xmlns:p14="http://schemas.microsoft.com/office/powerpoint/2010/main" val="31206812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91440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28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09377" y="2917150"/>
            <a:ext cx="310854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THANKS</a:t>
            </a:r>
            <a:endParaRPr lang="en-US" sz="54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565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609600"/>
            <a:ext cx="6019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Introduction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167EF6-9913-4FE7-B97F-A91F1B11F290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gray">
          <a:xfrm>
            <a:off x="593725" y="1449388"/>
            <a:ext cx="85502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Calibri"/>
                <a:cs typeface="Arial"/>
              </a:rPr>
              <a:t>Control of abnormal operation and detection of failures 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Arial"/>
            </a:endParaRPr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20" descr="sc0931a_electrons_animated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3703320" y="1640739"/>
            <a:ext cx="1284732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r>
              <a:rPr lang="en-US" sz="1400" dirty="0" smtClean="0"/>
              <a:t>      </a:t>
            </a:r>
            <a:endParaRPr lang="en-US" sz="1400" dirty="0"/>
          </a:p>
          <a:p>
            <a:pPr lvl="8">
              <a:defRPr/>
            </a:pPr>
            <a:r>
              <a:rPr lang="en-US" sz="1400" dirty="0" smtClean="0"/>
              <a:t>	</a:t>
            </a:r>
            <a:endParaRPr lang="en-US" sz="1400" dirty="0"/>
          </a:p>
          <a:p>
            <a:pPr lvl="8">
              <a:defRPr/>
            </a:pPr>
            <a:endParaRPr lang="en-US" sz="1400" dirty="0" smtClean="0"/>
          </a:p>
          <a:p>
            <a:pPr lvl="8">
              <a:defRPr/>
            </a:pPr>
            <a:endParaRPr lang="en-US" sz="1400" dirty="0" smtClean="0"/>
          </a:p>
          <a:p>
            <a:pPr lvl="8">
              <a:defRPr/>
            </a:pPr>
            <a:endParaRPr lang="en-US" sz="1400" dirty="0"/>
          </a:p>
          <a:p>
            <a:pPr lvl="8">
              <a:defRPr/>
            </a:pPr>
            <a:endParaRPr lang="en-US" sz="1400" dirty="0" smtClean="0"/>
          </a:p>
          <a:p>
            <a:pPr lvl="8">
              <a:defRPr/>
            </a:pPr>
            <a:endParaRPr lang="en-US" sz="1400" dirty="0"/>
          </a:p>
          <a:p>
            <a:pPr lvl="8">
              <a:defRPr/>
            </a:pPr>
            <a:endParaRPr lang="en-US" sz="1400" dirty="0" smtClean="0"/>
          </a:p>
          <a:p>
            <a:pPr lvl="8">
              <a:defRPr/>
            </a:pPr>
            <a:endParaRPr lang="en-US" sz="1400" dirty="0"/>
          </a:p>
          <a:p>
            <a:pPr lvl="8">
              <a:defRPr/>
            </a:pPr>
            <a:endParaRPr lang="en-US" sz="1400" dirty="0"/>
          </a:p>
          <a:p>
            <a:pPr lvl="8">
              <a:defRPr/>
            </a:pPr>
            <a:endParaRPr lang="en-US" sz="1600" dirty="0" smtClean="0"/>
          </a:p>
          <a:p>
            <a:pPr lvl="8">
              <a:defRPr/>
            </a:pPr>
            <a:endParaRPr lang="en-US" sz="1600" dirty="0" smtClean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773" y="6374129"/>
            <a:ext cx="3566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00B050"/>
                </a:solidFill>
              </a:rPr>
              <a:t>Transient identification and forecasting 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957003" y="6528017"/>
            <a:ext cx="37973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>
          <a:xfrm>
            <a:off x="6837363" y="6355080"/>
            <a:ext cx="1666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 smtClean="0">
                <a:solidFill>
                  <a:srgbClr val="00B050"/>
                </a:solidFill>
              </a:rPr>
              <a:t>Improving safety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97611" y="6374129"/>
            <a:ext cx="21739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Improving </a:t>
            </a:r>
            <a:r>
              <a:rPr lang="en-US" sz="1400" dirty="0" smtClean="0">
                <a:solidFill>
                  <a:srgbClr val="00B050"/>
                </a:solidFill>
              </a:rPr>
              <a:t>grace period</a:t>
            </a:r>
            <a:endParaRPr lang="en-US" sz="1400" dirty="0">
              <a:solidFill>
                <a:srgbClr val="00B050"/>
              </a:solidFill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810" y="6407586"/>
            <a:ext cx="4937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94624"/>
              </p:ext>
            </p:extLst>
          </p:nvPr>
        </p:nvGraphicFramePr>
        <p:xfrm>
          <a:off x="120650" y="1736120"/>
          <a:ext cx="8931910" cy="4418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759"/>
                <a:gridCol w="2408878"/>
                <a:gridCol w="1719007"/>
                <a:gridCol w="3713266"/>
              </a:tblGrid>
              <a:tr h="286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Level number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Objective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Type of transients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Some possible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enhancements in</a:t>
                      </a: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 G-3 NPPs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2426" marR="62426" marT="31213" marB="31213" anchor="ctr"/>
                </a:tc>
              </a:tr>
              <a:tr h="286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Level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1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Prevention of abnormal operation and failures </a:t>
                      </a: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NO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Design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margins and robustness; response time to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faults</a:t>
                      </a: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Simplification </a:t>
                      </a: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Irradiation embrittlement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426" marR="62426" marT="31213" marB="31213" anchor="ctr"/>
                </a:tc>
              </a:tr>
              <a:tr h="348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Level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2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Control of abnormal operation and detection of failures </a:t>
                      </a: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AOO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Increased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application of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digital I&amp;C</a:t>
                      </a: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 Separation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of control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from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protection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systems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426" marR="62426" marT="31213" marB="31213" anchor="ctr"/>
                </a:tc>
              </a:tr>
              <a:tr h="286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Level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3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Control of accidents within the design basis </a:t>
                      </a: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DBA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Digital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instrumentation and control for protection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systems                              </a:t>
                      </a: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Passive 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safety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systems</a:t>
                      </a:r>
                    </a:p>
                    <a:p>
                      <a:pPr marL="171450" marR="0" lvl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endParaRPr lang="en-US" sz="1200" b="0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426" marR="62426" marT="31213" marB="31213" anchor="ctr"/>
                </a:tc>
              </a:tr>
              <a:tr h="286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Level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4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Control of severe plant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conditions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BDBA / SA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2426" marR="62426" marT="31213" marB="31213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Level </a:t>
                      </a: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5</a:t>
                      </a:r>
                      <a:r>
                        <a:rPr lang="en-US" sz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Mitigation of radiological 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consequences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Emergency plan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Tx/>
                        <a:buNone/>
                        <a:tabLst>
                          <a:tab pos="457200" algn="l"/>
                        </a:tabLs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2426" marR="62426" marT="31213" marB="31213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332096" y="4949454"/>
            <a:ext cx="13955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sz="1200" dirty="0" smtClean="0"/>
              <a:t>Grace </a:t>
            </a:r>
            <a:r>
              <a:rPr lang="en-US" sz="1200" dirty="0"/>
              <a:t>period </a:t>
            </a:r>
          </a:p>
        </p:txBody>
      </p:sp>
      <p:sp>
        <p:nvSpPr>
          <p:cNvPr id="8" name="Down Arrow 7">
            <a:hlinkClick r:id="" action="ppaction://noaction"/>
          </p:cNvPr>
          <p:cNvSpPr/>
          <p:nvPr/>
        </p:nvSpPr>
        <p:spPr bwMode="auto">
          <a:xfrm>
            <a:off x="5480502" y="5202910"/>
            <a:ext cx="228600" cy="1197890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4320" y="1399704"/>
            <a:ext cx="35661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/>
              <a:t>Overview Safety levels of D-in-D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92280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15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60120" y="1511073"/>
            <a:ext cx="75438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800" dirty="0" smtClean="0">
                <a:solidFill>
                  <a:srgbClr val="C00000"/>
                </a:solidFill>
              </a:rPr>
              <a:t>Classification of Computer aid support tools for NPP operators:</a:t>
            </a: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B050"/>
                </a:solidFill>
              </a:rPr>
              <a:t>Transient  Identifiers </a:t>
            </a:r>
          </a:p>
          <a:p>
            <a:pPr marL="684213" indent="-338138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3065D0"/>
                </a:solidFill>
              </a:rPr>
              <a:t>Model- based </a:t>
            </a:r>
          </a:p>
          <a:p>
            <a:pPr marL="684213" indent="-338138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3065D0"/>
                </a:solidFill>
              </a:rPr>
              <a:t>Model- Free</a:t>
            </a:r>
            <a:r>
              <a:rPr lang="en-US" sz="1400" dirty="0">
                <a:solidFill>
                  <a:srgbClr val="00B050"/>
                </a:solidFill>
              </a:rPr>
              <a:t>	</a:t>
            </a:r>
            <a:r>
              <a:rPr lang="en-US" sz="1600" dirty="0" smtClean="0">
                <a:solidFill>
                  <a:srgbClr val="00B050"/>
                </a:solidFill>
              </a:rPr>
              <a:t>    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B050"/>
                </a:solidFill>
              </a:rPr>
              <a:t>Transient  Forecasters</a:t>
            </a:r>
          </a:p>
          <a:p>
            <a:pPr marL="684213" indent="-338138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3065D0"/>
                </a:solidFill>
              </a:rPr>
              <a:t>Real- Time </a:t>
            </a:r>
          </a:p>
          <a:p>
            <a:pPr marL="684213" indent="-338138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3065D0"/>
                </a:solidFill>
              </a:rPr>
              <a:t>Slower than Real Time </a:t>
            </a:r>
          </a:p>
          <a:p>
            <a:pPr marL="684213" indent="-338138" algn="l" rtl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400" dirty="0" smtClean="0">
                <a:solidFill>
                  <a:srgbClr val="3065D0"/>
                </a:solidFill>
              </a:rPr>
              <a:t>Faster than Real Time 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>
                <a:solidFill>
                  <a:srgbClr val="00B050"/>
                </a:solidFill>
              </a:rPr>
              <a:t>Transient  </a:t>
            </a:r>
            <a:r>
              <a:rPr lang="en-US" sz="1600" dirty="0" smtClean="0">
                <a:solidFill>
                  <a:srgbClr val="00B050"/>
                </a:solidFill>
              </a:rPr>
              <a:t>Identifier / Forecaster</a:t>
            </a:r>
            <a:endParaRPr lang="en-US" sz="1600" dirty="0">
              <a:solidFill>
                <a:srgbClr val="00B050"/>
              </a:solidFill>
            </a:endParaRP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00B050"/>
                </a:solidFill>
              </a:rPr>
              <a:t>Operator Guidelines</a:t>
            </a:r>
          </a:p>
          <a:p>
            <a:pPr marL="285750" indent="-285750" algn="l" rtl="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solidFill>
                <a:srgbClr val="00B05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2" y="609917"/>
            <a:ext cx="6019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Introduction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8975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167EF6-9913-4FE7-B97F-A91F1B11F290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20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072840"/>
              </p:ext>
            </p:extLst>
          </p:nvPr>
        </p:nvGraphicFramePr>
        <p:xfrm>
          <a:off x="92075" y="2020665"/>
          <a:ext cx="8945246" cy="46087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851"/>
                <a:gridCol w="267822"/>
                <a:gridCol w="1293246"/>
                <a:gridCol w="849328"/>
                <a:gridCol w="1714060"/>
                <a:gridCol w="2110977"/>
                <a:gridCol w="1584962"/>
              </a:tblGrid>
              <a:tr h="27252"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Transient identifier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Ability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Weakness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Improvement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09856">
                <a:tc row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Feed-forward networks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More efficient at quasi-equilibrium transients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Difficulty in identification of fast transients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 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By feedback connections among the neurons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4862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Recurrent networks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To deal with temporal data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Hard training of long temporal dependencies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By spectrum analysis </a:t>
                      </a:r>
                      <a:r>
                        <a:rPr lang="en-US" sz="920" b="1" dirty="0" smtClean="0">
                          <a:effectLst/>
                        </a:rPr>
                        <a:t>methods (i.e.</a:t>
                      </a:r>
                      <a:r>
                        <a:rPr lang="en-US" sz="920" b="1" baseline="0" dirty="0" smtClean="0">
                          <a:effectLst/>
                        </a:rPr>
                        <a:t> WT, FFT)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2401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Unsupervised networks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Competitive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Recognition of unlabeled transients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Difficulty in modeling time dependent data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By recurrent networks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62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Localized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1-Difficulty in modeling time dependent data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2-Too conservative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39032"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Fuzzy systems</a:t>
                      </a: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1-Unlabeled transient identification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20" b="1" dirty="0">
                          <a:effectLst/>
                        </a:rPr>
                        <a:t>2-Robustness against noisy data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1-Results should be interpreted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20" b="1" dirty="0">
                          <a:effectLst/>
                        </a:rPr>
                        <a:t>2-Do not cover enough transients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By hybrid neuro-fuzzy systems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104098">
                <a:tc rowSpan="3" grid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Heuristic techniques</a:t>
                      </a:r>
                      <a:endParaRPr lang="en-US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Biological approaches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Transient identification optimization 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1-Difficulty in transient identification in presence of noise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2-Difficulty in identification of large number of transients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3-Difficulty in recognition of unlabeled transients 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By quantum computation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14140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Statistical approaches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>
                          <a:effectLst/>
                        </a:rPr>
                        <a:t>HMM</a:t>
                      </a:r>
                      <a:endParaRPr lang="en-US" sz="920" b="1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-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1- Hard training</a:t>
                      </a:r>
                    </a:p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2- Difficulty in recognition of unlabeled transients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</a:rPr>
                        <a:t>-</a:t>
                      </a:r>
                      <a:endParaRPr lang="en-US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620959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SVM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20" b="1" dirty="0">
                          <a:effectLst/>
                        </a:rPr>
                        <a:t>Does not suffer from local minima</a:t>
                      </a:r>
                      <a:endParaRPr lang="en-US" sz="92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325880" y="1688961"/>
            <a:ext cx="72237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Abilities and weaknesses of model-free transient identifiers</a:t>
            </a:r>
            <a:endParaRPr lang="en-US" sz="1100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2" y="609917"/>
            <a:ext cx="6019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Introduction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20" y="1352192"/>
            <a:ext cx="47548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C00000"/>
                </a:solidFill>
              </a:rPr>
              <a:t>Model-free computer-aided support tools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F167EF6-9913-4FE7-B97F-A91F1B11F290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gray">
          <a:xfrm>
            <a:off x="593725" y="1449388"/>
            <a:ext cx="8550275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609600" indent="-609600" algn="just"/>
            <a:endParaRPr lang="en-US" sz="1400" b="0"/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20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-3222660" y="1640741"/>
            <a:ext cx="122295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 smtClean="0"/>
          </a:p>
          <a:p>
            <a:pPr lvl="8">
              <a:defRPr/>
            </a:pPr>
            <a:r>
              <a:rPr lang="en-US" sz="1600" dirty="0" smtClean="0"/>
              <a:t>                              </a:t>
            </a:r>
            <a:endParaRPr lang="en-US" sz="1600" dirty="0"/>
          </a:p>
          <a:p>
            <a:pPr lvl="8">
              <a:defRPr/>
            </a:pPr>
            <a:endParaRPr lang="en-US" sz="1600" dirty="0" smtClean="0"/>
          </a:p>
          <a:p>
            <a:pPr lvl="8">
              <a:defRPr/>
            </a:pPr>
            <a:endParaRPr lang="en-US" sz="1600" dirty="0" smtClean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/>
          </a:p>
          <a:p>
            <a:pPr lvl="8"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lvl="8">
              <a:defRPr/>
            </a:pPr>
            <a:endParaRPr lang="en-US" sz="1600" dirty="0"/>
          </a:p>
          <a:p>
            <a:pPr lvl="8">
              <a:buFont typeface="Wingdings" pitchFamily="2" charset="2"/>
              <a:buChar char="Ø"/>
              <a:defRPr/>
            </a:pPr>
            <a:endParaRPr lang="en-US" sz="1600" dirty="0"/>
          </a:p>
          <a:p>
            <a:pPr lvl="8">
              <a:buFont typeface="Wingdings" pitchFamily="2" charset="2"/>
              <a:buChar char="Ø"/>
              <a:defRPr/>
            </a:pPr>
            <a:endParaRPr lang="en-US" sz="1600" dirty="0"/>
          </a:p>
          <a:p>
            <a:pPr lvl="8">
              <a:defRPr/>
            </a:pPr>
            <a:r>
              <a:rPr lang="en-US" sz="1600" dirty="0"/>
              <a:t> 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2154" y="2005308"/>
            <a:ext cx="21948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dirty="0" smtClean="0"/>
              <a:t>Compact simulators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928349" y="2314574"/>
            <a:ext cx="16770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dirty="0" smtClean="0"/>
              <a:t>Plant analyzer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914400" y="2622351"/>
            <a:ext cx="26420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dirty="0" smtClean="0"/>
              <a:t>Sever accident simulator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907517" y="2971800"/>
            <a:ext cx="347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l" rtl="0">
              <a:buFont typeface="Wingdings" panose="05000000000000000000" pitchFamily="2" charset="2"/>
              <a:buChar char="q"/>
            </a:pPr>
            <a:r>
              <a:rPr lang="en-US" sz="1400" dirty="0" smtClean="0"/>
              <a:t>Accident management support tool</a:t>
            </a:r>
            <a:endParaRPr lang="en-US" sz="1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870943"/>
              </p:ext>
            </p:extLst>
          </p:nvPr>
        </p:nvGraphicFramePr>
        <p:xfrm>
          <a:off x="685800" y="3795176"/>
          <a:ext cx="8321040" cy="2856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/>
                <a:gridCol w="3017520"/>
                <a:gridCol w="1645920"/>
                <a:gridCol w="1737360"/>
              </a:tblGrid>
              <a:tr h="3442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Application 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Ability 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Weakness </a:t>
                      </a:r>
                      <a:endParaRPr lang="en-US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</a:tr>
              <a:tr h="2868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Compact</a:t>
                      </a:r>
                      <a:r>
                        <a:rPr lang="en-US" sz="1200" b="1" baseline="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 simulator</a:t>
                      </a:r>
                      <a:endParaRPr lang="en-US" sz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Simulation of very important systems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Transient identification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Limited</a:t>
                      </a:r>
                      <a:r>
                        <a:rPr lang="en-US" sz="12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 simulations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</a:tr>
              <a:tr h="348849">
                <a:tc>
                  <a:txBody>
                    <a:bodyPr/>
                    <a:lstStyle/>
                    <a:p>
                      <a:pPr marL="0" indent="0" algn="ctr" rtl="0"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Plant analyzer</a:t>
                      </a:r>
                      <a:endParaRPr lang="en-US" sz="1200" b="1" kern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Approximately simulation of all systems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Analysis of steady and transient states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Not applicable for       real-time systems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</a:tr>
              <a:tr h="286846">
                <a:tc>
                  <a:txBody>
                    <a:bodyPr/>
                    <a:lstStyle/>
                    <a:p>
                      <a:pPr marL="0" indent="0" algn="ctr" rtl="0"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Sever accident simulator </a:t>
                      </a:r>
                      <a:endParaRPr lang="en-US" sz="1200" b="1" kern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Reactor core simulation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SA simulation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Arial"/>
                        </a:rPr>
                        <a:t>Not applied for AOO and DBA transients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</a:tr>
              <a:tr h="286846">
                <a:tc>
                  <a:txBody>
                    <a:bodyPr/>
                    <a:lstStyle/>
                    <a:p>
                      <a:pPr marL="0" indent="0" algn="ctr" rtl="0">
                        <a:buFont typeface="Wingdings" panose="05000000000000000000" pitchFamily="2" charset="2"/>
                        <a:buNone/>
                      </a:pPr>
                      <a:r>
                        <a:rPr lang="en-US" sz="1200" b="1" kern="1200" dirty="0" smtClean="0">
                          <a:solidFill>
                            <a:srgbClr val="C00000"/>
                          </a:solidFill>
                          <a:latin typeface="+mj-lt"/>
                          <a:ea typeface="Calibri"/>
                          <a:cs typeface="Arial"/>
                        </a:rPr>
                        <a:t>Accident management support tool</a:t>
                      </a:r>
                      <a:endParaRPr lang="en-US" sz="1200" b="1" kern="1200" dirty="0">
                        <a:solidFill>
                          <a:srgbClr val="C00000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Arial"/>
                        </a:rPr>
                        <a:t>Accident management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j-lt"/>
                          <a:ea typeface="Calibri"/>
                          <a:cs typeface="Arial"/>
                        </a:rPr>
                        <a:t>Accident tracking/prediction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+mn-lt"/>
                          <a:ea typeface="Calibri"/>
                          <a:cs typeface="Arial"/>
                        </a:rPr>
                        <a:t>Not applied for AOO and DBA transients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50800" marR="50800" marT="7056" marB="0" anchor="ctr"/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1325880" y="3517761"/>
            <a:ext cx="7223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Abilities and weaknesses of model-based transient identifiers</a:t>
            </a:r>
            <a:endParaRPr lang="en-US" sz="1200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858962" y="609917"/>
            <a:ext cx="6019800" cy="487363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azanin" pitchFamily="2" charset="-78"/>
              </a:rPr>
              <a:t>Introduction</a:t>
            </a:r>
            <a:endParaRPr lang="en-US" sz="24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Nazanin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8206" y="1423655"/>
            <a:ext cx="52996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400" dirty="0" smtClean="0">
                <a:solidFill>
                  <a:srgbClr val="C00000"/>
                </a:solidFill>
              </a:rPr>
              <a:t>Model-based computer-aided support tools</a:t>
            </a:r>
            <a:endParaRPr lang="en-US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89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58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6" name="Picture 15" descr="G:\پسادکتری\g_coat2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55936"/>
            <a:ext cx="5303520" cy="398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38200" y="5798570"/>
            <a:ext cx="6949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General structure of COAT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05840" y="1299697"/>
            <a:ext cx="704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COAT: </a:t>
            </a:r>
            <a:r>
              <a:rPr lang="en-US" sz="1600" dirty="0" smtClean="0">
                <a:solidFill>
                  <a:srgbClr val="C00000"/>
                </a:solidFill>
              </a:rPr>
              <a:t>Transient identifier + Transient forecaster + Transient clusterer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06039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58"/>
          <p:cNvSpPr>
            <a:spLocks noChangeArrowheads="1"/>
          </p:cNvSpPr>
          <p:nvPr/>
        </p:nvSpPr>
        <p:spPr bwMode="gray">
          <a:xfrm>
            <a:off x="0" y="0"/>
            <a:ext cx="9144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0" name="Picture 29" descr="D:\paper\paper_arima_ebp\FIG.31.em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599" y="2029407"/>
            <a:ext cx="8686801" cy="4389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240" y="1490246"/>
            <a:ext cx="704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Transient identifier : </a:t>
            </a:r>
            <a:r>
              <a:rPr lang="en-US" sz="1600" dirty="0" smtClean="0">
                <a:solidFill>
                  <a:srgbClr val="3065D0"/>
                </a:solidFill>
              </a:rPr>
              <a:t>Modular EBP based Identifier + ARIMA Method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419100" y="6280028"/>
            <a:ext cx="7863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Schematic view of the proposed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structure 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for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identification of NPPs transients</a:t>
            </a:r>
            <a:endParaRPr lang="en-US" sz="1200" dirty="0">
              <a:solidFill>
                <a:srgbClr val="002060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173304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338239-5B0C-40CF-8AFF-3F633DA6DF47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9460" name="Oval 683"/>
          <p:cNvSpPr>
            <a:spLocks noChangeArrowheads="1"/>
          </p:cNvSpPr>
          <p:nvPr/>
        </p:nvSpPr>
        <p:spPr bwMode="gray">
          <a:xfrm>
            <a:off x="92075" y="46038"/>
            <a:ext cx="1417638" cy="1371600"/>
          </a:xfrm>
          <a:prstGeom prst="ellipse">
            <a:avLst/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1" name="Picture 684" descr="sc0931a_electrons_anim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8" y="92075"/>
            <a:ext cx="1463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Rectangle 59"/>
          <p:cNvSpPr>
            <a:spLocks noChangeArrowheads="1"/>
          </p:cNvSpPr>
          <p:nvPr/>
        </p:nvSpPr>
        <p:spPr bwMode="gray">
          <a:xfrm>
            <a:off x="0" y="885825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6" name="Rectangle 6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7" name="Rectangle 63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8" name="Rectangle 65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69" name="Rectangle 67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1" name="Rectangle 69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9476" name="Rectangle 71"/>
          <p:cNvSpPr>
            <a:spLocks noChangeArrowheads="1"/>
          </p:cNvSpPr>
          <p:nvPr/>
        </p:nvSpPr>
        <p:spPr bwMode="gray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" name="Picture 34" descr="D:\paper\forecasting_manuscript\final - Copy (2).em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828800"/>
            <a:ext cx="7726680" cy="416052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Rectangle 35"/>
          <p:cNvSpPr/>
          <p:nvPr/>
        </p:nvSpPr>
        <p:spPr>
          <a:xfrm>
            <a:off x="365760" y="6078081"/>
            <a:ext cx="78638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Schematic view of the proposed </a:t>
            </a:r>
            <a:r>
              <a:rPr lang="en-US" sz="1200" dirty="0" smtClean="0">
                <a:solidFill>
                  <a:srgbClr val="002060"/>
                </a:solidFill>
                <a:latin typeface="+mj-lt"/>
                <a:ea typeface="+mj-ea"/>
              </a:rPr>
              <a:t>structure </a:t>
            </a:r>
            <a:r>
              <a:rPr lang="en-US" sz="1200" dirty="0">
                <a:solidFill>
                  <a:srgbClr val="002060"/>
                </a:solidFill>
                <a:latin typeface="+mj-lt"/>
                <a:ea typeface="+mj-ea"/>
              </a:rPr>
              <a:t>for prediction of time series of NPPs parameters in transients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61247" y="1417320"/>
            <a:ext cx="74002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Transient forecaster: </a:t>
            </a:r>
            <a:r>
              <a:rPr lang="en-US" sz="1400" dirty="0" smtClean="0">
                <a:solidFill>
                  <a:srgbClr val="C00000"/>
                </a:solidFill>
              </a:rPr>
              <a:t>Modular  EBP based Identifier + ARIMA Method + EBP Algorithm</a:t>
            </a:r>
            <a:endParaRPr lang="en-US" sz="1400" dirty="0"/>
          </a:p>
        </p:txBody>
      </p:sp>
      <p:sp>
        <p:nvSpPr>
          <p:cNvPr id="20" name="Rectangle 19"/>
          <p:cNvSpPr/>
          <p:nvPr/>
        </p:nvSpPr>
        <p:spPr>
          <a:xfrm>
            <a:off x="2079172" y="680442"/>
            <a:ext cx="6949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en-US" sz="1400" dirty="0" smtClean="0">
                <a:latin typeface="+mj-lt"/>
                <a:ea typeface="+mj-ea"/>
              </a:rPr>
              <a:t>  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Conceptual Design and Abilities of the COAT </a:t>
            </a:r>
          </a:p>
        </p:txBody>
      </p:sp>
    </p:spTree>
    <p:extLst>
      <p:ext uri="{BB962C8B-B14F-4D97-AF65-F5344CB8AC3E}">
        <p14:creationId xmlns:p14="http://schemas.microsoft.com/office/powerpoint/2010/main" val="5692984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13l">
  <a:themeElements>
    <a:clrScheme name="Office Theme 3">
      <a:dk1>
        <a:srgbClr val="000000"/>
      </a:dk1>
      <a:lt1>
        <a:srgbClr val="FFFFFF"/>
      </a:lt1>
      <a:dk2>
        <a:srgbClr val="003399"/>
      </a:dk2>
      <a:lt2>
        <a:srgbClr val="C0C0C0"/>
      </a:lt2>
      <a:accent1>
        <a:srgbClr val="5E9CDA"/>
      </a:accent1>
      <a:accent2>
        <a:srgbClr val="93C052"/>
      </a:accent2>
      <a:accent3>
        <a:srgbClr val="FFFFFF"/>
      </a:accent3>
      <a:accent4>
        <a:srgbClr val="000000"/>
      </a:accent4>
      <a:accent5>
        <a:srgbClr val="B6CBEA"/>
      </a:accent5>
      <a:accent6>
        <a:srgbClr val="85AE49"/>
      </a:accent6>
      <a:hlink>
        <a:srgbClr val="FF9933"/>
      </a:hlink>
      <a:folHlink>
        <a:srgbClr val="855ADA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42288"/>
        </a:dk2>
        <a:lt2>
          <a:srgbClr val="C0C0C0"/>
        </a:lt2>
        <a:accent1>
          <a:srgbClr val="39998E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AECAC6"/>
        </a:accent5>
        <a:accent6>
          <a:srgbClr val="11B7D8"/>
        </a:accent6>
        <a:hlink>
          <a:srgbClr val="8963E9"/>
        </a:hlink>
        <a:folHlink>
          <a:srgbClr val="3067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24458"/>
        </a:dk2>
        <a:lt2>
          <a:srgbClr val="C0C0C0"/>
        </a:lt2>
        <a:accent1>
          <a:srgbClr val="76CA2A"/>
        </a:accent1>
        <a:accent2>
          <a:srgbClr val="40BAD2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39A8BE"/>
        </a:accent6>
        <a:hlink>
          <a:srgbClr val="715EE6"/>
        </a:hlink>
        <a:folHlink>
          <a:srgbClr val="238D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3399"/>
        </a:dk2>
        <a:lt2>
          <a:srgbClr val="C0C0C0"/>
        </a:lt2>
        <a:accent1>
          <a:srgbClr val="5E9CD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6CBEA"/>
        </a:accent5>
        <a:accent6>
          <a:srgbClr val="85AE49"/>
        </a:accent6>
        <a:hlink>
          <a:srgbClr val="FF9933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18226</TotalTime>
  <Words>1792</Words>
  <Application>Microsoft Office PowerPoint</Application>
  <PresentationFormat>On-screen Show (4:3)</PresentationFormat>
  <Paragraphs>362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B Nazanin</vt:lpstr>
      <vt:lpstr>Arial</vt:lpstr>
      <vt:lpstr>Wingdings</vt:lpstr>
      <vt:lpstr>Anaconda</vt:lpstr>
      <vt:lpstr>Zar</vt:lpstr>
      <vt:lpstr>2  Bardiya</vt:lpstr>
      <vt:lpstr>Calibri</vt:lpstr>
      <vt:lpstr>Bleucher</vt:lpstr>
      <vt:lpstr>Nazanin</vt:lpstr>
      <vt:lpstr>Times New Roman</vt:lpstr>
      <vt:lpstr>cdb2004213l</vt:lpstr>
      <vt:lpstr>Default Design</vt:lpstr>
      <vt:lpstr>Visio</vt:lpstr>
      <vt:lpstr>PowerPoint Presentation</vt:lpstr>
      <vt:lpstr>Outlines </vt:lpstr>
      <vt:lpstr>Introduction</vt:lpstr>
      <vt:lpstr>Introduction</vt:lpstr>
      <vt:lpstr>Introduction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Alireza</dc:creator>
  <cp:lastModifiedBy>DOEE</cp:lastModifiedBy>
  <cp:revision>1301</cp:revision>
  <dcterms:created xsi:type="dcterms:W3CDTF">2007-02-25T17:00:28Z</dcterms:created>
  <dcterms:modified xsi:type="dcterms:W3CDTF">2016-08-28T09:19:12Z</dcterms:modified>
</cp:coreProperties>
</file>