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8"/>
  </p:notesMasterIdLst>
  <p:sldIdLst>
    <p:sldId id="329" r:id="rId2"/>
    <p:sldId id="348" r:id="rId3"/>
    <p:sldId id="349" r:id="rId4"/>
    <p:sldId id="351" r:id="rId5"/>
    <p:sldId id="352" r:id="rId6"/>
    <p:sldId id="295" r:id="rId7"/>
  </p:sldIdLst>
  <p:sldSz cx="9144000" cy="6858000" type="screen4x3"/>
  <p:notesSz cx="6858000" cy="9144000"/>
  <p:embeddedFontLst>
    <p:embeddedFont>
      <p:font typeface="B Nazanin" pitchFamily="2" charset="-78"/>
      <p:regular r:id="rId9"/>
      <p:bold r:id="rId10"/>
    </p:embeddedFont>
    <p:embeddedFont>
      <p:font typeface="Calibri" pitchFamily="34" charset="0"/>
      <p:regular r:id="rId11"/>
      <p:bold r:id="rId12"/>
      <p:italic r:id="rId13"/>
      <p:boldItalic r:id="rId14"/>
    </p:embeddedFont>
    <p:embeddedFont>
      <p:font typeface="B Mitra" pitchFamily="2" charset="-78"/>
      <p:regular r:id="rId15"/>
      <p:bold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514" y="-7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51215C-4E90-4E35-AAB1-DB66BDA3A589}" type="datetimeFigureOut">
              <a:rPr lang="en-US" smtClean="0"/>
              <a:pPr/>
              <a:t>11/13/2021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5F5981-8C10-4B3B-AD9D-5F0C121D1FBD}" type="slidenum">
              <a:rPr lang="en-US" smtClean="0"/>
              <a:pPr/>
              <a:t>‹#›</a:t>
            </a:fld>
            <a:endParaRPr lang="en-US" dirty="0"/>
          </a:p>
        </p:txBody>
      </p:sp>
    </p:spTree>
    <p:extLst>
      <p:ext uri="{BB962C8B-B14F-4D97-AF65-F5344CB8AC3E}">
        <p14:creationId xmlns:p14="http://schemas.microsoft.com/office/powerpoint/2010/main" val="1979189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5F5981-8C10-4B3B-AD9D-5F0C121D1FBD}" type="slidenum">
              <a:rPr lang="en-US" smtClean="0"/>
              <a:pPr/>
              <a:t>1</a:t>
            </a:fld>
            <a:endParaRPr lang="en-US" dirty="0"/>
          </a:p>
        </p:txBody>
      </p:sp>
    </p:spTree>
    <p:extLst>
      <p:ext uri="{BB962C8B-B14F-4D97-AF65-F5344CB8AC3E}">
        <p14:creationId xmlns:p14="http://schemas.microsoft.com/office/powerpoint/2010/main" val="2842728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2E5F5981-8C10-4B3B-AD9D-5F0C121D1FBD}" type="slidenum">
              <a:rPr lang="en-US" smtClean="0"/>
              <a:pPr/>
              <a:t>6</a:t>
            </a:fld>
            <a:endParaRPr lang="en-US" dirty="0"/>
          </a:p>
        </p:txBody>
      </p:sp>
    </p:spTree>
    <p:extLst>
      <p:ext uri="{BB962C8B-B14F-4D97-AF65-F5344CB8AC3E}">
        <p14:creationId xmlns:p14="http://schemas.microsoft.com/office/powerpoint/2010/main" val="1450093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6A1119-CF17-4512-B74A-873065054D63}" type="datetime1">
              <a:rPr lang="en-US" smtClean="0"/>
              <a:pPr/>
              <a:t>11/13/2021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E8098-F9C6-450D-BDC5-436EBDBBEE3B}" type="datetime1">
              <a:rPr lang="en-US" smtClean="0"/>
              <a:pPr/>
              <a:t>11/13/2021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9D5924-D455-4EBF-8BFB-DCC2897E31EB}" type="datetime1">
              <a:rPr lang="en-US" smtClean="0"/>
              <a:pPr/>
              <a:t>11/13/2021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EC9EDD-BC0D-40DD-A0BC-80EFC39D20BD}" type="datetime1">
              <a:rPr lang="en-US" smtClean="0"/>
              <a:pPr/>
              <a:t>11/13/2021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CFE1A3-6AD9-414F-93E2-609637EBE1FA}" type="datetime1">
              <a:rPr lang="en-US" smtClean="0"/>
              <a:pPr/>
              <a:t>11/13/2021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9851DB-AEF6-4061-AC83-FD2E84669F9D}" type="datetime1">
              <a:rPr lang="en-US" smtClean="0"/>
              <a:pPr/>
              <a:t>11/13/2021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E6FCEC-B778-49F1-9677-2807CD9C8CCD}" type="datetime1">
              <a:rPr lang="en-US" smtClean="0"/>
              <a:pPr/>
              <a:t>11/13/2021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BD0CC9-0C59-4D71-B30E-8E4C60675A32}" type="datetime1">
              <a:rPr lang="en-US" smtClean="0"/>
              <a:pPr/>
              <a:t>11/13/2021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237584-1061-4F0D-8170-6B89738BA20E}" type="datetime1">
              <a:rPr lang="en-US" smtClean="0"/>
              <a:pPr/>
              <a:t>11/13/2021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2DE584-742E-45B7-BFEB-24861D339851}" type="datetime1">
              <a:rPr lang="en-US" smtClean="0"/>
              <a:pPr/>
              <a:t>11/13/2021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B059E9-6066-42AC-812A-A2C4211153F2}" type="datetime1">
              <a:rPr lang="en-US" smtClean="0"/>
              <a:pPr/>
              <a:t>11/13/2021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A1EDB9-F5F3-4B06-BF85-E0A0891C1319}" type="datetime1">
              <a:rPr lang="en-US" smtClean="0"/>
              <a:pPr/>
              <a:t>11/13/2021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00000.jpg"/>
          <p:cNvPicPr>
            <a:picLocks noChangeAspect="1"/>
          </p:cNvPicPr>
          <p:nvPr/>
        </p:nvPicPr>
        <p:blipFill>
          <a:blip r:embed="rId3" cstate="print"/>
          <a:stretch>
            <a:fillRect/>
          </a:stretch>
        </p:blipFill>
        <p:spPr>
          <a:xfrm>
            <a:off x="0" y="1338943"/>
            <a:ext cx="9144000" cy="2085274"/>
          </a:xfrm>
          <a:prstGeom prst="rect">
            <a:avLst/>
          </a:prstGeom>
        </p:spPr>
      </p:pic>
      <p:sp>
        <p:nvSpPr>
          <p:cNvPr id="7" name="TextBox 6"/>
          <p:cNvSpPr txBox="1"/>
          <p:nvPr/>
        </p:nvSpPr>
        <p:spPr>
          <a:xfrm>
            <a:off x="3733800" y="1981200"/>
            <a:ext cx="4114800" cy="584775"/>
          </a:xfrm>
          <a:prstGeom prst="rect">
            <a:avLst/>
          </a:prstGeom>
          <a:noFill/>
        </p:spPr>
        <p:txBody>
          <a:bodyPr wrap="square" rtlCol="0">
            <a:spAutoFit/>
          </a:bodyPr>
          <a:lstStyle/>
          <a:p>
            <a:pPr algn="ctr"/>
            <a:r>
              <a:rPr lang="fa-IR" sz="3200" b="1" dirty="0" smtClean="0">
                <a:solidFill>
                  <a:srgbClr val="000000"/>
                </a:solidFill>
                <a:latin typeface="Times New Roman" pitchFamily="18" charset="0"/>
                <a:cs typeface="B Mitra" pitchFamily="2" charset="-78"/>
              </a:rPr>
              <a:t>بسم الله الرحمن الرحیم</a:t>
            </a:r>
            <a:endParaRPr lang="en-US" sz="3200" b="1" dirty="0" smtClean="0">
              <a:solidFill>
                <a:srgbClr val="000000"/>
              </a:solidFill>
              <a:latin typeface="Times New Roman" pitchFamily="18" charset="0"/>
              <a:cs typeface="B Mitra" pitchFamily="2" charset="-78"/>
            </a:endParaRPr>
          </a:p>
        </p:txBody>
      </p:sp>
      <p:sp>
        <p:nvSpPr>
          <p:cNvPr id="8" name="Rectangle 7"/>
          <p:cNvSpPr/>
          <p:nvPr/>
        </p:nvSpPr>
        <p:spPr>
          <a:xfrm>
            <a:off x="533400" y="3901044"/>
            <a:ext cx="7772399" cy="684803"/>
          </a:xfrm>
          <a:prstGeom prst="rect">
            <a:avLst/>
          </a:prstGeom>
        </p:spPr>
        <p:txBody>
          <a:bodyPr wrap="square">
            <a:spAutoFit/>
          </a:bodyPr>
          <a:lstStyle/>
          <a:p>
            <a:pPr algn="ctr" rtl="1">
              <a:lnSpc>
                <a:spcPct val="150000"/>
              </a:lnSpc>
            </a:pPr>
            <a:r>
              <a:rPr lang="ar-SA" sz="2800" b="1" dirty="0" smtClean="0">
                <a:cs typeface="B Mitra" pitchFamily="2" charset="-78"/>
              </a:rPr>
              <a:t>مسووليت</a:t>
            </a:r>
            <a:r>
              <a:rPr lang="fa-IR" sz="2800" b="1" dirty="0" smtClean="0">
                <a:cs typeface="B Mitra" pitchFamily="2" charset="-78"/>
              </a:rPr>
              <a:t>‌</a:t>
            </a:r>
            <a:r>
              <a:rPr lang="ar-SA" sz="2800" b="1" dirty="0" smtClean="0">
                <a:cs typeface="B Mitra" pitchFamily="2" charset="-78"/>
              </a:rPr>
              <a:t>هاي اجتماعي سال 1400 نيروگاه اتمي بوشهر</a:t>
            </a:r>
            <a:endParaRPr lang="fa-IR" sz="2800" b="1" dirty="0" smtClean="0">
              <a:cs typeface="B Mitra" pitchFamily="2" charset="-78"/>
            </a:endParaRPr>
          </a:p>
        </p:txBody>
      </p:sp>
    </p:spTree>
    <p:extLst>
      <p:ext uri="{BB962C8B-B14F-4D97-AF65-F5344CB8AC3E}">
        <p14:creationId xmlns:p14="http://schemas.microsoft.com/office/powerpoint/2010/main" val="4040827606"/>
      </p:ext>
    </p:extLst>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Rectangle 4"/>
          <p:cNvSpPr/>
          <p:nvPr/>
        </p:nvSpPr>
        <p:spPr>
          <a:xfrm>
            <a:off x="660070" y="914400"/>
            <a:ext cx="7772399" cy="4653325"/>
          </a:xfrm>
          <a:prstGeom prst="rect">
            <a:avLst/>
          </a:prstGeom>
        </p:spPr>
        <p:txBody>
          <a:bodyPr wrap="square">
            <a:spAutoFit/>
          </a:bodyPr>
          <a:lstStyle/>
          <a:p>
            <a:pPr algn="just" rtl="1">
              <a:lnSpc>
                <a:spcPct val="114000"/>
              </a:lnSpc>
            </a:pPr>
            <a:endParaRPr lang="fa-IR" sz="2000" b="1" u="sng" dirty="0" smtClean="0">
              <a:cs typeface="B Mitra" pitchFamily="2" charset="-78"/>
            </a:endParaRPr>
          </a:p>
          <a:p>
            <a:pPr algn="just" rtl="1">
              <a:lnSpc>
                <a:spcPct val="114000"/>
              </a:lnSpc>
              <a:buFont typeface="Wingdings" pitchFamily="2" charset="2"/>
              <a:buChar char="v"/>
            </a:pPr>
            <a:r>
              <a:rPr lang="fa-IR" sz="2400" dirty="0">
                <a:cs typeface="B Mitra" pitchFamily="2" charset="-78"/>
              </a:rPr>
              <a:t>رسيدگي </a:t>
            </a:r>
            <a:r>
              <a:rPr lang="fa-IR" sz="2400" dirty="0">
                <a:cs typeface="B Mitra" pitchFamily="2" charset="-78"/>
              </a:rPr>
              <a:t>بیش از پیش به موضوعات، خواسته‌ها و مشكلات ساكنين روستاهاي همجوار </a:t>
            </a:r>
            <a:r>
              <a:rPr lang="fa-IR" sz="2400" dirty="0">
                <a:cs typeface="B Mitra" pitchFamily="2" charset="-78"/>
              </a:rPr>
              <a:t>نيروگاه </a:t>
            </a:r>
            <a:r>
              <a:rPr lang="fa-IR" sz="2400" dirty="0" smtClean="0">
                <a:cs typeface="B Mitra" pitchFamily="2" charset="-78"/>
              </a:rPr>
              <a:t>یکي </a:t>
            </a:r>
            <a:r>
              <a:rPr lang="fa-IR" sz="2400" dirty="0">
                <a:cs typeface="B Mitra" pitchFamily="2" charset="-78"/>
              </a:rPr>
              <a:t>از اصلي‌ترين و مهمترين موضوعات در نشست‌های پیشین با حضور معاون محترم رئيس جمهور و رئيس سازمان انرژي اتمي ايران، معاون محترم رئيس سازمان و مديرعامل شركت توليد و توسعه انرژی اتمی ایران و نماينده محترم ولي فقيه در استان و امام جمعه </a:t>
            </a:r>
            <a:r>
              <a:rPr lang="fa-IR" sz="2400" dirty="0" smtClean="0">
                <a:cs typeface="B Mitra" pitchFamily="2" charset="-78"/>
              </a:rPr>
              <a:t>بوشهر بوده است.</a:t>
            </a:r>
            <a:endParaRPr lang="fa-IR" sz="2400" dirty="0">
              <a:cs typeface="B Mitra" pitchFamily="2" charset="-78"/>
            </a:endParaRPr>
          </a:p>
          <a:p>
            <a:pPr algn="just" rtl="1">
              <a:lnSpc>
                <a:spcPct val="114000"/>
              </a:lnSpc>
              <a:buFont typeface="Wingdings" pitchFamily="2" charset="2"/>
              <a:buChar char="v"/>
            </a:pPr>
            <a:r>
              <a:rPr lang="fa-IR" sz="2400" dirty="0">
                <a:cs typeface="B Mitra" pitchFamily="2" charset="-78"/>
              </a:rPr>
              <a:t> با توجه به عزم سازمان، شرکت مادر و نیروگاه براي پيگيري و تحقق مسووليت‌هاي اجتماعي نيروگاه اتمي بوشهر در قبال جامعه پيراموني، پس از انجام بررسي‌هاي ميداني، مذاكره با معتمدين و ساكنين روستاهاي همجوار نيروگاه و بررسي مشكلات و شناسايي نيازمندي‌هاي ايشان، موضوع در جلسات هيئت مديره شركت مادر مورد بحث و بررسي قرار گرفت. </a:t>
            </a:r>
            <a:endParaRPr lang="en-US" sz="2400" dirty="0">
              <a:cs typeface="B Mitra" pitchFamily="2" charset="-78"/>
            </a:endParaRPr>
          </a:p>
        </p:txBody>
      </p:sp>
    </p:spTree>
    <p:extLst>
      <p:ext uri="{BB962C8B-B14F-4D97-AF65-F5344CB8AC3E}">
        <p14:creationId xmlns:p14="http://schemas.microsoft.com/office/powerpoint/2010/main" val="1753892961"/>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5" name="Rectangle 4"/>
          <p:cNvSpPr/>
          <p:nvPr/>
        </p:nvSpPr>
        <p:spPr>
          <a:xfrm>
            <a:off x="457199" y="914400"/>
            <a:ext cx="7772399" cy="5632311"/>
          </a:xfrm>
          <a:prstGeom prst="rect">
            <a:avLst/>
          </a:prstGeom>
        </p:spPr>
        <p:txBody>
          <a:bodyPr wrap="square">
            <a:spAutoFit/>
          </a:bodyPr>
          <a:lstStyle/>
          <a:p>
            <a:pPr algn="just" rtl="1">
              <a:buFont typeface="Wingdings" pitchFamily="2" charset="2"/>
              <a:buChar char="v"/>
            </a:pPr>
            <a:r>
              <a:rPr lang="fa-IR" sz="2400" dirty="0" smtClean="0">
                <a:cs typeface="B Mitra" pitchFamily="2" charset="-78"/>
              </a:rPr>
              <a:t>پيرو تصميمات متخذه و همچنين مصوبات هيات مديره شركت توليد و توسعه انرژي اتمي ايران (صورتجلسات شماره 02-1400مورخ 26/02/1400 و شماره 05-1400 مورخ 24/05/1400)، جزييات پيشنهادهاي ارائه شده واحد يكم و طرح واحدهاي جديد نيروگاه در مورد مسووليت‌هاي اجتماعي، در این جلسه بررسی و از بين پيشنهادهاي مذكور موارد با اولويت‌هاي بالاتر شناسايي گرديد و مقرر شد در اين مرحله فعالیت‌هایی برنامه‌ریزی و در صورت تامین هزینه‌ها اجرا گردند</a:t>
            </a:r>
            <a:r>
              <a:rPr lang="fa-IR" sz="2400" dirty="0" smtClean="0">
                <a:cs typeface="B Mitra" pitchFamily="2" charset="-78"/>
              </a:rPr>
              <a:t>.</a:t>
            </a:r>
          </a:p>
          <a:p>
            <a:pPr lvl="0" algn="just" rtl="1"/>
            <a:r>
              <a:rPr lang="fa-IR" sz="2400" dirty="0">
                <a:solidFill>
                  <a:prstClr val="black"/>
                </a:solidFill>
                <a:cs typeface="B Mitra" pitchFamily="2" charset="-78"/>
              </a:rPr>
              <a:t>مقررگرديد در راستاي تحقق بخشي از مسووليت‌هاي اجتماعي نيروگاه اتمی بوشهر، علاوه بر تداوم خدماتي كه در حال حاضر به ساكنين روستاهاي همجوار نيروگاه ارائه مي‌شود مانند ارائه خدمات پزشكي در مركز درماني شاهد نيروگاه، ميزباني از تيم‌هاي ورزشي براي برگزاري مسابقات و يا انجام اردو و ...، مبالغي در سرفصل‌هاي مشخص شده مطابق جداول زير در سال 1400 اختصاص، تامين و با تاييد و نظارت رييس نيروگاه و مديرعامل شركت بهره‌برداري و مجري طرح واحدهاي 2 و 3 نيروگاه اتمي بوشهر هزينه و گزارش فعاليت‌ها و اقدامات انجام شده براي معاون برنامه‌ريزي و توسعه شركت توليد و توسعه انرژي اتمي ايران ارسال شود.</a:t>
            </a:r>
            <a:endParaRPr lang="en-US" sz="2400" dirty="0">
              <a:solidFill>
                <a:prstClr val="black"/>
              </a:solidFill>
              <a:cs typeface="B Mitra" pitchFamily="2" charset="-78"/>
            </a:endParaRPr>
          </a:p>
          <a:p>
            <a:pPr algn="just" rtl="1">
              <a:buFont typeface="Wingdings" pitchFamily="2" charset="2"/>
              <a:buChar char="v"/>
            </a:pPr>
            <a:endParaRPr lang="fa-IR" sz="2400" dirty="0" smtClean="0">
              <a:cs typeface="B Mitra" pitchFamily="2" charset="-78"/>
            </a:endParaRPr>
          </a:p>
        </p:txBody>
      </p:sp>
    </p:spTree>
    <p:extLst>
      <p:ext uri="{BB962C8B-B14F-4D97-AF65-F5344CB8AC3E}">
        <p14:creationId xmlns:p14="http://schemas.microsoft.com/office/powerpoint/2010/main" val="1753892961"/>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6" name="Rectangle 5"/>
          <p:cNvSpPr/>
          <p:nvPr/>
        </p:nvSpPr>
        <p:spPr>
          <a:xfrm>
            <a:off x="2952750" y="914400"/>
            <a:ext cx="3238500" cy="304800"/>
          </a:xfrm>
          <a:prstGeom prst="rect">
            <a:avLst/>
          </a:prstGeom>
        </p:spPr>
        <p:txBody>
          <a:bodyPr wrap="square">
            <a:spAutoFit/>
          </a:bodyPr>
          <a:lstStyle/>
          <a:p>
            <a:pPr algn="ctr" rtl="1"/>
            <a:r>
              <a:rPr lang="fa-IR" sz="1400" b="1" dirty="0" smtClean="0">
                <a:cs typeface="B Nazanin" pitchFamily="2" charset="-78"/>
              </a:rPr>
              <a:t>شرکت بهره‌برداری نیروگاه اتمی بوشهر</a:t>
            </a:r>
            <a:endParaRPr lang="en-US" sz="1400" b="1" dirty="0" smtClean="0">
              <a:cs typeface="B Nazanin" pitchFamily="2" charset="-78"/>
            </a:endParaRPr>
          </a:p>
        </p:txBody>
      </p:sp>
      <p:graphicFrame>
        <p:nvGraphicFramePr>
          <p:cNvPr id="7" name="Table 6"/>
          <p:cNvGraphicFramePr>
            <a:graphicFrameLocks noGrp="1"/>
          </p:cNvGraphicFramePr>
          <p:nvPr/>
        </p:nvGraphicFramePr>
        <p:xfrm>
          <a:off x="419100" y="1371600"/>
          <a:ext cx="8305800" cy="4724400"/>
        </p:xfrm>
        <a:graphic>
          <a:graphicData uri="http://schemas.openxmlformats.org/drawingml/2006/table">
            <a:tbl>
              <a:tblPr>
                <a:tableStyleId>{08FB837D-C827-4EFA-A057-4D05807E0F7C}</a:tableStyleId>
              </a:tblPr>
              <a:tblGrid>
                <a:gridCol w="1844737"/>
                <a:gridCol w="1346667"/>
                <a:gridCol w="3044672"/>
                <a:gridCol w="1552089"/>
                <a:gridCol w="517635"/>
              </a:tblGrid>
              <a:tr h="262466">
                <a:tc>
                  <a:txBody>
                    <a:bodyPr/>
                    <a:lstStyle/>
                    <a:p>
                      <a:pPr algn="ctr">
                        <a:lnSpc>
                          <a:spcPct val="115000"/>
                        </a:lnSpc>
                        <a:spcAft>
                          <a:spcPts val="0"/>
                        </a:spcAft>
                      </a:pPr>
                      <a:r>
                        <a:rPr lang="fa-IR" sz="1200" b="1" dirty="0">
                          <a:cs typeface="B Mitra" pitchFamily="2" charset="-78"/>
                        </a:rPr>
                        <a:t>اقدام كننده</a:t>
                      </a:r>
                      <a:endParaRPr lang="en-US" sz="1200" b="1" dirty="0">
                        <a:latin typeface="Calibri"/>
                        <a:ea typeface="Times New Roman"/>
                        <a:cs typeface="B Mitra" pitchFamily="2" charset="-78"/>
                      </a:endParaRPr>
                    </a:p>
                  </a:txBody>
                  <a:tcPr marL="64616" marR="64616" marT="0" marB="0" anchor="ctr"/>
                </a:tc>
                <a:tc>
                  <a:txBody>
                    <a:bodyPr/>
                    <a:lstStyle/>
                    <a:p>
                      <a:pPr algn="ctr">
                        <a:lnSpc>
                          <a:spcPct val="115000"/>
                        </a:lnSpc>
                        <a:spcAft>
                          <a:spcPts val="0"/>
                        </a:spcAft>
                      </a:pPr>
                      <a:r>
                        <a:rPr lang="fa-IR" sz="1200" b="1">
                          <a:cs typeface="B Mitra" pitchFamily="2" charset="-78"/>
                        </a:rPr>
                        <a:t>اعتبار اختصاص يافته</a:t>
                      </a:r>
                      <a:endParaRPr lang="en-US" sz="1200" b="1">
                        <a:latin typeface="Calibri"/>
                        <a:ea typeface="Times New Roman"/>
                        <a:cs typeface="B Mitra" pitchFamily="2" charset="-78"/>
                      </a:endParaRPr>
                    </a:p>
                  </a:txBody>
                  <a:tcPr marL="64616" marR="64616" marT="0" marB="0" anchor="ctr"/>
                </a:tc>
                <a:tc>
                  <a:txBody>
                    <a:bodyPr/>
                    <a:lstStyle/>
                    <a:p>
                      <a:pPr algn="ctr">
                        <a:lnSpc>
                          <a:spcPct val="115000"/>
                        </a:lnSpc>
                        <a:spcAft>
                          <a:spcPts val="0"/>
                        </a:spcAft>
                      </a:pPr>
                      <a:r>
                        <a:rPr lang="fa-IR" sz="1200" b="1" dirty="0">
                          <a:cs typeface="B Mitra" pitchFamily="2" charset="-78"/>
                        </a:rPr>
                        <a:t>حوزه </a:t>
                      </a:r>
                      <a:r>
                        <a:rPr lang="fa-IR" sz="1200" b="1" dirty="0" smtClean="0">
                          <a:cs typeface="B Mitra" pitchFamily="2" charset="-78"/>
                        </a:rPr>
                        <a:t>فعالیت‌های </a:t>
                      </a:r>
                      <a:r>
                        <a:rPr lang="fa-IR" sz="1200" b="1" dirty="0">
                          <a:cs typeface="B Mitra" pitchFamily="2" charset="-78"/>
                        </a:rPr>
                        <a:t>پیشنهادی</a:t>
                      </a:r>
                      <a:endParaRPr lang="en-US" sz="1200" b="1" dirty="0">
                        <a:latin typeface="Calibri"/>
                        <a:ea typeface="Times New Roman"/>
                        <a:cs typeface="B Mitra" pitchFamily="2" charset="-78"/>
                      </a:endParaRPr>
                    </a:p>
                  </a:txBody>
                  <a:tcPr marL="64616" marR="64616" marT="0" marB="0" anchor="ctr"/>
                </a:tc>
                <a:tc>
                  <a:txBody>
                    <a:bodyPr/>
                    <a:lstStyle/>
                    <a:p>
                      <a:pPr algn="ctr">
                        <a:lnSpc>
                          <a:spcPct val="115000"/>
                        </a:lnSpc>
                        <a:spcAft>
                          <a:spcPts val="0"/>
                        </a:spcAft>
                      </a:pPr>
                      <a:r>
                        <a:rPr lang="fa-IR" sz="1200" b="1">
                          <a:cs typeface="B Mitra" pitchFamily="2" charset="-78"/>
                        </a:rPr>
                        <a:t>عنوان فعاليت</a:t>
                      </a:r>
                      <a:endParaRPr lang="en-US" sz="1200" b="1">
                        <a:latin typeface="Calibri"/>
                        <a:ea typeface="Times New Roman"/>
                        <a:cs typeface="B Mitra" pitchFamily="2" charset="-78"/>
                      </a:endParaRPr>
                    </a:p>
                  </a:txBody>
                  <a:tcPr marL="64616" marR="64616" marT="0" marB="0" anchor="ctr"/>
                </a:tc>
                <a:tc>
                  <a:txBody>
                    <a:bodyPr/>
                    <a:lstStyle/>
                    <a:p>
                      <a:pPr algn="ctr">
                        <a:lnSpc>
                          <a:spcPct val="115000"/>
                        </a:lnSpc>
                        <a:spcAft>
                          <a:spcPts val="0"/>
                        </a:spcAft>
                      </a:pPr>
                      <a:r>
                        <a:rPr lang="fa-IR" sz="1200" b="1" dirty="0">
                          <a:cs typeface="B Mitra" pitchFamily="2" charset="-78"/>
                        </a:rPr>
                        <a:t>رديف</a:t>
                      </a:r>
                      <a:endParaRPr lang="en-US" sz="1200" b="1" dirty="0">
                        <a:latin typeface="Calibri"/>
                        <a:ea typeface="Times New Roman"/>
                        <a:cs typeface="B Mitra" pitchFamily="2" charset="-78"/>
                      </a:endParaRPr>
                    </a:p>
                  </a:txBody>
                  <a:tcPr marL="64616" marR="64616" marT="0" marB="0" anchor="ctr"/>
                </a:tc>
              </a:tr>
              <a:tr h="1049867">
                <a:tc>
                  <a:txBody>
                    <a:bodyPr/>
                    <a:lstStyle/>
                    <a:p>
                      <a:pPr algn="ctr" rtl="1">
                        <a:lnSpc>
                          <a:spcPct val="115000"/>
                        </a:lnSpc>
                        <a:spcAft>
                          <a:spcPts val="0"/>
                        </a:spcAft>
                      </a:pPr>
                      <a:r>
                        <a:rPr lang="fa-IR" sz="1200" b="1" dirty="0">
                          <a:cs typeface="B Mitra" pitchFamily="2" charset="-78"/>
                        </a:rPr>
                        <a:t>رییس نیروگاه و مديرعامل شركت </a:t>
                      </a:r>
                      <a:r>
                        <a:rPr lang="fa-IR" sz="1200" b="1" dirty="0" smtClean="0">
                          <a:cs typeface="B Mitra" pitchFamily="2" charset="-78"/>
                        </a:rPr>
                        <a:t>بهره‌برداري/ </a:t>
                      </a:r>
                      <a:endParaRPr lang="en-US" sz="1200" b="1" dirty="0">
                        <a:cs typeface="B Mitra" pitchFamily="2" charset="-78"/>
                      </a:endParaRPr>
                    </a:p>
                    <a:p>
                      <a:pPr algn="ctr" rtl="1">
                        <a:lnSpc>
                          <a:spcPct val="115000"/>
                        </a:lnSpc>
                        <a:spcAft>
                          <a:spcPts val="0"/>
                        </a:spcAft>
                      </a:pPr>
                      <a:r>
                        <a:rPr lang="fa-IR" sz="1200" b="1" dirty="0">
                          <a:cs typeface="B Mitra" pitchFamily="2" charset="-78"/>
                        </a:rPr>
                        <a:t>مجري طرح واحدهاي 2 و 3 نيروگاه اتمي بوشهر</a:t>
                      </a:r>
                      <a:endParaRPr lang="en-US" sz="1200" b="1" dirty="0">
                        <a:latin typeface="Calibri"/>
                        <a:ea typeface="Times New Roman"/>
                        <a:cs typeface="B Mitra" pitchFamily="2" charset="-78"/>
                      </a:endParaRPr>
                    </a:p>
                  </a:txBody>
                  <a:tcPr marL="64616" marR="64616" marT="0" marB="0" anchor="ctr"/>
                </a:tc>
                <a:tc>
                  <a:txBody>
                    <a:bodyPr/>
                    <a:lstStyle/>
                    <a:p>
                      <a:pPr algn="ctr">
                        <a:lnSpc>
                          <a:spcPct val="115000"/>
                        </a:lnSpc>
                        <a:spcAft>
                          <a:spcPts val="0"/>
                        </a:spcAft>
                      </a:pPr>
                      <a:r>
                        <a:rPr lang="fa-IR" sz="1200" b="1" dirty="0">
                          <a:cs typeface="B Mitra" pitchFamily="2" charset="-78"/>
                        </a:rPr>
                        <a:t>دو ميليارد ريال</a:t>
                      </a:r>
                      <a:endParaRPr lang="en-US" sz="1200" b="1" dirty="0">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dirty="0">
                          <a:cs typeface="B Mitra" pitchFamily="2" charset="-78"/>
                        </a:rPr>
                        <a:t>ترميم </a:t>
                      </a:r>
                      <a:r>
                        <a:rPr lang="fa-IR" sz="1200" b="1" dirty="0" smtClean="0">
                          <a:cs typeface="B Mitra" pitchFamily="2" charset="-78"/>
                        </a:rPr>
                        <a:t>چاله‌ها،رنگ </a:t>
                      </a:r>
                      <a:r>
                        <a:rPr lang="fa-IR" sz="1200" b="1" dirty="0">
                          <a:cs typeface="B Mitra" pitchFamily="2" charset="-78"/>
                        </a:rPr>
                        <a:t>آميزي و بهسازي فضاي </a:t>
                      </a:r>
                      <a:r>
                        <a:rPr lang="fa-IR" sz="1200" b="1" dirty="0" smtClean="0">
                          <a:cs typeface="B Mitra" pitchFamily="2" charset="-78"/>
                        </a:rPr>
                        <a:t>سبز بلوار </a:t>
                      </a:r>
                      <a:r>
                        <a:rPr lang="fa-IR" sz="1200" b="1" dirty="0">
                          <a:cs typeface="B Mitra" pitchFamily="2" charset="-78"/>
                        </a:rPr>
                        <a:t>و تجديد علائم راهنمايي و </a:t>
                      </a:r>
                      <a:r>
                        <a:rPr lang="fa-IR" sz="1200" b="1" dirty="0" smtClean="0">
                          <a:cs typeface="B Mitra" pitchFamily="2" charset="-78"/>
                        </a:rPr>
                        <a:t>سرعت‌گيرها، ترميم </a:t>
                      </a:r>
                      <a:r>
                        <a:rPr lang="fa-IR" sz="1200" b="1" dirty="0">
                          <a:cs typeface="B Mitra" pitchFamily="2" charset="-78"/>
                        </a:rPr>
                        <a:t>و </a:t>
                      </a:r>
                      <a:r>
                        <a:rPr lang="fa-IR" sz="1200" b="1" dirty="0" smtClean="0">
                          <a:cs typeface="B Mitra" pitchFamily="2" charset="-78"/>
                        </a:rPr>
                        <a:t>خط‌كشي </a:t>
                      </a:r>
                      <a:r>
                        <a:rPr lang="fa-IR" sz="1200" b="1" dirty="0">
                          <a:cs typeface="B Mitra" pitchFamily="2" charset="-78"/>
                        </a:rPr>
                        <a:t>آسفالت و ... جاده مسير برج به نيروگاه</a:t>
                      </a:r>
                      <a:endParaRPr lang="en-US" sz="1200" b="1" dirty="0">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dirty="0">
                          <a:cs typeface="B Mitra" pitchFamily="2" charset="-78"/>
                        </a:rPr>
                        <a:t>بهسازي جاده نيروگاه به بوشهر</a:t>
                      </a:r>
                      <a:endParaRPr lang="en-US" sz="1200" b="1" dirty="0">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dirty="0">
                          <a:cs typeface="B Mitra" pitchFamily="2" charset="-78"/>
                        </a:rPr>
                        <a:t>1</a:t>
                      </a:r>
                      <a:endParaRPr lang="en-US" sz="1200" b="1" dirty="0">
                        <a:latin typeface="Calibri"/>
                        <a:ea typeface="Times New Roman"/>
                        <a:cs typeface="B Mitra" pitchFamily="2" charset="-78"/>
                      </a:endParaRPr>
                    </a:p>
                  </a:txBody>
                  <a:tcPr marL="64616" marR="64616" marT="0" marB="0" anchor="ctr"/>
                </a:tc>
              </a:tr>
              <a:tr h="1049867">
                <a:tc>
                  <a:txBody>
                    <a:bodyPr/>
                    <a:lstStyle/>
                    <a:p>
                      <a:pPr algn="ctr" rtl="1">
                        <a:lnSpc>
                          <a:spcPct val="115000"/>
                        </a:lnSpc>
                        <a:spcAft>
                          <a:spcPts val="0"/>
                        </a:spcAft>
                      </a:pPr>
                      <a:r>
                        <a:rPr lang="fa-IR" sz="1200" b="1" dirty="0" smtClean="0">
                          <a:cs typeface="B Mitra" pitchFamily="2" charset="-78"/>
                        </a:rPr>
                        <a:t>رییس نیروگاه و مديرعامل شركت بهره‌برداري/ </a:t>
                      </a:r>
                      <a:endParaRPr lang="en-US" sz="1200" b="1" dirty="0" smtClean="0">
                        <a:cs typeface="B Mitra" pitchFamily="2" charset="-78"/>
                      </a:endParaRPr>
                    </a:p>
                    <a:p>
                      <a:pPr algn="ctr" rtl="1">
                        <a:lnSpc>
                          <a:spcPct val="115000"/>
                        </a:lnSpc>
                        <a:spcAft>
                          <a:spcPts val="0"/>
                        </a:spcAft>
                      </a:pPr>
                      <a:r>
                        <a:rPr lang="fa-IR" sz="1200" b="1" dirty="0" smtClean="0">
                          <a:cs typeface="B Mitra" pitchFamily="2" charset="-78"/>
                        </a:rPr>
                        <a:t>مجري طرح واحدهاي 2 و 3 نيروگاه اتمي بوشهر</a:t>
                      </a:r>
                      <a:endParaRPr lang="en-US" sz="1200" b="1" dirty="0">
                        <a:latin typeface="Calibri"/>
                        <a:ea typeface="Times New Roman"/>
                        <a:cs typeface="B Mitra" pitchFamily="2" charset="-78"/>
                      </a:endParaRPr>
                    </a:p>
                  </a:txBody>
                  <a:tcPr marL="64616" marR="64616" marT="0" marB="0" anchor="ctr"/>
                </a:tc>
                <a:tc>
                  <a:txBody>
                    <a:bodyPr/>
                    <a:lstStyle/>
                    <a:p>
                      <a:pPr algn="ctr">
                        <a:lnSpc>
                          <a:spcPct val="115000"/>
                        </a:lnSpc>
                        <a:spcAft>
                          <a:spcPts val="0"/>
                        </a:spcAft>
                      </a:pPr>
                      <a:r>
                        <a:rPr lang="fa-IR" sz="1200" b="1" dirty="0">
                          <a:cs typeface="B Mitra" pitchFamily="2" charset="-78"/>
                        </a:rPr>
                        <a:t>هشتصد ميليون ريال</a:t>
                      </a:r>
                      <a:endParaRPr lang="en-US" sz="1200" b="1" dirty="0">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dirty="0">
                          <a:cs typeface="B Mitra" pitchFamily="2" charset="-78"/>
                        </a:rPr>
                        <a:t>خريد تجهيزات اداري و تامین لوازم آزمايشگاهي و تهيه تابلوهاي آموزشي با موضوعات </a:t>
                      </a:r>
                      <a:r>
                        <a:rPr lang="fa-IR" sz="1200" b="1" dirty="0" smtClean="0">
                          <a:cs typeface="B Mitra" pitchFamily="2" charset="-78"/>
                        </a:rPr>
                        <a:t>هسته‌اي </a:t>
                      </a:r>
                      <a:r>
                        <a:rPr lang="fa-IR" sz="1200" b="1" dirty="0">
                          <a:cs typeface="B Mitra" pitchFamily="2" charset="-78"/>
                        </a:rPr>
                        <a:t>و اسباب و لوازم </a:t>
                      </a:r>
                      <a:r>
                        <a:rPr lang="fa-IR" sz="1200" b="1" dirty="0" smtClean="0">
                          <a:cs typeface="B Mitra" pitchFamily="2" charset="-78"/>
                        </a:rPr>
                        <a:t>تربيت‌بدني</a:t>
                      </a:r>
                      <a:endParaRPr lang="en-US" sz="1200" b="1" dirty="0">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a:cs typeface="B Mitra" pitchFamily="2" charset="-78"/>
                        </a:rPr>
                        <a:t>تامين كمبودهاي آموزشي مدارس روستاهاي هليله و بندرگاه و تنگكات</a:t>
                      </a:r>
                      <a:endParaRPr lang="en-US" sz="1200" b="1">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a:cs typeface="B Mitra" pitchFamily="2" charset="-78"/>
                        </a:rPr>
                        <a:t>2</a:t>
                      </a:r>
                      <a:endParaRPr lang="en-US" sz="1200" b="1">
                        <a:latin typeface="Calibri"/>
                        <a:ea typeface="Times New Roman"/>
                        <a:cs typeface="B Mitra" pitchFamily="2" charset="-78"/>
                      </a:endParaRPr>
                    </a:p>
                  </a:txBody>
                  <a:tcPr marL="64616" marR="64616" marT="0" marB="0" anchor="ctr"/>
                </a:tc>
              </a:tr>
              <a:tr h="1049867">
                <a:tc>
                  <a:txBody>
                    <a:bodyPr/>
                    <a:lstStyle/>
                    <a:p>
                      <a:pPr algn="ctr" rtl="1">
                        <a:lnSpc>
                          <a:spcPct val="115000"/>
                        </a:lnSpc>
                        <a:spcAft>
                          <a:spcPts val="0"/>
                        </a:spcAft>
                      </a:pPr>
                      <a:r>
                        <a:rPr lang="fa-IR" sz="1200" b="1" dirty="0" smtClean="0">
                          <a:cs typeface="B Mitra" pitchFamily="2" charset="-78"/>
                        </a:rPr>
                        <a:t>ریرییس نیروگاه و مديرعامل شركت بهره‌برداري/ </a:t>
                      </a:r>
                      <a:endParaRPr lang="en-US" sz="1200" b="1" dirty="0" smtClean="0">
                        <a:cs typeface="B Mitra" pitchFamily="2" charset="-78"/>
                      </a:endParaRPr>
                    </a:p>
                    <a:p>
                      <a:pPr algn="ctr" rtl="1">
                        <a:lnSpc>
                          <a:spcPct val="115000"/>
                        </a:lnSpc>
                        <a:spcAft>
                          <a:spcPts val="0"/>
                        </a:spcAft>
                      </a:pPr>
                      <a:r>
                        <a:rPr lang="fa-IR" sz="1200" b="1" dirty="0" smtClean="0">
                          <a:cs typeface="B Mitra" pitchFamily="2" charset="-78"/>
                        </a:rPr>
                        <a:t>مجري طرح واحدهاي 2 و 3 نيروگاه اتمي بوشهر</a:t>
                      </a:r>
                      <a:endParaRPr lang="en-US" sz="1200" b="1" dirty="0">
                        <a:latin typeface="Calibri"/>
                        <a:ea typeface="Times New Roman"/>
                        <a:cs typeface="B Mitra" pitchFamily="2" charset="-78"/>
                      </a:endParaRPr>
                    </a:p>
                  </a:txBody>
                  <a:tcPr marL="64616" marR="64616" marT="0" marB="0" anchor="ctr"/>
                </a:tc>
                <a:tc>
                  <a:txBody>
                    <a:bodyPr/>
                    <a:lstStyle/>
                    <a:p>
                      <a:pPr algn="ctr">
                        <a:lnSpc>
                          <a:spcPct val="115000"/>
                        </a:lnSpc>
                        <a:spcAft>
                          <a:spcPts val="0"/>
                        </a:spcAft>
                      </a:pPr>
                      <a:r>
                        <a:rPr lang="fa-IR" sz="1200" b="1">
                          <a:cs typeface="B Mitra" pitchFamily="2" charset="-78"/>
                        </a:rPr>
                        <a:t>پانصد ميليون ريال</a:t>
                      </a:r>
                      <a:endParaRPr lang="en-US" sz="1200" b="1">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dirty="0">
                          <a:cs typeface="B Mitra" pitchFamily="2" charset="-78"/>
                        </a:rPr>
                        <a:t>تامين بخشي از </a:t>
                      </a:r>
                      <a:r>
                        <a:rPr lang="fa-IR" sz="1200" b="1" dirty="0" smtClean="0">
                          <a:cs typeface="B Mitra" pitchFamily="2" charset="-78"/>
                        </a:rPr>
                        <a:t>نيازمندي‌هاي </a:t>
                      </a:r>
                      <a:r>
                        <a:rPr lang="fa-IR" sz="1200" b="1" dirty="0">
                          <a:cs typeface="B Mitra" pitchFamily="2" charset="-78"/>
                        </a:rPr>
                        <a:t>مساجد روستاهاي همجوار و تنگكات مانند تامين سيستم صوتي</a:t>
                      </a:r>
                      <a:r>
                        <a:rPr lang="fa-IR" sz="1200" b="1" dirty="0" smtClean="0">
                          <a:cs typeface="B Mitra" pitchFamily="2" charset="-78"/>
                        </a:rPr>
                        <a:t>، لوازم </a:t>
                      </a:r>
                      <a:r>
                        <a:rPr lang="fa-IR" sz="1200" b="1" dirty="0">
                          <a:cs typeface="B Mitra" pitchFamily="2" charset="-78"/>
                        </a:rPr>
                        <a:t>سرمايشي و گرمايشي و فرش و ...</a:t>
                      </a:r>
                      <a:endParaRPr lang="en-US" sz="1200" b="1" dirty="0">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dirty="0">
                          <a:cs typeface="B Mitra" pitchFamily="2" charset="-78"/>
                        </a:rPr>
                        <a:t>كمك به مساجد</a:t>
                      </a:r>
                      <a:endParaRPr lang="en-US" sz="1200" b="1" dirty="0">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a:cs typeface="B Mitra" pitchFamily="2" charset="-78"/>
                        </a:rPr>
                        <a:t>3</a:t>
                      </a:r>
                      <a:endParaRPr lang="en-US" sz="1200" b="1">
                        <a:latin typeface="Calibri"/>
                        <a:ea typeface="Times New Roman"/>
                        <a:cs typeface="B Mitra" pitchFamily="2" charset="-78"/>
                      </a:endParaRPr>
                    </a:p>
                  </a:txBody>
                  <a:tcPr marL="64616" marR="64616" marT="0" marB="0" anchor="ctr"/>
                </a:tc>
              </a:tr>
              <a:tr h="1049867">
                <a:tc>
                  <a:txBody>
                    <a:bodyPr/>
                    <a:lstStyle/>
                    <a:p>
                      <a:pPr algn="ctr" rtl="1">
                        <a:lnSpc>
                          <a:spcPct val="115000"/>
                        </a:lnSpc>
                        <a:spcAft>
                          <a:spcPts val="0"/>
                        </a:spcAft>
                      </a:pPr>
                      <a:r>
                        <a:rPr lang="fa-IR" sz="1200" b="1" dirty="0" smtClean="0">
                          <a:cs typeface="B Mitra" pitchFamily="2" charset="-78"/>
                        </a:rPr>
                        <a:t>رییس نیروگاه و مديرعامل شركت بهره‌برداري/ </a:t>
                      </a:r>
                      <a:endParaRPr lang="en-US" sz="1200" b="1" dirty="0" smtClean="0">
                        <a:cs typeface="B Mitra" pitchFamily="2" charset="-78"/>
                      </a:endParaRPr>
                    </a:p>
                    <a:p>
                      <a:pPr algn="ctr" rtl="1">
                        <a:lnSpc>
                          <a:spcPct val="115000"/>
                        </a:lnSpc>
                        <a:spcAft>
                          <a:spcPts val="0"/>
                        </a:spcAft>
                      </a:pPr>
                      <a:r>
                        <a:rPr lang="fa-IR" sz="1200" b="1" dirty="0" smtClean="0">
                          <a:cs typeface="B Mitra" pitchFamily="2" charset="-78"/>
                        </a:rPr>
                        <a:t>مجري طرح واحدهاي 2 و 3 نيروگاه اتمي بوشهر</a:t>
                      </a:r>
                      <a:endParaRPr lang="en-US" sz="1200" b="1" dirty="0">
                        <a:latin typeface="Calibri"/>
                        <a:ea typeface="Times New Roman"/>
                        <a:cs typeface="B Mitra" pitchFamily="2" charset="-78"/>
                      </a:endParaRPr>
                    </a:p>
                  </a:txBody>
                  <a:tcPr marL="64616" marR="64616" marT="0" marB="0" anchor="ctr"/>
                </a:tc>
                <a:tc>
                  <a:txBody>
                    <a:bodyPr/>
                    <a:lstStyle/>
                    <a:p>
                      <a:pPr algn="ctr">
                        <a:lnSpc>
                          <a:spcPct val="115000"/>
                        </a:lnSpc>
                        <a:spcAft>
                          <a:spcPts val="0"/>
                        </a:spcAft>
                      </a:pPr>
                      <a:r>
                        <a:rPr lang="fa-IR" sz="1200" b="1">
                          <a:cs typeface="B Mitra" pitchFamily="2" charset="-78"/>
                        </a:rPr>
                        <a:t>چهارصد ميليون ريال</a:t>
                      </a:r>
                      <a:endParaRPr lang="en-US" sz="1200" b="1">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dirty="0">
                          <a:cs typeface="B Mitra" pitchFamily="2" charset="-78"/>
                        </a:rPr>
                        <a:t>بازديد فصلي و بررسي وتامين </a:t>
                      </a:r>
                      <a:r>
                        <a:rPr lang="fa-IR" sz="1200" b="1" dirty="0" smtClean="0">
                          <a:cs typeface="B Mitra" pitchFamily="2" charset="-78"/>
                        </a:rPr>
                        <a:t>بخشي از نيازمندي‌هاي </a:t>
                      </a:r>
                      <a:r>
                        <a:rPr lang="fa-IR" sz="1200" b="1" dirty="0">
                          <a:cs typeface="B Mitra" pitchFamily="2" charset="-78"/>
                        </a:rPr>
                        <a:t>مددجويان بهزيستي بوشهر</a:t>
                      </a:r>
                      <a:endParaRPr lang="en-US" sz="1200" b="1" dirty="0">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dirty="0">
                          <a:cs typeface="B Mitra" pitchFamily="2" charset="-78"/>
                        </a:rPr>
                        <a:t>همدلي با مددجويان بهزيستي بوشهر</a:t>
                      </a:r>
                      <a:endParaRPr lang="en-US" sz="1200" b="1" dirty="0">
                        <a:latin typeface="Calibri"/>
                        <a:ea typeface="Times New Roman"/>
                        <a:cs typeface="B Mitra" pitchFamily="2" charset="-78"/>
                      </a:endParaRPr>
                    </a:p>
                  </a:txBody>
                  <a:tcPr marL="64616" marR="64616" marT="0" marB="0" anchor="ctr"/>
                </a:tc>
                <a:tc>
                  <a:txBody>
                    <a:bodyPr/>
                    <a:lstStyle/>
                    <a:p>
                      <a:pPr algn="ctr" rtl="1">
                        <a:lnSpc>
                          <a:spcPct val="115000"/>
                        </a:lnSpc>
                        <a:spcAft>
                          <a:spcPts val="0"/>
                        </a:spcAft>
                      </a:pPr>
                      <a:r>
                        <a:rPr lang="fa-IR" sz="1200" b="1" dirty="0">
                          <a:cs typeface="B Mitra" pitchFamily="2" charset="-78"/>
                        </a:rPr>
                        <a:t>4</a:t>
                      </a:r>
                      <a:endParaRPr lang="en-US" sz="1200" b="1" dirty="0">
                        <a:latin typeface="Calibri"/>
                        <a:ea typeface="Times New Roman"/>
                        <a:cs typeface="B Mitra" pitchFamily="2" charset="-78"/>
                      </a:endParaRPr>
                    </a:p>
                  </a:txBody>
                  <a:tcPr marL="64616" marR="64616" marT="0" marB="0" anchor="ctr"/>
                </a:tc>
              </a:tr>
              <a:tr h="262466">
                <a:tc gridSpan="5">
                  <a:txBody>
                    <a:bodyPr/>
                    <a:lstStyle/>
                    <a:p>
                      <a:pPr algn="ctr">
                        <a:lnSpc>
                          <a:spcPct val="115000"/>
                        </a:lnSpc>
                        <a:spcAft>
                          <a:spcPts val="0"/>
                        </a:spcAft>
                      </a:pPr>
                      <a:r>
                        <a:rPr lang="fa-IR" sz="1200" b="1" dirty="0">
                          <a:cs typeface="B Mitra" pitchFamily="2" charset="-78"/>
                        </a:rPr>
                        <a:t>جمع: سه میلیارد و هفتصد میلیون ریال</a:t>
                      </a:r>
                      <a:endParaRPr lang="en-US" sz="1200" b="1" dirty="0">
                        <a:latin typeface="Calibri"/>
                        <a:ea typeface="Times New Roman"/>
                        <a:cs typeface="B Mitra" pitchFamily="2" charset="-78"/>
                      </a:endParaRPr>
                    </a:p>
                  </a:txBody>
                  <a:tcPr marL="64616" marR="6461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753892961"/>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
        <p:nvSpPr>
          <p:cNvPr id="6" name="Rectangle 5"/>
          <p:cNvSpPr/>
          <p:nvPr/>
        </p:nvSpPr>
        <p:spPr>
          <a:xfrm>
            <a:off x="2952750" y="914400"/>
            <a:ext cx="3238500" cy="307777"/>
          </a:xfrm>
          <a:prstGeom prst="rect">
            <a:avLst/>
          </a:prstGeom>
        </p:spPr>
        <p:txBody>
          <a:bodyPr wrap="square">
            <a:spAutoFit/>
          </a:bodyPr>
          <a:lstStyle/>
          <a:p>
            <a:pPr algn="ctr" rtl="1"/>
            <a:r>
              <a:rPr lang="fa-IR" sz="1400" b="1" dirty="0" smtClean="0">
                <a:cs typeface="B Nazanin" pitchFamily="2" charset="-78"/>
              </a:rPr>
              <a:t>طرح واحدهای جدید نیروگاه اتمی بوشهر</a:t>
            </a:r>
            <a:endParaRPr lang="en-US" sz="1400" b="1" dirty="0" smtClean="0">
              <a:cs typeface="B Nazanin" pitchFamily="2" charset="-78"/>
            </a:endParaRPr>
          </a:p>
        </p:txBody>
      </p:sp>
      <p:graphicFrame>
        <p:nvGraphicFramePr>
          <p:cNvPr id="7" name="Table 6"/>
          <p:cNvGraphicFramePr>
            <a:graphicFrameLocks noGrp="1"/>
          </p:cNvGraphicFramePr>
          <p:nvPr/>
        </p:nvGraphicFramePr>
        <p:xfrm>
          <a:off x="419100" y="1371600"/>
          <a:ext cx="8305800" cy="4724400"/>
        </p:xfrm>
        <a:graphic>
          <a:graphicData uri="http://schemas.openxmlformats.org/drawingml/2006/table">
            <a:tbl>
              <a:tblPr>
                <a:tableStyleId>{08FB837D-C827-4EFA-A057-4D05807E0F7C}</a:tableStyleId>
              </a:tblPr>
              <a:tblGrid>
                <a:gridCol w="1844737"/>
                <a:gridCol w="1346667"/>
                <a:gridCol w="3044672"/>
                <a:gridCol w="1552089"/>
                <a:gridCol w="517635"/>
              </a:tblGrid>
              <a:tr h="262466">
                <a:tc>
                  <a:txBody>
                    <a:bodyPr/>
                    <a:lstStyle/>
                    <a:p>
                      <a:pPr algn="ctr">
                        <a:lnSpc>
                          <a:spcPct val="115000"/>
                        </a:lnSpc>
                        <a:spcAft>
                          <a:spcPts val="0"/>
                        </a:spcAft>
                      </a:pPr>
                      <a:r>
                        <a:rPr lang="fa-IR" sz="1200" b="1" kern="1200" dirty="0">
                          <a:solidFill>
                            <a:schemeClr val="dk1"/>
                          </a:solidFill>
                          <a:latin typeface="+mn-lt"/>
                          <a:ea typeface="+mn-ea"/>
                          <a:cs typeface="B Mitra" pitchFamily="2" charset="-78"/>
                        </a:rPr>
                        <a:t>اقدام كننده</a:t>
                      </a:r>
                      <a:endParaRPr lang="en-US" sz="1200" b="1" kern="1200" dirty="0">
                        <a:solidFill>
                          <a:schemeClr val="dk1"/>
                        </a:solidFill>
                        <a:latin typeface="+mn-lt"/>
                        <a:ea typeface="+mn-ea"/>
                        <a:cs typeface="B Mitra" pitchFamily="2" charset="-78"/>
                      </a:endParaRPr>
                    </a:p>
                  </a:txBody>
                  <a:tcPr marL="64616" marR="64616" marT="0" marB="0" anchor="ctr"/>
                </a:tc>
                <a:tc>
                  <a:txBody>
                    <a:bodyPr/>
                    <a:lstStyle/>
                    <a:p>
                      <a:pPr algn="ctr">
                        <a:lnSpc>
                          <a:spcPct val="115000"/>
                        </a:lnSpc>
                        <a:spcAft>
                          <a:spcPts val="0"/>
                        </a:spcAft>
                      </a:pPr>
                      <a:r>
                        <a:rPr lang="fa-IR" sz="1200" b="1" kern="1200">
                          <a:solidFill>
                            <a:schemeClr val="dk1"/>
                          </a:solidFill>
                          <a:latin typeface="+mn-lt"/>
                          <a:ea typeface="+mn-ea"/>
                          <a:cs typeface="B Mitra" pitchFamily="2" charset="-78"/>
                        </a:rPr>
                        <a:t>اعتبار اختصاص يافته</a:t>
                      </a:r>
                      <a:endParaRPr lang="en-US" sz="1200" b="1" kern="1200">
                        <a:solidFill>
                          <a:schemeClr val="dk1"/>
                        </a:solidFill>
                        <a:latin typeface="+mn-lt"/>
                        <a:ea typeface="+mn-ea"/>
                        <a:cs typeface="B Mitra" pitchFamily="2" charset="-78"/>
                      </a:endParaRPr>
                    </a:p>
                  </a:txBody>
                  <a:tcPr marL="64616" marR="64616" marT="0" marB="0" anchor="ctr"/>
                </a:tc>
                <a:tc>
                  <a:txBody>
                    <a:bodyPr/>
                    <a:lstStyle/>
                    <a:p>
                      <a:pPr algn="ctr">
                        <a:lnSpc>
                          <a:spcPct val="115000"/>
                        </a:lnSpc>
                        <a:spcAft>
                          <a:spcPts val="0"/>
                        </a:spcAft>
                      </a:pPr>
                      <a:r>
                        <a:rPr lang="fa-IR" sz="1200" b="1" kern="1200" dirty="0">
                          <a:solidFill>
                            <a:schemeClr val="dk1"/>
                          </a:solidFill>
                          <a:latin typeface="+mn-lt"/>
                          <a:ea typeface="+mn-ea"/>
                          <a:cs typeface="B Mitra" pitchFamily="2" charset="-78"/>
                        </a:rPr>
                        <a:t>حوزه </a:t>
                      </a:r>
                      <a:r>
                        <a:rPr lang="fa-IR" sz="1200" b="1" kern="1200" dirty="0" smtClean="0">
                          <a:solidFill>
                            <a:schemeClr val="dk1"/>
                          </a:solidFill>
                          <a:latin typeface="+mn-lt"/>
                          <a:ea typeface="+mn-ea"/>
                          <a:cs typeface="B Mitra" pitchFamily="2" charset="-78"/>
                        </a:rPr>
                        <a:t>فعالیت‌های </a:t>
                      </a:r>
                      <a:r>
                        <a:rPr lang="fa-IR" sz="1200" b="1" kern="1200" dirty="0">
                          <a:solidFill>
                            <a:schemeClr val="dk1"/>
                          </a:solidFill>
                          <a:latin typeface="+mn-lt"/>
                          <a:ea typeface="+mn-ea"/>
                          <a:cs typeface="B Mitra" pitchFamily="2" charset="-78"/>
                        </a:rPr>
                        <a:t>پیشنهادی</a:t>
                      </a:r>
                      <a:endParaRPr lang="en-US" sz="1200" b="1" kern="1200" dirty="0">
                        <a:solidFill>
                          <a:schemeClr val="dk1"/>
                        </a:solidFill>
                        <a:latin typeface="+mn-lt"/>
                        <a:ea typeface="+mn-ea"/>
                        <a:cs typeface="B Mitra" pitchFamily="2" charset="-78"/>
                      </a:endParaRPr>
                    </a:p>
                  </a:txBody>
                  <a:tcPr marL="64616" marR="64616" marT="0" marB="0" anchor="ctr"/>
                </a:tc>
                <a:tc>
                  <a:txBody>
                    <a:bodyPr/>
                    <a:lstStyle/>
                    <a:p>
                      <a:pPr algn="ctr">
                        <a:lnSpc>
                          <a:spcPct val="115000"/>
                        </a:lnSpc>
                        <a:spcAft>
                          <a:spcPts val="0"/>
                        </a:spcAft>
                      </a:pPr>
                      <a:r>
                        <a:rPr lang="fa-IR" sz="1200" b="1" kern="1200">
                          <a:solidFill>
                            <a:schemeClr val="dk1"/>
                          </a:solidFill>
                          <a:latin typeface="+mn-lt"/>
                          <a:ea typeface="+mn-ea"/>
                          <a:cs typeface="B Mitra" pitchFamily="2" charset="-78"/>
                        </a:rPr>
                        <a:t>عنوان فعاليت</a:t>
                      </a:r>
                      <a:endParaRPr lang="en-US" sz="1200" b="1" kern="1200">
                        <a:solidFill>
                          <a:schemeClr val="dk1"/>
                        </a:solidFill>
                        <a:latin typeface="+mn-lt"/>
                        <a:ea typeface="+mn-ea"/>
                        <a:cs typeface="B Mitra" pitchFamily="2" charset="-78"/>
                      </a:endParaRPr>
                    </a:p>
                  </a:txBody>
                  <a:tcPr marL="64616" marR="64616" marT="0" marB="0" anchor="ctr"/>
                </a:tc>
                <a:tc>
                  <a:txBody>
                    <a:bodyPr/>
                    <a:lstStyle/>
                    <a:p>
                      <a:pPr algn="ctr">
                        <a:lnSpc>
                          <a:spcPct val="115000"/>
                        </a:lnSpc>
                        <a:spcAft>
                          <a:spcPts val="0"/>
                        </a:spcAft>
                      </a:pPr>
                      <a:r>
                        <a:rPr lang="fa-IR" sz="1200" b="1" kern="1200" dirty="0">
                          <a:solidFill>
                            <a:schemeClr val="dk1"/>
                          </a:solidFill>
                          <a:latin typeface="+mn-lt"/>
                          <a:ea typeface="+mn-ea"/>
                          <a:cs typeface="B Mitra" pitchFamily="2" charset="-78"/>
                        </a:rPr>
                        <a:t>رديف</a:t>
                      </a:r>
                      <a:endParaRPr lang="en-US" sz="1200" b="1" kern="1200" dirty="0">
                        <a:solidFill>
                          <a:schemeClr val="dk1"/>
                        </a:solidFill>
                        <a:latin typeface="+mn-lt"/>
                        <a:ea typeface="+mn-ea"/>
                        <a:cs typeface="B Mitra" pitchFamily="2" charset="-78"/>
                      </a:endParaRPr>
                    </a:p>
                  </a:txBody>
                  <a:tcPr marL="64616" marR="64616" marT="0" marB="0" anchor="ctr"/>
                </a:tc>
              </a:tr>
              <a:tr h="1049867">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مجري طرح واحدهاي 2 و 3 نيروگاه اتمي بوشهر/</a:t>
                      </a:r>
                      <a:endParaRPr lang="en-US" sz="1200" b="1" kern="1200" dirty="0">
                        <a:solidFill>
                          <a:schemeClr val="dk1"/>
                        </a:solidFill>
                        <a:latin typeface="+mn-lt"/>
                        <a:ea typeface="+mn-ea"/>
                        <a:cs typeface="B Mitra" pitchFamily="2" charset="-78"/>
                      </a:endParaRPr>
                    </a:p>
                    <a:p>
                      <a:pPr algn="ctr" rtl="1">
                        <a:lnSpc>
                          <a:spcPct val="115000"/>
                        </a:lnSpc>
                        <a:spcAft>
                          <a:spcPts val="0"/>
                        </a:spcAft>
                      </a:pPr>
                      <a:r>
                        <a:rPr lang="fa-IR" sz="1200" b="1" kern="1200" dirty="0">
                          <a:solidFill>
                            <a:schemeClr val="dk1"/>
                          </a:solidFill>
                          <a:latin typeface="+mn-lt"/>
                          <a:ea typeface="+mn-ea"/>
                          <a:cs typeface="B Mitra" pitchFamily="2" charset="-78"/>
                        </a:rPr>
                        <a:t>رییس نیروگاه و مديرعامل شركت </a:t>
                      </a:r>
                      <a:r>
                        <a:rPr lang="fa-IR" sz="1200" b="1" kern="1200" dirty="0" smtClean="0">
                          <a:solidFill>
                            <a:schemeClr val="dk1"/>
                          </a:solidFill>
                          <a:latin typeface="+mn-lt"/>
                          <a:ea typeface="+mn-ea"/>
                          <a:cs typeface="B Mitra" pitchFamily="2" charset="-78"/>
                        </a:rPr>
                        <a:t>بهره‌برداري</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a:solidFill>
                            <a:schemeClr val="dk1"/>
                          </a:solidFill>
                          <a:latin typeface="+mn-lt"/>
                          <a:ea typeface="+mn-ea"/>
                          <a:cs typeface="B Mitra" pitchFamily="2" charset="-78"/>
                        </a:rPr>
                        <a:t>يك ميليارد ريال</a:t>
                      </a:r>
                      <a:endParaRPr lang="en-US" sz="1200" b="1" kern="120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مرمت ساختمان مدارس</a:t>
                      </a:r>
                      <a:r>
                        <a:rPr lang="fa-IR" sz="1200" b="1" kern="1200" dirty="0" smtClean="0">
                          <a:solidFill>
                            <a:schemeClr val="dk1"/>
                          </a:solidFill>
                          <a:latin typeface="+mn-lt"/>
                          <a:ea typeface="+mn-ea"/>
                          <a:cs typeface="B Mitra" pitchFamily="2" charset="-78"/>
                        </a:rPr>
                        <a:t>، نقاشي </a:t>
                      </a:r>
                      <a:r>
                        <a:rPr lang="fa-IR" sz="1200" b="1" kern="1200" dirty="0">
                          <a:solidFill>
                            <a:schemeClr val="dk1"/>
                          </a:solidFill>
                          <a:latin typeface="+mn-lt"/>
                          <a:ea typeface="+mn-ea"/>
                          <a:cs typeface="B Mitra" pitchFamily="2" charset="-78"/>
                        </a:rPr>
                        <a:t>و بهسازي فضاي </a:t>
                      </a:r>
                      <a:r>
                        <a:rPr lang="fa-IR" sz="1200" b="1" kern="1200" dirty="0" smtClean="0">
                          <a:solidFill>
                            <a:schemeClr val="dk1"/>
                          </a:solidFill>
                          <a:latin typeface="+mn-lt"/>
                          <a:ea typeface="+mn-ea"/>
                          <a:cs typeface="B Mitra" pitchFamily="2" charset="-78"/>
                        </a:rPr>
                        <a:t>كلاس‌ها </a:t>
                      </a:r>
                      <a:r>
                        <a:rPr lang="fa-IR" sz="1200" b="1" kern="1200" dirty="0">
                          <a:solidFill>
                            <a:schemeClr val="dk1"/>
                          </a:solidFill>
                          <a:latin typeface="+mn-lt"/>
                          <a:ea typeface="+mn-ea"/>
                          <a:cs typeface="B Mitra" pitchFamily="2" charset="-78"/>
                        </a:rPr>
                        <a:t>و محوطه مدارس و تعمير شيرآلات و </a:t>
                      </a:r>
                      <a:r>
                        <a:rPr lang="fa-IR" sz="1200" b="1" kern="1200" dirty="0" smtClean="0">
                          <a:solidFill>
                            <a:schemeClr val="dk1"/>
                          </a:solidFill>
                          <a:latin typeface="+mn-lt"/>
                          <a:ea typeface="+mn-ea"/>
                          <a:cs typeface="B Mitra" pitchFamily="2" charset="-78"/>
                        </a:rPr>
                        <a:t>سيستم‌هاي </a:t>
                      </a:r>
                      <a:r>
                        <a:rPr lang="fa-IR" sz="1200" b="1" kern="1200" dirty="0">
                          <a:solidFill>
                            <a:schemeClr val="dk1"/>
                          </a:solidFill>
                          <a:latin typeface="+mn-lt"/>
                          <a:ea typeface="+mn-ea"/>
                          <a:cs typeface="B Mitra" pitchFamily="2" charset="-78"/>
                        </a:rPr>
                        <a:t>سرمايشي و گرمايشي و ...</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a:solidFill>
                            <a:schemeClr val="dk1"/>
                          </a:solidFill>
                          <a:latin typeface="+mn-lt"/>
                          <a:ea typeface="+mn-ea"/>
                          <a:cs typeface="B Mitra" pitchFamily="2" charset="-78"/>
                        </a:rPr>
                        <a:t>مشاركت در تعمير ومرمت مدارس روستاهاي هليله و </a:t>
                      </a:r>
                      <a:endParaRPr lang="en-US" sz="1200" b="1" kern="1200">
                        <a:solidFill>
                          <a:schemeClr val="dk1"/>
                        </a:solidFill>
                        <a:latin typeface="+mn-lt"/>
                        <a:ea typeface="+mn-ea"/>
                        <a:cs typeface="B Mitra" pitchFamily="2" charset="-78"/>
                      </a:endParaRPr>
                    </a:p>
                    <a:p>
                      <a:pPr algn="ctr" rtl="1">
                        <a:lnSpc>
                          <a:spcPct val="115000"/>
                        </a:lnSpc>
                        <a:spcAft>
                          <a:spcPts val="0"/>
                        </a:spcAft>
                      </a:pPr>
                      <a:r>
                        <a:rPr lang="fa-IR" sz="1200" b="1" kern="1200">
                          <a:solidFill>
                            <a:schemeClr val="dk1"/>
                          </a:solidFill>
                          <a:latin typeface="+mn-lt"/>
                          <a:ea typeface="+mn-ea"/>
                          <a:cs typeface="B Mitra" pitchFamily="2" charset="-78"/>
                        </a:rPr>
                        <a:t>بندرگاه و تنگكات</a:t>
                      </a:r>
                      <a:endParaRPr lang="en-US" sz="1200" b="1" kern="120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1</a:t>
                      </a:r>
                      <a:endParaRPr lang="en-US" sz="1200" b="1" kern="1200" dirty="0">
                        <a:solidFill>
                          <a:schemeClr val="dk1"/>
                        </a:solidFill>
                        <a:latin typeface="+mn-lt"/>
                        <a:ea typeface="+mn-ea"/>
                        <a:cs typeface="B Mitra" pitchFamily="2" charset="-78"/>
                      </a:endParaRPr>
                    </a:p>
                  </a:txBody>
                  <a:tcPr marL="64616" marR="64616" marT="0" marB="0" anchor="ctr"/>
                </a:tc>
              </a:tr>
              <a:tr h="1049867">
                <a:tc>
                  <a:txBody>
                    <a:bodyPr/>
                    <a:lstStyle/>
                    <a:p>
                      <a:pPr algn="ctr" rtl="1">
                        <a:lnSpc>
                          <a:spcPct val="115000"/>
                        </a:lnSpc>
                        <a:spcAft>
                          <a:spcPts val="0"/>
                        </a:spcAft>
                      </a:pPr>
                      <a:r>
                        <a:rPr lang="fa-IR" sz="1200" b="1" kern="1200" smtClean="0">
                          <a:solidFill>
                            <a:schemeClr val="dk1"/>
                          </a:solidFill>
                          <a:latin typeface="+mn-lt"/>
                          <a:ea typeface="+mn-ea"/>
                          <a:cs typeface="B Mitra" pitchFamily="2" charset="-78"/>
                        </a:rPr>
                        <a:t>مجري طرح واحدهاي 2 و 3 نيروگاه اتمي بوشهر/</a:t>
                      </a:r>
                      <a:endParaRPr lang="en-US" sz="1200" b="1" kern="1200" smtClean="0">
                        <a:solidFill>
                          <a:schemeClr val="dk1"/>
                        </a:solidFill>
                        <a:latin typeface="+mn-lt"/>
                        <a:ea typeface="+mn-ea"/>
                        <a:cs typeface="B Mitra" pitchFamily="2" charset="-78"/>
                      </a:endParaRPr>
                    </a:p>
                    <a:p>
                      <a:pPr algn="ctr" rtl="1">
                        <a:lnSpc>
                          <a:spcPct val="115000"/>
                        </a:lnSpc>
                        <a:spcAft>
                          <a:spcPts val="0"/>
                        </a:spcAft>
                      </a:pPr>
                      <a:r>
                        <a:rPr lang="fa-IR" sz="1200" b="1" kern="1200" smtClean="0">
                          <a:solidFill>
                            <a:schemeClr val="dk1"/>
                          </a:solidFill>
                          <a:latin typeface="+mn-lt"/>
                          <a:ea typeface="+mn-ea"/>
                          <a:cs typeface="B Mitra" pitchFamily="2" charset="-78"/>
                        </a:rPr>
                        <a:t>رییس نیروگاه و مديرعامل شركت بهره‌برداري</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a:solidFill>
                            <a:schemeClr val="dk1"/>
                          </a:solidFill>
                          <a:latin typeface="+mn-lt"/>
                          <a:ea typeface="+mn-ea"/>
                          <a:cs typeface="B Mitra" pitchFamily="2" charset="-78"/>
                        </a:rPr>
                        <a:t>يك ميليارد و پانصد ميليون ريال </a:t>
                      </a:r>
                      <a:endParaRPr lang="en-US" sz="1200" b="1" kern="120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همكاري و مشاركت در ساخت ميدان ورودي روستاي بندرگاه</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smtClean="0">
                          <a:solidFill>
                            <a:schemeClr val="dk1"/>
                          </a:solidFill>
                          <a:latin typeface="+mn-lt"/>
                          <a:ea typeface="+mn-ea"/>
                          <a:cs typeface="B Mitra" pitchFamily="2" charset="-78"/>
                        </a:rPr>
                        <a:t>ساخت </a:t>
                      </a:r>
                      <a:r>
                        <a:rPr lang="fa-IR" sz="1200" b="1" kern="1200" dirty="0">
                          <a:solidFill>
                            <a:schemeClr val="dk1"/>
                          </a:solidFill>
                          <a:latin typeface="+mn-lt"/>
                          <a:ea typeface="+mn-ea"/>
                          <a:cs typeface="B Mitra" pitchFamily="2" charset="-78"/>
                        </a:rPr>
                        <a:t>ميدان ورودي روستاي بندرگاه</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2</a:t>
                      </a:r>
                      <a:endParaRPr lang="en-US" sz="1200" b="1" kern="1200" dirty="0">
                        <a:solidFill>
                          <a:schemeClr val="dk1"/>
                        </a:solidFill>
                        <a:latin typeface="+mn-lt"/>
                        <a:ea typeface="+mn-ea"/>
                        <a:cs typeface="B Mitra" pitchFamily="2" charset="-78"/>
                      </a:endParaRPr>
                    </a:p>
                  </a:txBody>
                  <a:tcPr marL="64616" marR="64616" marT="0" marB="0" anchor="ctr"/>
                </a:tc>
              </a:tr>
              <a:tr h="1049867">
                <a:tc>
                  <a:txBody>
                    <a:bodyPr/>
                    <a:lstStyle/>
                    <a:p>
                      <a:pPr algn="ctr" rtl="1">
                        <a:lnSpc>
                          <a:spcPct val="115000"/>
                        </a:lnSpc>
                        <a:spcAft>
                          <a:spcPts val="0"/>
                        </a:spcAft>
                      </a:pPr>
                      <a:r>
                        <a:rPr lang="fa-IR" sz="1200" b="1" kern="1200" smtClean="0">
                          <a:solidFill>
                            <a:schemeClr val="dk1"/>
                          </a:solidFill>
                          <a:latin typeface="+mn-lt"/>
                          <a:ea typeface="+mn-ea"/>
                          <a:cs typeface="B Mitra" pitchFamily="2" charset="-78"/>
                        </a:rPr>
                        <a:t>مجري طرح واحدهاي 2 و 3 نيروگاه اتمي بوشهر/</a:t>
                      </a:r>
                      <a:endParaRPr lang="en-US" sz="1200" b="1" kern="1200" smtClean="0">
                        <a:solidFill>
                          <a:schemeClr val="dk1"/>
                        </a:solidFill>
                        <a:latin typeface="+mn-lt"/>
                        <a:ea typeface="+mn-ea"/>
                        <a:cs typeface="B Mitra" pitchFamily="2" charset="-78"/>
                      </a:endParaRPr>
                    </a:p>
                    <a:p>
                      <a:pPr algn="ctr" rtl="1">
                        <a:lnSpc>
                          <a:spcPct val="115000"/>
                        </a:lnSpc>
                        <a:spcAft>
                          <a:spcPts val="0"/>
                        </a:spcAft>
                      </a:pPr>
                      <a:r>
                        <a:rPr lang="fa-IR" sz="1200" b="1" kern="1200" smtClean="0">
                          <a:solidFill>
                            <a:schemeClr val="dk1"/>
                          </a:solidFill>
                          <a:latin typeface="+mn-lt"/>
                          <a:ea typeface="+mn-ea"/>
                          <a:cs typeface="B Mitra" pitchFamily="2" charset="-78"/>
                        </a:rPr>
                        <a:t>رییس نیروگاه و مديرعامل شركت بهره‌برداري</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a:solidFill>
                            <a:schemeClr val="dk1"/>
                          </a:solidFill>
                          <a:latin typeface="+mn-lt"/>
                          <a:ea typeface="+mn-ea"/>
                          <a:cs typeface="B Mitra" pitchFamily="2" charset="-78"/>
                        </a:rPr>
                        <a:t>پانصد ميليون ريال</a:t>
                      </a:r>
                      <a:endParaRPr lang="en-US" sz="1200" b="1" kern="120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بررسي </a:t>
                      </a:r>
                      <a:r>
                        <a:rPr lang="fa-IR" sz="1200" b="1" kern="1200" dirty="0" smtClean="0">
                          <a:solidFill>
                            <a:schemeClr val="dk1"/>
                          </a:solidFill>
                          <a:latin typeface="+mn-lt"/>
                          <a:ea typeface="+mn-ea"/>
                          <a:cs typeface="B Mitra" pitchFamily="2" charset="-78"/>
                        </a:rPr>
                        <a:t>سالن‌هاي </a:t>
                      </a:r>
                      <a:r>
                        <a:rPr lang="fa-IR" sz="1200" b="1" kern="1200" dirty="0">
                          <a:solidFill>
                            <a:schemeClr val="dk1"/>
                          </a:solidFill>
                          <a:latin typeface="+mn-lt"/>
                          <a:ea typeface="+mn-ea"/>
                          <a:cs typeface="B Mitra" pitchFamily="2" charset="-78"/>
                        </a:rPr>
                        <a:t>ورزشي روستاهاي همجوار، تنگكات و شهر بوشهر و انتخاب و اقدام برای مرمت و تجهيز  </a:t>
                      </a:r>
                      <a:r>
                        <a:rPr lang="fa-IR" sz="1200" b="1" kern="1200" dirty="0" smtClean="0">
                          <a:solidFill>
                            <a:schemeClr val="dk1"/>
                          </a:solidFill>
                          <a:latin typeface="+mn-lt"/>
                          <a:ea typeface="+mn-ea"/>
                          <a:cs typeface="B Mitra" pitchFamily="2" charset="-78"/>
                        </a:rPr>
                        <a:t>سالن‌هايی </a:t>
                      </a:r>
                      <a:r>
                        <a:rPr lang="fa-IR" sz="1200" b="1" kern="1200" dirty="0">
                          <a:solidFill>
                            <a:schemeClr val="dk1"/>
                          </a:solidFill>
                          <a:latin typeface="+mn-lt"/>
                          <a:ea typeface="+mn-ea"/>
                          <a:cs typeface="B Mitra" pitchFamily="2" charset="-78"/>
                        </a:rPr>
                        <a:t>که نيازمند مشاركت </a:t>
                      </a:r>
                      <a:r>
                        <a:rPr lang="fa-IR" sz="1200" b="1" kern="1200" dirty="0" smtClean="0">
                          <a:solidFill>
                            <a:schemeClr val="dk1"/>
                          </a:solidFill>
                          <a:latin typeface="+mn-lt"/>
                          <a:ea typeface="+mn-ea"/>
                          <a:cs typeface="B Mitra" pitchFamily="2" charset="-78"/>
                        </a:rPr>
                        <a:t>می‌باشند</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مرمت و تجهيز </a:t>
                      </a:r>
                      <a:endParaRPr lang="en-US" sz="1200" b="1" kern="1200" dirty="0">
                        <a:solidFill>
                          <a:schemeClr val="dk1"/>
                        </a:solidFill>
                        <a:latin typeface="+mn-lt"/>
                        <a:ea typeface="+mn-ea"/>
                        <a:cs typeface="B Mitra" pitchFamily="2" charset="-78"/>
                      </a:endParaRPr>
                    </a:p>
                    <a:p>
                      <a:pPr algn="ctr" rtl="1">
                        <a:lnSpc>
                          <a:spcPct val="115000"/>
                        </a:lnSpc>
                        <a:spcAft>
                          <a:spcPts val="0"/>
                        </a:spcAft>
                      </a:pPr>
                      <a:r>
                        <a:rPr lang="fa-IR" sz="1200" b="1" kern="1200" dirty="0" smtClean="0">
                          <a:solidFill>
                            <a:schemeClr val="dk1"/>
                          </a:solidFill>
                          <a:latin typeface="+mn-lt"/>
                          <a:ea typeface="+mn-ea"/>
                          <a:cs typeface="B Mitra" pitchFamily="2" charset="-78"/>
                        </a:rPr>
                        <a:t>سالن‌هاي </a:t>
                      </a:r>
                      <a:r>
                        <a:rPr lang="fa-IR" sz="1200" b="1" kern="1200" dirty="0">
                          <a:solidFill>
                            <a:schemeClr val="dk1"/>
                          </a:solidFill>
                          <a:latin typeface="+mn-lt"/>
                          <a:ea typeface="+mn-ea"/>
                          <a:cs typeface="B Mitra" pitchFamily="2" charset="-78"/>
                        </a:rPr>
                        <a:t>ورزشي</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3</a:t>
                      </a:r>
                      <a:endParaRPr lang="en-US" sz="1200" b="1" kern="1200" dirty="0">
                        <a:solidFill>
                          <a:schemeClr val="dk1"/>
                        </a:solidFill>
                        <a:latin typeface="+mn-lt"/>
                        <a:ea typeface="+mn-ea"/>
                        <a:cs typeface="B Mitra" pitchFamily="2" charset="-78"/>
                      </a:endParaRPr>
                    </a:p>
                  </a:txBody>
                  <a:tcPr marL="64616" marR="64616" marT="0" marB="0" anchor="ctr"/>
                </a:tc>
              </a:tr>
              <a:tr h="1049867">
                <a:tc>
                  <a:txBody>
                    <a:bodyPr/>
                    <a:lstStyle/>
                    <a:p>
                      <a:pPr algn="ctr" rtl="1">
                        <a:lnSpc>
                          <a:spcPct val="115000"/>
                        </a:lnSpc>
                        <a:spcAft>
                          <a:spcPts val="0"/>
                        </a:spcAft>
                      </a:pPr>
                      <a:r>
                        <a:rPr lang="fa-IR" sz="1200" b="1" kern="1200" dirty="0" smtClean="0">
                          <a:solidFill>
                            <a:schemeClr val="dk1"/>
                          </a:solidFill>
                          <a:latin typeface="+mn-lt"/>
                          <a:ea typeface="+mn-ea"/>
                          <a:cs typeface="B Mitra" pitchFamily="2" charset="-78"/>
                        </a:rPr>
                        <a:t>مجري طرح واحدهاي 2 و 3 نيروگاه اتمي بوشهر/</a:t>
                      </a:r>
                      <a:endParaRPr lang="en-US" sz="1200" b="1" kern="1200" dirty="0" smtClean="0">
                        <a:solidFill>
                          <a:schemeClr val="dk1"/>
                        </a:solidFill>
                        <a:latin typeface="+mn-lt"/>
                        <a:ea typeface="+mn-ea"/>
                        <a:cs typeface="B Mitra" pitchFamily="2" charset="-78"/>
                      </a:endParaRPr>
                    </a:p>
                    <a:p>
                      <a:pPr algn="ctr" rtl="1">
                        <a:lnSpc>
                          <a:spcPct val="115000"/>
                        </a:lnSpc>
                        <a:spcAft>
                          <a:spcPts val="0"/>
                        </a:spcAft>
                      </a:pPr>
                      <a:r>
                        <a:rPr lang="fa-IR" sz="1200" b="1" kern="1200" dirty="0" smtClean="0">
                          <a:solidFill>
                            <a:schemeClr val="dk1"/>
                          </a:solidFill>
                          <a:latin typeface="+mn-lt"/>
                          <a:ea typeface="+mn-ea"/>
                          <a:cs typeface="B Mitra" pitchFamily="2" charset="-78"/>
                        </a:rPr>
                        <a:t>رییس نیروگاه و مديرعامل شركت بهره‌برداري</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سيصد ميليون ريال</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تهيه </a:t>
                      </a:r>
                      <a:r>
                        <a:rPr lang="fa-IR" sz="1200" b="1" kern="1200" dirty="0" smtClean="0">
                          <a:solidFill>
                            <a:schemeClr val="dk1"/>
                          </a:solidFill>
                          <a:latin typeface="+mn-lt"/>
                          <a:ea typeface="+mn-ea"/>
                          <a:cs typeface="B Mitra" pitchFamily="2" charset="-78"/>
                        </a:rPr>
                        <a:t>بسته‌هاي لوازم‌التحرير </a:t>
                      </a:r>
                      <a:r>
                        <a:rPr lang="fa-IR" sz="1200" b="1" kern="1200" dirty="0">
                          <a:solidFill>
                            <a:schemeClr val="dk1"/>
                          </a:solidFill>
                          <a:latin typeface="+mn-lt"/>
                          <a:ea typeface="+mn-ea"/>
                          <a:cs typeface="B Mitra" pitchFamily="2" charset="-78"/>
                        </a:rPr>
                        <a:t>براي </a:t>
                      </a:r>
                      <a:r>
                        <a:rPr lang="fa-IR" sz="1200" b="1" kern="1200" dirty="0" smtClean="0">
                          <a:solidFill>
                            <a:schemeClr val="dk1"/>
                          </a:solidFill>
                          <a:latin typeface="+mn-lt"/>
                          <a:ea typeface="+mn-ea"/>
                          <a:cs typeface="B Mitra" pitchFamily="2" charset="-78"/>
                        </a:rPr>
                        <a:t>گروه‌هاي </a:t>
                      </a:r>
                      <a:r>
                        <a:rPr lang="fa-IR" sz="1200" b="1" kern="1200" dirty="0">
                          <a:solidFill>
                            <a:schemeClr val="dk1"/>
                          </a:solidFill>
                          <a:latin typeface="+mn-lt"/>
                          <a:ea typeface="+mn-ea"/>
                          <a:cs typeface="B Mitra" pitchFamily="2" charset="-78"/>
                        </a:rPr>
                        <a:t>سني و   </a:t>
                      </a:r>
                      <a:r>
                        <a:rPr lang="fa-IR" sz="1200" b="1" kern="1200" dirty="0" smtClean="0">
                          <a:solidFill>
                            <a:schemeClr val="dk1"/>
                          </a:solidFill>
                          <a:latin typeface="+mn-lt"/>
                          <a:ea typeface="+mn-ea"/>
                          <a:cs typeface="B Mitra" pitchFamily="2" charset="-78"/>
                        </a:rPr>
                        <a:t>پايه‌هاي </a:t>
                      </a:r>
                      <a:r>
                        <a:rPr lang="fa-IR" sz="1200" b="1" kern="1200" dirty="0">
                          <a:solidFill>
                            <a:schemeClr val="dk1"/>
                          </a:solidFill>
                          <a:latin typeface="+mn-lt"/>
                          <a:ea typeface="+mn-ea"/>
                          <a:cs typeface="B Mitra" pitchFamily="2" charset="-78"/>
                        </a:rPr>
                        <a:t>تحصيلي ابتدايي و متوسطه</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تهيه و توزيع </a:t>
                      </a:r>
                      <a:r>
                        <a:rPr lang="fa-IR" sz="1200" b="1" kern="1200" dirty="0" smtClean="0">
                          <a:solidFill>
                            <a:schemeClr val="dk1"/>
                          </a:solidFill>
                          <a:latin typeface="+mn-lt"/>
                          <a:ea typeface="+mn-ea"/>
                          <a:cs typeface="B Mitra" pitchFamily="2" charset="-78"/>
                        </a:rPr>
                        <a:t>بسته‌هاي </a:t>
                      </a:r>
                      <a:r>
                        <a:rPr lang="fa-IR" sz="1200" b="1" kern="1200" dirty="0">
                          <a:solidFill>
                            <a:schemeClr val="dk1"/>
                          </a:solidFill>
                          <a:latin typeface="+mn-lt"/>
                          <a:ea typeface="+mn-ea"/>
                          <a:cs typeface="B Mitra" pitchFamily="2" charset="-78"/>
                        </a:rPr>
                        <a:t>فرهنگي بين </a:t>
                      </a:r>
                      <a:r>
                        <a:rPr lang="fa-IR" sz="1200" b="1" kern="1200" dirty="0" smtClean="0">
                          <a:solidFill>
                            <a:schemeClr val="dk1"/>
                          </a:solidFill>
                          <a:latin typeface="+mn-lt"/>
                          <a:ea typeface="+mn-ea"/>
                          <a:cs typeface="B Mitra" pitchFamily="2" charset="-78"/>
                        </a:rPr>
                        <a:t>دانش‌آموزان بي‌بضاعت</a:t>
                      </a:r>
                      <a:endParaRPr lang="en-US" sz="1200" b="1" kern="1200" dirty="0">
                        <a:solidFill>
                          <a:schemeClr val="dk1"/>
                        </a:solidFill>
                        <a:latin typeface="+mn-lt"/>
                        <a:ea typeface="+mn-ea"/>
                        <a:cs typeface="B Mitra" pitchFamily="2" charset="-78"/>
                      </a:endParaRPr>
                    </a:p>
                  </a:txBody>
                  <a:tcPr marL="68580" marR="68580" marT="0" marB="0" anchor="ctr"/>
                </a:tc>
                <a:tc>
                  <a:txBody>
                    <a:bodyPr/>
                    <a:lstStyle/>
                    <a:p>
                      <a:pPr algn="ctr" rtl="1">
                        <a:lnSpc>
                          <a:spcPct val="115000"/>
                        </a:lnSpc>
                        <a:spcAft>
                          <a:spcPts val="0"/>
                        </a:spcAft>
                      </a:pPr>
                      <a:r>
                        <a:rPr lang="fa-IR" sz="1200" b="1" kern="1200" dirty="0">
                          <a:solidFill>
                            <a:schemeClr val="dk1"/>
                          </a:solidFill>
                          <a:latin typeface="+mn-lt"/>
                          <a:ea typeface="+mn-ea"/>
                          <a:cs typeface="B Mitra" pitchFamily="2" charset="-78"/>
                        </a:rPr>
                        <a:t>4</a:t>
                      </a:r>
                      <a:endParaRPr lang="en-US" sz="1200" b="1" kern="1200" dirty="0">
                        <a:solidFill>
                          <a:schemeClr val="dk1"/>
                        </a:solidFill>
                        <a:latin typeface="+mn-lt"/>
                        <a:ea typeface="+mn-ea"/>
                        <a:cs typeface="B Mitra" pitchFamily="2" charset="-78"/>
                      </a:endParaRPr>
                    </a:p>
                  </a:txBody>
                  <a:tcPr marL="64616" marR="64616" marT="0" marB="0" anchor="ctr"/>
                </a:tc>
              </a:tr>
              <a:tr h="262466">
                <a:tc gridSpan="5">
                  <a:txBody>
                    <a:bodyPr/>
                    <a:lstStyle/>
                    <a:p>
                      <a:pPr algn="ctr">
                        <a:lnSpc>
                          <a:spcPct val="115000"/>
                        </a:lnSpc>
                        <a:spcAft>
                          <a:spcPts val="0"/>
                        </a:spcAft>
                      </a:pPr>
                      <a:r>
                        <a:rPr lang="fa-IR" sz="1200" b="1" kern="1200" dirty="0" smtClean="0">
                          <a:solidFill>
                            <a:schemeClr val="dk1"/>
                          </a:solidFill>
                          <a:latin typeface="+mn-lt"/>
                          <a:ea typeface="+mn-ea"/>
                          <a:cs typeface="B Mitra" pitchFamily="2" charset="-78"/>
                        </a:rPr>
                        <a:t>جمع: سه میلیارد و سیصد میلیون ریال </a:t>
                      </a:r>
                      <a:endParaRPr lang="en-US" sz="1200" b="1" kern="1200" dirty="0">
                        <a:solidFill>
                          <a:schemeClr val="dk1"/>
                        </a:solidFill>
                        <a:latin typeface="+mn-lt"/>
                        <a:ea typeface="+mn-ea"/>
                        <a:cs typeface="B Mitra" pitchFamily="2" charset="-78"/>
                      </a:endParaRPr>
                    </a:p>
                  </a:txBody>
                  <a:tcPr marL="64616" marR="6461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753892961"/>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57475" y="2667000"/>
            <a:ext cx="3829050" cy="584775"/>
          </a:xfrm>
          <a:prstGeom prst="rect">
            <a:avLst/>
          </a:prstGeom>
          <a:noFill/>
        </p:spPr>
        <p:txBody>
          <a:bodyPr wrap="square" rtlCol="0">
            <a:spAutoFit/>
          </a:bodyPr>
          <a:lstStyle/>
          <a:p>
            <a:pPr algn="ctr" rtl="1"/>
            <a:r>
              <a:rPr lang="fa-IR" altLang="hu-HU" sz="3200" b="1" dirty="0" smtClean="0">
                <a:cs typeface="B Mitra" pitchFamily="2" charset="-78"/>
              </a:rPr>
              <a:t>با تشكر از توجه شما</a:t>
            </a:r>
            <a:endParaRPr lang="ru-RU" sz="3200" b="1" dirty="0">
              <a:cs typeface="B Mitra" pitchFamily="2" charset="-78"/>
            </a:endParaRPr>
          </a:p>
        </p:txBody>
      </p:sp>
      <p:sp>
        <p:nvSpPr>
          <p:cNvPr id="7" name="Slide Number Placeholder 6"/>
          <p:cNvSpPr>
            <a:spLocks noGrp="1"/>
          </p:cNvSpPr>
          <p:nvPr>
            <p:ph type="sldNum" sz="quarter" idx="12"/>
          </p:nvPr>
        </p:nvSpPr>
        <p:spPr/>
        <p:txBody>
          <a:bodyPr/>
          <a:lstStyle/>
          <a:p>
            <a:fld id="{B6F15528-21DE-4FAA-801E-634DDDAF4B2B}" type="slidenum">
              <a:rPr lang="en-US" b="1" smtClean="0">
                <a:latin typeface="Arial" pitchFamily="34" charset="0"/>
                <a:cs typeface="Arial" pitchFamily="34" charset="0"/>
              </a:rPr>
              <a:pPr/>
              <a:t>6</a:t>
            </a:fld>
            <a:endParaRPr lang="en-US" b="1" dirty="0">
              <a:latin typeface="Arial" pitchFamily="34" charset="0"/>
              <a:cs typeface="Arial" pitchFamily="34" charset="0"/>
            </a:endParaRP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Presentation1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Presentation1e</Template>
  <TotalTime>3443</TotalTime>
  <Words>738</Words>
  <Application>Microsoft Office PowerPoint</Application>
  <PresentationFormat>On-screen Show (4:3)</PresentationFormat>
  <Paragraphs>79</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 Nazanin</vt:lpstr>
      <vt:lpstr>Calibri</vt:lpstr>
      <vt:lpstr>B Mitra</vt:lpstr>
      <vt:lpstr>Times New Roman</vt:lpstr>
      <vt:lpstr>Wingdings</vt:lpstr>
      <vt:lpstr>Presentation1e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Saadi , Ahmad</dc:creator>
  <cp:lastModifiedBy>Mahmoudi, Rasoul</cp:lastModifiedBy>
  <cp:revision>468</cp:revision>
  <dcterms:created xsi:type="dcterms:W3CDTF">2006-08-16T00:00:00Z</dcterms:created>
  <dcterms:modified xsi:type="dcterms:W3CDTF">2021-11-13T09:28:57Z</dcterms:modified>
</cp:coreProperties>
</file>