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721" r:id="rId5"/>
    <p:sldMasterId id="2147483699" r:id="rId6"/>
    <p:sldMasterId id="2147483704" r:id="rId7"/>
    <p:sldMasterId id="2147483709" r:id="rId8"/>
    <p:sldMasterId id="2147483714" r:id="rId9"/>
  </p:sldMasterIdLst>
  <p:notesMasterIdLst>
    <p:notesMasterId r:id="rId14"/>
  </p:notesMasterIdLst>
  <p:sldIdLst>
    <p:sldId id="276" r:id="rId10"/>
    <p:sldId id="319" r:id="rId11"/>
    <p:sldId id="31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99C"/>
    <a:srgbClr val="242F5F"/>
    <a:srgbClr val="0D4C99"/>
    <a:srgbClr val="152225"/>
    <a:srgbClr val="294046"/>
    <a:srgbClr val="1A4B7F"/>
    <a:srgbClr val="121D20"/>
    <a:srgbClr val="57203D"/>
    <a:srgbClr val="12060C"/>
    <a:srgbClr val="B86A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8" autoAdjust="0"/>
  </p:normalViewPr>
  <p:slideViewPr>
    <p:cSldViewPr snapToGrid="0">
      <p:cViewPr>
        <p:scale>
          <a:sx n="77" d="100"/>
          <a:sy n="77" d="100"/>
        </p:scale>
        <p:origin x="-1680" y="-210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03/04/2015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FF4F-D90F-4138-8892-0D78C0C61D5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551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31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548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251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955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220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52225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623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853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D499C"/>
                </a:solidFill>
              </a:rPr>
              <a:t>Вопросы?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ru-RU" sz="4400" dirty="0" smtClean="0">
                <a:solidFill>
                  <a:srgbClr val="242F5F"/>
                </a:solidFill>
              </a:rPr>
              <a:t>Спасибо</a:t>
            </a:r>
            <a:r>
              <a:rPr lang="ru-RU" sz="4400" baseline="0" dirty="0" smtClean="0">
                <a:solidFill>
                  <a:srgbClr val="242F5F"/>
                </a:solidFill>
              </a:rPr>
              <a:t> за внимание</a:t>
            </a:r>
            <a:endParaRPr lang="en-GB" sz="4400" dirty="0" smtClean="0">
              <a:solidFill>
                <a:srgbClr val="242F5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5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74" y="2675384"/>
            <a:ext cx="8583225" cy="3134866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olidFill>
                  <a:srgbClr val="242F5F"/>
                </a:solidFill>
              </a:rPr>
              <a:t>WANO-MC Directors’ Meeting		Anatoly Chukharev</a:t>
            </a:r>
            <a:r>
              <a:rPr lang="ru-RU" altLang="ja-JP" sz="1800" dirty="0" smtClean="0">
                <a:solidFill>
                  <a:srgbClr val="242F5F"/>
                </a:solidFill>
              </a:rPr>
              <a:t/>
            </a:r>
            <a:br>
              <a:rPr lang="ru-RU" altLang="ja-JP" sz="1800" dirty="0" smtClean="0">
                <a:solidFill>
                  <a:srgbClr val="242F5F"/>
                </a:solidFill>
              </a:rPr>
            </a:br>
            <a:r>
              <a:rPr lang="ru-RU" altLang="ja-JP" sz="1800" dirty="0" smtClean="0">
                <a:solidFill>
                  <a:srgbClr val="242F5F"/>
                </a:solidFill>
              </a:rPr>
              <a:t>21 </a:t>
            </a:r>
            <a:r>
              <a:rPr lang="en-US" altLang="ja-JP" sz="1800" dirty="0" smtClean="0">
                <a:solidFill>
                  <a:srgbClr val="242F5F"/>
                </a:solidFill>
              </a:rPr>
              <a:t>April</a:t>
            </a:r>
            <a:r>
              <a:rPr lang="ru-RU" altLang="ja-JP" sz="1800" dirty="0" smtClean="0">
                <a:solidFill>
                  <a:srgbClr val="242F5F"/>
                </a:solidFill>
              </a:rPr>
              <a:t> 2015 	</a:t>
            </a:r>
            <a:r>
              <a:rPr lang="en-US" altLang="ja-JP" sz="1800" dirty="0" smtClean="0">
                <a:solidFill>
                  <a:srgbClr val="242F5F"/>
                </a:solidFill>
              </a:rPr>
              <a:t>				         Head of WANO</a:t>
            </a:r>
            <a:r>
              <a:rPr lang="ru-RU" altLang="ja-JP" sz="1800" dirty="0" smtClean="0">
                <a:solidFill>
                  <a:srgbClr val="242F5F"/>
                </a:solidFill>
              </a:rPr>
              <a:t>-</a:t>
            </a:r>
            <a:r>
              <a:rPr lang="en-US" altLang="ja-JP" sz="1800" dirty="0" smtClean="0">
                <a:solidFill>
                  <a:srgbClr val="242F5F"/>
                </a:solidFill>
              </a:rPr>
              <a:t>MC On-site Representatives Group </a:t>
            </a:r>
            <a:r>
              <a:rPr lang="ru-RU" altLang="ja-JP" sz="1800" dirty="0" smtClean="0">
                <a:solidFill>
                  <a:srgbClr val="242F5F"/>
                </a:solidFill>
              </a:rPr>
              <a:t/>
            </a:r>
            <a:br>
              <a:rPr lang="ru-RU" altLang="ja-JP" sz="1800" dirty="0" smtClean="0">
                <a:solidFill>
                  <a:srgbClr val="242F5F"/>
                </a:solidFill>
              </a:rPr>
            </a:br>
            <a:r>
              <a:rPr lang="en-US" altLang="ja-JP" sz="1800" dirty="0" smtClean="0">
                <a:solidFill>
                  <a:srgbClr val="242F5F"/>
                </a:solidFill>
              </a:rPr>
              <a:t>Siofok, Hungary</a:t>
            </a:r>
            <a:r>
              <a:rPr lang="ru-RU" altLang="ja-JP" sz="1800" dirty="0" smtClean="0">
                <a:solidFill>
                  <a:srgbClr val="242F5F"/>
                </a:solidFill>
              </a:rPr>
              <a:t>		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774" y="1476375"/>
            <a:ext cx="8580225" cy="892800"/>
          </a:xfrm>
        </p:spPr>
        <p:txBody>
          <a:bodyPr/>
          <a:lstStyle/>
          <a:p>
            <a:endParaRPr lang="ru-RU" sz="4400" dirty="0" smtClean="0"/>
          </a:p>
          <a:p>
            <a:r>
              <a:rPr sz="3600" smtClean="0"/>
              <a:t>Plants of Focus and Interaction Process</a:t>
            </a:r>
            <a:endParaRPr lang="ru-RU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729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026" y="0"/>
            <a:ext cx="8606454" cy="118624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Comparison with WANO-MC Interaction Process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199" y="6535859"/>
            <a:ext cx="2371725" cy="314325"/>
          </a:xfrm>
        </p:spPr>
        <p:txBody>
          <a:bodyPr/>
          <a:lstStyle/>
          <a:p>
            <a:fld id="{6AE3295A-E41E-4873-99E6-2EDB23C46AB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1" y="1254901"/>
            <a:ext cx="4028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b="1" dirty="0" smtClean="0"/>
              <a:t>Plants of Focus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3931991"/>
            <a:ext cx="462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b="1" dirty="0" smtClean="0"/>
              <a:t>WANO-MC Interaction Process</a:t>
            </a:r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284206" y="1668145"/>
            <a:ext cx="8807956" cy="2224234"/>
            <a:chOff x="494270" y="1939999"/>
            <a:chExt cx="8597891" cy="22242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506626" y="2717339"/>
              <a:ext cx="1816443" cy="7178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D499C"/>
                  </a:solidFill>
                </a:rPr>
                <a:t>WANO Assessment </a:t>
              </a:r>
              <a:endParaRPr lang="ru-RU" b="1" dirty="0" smtClean="0">
                <a:solidFill>
                  <a:srgbClr val="0D499C"/>
                </a:solidFill>
              </a:endParaRPr>
            </a:p>
          </p:txBody>
        </p:sp>
        <p:grpSp>
          <p:nvGrpSpPr>
            <p:cNvPr id="34" name="Группа 26"/>
            <p:cNvGrpSpPr/>
            <p:nvPr/>
          </p:nvGrpSpPr>
          <p:grpSpPr>
            <a:xfrm>
              <a:off x="494270" y="1939999"/>
              <a:ext cx="8597891" cy="1309830"/>
              <a:chOff x="838246" y="4459476"/>
              <a:chExt cx="7188339" cy="881920"/>
            </a:xfrm>
            <a:grpFill/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838246" y="4459476"/>
                <a:ext cx="1539315" cy="45760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Monitoring results</a:t>
                </a:r>
                <a:endParaRPr lang="ru-RU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Стрелка вправо 35"/>
              <p:cNvSpPr/>
              <p:nvPr/>
            </p:nvSpPr>
            <p:spPr>
              <a:xfrm>
                <a:off x="2494703" y="4835395"/>
                <a:ext cx="137557" cy="19971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2688804" y="4492765"/>
                <a:ext cx="1480414" cy="84863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Assessment Committee </a:t>
                </a:r>
                <a:endParaRPr lang="ru-RU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Стрелка вправо 37"/>
              <p:cNvSpPr/>
              <p:nvPr/>
            </p:nvSpPr>
            <p:spPr>
              <a:xfrm>
                <a:off x="6053456" y="4842600"/>
                <a:ext cx="137234" cy="164227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Стрелка вправо 38"/>
              <p:cNvSpPr/>
              <p:nvPr/>
            </p:nvSpPr>
            <p:spPr>
              <a:xfrm>
                <a:off x="4228791" y="4823059"/>
                <a:ext cx="171848" cy="212054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461720" y="4617562"/>
                <a:ext cx="1533322" cy="57407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Plants of Focus</a:t>
                </a:r>
                <a:endParaRPr lang="ru-RU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42030" y="4540501"/>
                <a:ext cx="1784555" cy="7914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D499C"/>
                    </a:solidFill>
                  </a:rPr>
                  <a:t>Recovery Plans </a:t>
                </a:r>
                <a:endParaRPr lang="ru-RU" b="1" dirty="0" smtClean="0">
                  <a:solidFill>
                    <a:srgbClr val="0D499C"/>
                  </a:solidFill>
                </a:endParaRPr>
              </a:p>
            </p:txBody>
          </p:sp>
        </p:grpSp>
        <p:sp>
          <p:nvSpPr>
            <p:cNvPr id="42" name="Скругленный прямоугольник 41"/>
            <p:cNvSpPr/>
            <p:nvPr/>
          </p:nvSpPr>
          <p:spPr>
            <a:xfrm>
              <a:off x="4800421" y="3461556"/>
              <a:ext cx="1935188" cy="7026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D499C"/>
                  </a:solidFill>
                </a:rPr>
                <a:t>Utility CEO</a:t>
              </a:r>
              <a:endParaRPr lang="ru-RU" b="1" dirty="0" smtClean="0">
                <a:solidFill>
                  <a:srgbClr val="0D499C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Site Director</a:t>
              </a:r>
              <a:endParaRPr lang="ru-RU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3" name="Стрелка вниз 42"/>
            <p:cNvSpPr/>
            <p:nvPr/>
          </p:nvSpPr>
          <p:spPr>
            <a:xfrm>
              <a:off x="5669458" y="3127062"/>
              <a:ext cx="155928" cy="226445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96562" y="4386651"/>
            <a:ext cx="8791481" cy="2376667"/>
            <a:chOff x="444842" y="4386651"/>
            <a:chExt cx="8643201" cy="2376667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2" name="Группа 26"/>
            <p:cNvGrpSpPr/>
            <p:nvPr/>
          </p:nvGrpSpPr>
          <p:grpSpPr>
            <a:xfrm>
              <a:off x="444842" y="4386651"/>
              <a:ext cx="8643201" cy="1532237"/>
              <a:chOff x="838247" y="4390127"/>
              <a:chExt cx="7188338" cy="1081249"/>
            </a:xfrm>
            <a:grpFill/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838247" y="4543891"/>
                <a:ext cx="1551980" cy="79149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Monitoring  Results</a:t>
                </a:r>
                <a:endParaRPr lang="ru-RU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>
                <a:off x="2494703" y="4835395"/>
                <a:ext cx="137557" cy="19971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677797" y="4451165"/>
                <a:ext cx="1491420" cy="93301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Analytical Group</a:t>
                </a:r>
                <a:endParaRPr lang="ru-RU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Стрелка вправо 19"/>
              <p:cNvSpPr/>
              <p:nvPr/>
            </p:nvSpPr>
            <p:spPr>
              <a:xfrm>
                <a:off x="6053456" y="4842600"/>
                <a:ext cx="137234" cy="164227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Стрелка вправо 20"/>
              <p:cNvSpPr/>
              <p:nvPr/>
            </p:nvSpPr>
            <p:spPr>
              <a:xfrm>
                <a:off x="4228791" y="4823059"/>
                <a:ext cx="171848" cy="212054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4461720" y="4390127"/>
                <a:ext cx="1533322" cy="108124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b="1" dirty="0" smtClean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A,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B,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C,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D,</a:t>
                </a:r>
                <a:r>
                  <a:rPr lang="ru-RU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E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Interaction </a:t>
                </a:r>
                <a:r>
                  <a:rPr lang="en-US" b="1" smtClean="0">
                    <a:solidFill>
                      <a:schemeClr val="tx1"/>
                    </a:solidFill>
                  </a:rPr>
                  <a:t>Level </a:t>
                </a:r>
                <a:r>
                  <a:rPr lang="en-US" b="1" smtClean="0">
                    <a:solidFill>
                      <a:schemeClr val="tx1"/>
                    </a:solidFill>
                  </a:rPr>
                  <a:t>Plants </a:t>
                </a:r>
                <a:endParaRPr lang="ru-RU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242030" y="4540501"/>
                <a:ext cx="1784555" cy="7914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Interaction Plans</a:t>
                </a:r>
                <a:endParaRPr lang="ru-RU" b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Скругленный прямоугольник 43"/>
            <p:cNvSpPr/>
            <p:nvPr/>
          </p:nvSpPr>
          <p:spPr>
            <a:xfrm>
              <a:off x="4823234" y="6277231"/>
              <a:ext cx="1853707" cy="4860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Site Director</a:t>
              </a:r>
              <a:endParaRPr lang="ru-RU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Стрелка вниз 44"/>
            <p:cNvSpPr/>
            <p:nvPr/>
          </p:nvSpPr>
          <p:spPr>
            <a:xfrm>
              <a:off x="5661217" y="5998002"/>
              <a:ext cx="155928" cy="226445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5fe077-b1cd-48d0-84b0-e3d3060de593">
      <Value>103</Value>
      <Value>25</Value>
      <Value>157</Value>
      <Value>508</Value>
    </TaxCatchAll>
    <PublishingExpirationDate xmlns="http://schemas.microsoft.com/sharepoint/v3" xsi:nil="true"/>
    <n9cb3455914743899dd6ca77132d3e95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12126438-7459-4f88-ae37-f6968d18d71e</TermId>
        </TermInfo>
      </Terms>
    </n9cb3455914743899dd6ca77132d3e95>
    <PublishingStartDate xmlns="http://schemas.microsoft.com/sharepoint/v3" xsi:nil="true"/>
    <ide8d0eaf9e44ef0a0d3c256c6dd57f4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cbd49c33-732c-4c9a-a4e4-21e8f89c0402</TermId>
        </TermInfo>
      </Terms>
    </ide8d0eaf9e44ef0a0d3c256c6dd57f4>
    <idd353fcd1514848aa6bcac888e266e1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920d1c94-923b-4497-95cc-ad6c8b6dc050</TermId>
        </TermInfo>
      </Terms>
    </idd353fcd1514848aa6bcac888e266e1>
    <lb1d4b01cdee43df9e31c73718fe23d4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</TermName>
          <TermId xmlns="http://schemas.microsoft.com/office/infopath/2007/PartnerControls">4f4eb7a0-9d80-4c8c-a19c-5e735f136a4e</TermId>
        </TermInfo>
      </Terms>
    </lb1d4b01cdee43df9e31c73718fe23d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A5502B7A4D4499688B123BEFF4E94" ma:contentTypeVersion="18" ma:contentTypeDescription="Create a new document." ma:contentTypeScope="" ma:versionID="cf8bc402df1f9e25128ce878d406aa98">
  <xsd:schema xmlns:xsd="http://www.w3.org/2001/XMLSchema" xmlns:xs="http://www.w3.org/2001/XMLSchema" xmlns:p="http://schemas.microsoft.com/office/2006/metadata/properties" xmlns:ns1="http://schemas.microsoft.com/sharepoint/v3" xmlns:ns2="7e5fe077-b1cd-48d0-84b0-e3d3060de593" targetNamespace="http://schemas.microsoft.com/office/2006/metadata/properties" ma:root="true" ma:fieldsID="d635c6f4327888190c735467e0cd6630" ns1:_="" ns2:_="">
    <xsd:import namespace="http://schemas.microsoft.com/sharepoint/v3"/>
    <xsd:import namespace="7e5fe077-b1cd-48d0-84b0-e3d3060de5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n9cb3455914743899dd6ca77132d3e95" minOccurs="0"/>
                <xsd:element ref="ns2:TaxCatchAll" minOccurs="0"/>
                <xsd:element ref="ns2:idd353fcd1514848aa6bcac888e266e1" minOccurs="0"/>
                <xsd:element ref="ns2:ide8d0eaf9e44ef0a0d3c256c6dd57f4" minOccurs="0"/>
                <xsd:element ref="ns2:lb1d4b01cdee43df9e31c73718fe23d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fe077-b1cd-48d0-84b0-e3d3060de593" elementFormDefault="qualified">
    <xsd:import namespace="http://schemas.microsoft.com/office/2006/documentManagement/types"/>
    <xsd:import namespace="http://schemas.microsoft.com/office/infopath/2007/PartnerControls"/>
    <xsd:element name="n9cb3455914743899dd6ca77132d3e95" ma:index="11" nillable="true" ma:taxonomy="true" ma:internalName="n9cb3455914743899dd6ca77132d3e95" ma:taxonomyFieldName="Document_x0020_Type" ma:displayName="Document Type" ma:default="" ma:fieldId="{79cb3455-9147-4389-9dd6-ca77132d3e95}" ma:sspId="b96e348e-4606-44cf-8618-9e79763aab8c" ma:termSetId="3898feb5-5836-4cd7-9aa2-6685f3d4f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18131a5e-7ccb-4c99-88b9-46d043dde22b}" ma:internalName="TaxCatchAll" ma:showField="CatchAllData" ma:web="7e5fe077-b1cd-48d0-84b0-e3d3060de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d353fcd1514848aa6bcac888e266e1" ma:index="14" nillable="true" ma:taxonomy="true" ma:internalName="idd353fcd1514848aa6bcac888e266e1" ma:taxonomyFieldName="Sub_x0020_Type" ma:displayName="Sub Type" ma:default="" ma:fieldId="{2dd353fc-d151-4848-aa6b-cac888e266e1}" ma:sspId="b96e348e-4606-44cf-8618-9e79763aab8c" ma:termSetId="1e96b284-37b2-44a2-8732-80a5d4353b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e8d0eaf9e44ef0a0d3c256c6dd57f4" ma:index="16" nillable="true" ma:taxonomy="true" ma:internalName="ide8d0eaf9e44ef0a0d3c256c6dd57f4" ma:taxonomyFieldName="Revision_x0020_Terms_x0020_Store" ma:displayName="Revision Terms Store" ma:indexed="true" ma:default="" ma:fieldId="{2de8d0ea-f9e4-4ef0-a0d3-c256c6dd57f4}" ma:sspId="b96e348e-4606-44cf-8618-9e79763aab8c" ma:termSetId="c492dd89-f14a-49ae-b2fd-65a77584c3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b1d4b01cdee43df9e31c73718fe23d4" ma:index="18" nillable="true" ma:taxonomy="true" ma:internalName="lb1d4b01cdee43df9e31c73718fe23d4" ma:taxonomyFieldName="Year" ma:displayName="Year" ma:default="" ma:fieldId="{5b1d4b01-cdee-43df-9e31-c73718fe23d4}" ma:sspId="b96e348e-4606-44cf-8618-9e79763aab8c" ma:termSetId="360ceda4-7018-4cf2-9edc-bf1aba26c47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978057-1507-41D2-A0FD-9A7A3F4FC5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D8749-B7AB-481A-AD6A-C0DB9198B338}">
  <ds:schemaRefs>
    <ds:schemaRef ds:uri="http://schemas.microsoft.com/office/2006/metadata/properties"/>
    <ds:schemaRef ds:uri="http://schemas.microsoft.com/office/infopath/2007/PartnerControls"/>
    <ds:schemaRef ds:uri="7e5fe077-b1cd-48d0-84b0-e3d3060de59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77E24DB-80F1-4A02-B78B-944258FFA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5fe077-b1cd-48d0-84b0-e3d3060de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439</TotalTime>
  <Words>58</Words>
  <Application>Microsoft Office PowerPoint</Application>
  <PresentationFormat>Экран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WANO General</vt:lpstr>
      <vt:lpstr>1_OE Theme</vt:lpstr>
      <vt:lpstr>Communications_Theme</vt:lpstr>
      <vt:lpstr>P&amp;TD_Theme</vt:lpstr>
      <vt:lpstr>Peer Review_Theme</vt:lpstr>
      <vt:lpstr>TS&amp;E_Theme</vt:lpstr>
      <vt:lpstr>Слайд 1</vt:lpstr>
      <vt:lpstr>WANO-MC Directors’ Meeting  Anatoly Chukharev 21 April 2015               Head of WANO-MC On-site Representatives Group  Siofok, Hungary    </vt:lpstr>
      <vt:lpstr>Comparison with WANO-MC Interaction Process</vt:lpstr>
      <vt:lpstr>Слайд 4</vt:lpstr>
    </vt:vector>
  </TitlesOfParts>
  <Company>WANO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of Focus presentation for annual meetings 2015</dc:title>
  <dc:creator>Jo Byttebier</dc:creator>
  <cp:lastModifiedBy>chukharev</cp:lastModifiedBy>
  <cp:revision>24</cp:revision>
  <dcterms:created xsi:type="dcterms:W3CDTF">2015-01-23T07:37:04Z</dcterms:created>
  <dcterms:modified xsi:type="dcterms:W3CDTF">2015-04-03T12:02:38Z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0x0101009D9A5502B7A4D4499688B123BEFF4E94</vt:lpwstr>
  </property>
  <property fmtid="{D5CDD505-2E9C-101B-9397-08002B2CF9AE}" pid="3" name="Year">
    <vt:lpwstr>508;#2015|4f4eb7a0-9d80-4c8c-a19c-5e735f136a4e</vt:lpwstr>
  </property>
  <property fmtid="{D5CDD505-2E9C-101B-9397-08002B2CF9AE}" pid="4" name="Revision Terms Store">
    <vt:lpwstr>25;#N/A|cbd49c33-732c-4c9a-a4e4-21e8f89c0402</vt:lpwstr>
  </property>
  <property fmtid="{D5CDD505-2E9C-101B-9397-08002B2CF9AE}" pid="5" name="Sub Type">
    <vt:lpwstr>157;#Presentations|920d1c94-923b-4497-95cc-ad6c8b6dc050</vt:lpwstr>
  </property>
  <property fmtid="{D5CDD505-2E9C-101B-9397-08002B2CF9AE}" pid="6" name="Document Type">
    <vt:lpwstr>103;#Presentations|12126438-7459-4f88-ae37-f6968d18d71e</vt:lpwstr>
  </property>
</Properties>
</file>