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3"/>
  </p:notesMasterIdLst>
  <p:sldIdLst>
    <p:sldId id="258" r:id="rId2"/>
    <p:sldId id="259" r:id="rId3"/>
    <p:sldId id="281" r:id="rId4"/>
    <p:sldId id="328" r:id="rId5"/>
    <p:sldId id="329" r:id="rId6"/>
    <p:sldId id="335" r:id="rId7"/>
    <p:sldId id="340" r:id="rId8"/>
    <p:sldId id="341" r:id="rId9"/>
    <p:sldId id="336" r:id="rId10"/>
    <p:sldId id="348" r:id="rId11"/>
    <p:sldId id="349" r:id="rId12"/>
    <p:sldId id="333" r:id="rId13"/>
    <p:sldId id="337" r:id="rId14"/>
    <p:sldId id="334" r:id="rId15"/>
    <p:sldId id="351" r:id="rId16"/>
    <p:sldId id="352" r:id="rId17"/>
    <p:sldId id="353" r:id="rId18"/>
    <p:sldId id="354" r:id="rId19"/>
    <p:sldId id="355" r:id="rId20"/>
    <p:sldId id="342" r:id="rId21"/>
    <p:sldId id="343" r:id="rId22"/>
    <p:sldId id="277" r:id="rId23"/>
    <p:sldId id="302" r:id="rId24"/>
    <p:sldId id="319" r:id="rId25"/>
    <p:sldId id="357" r:id="rId26"/>
    <p:sldId id="373" r:id="rId27"/>
    <p:sldId id="365" r:id="rId28"/>
    <p:sldId id="303" r:id="rId29"/>
    <p:sldId id="305" r:id="rId30"/>
    <p:sldId id="370" r:id="rId31"/>
    <p:sldId id="306" r:id="rId32"/>
    <p:sldId id="371" r:id="rId33"/>
    <p:sldId id="372" r:id="rId34"/>
    <p:sldId id="369" r:id="rId35"/>
    <p:sldId id="367" r:id="rId36"/>
    <p:sldId id="362" r:id="rId37"/>
    <p:sldId id="363" r:id="rId38"/>
    <p:sldId id="364" r:id="rId39"/>
    <p:sldId id="279" r:id="rId40"/>
    <p:sldId id="294" r:id="rId41"/>
    <p:sldId id="28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ECFF"/>
    <a:srgbClr val="CCFFFF"/>
    <a:srgbClr val="552579"/>
    <a:srgbClr val="001D58"/>
    <a:srgbClr val="058DE1"/>
    <a:srgbClr val="079DF9"/>
    <a:srgbClr val="002A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6" autoAdjust="0"/>
    <p:restoredTop sz="94660"/>
  </p:normalViewPr>
  <p:slideViewPr>
    <p:cSldViewPr>
      <p:cViewPr>
        <p:scale>
          <a:sx n="70" d="100"/>
          <a:sy n="70" d="100"/>
        </p:scale>
        <p:origin x="-1219" y="-6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7852743-5AB4-4FD2-863C-718A52B2AE95}" type="datetimeFigureOut">
              <a:rPr lang="fa-IR" smtClean="0"/>
              <a:pPr/>
              <a:t>1437/08/01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BFDF2FE-6319-49EA-8977-81E69AAD4D60}" type="slidenum">
              <a:rPr lang="fa-IR" smtClean="0"/>
              <a:pPr/>
              <a:t>‹#›</a:t>
            </a:fld>
            <a:endParaRPr lang="fa-IR"/>
          </a:p>
        </p:txBody>
      </p:sp>
    </p:spTree>
    <p:extLst>
      <p:ext uri="{BB962C8B-B14F-4D97-AF65-F5344CB8AC3E}">
        <p14:creationId xmlns:p14="http://schemas.microsoft.com/office/powerpoint/2010/main" val="263140725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F3BA88-2AA0-4A08-AB9C-BFB3B5183093}" type="datetimeFigureOut">
              <a:rPr lang="en-US" smtClean="0"/>
              <a:pPr/>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61399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3BA88-2AA0-4A08-AB9C-BFB3B5183093}" type="datetimeFigureOut">
              <a:rPr lang="en-US" smtClean="0"/>
              <a:pPr/>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2859676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3BA88-2AA0-4A08-AB9C-BFB3B5183093}" type="datetimeFigureOut">
              <a:rPr lang="en-US" smtClean="0"/>
              <a:pPr/>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90986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3BA88-2AA0-4A08-AB9C-BFB3B5183093}" type="datetimeFigureOut">
              <a:rPr lang="en-US" smtClean="0"/>
              <a:pPr/>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175413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F3BA88-2AA0-4A08-AB9C-BFB3B5183093}" type="datetimeFigureOut">
              <a:rPr lang="en-US" smtClean="0"/>
              <a:pPr/>
              <a:t>5/8/2016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22433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F3BA88-2AA0-4A08-AB9C-BFB3B5183093}" type="datetimeFigureOut">
              <a:rPr lang="en-US" smtClean="0"/>
              <a:pPr/>
              <a:t>5/8/2016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103279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F3BA88-2AA0-4A08-AB9C-BFB3B5183093}" type="datetimeFigureOut">
              <a:rPr lang="en-US" smtClean="0"/>
              <a:pPr/>
              <a:t>5/8/2016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95567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F3BA88-2AA0-4A08-AB9C-BFB3B5183093}" type="datetimeFigureOut">
              <a:rPr lang="en-US" smtClean="0"/>
              <a:pPr/>
              <a:t>5/8/2016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198867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3BA88-2AA0-4A08-AB9C-BFB3B5183093}" type="datetimeFigureOut">
              <a:rPr lang="en-US" smtClean="0"/>
              <a:pPr/>
              <a:t>5/8/2016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272721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3BA88-2AA0-4A08-AB9C-BFB3B5183093}" type="datetimeFigureOut">
              <a:rPr lang="en-US" smtClean="0"/>
              <a:pPr/>
              <a:t>5/8/2016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2157898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3BA88-2AA0-4A08-AB9C-BFB3B5183093}" type="datetimeFigureOut">
              <a:rPr lang="en-US" smtClean="0"/>
              <a:pPr/>
              <a:t>5/8/2016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31330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3BA88-2AA0-4A08-AB9C-BFB3B5183093}" type="datetimeFigureOut">
              <a:rPr lang="en-US" smtClean="0"/>
              <a:pPr/>
              <a:t>5/8/2016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A3CA17-7794-4CF1-949B-69BE77096D82}" type="slidenum">
              <a:rPr lang="en-US" smtClean="0"/>
              <a:pPr/>
              <a:t>‹#›</a:t>
            </a:fld>
            <a:endParaRPr lang="en-US"/>
          </a:p>
        </p:txBody>
      </p:sp>
    </p:spTree>
    <p:extLst>
      <p:ext uri="{BB962C8B-B14F-4D97-AF65-F5344CB8AC3E}">
        <p14:creationId xmlns:p14="http://schemas.microsoft.com/office/powerpoint/2010/main" val="341145157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3076" name="Group 7"/>
          <p:cNvGrpSpPr>
            <a:grpSpLocks/>
          </p:cNvGrpSpPr>
          <p:nvPr/>
        </p:nvGrpSpPr>
        <p:grpSpPr bwMode="auto">
          <a:xfrm>
            <a:off x="3297115" y="476671"/>
            <a:ext cx="1770311" cy="898549"/>
            <a:chOff x="0" y="0"/>
            <a:chExt cx="199" cy="101"/>
          </a:xfrm>
        </p:grpSpPr>
        <p:sp>
          <p:nvSpPr>
            <p:cNvPr id="3080" name="Rectangle 8"/>
            <p:cNvSpPr>
              <a:spLocks/>
            </p:cNvSpPr>
            <p:nvPr/>
          </p:nvSpPr>
          <p:spPr bwMode="auto">
            <a:xfrm>
              <a:off x="0" y="0"/>
              <a:ext cx="199" cy="101"/>
            </a:xfrm>
            <a:prstGeom prst="rect">
              <a:avLst/>
            </a:prstGeom>
            <a:solidFill>
              <a:srgbClr val="F0C9A9"/>
            </a:solid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dirty="0"/>
            </a:p>
          </p:txBody>
        </p:sp>
        <p:pic>
          <p:nvPicPr>
            <p:cNvPr id="3081" name="Picture 9" descr="imag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99" cy="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 name="Rectangle 2"/>
          <p:cNvSpPr/>
          <p:nvPr/>
        </p:nvSpPr>
        <p:spPr>
          <a:xfrm>
            <a:off x="1370112" y="4077071"/>
            <a:ext cx="6280309" cy="1661993"/>
          </a:xfrm>
          <a:prstGeom prst="rect">
            <a:avLst/>
          </a:prstGeom>
          <a:noFill/>
        </p:spPr>
        <p:txBody>
          <a:bodyPr wrap="none" lIns="91440" tIns="45720" rIns="91440" bIns="45720">
            <a:spAutoFit/>
          </a:bodyPr>
          <a:lstStyle/>
          <a:p>
            <a:pPr algn="ctr" defTabSz="456514"/>
            <a:r>
              <a:rPr lang="en-US" sz="2400" b="1" dirty="0" err="1" smtClean="0">
                <a:ln w="10541" cmpd="sng">
                  <a:solidFill>
                    <a:schemeClr val="accent1">
                      <a:shade val="88000"/>
                      <a:satMod val="110000"/>
                    </a:schemeClr>
                  </a:solidFill>
                  <a:prstDash val="solid"/>
                </a:ln>
                <a:effectLst>
                  <a:outerShdw blurRad="50800" dist="38100" dir="10800000" algn="r" rotWithShape="0">
                    <a:prstClr val="black">
                      <a:alpha val="40000"/>
                    </a:prstClr>
                  </a:outerShdw>
                </a:effectLst>
                <a:latin typeface="Helvetica" charset="0"/>
                <a:ea typeface="Helvetica" charset="0"/>
                <a:cs typeface="Helvetica" charset="0"/>
                <a:sym typeface="Helvetica" charset="0"/>
              </a:rPr>
              <a:t>Behrooz</a:t>
            </a:r>
            <a:r>
              <a:rPr lang="en-US" sz="2400" b="1" dirty="0" smtClean="0">
                <a:ln w="10541" cmpd="sng">
                  <a:solidFill>
                    <a:schemeClr val="accent1">
                      <a:shade val="88000"/>
                      <a:satMod val="110000"/>
                    </a:schemeClr>
                  </a:solidFill>
                  <a:prstDash val="solid"/>
                </a:ln>
                <a:effectLst>
                  <a:outerShdw blurRad="50800" dist="38100" dir="10800000" algn="r" rotWithShape="0">
                    <a:prstClr val="black">
                      <a:alpha val="40000"/>
                    </a:prstClr>
                  </a:outerShdw>
                </a:effectLst>
                <a:latin typeface="Helvetica" charset="0"/>
                <a:ea typeface="Helvetica" charset="0"/>
                <a:cs typeface="Helvetica" charset="0"/>
                <a:sym typeface="Helvetica" charset="0"/>
              </a:rPr>
              <a:t> </a:t>
            </a:r>
            <a:r>
              <a:rPr lang="en-US" sz="2400" b="1" dirty="0" err="1" smtClean="0">
                <a:ln w="10541" cmpd="sng">
                  <a:solidFill>
                    <a:schemeClr val="accent1">
                      <a:shade val="88000"/>
                      <a:satMod val="110000"/>
                    </a:schemeClr>
                  </a:solidFill>
                  <a:prstDash val="solid"/>
                </a:ln>
                <a:effectLst>
                  <a:outerShdw blurRad="50800" dist="38100" dir="10800000" algn="r" rotWithShape="0">
                    <a:prstClr val="black">
                      <a:alpha val="40000"/>
                    </a:prstClr>
                  </a:outerShdw>
                </a:effectLst>
                <a:latin typeface="Helvetica" charset="0"/>
                <a:ea typeface="Helvetica" charset="0"/>
                <a:cs typeface="Helvetica" charset="0"/>
                <a:sym typeface="Helvetica" charset="0"/>
              </a:rPr>
              <a:t>Kamalvandi</a:t>
            </a:r>
            <a:endParaRPr lang="en-US" sz="2400" b="1" dirty="0" smtClean="0">
              <a:ln w="10541" cmpd="sng">
                <a:solidFill>
                  <a:schemeClr val="accent1">
                    <a:shade val="88000"/>
                    <a:satMod val="110000"/>
                  </a:schemeClr>
                </a:solidFill>
                <a:prstDash val="solid"/>
              </a:ln>
              <a:effectLst>
                <a:outerShdw blurRad="50800" dist="38100" dir="10800000" algn="r" rotWithShape="0">
                  <a:prstClr val="black">
                    <a:alpha val="40000"/>
                  </a:prstClr>
                </a:outerShdw>
              </a:effectLst>
              <a:latin typeface="Helvetica" charset="0"/>
              <a:ea typeface="Helvetica" charset="0"/>
              <a:cs typeface="Helvetica" charset="0"/>
              <a:sym typeface="Helvetica" charset="0"/>
            </a:endParaRPr>
          </a:p>
          <a:p>
            <a:pPr algn="ctr" defTabSz="456514"/>
            <a:endParaRPr lang="en-US" sz="2400" b="1" dirty="0" smtClean="0">
              <a:ln w="10541" cmpd="sng">
                <a:solidFill>
                  <a:schemeClr val="accent1">
                    <a:shade val="88000"/>
                    <a:satMod val="110000"/>
                  </a:schemeClr>
                </a:solidFill>
                <a:prstDash val="solid"/>
              </a:ln>
              <a:effectLst>
                <a:outerShdw blurRad="50800" dist="38100" dir="10800000" algn="r" rotWithShape="0">
                  <a:prstClr val="black">
                    <a:alpha val="40000"/>
                  </a:prstClr>
                </a:outerShdw>
              </a:effectLst>
              <a:latin typeface="Helvetica" charset="0"/>
              <a:ea typeface="Helvetica" charset="0"/>
              <a:cs typeface="Helvetica" charset="0"/>
              <a:sym typeface="Helvetica" charset="0"/>
            </a:endParaRPr>
          </a:p>
          <a:p>
            <a:pPr algn="ctr" defTabSz="456514"/>
            <a:r>
              <a:rPr lang="en-US" b="1" dirty="0" smtClean="0">
                <a:ln w="10541" cmpd="sng">
                  <a:solidFill>
                    <a:schemeClr val="accent1">
                      <a:shade val="88000"/>
                      <a:satMod val="110000"/>
                    </a:schemeClr>
                  </a:solidFill>
                  <a:prstDash val="solid"/>
                </a:ln>
                <a:latin typeface="Helvetica" charset="0"/>
                <a:ea typeface="Helvetica" charset="0"/>
                <a:cs typeface="Helvetica" charset="0"/>
                <a:sym typeface="Helvetica" charset="0"/>
              </a:rPr>
              <a:t>Deputy President of The Atomic Energy Organization of</a:t>
            </a:r>
          </a:p>
          <a:p>
            <a:pPr algn="ctr" defTabSz="456514"/>
            <a:r>
              <a:rPr lang="en-US" b="1" dirty="0" smtClean="0">
                <a:ln w="10541" cmpd="sng">
                  <a:solidFill>
                    <a:schemeClr val="accent1">
                      <a:shade val="88000"/>
                      <a:satMod val="110000"/>
                    </a:schemeClr>
                  </a:solidFill>
                  <a:prstDash val="solid"/>
                </a:ln>
                <a:latin typeface="Helvetica" charset="0"/>
                <a:ea typeface="Helvetica" charset="0"/>
                <a:cs typeface="Helvetica" charset="0"/>
                <a:sym typeface="Helvetica" charset="0"/>
              </a:rPr>
              <a:t>Iran for International, Legal and Parliamentary Affairs </a:t>
            </a:r>
          </a:p>
          <a:p>
            <a:pPr algn="ctr" defTabSz="456514"/>
            <a:endParaRPr lang="en-US" b="1" dirty="0" smtClean="0">
              <a:ln w="10541" cmpd="sng">
                <a:solidFill>
                  <a:schemeClr val="accent1">
                    <a:shade val="88000"/>
                    <a:satMod val="110000"/>
                  </a:schemeClr>
                </a:solidFill>
                <a:prstDash val="solid"/>
              </a:ln>
              <a:latin typeface="Helvetica" charset="0"/>
              <a:ea typeface="Helvetica" charset="0"/>
              <a:cs typeface="Helvetica" charset="0"/>
              <a:sym typeface="Helvetica" charset="0"/>
            </a:endParaRPr>
          </a:p>
        </p:txBody>
      </p:sp>
      <p:sp>
        <p:nvSpPr>
          <p:cNvPr id="5" name="Rectangle 4"/>
          <p:cNvSpPr/>
          <p:nvPr/>
        </p:nvSpPr>
        <p:spPr>
          <a:xfrm>
            <a:off x="2051720" y="5589239"/>
            <a:ext cx="4261102" cy="584775"/>
          </a:xfrm>
          <a:prstGeom prst="rect">
            <a:avLst/>
          </a:prstGeom>
          <a:noFill/>
        </p:spPr>
        <p:txBody>
          <a:bodyPr wrap="none" lIns="91440" tIns="45720" rIns="91440" bIns="45720">
            <a:spAutoFit/>
          </a:bodyPr>
          <a:lstStyle/>
          <a:p>
            <a:pPr algn="ctr"/>
            <a:r>
              <a:rPr lang="en-US" sz="1600" dirty="0" smtClean="0">
                <a:ln w="10160">
                  <a:solidFill>
                    <a:schemeClr val="accent1"/>
                  </a:solidFill>
                  <a:prstDash val="solid"/>
                </a:ln>
                <a:effectLst>
                  <a:outerShdw blurRad="38100" dist="32000" dir="5400000" algn="tl">
                    <a:srgbClr val="000000">
                      <a:alpha val="30000"/>
                    </a:srgbClr>
                  </a:outerShdw>
                </a:effectLst>
              </a:rPr>
              <a:t>Turkey-MENA Nuclear Industry Congress</a:t>
            </a:r>
          </a:p>
          <a:p>
            <a:pPr algn="ctr"/>
            <a:r>
              <a:rPr lang="en-US" sz="1600" dirty="0">
                <a:ln w="10160">
                  <a:solidFill>
                    <a:schemeClr val="accent1"/>
                  </a:solidFill>
                  <a:prstDash val="solid"/>
                </a:ln>
                <a:effectLst>
                  <a:outerShdw blurRad="38100" dist="32000" dir="5400000" algn="tl">
                    <a:srgbClr val="000000">
                      <a:alpha val="30000"/>
                    </a:srgbClr>
                  </a:outerShdw>
                </a:effectLst>
              </a:rPr>
              <a:t>2016 May </a:t>
            </a:r>
            <a:r>
              <a:rPr lang="en-US" sz="1600" dirty="0" smtClean="0">
                <a:ln w="10160">
                  <a:solidFill>
                    <a:schemeClr val="accent1"/>
                  </a:solidFill>
                  <a:prstDash val="solid"/>
                </a:ln>
                <a:effectLst>
                  <a:outerShdw blurRad="38100" dist="32000" dir="5400000" algn="tl">
                    <a:srgbClr val="000000">
                      <a:alpha val="30000"/>
                    </a:srgbClr>
                  </a:outerShdw>
                </a:effectLst>
              </a:rPr>
              <a:t>12-13, Istanbul</a:t>
            </a:r>
            <a:endParaRPr lang="en-US" sz="1600" dirty="0">
              <a:ln w="10160">
                <a:solidFill>
                  <a:schemeClr val="accent1"/>
                </a:solidFill>
                <a:prstDash val="solid"/>
              </a:ln>
              <a:effectLst>
                <a:outerShdw blurRad="38100" dist="32000" dir="5400000" algn="tl">
                  <a:srgbClr val="000000">
                    <a:alpha val="30000"/>
                  </a:srgbClr>
                </a:outerShdw>
              </a:effectLst>
            </a:endParaRPr>
          </a:p>
        </p:txBody>
      </p:sp>
      <p:sp>
        <p:nvSpPr>
          <p:cNvPr id="6" name="Rectangle 5"/>
          <p:cNvSpPr/>
          <p:nvPr/>
        </p:nvSpPr>
        <p:spPr>
          <a:xfrm>
            <a:off x="1403648" y="1977430"/>
            <a:ext cx="5809604" cy="954107"/>
          </a:xfrm>
          <a:prstGeom prst="rect">
            <a:avLst/>
          </a:prstGeom>
          <a:noFill/>
        </p:spPr>
        <p:txBody>
          <a:bodyPr wrap="none" lIns="91440" tIns="45720" rIns="91440" bIns="45720">
            <a:spAutoFit/>
          </a:bodyPr>
          <a:lstStyle/>
          <a:p>
            <a:pPr algn="ctr" defTabSz="649288"/>
            <a:r>
              <a:rPr lang="en-US" sz="2800" b="1" cap="all" dirty="0" smtClean="0">
                <a:ln w="9000" cmpd="sng">
                  <a:solidFill>
                    <a:schemeClr val="accent4">
                      <a:shade val="50000"/>
                      <a:satMod val="120000"/>
                    </a:schemeClr>
                  </a:solidFill>
                  <a:prstDash val="solid"/>
                </a:ln>
                <a:solidFill>
                  <a:srgbClr val="002A7E"/>
                </a:solidFill>
                <a:effectLst>
                  <a:reflection blurRad="12700" stA="28000" endPos="45000" dist="1000" dir="5400000" sy="-100000" algn="bl" rotWithShape="0"/>
                </a:effectLst>
                <a:latin typeface="Helvetica" charset="0"/>
                <a:ea typeface="Helvetica" charset="0"/>
                <a:cs typeface="Helvetica" charset="0"/>
                <a:sym typeface="Helvetica" charset="0"/>
              </a:rPr>
              <a:t>The Iranian nuclear Power</a:t>
            </a:r>
          </a:p>
          <a:p>
            <a:pPr algn="ctr" defTabSz="649288"/>
            <a:r>
              <a:rPr lang="en-US" sz="2800" b="1" cap="all" dirty="0" smtClean="0">
                <a:ln w="9000" cmpd="sng">
                  <a:solidFill>
                    <a:schemeClr val="accent4">
                      <a:shade val="50000"/>
                      <a:satMod val="120000"/>
                    </a:schemeClr>
                  </a:solidFill>
                  <a:prstDash val="solid"/>
                </a:ln>
                <a:solidFill>
                  <a:srgbClr val="002A7E"/>
                </a:solidFill>
                <a:effectLst>
                  <a:reflection blurRad="12700" stA="28000" endPos="45000" dist="1000" dir="5400000" sy="-100000" algn="bl" rotWithShape="0"/>
                </a:effectLst>
                <a:latin typeface="Helvetica" charset="0"/>
                <a:ea typeface="Helvetica" charset="0"/>
                <a:cs typeface="Helvetica" charset="0"/>
                <a:sym typeface="Helvetica" charset="0"/>
              </a:rPr>
              <a:t> program policies</a:t>
            </a:r>
            <a:endParaRPr lang="en-US" sz="2800" b="1" cap="all" dirty="0">
              <a:ln w="9000" cmpd="sng">
                <a:solidFill>
                  <a:schemeClr val="accent4">
                    <a:shade val="50000"/>
                    <a:satMod val="120000"/>
                  </a:schemeClr>
                </a:solidFill>
                <a:prstDash val="solid"/>
              </a:ln>
              <a:solidFill>
                <a:srgbClr val="002A7E"/>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832683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227644"/>
            <a:ext cx="8229600" cy="778098"/>
          </a:xfrm>
        </p:spPr>
        <p:txBody>
          <a:bodyPr>
            <a:normAutofit/>
          </a:bodyPr>
          <a:lstStyle/>
          <a:p>
            <a:r>
              <a:rPr lang="en-US" altLang="zh-CN" sz="3200" dirty="0" smtClean="0">
                <a:solidFill>
                  <a:srgbClr val="552579"/>
                </a:solidFill>
                <a:latin typeface="Albertus Extra Bold" pitchFamily="34" charset="0"/>
              </a:rPr>
              <a:t>Resources </a:t>
            </a:r>
            <a:endParaRPr lang="fa-IR" sz="3200" dirty="0">
              <a:solidFill>
                <a:srgbClr val="552579"/>
              </a:solidFill>
              <a:latin typeface="Albertus Extra Bold" pitchFamily="34" charset="0"/>
            </a:endParaRPr>
          </a:p>
        </p:txBody>
      </p:sp>
      <p:sp>
        <p:nvSpPr>
          <p:cNvPr id="2" name="Content Placeholder 1"/>
          <p:cNvSpPr>
            <a:spLocks noGrp="1"/>
          </p:cNvSpPr>
          <p:nvPr>
            <p:ph idx="1"/>
          </p:nvPr>
        </p:nvSpPr>
        <p:spPr>
          <a:xfrm>
            <a:off x="318356" y="2060848"/>
            <a:ext cx="8363272" cy="4104456"/>
          </a:xfrm>
        </p:spPr>
        <p:txBody>
          <a:bodyPr>
            <a:normAutofit/>
          </a:bodyPr>
          <a:lstStyle/>
          <a:p>
            <a:pPr marL="365760" lvl="1" indent="-256032" algn="just" defTabSz="649288">
              <a:lnSpc>
                <a:spcPct val="100000"/>
              </a:lnSpc>
              <a:spcBef>
                <a:spcPts val="600"/>
              </a:spcBef>
              <a:spcAft>
                <a:spcPct val="0"/>
              </a:spcAft>
              <a:buSzPct val="115000"/>
              <a:buFont typeface="Wingdings" pitchFamily="2" charset="2"/>
              <a:buChar char="Ø"/>
              <a:defRPr/>
            </a:pPr>
            <a:r>
              <a:rPr lang="en-US" altLang="zh-CN" sz="2800" b="1" dirty="0">
                <a:solidFill>
                  <a:schemeClr val="accent2"/>
                </a:solidFill>
                <a:latin typeface="Helvetica" charset="0"/>
                <a:ea typeface="Helvetica" charset="0"/>
                <a:cs typeface="Helvetica" charset="0"/>
              </a:rPr>
              <a:t>Total reserve </a:t>
            </a:r>
            <a:r>
              <a:rPr lang="en-US" altLang="zh-CN" sz="2800" b="1" dirty="0">
                <a:solidFill>
                  <a:srgbClr val="001D58"/>
                </a:solidFill>
                <a:latin typeface="Helvetica" charset="0"/>
                <a:ea typeface="Helvetica" charset="0"/>
                <a:cs typeface="Helvetica" charset="0"/>
              </a:rPr>
              <a:t>of accessible crude oil and gas liquidities  is </a:t>
            </a:r>
            <a:r>
              <a:rPr lang="en-US" altLang="zh-CN" sz="2800" b="1" dirty="0" smtClean="0">
                <a:solidFill>
                  <a:srgbClr val="001D58"/>
                </a:solidFill>
                <a:latin typeface="Helvetica" charset="0"/>
                <a:ea typeface="Helvetica" charset="0"/>
                <a:cs typeface="Helvetica" charset="0"/>
              </a:rPr>
              <a:t>about </a:t>
            </a:r>
            <a:r>
              <a:rPr lang="en-US" altLang="zh-CN" sz="2800" b="1" u="sng" dirty="0">
                <a:solidFill>
                  <a:srgbClr val="001D58"/>
                </a:solidFill>
                <a:latin typeface="Helvetica" charset="0"/>
                <a:ea typeface="Helvetica" charset="0"/>
                <a:cs typeface="Helvetica" charset="0"/>
              </a:rPr>
              <a:t>11.4 </a:t>
            </a:r>
            <a:r>
              <a:rPr lang="en-US" altLang="zh-CN" sz="2800" b="1" u="sng" dirty="0" smtClean="0">
                <a:solidFill>
                  <a:srgbClr val="001D58"/>
                </a:solidFill>
                <a:latin typeface="Helvetica" charset="0"/>
                <a:ea typeface="Helvetica" charset="0"/>
                <a:cs typeface="Helvetica" charset="0"/>
              </a:rPr>
              <a:t>% </a:t>
            </a:r>
            <a:r>
              <a:rPr lang="en-US" altLang="zh-CN" sz="2800" b="1" u="sng" dirty="0">
                <a:solidFill>
                  <a:srgbClr val="001D58"/>
                </a:solidFill>
                <a:latin typeface="Helvetica" charset="0"/>
                <a:ea typeface="Helvetica" charset="0"/>
                <a:cs typeface="Helvetica" charset="0"/>
              </a:rPr>
              <a:t>of world </a:t>
            </a:r>
            <a:r>
              <a:rPr lang="en-US" altLang="zh-CN" sz="2800" b="1" dirty="0" smtClean="0">
                <a:solidFill>
                  <a:srgbClr val="001D58"/>
                </a:solidFill>
                <a:latin typeface="Helvetica" charset="0"/>
                <a:ea typeface="Helvetica" charset="0"/>
                <a:cs typeface="Helvetica" charset="0"/>
              </a:rPr>
              <a:t>known reserves.</a:t>
            </a:r>
          </a:p>
          <a:p>
            <a:pPr marL="109728" lvl="1" indent="0" algn="just" defTabSz="649288">
              <a:lnSpc>
                <a:spcPct val="100000"/>
              </a:lnSpc>
              <a:spcBef>
                <a:spcPts val="600"/>
              </a:spcBef>
              <a:spcAft>
                <a:spcPct val="0"/>
              </a:spcAft>
              <a:buSzPct val="115000"/>
              <a:buNone/>
              <a:defRPr/>
            </a:pPr>
            <a:endParaRPr lang="en-US" altLang="zh-CN" sz="800" b="1" dirty="0">
              <a:solidFill>
                <a:srgbClr val="001D58"/>
              </a:solidFill>
              <a:latin typeface="Helvetica" charset="0"/>
              <a:ea typeface="Helvetica" charset="0"/>
              <a:cs typeface="Helvetica" charset="0"/>
            </a:endParaRPr>
          </a:p>
          <a:p>
            <a:pPr marL="365760" lvl="1" indent="-256032" algn="just" defTabSz="649288">
              <a:lnSpc>
                <a:spcPct val="100000"/>
              </a:lnSpc>
              <a:spcBef>
                <a:spcPts val="600"/>
              </a:spcBef>
              <a:spcAft>
                <a:spcPct val="0"/>
              </a:spcAft>
              <a:buSzPct val="115000"/>
              <a:buFont typeface="Wingdings" pitchFamily="2" charset="2"/>
              <a:buChar char="Ø"/>
              <a:defRPr/>
            </a:pPr>
            <a:r>
              <a:rPr lang="en-US" altLang="zh-CN" sz="2800" b="1" dirty="0">
                <a:solidFill>
                  <a:srgbClr val="001D58"/>
                </a:solidFill>
                <a:latin typeface="Helvetica" charset="0"/>
                <a:ea typeface="Helvetica" charset="0"/>
                <a:cs typeface="Helvetica" charset="0"/>
              </a:rPr>
              <a:t>About </a:t>
            </a:r>
            <a:r>
              <a:rPr lang="en-US" altLang="zh-CN" sz="2800" b="1" u="sng" dirty="0">
                <a:solidFill>
                  <a:srgbClr val="001D58"/>
                </a:solidFill>
                <a:latin typeface="Helvetica" charset="0"/>
                <a:ea typeface="Helvetica" charset="0"/>
                <a:cs typeface="Helvetica" charset="0"/>
              </a:rPr>
              <a:t>98 </a:t>
            </a:r>
            <a:r>
              <a:rPr lang="en-US" altLang="zh-CN" sz="2800" b="1" u="sng" dirty="0" smtClean="0">
                <a:solidFill>
                  <a:srgbClr val="001D58"/>
                </a:solidFill>
                <a:latin typeface="Helvetica" charset="0"/>
                <a:ea typeface="Helvetica" charset="0"/>
                <a:cs typeface="Helvetica" charset="0"/>
              </a:rPr>
              <a:t>% </a:t>
            </a:r>
            <a:r>
              <a:rPr lang="en-US" altLang="zh-CN" sz="2800" b="1" u="sng" dirty="0">
                <a:solidFill>
                  <a:srgbClr val="001D58"/>
                </a:solidFill>
                <a:latin typeface="Helvetica" charset="0"/>
                <a:ea typeface="Helvetica" charset="0"/>
                <a:cs typeface="Helvetica" charset="0"/>
              </a:rPr>
              <a:t>of primary energy </a:t>
            </a:r>
            <a:r>
              <a:rPr lang="en-US" altLang="zh-CN" sz="2800" b="1" dirty="0">
                <a:solidFill>
                  <a:srgbClr val="001D58"/>
                </a:solidFill>
                <a:latin typeface="Helvetica" charset="0"/>
                <a:ea typeface="Helvetica" charset="0"/>
                <a:cs typeface="Helvetica" charset="0"/>
              </a:rPr>
              <a:t>production is providing from </a:t>
            </a:r>
            <a:r>
              <a:rPr lang="en-US" altLang="zh-CN" sz="2800" b="1" dirty="0">
                <a:solidFill>
                  <a:schemeClr val="accent2"/>
                </a:solidFill>
                <a:latin typeface="Helvetica" charset="0"/>
                <a:ea typeface="Helvetica" charset="0"/>
                <a:cs typeface="Helvetica" charset="0"/>
              </a:rPr>
              <a:t>oil</a:t>
            </a:r>
            <a:r>
              <a:rPr lang="en-US" altLang="zh-CN" sz="2800" b="1" dirty="0">
                <a:solidFill>
                  <a:srgbClr val="001D58"/>
                </a:solidFill>
                <a:latin typeface="Helvetica" charset="0"/>
                <a:ea typeface="Helvetica" charset="0"/>
                <a:cs typeface="Helvetica" charset="0"/>
              </a:rPr>
              <a:t> and natural</a:t>
            </a:r>
            <a:r>
              <a:rPr lang="en-US" altLang="zh-CN" sz="2800" b="1" dirty="0">
                <a:solidFill>
                  <a:schemeClr val="accent2"/>
                </a:solidFill>
                <a:latin typeface="Helvetica" charset="0"/>
                <a:ea typeface="Helvetica" charset="0"/>
                <a:cs typeface="Helvetica" charset="0"/>
              </a:rPr>
              <a:t> gas </a:t>
            </a:r>
            <a:r>
              <a:rPr lang="en-US" altLang="zh-CN" sz="2800" b="1" dirty="0">
                <a:solidFill>
                  <a:srgbClr val="001D58"/>
                </a:solidFill>
                <a:latin typeface="Helvetica" charset="0"/>
                <a:ea typeface="Helvetica" charset="0"/>
                <a:cs typeface="Helvetica" charset="0"/>
              </a:rPr>
              <a:t>resources. </a:t>
            </a:r>
            <a:endParaRPr lang="en-US" altLang="zh-CN" sz="2800" b="1" dirty="0" smtClean="0">
              <a:solidFill>
                <a:srgbClr val="001D58"/>
              </a:solidFill>
              <a:latin typeface="Helvetica" charset="0"/>
              <a:ea typeface="Helvetica" charset="0"/>
              <a:cs typeface="Helvetica" charset="0"/>
            </a:endParaRPr>
          </a:p>
          <a:p>
            <a:pPr marL="365760" lvl="1" indent="-256032" algn="just" defTabSz="649288">
              <a:lnSpc>
                <a:spcPct val="100000"/>
              </a:lnSpc>
              <a:spcBef>
                <a:spcPts val="600"/>
              </a:spcBef>
              <a:spcAft>
                <a:spcPct val="0"/>
              </a:spcAft>
              <a:buSzPct val="115000"/>
              <a:buFont typeface="Wingdings" pitchFamily="2" charset="2"/>
              <a:buChar char="Ø"/>
              <a:defRPr/>
            </a:pPr>
            <a:endParaRPr lang="en-US" altLang="zh-CN" sz="800" b="1" dirty="0">
              <a:solidFill>
                <a:srgbClr val="001D58"/>
              </a:solidFill>
              <a:latin typeface="Helvetica" charset="0"/>
              <a:ea typeface="Helvetica" charset="0"/>
              <a:cs typeface="Helvetica" charset="0"/>
            </a:endParaRPr>
          </a:p>
          <a:p>
            <a:pPr marL="365760" lvl="1" indent="-256032" algn="just" defTabSz="649288">
              <a:lnSpc>
                <a:spcPct val="100000"/>
              </a:lnSpc>
              <a:spcBef>
                <a:spcPts val="600"/>
              </a:spcBef>
              <a:spcAft>
                <a:spcPct val="0"/>
              </a:spcAft>
              <a:buSzPct val="115000"/>
              <a:buFont typeface="Wingdings" pitchFamily="2" charset="2"/>
              <a:buChar char="Ø"/>
              <a:defRPr/>
            </a:pPr>
            <a:r>
              <a:rPr lang="en-US" altLang="zh-CN" sz="2800" b="1" dirty="0">
                <a:solidFill>
                  <a:schemeClr val="accent2"/>
                </a:solidFill>
                <a:latin typeface="Helvetica" charset="0"/>
                <a:ea typeface="Helvetica" charset="0"/>
                <a:cs typeface="Helvetica" charset="0"/>
              </a:rPr>
              <a:t>Natural gas</a:t>
            </a:r>
            <a:r>
              <a:rPr lang="en-US" altLang="zh-CN" sz="2800" b="1" dirty="0">
                <a:solidFill>
                  <a:srgbClr val="001D58"/>
                </a:solidFill>
                <a:latin typeface="Helvetica" charset="0"/>
                <a:ea typeface="Helvetica" charset="0"/>
                <a:cs typeface="Helvetica" charset="0"/>
              </a:rPr>
              <a:t>, with a reserve of </a:t>
            </a:r>
            <a:r>
              <a:rPr lang="en-US" altLang="zh-CN" sz="2800" b="1" u="sng" dirty="0">
                <a:solidFill>
                  <a:srgbClr val="001D58"/>
                </a:solidFill>
                <a:latin typeface="Helvetica" charset="0"/>
                <a:ea typeface="Helvetica" charset="0"/>
                <a:cs typeface="Helvetica" charset="0"/>
              </a:rPr>
              <a:t>13.18 trillion </a:t>
            </a:r>
            <a:r>
              <a:rPr lang="en-US" altLang="zh-CN" sz="2800" b="1" dirty="0">
                <a:solidFill>
                  <a:srgbClr val="001D58"/>
                </a:solidFill>
                <a:latin typeface="Helvetica" charset="0"/>
                <a:ea typeface="Helvetica" charset="0"/>
                <a:cs typeface="Helvetica" charset="0"/>
              </a:rPr>
              <a:t>cubic meters forms about </a:t>
            </a:r>
            <a:r>
              <a:rPr lang="en-US" altLang="zh-CN" sz="2800" b="1" u="sng" dirty="0" smtClean="0">
                <a:solidFill>
                  <a:srgbClr val="001D58"/>
                </a:solidFill>
                <a:latin typeface="Helvetica" charset="0"/>
                <a:ea typeface="Helvetica" charset="0"/>
                <a:cs typeface="Helvetica" charset="0"/>
              </a:rPr>
              <a:t>15.5 % of </a:t>
            </a:r>
            <a:r>
              <a:rPr lang="en-US" altLang="zh-CN" sz="2800" b="1" u="sng" dirty="0">
                <a:solidFill>
                  <a:srgbClr val="001D58"/>
                </a:solidFill>
                <a:latin typeface="Helvetica" charset="0"/>
                <a:ea typeface="Helvetica" charset="0"/>
                <a:cs typeface="Helvetica" charset="0"/>
              </a:rPr>
              <a:t>world </a:t>
            </a:r>
            <a:r>
              <a:rPr lang="en-US" altLang="zh-CN" sz="2800" b="1" dirty="0">
                <a:solidFill>
                  <a:srgbClr val="001D58"/>
                </a:solidFill>
                <a:latin typeface="Helvetica" charset="0"/>
                <a:ea typeface="Helvetica" charset="0"/>
                <a:cs typeface="Helvetica" charset="0"/>
              </a:rPr>
              <a:t>natural gas reserve</a:t>
            </a:r>
          </a:p>
        </p:txBody>
      </p:sp>
      <p:sp>
        <p:nvSpPr>
          <p:cNvPr id="4" name="Title 2"/>
          <p:cNvSpPr txBox="1">
            <a:spLocks/>
          </p:cNvSpPr>
          <p:nvPr/>
        </p:nvSpPr>
        <p:spPr>
          <a:xfrm>
            <a:off x="107504" y="75516"/>
            <a:ext cx="8784976" cy="115212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resources, production and consumption </a:t>
            </a:r>
            <a:r>
              <a:rPr lang="en-US" sz="2800" i="1" cap="all"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of </a:t>
            </a:r>
            <a:r>
              <a:rPr lang="en-US" sz="2800" i="1" cap="all" smtClean="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energy  </a:t>
            </a:r>
            <a:r>
              <a:rPr lang="en-US" sz="2800" b="0" i="1" cap="all" dirty="0" smtClean="0">
                <a:ln w="9000" cmpd="sng">
                  <a:solidFill>
                    <a:schemeClr val="accent4">
                      <a:shade val="50000"/>
                      <a:satMod val="120000"/>
                    </a:schemeClr>
                  </a:solidFill>
                  <a:prstDash val="solid"/>
                </a:ln>
                <a:solidFill>
                  <a:schemeClr val="tx1"/>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in</a:t>
            </a:r>
            <a:r>
              <a:rPr lang="en-US" sz="2800" b="0" i="1" cap="all" dirty="0" smtClean="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 </a:t>
            </a:r>
            <a:r>
              <a:rPr lang="en-US" sz="2800" i="1" cap="all" dirty="0" smtClean="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IRAN</a:t>
            </a:r>
            <a:endParaRPr lang="fa-IR" sz="2800" i="1" cap="all" dirty="0">
              <a:ln w="9000" cmpd="sng">
                <a:solidFill>
                  <a:schemeClr val="accent4">
                    <a:shade val="50000"/>
                    <a:satMod val="120000"/>
                  </a:schemeClr>
                </a:solidFill>
                <a:prstDash val="solid"/>
              </a:ln>
              <a:solidFill>
                <a:schemeClr val="accent2"/>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Tree>
    <p:extLst>
      <p:ext uri="{BB962C8B-B14F-4D97-AF65-F5344CB8AC3E}">
        <p14:creationId xmlns:p14="http://schemas.microsoft.com/office/powerpoint/2010/main" val="3617669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93204" y="260648"/>
            <a:ext cx="8229600" cy="936104"/>
          </a:xfrm>
        </p:spPr>
        <p:txBody>
          <a:bodyPr>
            <a:normAutofit/>
          </a:bodyPr>
          <a:lstStyle/>
          <a:p>
            <a:pPr algn="ctr"/>
            <a:r>
              <a:rPr lang="en-US" sz="3200" dirty="0">
                <a:solidFill>
                  <a:srgbClr val="552579"/>
                </a:solidFill>
                <a:latin typeface="Albertus Extra Bold" pitchFamily="34" charset="0"/>
              </a:rPr>
              <a:t>Electric Power generation in </a:t>
            </a:r>
            <a:r>
              <a:rPr lang="en-US" sz="3200" dirty="0" smtClean="0">
                <a:solidFill>
                  <a:srgbClr val="552579"/>
                </a:solidFill>
                <a:latin typeface="Albertus Extra Bold" pitchFamily="34" charset="0"/>
              </a:rPr>
              <a:t>Iran</a:t>
            </a:r>
            <a:endParaRPr lang="fa-IR" sz="3200" dirty="0">
              <a:solidFill>
                <a:srgbClr val="552579"/>
              </a:solidFill>
              <a:latin typeface="Albertus Extra Bold" pitchFamily="34" charset="0"/>
            </a:endParaRPr>
          </a:p>
        </p:txBody>
      </p:sp>
      <p:sp>
        <p:nvSpPr>
          <p:cNvPr id="2" name="Content Placeholder 1"/>
          <p:cNvSpPr>
            <a:spLocks noGrp="1"/>
          </p:cNvSpPr>
          <p:nvPr>
            <p:ph idx="1"/>
          </p:nvPr>
        </p:nvSpPr>
        <p:spPr/>
        <p:txBody>
          <a:bodyPr>
            <a:normAutofit/>
          </a:bodyPr>
          <a:lstStyle/>
          <a:p>
            <a:pPr marL="365760" lvl="1" indent="-256032" algn="just" defTabSz="649288">
              <a:spcBef>
                <a:spcPts val="600"/>
              </a:spcBef>
              <a:spcAft>
                <a:spcPct val="0"/>
              </a:spcAft>
              <a:buSzPct val="115000"/>
              <a:buFont typeface="Wingdings" pitchFamily="2" charset="2"/>
              <a:buChar char="Ø"/>
              <a:defRPr/>
            </a:pPr>
            <a:r>
              <a:rPr lang="en-US" altLang="zh-CN" sz="2800" b="1" dirty="0" smtClean="0">
                <a:solidFill>
                  <a:srgbClr val="001D58"/>
                </a:solidFill>
                <a:latin typeface="Helvetica" charset="0"/>
                <a:ea typeface="Helvetica" charset="0"/>
                <a:cs typeface="Helvetica" charset="0"/>
              </a:rPr>
              <a:t> </a:t>
            </a:r>
            <a:r>
              <a:rPr lang="en-US" altLang="zh-CN" sz="2800" b="1" u="sng" dirty="0" smtClean="0">
                <a:solidFill>
                  <a:srgbClr val="001D58"/>
                </a:solidFill>
                <a:latin typeface="Helvetica" charset="0"/>
                <a:ea typeface="Helvetica" charset="0"/>
                <a:cs typeface="Helvetica" charset="0"/>
              </a:rPr>
              <a:t>Nominal </a:t>
            </a:r>
            <a:r>
              <a:rPr lang="en-US" altLang="zh-CN" sz="2800" b="1" u="sng" dirty="0">
                <a:solidFill>
                  <a:srgbClr val="001D58"/>
                </a:solidFill>
                <a:latin typeface="Helvetica" charset="0"/>
                <a:ea typeface="Helvetica" charset="0"/>
                <a:cs typeface="Helvetica" charset="0"/>
              </a:rPr>
              <a:t>capacity </a:t>
            </a:r>
            <a:r>
              <a:rPr lang="en-US" altLang="zh-CN" sz="2800" b="1" dirty="0">
                <a:solidFill>
                  <a:srgbClr val="001D58"/>
                </a:solidFill>
                <a:latin typeface="Helvetica" charset="0"/>
                <a:ea typeface="Helvetica" charset="0"/>
                <a:cs typeface="Helvetica" charset="0"/>
              </a:rPr>
              <a:t>of power plants  reached the record of </a:t>
            </a:r>
            <a:r>
              <a:rPr lang="en-US" altLang="zh-CN" sz="2800" b="1" dirty="0" smtClean="0">
                <a:solidFill>
                  <a:srgbClr val="001D58"/>
                </a:solidFill>
                <a:latin typeface="Helvetica" charset="0"/>
                <a:ea typeface="Helvetica" charset="0"/>
                <a:cs typeface="Helvetica" charset="0"/>
              </a:rPr>
              <a:t>73152 MW in 2014</a:t>
            </a:r>
          </a:p>
          <a:p>
            <a:pPr marL="109728" lvl="1" indent="0" algn="just" defTabSz="649288">
              <a:spcBef>
                <a:spcPts val="600"/>
              </a:spcBef>
              <a:spcAft>
                <a:spcPct val="0"/>
              </a:spcAft>
              <a:buSzPct val="115000"/>
              <a:buNone/>
              <a:defRPr/>
            </a:pPr>
            <a:endParaRPr lang="en-US" altLang="zh-CN" sz="2800" b="1" dirty="0">
              <a:solidFill>
                <a:srgbClr val="001D58"/>
              </a:solidFill>
              <a:latin typeface="Helvetica" charset="0"/>
              <a:ea typeface="Helvetica" charset="0"/>
              <a:cs typeface="Helvetica" charset="0"/>
            </a:endParaRPr>
          </a:p>
          <a:p>
            <a:pPr marL="365760" lvl="1" indent="-256032" algn="just" defTabSz="649288">
              <a:spcBef>
                <a:spcPts val="600"/>
              </a:spcBef>
              <a:spcAft>
                <a:spcPct val="0"/>
              </a:spcAft>
              <a:buSzPct val="115000"/>
              <a:buFont typeface="Wingdings" pitchFamily="2" charset="2"/>
              <a:buChar char="Ø"/>
              <a:defRPr/>
            </a:pPr>
            <a:r>
              <a:rPr lang="en-US" altLang="zh-CN" sz="2800" b="1" dirty="0">
                <a:solidFill>
                  <a:srgbClr val="001D58"/>
                </a:solidFill>
                <a:latin typeface="Helvetica" charset="0"/>
                <a:ea typeface="Helvetica" charset="0"/>
                <a:cs typeface="Helvetica" charset="0"/>
              </a:rPr>
              <a:t> Iran faced with  </a:t>
            </a:r>
            <a:r>
              <a:rPr lang="en-US" altLang="zh-CN" sz="2800" b="1" u="sng" dirty="0">
                <a:solidFill>
                  <a:srgbClr val="001D58"/>
                </a:solidFill>
                <a:latin typeface="Helvetica" charset="0"/>
                <a:ea typeface="Helvetica" charset="0"/>
                <a:cs typeface="Helvetica" charset="0"/>
              </a:rPr>
              <a:t>complicated challenges </a:t>
            </a:r>
            <a:r>
              <a:rPr lang="en-US" altLang="zh-CN" sz="2800" b="1" dirty="0">
                <a:solidFill>
                  <a:srgbClr val="001D58"/>
                </a:solidFill>
                <a:latin typeface="Helvetica" charset="0"/>
                <a:ea typeface="Helvetica" charset="0"/>
                <a:cs typeface="Helvetica" charset="0"/>
              </a:rPr>
              <a:t>in energy </a:t>
            </a:r>
            <a:r>
              <a:rPr lang="en-US" altLang="zh-CN" sz="2800" b="1" dirty="0" smtClean="0">
                <a:solidFill>
                  <a:srgbClr val="001D58"/>
                </a:solidFill>
                <a:latin typeface="Helvetica" charset="0"/>
                <a:ea typeface="Helvetica" charset="0"/>
                <a:cs typeface="Helvetica" charset="0"/>
              </a:rPr>
              <a:t>field</a:t>
            </a:r>
          </a:p>
          <a:p>
            <a:pPr marL="109728" lvl="1" indent="0" algn="just" defTabSz="649288">
              <a:spcBef>
                <a:spcPts val="600"/>
              </a:spcBef>
              <a:spcAft>
                <a:spcPct val="0"/>
              </a:spcAft>
              <a:buSzPct val="115000"/>
              <a:buNone/>
              <a:defRPr/>
            </a:pPr>
            <a:endParaRPr lang="en-US" altLang="zh-CN" sz="2800" b="1" dirty="0">
              <a:solidFill>
                <a:srgbClr val="001D58"/>
              </a:solidFill>
              <a:latin typeface="Helvetica" charset="0"/>
              <a:ea typeface="Helvetica" charset="0"/>
              <a:cs typeface="Helvetica" charset="0"/>
            </a:endParaRPr>
          </a:p>
          <a:p>
            <a:pPr marL="365760" lvl="1" indent="-256032" algn="just" defTabSz="649288">
              <a:spcBef>
                <a:spcPts val="600"/>
              </a:spcBef>
              <a:spcAft>
                <a:spcPct val="0"/>
              </a:spcAft>
              <a:buSzPct val="115000"/>
              <a:buFont typeface="Wingdings" pitchFamily="2" charset="2"/>
              <a:buChar char="Ø"/>
              <a:defRPr/>
            </a:pPr>
            <a:r>
              <a:rPr lang="en-US" altLang="zh-CN" sz="2800" b="1" dirty="0">
                <a:solidFill>
                  <a:srgbClr val="001D58"/>
                </a:solidFill>
                <a:latin typeface="Helvetica" charset="0"/>
                <a:ea typeface="Helvetica" charset="0"/>
                <a:cs typeface="Helvetica" charset="0"/>
              </a:rPr>
              <a:t> Rate of </a:t>
            </a:r>
            <a:r>
              <a:rPr lang="en-US" altLang="zh-CN" sz="2800" b="1" u="sng" dirty="0">
                <a:solidFill>
                  <a:srgbClr val="001D58"/>
                </a:solidFill>
                <a:latin typeface="Helvetica" charset="0"/>
                <a:ea typeface="Helvetica" charset="0"/>
                <a:cs typeface="Helvetica" charset="0"/>
              </a:rPr>
              <a:t>electricity demand </a:t>
            </a:r>
            <a:r>
              <a:rPr lang="en-US" altLang="zh-CN" sz="2800" b="1" dirty="0">
                <a:solidFill>
                  <a:srgbClr val="001D58"/>
                </a:solidFill>
                <a:latin typeface="Helvetica" charset="0"/>
                <a:ea typeface="Helvetica" charset="0"/>
                <a:cs typeface="Helvetica" charset="0"/>
              </a:rPr>
              <a:t>is about </a:t>
            </a:r>
            <a:r>
              <a:rPr lang="en-US" altLang="zh-CN" sz="2800" b="1" u="sng" dirty="0">
                <a:solidFill>
                  <a:srgbClr val="001D58"/>
                </a:solidFill>
                <a:latin typeface="Helvetica" charset="0"/>
                <a:ea typeface="Helvetica" charset="0"/>
                <a:cs typeface="Helvetica" charset="0"/>
              </a:rPr>
              <a:t>8% </a:t>
            </a:r>
            <a:r>
              <a:rPr lang="en-US" altLang="zh-CN" sz="2800" b="1" dirty="0">
                <a:solidFill>
                  <a:srgbClr val="001D58"/>
                </a:solidFill>
                <a:latin typeface="Helvetica" charset="0"/>
                <a:ea typeface="Helvetica" charset="0"/>
                <a:cs typeface="Helvetica" charset="0"/>
              </a:rPr>
              <a:t>and  </a:t>
            </a:r>
            <a:endParaRPr lang="en-US" altLang="zh-CN" sz="2800" b="1" dirty="0" smtClean="0">
              <a:solidFill>
                <a:srgbClr val="001D58"/>
              </a:solidFill>
              <a:latin typeface="Helvetica" charset="0"/>
              <a:ea typeface="Helvetica" charset="0"/>
              <a:cs typeface="Helvetica" charset="0"/>
            </a:endParaRPr>
          </a:p>
          <a:p>
            <a:pPr marL="365760" lvl="1" indent="-256032" algn="just" defTabSz="649288">
              <a:spcBef>
                <a:spcPts val="600"/>
              </a:spcBef>
              <a:spcAft>
                <a:spcPct val="0"/>
              </a:spcAft>
              <a:buSzPct val="115000"/>
              <a:buFont typeface="Wingdings" pitchFamily="2" charset="2"/>
              <a:buChar char="Ø"/>
              <a:defRPr/>
            </a:pPr>
            <a:endParaRPr lang="en-US" altLang="zh-CN" b="1" dirty="0">
              <a:solidFill>
                <a:srgbClr val="001D58"/>
              </a:solidFill>
              <a:latin typeface="Helvetica" charset="0"/>
              <a:ea typeface="Helvetica" charset="0"/>
              <a:cs typeface="Helvetica" charset="0"/>
            </a:endParaRPr>
          </a:p>
          <a:p>
            <a:pPr marL="365760" lvl="1" indent="-256032" algn="just" defTabSz="649288">
              <a:spcBef>
                <a:spcPts val="600"/>
              </a:spcBef>
              <a:spcAft>
                <a:spcPct val="0"/>
              </a:spcAft>
              <a:buSzPct val="115000"/>
              <a:buFont typeface="Wingdings" pitchFamily="2" charset="2"/>
              <a:buChar char="Ø"/>
              <a:defRPr/>
            </a:pPr>
            <a:r>
              <a:rPr lang="en-US" altLang="zh-CN" sz="2800" b="1" dirty="0" smtClean="0">
                <a:solidFill>
                  <a:srgbClr val="001D58"/>
                </a:solidFill>
                <a:latin typeface="Helvetica" charset="0"/>
                <a:ea typeface="Helvetica" charset="0"/>
                <a:cs typeface="Helvetica" charset="0"/>
              </a:rPr>
              <a:t>Share of </a:t>
            </a:r>
            <a:r>
              <a:rPr lang="en-US" altLang="zh-CN" sz="2800" b="1" u="sng" dirty="0" smtClean="0">
                <a:solidFill>
                  <a:srgbClr val="001D58"/>
                </a:solidFill>
                <a:latin typeface="Helvetica" charset="0"/>
                <a:ea typeface="Helvetica" charset="0"/>
                <a:cs typeface="Helvetica" charset="0"/>
              </a:rPr>
              <a:t>N. Gas </a:t>
            </a:r>
            <a:r>
              <a:rPr lang="en-US" altLang="zh-CN" sz="2800" b="1" dirty="0" smtClean="0">
                <a:solidFill>
                  <a:srgbClr val="001D58"/>
                </a:solidFill>
                <a:latin typeface="Helvetica" charset="0"/>
                <a:ea typeface="Helvetica" charset="0"/>
                <a:cs typeface="Helvetica" charset="0"/>
              </a:rPr>
              <a:t>on electricity generation </a:t>
            </a:r>
            <a:r>
              <a:rPr lang="en-US" altLang="zh-CN" sz="2800" b="1" u="sng" dirty="0" smtClean="0">
                <a:solidFill>
                  <a:srgbClr val="001D58"/>
                </a:solidFill>
                <a:latin typeface="Helvetica" charset="0"/>
                <a:ea typeface="Helvetica" charset="0"/>
                <a:cs typeface="Helvetica" charset="0"/>
              </a:rPr>
              <a:t>30% </a:t>
            </a:r>
            <a:endParaRPr lang="en-US" sz="2800" b="1" u="sng" dirty="0">
              <a:solidFill>
                <a:srgbClr val="001D58"/>
              </a:solidFill>
              <a:latin typeface="Helvetica" charset="0"/>
              <a:ea typeface="Helvetica" charset="0"/>
              <a:cs typeface="Helvetica" charset="0"/>
            </a:endParaRPr>
          </a:p>
          <a:p>
            <a:endParaRPr lang="fa-IR" dirty="0"/>
          </a:p>
        </p:txBody>
      </p:sp>
    </p:spTree>
    <p:extLst>
      <p:ext uri="{BB962C8B-B14F-4D97-AF65-F5344CB8AC3E}">
        <p14:creationId xmlns:p14="http://schemas.microsoft.com/office/powerpoint/2010/main" val="2030463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97768"/>
            <a:ext cx="8229600" cy="854968"/>
          </a:xfrm>
        </p:spPr>
        <p:txBody>
          <a:bodyPr>
            <a:normAutofit/>
          </a:bodyPr>
          <a:lstStyle/>
          <a:p>
            <a:pPr algn="ctr"/>
            <a:r>
              <a:rPr lang="en-US" sz="3200" dirty="0" smtClean="0">
                <a:solidFill>
                  <a:srgbClr val="552579"/>
                </a:solidFill>
                <a:latin typeface="Albertus Extra Bold" pitchFamily="34" charset="0"/>
              </a:rPr>
              <a:t>Electric Power </a:t>
            </a:r>
            <a:r>
              <a:rPr lang="en-US" sz="3200" dirty="0">
                <a:solidFill>
                  <a:srgbClr val="552579"/>
                </a:solidFill>
                <a:latin typeface="Albertus Extra Bold" pitchFamily="34" charset="0"/>
              </a:rPr>
              <a:t>generation in </a:t>
            </a:r>
            <a:r>
              <a:rPr lang="en-US" sz="3200" dirty="0" smtClean="0">
                <a:solidFill>
                  <a:srgbClr val="552579"/>
                </a:solidFill>
                <a:latin typeface="Albertus Extra Bold" pitchFamily="34" charset="0"/>
              </a:rPr>
              <a:t>Iran</a:t>
            </a:r>
            <a:endParaRPr lang="fa-IR" sz="3200" dirty="0">
              <a:solidFill>
                <a:srgbClr val="552579"/>
              </a:solidFill>
              <a:latin typeface="Albertus Extra Bold"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10680"/>
            <a:ext cx="7236296" cy="453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917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78098"/>
          </a:xfrm>
        </p:spPr>
        <p:txBody>
          <a:bodyPr>
            <a:normAutofit/>
          </a:bodyPr>
          <a:lstStyle/>
          <a:p>
            <a:pPr algn="ctr"/>
            <a:r>
              <a:rPr lang="en-US" sz="3600" dirty="0">
                <a:solidFill>
                  <a:srgbClr val="552579"/>
                </a:solidFill>
                <a:latin typeface="Albertus Extra Bold" pitchFamily="34" charset="0"/>
              </a:rPr>
              <a:t>Power generation in </a:t>
            </a:r>
            <a:r>
              <a:rPr lang="en-US" sz="3600" dirty="0" smtClean="0">
                <a:solidFill>
                  <a:srgbClr val="552579"/>
                </a:solidFill>
                <a:latin typeface="Albertus Extra Bold" pitchFamily="34" charset="0"/>
              </a:rPr>
              <a:t>Iran</a:t>
            </a:r>
            <a:endParaRPr lang="fa-IR" sz="3200" i="1" cap="all" dirty="0">
              <a:ln w="9000" cmpd="sng">
                <a:solidFill>
                  <a:schemeClr val="accent4">
                    <a:shade val="50000"/>
                    <a:satMod val="120000"/>
                  </a:schemeClr>
                </a:solidFill>
                <a:prstDash val="solid"/>
              </a:ln>
              <a:solidFill>
                <a:srgbClr val="00B050"/>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
        <p:nvSpPr>
          <p:cNvPr id="2" name="Content Placeholder 1"/>
          <p:cNvSpPr>
            <a:spLocks noGrp="1"/>
          </p:cNvSpPr>
          <p:nvPr>
            <p:ph idx="1"/>
          </p:nvPr>
        </p:nvSpPr>
        <p:spPr>
          <a:xfrm>
            <a:off x="457200" y="1340768"/>
            <a:ext cx="8229600" cy="4666523"/>
          </a:xfrm>
        </p:spPr>
        <p:txBody>
          <a:bodyPr>
            <a:normAutofit/>
          </a:bodyPr>
          <a:lstStyle/>
          <a:p>
            <a:pPr marL="109728" indent="0">
              <a:buNone/>
            </a:pPr>
            <a:endParaRPr lang="en-US" sz="2800" b="1" dirty="0" smtClean="0">
              <a:solidFill>
                <a:srgbClr val="001D58"/>
              </a:solidFill>
              <a:latin typeface="Helvetica" charset="0"/>
              <a:ea typeface="Helvetica" charset="0"/>
              <a:cs typeface="Helvetica" charset="0"/>
            </a:endParaRPr>
          </a:p>
          <a:p>
            <a:r>
              <a:rPr lang="en-US" sz="2800" b="1" dirty="0" smtClean="0">
                <a:solidFill>
                  <a:srgbClr val="001D58"/>
                </a:solidFill>
                <a:latin typeface="Helvetica" charset="0"/>
                <a:ea typeface="Helvetica" charset="0"/>
                <a:cs typeface="Helvetica" charset="0"/>
              </a:rPr>
              <a:t>In mid-2015 generating capacity was </a:t>
            </a:r>
            <a:r>
              <a:rPr lang="en-US" sz="2800" b="1" u="sng" dirty="0" smtClean="0">
                <a:solidFill>
                  <a:srgbClr val="001D58"/>
                </a:solidFill>
                <a:latin typeface="Helvetica" charset="0"/>
                <a:ea typeface="Helvetica" charset="0"/>
                <a:cs typeface="Helvetica" charset="0"/>
              </a:rPr>
              <a:t>74 </a:t>
            </a:r>
            <a:r>
              <a:rPr lang="en-US" sz="2800" b="1" u="sng" dirty="0" err="1" smtClean="0">
                <a:solidFill>
                  <a:srgbClr val="001D58"/>
                </a:solidFill>
                <a:latin typeface="Helvetica" charset="0"/>
                <a:ea typeface="Helvetica" charset="0"/>
                <a:cs typeface="Helvetica" charset="0"/>
              </a:rPr>
              <a:t>GWe</a:t>
            </a:r>
            <a:r>
              <a:rPr lang="en-US" sz="2800" b="1" dirty="0" smtClean="0">
                <a:solidFill>
                  <a:srgbClr val="001D58"/>
                </a:solidFill>
                <a:latin typeface="Helvetica" charset="0"/>
                <a:ea typeface="Helvetica" charset="0"/>
                <a:cs typeface="Helvetica" charset="0"/>
              </a:rPr>
              <a:t>. Iran plans to boost generating capacity to </a:t>
            </a:r>
            <a:r>
              <a:rPr lang="en-US" sz="2800" b="1" u="sng" dirty="0" smtClean="0">
                <a:solidFill>
                  <a:srgbClr val="001D58"/>
                </a:solidFill>
                <a:effectLst>
                  <a:outerShdw blurRad="38100" dist="38100" dir="2700000" algn="tl">
                    <a:srgbClr val="000000">
                      <a:alpha val="43137"/>
                    </a:srgbClr>
                  </a:outerShdw>
                </a:effectLst>
                <a:latin typeface="Helvetica" charset="0"/>
                <a:ea typeface="Helvetica" charset="0"/>
                <a:cs typeface="Helvetica" charset="0"/>
              </a:rPr>
              <a:t>122 </a:t>
            </a:r>
            <a:r>
              <a:rPr lang="en-US" sz="2800" b="1" dirty="0" err="1" smtClean="0">
                <a:solidFill>
                  <a:srgbClr val="001D58"/>
                </a:solidFill>
                <a:latin typeface="Helvetica" charset="0"/>
                <a:ea typeface="Helvetica" charset="0"/>
                <a:cs typeface="Helvetica" charset="0"/>
              </a:rPr>
              <a:t>GWe</a:t>
            </a:r>
            <a:r>
              <a:rPr lang="en-US" sz="2800" b="1" dirty="0" smtClean="0">
                <a:solidFill>
                  <a:srgbClr val="001D58"/>
                </a:solidFill>
                <a:latin typeface="Helvetica" charset="0"/>
                <a:ea typeface="Helvetica" charset="0"/>
                <a:cs typeface="Helvetica" charset="0"/>
              </a:rPr>
              <a:t> by 2022, with substantial export potential</a:t>
            </a:r>
            <a:r>
              <a:rPr lang="en-US" sz="2800" b="1" dirty="0">
                <a:solidFill>
                  <a:srgbClr val="001D58"/>
                </a:solidFill>
                <a:latin typeface="Helvetica" charset="0"/>
                <a:ea typeface="Helvetica" charset="0"/>
                <a:cs typeface="Helvetica" charset="0"/>
              </a:rPr>
              <a:t>. </a:t>
            </a:r>
            <a:endParaRPr lang="en-US" sz="2800" b="1" dirty="0" smtClean="0">
              <a:solidFill>
                <a:srgbClr val="001D58"/>
              </a:solidFill>
              <a:latin typeface="Helvetica" charset="0"/>
              <a:ea typeface="Helvetica" charset="0"/>
              <a:cs typeface="Helvetica" charset="0"/>
            </a:endParaRPr>
          </a:p>
          <a:p>
            <a:r>
              <a:rPr lang="en-US" sz="2800" b="1" u="sng" dirty="0" smtClean="0">
                <a:solidFill>
                  <a:srgbClr val="001D58"/>
                </a:solidFill>
                <a:latin typeface="Helvetica" charset="0"/>
                <a:ea typeface="Helvetica" charset="0"/>
                <a:cs typeface="Helvetica" charset="0"/>
              </a:rPr>
              <a:t>Iran </a:t>
            </a:r>
            <a:r>
              <a:rPr lang="en-US" sz="2800" b="1" u="sng" dirty="0">
                <a:solidFill>
                  <a:srgbClr val="001D58"/>
                </a:solidFill>
                <a:latin typeface="Helvetica" charset="0"/>
                <a:ea typeface="Helvetica" charset="0"/>
                <a:cs typeface="Helvetica" charset="0"/>
              </a:rPr>
              <a:t>trades electricity </a:t>
            </a:r>
            <a:r>
              <a:rPr lang="en-US" sz="2800" b="1" dirty="0">
                <a:solidFill>
                  <a:srgbClr val="001D58"/>
                </a:solidFill>
                <a:latin typeface="Helvetica" charset="0"/>
                <a:ea typeface="Helvetica" charset="0"/>
                <a:cs typeface="Helvetica" charset="0"/>
              </a:rPr>
              <a:t>with Afghanistan, Armenia, Azerbaijan, Iraq, Pakistan, Syria, Turkmenistan and Turkey. Net export is about 6 </a:t>
            </a:r>
            <a:r>
              <a:rPr lang="en-US" sz="2800" b="1" dirty="0" err="1">
                <a:solidFill>
                  <a:srgbClr val="001D58"/>
                </a:solidFill>
                <a:latin typeface="Helvetica" charset="0"/>
                <a:ea typeface="Helvetica" charset="0"/>
                <a:cs typeface="Helvetica" charset="0"/>
              </a:rPr>
              <a:t>TWh</a:t>
            </a:r>
            <a:r>
              <a:rPr lang="en-US" sz="2800" b="1" dirty="0">
                <a:solidFill>
                  <a:srgbClr val="001D58"/>
                </a:solidFill>
                <a:latin typeface="Helvetica" charset="0"/>
                <a:ea typeface="Helvetica" charset="0"/>
                <a:cs typeface="Helvetica" charset="0"/>
              </a:rPr>
              <a:t>/yr. </a:t>
            </a:r>
            <a:r>
              <a:rPr lang="en-US" sz="2800" b="1" u="sng" dirty="0">
                <a:solidFill>
                  <a:srgbClr val="001D58"/>
                </a:solidFill>
                <a:latin typeface="Helvetica" charset="0"/>
                <a:ea typeface="Helvetica" charset="0"/>
                <a:cs typeface="Helvetica" charset="0"/>
              </a:rPr>
              <a:t>turkey</a:t>
            </a:r>
            <a:r>
              <a:rPr lang="en-US" sz="2800" b="1" dirty="0">
                <a:solidFill>
                  <a:srgbClr val="001D58"/>
                </a:solidFill>
                <a:latin typeface="Helvetica" charset="0"/>
                <a:ea typeface="Helvetica" charset="0"/>
                <a:cs typeface="Helvetica" charset="0"/>
              </a:rPr>
              <a:t> and </a:t>
            </a:r>
            <a:r>
              <a:rPr lang="en-US" sz="2800" b="1" u="sng" dirty="0">
                <a:solidFill>
                  <a:srgbClr val="001D58"/>
                </a:solidFill>
                <a:latin typeface="Helvetica" charset="0"/>
                <a:ea typeface="Helvetica" charset="0"/>
                <a:cs typeface="Helvetica" charset="0"/>
              </a:rPr>
              <a:t>Iraq</a:t>
            </a:r>
            <a:r>
              <a:rPr lang="en-US" sz="2800" b="1" dirty="0">
                <a:solidFill>
                  <a:srgbClr val="001D58"/>
                </a:solidFill>
                <a:latin typeface="Helvetica" charset="0"/>
                <a:ea typeface="Helvetica" charset="0"/>
                <a:cs typeface="Helvetica" charset="0"/>
              </a:rPr>
              <a:t> account for </a:t>
            </a:r>
            <a:r>
              <a:rPr lang="en-US" sz="2800" b="1" u="sng" dirty="0">
                <a:solidFill>
                  <a:srgbClr val="001D58"/>
                </a:solidFill>
                <a:latin typeface="Helvetica" charset="0"/>
                <a:ea typeface="Helvetica" charset="0"/>
                <a:cs typeface="Helvetica" charset="0"/>
              </a:rPr>
              <a:t>90% </a:t>
            </a:r>
            <a:r>
              <a:rPr lang="en-US" sz="2800" b="1" dirty="0">
                <a:solidFill>
                  <a:srgbClr val="001D58"/>
                </a:solidFill>
                <a:latin typeface="Helvetica" charset="0"/>
                <a:ea typeface="Helvetica" charset="0"/>
                <a:cs typeface="Helvetica" charset="0"/>
              </a:rPr>
              <a:t>of exports.</a:t>
            </a:r>
          </a:p>
          <a:p>
            <a:endParaRPr lang="en-US" sz="2800" b="1" dirty="0" smtClean="0">
              <a:solidFill>
                <a:srgbClr val="001D58"/>
              </a:solidFill>
              <a:latin typeface="Helvetica" charset="0"/>
              <a:ea typeface="Helvetica" charset="0"/>
              <a:cs typeface="Helvetica" charset="0"/>
            </a:endParaRPr>
          </a:p>
          <a:p>
            <a:endParaRPr lang="fa-IR" sz="28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2968388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dirty="0">
                <a:solidFill>
                  <a:srgbClr val="552579"/>
                </a:solidFill>
                <a:latin typeface="Albertus Extra Bold" pitchFamily="34" charset="0"/>
              </a:rPr>
              <a:t>Generation </a:t>
            </a:r>
            <a:r>
              <a:rPr lang="en-US" sz="3200" dirty="0" smtClean="0">
                <a:solidFill>
                  <a:srgbClr val="552579"/>
                </a:solidFill>
                <a:latin typeface="Albertus Extra Bold" pitchFamily="34" charset="0"/>
              </a:rPr>
              <a:t>leveling </a:t>
            </a:r>
            <a:r>
              <a:rPr lang="en-US" sz="3200" dirty="0">
                <a:solidFill>
                  <a:srgbClr val="552579"/>
                </a:solidFill>
                <a:latin typeface="Albertus Extra Bold" pitchFamily="34" charset="0"/>
              </a:rPr>
              <a:t>of electricity in </a:t>
            </a:r>
            <a:r>
              <a:rPr lang="en-US" sz="3200" dirty="0" smtClean="0">
                <a:solidFill>
                  <a:srgbClr val="552579"/>
                </a:solidFill>
                <a:latin typeface="Albertus Extra Bold" pitchFamily="34" charset="0"/>
              </a:rPr>
              <a:t>Iran</a:t>
            </a:r>
            <a:endParaRPr lang="fa-IR" sz="3200" dirty="0">
              <a:solidFill>
                <a:srgbClr val="552579"/>
              </a:solidFill>
              <a:latin typeface="Albertus Extra Bold" pitchFamily="34" charset="0"/>
            </a:endParaRPr>
          </a:p>
        </p:txBody>
      </p:sp>
      <p:sp>
        <p:nvSpPr>
          <p:cNvPr id="2" name="Content Placeholder 1"/>
          <p:cNvSpPr>
            <a:spLocks noGrp="1"/>
          </p:cNvSpPr>
          <p:nvPr>
            <p:ph idx="1"/>
          </p:nvPr>
        </p:nvSpPr>
        <p:spPr>
          <a:xfrm>
            <a:off x="546177" y="5373216"/>
            <a:ext cx="8229600" cy="936104"/>
          </a:xfrm>
          <a:noFill/>
        </p:spPr>
        <p:txBody>
          <a:bodyPr>
            <a:normAutofit/>
          </a:bodyPr>
          <a:lstStyle/>
          <a:p>
            <a:pPr algn="ctr">
              <a:lnSpc>
                <a:spcPct val="110000"/>
              </a:lnSpc>
            </a:pPr>
            <a:r>
              <a:rPr lang="en-US" sz="2000" b="1" dirty="0" smtClean="0">
                <a:latin typeface="Times New Roman" pitchFamily="18" charset="0"/>
                <a:cs typeface="Times New Roman" pitchFamily="18" charset="0"/>
              </a:rPr>
              <a:t>In 2014, Electric energy consumption has been increasing by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8.1%</a:t>
            </a:r>
            <a:r>
              <a:rPr lang="en-US" sz="2000" b="1" dirty="0" smtClean="0">
                <a:latin typeface="Times New Roman" pitchFamily="18" charset="0"/>
                <a:cs typeface="Times New Roman" pitchFamily="18" charset="0"/>
              </a:rPr>
              <a:t> comparing with it in the previous year, reaching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219653 </a:t>
            </a:r>
            <a:r>
              <a:rPr lang="en-US" sz="2000" b="1" dirty="0" smtClean="0">
                <a:latin typeface="Times New Roman" pitchFamily="18" charset="0"/>
                <a:cs typeface="Times New Roman" pitchFamily="18" charset="0"/>
              </a:rPr>
              <a:t>GWh.</a:t>
            </a:r>
            <a:endParaRPr lang="fa-IR" sz="2000" b="1" dirty="0">
              <a:latin typeface="Times New Roman" pitchFamily="18" charset="0"/>
              <a:cs typeface="Times New Roman" pitchFamily="18" charset="0"/>
            </a:endParaRPr>
          </a:p>
        </p:txBody>
      </p:sp>
      <p:pic>
        <p:nvPicPr>
          <p:cNvPr id="2050" name="Picture 2" descr="\\RS01\UsersNPPD\Gerami\My Documents\My Pictures\Untitled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96" y="1484784"/>
            <a:ext cx="8877362"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909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1196752"/>
            <a:ext cx="8280920" cy="710952"/>
          </a:xfrm>
        </p:spPr>
        <p:txBody>
          <a:bodyPr>
            <a:normAutofit/>
          </a:bodyPr>
          <a:lstStyle/>
          <a:p>
            <a:r>
              <a:rPr lang="en-US" sz="2400" u="sng" dirty="0">
                <a:solidFill>
                  <a:srgbClr val="552579"/>
                </a:solidFill>
                <a:latin typeface="Albertus Extra Bold" pitchFamily="34" charset="0"/>
              </a:rPr>
              <a:t>Needs</a:t>
            </a:r>
            <a:r>
              <a:rPr lang="en-US" sz="2400" dirty="0">
                <a:solidFill>
                  <a:srgbClr val="552579"/>
                </a:solidFill>
                <a:latin typeface="Albertus Extra Bold" pitchFamily="34" charset="0"/>
              </a:rPr>
              <a:t> of Country's developing programs for energy</a:t>
            </a:r>
            <a:endParaRPr lang="fa-IR" sz="2400" dirty="0">
              <a:solidFill>
                <a:srgbClr val="552579"/>
              </a:solidFill>
              <a:latin typeface="Albertus Extra Bold" pitchFamily="34" charset="0"/>
            </a:endParaRPr>
          </a:p>
        </p:txBody>
      </p:sp>
      <p:sp>
        <p:nvSpPr>
          <p:cNvPr id="2" name="Content Placeholder 1"/>
          <p:cNvSpPr>
            <a:spLocks noGrp="1"/>
          </p:cNvSpPr>
          <p:nvPr>
            <p:ph idx="1"/>
          </p:nvPr>
        </p:nvSpPr>
        <p:spPr>
          <a:xfrm>
            <a:off x="395536" y="1844824"/>
            <a:ext cx="8229600" cy="4896544"/>
          </a:xfrm>
        </p:spPr>
        <p:txBody>
          <a:bodyPr>
            <a:normAutofit/>
          </a:bodyPr>
          <a:lstStyle/>
          <a:p>
            <a:pPr marL="365760" lvl="1" indent="-256032" algn="justLow">
              <a:lnSpc>
                <a:spcPct val="100000"/>
              </a:lnSpc>
              <a:spcBef>
                <a:spcPts val="400"/>
              </a:spcBef>
              <a:spcAft>
                <a:spcPct val="0"/>
              </a:spcAft>
              <a:buSzPct val="68000"/>
              <a:buFont typeface="Wingdings 3"/>
              <a:buChar char=""/>
              <a:defRPr/>
            </a:pPr>
            <a:r>
              <a:rPr lang="en-US" sz="2400" b="1" dirty="0" smtClean="0">
                <a:solidFill>
                  <a:srgbClr val="001D58"/>
                </a:solidFill>
                <a:latin typeface="Helvetica" charset="0"/>
                <a:ea typeface="Helvetica" charset="0"/>
                <a:cs typeface="Helvetica" charset="0"/>
              </a:rPr>
              <a:t>Based on the </a:t>
            </a:r>
            <a:r>
              <a:rPr lang="en-US" sz="2400" b="1" u="sng" dirty="0" smtClean="0">
                <a:solidFill>
                  <a:srgbClr val="001D58"/>
                </a:solidFill>
                <a:latin typeface="Helvetica" charset="0"/>
                <a:ea typeface="Helvetica" charset="0"/>
                <a:cs typeface="Helvetica" charset="0"/>
              </a:rPr>
              <a:t>20yrs.</a:t>
            </a:r>
            <a:r>
              <a:rPr lang="en-US" sz="2400" b="1" dirty="0" smtClean="0">
                <a:solidFill>
                  <a:srgbClr val="001D58"/>
                </a:solidFill>
                <a:latin typeface="Helvetica" charset="0"/>
                <a:ea typeface="Helvetica" charset="0"/>
                <a:cs typeface="Helvetica" charset="0"/>
              </a:rPr>
              <a:t> Vision </a:t>
            </a:r>
            <a:r>
              <a:rPr lang="en-US" sz="2400" b="1" dirty="0">
                <a:solidFill>
                  <a:srgbClr val="001D58"/>
                </a:solidFill>
                <a:latin typeface="Helvetica" charset="0"/>
                <a:ea typeface="Helvetica" charset="0"/>
                <a:cs typeface="Helvetica" charset="0"/>
              </a:rPr>
              <a:t>document and </a:t>
            </a:r>
            <a:r>
              <a:rPr lang="en-US" sz="2400" b="1" u="sng" dirty="0" smtClean="0">
                <a:solidFill>
                  <a:srgbClr val="001D58"/>
                </a:solidFill>
                <a:latin typeface="Helvetica" charset="0"/>
                <a:ea typeface="Helvetica" charset="0"/>
                <a:cs typeface="Helvetica" charset="0"/>
              </a:rPr>
              <a:t>5yrs. </a:t>
            </a:r>
            <a:r>
              <a:rPr lang="en-US" sz="2400" b="1" dirty="0" smtClean="0">
                <a:solidFill>
                  <a:srgbClr val="001D58"/>
                </a:solidFill>
                <a:latin typeface="Helvetica" charset="0"/>
                <a:ea typeface="Helvetica" charset="0"/>
                <a:cs typeface="Helvetica" charset="0"/>
              </a:rPr>
              <a:t>developing </a:t>
            </a:r>
            <a:r>
              <a:rPr lang="en-US" sz="2400" b="1" dirty="0">
                <a:solidFill>
                  <a:srgbClr val="001D58"/>
                </a:solidFill>
                <a:latin typeface="Helvetica" charset="0"/>
                <a:ea typeface="Helvetica" charset="0"/>
                <a:cs typeface="Helvetica" charset="0"/>
              </a:rPr>
              <a:t>programs of Iran </a:t>
            </a:r>
            <a:r>
              <a:rPr lang="en-US" sz="2400" b="1" dirty="0" smtClean="0">
                <a:solidFill>
                  <a:srgbClr val="001D58"/>
                </a:solidFill>
                <a:latin typeface="Helvetica" charset="0"/>
                <a:ea typeface="Helvetica" charset="0"/>
                <a:cs typeface="Helvetica" charset="0"/>
              </a:rPr>
              <a:t>target a </a:t>
            </a:r>
            <a:r>
              <a:rPr lang="en-US" sz="2400" b="1" dirty="0">
                <a:solidFill>
                  <a:srgbClr val="001D58"/>
                </a:solidFill>
                <a:latin typeface="Helvetica" charset="0"/>
                <a:ea typeface="Helvetica" charset="0"/>
                <a:cs typeface="Helvetica" charset="0"/>
              </a:rPr>
              <a:t>high, sustained and fast economical </a:t>
            </a:r>
            <a:r>
              <a:rPr lang="en-US" sz="2400" b="1" u="sng" dirty="0">
                <a:solidFill>
                  <a:srgbClr val="001D58"/>
                </a:solidFill>
                <a:latin typeface="Helvetica" charset="0"/>
                <a:ea typeface="Helvetica" charset="0"/>
                <a:cs typeface="Helvetica" charset="0"/>
              </a:rPr>
              <a:t>growth </a:t>
            </a:r>
            <a:r>
              <a:rPr lang="en-US" sz="2400" b="1" u="sng" dirty="0" smtClean="0">
                <a:solidFill>
                  <a:srgbClr val="001D58"/>
                </a:solidFill>
                <a:latin typeface="Helvetica" charset="0"/>
                <a:ea typeface="Helvetica" charset="0"/>
                <a:cs typeface="Helvetica" charset="0"/>
              </a:rPr>
              <a:t>rate of 8.6%</a:t>
            </a:r>
            <a:endParaRPr lang="en-US" sz="800" b="1" u="sng" dirty="0">
              <a:solidFill>
                <a:srgbClr val="001D58"/>
              </a:solidFill>
              <a:latin typeface="Helvetica" charset="0"/>
              <a:ea typeface="Helvetica" charset="0"/>
              <a:cs typeface="Helvetica" charset="0"/>
            </a:endParaRPr>
          </a:p>
          <a:p>
            <a:pPr marL="365760" lvl="1" indent="-256032" algn="justLow">
              <a:lnSpc>
                <a:spcPct val="100000"/>
              </a:lnSpc>
              <a:spcBef>
                <a:spcPts val="400"/>
              </a:spcBef>
              <a:spcAft>
                <a:spcPct val="0"/>
              </a:spcAft>
              <a:buSzPct val="68000"/>
              <a:buFont typeface="Wingdings 3"/>
              <a:buChar char=""/>
              <a:defRPr/>
            </a:pPr>
            <a:r>
              <a:rPr lang="en-US" sz="2400" b="1" dirty="0">
                <a:solidFill>
                  <a:srgbClr val="001D58"/>
                </a:solidFill>
                <a:latin typeface="Helvetica" charset="0"/>
                <a:ea typeface="Helvetica" charset="0"/>
                <a:cs typeface="Helvetica" charset="0"/>
              </a:rPr>
              <a:t> In conjunction with the goals of country vision document, </a:t>
            </a:r>
            <a:r>
              <a:rPr lang="en-US" sz="2400" b="1" u="sng" dirty="0">
                <a:solidFill>
                  <a:srgbClr val="001D58"/>
                </a:solidFill>
                <a:latin typeface="Helvetica" charset="0"/>
                <a:ea typeface="Helvetica" charset="0"/>
                <a:cs typeface="Helvetica" charset="0"/>
              </a:rPr>
              <a:t>on 2025 </a:t>
            </a:r>
            <a:r>
              <a:rPr lang="en-US" sz="2400" b="1" dirty="0">
                <a:solidFill>
                  <a:srgbClr val="001D58"/>
                </a:solidFill>
                <a:latin typeface="Helvetica" charset="0"/>
                <a:ea typeface="Helvetica" charset="0"/>
                <a:cs typeface="Helvetica" charset="0"/>
              </a:rPr>
              <a:t>in nuclear field, Islamic Republic of Iran </a:t>
            </a:r>
            <a:r>
              <a:rPr lang="en-US" sz="2400" b="1" dirty="0" smtClean="0">
                <a:solidFill>
                  <a:srgbClr val="001D58"/>
                </a:solidFill>
                <a:latin typeface="Helvetica" charset="0"/>
                <a:ea typeface="Helvetica" charset="0"/>
                <a:cs typeface="Helvetica" charset="0"/>
              </a:rPr>
              <a:t>shall occupy </a:t>
            </a:r>
            <a:r>
              <a:rPr lang="en-US" sz="2400" b="1" u="sng" dirty="0" smtClean="0">
                <a:solidFill>
                  <a:srgbClr val="001D58"/>
                </a:solidFill>
                <a:latin typeface="Helvetica" charset="0"/>
                <a:ea typeface="Helvetica" charset="0"/>
                <a:cs typeface="Helvetica" charset="0"/>
              </a:rPr>
              <a:t>first place </a:t>
            </a:r>
            <a:r>
              <a:rPr lang="en-US" sz="2400" b="1" dirty="0" smtClean="0">
                <a:solidFill>
                  <a:srgbClr val="001D58"/>
                </a:solidFill>
                <a:latin typeface="Helvetica" charset="0"/>
                <a:ea typeface="Helvetica" charset="0"/>
                <a:cs typeface="Helvetica" charset="0"/>
              </a:rPr>
              <a:t>in </a:t>
            </a:r>
            <a:r>
              <a:rPr lang="en-US" sz="2400" b="1" dirty="0">
                <a:solidFill>
                  <a:srgbClr val="001D58"/>
                </a:solidFill>
                <a:latin typeface="Helvetica" charset="0"/>
                <a:ea typeface="Helvetica" charset="0"/>
                <a:cs typeface="Helvetica" charset="0"/>
              </a:rPr>
              <a:t>nuclear </a:t>
            </a:r>
            <a:r>
              <a:rPr lang="en-US" sz="2400" b="1" dirty="0" smtClean="0">
                <a:solidFill>
                  <a:srgbClr val="001D58"/>
                </a:solidFill>
                <a:latin typeface="Helvetica" charset="0"/>
                <a:ea typeface="Helvetica" charset="0"/>
                <a:cs typeface="Helvetica" charset="0"/>
              </a:rPr>
              <a:t>technology.</a:t>
            </a:r>
          </a:p>
          <a:p>
            <a:pPr marL="109728" lvl="1" indent="0" algn="justLow">
              <a:lnSpc>
                <a:spcPct val="100000"/>
              </a:lnSpc>
              <a:spcBef>
                <a:spcPts val="400"/>
              </a:spcBef>
              <a:spcAft>
                <a:spcPct val="0"/>
              </a:spcAft>
              <a:buSzPct val="68000"/>
              <a:buNone/>
              <a:defRPr/>
            </a:pPr>
            <a:endParaRPr lang="en-US" sz="800" b="1" dirty="0">
              <a:solidFill>
                <a:srgbClr val="001D58"/>
              </a:solidFill>
              <a:latin typeface="Helvetica" charset="0"/>
              <a:ea typeface="Helvetica" charset="0"/>
              <a:cs typeface="Helvetica" charset="0"/>
            </a:endParaRPr>
          </a:p>
          <a:p>
            <a:pPr marL="365760" lvl="1" indent="-256032" algn="justLow">
              <a:lnSpc>
                <a:spcPct val="100000"/>
              </a:lnSpc>
              <a:spcBef>
                <a:spcPts val="400"/>
              </a:spcBef>
              <a:spcAft>
                <a:spcPct val="0"/>
              </a:spcAft>
              <a:buSzPct val="68000"/>
              <a:buFont typeface="Wingdings 3"/>
              <a:buChar char=""/>
              <a:defRPr/>
            </a:pPr>
            <a:r>
              <a:rPr lang="en-US" sz="2400" b="1" dirty="0" smtClean="0">
                <a:solidFill>
                  <a:srgbClr val="001D58"/>
                </a:solidFill>
                <a:latin typeface="Helvetica" charset="0"/>
                <a:ea typeface="Helvetica" charset="0"/>
                <a:cs typeface="Helvetica" charset="0"/>
              </a:rPr>
              <a:t>Parallel with GDP </a:t>
            </a:r>
            <a:r>
              <a:rPr lang="en-US" sz="2400" b="1" dirty="0">
                <a:solidFill>
                  <a:srgbClr val="001D58"/>
                </a:solidFill>
                <a:latin typeface="Helvetica" charset="0"/>
                <a:ea typeface="Helvetica" charset="0"/>
                <a:cs typeface="Helvetica" charset="0"/>
              </a:rPr>
              <a:t>growth, the </a:t>
            </a:r>
            <a:r>
              <a:rPr lang="en-US" sz="2400" b="1" u="sng" dirty="0">
                <a:solidFill>
                  <a:srgbClr val="001D58"/>
                </a:solidFill>
                <a:latin typeface="Helvetica" charset="0"/>
                <a:ea typeface="Helvetica" charset="0"/>
                <a:cs typeface="Helvetica" charset="0"/>
              </a:rPr>
              <a:t>electricity demand </a:t>
            </a:r>
            <a:r>
              <a:rPr lang="en-US" sz="2400" b="1" dirty="0">
                <a:solidFill>
                  <a:srgbClr val="001D58"/>
                </a:solidFill>
                <a:latin typeface="Helvetica" charset="0"/>
                <a:ea typeface="Helvetica" charset="0"/>
                <a:cs typeface="Helvetica" charset="0"/>
              </a:rPr>
              <a:t>will </a:t>
            </a:r>
            <a:r>
              <a:rPr lang="en-US" sz="2400" b="1" dirty="0" smtClean="0">
                <a:solidFill>
                  <a:srgbClr val="001D58"/>
                </a:solidFill>
                <a:latin typeface="Helvetica" charset="0"/>
                <a:ea typeface="Helvetica" charset="0"/>
                <a:cs typeface="Helvetica" charset="0"/>
              </a:rPr>
              <a:t>rise to about </a:t>
            </a:r>
            <a:r>
              <a:rPr lang="en-US" sz="2400" b="1" dirty="0">
                <a:solidFill>
                  <a:srgbClr val="001D58"/>
                </a:solidFill>
                <a:latin typeface="Helvetica" charset="0"/>
                <a:ea typeface="Helvetica" charset="0"/>
                <a:cs typeface="Helvetica" charset="0"/>
              </a:rPr>
              <a:t>1</a:t>
            </a:r>
            <a:r>
              <a:rPr lang="en-US" sz="2400" b="1" u="sng" dirty="0">
                <a:solidFill>
                  <a:srgbClr val="001D58"/>
                </a:solidFill>
                <a:latin typeface="Helvetica" charset="0"/>
                <a:ea typeface="Helvetica" charset="0"/>
                <a:cs typeface="Helvetica" charset="0"/>
              </a:rPr>
              <a:t>23000  </a:t>
            </a:r>
            <a:r>
              <a:rPr lang="en-US" sz="2400" b="1" u="sng" dirty="0" err="1">
                <a:solidFill>
                  <a:srgbClr val="001D58"/>
                </a:solidFill>
                <a:latin typeface="Helvetica" charset="0"/>
                <a:ea typeface="Helvetica" charset="0"/>
                <a:cs typeface="Helvetica" charset="0"/>
              </a:rPr>
              <a:t>MWe</a:t>
            </a:r>
            <a:r>
              <a:rPr lang="en-US" sz="2400" b="1" u="sng" dirty="0">
                <a:solidFill>
                  <a:srgbClr val="001D58"/>
                </a:solidFill>
                <a:latin typeface="Helvetica" charset="0"/>
                <a:ea typeface="Helvetica" charset="0"/>
                <a:cs typeface="Helvetica" charset="0"/>
              </a:rPr>
              <a:t>  </a:t>
            </a:r>
            <a:r>
              <a:rPr lang="en-US" sz="2400" b="1" dirty="0">
                <a:solidFill>
                  <a:srgbClr val="001D58"/>
                </a:solidFill>
                <a:latin typeface="Helvetica" charset="0"/>
                <a:ea typeface="Helvetica" charset="0"/>
                <a:cs typeface="Helvetica" charset="0"/>
              </a:rPr>
              <a:t>by the year </a:t>
            </a:r>
            <a:r>
              <a:rPr lang="en-US" sz="2400" b="1" u="sng" dirty="0" smtClean="0">
                <a:solidFill>
                  <a:srgbClr val="001D58"/>
                </a:solidFill>
                <a:latin typeface="Helvetica" charset="0"/>
                <a:ea typeface="Helvetica" charset="0"/>
                <a:cs typeface="Helvetica" charset="0"/>
              </a:rPr>
              <a:t>2025</a:t>
            </a:r>
            <a:r>
              <a:rPr lang="en-US" sz="2400" b="1" dirty="0" smtClean="0">
                <a:solidFill>
                  <a:srgbClr val="001D58"/>
                </a:solidFill>
                <a:latin typeface="Helvetica" charset="0"/>
                <a:ea typeface="Helvetica" charset="0"/>
                <a:cs typeface="Helvetica" charset="0"/>
              </a:rPr>
              <a:t> </a:t>
            </a:r>
            <a:endParaRPr lang="en-US" sz="2400" b="1" dirty="0">
              <a:solidFill>
                <a:srgbClr val="001D58"/>
              </a:solidFill>
              <a:latin typeface="Helvetica" charset="0"/>
              <a:ea typeface="Helvetica" charset="0"/>
              <a:cs typeface="Helvetica" charset="0"/>
            </a:endParaRPr>
          </a:p>
          <a:p>
            <a:endParaRPr lang="fa-IR" dirty="0"/>
          </a:p>
        </p:txBody>
      </p:sp>
      <p:sp>
        <p:nvSpPr>
          <p:cNvPr id="4" name="Title 2"/>
          <p:cNvSpPr txBox="1">
            <a:spLocks/>
          </p:cNvSpPr>
          <p:nvPr/>
        </p:nvSpPr>
        <p:spPr>
          <a:xfrm>
            <a:off x="532324" y="116632"/>
            <a:ext cx="8291264" cy="108012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i="1" u="sng"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rPr>
              <a:t>Why </a:t>
            </a:r>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rPr>
              <a:t> nuclear energy development </a:t>
            </a:r>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program</a:t>
            </a:r>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rPr>
              <a:t>  in I.R.IRAN</a:t>
            </a:r>
            <a:endParaRPr lang="fa-IR" dirty="0"/>
          </a:p>
        </p:txBody>
      </p:sp>
    </p:spTree>
    <p:extLst>
      <p:ext uri="{BB962C8B-B14F-4D97-AF65-F5344CB8AC3E}">
        <p14:creationId xmlns:p14="http://schemas.microsoft.com/office/powerpoint/2010/main" val="4265744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8550" y="1268760"/>
            <a:ext cx="8363272" cy="5256584"/>
          </a:xfrm>
        </p:spPr>
        <p:txBody>
          <a:bodyPr>
            <a:normAutofit/>
          </a:bodyPr>
          <a:lstStyle/>
          <a:p>
            <a:pPr marL="365760" lvl="1" indent="-256032" fontAlgn="base">
              <a:lnSpc>
                <a:spcPct val="110000"/>
              </a:lnSpc>
              <a:spcBef>
                <a:spcPts val="400"/>
              </a:spcBef>
              <a:spcAft>
                <a:spcPct val="0"/>
              </a:spcAft>
              <a:buSzPct val="68000"/>
              <a:buFont typeface="Wingdings 3"/>
              <a:buChar char=""/>
              <a:defRPr/>
            </a:pPr>
            <a:r>
              <a:rPr lang="en-US" sz="2200" b="1" dirty="0" smtClean="0">
                <a:solidFill>
                  <a:srgbClr val="001D58"/>
                </a:solidFill>
                <a:latin typeface="Helvetica" charset="0"/>
                <a:ea typeface="Helvetica" charset="0"/>
                <a:cs typeface="Helvetica" charset="0"/>
              </a:rPr>
              <a:t>Fossil </a:t>
            </a:r>
            <a:r>
              <a:rPr lang="en-US" sz="2200" b="1" dirty="0">
                <a:solidFill>
                  <a:srgbClr val="001D58"/>
                </a:solidFill>
                <a:latin typeface="Helvetica" charset="0"/>
                <a:ea typeface="Helvetica" charset="0"/>
                <a:cs typeface="Helvetica" charset="0"/>
              </a:rPr>
              <a:t>resources are not the ideal resources for supplying secure energy </a:t>
            </a:r>
            <a:r>
              <a:rPr lang="en-US" sz="2200" b="1" u="sng" dirty="0">
                <a:solidFill>
                  <a:srgbClr val="001D58"/>
                </a:solidFill>
                <a:latin typeface="Helvetica" charset="0"/>
                <a:ea typeface="Helvetica" charset="0"/>
                <a:cs typeface="Helvetica" charset="0"/>
              </a:rPr>
              <a:t>in long </a:t>
            </a:r>
            <a:r>
              <a:rPr lang="en-US" sz="2200" b="1" u="sng" dirty="0" smtClean="0">
                <a:solidFill>
                  <a:srgbClr val="001D58"/>
                </a:solidFill>
                <a:latin typeface="Helvetica" charset="0"/>
                <a:ea typeface="Helvetica" charset="0"/>
                <a:cs typeface="Helvetica" charset="0"/>
              </a:rPr>
              <a:t>term</a:t>
            </a:r>
          </a:p>
          <a:p>
            <a:pPr marL="365760" lvl="1" indent="-256032" fontAlgn="base">
              <a:lnSpc>
                <a:spcPct val="110000"/>
              </a:lnSpc>
              <a:spcBef>
                <a:spcPts val="400"/>
              </a:spcBef>
              <a:spcAft>
                <a:spcPct val="0"/>
              </a:spcAft>
              <a:buSzPct val="68000"/>
              <a:buFont typeface="Wingdings 3"/>
              <a:buChar char=""/>
              <a:defRPr/>
            </a:pPr>
            <a:r>
              <a:rPr lang="en-US" sz="2200" b="1" dirty="0" smtClean="0">
                <a:solidFill>
                  <a:srgbClr val="001D58"/>
                </a:solidFill>
                <a:latin typeface="Helvetica" charset="0"/>
                <a:ea typeface="Helvetica" charset="0"/>
                <a:cs typeface="Helvetica" charset="0"/>
              </a:rPr>
              <a:t>Supplying </a:t>
            </a:r>
            <a:r>
              <a:rPr lang="en-US" sz="2200" b="1" dirty="0">
                <a:solidFill>
                  <a:srgbClr val="001D58"/>
                </a:solidFill>
                <a:latin typeface="Helvetica" charset="0"/>
                <a:ea typeface="Helvetica" charset="0"/>
                <a:cs typeface="Helvetica" charset="0"/>
              </a:rPr>
              <a:t>energy by </a:t>
            </a:r>
            <a:r>
              <a:rPr lang="en-US" sz="2200" b="1" u="sng" dirty="0">
                <a:solidFill>
                  <a:srgbClr val="001D58"/>
                </a:solidFill>
                <a:latin typeface="Helvetica" charset="0"/>
                <a:ea typeface="Helvetica" charset="0"/>
                <a:cs typeface="Helvetica" charset="0"/>
              </a:rPr>
              <a:t>hydro-electric power </a:t>
            </a:r>
            <a:r>
              <a:rPr lang="en-US" sz="2200" b="1" dirty="0">
                <a:solidFill>
                  <a:srgbClr val="001D58"/>
                </a:solidFill>
                <a:latin typeface="Helvetica" charset="0"/>
                <a:ea typeface="Helvetica" charset="0"/>
                <a:cs typeface="Helvetica" charset="0"/>
              </a:rPr>
              <a:t>on great extension </a:t>
            </a:r>
            <a:r>
              <a:rPr lang="en-US" sz="2200" b="1" u="sng" dirty="0">
                <a:solidFill>
                  <a:srgbClr val="001D58"/>
                </a:solidFill>
                <a:latin typeface="Helvetica" charset="0"/>
                <a:ea typeface="Helvetica" charset="0"/>
                <a:cs typeface="Helvetica" charset="0"/>
              </a:rPr>
              <a:t>failed</a:t>
            </a:r>
            <a:r>
              <a:rPr lang="en-US" sz="2200" b="1" dirty="0">
                <a:solidFill>
                  <a:srgbClr val="001D58"/>
                </a:solidFill>
                <a:latin typeface="Helvetica" charset="0"/>
                <a:ea typeface="Helvetica" charset="0"/>
                <a:cs typeface="Helvetica" charset="0"/>
              </a:rPr>
              <a:t> on because a great part of Iran is </a:t>
            </a:r>
            <a:r>
              <a:rPr lang="en-US" sz="2200" b="1" u="sng" dirty="0">
                <a:solidFill>
                  <a:srgbClr val="001D58"/>
                </a:solidFill>
                <a:latin typeface="Helvetica" charset="0"/>
                <a:ea typeface="Helvetica" charset="0"/>
                <a:cs typeface="Helvetica" charset="0"/>
              </a:rPr>
              <a:t>arid</a:t>
            </a:r>
            <a:r>
              <a:rPr lang="en-US" sz="2200" b="1" dirty="0">
                <a:solidFill>
                  <a:srgbClr val="001D58"/>
                </a:solidFill>
                <a:latin typeface="Helvetica" charset="0"/>
                <a:ea typeface="Helvetica" charset="0"/>
                <a:cs typeface="Helvetica" charset="0"/>
              </a:rPr>
              <a:t> and waterless desert</a:t>
            </a:r>
          </a:p>
          <a:p>
            <a:pPr marL="365760" lvl="1" indent="-256032" fontAlgn="base">
              <a:lnSpc>
                <a:spcPct val="110000"/>
              </a:lnSpc>
              <a:spcBef>
                <a:spcPts val="400"/>
              </a:spcBef>
              <a:spcAft>
                <a:spcPct val="0"/>
              </a:spcAft>
              <a:buSzPct val="68000"/>
              <a:buFont typeface="Wingdings 3"/>
              <a:buChar char=""/>
              <a:defRPr/>
            </a:pPr>
            <a:r>
              <a:rPr lang="en-US" sz="2200" b="1" dirty="0">
                <a:solidFill>
                  <a:srgbClr val="001D58"/>
                </a:solidFill>
                <a:latin typeface="Helvetica" charset="0"/>
                <a:ea typeface="Helvetica" charset="0"/>
                <a:cs typeface="Helvetica" charset="0"/>
              </a:rPr>
              <a:t> Renewable energy sources such as wind, solar, geothermal can not </a:t>
            </a:r>
            <a:r>
              <a:rPr lang="en-US" sz="2200" b="1" dirty="0" smtClean="0">
                <a:solidFill>
                  <a:srgbClr val="001D58"/>
                </a:solidFill>
                <a:latin typeface="Helvetica" charset="0"/>
                <a:ea typeface="Helvetica" charset="0"/>
                <a:cs typeface="Helvetica" charset="0"/>
              </a:rPr>
              <a:t>have a big </a:t>
            </a:r>
            <a:r>
              <a:rPr lang="en-US" sz="2200" b="1" dirty="0">
                <a:solidFill>
                  <a:srgbClr val="001D58"/>
                </a:solidFill>
                <a:latin typeface="Helvetica" charset="0"/>
                <a:ea typeface="Helvetica" charset="0"/>
                <a:cs typeface="Helvetica" charset="0"/>
              </a:rPr>
              <a:t>share in producing the primary energy because of their </a:t>
            </a:r>
            <a:r>
              <a:rPr lang="en-US" sz="2200" b="1" u="sng" dirty="0" smtClean="0">
                <a:solidFill>
                  <a:srgbClr val="001D58"/>
                </a:solidFill>
                <a:latin typeface="Helvetica" charset="0"/>
                <a:ea typeface="Helvetica" charset="0"/>
                <a:cs typeface="Helvetica" charset="0"/>
              </a:rPr>
              <a:t>technical </a:t>
            </a:r>
            <a:r>
              <a:rPr lang="en-US" sz="2200" b="1" u="sng" dirty="0">
                <a:solidFill>
                  <a:srgbClr val="001D58"/>
                </a:solidFill>
                <a:latin typeface="Helvetica" charset="0"/>
                <a:ea typeface="Helvetica" charset="0"/>
                <a:cs typeface="Helvetica" charset="0"/>
              </a:rPr>
              <a:t>limitations </a:t>
            </a:r>
            <a:r>
              <a:rPr lang="en-US" sz="2200" b="1" dirty="0">
                <a:solidFill>
                  <a:srgbClr val="001D58"/>
                </a:solidFill>
                <a:latin typeface="Helvetica" charset="0"/>
                <a:ea typeface="Helvetica" charset="0"/>
                <a:cs typeface="Helvetica" charset="0"/>
              </a:rPr>
              <a:t>and </a:t>
            </a:r>
            <a:r>
              <a:rPr lang="en-US" sz="2200" b="1" u="sng" dirty="0">
                <a:solidFill>
                  <a:srgbClr val="001D58"/>
                </a:solidFill>
                <a:latin typeface="Helvetica" charset="0"/>
                <a:ea typeface="Helvetica" charset="0"/>
                <a:cs typeface="Helvetica" charset="0"/>
              </a:rPr>
              <a:t>uncompetitive </a:t>
            </a:r>
            <a:r>
              <a:rPr lang="en-US" sz="2200" b="1" u="sng" dirty="0" smtClean="0">
                <a:solidFill>
                  <a:srgbClr val="001D58"/>
                </a:solidFill>
                <a:latin typeface="Helvetica" charset="0"/>
                <a:ea typeface="Helvetica" charset="0"/>
                <a:cs typeface="Helvetica" charset="0"/>
              </a:rPr>
              <a:t>price </a:t>
            </a:r>
            <a:r>
              <a:rPr lang="en-US" sz="2200" b="1" dirty="0" smtClean="0">
                <a:solidFill>
                  <a:srgbClr val="001D58"/>
                </a:solidFill>
                <a:latin typeface="Helvetica" charset="0"/>
                <a:ea typeface="Helvetica" charset="0"/>
                <a:cs typeface="Helvetica" charset="0"/>
              </a:rPr>
              <a:t>in comparison to </a:t>
            </a:r>
            <a:r>
              <a:rPr lang="en-US" sz="2200" b="1" dirty="0">
                <a:solidFill>
                  <a:srgbClr val="001D58"/>
                </a:solidFill>
                <a:latin typeface="Helvetica" charset="0"/>
                <a:ea typeface="Helvetica" charset="0"/>
                <a:cs typeface="Helvetica" charset="0"/>
              </a:rPr>
              <a:t>other sources </a:t>
            </a:r>
          </a:p>
          <a:p>
            <a:pPr marL="365760" lvl="1" indent="-256032" fontAlgn="base">
              <a:lnSpc>
                <a:spcPct val="110000"/>
              </a:lnSpc>
              <a:spcBef>
                <a:spcPts val="400"/>
              </a:spcBef>
              <a:spcAft>
                <a:spcPct val="0"/>
              </a:spcAft>
              <a:buSzPct val="68000"/>
              <a:buFont typeface="Wingdings 3"/>
              <a:buChar char=""/>
              <a:defRPr/>
            </a:pPr>
            <a:r>
              <a:rPr lang="en-US" sz="2200" b="1" u="sng" dirty="0">
                <a:solidFill>
                  <a:srgbClr val="001D58"/>
                </a:solidFill>
                <a:latin typeface="Helvetica" charset="0"/>
                <a:ea typeface="Helvetica" charset="0"/>
                <a:cs typeface="Helvetica" charset="0"/>
              </a:rPr>
              <a:t>The </a:t>
            </a:r>
            <a:r>
              <a:rPr lang="en-US" sz="2200" b="1" u="sng" dirty="0" smtClean="0">
                <a:solidFill>
                  <a:srgbClr val="001D58"/>
                </a:solidFill>
                <a:latin typeface="Helvetica" charset="0"/>
                <a:ea typeface="Helvetica" charset="0"/>
                <a:cs typeface="Helvetica" charset="0"/>
              </a:rPr>
              <a:t>potential capacity </a:t>
            </a:r>
            <a:r>
              <a:rPr lang="en-US" sz="2200" b="1" dirty="0" smtClean="0">
                <a:solidFill>
                  <a:srgbClr val="001D58"/>
                </a:solidFill>
                <a:latin typeface="Helvetica" charset="0"/>
                <a:ea typeface="Helvetica" charset="0"/>
                <a:cs typeface="Helvetica" charset="0"/>
              </a:rPr>
              <a:t>of power plant construction </a:t>
            </a:r>
            <a:r>
              <a:rPr lang="en-US" sz="2200" b="1" dirty="0">
                <a:solidFill>
                  <a:srgbClr val="001D58"/>
                </a:solidFill>
                <a:latin typeface="Helvetica" charset="0"/>
                <a:ea typeface="Helvetica" charset="0"/>
                <a:cs typeface="Helvetica" charset="0"/>
              </a:rPr>
              <a:t>on mentioned sources (hydro &amp; renewable energy ) in 2025 are </a:t>
            </a:r>
            <a:r>
              <a:rPr lang="en-US" sz="2200" b="1" u="sng" dirty="0">
                <a:solidFill>
                  <a:srgbClr val="001D58"/>
                </a:solidFill>
                <a:latin typeface="Helvetica" charset="0"/>
                <a:ea typeface="Helvetica" charset="0"/>
                <a:cs typeface="Helvetica" charset="0"/>
              </a:rPr>
              <a:t>very </a:t>
            </a:r>
            <a:r>
              <a:rPr lang="en-US" sz="2200" b="1" u="sng" dirty="0" smtClean="0">
                <a:solidFill>
                  <a:srgbClr val="001D58"/>
                </a:solidFill>
                <a:latin typeface="Helvetica" charset="0"/>
                <a:ea typeface="Helvetica" charset="0"/>
                <a:cs typeface="Helvetica" charset="0"/>
              </a:rPr>
              <a:t>low </a:t>
            </a:r>
            <a:r>
              <a:rPr lang="en-US" sz="2200" b="1" dirty="0" smtClean="0">
                <a:solidFill>
                  <a:srgbClr val="001D58"/>
                </a:solidFill>
                <a:latin typeface="Helvetica" charset="0"/>
                <a:ea typeface="Helvetica" charset="0"/>
                <a:cs typeface="Helvetica" charset="0"/>
              </a:rPr>
              <a:t>in </a:t>
            </a:r>
            <a:r>
              <a:rPr lang="en-US" sz="2200" b="1" dirty="0">
                <a:solidFill>
                  <a:srgbClr val="001D58"/>
                </a:solidFill>
                <a:latin typeface="Helvetica" charset="0"/>
                <a:ea typeface="Helvetica" charset="0"/>
                <a:cs typeface="Helvetica" charset="0"/>
              </a:rPr>
              <a:t>comparison with total need of the country </a:t>
            </a:r>
            <a:endParaRPr lang="fa-IR" sz="2200" b="1" dirty="0">
              <a:solidFill>
                <a:srgbClr val="001D58"/>
              </a:solidFill>
              <a:latin typeface="Helvetica" charset="0"/>
              <a:ea typeface="Helvetica" charset="0"/>
              <a:cs typeface="Helvetica" charset="0"/>
            </a:endParaRPr>
          </a:p>
        </p:txBody>
      </p:sp>
      <p:sp>
        <p:nvSpPr>
          <p:cNvPr id="4" name="TextBox 3"/>
          <p:cNvSpPr txBox="1"/>
          <p:nvPr/>
        </p:nvSpPr>
        <p:spPr>
          <a:xfrm>
            <a:off x="1687950" y="260648"/>
            <a:ext cx="5564472" cy="1169551"/>
          </a:xfrm>
          <a:prstGeom prst="rect">
            <a:avLst/>
          </a:prstGeom>
          <a:noFill/>
        </p:spPr>
        <p:txBody>
          <a:bodyPr wrap="none" rtlCol="1">
            <a:spAutoFit/>
          </a:bodyPr>
          <a:lstStyle/>
          <a:p>
            <a:pPr algn="ctr">
              <a:spcBef>
                <a:spcPct val="0"/>
              </a:spcBef>
            </a:pPr>
            <a:r>
              <a:rPr lang="en-US" sz="2400" b="1" dirty="0">
                <a:solidFill>
                  <a:srgbClr val="552579"/>
                </a:solidFill>
                <a:effectLst>
                  <a:outerShdw blurRad="31750" dist="25400" dir="5400000" algn="tl" rotWithShape="0">
                    <a:srgbClr val="000000">
                      <a:alpha val="25000"/>
                    </a:srgbClr>
                  </a:outerShdw>
                </a:effectLst>
                <a:latin typeface="Albertus Extra Bold" pitchFamily="34" charset="0"/>
                <a:ea typeface="+mj-ea"/>
                <a:cs typeface="+mj-cs"/>
              </a:rPr>
              <a:t> </a:t>
            </a:r>
            <a:endParaRPr lang="en-US" sz="2800" b="1" dirty="0" smtClean="0">
              <a:solidFill>
                <a:srgbClr val="552579"/>
              </a:solidFill>
              <a:effectLst>
                <a:outerShdw blurRad="31750" dist="25400" dir="5400000" algn="tl" rotWithShape="0">
                  <a:srgbClr val="000000">
                    <a:alpha val="25000"/>
                  </a:srgbClr>
                </a:outerShdw>
              </a:effectLst>
              <a:latin typeface="Albertus Extra Bold" pitchFamily="34" charset="0"/>
              <a:ea typeface="+mj-ea"/>
              <a:cs typeface="+mj-cs"/>
            </a:endParaRPr>
          </a:p>
          <a:p>
            <a:pPr algn="ctr">
              <a:spcBef>
                <a:spcPct val="0"/>
              </a:spcBef>
            </a:pPr>
            <a:r>
              <a:rPr lang="en-US" sz="2800" b="1" dirty="0" smtClean="0">
                <a:solidFill>
                  <a:srgbClr val="552579"/>
                </a:solidFill>
                <a:effectLst>
                  <a:outerShdw blurRad="31750" dist="25400" dir="5400000" algn="tl" rotWithShape="0">
                    <a:srgbClr val="000000">
                      <a:alpha val="25000"/>
                    </a:srgbClr>
                  </a:outerShdw>
                </a:effectLst>
                <a:latin typeface="Albertus Extra Bold" pitchFamily="34" charset="0"/>
                <a:ea typeface="+mj-ea"/>
                <a:cs typeface="+mj-cs"/>
              </a:rPr>
              <a:t>Energy </a:t>
            </a:r>
            <a:r>
              <a:rPr lang="en-US" sz="2800" b="1" u="sng" dirty="0">
                <a:solidFill>
                  <a:srgbClr val="552579"/>
                </a:solidFill>
                <a:effectLst>
                  <a:outerShdw blurRad="31750" dist="25400" dir="5400000" algn="tl" rotWithShape="0">
                    <a:srgbClr val="000000">
                      <a:alpha val="25000"/>
                    </a:srgbClr>
                  </a:outerShdw>
                </a:effectLst>
                <a:latin typeface="Albertus Extra Bold" pitchFamily="34" charset="0"/>
                <a:ea typeface="+mj-ea"/>
                <a:cs typeface="+mj-cs"/>
              </a:rPr>
              <a:t>security</a:t>
            </a:r>
            <a:r>
              <a:rPr lang="en-US" sz="2800" b="1" dirty="0">
                <a:solidFill>
                  <a:srgbClr val="552579"/>
                </a:solidFill>
                <a:effectLst>
                  <a:outerShdw blurRad="31750" dist="25400" dir="5400000" algn="tl" rotWithShape="0">
                    <a:srgbClr val="000000">
                      <a:alpha val="25000"/>
                    </a:srgbClr>
                  </a:outerShdw>
                </a:effectLst>
                <a:latin typeface="Albertus Extra Bold" pitchFamily="34" charset="0"/>
                <a:ea typeface="+mj-ea"/>
                <a:cs typeface="+mj-cs"/>
              </a:rPr>
              <a:t> point of view </a:t>
            </a:r>
          </a:p>
          <a:p>
            <a:endParaRPr lang="fa-IR" dirty="0"/>
          </a:p>
        </p:txBody>
      </p:sp>
    </p:spTree>
    <p:extLst>
      <p:ext uri="{BB962C8B-B14F-4D97-AF65-F5344CB8AC3E}">
        <p14:creationId xmlns:p14="http://schemas.microsoft.com/office/powerpoint/2010/main" val="2696355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620688"/>
            <a:ext cx="8229600" cy="580926"/>
          </a:xfrm>
        </p:spPr>
        <p:txBody>
          <a:bodyPr>
            <a:noAutofit/>
          </a:bodyPr>
          <a:lstStyle/>
          <a:p>
            <a:pPr lvl="0" algn="ctr" fontAlgn="base">
              <a:spcAft>
                <a:spcPct val="0"/>
              </a:spcAft>
              <a:defRPr/>
            </a:pPr>
            <a:r>
              <a:rPr lang="en-US" sz="2800" u="sng" dirty="0">
                <a:solidFill>
                  <a:srgbClr val="552579"/>
                </a:solidFill>
                <a:latin typeface="Albertus Extra Bold" pitchFamily="34" charset="0"/>
              </a:rPr>
              <a:t>Environmental</a:t>
            </a:r>
            <a:r>
              <a:rPr lang="en-US" sz="2800" dirty="0">
                <a:solidFill>
                  <a:srgbClr val="552579"/>
                </a:solidFill>
                <a:latin typeface="Albertus Extra Bold" pitchFamily="34" charset="0"/>
              </a:rPr>
              <a:t> consideration and sustainable development  </a:t>
            </a:r>
            <a:endParaRPr lang="fa-IR" sz="2800" dirty="0">
              <a:solidFill>
                <a:srgbClr val="552579"/>
              </a:solidFill>
              <a:latin typeface="Albertus Extra Bold" pitchFamily="34" charset="0"/>
            </a:endParaRPr>
          </a:p>
        </p:txBody>
      </p:sp>
      <p:sp>
        <p:nvSpPr>
          <p:cNvPr id="2" name="Content Placeholder 1"/>
          <p:cNvSpPr>
            <a:spLocks noGrp="1"/>
          </p:cNvSpPr>
          <p:nvPr>
            <p:ph idx="1"/>
          </p:nvPr>
        </p:nvSpPr>
        <p:spPr>
          <a:xfrm>
            <a:off x="457200" y="1481329"/>
            <a:ext cx="8229600" cy="1299600"/>
          </a:xfrm>
        </p:spPr>
        <p:txBody>
          <a:bodyPr>
            <a:normAutofit/>
          </a:bodyPr>
          <a:lstStyle/>
          <a:p>
            <a:r>
              <a:rPr lang="en-US" sz="2200" b="1" dirty="0">
                <a:solidFill>
                  <a:srgbClr val="001D58"/>
                </a:solidFill>
                <a:latin typeface="Helvetica" charset="0"/>
                <a:ea typeface="Helvetica" charset="0"/>
                <a:cs typeface="Helvetica" charset="0"/>
              </a:rPr>
              <a:t>The fossil fuels are considered as the main resources of energy in Iran and in the same time they play the main role in environmental </a:t>
            </a:r>
            <a:r>
              <a:rPr lang="en-US" sz="2200" b="1" u="sng" dirty="0">
                <a:solidFill>
                  <a:srgbClr val="001D58"/>
                </a:solidFill>
                <a:latin typeface="Helvetica" charset="0"/>
                <a:ea typeface="Helvetica" charset="0"/>
                <a:cs typeface="Helvetica" charset="0"/>
              </a:rPr>
              <a:t>contaminations</a:t>
            </a:r>
            <a:endParaRPr lang="fa-IR" sz="2200" b="1" u="sng" dirty="0">
              <a:solidFill>
                <a:srgbClr val="001D58"/>
              </a:solidFill>
              <a:latin typeface="Helvetica" charset="0"/>
              <a:ea typeface="Helvetica" charset="0"/>
              <a:cs typeface="Helvetica" charset="0"/>
            </a:endParaRPr>
          </a:p>
        </p:txBody>
      </p:sp>
      <p:sp>
        <p:nvSpPr>
          <p:cNvPr id="4" name="TextBox 3"/>
          <p:cNvSpPr txBox="1"/>
          <p:nvPr/>
        </p:nvSpPr>
        <p:spPr>
          <a:xfrm>
            <a:off x="3635896" y="3933056"/>
            <a:ext cx="184731" cy="369332"/>
          </a:xfrm>
          <a:prstGeom prst="rect">
            <a:avLst/>
          </a:prstGeom>
          <a:noFill/>
        </p:spPr>
        <p:txBody>
          <a:bodyPr wrap="none" rtlCol="1">
            <a:spAutoFit/>
          </a:bodyPr>
          <a:lstStyle/>
          <a:p>
            <a:endParaRPr lang="fa-IR" dirty="0"/>
          </a:p>
        </p:txBody>
      </p:sp>
      <p:sp>
        <p:nvSpPr>
          <p:cNvPr id="5" name="Content Placeholder 1"/>
          <p:cNvSpPr txBox="1">
            <a:spLocks/>
          </p:cNvSpPr>
          <p:nvPr/>
        </p:nvSpPr>
        <p:spPr>
          <a:xfrm>
            <a:off x="395536" y="4117722"/>
            <a:ext cx="8229600" cy="161553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0" fontAlgn="base">
              <a:defRPr/>
            </a:pPr>
            <a:r>
              <a:rPr lang="en-US" sz="2200" b="1" u="sng" dirty="0">
                <a:solidFill>
                  <a:srgbClr val="001D58"/>
                </a:solidFill>
                <a:latin typeface="Helvetica" charset="0"/>
                <a:ea typeface="Helvetica" charset="0"/>
                <a:cs typeface="Helvetica" charset="0"/>
              </a:rPr>
              <a:t>Low fuel cost </a:t>
            </a:r>
            <a:r>
              <a:rPr lang="en-US" sz="2200" b="1" dirty="0">
                <a:solidFill>
                  <a:srgbClr val="001D58"/>
                </a:solidFill>
                <a:latin typeface="Helvetica" charset="0"/>
                <a:ea typeface="Helvetica" charset="0"/>
                <a:cs typeface="Helvetica" charset="0"/>
              </a:rPr>
              <a:t>of NPP and low social cost , </a:t>
            </a:r>
            <a:r>
              <a:rPr lang="en-US" sz="2200" b="1" u="sng" dirty="0">
                <a:solidFill>
                  <a:srgbClr val="001D58"/>
                </a:solidFill>
                <a:latin typeface="Helvetica" charset="0"/>
                <a:ea typeface="Helvetica" charset="0"/>
                <a:cs typeface="Helvetica" charset="0"/>
              </a:rPr>
              <a:t>longer lifetime </a:t>
            </a:r>
            <a:r>
              <a:rPr lang="en-US" sz="2200" b="1" dirty="0" smtClean="0">
                <a:solidFill>
                  <a:srgbClr val="001D58"/>
                </a:solidFill>
                <a:latin typeface="Helvetica" charset="0"/>
                <a:ea typeface="Helvetica" charset="0"/>
                <a:cs typeface="Helvetica" charset="0"/>
              </a:rPr>
              <a:t>, </a:t>
            </a:r>
            <a:r>
              <a:rPr lang="en-US" sz="2200" b="1" dirty="0">
                <a:solidFill>
                  <a:srgbClr val="001D58"/>
                </a:solidFill>
                <a:latin typeface="Helvetica" charset="0"/>
                <a:ea typeface="Helvetica" charset="0"/>
                <a:cs typeface="Helvetica" charset="0"/>
              </a:rPr>
              <a:t>capability for supplying </a:t>
            </a:r>
            <a:r>
              <a:rPr lang="en-US" sz="2200" b="1" u="sng" dirty="0">
                <a:solidFill>
                  <a:srgbClr val="001D58"/>
                </a:solidFill>
                <a:latin typeface="Helvetica" charset="0"/>
                <a:ea typeface="Helvetica" charset="0"/>
                <a:cs typeface="Helvetica" charset="0"/>
              </a:rPr>
              <a:t>base load </a:t>
            </a:r>
            <a:r>
              <a:rPr lang="en-US" sz="2200" b="1" u="sng" dirty="0" smtClean="0">
                <a:solidFill>
                  <a:srgbClr val="001D58"/>
                </a:solidFill>
                <a:latin typeface="Helvetica" charset="0"/>
                <a:ea typeface="Helvetica" charset="0"/>
                <a:cs typeface="Helvetica" charset="0"/>
              </a:rPr>
              <a:t>energy </a:t>
            </a:r>
            <a:r>
              <a:rPr lang="en-US" sz="2200" b="1" dirty="0" smtClean="0">
                <a:solidFill>
                  <a:srgbClr val="001D58"/>
                </a:solidFill>
                <a:latin typeface="Helvetica" charset="0"/>
                <a:ea typeface="Helvetica" charset="0"/>
                <a:cs typeface="Helvetica" charset="0"/>
              </a:rPr>
              <a:t>and </a:t>
            </a:r>
            <a:r>
              <a:rPr lang="en-US" sz="2200" b="1" dirty="0">
                <a:solidFill>
                  <a:srgbClr val="001D58"/>
                </a:solidFill>
                <a:latin typeface="Helvetica" charset="0"/>
                <a:ea typeface="Helvetica" charset="0"/>
                <a:cs typeface="Helvetica" charset="0"/>
              </a:rPr>
              <a:t>by-products of nuclear power plants can be considered as some techno-economic advantages of nuclear power plants in  Iran .</a:t>
            </a:r>
          </a:p>
        </p:txBody>
      </p:sp>
      <p:sp>
        <p:nvSpPr>
          <p:cNvPr id="6" name="Title 2"/>
          <p:cNvSpPr txBox="1">
            <a:spLocks/>
          </p:cNvSpPr>
          <p:nvPr/>
        </p:nvSpPr>
        <p:spPr>
          <a:xfrm>
            <a:off x="618431" y="3329657"/>
            <a:ext cx="8229600" cy="580926"/>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base">
              <a:lnSpc>
                <a:spcPct val="100000"/>
              </a:lnSpc>
              <a:spcAft>
                <a:spcPct val="0"/>
              </a:spcAft>
              <a:buClrTx/>
              <a:defRPr/>
            </a:pPr>
            <a:r>
              <a:rPr lang="en-US" sz="2800" dirty="0">
                <a:solidFill>
                  <a:srgbClr val="552579"/>
                </a:solidFill>
                <a:latin typeface="Albertus Extra Bold" pitchFamily="34" charset="0"/>
              </a:rPr>
              <a:t>Techno-</a:t>
            </a:r>
            <a:r>
              <a:rPr lang="en-US" sz="2800" u="sng" dirty="0">
                <a:solidFill>
                  <a:srgbClr val="552579"/>
                </a:solidFill>
                <a:latin typeface="Albertus Extra Bold" pitchFamily="34" charset="0"/>
              </a:rPr>
              <a:t>economic</a:t>
            </a:r>
            <a:r>
              <a:rPr lang="en-US" sz="2800" dirty="0">
                <a:solidFill>
                  <a:srgbClr val="552579"/>
                </a:solidFill>
                <a:latin typeface="Albertus Extra Bold" pitchFamily="34" charset="0"/>
              </a:rPr>
              <a:t> advantages </a:t>
            </a:r>
          </a:p>
        </p:txBody>
      </p:sp>
    </p:spTree>
    <p:extLst>
      <p:ext uri="{BB962C8B-B14F-4D97-AF65-F5344CB8AC3E}">
        <p14:creationId xmlns:p14="http://schemas.microsoft.com/office/powerpoint/2010/main" val="580042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836712"/>
            <a:ext cx="7499176" cy="576064"/>
          </a:xfrm>
        </p:spPr>
        <p:txBody>
          <a:bodyPr>
            <a:noAutofit/>
          </a:bodyPr>
          <a:lstStyle/>
          <a:p>
            <a:pPr algn="ctr"/>
            <a:r>
              <a:rPr lang="en-US" sz="3200" dirty="0">
                <a:solidFill>
                  <a:srgbClr val="552579"/>
                </a:solidFill>
                <a:latin typeface="Albertus Extra Bold" pitchFamily="34" charset="0"/>
              </a:rPr>
              <a:t>Influence on the development of other sectors </a:t>
            </a:r>
            <a:endParaRPr lang="fa-IR" sz="4400" dirty="0"/>
          </a:p>
        </p:txBody>
      </p:sp>
      <p:sp>
        <p:nvSpPr>
          <p:cNvPr id="2" name="Content Placeholder 1"/>
          <p:cNvSpPr>
            <a:spLocks noGrp="1"/>
          </p:cNvSpPr>
          <p:nvPr>
            <p:ph idx="1"/>
          </p:nvPr>
        </p:nvSpPr>
        <p:spPr>
          <a:xfrm>
            <a:off x="457200" y="1916832"/>
            <a:ext cx="8229600" cy="4090459"/>
          </a:xfrm>
        </p:spPr>
        <p:txBody>
          <a:bodyPr/>
          <a:lstStyle/>
          <a:p>
            <a:pPr fontAlgn="base">
              <a:lnSpc>
                <a:spcPct val="150000"/>
              </a:lnSpc>
              <a:buFont typeface="Wingdings" pitchFamily="2" charset="2"/>
              <a:buChar char="Ø"/>
              <a:defRPr/>
            </a:pPr>
            <a:r>
              <a:rPr lang="en-US" sz="2200" b="1" dirty="0">
                <a:solidFill>
                  <a:srgbClr val="001D58"/>
                </a:solidFill>
                <a:latin typeface="Helvetica" charset="0"/>
                <a:ea typeface="Helvetica" charset="0"/>
                <a:cs typeface="Helvetica" charset="0"/>
              </a:rPr>
              <a:t>Nuclear power technology is considered as </a:t>
            </a:r>
            <a:r>
              <a:rPr lang="en-US" sz="2200" b="1" u="sng" dirty="0">
                <a:solidFill>
                  <a:srgbClr val="001D58"/>
                </a:solidFill>
                <a:latin typeface="Helvetica" charset="0"/>
                <a:ea typeface="Helvetica" charset="0"/>
                <a:cs typeface="Helvetica" charset="0"/>
              </a:rPr>
              <a:t>multidisciplinary</a:t>
            </a:r>
            <a:r>
              <a:rPr lang="en-US" sz="2200" b="1" dirty="0">
                <a:solidFill>
                  <a:srgbClr val="001D58"/>
                </a:solidFill>
                <a:latin typeface="Helvetica" charset="0"/>
                <a:ea typeface="Helvetica" charset="0"/>
                <a:cs typeface="Helvetica" charset="0"/>
              </a:rPr>
              <a:t> </a:t>
            </a:r>
            <a:endParaRPr lang="en-US" sz="2200" b="1" dirty="0" smtClean="0">
              <a:solidFill>
                <a:srgbClr val="001D58"/>
              </a:solidFill>
              <a:latin typeface="Helvetica" charset="0"/>
              <a:ea typeface="Helvetica" charset="0"/>
              <a:cs typeface="Helvetica" charset="0"/>
            </a:endParaRPr>
          </a:p>
          <a:p>
            <a:pPr fontAlgn="base">
              <a:lnSpc>
                <a:spcPct val="150000"/>
              </a:lnSpc>
              <a:buFont typeface="Wingdings" pitchFamily="2" charset="2"/>
              <a:buChar char="Ø"/>
              <a:defRPr/>
            </a:pPr>
            <a:endParaRPr lang="en-US" sz="2200" b="1" dirty="0">
              <a:solidFill>
                <a:srgbClr val="001D58"/>
              </a:solidFill>
              <a:latin typeface="Helvetica" charset="0"/>
              <a:ea typeface="Helvetica" charset="0"/>
              <a:cs typeface="Helvetica" charset="0"/>
            </a:endParaRPr>
          </a:p>
          <a:p>
            <a:pPr fontAlgn="base">
              <a:lnSpc>
                <a:spcPct val="150000"/>
              </a:lnSpc>
              <a:buFont typeface="Wingdings" pitchFamily="2" charset="2"/>
              <a:buChar char="Ø"/>
              <a:defRPr/>
            </a:pPr>
            <a:r>
              <a:rPr lang="en-US" sz="2200" b="1" dirty="0" smtClean="0">
                <a:solidFill>
                  <a:srgbClr val="001D58"/>
                </a:solidFill>
                <a:latin typeface="Helvetica" charset="0"/>
                <a:ea typeface="Helvetica" charset="0"/>
                <a:cs typeface="Helvetica" charset="0"/>
              </a:rPr>
              <a:t>Construction, commissioning and decommissioning </a:t>
            </a:r>
            <a:r>
              <a:rPr lang="en-US" sz="2200" b="1" dirty="0">
                <a:solidFill>
                  <a:srgbClr val="001D58"/>
                </a:solidFill>
                <a:latin typeface="Helvetica" charset="0"/>
                <a:ea typeface="Helvetica" charset="0"/>
                <a:cs typeface="Helvetica" charset="0"/>
              </a:rPr>
              <a:t>of nuclear power plant require common and harmonic activities of modern and advanced  </a:t>
            </a:r>
            <a:r>
              <a:rPr lang="en-US" sz="2200" b="1" u="sng" dirty="0">
                <a:solidFill>
                  <a:srgbClr val="001D58"/>
                </a:solidFill>
                <a:latin typeface="Helvetica" charset="0"/>
                <a:ea typeface="Helvetica" charset="0"/>
                <a:cs typeface="Helvetica" charset="0"/>
              </a:rPr>
              <a:t>different science &amp; technologies  </a:t>
            </a:r>
          </a:p>
          <a:p>
            <a:endParaRPr lang="fa-IR" dirty="0"/>
          </a:p>
        </p:txBody>
      </p:sp>
    </p:spTree>
    <p:extLst>
      <p:ext uri="{BB962C8B-B14F-4D97-AF65-F5344CB8AC3E}">
        <p14:creationId xmlns:p14="http://schemas.microsoft.com/office/powerpoint/2010/main" val="1260633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32656"/>
            <a:ext cx="8229600" cy="868958"/>
          </a:xfrm>
        </p:spPr>
        <p:txBody>
          <a:bodyPr>
            <a:normAutofit fontScale="90000"/>
          </a:bodyPr>
          <a:lstStyle/>
          <a:p>
            <a:r>
              <a:rPr lang="en-US" sz="3600" dirty="0">
                <a:solidFill>
                  <a:srgbClr val="552579"/>
                </a:solidFill>
                <a:latin typeface="Albertus Extra Bold" pitchFamily="34" charset="0"/>
              </a:rPr>
              <a:t>Legal and National Obligations and Bases  </a:t>
            </a:r>
            <a:endParaRPr lang="fa-IR" dirty="0"/>
          </a:p>
        </p:txBody>
      </p:sp>
      <p:sp>
        <p:nvSpPr>
          <p:cNvPr id="2" name="Content Placeholder 1"/>
          <p:cNvSpPr>
            <a:spLocks noGrp="1"/>
          </p:cNvSpPr>
          <p:nvPr>
            <p:ph idx="1"/>
          </p:nvPr>
        </p:nvSpPr>
        <p:spPr/>
        <p:txBody>
          <a:bodyPr>
            <a:normAutofit fontScale="85000" lnSpcReduction="10000"/>
          </a:bodyPr>
          <a:lstStyle/>
          <a:p>
            <a:pPr marL="447675" indent="-338138">
              <a:buFont typeface="Wingdings" pitchFamily="2" charset="2"/>
              <a:buChar char="Ø"/>
            </a:pPr>
            <a:r>
              <a:rPr lang="en-US" sz="2600" b="1" u="sng" dirty="0" smtClean="0">
                <a:solidFill>
                  <a:srgbClr val="001D58"/>
                </a:solidFill>
                <a:latin typeface="Helvetica" charset="0"/>
                <a:ea typeface="Helvetica" charset="0"/>
                <a:cs typeface="Helvetica" charset="0"/>
              </a:rPr>
              <a:t>Strategic Energy Plan of the country </a:t>
            </a:r>
            <a:r>
              <a:rPr lang="en-US" sz="2600" b="1" dirty="0" smtClean="0">
                <a:solidFill>
                  <a:srgbClr val="001D58"/>
                </a:solidFill>
                <a:latin typeface="Helvetica" charset="0"/>
                <a:ea typeface="Helvetica" charset="0"/>
                <a:cs typeface="Helvetica" charset="0"/>
              </a:rPr>
              <a:t>, </a:t>
            </a:r>
            <a:r>
              <a:rPr lang="en-US" sz="2600" b="1" dirty="0">
                <a:solidFill>
                  <a:srgbClr val="001D58"/>
                </a:solidFill>
                <a:latin typeface="Helvetica" charset="0"/>
                <a:ea typeface="Helvetica" charset="0"/>
                <a:cs typeface="Helvetica" charset="0"/>
              </a:rPr>
              <a:t>One of Iran's </a:t>
            </a:r>
            <a:r>
              <a:rPr lang="en-US" sz="2600" b="1" dirty="0" smtClean="0">
                <a:solidFill>
                  <a:srgbClr val="001D58"/>
                </a:solidFill>
                <a:latin typeface="Helvetica" charset="0"/>
                <a:ea typeface="Helvetica" charset="0"/>
                <a:cs typeface="Helvetica" charset="0"/>
              </a:rPr>
              <a:t>pillars in energy </a:t>
            </a:r>
            <a:r>
              <a:rPr lang="en-US" sz="2600" b="1" dirty="0">
                <a:solidFill>
                  <a:srgbClr val="001D58"/>
                </a:solidFill>
                <a:latin typeface="Helvetica" charset="0"/>
                <a:ea typeface="Helvetica" charset="0"/>
                <a:cs typeface="Helvetica" charset="0"/>
              </a:rPr>
              <a:t>section is related to nuclear energy: Effort to achieve nuclear science &amp; Technology and construct nuclear power plants to </a:t>
            </a:r>
            <a:r>
              <a:rPr lang="en-US" sz="2600" b="1" dirty="0" smtClean="0">
                <a:solidFill>
                  <a:srgbClr val="001D58"/>
                </a:solidFill>
                <a:latin typeface="Helvetica" charset="0"/>
                <a:ea typeface="Helvetica" charset="0"/>
                <a:cs typeface="Helvetica" charset="0"/>
              </a:rPr>
              <a:t>supply part </a:t>
            </a:r>
            <a:r>
              <a:rPr lang="en-US" sz="2600" b="1" dirty="0">
                <a:solidFill>
                  <a:srgbClr val="001D58"/>
                </a:solidFill>
                <a:latin typeface="Helvetica" charset="0"/>
                <a:ea typeface="Helvetica" charset="0"/>
                <a:cs typeface="Helvetica" charset="0"/>
              </a:rPr>
              <a:t>of Iran's energy and training fields is necessary </a:t>
            </a:r>
          </a:p>
          <a:p>
            <a:pPr marL="457200" indent="-457200" algn="just" eaLnBrk="0" hangingPunct="0">
              <a:spcBef>
                <a:spcPct val="50000"/>
              </a:spcBef>
              <a:spcAft>
                <a:spcPct val="0"/>
              </a:spcAft>
              <a:buClr>
                <a:srgbClr val="058DE1"/>
              </a:buClr>
              <a:buFont typeface="Wingdings" pitchFamily="2" charset="2"/>
              <a:buChar char="Ø"/>
              <a:defRPr/>
            </a:pPr>
            <a:r>
              <a:rPr lang="en-US" sz="2600" b="1" u="sng" dirty="0">
                <a:solidFill>
                  <a:srgbClr val="001D58"/>
                </a:solidFill>
                <a:latin typeface="Helvetica" charset="0"/>
                <a:ea typeface="Helvetica" charset="0"/>
                <a:cs typeface="Helvetica" charset="0"/>
              </a:rPr>
              <a:t>Iran's Atomic Energy Council </a:t>
            </a:r>
            <a:r>
              <a:rPr lang="en-US" sz="2600" b="1" u="sng" dirty="0" smtClean="0">
                <a:solidFill>
                  <a:srgbClr val="001D58"/>
                </a:solidFill>
                <a:latin typeface="Helvetica" charset="0"/>
                <a:ea typeface="Helvetica" charset="0"/>
                <a:cs typeface="Helvetica" charset="0"/>
              </a:rPr>
              <a:t>approval</a:t>
            </a:r>
            <a:r>
              <a:rPr lang="en-US" sz="2600" b="1" dirty="0" smtClean="0">
                <a:solidFill>
                  <a:srgbClr val="001D58"/>
                </a:solidFill>
                <a:latin typeface="Helvetica" charset="0"/>
                <a:ea typeface="Helvetica" charset="0"/>
                <a:cs typeface="Helvetica" charset="0"/>
              </a:rPr>
              <a:t>: </a:t>
            </a:r>
            <a:r>
              <a:rPr lang="en-US" sz="2600" b="1" dirty="0">
                <a:solidFill>
                  <a:srgbClr val="001D58"/>
                </a:solidFill>
                <a:latin typeface="Helvetica" charset="0"/>
                <a:ea typeface="Helvetica" charset="0"/>
                <a:cs typeface="Helvetica" charset="0"/>
              </a:rPr>
              <a:t>Construction of atomic power </a:t>
            </a:r>
            <a:r>
              <a:rPr lang="en-US" sz="2600" b="1" dirty="0" smtClean="0">
                <a:solidFill>
                  <a:srgbClr val="001D58"/>
                </a:solidFill>
                <a:latin typeface="Helvetica" charset="0"/>
                <a:ea typeface="Helvetica" charset="0"/>
                <a:cs typeface="Helvetica" charset="0"/>
              </a:rPr>
              <a:t>plants to </a:t>
            </a:r>
            <a:r>
              <a:rPr lang="en-US" sz="2600" b="1" dirty="0">
                <a:solidFill>
                  <a:srgbClr val="001D58"/>
                </a:solidFill>
                <a:latin typeface="Helvetica" charset="0"/>
                <a:ea typeface="Helvetica" charset="0"/>
                <a:cs typeface="Helvetica" charset="0"/>
              </a:rPr>
              <a:t>generate power is one of Iran Government's principal goals and policies </a:t>
            </a:r>
          </a:p>
          <a:p>
            <a:pPr marL="457200" indent="-457200" algn="just" eaLnBrk="0" hangingPunct="0">
              <a:lnSpc>
                <a:spcPct val="100000"/>
              </a:lnSpc>
              <a:spcBef>
                <a:spcPct val="50000"/>
              </a:spcBef>
              <a:spcAft>
                <a:spcPct val="0"/>
              </a:spcAft>
              <a:buClr>
                <a:srgbClr val="800080"/>
              </a:buClr>
              <a:buFont typeface="Wingdings" pitchFamily="2" charset="2"/>
              <a:buChar char="Ø"/>
              <a:defRPr/>
            </a:pPr>
            <a:endParaRPr lang="en-US" sz="2600" b="1" dirty="0">
              <a:solidFill>
                <a:srgbClr val="001D58"/>
              </a:solidFill>
              <a:latin typeface="Helvetica" charset="0"/>
              <a:ea typeface="Helvetica" charset="0"/>
              <a:cs typeface="Helvetica" charset="0"/>
            </a:endParaRPr>
          </a:p>
          <a:p>
            <a:pPr marL="514350" indent="-514350" algn="just" eaLnBrk="0" hangingPunct="0">
              <a:lnSpc>
                <a:spcPct val="100000"/>
              </a:lnSpc>
              <a:spcBef>
                <a:spcPct val="50000"/>
              </a:spcBef>
              <a:spcAft>
                <a:spcPct val="0"/>
              </a:spcAft>
              <a:buClr>
                <a:srgbClr val="058DE1"/>
              </a:buClr>
              <a:buFont typeface="Wingdings" pitchFamily="2" charset="2"/>
              <a:buChar char="Ø"/>
              <a:defRPr/>
            </a:pPr>
            <a:r>
              <a:rPr lang="en-US" sz="2600" b="1" u="sng" dirty="0">
                <a:solidFill>
                  <a:srgbClr val="001D58"/>
                </a:solidFill>
                <a:latin typeface="Helvetica" charset="0"/>
                <a:ea typeface="Helvetica" charset="0"/>
                <a:cs typeface="Helvetica" charset="0"/>
              </a:rPr>
              <a:t>Iran's Atomic Energy Council </a:t>
            </a:r>
            <a:r>
              <a:rPr lang="en-US" sz="2600" b="1" u="sng" dirty="0" smtClean="0">
                <a:solidFill>
                  <a:srgbClr val="001D58"/>
                </a:solidFill>
                <a:latin typeface="Helvetica" charset="0"/>
                <a:ea typeface="Helvetica" charset="0"/>
                <a:cs typeface="Helvetica" charset="0"/>
              </a:rPr>
              <a:t>approval</a:t>
            </a:r>
            <a:r>
              <a:rPr lang="en-US" sz="2600" b="1" dirty="0" smtClean="0">
                <a:solidFill>
                  <a:srgbClr val="001D58"/>
                </a:solidFill>
                <a:latin typeface="Helvetica" charset="0"/>
                <a:ea typeface="Helvetica" charset="0"/>
                <a:cs typeface="Helvetica" charset="0"/>
              </a:rPr>
              <a:t>: </a:t>
            </a:r>
            <a:r>
              <a:rPr lang="en-US" sz="2600" b="1" dirty="0">
                <a:solidFill>
                  <a:srgbClr val="001D58"/>
                </a:solidFill>
                <a:latin typeface="Helvetica" charset="0"/>
                <a:ea typeface="Helvetica" charset="0"/>
                <a:cs typeface="Helvetica" charset="0"/>
              </a:rPr>
              <a:t>Generating 10% to 20% of country's needed electricity by nuclear power plants</a:t>
            </a:r>
          </a:p>
          <a:p>
            <a:endParaRPr lang="fa-IR" dirty="0"/>
          </a:p>
        </p:txBody>
      </p:sp>
    </p:spTree>
    <p:extLst>
      <p:ext uri="{BB962C8B-B14F-4D97-AF65-F5344CB8AC3E}">
        <p14:creationId xmlns:p14="http://schemas.microsoft.com/office/powerpoint/2010/main" val="2041476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18900000" algn="bl" rotWithShape="0">
              <a:prstClr val="black">
                <a:alpha val="40000"/>
              </a:prstClr>
            </a:outerShdw>
          </a:effectLst>
        </p:spPr>
        <p:txBody>
          <a:bodyPr>
            <a:normAutofit/>
          </a:bodyPr>
          <a:lstStyle/>
          <a:p>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Contents</a:t>
            </a:r>
            <a:endParaRPr lang="en-US"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
        <p:nvSpPr>
          <p:cNvPr id="3" name="Content Placeholder 2"/>
          <p:cNvSpPr>
            <a:spLocks noGrp="1"/>
          </p:cNvSpPr>
          <p:nvPr>
            <p:ph idx="1"/>
          </p:nvPr>
        </p:nvSpPr>
        <p:spPr>
          <a:xfrm>
            <a:off x="179512" y="1484784"/>
            <a:ext cx="8712968" cy="4035904"/>
          </a:xfrm>
        </p:spPr>
        <p:txBody>
          <a:bodyPr>
            <a:normAutofit/>
          </a:bodyPr>
          <a:lstStyle/>
          <a:p>
            <a:pPr defTabSz="649288">
              <a:spcBef>
                <a:spcPts val="600"/>
              </a:spcBef>
              <a:buSzPct val="115000"/>
              <a:buFont typeface="Wingdings" pitchFamily="2" charset="2"/>
              <a:buChar char="Ø"/>
            </a:pPr>
            <a:r>
              <a:rPr lang="en-US" sz="2200" b="1" i="1" dirty="0" smtClean="0">
                <a:solidFill>
                  <a:srgbClr val="001D58"/>
                </a:solidFill>
                <a:latin typeface="Helvetica" charset="0"/>
                <a:ea typeface="Helvetica" charset="0"/>
                <a:cs typeface="Helvetica" charset="0"/>
                <a:sym typeface="Helvetica" charset="0"/>
              </a:rPr>
              <a:t>Introduction</a:t>
            </a:r>
          </a:p>
          <a:p>
            <a:pPr defTabSz="649288">
              <a:spcBef>
                <a:spcPts val="600"/>
              </a:spcBef>
              <a:buSzPct val="115000"/>
              <a:buFont typeface="Wingdings" pitchFamily="2" charset="2"/>
              <a:buChar char="Ø"/>
            </a:pPr>
            <a:r>
              <a:rPr lang="en-US" sz="2200" b="1" i="1" dirty="0" smtClean="0">
                <a:solidFill>
                  <a:srgbClr val="001D58"/>
                </a:solidFill>
                <a:latin typeface="Helvetica" charset="0"/>
                <a:ea typeface="Helvetica" charset="0"/>
                <a:cs typeface="Helvetica" charset="0"/>
                <a:sym typeface="Helvetica" charset="0"/>
              </a:rPr>
              <a:t>Perspective of </a:t>
            </a:r>
            <a:r>
              <a:rPr lang="en-US" sz="2200" b="1" i="1" dirty="0">
                <a:solidFill>
                  <a:srgbClr val="001D58"/>
                </a:solidFill>
                <a:latin typeface="Helvetica" charset="0"/>
                <a:ea typeface="Helvetica" charset="0"/>
                <a:cs typeface="Helvetica" charset="0"/>
                <a:sym typeface="Helvetica" charset="0"/>
              </a:rPr>
              <a:t>the </a:t>
            </a:r>
            <a:r>
              <a:rPr lang="en-US" sz="2200" b="1" i="1" u="sng" dirty="0" smtClean="0">
                <a:solidFill>
                  <a:srgbClr val="001D58"/>
                </a:solidFill>
                <a:latin typeface="Helvetica" charset="0"/>
                <a:ea typeface="Helvetica" charset="0"/>
                <a:cs typeface="Helvetica" charset="0"/>
                <a:sym typeface="Helvetica" charset="0"/>
              </a:rPr>
              <a:t>world nuclear energy </a:t>
            </a:r>
            <a:r>
              <a:rPr lang="en-US" sz="2200" b="1" i="1" dirty="0" smtClean="0">
                <a:solidFill>
                  <a:srgbClr val="001D58"/>
                </a:solidFill>
                <a:latin typeface="Helvetica" charset="0"/>
                <a:ea typeface="Helvetica" charset="0"/>
                <a:cs typeface="Helvetica" charset="0"/>
                <a:sym typeface="Helvetica" charset="0"/>
              </a:rPr>
              <a:t>development</a:t>
            </a:r>
          </a:p>
          <a:p>
            <a:pPr defTabSz="649288">
              <a:spcBef>
                <a:spcPts val="600"/>
              </a:spcBef>
              <a:buSzPct val="115000"/>
              <a:buFont typeface="Wingdings" pitchFamily="2" charset="2"/>
              <a:buChar char="Ø"/>
            </a:pPr>
            <a:r>
              <a:rPr lang="en-US" sz="2200" b="1" i="1" dirty="0" smtClean="0">
                <a:solidFill>
                  <a:srgbClr val="001D58"/>
                </a:solidFill>
                <a:latin typeface="Helvetica" charset="0"/>
                <a:ea typeface="Helvetica" charset="0"/>
                <a:cs typeface="Helvetica" charset="0"/>
                <a:sym typeface="Helvetica" charset="0"/>
              </a:rPr>
              <a:t>Resources</a:t>
            </a:r>
            <a:r>
              <a:rPr lang="en-US" sz="2200" b="1" i="1" dirty="0">
                <a:solidFill>
                  <a:srgbClr val="001D58"/>
                </a:solidFill>
                <a:latin typeface="Helvetica" charset="0"/>
                <a:ea typeface="Helvetica" charset="0"/>
                <a:cs typeface="Helvetica" charset="0"/>
                <a:sym typeface="Helvetica" charset="0"/>
              </a:rPr>
              <a:t>, production and consumption of </a:t>
            </a:r>
            <a:r>
              <a:rPr lang="en-US" sz="2200" b="1" i="1" u="sng" dirty="0">
                <a:solidFill>
                  <a:srgbClr val="001D58"/>
                </a:solidFill>
                <a:latin typeface="Helvetica" charset="0"/>
                <a:ea typeface="Helvetica" charset="0"/>
                <a:cs typeface="Helvetica" charset="0"/>
                <a:sym typeface="Helvetica" charset="0"/>
              </a:rPr>
              <a:t>energy </a:t>
            </a:r>
            <a:r>
              <a:rPr lang="en-US" sz="2200" b="1" i="1" u="sng" dirty="0" smtClean="0">
                <a:solidFill>
                  <a:srgbClr val="001D58"/>
                </a:solidFill>
                <a:latin typeface="Helvetica" charset="0"/>
                <a:ea typeface="Helvetica" charset="0"/>
                <a:cs typeface="Helvetica" charset="0"/>
                <a:sym typeface="Helvetica" charset="0"/>
              </a:rPr>
              <a:t>in IRAN</a:t>
            </a:r>
            <a:endParaRPr lang="en-US" sz="2200" b="1" i="1" u="sng" dirty="0">
              <a:solidFill>
                <a:srgbClr val="001D58"/>
              </a:solidFill>
              <a:latin typeface="Helvetica" charset="0"/>
              <a:ea typeface="Helvetica" charset="0"/>
              <a:cs typeface="Helvetica" charset="0"/>
              <a:sym typeface="Helvetica" charset="0"/>
            </a:endParaRPr>
          </a:p>
          <a:p>
            <a:pPr defTabSz="649288">
              <a:spcBef>
                <a:spcPts val="600"/>
              </a:spcBef>
              <a:buSzPct val="115000"/>
              <a:buFont typeface="Wingdings" pitchFamily="2" charset="2"/>
              <a:buChar char="Ø"/>
            </a:pPr>
            <a:r>
              <a:rPr lang="en-US" sz="2200" b="1" i="1" u="sng" dirty="0" smtClean="0">
                <a:solidFill>
                  <a:srgbClr val="001D58"/>
                </a:solidFill>
                <a:latin typeface="Helvetica" charset="0"/>
                <a:ea typeface="Helvetica" charset="0"/>
                <a:cs typeface="Helvetica" charset="0"/>
              </a:rPr>
              <a:t>Why nuclear energy </a:t>
            </a:r>
            <a:r>
              <a:rPr lang="en-US" sz="2200" b="1" i="1" dirty="0" smtClean="0">
                <a:solidFill>
                  <a:srgbClr val="001D58"/>
                </a:solidFill>
                <a:latin typeface="Helvetica" charset="0"/>
                <a:ea typeface="Helvetica" charset="0"/>
                <a:cs typeface="Helvetica" charset="0"/>
              </a:rPr>
              <a:t>development </a:t>
            </a:r>
            <a:r>
              <a:rPr lang="en-US" sz="2200" b="1" i="1" dirty="0" smtClean="0">
                <a:solidFill>
                  <a:srgbClr val="001D58"/>
                </a:solidFill>
                <a:latin typeface="Helvetica" charset="0"/>
                <a:ea typeface="Helvetica" charset="0"/>
                <a:cs typeface="Helvetica" charset="0"/>
                <a:sym typeface="Helvetica" charset="0"/>
              </a:rPr>
              <a:t>program</a:t>
            </a:r>
            <a:r>
              <a:rPr lang="en-US" sz="2200" b="1" i="1" dirty="0" smtClean="0">
                <a:solidFill>
                  <a:srgbClr val="001D58"/>
                </a:solidFill>
                <a:latin typeface="Helvetica" charset="0"/>
                <a:ea typeface="Helvetica" charset="0"/>
                <a:cs typeface="Helvetica" charset="0"/>
              </a:rPr>
              <a:t> in I.R.IRAN</a:t>
            </a:r>
          </a:p>
          <a:p>
            <a:pPr defTabSz="649288">
              <a:spcBef>
                <a:spcPts val="600"/>
              </a:spcBef>
              <a:buSzPct val="115000"/>
              <a:buFont typeface="Wingdings" pitchFamily="2" charset="2"/>
              <a:buChar char="Ø"/>
            </a:pPr>
            <a:r>
              <a:rPr lang="en-US" sz="2200" b="1" i="1" u="sng" dirty="0" smtClean="0">
                <a:solidFill>
                  <a:srgbClr val="001D58"/>
                </a:solidFill>
                <a:latin typeface="Helvetica" charset="0"/>
                <a:ea typeface="Helvetica" charset="0"/>
                <a:cs typeface="Helvetica" charset="0"/>
              </a:rPr>
              <a:t>History</a:t>
            </a:r>
            <a:r>
              <a:rPr lang="en-US" sz="2200" b="1" i="1" dirty="0" smtClean="0">
                <a:solidFill>
                  <a:srgbClr val="001D58"/>
                </a:solidFill>
                <a:latin typeface="Helvetica" charset="0"/>
                <a:ea typeface="Helvetica" charset="0"/>
                <a:cs typeface="Helvetica" charset="0"/>
              </a:rPr>
              <a:t> of nuclear development of IRAN and </a:t>
            </a:r>
            <a:r>
              <a:rPr lang="en-US" sz="2200" b="1" i="1" u="sng" dirty="0" smtClean="0">
                <a:solidFill>
                  <a:srgbClr val="001D58"/>
                </a:solidFill>
                <a:latin typeface="Helvetica" charset="0"/>
                <a:ea typeface="Helvetica" charset="0"/>
                <a:cs typeface="Helvetica" charset="0"/>
              </a:rPr>
              <a:t>current status</a:t>
            </a:r>
          </a:p>
          <a:p>
            <a:pPr defTabSz="649288">
              <a:spcBef>
                <a:spcPts val="600"/>
              </a:spcBef>
              <a:buSzPct val="115000"/>
              <a:buFont typeface="Wingdings" pitchFamily="2" charset="2"/>
              <a:buChar char="Ø"/>
            </a:pPr>
            <a:r>
              <a:rPr lang="en-US" sz="2200" b="1" i="1" dirty="0" smtClean="0">
                <a:solidFill>
                  <a:srgbClr val="001D58"/>
                </a:solidFill>
                <a:latin typeface="Helvetica" charset="0"/>
                <a:ea typeface="Helvetica" charset="0"/>
                <a:cs typeface="Helvetica" charset="0"/>
                <a:sym typeface="Helvetica" charset="0"/>
              </a:rPr>
              <a:t>Joint Comprehensive Plan of Action (</a:t>
            </a:r>
            <a:r>
              <a:rPr lang="en-US" sz="2200" b="1" i="1" u="sng" dirty="0" err="1" smtClean="0">
                <a:solidFill>
                  <a:srgbClr val="001D58"/>
                </a:solidFill>
                <a:latin typeface="Helvetica" charset="0"/>
                <a:ea typeface="Helvetica" charset="0"/>
                <a:cs typeface="Helvetica" charset="0"/>
                <a:sym typeface="Helvetica" charset="0"/>
              </a:rPr>
              <a:t>JCPoA</a:t>
            </a:r>
            <a:r>
              <a:rPr lang="en-US" sz="2200" b="1" i="1" u="sng" dirty="0" smtClean="0">
                <a:solidFill>
                  <a:srgbClr val="001D58"/>
                </a:solidFill>
                <a:latin typeface="Helvetica" charset="0"/>
                <a:ea typeface="Helvetica" charset="0"/>
                <a:cs typeface="Helvetica" charset="0"/>
                <a:sym typeface="Helvetica" charset="0"/>
              </a:rPr>
              <a:t>)</a:t>
            </a:r>
            <a:endParaRPr lang="en-US" sz="2200" b="1" i="1" u="sng" dirty="0">
              <a:solidFill>
                <a:srgbClr val="001D58"/>
              </a:solidFill>
              <a:latin typeface="Helvetica" charset="0"/>
              <a:ea typeface="Helvetica" charset="0"/>
              <a:cs typeface="Helvetica" charset="0"/>
              <a:sym typeface="Helvetica" charset="0"/>
            </a:endParaRPr>
          </a:p>
          <a:p>
            <a:pPr defTabSz="649288">
              <a:spcBef>
                <a:spcPts val="600"/>
              </a:spcBef>
              <a:buSzPct val="115000"/>
              <a:buFont typeface="Wingdings" pitchFamily="2" charset="2"/>
              <a:buChar char="Ø"/>
            </a:pPr>
            <a:r>
              <a:rPr lang="en-US" sz="2200" b="1" i="1" u="sng" dirty="0" smtClean="0">
                <a:solidFill>
                  <a:srgbClr val="001D58"/>
                </a:solidFill>
                <a:latin typeface="Helvetica" charset="0"/>
                <a:ea typeface="Helvetica" charset="0"/>
                <a:cs typeface="Helvetica" charset="0"/>
                <a:sym typeface="Helvetica" charset="0"/>
              </a:rPr>
              <a:t>JCPoA Impact </a:t>
            </a:r>
            <a:r>
              <a:rPr lang="en-US" sz="2200" b="1" i="1" dirty="0" smtClean="0">
                <a:solidFill>
                  <a:srgbClr val="001D58"/>
                </a:solidFill>
                <a:latin typeface="Helvetica" charset="0"/>
                <a:ea typeface="Helvetica" charset="0"/>
                <a:cs typeface="Helvetica" charset="0"/>
                <a:sym typeface="Helvetica" charset="0"/>
              </a:rPr>
              <a:t>on Iran’s Nuclear Programme</a:t>
            </a:r>
          </a:p>
          <a:p>
            <a:pPr defTabSz="649288">
              <a:spcBef>
                <a:spcPts val="600"/>
              </a:spcBef>
              <a:buSzPct val="115000"/>
              <a:buFont typeface="Wingdings" pitchFamily="2" charset="2"/>
              <a:buChar char="Ø"/>
            </a:pPr>
            <a:r>
              <a:rPr lang="en-US" sz="2200" b="1" i="1" u="sng" dirty="0" smtClean="0">
                <a:solidFill>
                  <a:srgbClr val="001D58"/>
                </a:solidFill>
                <a:latin typeface="Helvetica" charset="0"/>
                <a:ea typeface="Helvetica" charset="0"/>
                <a:cs typeface="Helvetica" charset="0"/>
                <a:sym typeface="Helvetica" charset="0"/>
              </a:rPr>
              <a:t>IRAN’s advantages </a:t>
            </a:r>
            <a:r>
              <a:rPr lang="en-US" sz="2200" b="1" i="1" dirty="0" smtClean="0">
                <a:solidFill>
                  <a:srgbClr val="001D58"/>
                </a:solidFill>
                <a:latin typeface="Helvetica" charset="0"/>
                <a:ea typeface="Helvetica" charset="0"/>
                <a:cs typeface="Helvetica" charset="0"/>
                <a:sym typeface="Helvetica" charset="0"/>
              </a:rPr>
              <a:t>of nuclear development</a:t>
            </a:r>
          </a:p>
          <a:p>
            <a:pPr defTabSz="649288">
              <a:spcBef>
                <a:spcPts val="600"/>
              </a:spcBef>
              <a:buSzPct val="115000"/>
              <a:buFont typeface="Wingdings" pitchFamily="2" charset="2"/>
              <a:buChar char="Ø"/>
            </a:pPr>
            <a:r>
              <a:rPr lang="en-US" sz="2200" b="1" i="1" dirty="0" smtClean="0">
                <a:solidFill>
                  <a:srgbClr val="001D58"/>
                </a:solidFill>
                <a:latin typeface="Helvetica" charset="0"/>
                <a:ea typeface="Helvetica" charset="0"/>
                <a:cs typeface="Helvetica" charset="0"/>
                <a:sym typeface="Helvetica" charset="0"/>
              </a:rPr>
              <a:t>Conclusions</a:t>
            </a:r>
          </a:p>
          <a:p>
            <a:endParaRPr lang="en-US" sz="2200" b="1" dirty="0"/>
          </a:p>
        </p:txBody>
      </p:sp>
    </p:spTree>
    <p:extLst>
      <p:ext uri="{BB962C8B-B14F-4D97-AF65-F5344CB8AC3E}">
        <p14:creationId xmlns:p14="http://schemas.microsoft.com/office/powerpoint/2010/main" val="2673058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44624"/>
            <a:ext cx="8229600" cy="706090"/>
          </a:xfrm>
        </p:spPr>
        <p:txBody>
          <a:bodyPr>
            <a:noAutofit/>
          </a:bodyPr>
          <a:lstStyle/>
          <a:p>
            <a:pPr algn="ctr">
              <a:lnSpc>
                <a:spcPct val="150000"/>
              </a:lnSpc>
              <a:defRPr/>
            </a:pPr>
            <a:r>
              <a:rPr lang="en-US" sz="2800" u="sng" dirty="0" smtClean="0">
                <a:solidFill>
                  <a:srgbClr val="552579"/>
                </a:solidFill>
                <a:latin typeface="Albertus Extra Bold" pitchFamily="34" charset="0"/>
              </a:rPr>
              <a:t>Reference Points </a:t>
            </a:r>
            <a:r>
              <a:rPr lang="en-US" sz="2800" dirty="0" smtClean="0">
                <a:solidFill>
                  <a:srgbClr val="552579"/>
                </a:solidFill>
                <a:latin typeface="Albertus Extra Bold" pitchFamily="34" charset="0"/>
              </a:rPr>
              <a:t>of </a:t>
            </a:r>
            <a:r>
              <a:rPr lang="en-US" sz="2800" dirty="0">
                <a:solidFill>
                  <a:srgbClr val="552579"/>
                </a:solidFill>
                <a:latin typeface="Albertus Extra Bold" pitchFamily="34" charset="0"/>
              </a:rPr>
              <a:t>Nuclear Energy in IRAN</a:t>
            </a:r>
            <a:endParaRPr lang="fa-IR" sz="2800" dirty="0">
              <a:solidFill>
                <a:srgbClr val="552579"/>
              </a:solidFill>
              <a:latin typeface="Albertus Extra Bold" pitchFamily="34" charset="0"/>
            </a:endParaRPr>
          </a:p>
        </p:txBody>
      </p:sp>
      <p:sp>
        <p:nvSpPr>
          <p:cNvPr id="2" name="Content Placeholder 1"/>
          <p:cNvSpPr>
            <a:spLocks noGrp="1"/>
          </p:cNvSpPr>
          <p:nvPr>
            <p:ph idx="1"/>
          </p:nvPr>
        </p:nvSpPr>
        <p:spPr>
          <a:xfrm>
            <a:off x="107504" y="764704"/>
            <a:ext cx="8928992" cy="5616624"/>
          </a:xfrm>
        </p:spPr>
        <p:txBody>
          <a:bodyPr>
            <a:normAutofit fontScale="92500" lnSpcReduction="10000"/>
          </a:bodyPr>
          <a:lstStyle/>
          <a:p>
            <a:pPr marL="342900" lvl="1" indent="-342900" fontAlgn="base">
              <a:buFont typeface="Arial" pitchFamily="34" charset="0"/>
              <a:buChar char="•"/>
            </a:pPr>
            <a:r>
              <a:rPr lang="en-US" sz="2200" b="1" dirty="0" smtClean="0">
                <a:solidFill>
                  <a:srgbClr val="001D58"/>
                </a:solidFill>
                <a:latin typeface="Helvetica" charset="0"/>
                <a:ea typeface="Helvetica" charset="0"/>
                <a:cs typeface="Helvetica" charset="0"/>
              </a:rPr>
              <a:t>1957 civil </a:t>
            </a:r>
            <a:r>
              <a:rPr lang="en-US" sz="2200" b="1" u="sng" dirty="0">
                <a:solidFill>
                  <a:srgbClr val="001D58"/>
                </a:solidFill>
                <a:latin typeface="Helvetica" charset="0"/>
                <a:ea typeface="Helvetica" charset="0"/>
                <a:cs typeface="Helvetica" charset="0"/>
              </a:rPr>
              <a:t>nuclear program </a:t>
            </a:r>
            <a:r>
              <a:rPr lang="en-US" sz="2200" b="1" dirty="0">
                <a:solidFill>
                  <a:srgbClr val="001D58"/>
                </a:solidFill>
                <a:latin typeface="Helvetica" charset="0"/>
                <a:ea typeface="Helvetica" charset="0"/>
                <a:cs typeface="Helvetica" charset="0"/>
              </a:rPr>
              <a:t>was established </a:t>
            </a:r>
            <a:r>
              <a:rPr lang="en-US" sz="2200" b="1" dirty="0" smtClean="0">
                <a:solidFill>
                  <a:srgbClr val="001D58"/>
                </a:solidFill>
                <a:latin typeface="Helvetica" charset="0"/>
                <a:ea typeface="Helvetica" charset="0"/>
                <a:cs typeface="Helvetica" charset="0"/>
              </a:rPr>
              <a:t>.</a:t>
            </a:r>
            <a:endParaRPr lang="en-US" sz="2200" b="1" dirty="0">
              <a:solidFill>
                <a:srgbClr val="001D58"/>
              </a:solidFill>
              <a:latin typeface="Helvetica" charset="0"/>
              <a:ea typeface="Helvetica" charset="0"/>
              <a:cs typeface="Helvetica" charset="0"/>
            </a:endParaRPr>
          </a:p>
          <a:p>
            <a:pPr fontAlgn="base"/>
            <a:r>
              <a:rPr lang="en-US" sz="2200" b="1" dirty="0" smtClean="0">
                <a:solidFill>
                  <a:srgbClr val="001D58"/>
                </a:solidFill>
                <a:latin typeface="Helvetica" charset="0"/>
                <a:ea typeface="Helvetica" charset="0"/>
                <a:cs typeface="Helvetica" charset="0"/>
              </a:rPr>
              <a:t>1959: Start </a:t>
            </a:r>
            <a:r>
              <a:rPr lang="en-US" sz="2200" b="1" dirty="0">
                <a:solidFill>
                  <a:srgbClr val="001D58"/>
                </a:solidFill>
                <a:latin typeface="Helvetica" charset="0"/>
                <a:ea typeface="Helvetica" charset="0"/>
                <a:cs typeface="Helvetica" charset="0"/>
              </a:rPr>
              <a:t>of </a:t>
            </a:r>
            <a:r>
              <a:rPr lang="en-US" sz="2200" b="1" u="sng" dirty="0">
                <a:solidFill>
                  <a:srgbClr val="001D58"/>
                </a:solidFill>
                <a:latin typeface="Helvetica" charset="0"/>
                <a:ea typeface="Helvetica" charset="0"/>
                <a:cs typeface="Helvetica" charset="0"/>
              </a:rPr>
              <a:t>academic</a:t>
            </a:r>
            <a:r>
              <a:rPr lang="en-US" sz="2200" b="1" dirty="0">
                <a:solidFill>
                  <a:srgbClr val="001D58"/>
                </a:solidFill>
                <a:latin typeface="Helvetica" charset="0"/>
                <a:ea typeface="Helvetica" charset="0"/>
                <a:cs typeface="Helvetica" charset="0"/>
              </a:rPr>
              <a:t> nuclear </a:t>
            </a:r>
            <a:r>
              <a:rPr lang="en-US" sz="2200" b="1" dirty="0" smtClean="0">
                <a:solidFill>
                  <a:srgbClr val="001D58"/>
                </a:solidFill>
                <a:latin typeface="Helvetica" charset="0"/>
                <a:ea typeface="Helvetica" charset="0"/>
                <a:cs typeface="Helvetica" charset="0"/>
              </a:rPr>
              <a:t>education</a:t>
            </a:r>
            <a:endParaRPr lang="en-US" sz="2200" b="1" dirty="0">
              <a:solidFill>
                <a:srgbClr val="001D58"/>
              </a:solidFill>
              <a:latin typeface="Helvetica" charset="0"/>
              <a:ea typeface="Helvetica" charset="0"/>
              <a:cs typeface="Helvetica" charset="0"/>
            </a:endParaRPr>
          </a:p>
          <a:p>
            <a:pPr marL="365125" indent="-255588" fontAlgn="base"/>
            <a:r>
              <a:rPr lang="en-US" sz="2200" b="1" dirty="0" smtClean="0">
                <a:solidFill>
                  <a:srgbClr val="001D58"/>
                </a:solidFill>
                <a:latin typeface="Helvetica" charset="0"/>
                <a:ea typeface="Helvetica" charset="0"/>
                <a:cs typeface="Helvetica" charset="0"/>
              </a:rPr>
              <a:t>1966: </a:t>
            </a:r>
            <a:r>
              <a:rPr lang="en-US" sz="2200" b="1" u="sng" dirty="0" smtClean="0">
                <a:solidFill>
                  <a:srgbClr val="001D58"/>
                </a:solidFill>
                <a:latin typeface="Helvetica" charset="0"/>
                <a:ea typeface="Helvetica" charset="0"/>
                <a:cs typeface="Helvetica" charset="0"/>
              </a:rPr>
              <a:t>Construction</a:t>
            </a:r>
            <a:r>
              <a:rPr lang="en-US" sz="2200" b="1" dirty="0" smtClean="0">
                <a:solidFill>
                  <a:srgbClr val="001D58"/>
                </a:solidFill>
                <a:latin typeface="Helvetica" charset="0"/>
                <a:ea typeface="Helvetica" charset="0"/>
                <a:cs typeface="Helvetica" charset="0"/>
              </a:rPr>
              <a:t> </a:t>
            </a:r>
            <a:r>
              <a:rPr lang="en-US" sz="2200" b="1" dirty="0">
                <a:solidFill>
                  <a:srgbClr val="001D58"/>
                </a:solidFill>
                <a:latin typeface="Helvetica" charset="0"/>
                <a:ea typeface="Helvetica" charset="0"/>
                <a:cs typeface="Helvetica" charset="0"/>
              </a:rPr>
              <a:t>and </a:t>
            </a:r>
            <a:r>
              <a:rPr lang="en-US" sz="2200" b="1" u="sng" dirty="0">
                <a:solidFill>
                  <a:srgbClr val="001D58"/>
                </a:solidFill>
                <a:latin typeface="Helvetica" charset="0"/>
                <a:ea typeface="Helvetica" charset="0"/>
                <a:cs typeface="Helvetica" charset="0"/>
              </a:rPr>
              <a:t>Operation</a:t>
            </a:r>
            <a:r>
              <a:rPr lang="en-US" sz="2200" b="1" dirty="0">
                <a:solidFill>
                  <a:srgbClr val="001D58"/>
                </a:solidFill>
                <a:latin typeface="Helvetica" charset="0"/>
                <a:ea typeface="Helvetica" charset="0"/>
                <a:cs typeface="Helvetica" charset="0"/>
              </a:rPr>
              <a:t> of Tehran </a:t>
            </a:r>
            <a:r>
              <a:rPr lang="en-US" sz="2200" b="1" dirty="0" smtClean="0">
                <a:solidFill>
                  <a:srgbClr val="001D58"/>
                </a:solidFill>
                <a:latin typeface="Helvetica" charset="0"/>
                <a:ea typeface="Helvetica" charset="0"/>
                <a:cs typeface="Helvetica" charset="0"/>
              </a:rPr>
              <a:t>Research Reactor</a:t>
            </a:r>
          </a:p>
          <a:p>
            <a:pPr lvl="0" fontAlgn="base"/>
            <a:r>
              <a:rPr lang="en-US" sz="2200" b="1" dirty="0" smtClean="0">
                <a:solidFill>
                  <a:srgbClr val="001D58"/>
                </a:solidFill>
                <a:latin typeface="Helvetica" charset="0"/>
                <a:ea typeface="Helvetica" charset="0"/>
                <a:cs typeface="Helvetica" charset="0"/>
              </a:rPr>
              <a:t>1970-78: </a:t>
            </a:r>
          </a:p>
          <a:p>
            <a:pPr marL="630237" lvl="0" indent="-342900" fontAlgn="base">
              <a:buFont typeface="Courier New" pitchFamily="49" charset="0"/>
              <a:buChar char="o"/>
            </a:pPr>
            <a:r>
              <a:rPr lang="en-US" sz="2400" b="1" u="sng" dirty="0" smtClean="0">
                <a:solidFill>
                  <a:srgbClr val="001D58"/>
                </a:solidFill>
                <a:latin typeface="Helvetica" charset="0"/>
                <a:ea typeface="Helvetica" charset="0"/>
                <a:cs typeface="Helvetica" charset="0"/>
              </a:rPr>
              <a:t>SRI Study </a:t>
            </a:r>
            <a:r>
              <a:rPr lang="en-US" sz="2400" b="1" dirty="0">
                <a:solidFill>
                  <a:srgbClr val="001D58"/>
                </a:solidFill>
                <a:latin typeface="Helvetica" charset="0"/>
                <a:ea typeface="Helvetica" charset="0"/>
                <a:cs typeface="Helvetica" charset="0"/>
              </a:rPr>
              <a:t>( Stanford Research Institute) for energy planning: Forecasting for nuclear power sharing: 9000 MW (%16</a:t>
            </a:r>
            <a:r>
              <a:rPr lang="en-US" sz="2400" b="1" dirty="0" smtClean="0">
                <a:solidFill>
                  <a:srgbClr val="001D58"/>
                </a:solidFill>
                <a:latin typeface="Helvetica" charset="0"/>
                <a:ea typeface="Helvetica" charset="0"/>
                <a:cs typeface="Helvetica" charset="0"/>
              </a:rPr>
              <a:t>)</a:t>
            </a:r>
            <a:endParaRPr lang="en-US" sz="2400" b="1" dirty="0">
              <a:solidFill>
                <a:srgbClr val="001D58"/>
              </a:solidFill>
              <a:latin typeface="Helvetica" charset="0"/>
              <a:ea typeface="Helvetica" charset="0"/>
              <a:cs typeface="Helvetica" charset="0"/>
            </a:endParaRPr>
          </a:p>
          <a:p>
            <a:pPr marL="630237" fontAlgn="base">
              <a:buFont typeface="Courier New" pitchFamily="49" charset="0"/>
              <a:buChar char="o"/>
            </a:pPr>
            <a:r>
              <a:rPr lang="en-US" sz="2400" b="1" u="sng" dirty="0">
                <a:solidFill>
                  <a:srgbClr val="001D58"/>
                </a:solidFill>
                <a:latin typeface="Helvetica" charset="0"/>
                <a:ea typeface="Helvetica" charset="0"/>
                <a:cs typeface="Helvetica" charset="0"/>
              </a:rPr>
              <a:t>Establishment </a:t>
            </a:r>
            <a:r>
              <a:rPr lang="en-US" sz="2200" b="1" u="sng" dirty="0">
                <a:solidFill>
                  <a:srgbClr val="001D58"/>
                </a:solidFill>
                <a:latin typeface="Helvetica" charset="0"/>
                <a:ea typeface="Helvetica" charset="0"/>
                <a:cs typeface="Helvetica" charset="0"/>
              </a:rPr>
              <a:t>(</a:t>
            </a:r>
            <a:r>
              <a:rPr lang="en-US" sz="2200" b="1" u="sng" dirty="0" smtClean="0">
                <a:solidFill>
                  <a:srgbClr val="001D58"/>
                </a:solidFill>
                <a:latin typeface="Helvetica" charset="0"/>
                <a:ea typeface="Helvetica" charset="0"/>
                <a:cs typeface="Helvetica" charset="0"/>
              </a:rPr>
              <a:t>AEOI</a:t>
            </a:r>
            <a:r>
              <a:rPr lang="en-US" sz="2200" b="1" dirty="0" smtClean="0">
                <a:solidFill>
                  <a:srgbClr val="001D58"/>
                </a:solidFill>
                <a:latin typeface="Helvetica" charset="0"/>
                <a:ea typeface="Helvetica" charset="0"/>
                <a:cs typeface="Helvetica" charset="0"/>
              </a:rPr>
              <a:t>) </a:t>
            </a:r>
            <a:r>
              <a:rPr lang="en-US" sz="2200" b="1" dirty="0">
                <a:solidFill>
                  <a:srgbClr val="001D58"/>
                </a:solidFill>
                <a:latin typeface="Helvetica" charset="0"/>
                <a:ea typeface="Helvetica" charset="0"/>
                <a:cs typeface="Helvetica" charset="0"/>
              </a:rPr>
              <a:t>Atomic E</a:t>
            </a:r>
            <a:r>
              <a:rPr lang="en-US" sz="2200" b="1" dirty="0" smtClean="0">
                <a:solidFill>
                  <a:srgbClr val="001D58"/>
                </a:solidFill>
                <a:latin typeface="Helvetica" charset="0"/>
                <a:ea typeface="Helvetica" charset="0"/>
                <a:cs typeface="Helvetica" charset="0"/>
              </a:rPr>
              <a:t>nergy Organization  of IRAN </a:t>
            </a:r>
          </a:p>
          <a:p>
            <a:pPr marL="630237" fontAlgn="base">
              <a:buFont typeface="Courier New" pitchFamily="49" charset="0"/>
              <a:buChar char="o"/>
            </a:pPr>
            <a:r>
              <a:rPr lang="en-US" sz="2200" b="1" dirty="0" smtClean="0">
                <a:solidFill>
                  <a:srgbClr val="001D58"/>
                </a:solidFill>
                <a:latin typeface="Helvetica" charset="0"/>
                <a:ea typeface="Helvetica" charset="0"/>
                <a:cs typeface="Helvetica" charset="0"/>
              </a:rPr>
              <a:t>Conclusion of </a:t>
            </a:r>
            <a:r>
              <a:rPr lang="en-US" sz="2400" b="1" u="sng" dirty="0" smtClean="0">
                <a:solidFill>
                  <a:srgbClr val="001D58"/>
                </a:solidFill>
                <a:latin typeface="Helvetica" charset="0"/>
                <a:ea typeface="Helvetica" charset="0"/>
                <a:cs typeface="Helvetica" charset="0"/>
              </a:rPr>
              <a:t>Bushehr </a:t>
            </a:r>
            <a:r>
              <a:rPr lang="en-US" sz="2400" b="1" u="sng" dirty="0">
                <a:solidFill>
                  <a:srgbClr val="001D58"/>
                </a:solidFill>
                <a:latin typeface="Helvetica" charset="0"/>
                <a:ea typeface="Helvetica" charset="0"/>
                <a:cs typeface="Helvetica" charset="0"/>
              </a:rPr>
              <a:t>NPPs Contract </a:t>
            </a:r>
            <a:r>
              <a:rPr lang="en-US" sz="2400" b="1" dirty="0">
                <a:solidFill>
                  <a:srgbClr val="001D58"/>
                </a:solidFill>
                <a:latin typeface="Helvetica" charset="0"/>
                <a:ea typeface="Helvetica" charset="0"/>
                <a:cs typeface="Helvetica" charset="0"/>
              </a:rPr>
              <a:t>with KWU (2 reactor)</a:t>
            </a:r>
          </a:p>
          <a:p>
            <a:pPr marL="630237" indent="-342900" fontAlgn="base">
              <a:buFont typeface="Courier New" pitchFamily="49" charset="0"/>
              <a:buChar char="o"/>
            </a:pPr>
            <a:r>
              <a:rPr lang="en-US" sz="2400" b="1" u="sng" dirty="0" smtClean="0">
                <a:solidFill>
                  <a:srgbClr val="001D58"/>
                </a:solidFill>
                <a:latin typeface="Helvetica" charset="0"/>
                <a:ea typeface="Helvetica" charset="0"/>
                <a:cs typeface="Helvetica" charset="0"/>
              </a:rPr>
              <a:t>Darkhowin</a:t>
            </a:r>
            <a:r>
              <a:rPr lang="en-US" sz="2400" b="1" dirty="0" smtClean="0">
                <a:solidFill>
                  <a:srgbClr val="001D58"/>
                </a:solidFill>
                <a:latin typeface="Helvetica" charset="0"/>
                <a:ea typeface="Helvetica" charset="0"/>
                <a:cs typeface="Helvetica" charset="0"/>
              </a:rPr>
              <a:t> (Karon) </a:t>
            </a:r>
            <a:r>
              <a:rPr lang="en-US" sz="2400" b="1" dirty="0">
                <a:solidFill>
                  <a:srgbClr val="001D58"/>
                </a:solidFill>
                <a:latin typeface="Helvetica" charset="0"/>
                <a:ea typeface="Helvetica" charset="0"/>
                <a:cs typeface="Helvetica" charset="0"/>
              </a:rPr>
              <a:t>NPPs Contract with Framatom (</a:t>
            </a:r>
            <a:r>
              <a:rPr lang="en-US" sz="2400" b="1" dirty="0" smtClean="0">
                <a:solidFill>
                  <a:srgbClr val="001D58"/>
                </a:solidFill>
                <a:latin typeface="Helvetica" charset="0"/>
                <a:ea typeface="Helvetica" charset="0"/>
                <a:cs typeface="Helvetica" charset="0"/>
              </a:rPr>
              <a:t>2Reactor</a:t>
            </a:r>
            <a:r>
              <a:rPr lang="en-US" sz="2400" b="1" dirty="0">
                <a:solidFill>
                  <a:srgbClr val="001D58"/>
                </a:solidFill>
                <a:latin typeface="Helvetica" charset="0"/>
                <a:ea typeface="Helvetica" charset="0"/>
                <a:cs typeface="Helvetica" charset="0"/>
              </a:rPr>
              <a:t>)</a:t>
            </a:r>
          </a:p>
          <a:p>
            <a:pPr marL="630237" fontAlgn="base">
              <a:buFont typeface="Courier New" pitchFamily="49" charset="0"/>
              <a:buChar char="o"/>
            </a:pPr>
            <a:r>
              <a:rPr lang="en-US" sz="2400" b="1" u="sng" dirty="0">
                <a:solidFill>
                  <a:srgbClr val="001D58"/>
                </a:solidFill>
                <a:latin typeface="Helvetica" charset="0"/>
                <a:ea typeface="Helvetica" charset="0"/>
                <a:cs typeface="Helvetica" charset="0"/>
              </a:rPr>
              <a:t>6 agreement </a:t>
            </a:r>
            <a:r>
              <a:rPr lang="en-US" sz="2400" b="1" dirty="0">
                <a:solidFill>
                  <a:srgbClr val="001D58"/>
                </a:solidFill>
                <a:latin typeface="Helvetica" charset="0"/>
                <a:ea typeface="Helvetica" charset="0"/>
                <a:cs typeface="Helvetica" charset="0"/>
              </a:rPr>
              <a:t>for construction of 6 </a:t>
            </a:r>
            <a:r>
              <a:rPr lang="en-US" sz="2400" b="1" dirty="0" smtClean="0">
                <a:solidFill>
                  <a:srgbClr val="001D58"/>
                </a:solidFill>
                <a:latin typeface="Helvetica" charset="0"/>
                <a:ea typeface="Helvetica" charset="0"/>
                <a:cs typeface="Helvetica" charset="0"/>
              </a:rPr>
              <a:t>NPP with Germany</a:t>
            </a:r>
            <a:endParaRPr lang="en-US" sz="2400" b="1" dirty="0">
              <a:solidFill>
                <a:srgbClr val="001D58"/>
              </a:solidFill>
              <a:latin typeface="Helvetica" charset="0"/>
              <a:ea typeface="Helvetica" charset="0"/>
              <a:cs typeface="Helvetica" charset="0"/>
            </a:endParaRPr>
          </a:p>
          <a:p>
            <a:pPr marL="630237" indent="-342900" fontAlgn="base">
              <a:buFont typeface="Courier New" pitchFamily="49" charset="0"/>
              <a:buChar char="o"/>
            </a:pPr>
            <a:r>
              <a:rPr lang="en-US" sz="2400" b="1" dirty="0">
                <a:solidFill>
                  <a:srgbClr val="001D58"/>
                </a:solidFill>
                <a:latin typeface="Helvetica" charset="0"/>
                <a:ea typeface="Helvetica" charset="0"/>
                <a:cs typeface="Helvetica" charset="0"/>
              </a:rPr>
              <a:t>Beginning of </a:t>
            </a:r>
            <a:r>
              <a:rPr lang="en-US" sz="2400" b="1" u="sng" dirty="0">
                <a:solidFill>
                  <a:srgbClr val="001D58"/>
                </a:solidFill>
                <a:latin typeface="Helvetica" charset="0"/>
                <a:ea typeface="Helvetica" charset="0"/>
                <a:cs typeface="Helvetica" charset="0"/>
              </a:rPr>
              <a:t>Nuclear fuel cycle </a:t>
            </a:r>
            <a:r>
              <a:rPr lang="en-US" sz="2400" b="1" u="sng" dirty="0" smtClean="0">
                <a:solidFill>
                  <a:srgbClr val="001D58"/>
                </a:solidFill>
                <a:latin typeface="Helvetica" charset="0"/>
                <a:ea typeface="Helvetica" charset="0"/>
                <a:cs typeface="Helvetica" charset="0"/>
              </a:rPr>
              <a:t>research </a:t>
            </a:r>
            <a:r>
              <a:rPr lang="en-US" sz="2400" b="1" dirty="0" smtClean="0">
                <a:solidFill>
                  <a:srgbClr val="001D58"/>
                </a:solidFill>
                <a:latin typeface="Helvetica" charset="0"/>
                <a:ea typeface="Helvetica" charset="0"/>
                <a:cs typeface="Helvetica" charset="0"/>
              </a:rPr>
              <a:t>and development </a:t>
            </a:r>
            <a:r>
              <a:rPr lang="en-US" sz="2400" b="1" dirty="0">
                <a:solidFill>
                  <a:srgbClr val="001D58"/>
                </a:solidFill>
                <a:latin typeface="Helvetica" charset="0"/>
                <a:ea typeface="Helvetica" charset="0"/>
                <a:cs typeface="Helvetica" charset="0"/>
              </a:rPr>
              <a:t>including airborne uranium exploration (more than a third of country</a:t>
            </a:r>
            <a:r>
              <a:rPr lang="en-US" sz="2400" b="1" dirty="0" smtClean="0">
                <a:solidFill>
                  <a:srgbClr val="001D58"/>
                </a:solidFill>
                <a:latin typeface="Helvetica" charset="0"/>
                <a:ea typeface="Helvetica" charset="0"/>
                <a:cs typeface="Helvetica" charset="0"/>
              </a:rPr>
              <a:t>)</a:t>
            </a:r>
          </a:p>
          <a:p>
            <a:pPr marL="630237" indent="-342900" fontAlgn="base">
              <a:buFont typeface="Courier New" pitchFamily="49" charset="0"/>
              <a:buChar char="o"/>
            </a:pPr>
            <a:r>
              <a:rPr lang="en-US" sz="2400" b="1" dirty="0">
                <a:solidFill>
                  <a:srgbClr val="001D58"/>
                </a:solidFill>
                <a:latin typeface="Helvetica" charset="0"/>
                <a:ea typeface="Helvetica" charset="0"/>
                <a:cs typeface="Helvetica" charset="0"/>
              </a:rPr>
              <a:t>Construction of </a:t>
            </a:r>
            <a:r>
              <a:rPr lang="en-US" sz="2400" b="1" u="sng" dirty="0">
                <a:solidFill>
                  <a:srgbClr val="001D58"/>
                </a:solidFill>
                <a:latin typeface="Helvetica" charset="0"/>
                <a:ea typeface="Helvetica" charset="0"/>
                <a:cs typeface="Helvetica" charset="0"/>
              </a:rPr>
              <a:t>research laboratories </a:t>
            </a:r>
            <a:r>
              <a:rPr lang="en-US" sz="2400" b="1" dirty="0">
                <a:solidFill>
                  <a:srgbClr val="001D58"/>
                </a:solidFill>
                <a:latin typeface="Helvetica" charset="0"/>
                <a:ea typeface="Helvetica" charset="0"/>
                <a:cs typeface="Helvetica" charset="0"/>
              </a:rPr>
              <a:t>for nuclear studies</a:t>
            </a:r>
          </a:p>
          <a:p>
            <a:pPr marL="630237" fontAlgn="base">
              <a:buFont typeface="Courier New" pitchFamily="49" charset="0"/>
              <a:buChar char="o"/>
            </a:pPr>
            <a:r>
              <a:rPr lang="en-US" sz="2400" b="1" dirty="0">
                <a:solidFill>
                  <a:srgbClr val="001D58"/>
                </a:solidFill>
                <a:latin typeface="Helvetica" charset="0"/>
                <a:ea typeface="Helvetica" charset="0"/>
                <a:cs typeface="Helvetica" charset="0"/>
              </a:rPr>
              <a:t>Establishment of </a:t>
            </a:r>
            <a:r>
              <a:rPr lang="en-US" sz="2400" b="1" u="sng" dirty="0">
                <a:solidFill>
                  <a:srgbClr val="001D58"/>
                </a:solidFill>
                <a:latin typeface="Helvetica" charset="0"/>
                <a:ea typeface="Helvetica" charset="0"/>
                <a:cs typeface="Helvetica" charset="0"/>
              </a:rPr>
              <a:t>Esfahan </a:t>
            </a:r>
            <a:r>
              <a:rPr lang="en-US" sz="2400" b="1" u="sng" dirty="0" smtClean="0">
                <a:solidFill>
                  <a:srgbClr val="001D58"/>
                </a:solidFill>
                <a:latin typeface="Helvetica" charset="0"/>
                <a:ea typeface="Helvetica" charset="0"/>
                <a:cs typeface="Helvetica" charset="0"/>
              </a:rPr>
              <a:t>center </a:t>
            </a:r>
            <a:r>
              <a:rPr lang="en-US" sz="2400" b="1" dirty="0" smtClean="0">
                <a:solidFill>
                  <a:srgbClr val="001D58"/>
                </a:solidFill>
                <a:latin typeface="Helvetica" charset="0"/>
                <a:ea typeface="Helvetica" charset="0"/>
                <a:cs typeface="Helvetica" charset="0"/>
              </a:rPr>
              <a:t>for nuclear </a:t>
            </a:r>
            <a:r>
              <a:rPr lang="en-US" sz="2400" b="1" dirty="0">
                <a:solidFill>
                  <a:srgbClr val="001D58"/>
                </a:solidFill>
                <a:latin typeface="Helvetica" charset="0"/>
                <a:ea typeface="Helvetica" charset="0"/>
                <a:cs typeface="Helvetica" charset="0"/>
              </a:rPr>
              <a:t>technology. </a:t>
            </a:r>
          </a:p>
          <a:p>
            <a:pPr marL="287337" indent="0" fontAlgn="base">
              <a:buNone/>
            </a:pPr>
            <a:endParaRPr lang="en-US" sz="2400" b="1" dirty="0">
              <a:solidFill>
                <a:srgbClr val="001D58"/>
              </a:solidFill>
              <a:latin typeface="Helvetica" charset="0"/>
              <a:ea typeface="Helvetica" charset="0"/>
              <a:cs typeface="Helvetica" charset="0"/>
            </a:endParaRPr>
          </a:p>
          <a:p>
            <a:pPr marL="630237" lvl="0" indent="-342900" fontAlgn="base">
              <a:buClr>
                <a:srgbClr val="2DA2BF"/>
              </a:buClr>
              <a:buFont typeface="Courier New" pitchFamily="49" charset="0"/>
              <a:buChar char="o"/>
            </a:pPr>
            <a:endParaRPr lang="fa-IR" sz="2200" dirty="0">
              <a:solidFill>
                <a:srgbClr val="FF0000"/>
              </a:solidFill>
              <a:cs typeface="B Mitra" pitchFamily="2" charset="-78"/>
            </a:endParaRPr>
          </a:p>
          <a:p>
            <a:endParaRPr lang="fa-IR" sz="2200" dirty="0"/>
          </a:p>
        </p:txBody>
      </p:sp>
    </p:spTree>
    <p:extLst>
      <p:ext uri="{BB962C8B-B14F-4D97-AF65-F5344CB8AC3E}">
        <p14:creationId xmlns:p14="http://schemas.microsoft.com/office/powerpoint/2010/main" val="1177879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404664"/>
            <a:ext cx="8712968" cy="6148536"/>
          </a:xfrm>
        </p:spPr>
        <p:txBody>
          <a:bodyPr>
            <a:normAutofit/>
          </a:bodyPr>
          <a:lstStyle/>
          <a:p>
            <a:pPr fontAlgn="base"/>
            <a:endParaRPr lang="en-US" sz="2200" dirty="0">
              <a:latin typeface="Times New Roman" pitchFamily="18" charset="0"/>
              <a:cs typeface="Times New Roman" pitchFamily="18" charset="0"/>
            </a:endParaRPr>
          </a:p>
          <a:p>
            <a:pPr marL="342900" lvl="0" indent="-342900" fontAlgn="base">
              <a:spcBef>
                <a:spcPct val="20000"/>
              </a:spcBef>
              <a:spcAft>
                <a:spcPct val="0"/>
              </a:spcAft>
              <a:buClr>
                <a:prstClr val="black"/>
              </a:buClr>
              <a:buSzPct val="120000"/>
              <a:buFont typeface="Arial" pitchFamily="34" charset="0"/>
              <a:buChar char="•"/>
            </a:pPr>
            <a:endParaRPr lang="en-US" sz="2200" dirty="0">
              <a:solidFill>
                <a:prstClr val="black"/>
              </a:solidFill>
              <a:latin typeface="Times New Roman" pitchFamily="18" charset="0"/>
              <a:cs typeface="Times New Roman" pitchFamily="18" charset="0"/>
            </a:endParaRPr>
          </a:p>
          <a:p>
            <a:r>
              <a:rPr lang="en-US" sz="2200" b="1" u="sng" dirty="0" smtClean="0">
                <a:solidFill>
                  <a:srgbClr val="001D58"/>
                </a:solidFill>
                <a:latin typeface="Helvetica" charset="0"/>
                <a:ea typeface="Helvetica" charset="0"/>
                <a:cs typeface="Helvetica" charset="0"/>
              </a:rPr>
              <a:t>European countries abandon </a:t>
            </a:r>
            <a:r>
              <a:rPr lang="en-US" sz="2200" b="1" dirty="0" smtClean="0">
                <a:solidFill>
                  <a:srgbClr val="001D58"/>
                </a:solidFill>
                <a:latin typeface="Helvetica" charset="0"/>
                <a:ea typeface="Helvetica" charset="0"/>
                <a:cs typeface="Helvetica" charset="0"/>
              </a:rPr>
              <a:t>their engagement with Iran</a:t>
            </a:r>
          </a:p>
          <a:p>
            <a:r>
              <a:rPr lang="en-US" sz="2200" b="1" dirty="0" smtClean="0">
                <a:solidFill>
                  <a:srgbClr val="001D58"/>
                </a:solidFill>
                <a:latin typeface="Helvetica" charset="0"/>
                <a:ea typeface="Helvetica" charset="0"/>
                <a:cs typeface="Helvetica" charset="0"/>
              </a:rPr>
              <a:t>Conclusion of </a:t>
            </a:r>
            <a:r>
              <a:rPr lang="en-US" sz="2200" b="1" u="sng" dirty="0">
                <a:solidFill>
                  <a:srgbClr val="001D58"/>
                </a:solidFill>
                <a:latin typeface="Helvetica" charset="0"/>
                <a:ea typeface="Helvetica" charset="0"/>
                <a:cs typeface="Helvetica" charset="0"/>
              </a:rPr>
              <a:t>Agreement with Russia </a:t>
            </a:r>
            <a:r>
              <a:rPr lang="en-US" sz="2200" b="1" dirty="0">
                <a:solidFill>
                  <a:srgbClr val="001D58"/>
                </a:solidFill>
                <a:latin typeface="Helvetica" charset="0"/>
                <a:ea typeface="Helvetica" charset="0"/>
                <a:cs typeface="Helvetica" charset="0"/>
              </a:rPr>
              <a:t>for completion of </a:t>
            </a:r>
            <a:r>
              <a:rPr lang="en-US" sz="2200" b="1" dirty="0" smtClean="0">
                <a:solidFill>
                  <a:srgbClr val="001D58"/>
                </a:solidFill>
                <a:latin typeface="Helvetica" charset="0"/>
                <a:ea typeface="Helvetica" charset="0"/>
                <a:cs typeface="Helvetica" charset="0"/>
              </a:rPr>
              <a:t>BNPP-1 in 1992,  Signing commercial Contract, 1995</a:t>
            </a:r>
          </a:p>
          <a:p>
            <a:pPr>
              <a:lnSpc>
                <a:spcPct val="150000"/>
              </a:lnSpc>
            </a:pPr>
            <a:r>
              <a:rPr lang="en-US" sz="2200" b="1" dirty="0" smtClean="0">
                <a:solidFill>
                  <a:srgbClr val="001D58"/>
                </a:solidFill>
                <a:latin typeface="Helvetica" charset="0"/>
                <a:ea typeface="Helvetica" charset="0"/>
                <a:cs typeface="Helvetica" charset="0"/>
              </a:rPr>
              <a:t>Nuclear </a:t>
            </a:r>
            <a:r>
              <a:rPr lang="en-US" sz="2200" b="1" u="sng" dirty="0" smtClean="0">
                <a:solidFill>
                  <a:srgbClr val="001D58"/>
                </a:solidFill>
                <a:latin typeface="Helvetica" charset="0"/>
                <a:ea typeface="Helvetica" charset="0"/>
                <a:cs typeface="Helvetica" charset="0"/>
              </a:rPr>
              <a:t>fuel cycle technology achievement </a:t>
            </a:r>
            <a:r>
              <a:rPr lang="en-US" sz="2200" b="1" dirty="0" smtClean="0">
                <a:solidFill>
                  <a:srgbClr val="001D58"/>
                </a:solidFill>
                <a:latin typeface="Helvetica" charset="0"/>
                <a:ea typeface="Helvetica" charset="0"/>
                <a:cs typeface="Helvetica" charset="0"/>
              </a:rPr>
              <a:t>(1990-2002),</a:t>
            </a:r>
          </a:p>
          <a:p>
            <a:r>
              <a:rPr lang="en-US" sz="2200" b="1" dirty="0" smtClean="0">
                <a:solidFill>
                  <a:srgbClr val="001D58"/>
                </a:solidFill>
                <a:latin typeface="Helvetica" charset="0"/>
                <a:ea typeface="Helvetica" charset="0"/>
                <a:cs typeface="Helvetica" charset="0"/>
              </a:rPr>
              <a:t>Design and construction of </a:t>
            </a:r>
            <a:r>
              <a:rPr lang="en-US" sz="2200" b="1" u="sng" dirty="0" smtClean="0">
                <a:solidFill>
                  <a:srgbClr val="001D58"/>
                </a:solidFill>
                <a:latin typeface="Helvetica" charset="0"/>
                <a:ea typeface="Helvetica" charset="0"/>
                <a:cs typeface="Helvetica" charset="0"/>
              </a:rPr>
              <a:t>Heavy </a:t>
            </a:r>
            <a:r>
              <a:rPr lang="en-US" sz="2200" b="1" u="sng" dirty="0">
                <a:solidFill>
                  <a:srgbClr val="001D58"/>
                </a:solidFill>
                <a:latin typeface="Helvetica" charset="0"/>
                <a:ea typeface="Helvetica" charset="0"/>
                <a:cs typeface="Helvetica" charset="0"/>
              </a:rPr>
              <a:t>water </a:t>
            </a:r>
            <a:r>
              <a:rPr lang="en-US" sz="2200" b="1" u="sng" dirty="0" smtClean="0">
                <a:solidFill>
                  <a:srgbClr val="001D58"/>
                </a:solidFill>
                <a:latin typeface="Helvetica" charset="0"/>
                <a:ea typeface="Helvetica" charset="0"/>
                <a:cs typeface="Helvetica" charset="0"/>
              </a:rPr>
              <a:t>production </a:t>
            </a:r>
            <a:r>
              <a:rPr lang="en-US" sz="2200" b="1" dirty="0" smtClean="0">
                <a:solidFill>
                  <a:srgbClr val="001D58"/>
                </a:solidFill>
                <a:latin typeface="Helvetica" charset="0"/>
                <a:ea typeface="Helvetica" charset="0"/>
                <a:cs typeface="Helvetica" charset="0"/>
              </a:rPr>
              <a:t>plant,</a:t>
            </a:r>
            <a:endParaRPr lang="en-US" sz="2200" b="1" dirty="0">
              <a:solidFill>
                <a:srgbClr val="001D58"/>
              </a:solidFill>
              <a:latin typeface="Helvetica" charset="0"/>
              <a:ea typeface="Helvetica" charset="0"/>
              <a:cs typeface="Helvetica" charset="0"/>
            </a:endParaRPr>
          </a:p>
          <a:p>
            <a:pPr>
              <a:lnSpc>
                <a:spcPct val="150000"/>
              </a:lnSpc>
            </a:pPr>
            <a:r>
              <a:rPr lang="en-US" sz="2200" b="1" dirty="0">
                <a:solidFill>
                  <a:srgbClr val="001D58"/>
                </a:solidFill>
                <a:latin typeface="Helvetica" charset="0"/>
                <a:ea typeface="Helvetica" charset="0"/>
                <a:cs typeface="Helvetica" charset="0"/>
              </a:rPr>
              <a:t>Designing and </a:t>
            </a:r>
            <a:r>
              <a:rPr lang="en-US" sz="2200" b="1" u="sng" dirty="0">
                <a:solidFill>
                  <a:srgbClr val="001D58"/>
                </a:solidFill>
                <a:latin typeface="Helvetica" charset="0"/>
                <a:ea typeface="Helvetica" charset="0"/>
                <a:cs typeface="Helvetica" charset="0"/>
              </a:rPr>
              <a:t>construction of </a:t>
            </a:r>
            <a:r>
              <a:rPr lang="en-US" sz="2200" b="1" u="sng" dirty="0" smtClean="0">
                <a:solidFill>
                  <a:srgbClr val="001D58"/>
                </a:solidFill>
                <a:latin typeface="Helvetica" charset="0"/>
                <a:ea typeface="Helvetica" charset="0"/>
                <a:cs typeface="Helvetica" charset="0"/>
              </a:rPr>
              <a:t>IR-40 </a:t>
            </a:r>
            <a:r>
              <a:rPr lang="en-US" sz="2200" b="1" dirty="0" smtClean="0">
                <a:solidFill>
                  <a:srgbClr val="001D58"/>
                </a:solidFill>
                <a:latin typeface="Helvetica" charset="0"/>
                <a:ea typeface="Helvetica" charset="0"/>
                <a:cs typeface="Helvetica" charset="0"/>
              </a:rPr>
              <a:t>(</a:t>
            </a:r>
            <a:r>
              <a:rPr lang="en-US" sz="2200" b="1" dirty="0">
                <a:solidFill>
                  <a:srgbClr val="001D58"/>
                </a:solidFill>
                <a:latin typeface="Helvetica" charset="0"/>
                <a:ea typeface="Helvetica" charset="0"/>
                <a:cs typeface="Helvetica" charset="0"/>
              </a:rPr>
              <a:t>Iranian HWR</a:t>
            </a:r>
            <a:r>
              <a:rPr lang="en-US" sz="2200" b="1" dirty="0" smtClean="0">
                <a:solidFill>
                  <a:srgbClr val="001D58"/>
                </a:solidFill>
                <a:latin typeface="Helvetica" charset="0"/>
                <a:ea typeface="Helvetica" charset="0"/>
                <a:cs typeface="Helvetica" charset="0"/>
              </a:rPr>
              <a:t>),</a:t>
            </a:r>
            <a:endParaRPr lang="en-US" sz="2200" b="1" dirty="0">
              <a:solidFill>
                <a:srgbClr val="001D58"/>
              </a:solidFill>
              <a:latin typeface="Helvetica" charset="0"/>
              <a:ea typeface="Helvetica" charset="0"/>
              <a:cs typeface="Helvetica" charset="0"/>
            </a:endParaRPr>
          </a:p>
          <a:p>
            <a:r>
              <a:rPr lang="en-US" sz="2200" b="1" dirty="0" smtClean="0">
                <a:solidFill>
                  <a:srgbClr val="001D58"/>
                </a:solidFill>
                <a:latin typeface="Helvetica" charset="0"/>
                <a:ea typeface="Helvetica" charset="0"/>
                <a:cs typeface="Helvetica" charset="0"/>
              </a:rPr>
              <a:t>Development of </a:t>
            </a:r>
            <a:r>
              <a:rPr lang="en-US" sz="2200" b="1" u="sng" dirty="0">
                <a:solidFill>
                  <a:srgbClr val="001D58"/>
                </a:solidFill>
                <a:latin typeface="Helvetica" charset="0"/>
                <a:ea typeface="Helvetica" charset="0"/>
                <a:cs typeface="Helvetica" charset="0"/>
              </a:rPr>
              <a:t>fusion and laser research </a:t>
            </a:r>
            <a:r>
              <a:rPr lang="en-US" sz="2200" b="1" dirty="0">
                <a:solidFill>
                  <a:srgbClr val="001D58"/>
                </a:solidFill>
                <a:latin typeface="Helvetica" charset="0"/>
                <a:ea typeface="Helvetica" charset="0"/>
                <a:cs typeface="Helvetica" charset="0"/>
              </a:rPr>
              <a:t>and </a:t>
            </a:r>
            <a:r>
              <a:rPr lang="en-US" sz="2200" b="1" dirty="0" smtClean="0">
                <a:solidFill>
                  <a:srgbClr val="001D58"/>
                </a:solidFill>
                <a:latin typeface="Helvetica" charset="0"/>
                <a:ea typeface="Helvetica" charset="0"/>
                <a:cs typeface="Helvetica" charset="0"/>
              </a:rPr>
              <a:t>non-power </a:t>
            </a:r>
            <a:r>
              <a:rPr lang="en-US" sz="2200" b="1" dirty="0">
                <a:solidFill>
                  <a:srgbClr val="001D58"/>
                </a:solidFill>
                <a:latin typeface="Helvetica" charset="0"/>
                <a:ea typeface="Helvetica" charset="0"/>
                <a:cs typeface="Helvetica" charset="0"/>
              </a:rPr>
              <a:t>nuclear application in </a:t>
            </a:r>
            <a:r>
              <a:rPr lang="en-US" sz="2200" b="1" u="sng" dirty="0">
                <a:solidFill>
                  <a:srgbClr val="001D58"/>
                </a:solidFill>
                <a:latin typeface="Helvetica" charset="0"/>
                <a:ea typeface="Helvetica" charset="0"/>
                <a:cs typeface="Helvetica" charset="0"/>
              </a:rPr>
              <a:t>medicine</a:t>
            </a:r>
            <a:r>
              <a:rPr lang="en-US" sz="2200" b="1" dirty="0">
                <a:solidFill>
                  <a:srgbClr val="001D58"/>
                </a:solidFill>
                <a:latin typeface="Helvetica" charset="0"/>
                <a:ea typeface="Helvetica" charset="0"/>
                <a:cs typeface="Helvetica" charset="0"/>
              </a:rPr>
              <a:t>, </a:t>
            </a:r>
            <a:r>
              <a:rPr lang="en-US" sz="2200" b="1" u="sng" dirty="0">
                <a:solidFill>
                  <a:srgbClr val="001D58"/>
                </a:solidFill>
                <a:latin typeface="Helvetica" charset="0"/>
                <a:ea typeface="Helvetica" charset="0"/>
                <a:cs typeface="Helvetica" charset="0"/>
              </a:rPr>
              <a:t>agriculture</a:t>
            </a:r>
            <a:r>
              <a:rPr lang="en-US" sz="2200" b="1" dirty="0">
                <a:solidFill>
                  <a:srgbClr val="001D58"/>
                </a:solidFill>
                <a:latin typeface="Helvetica" charset="0"/>
                <a:ea typeface="Helvetica" charset="0"/>
                <a:cs typeface="Helvetica" charset="0"/>
              </a:rPr>
              <a:t> and </a:t>
            </a:r>
            <a:r>
              <a:rPr lang="en-US" sz="2200" b="1" u="sng" dirty="0" smtClean="0">
                <a:solidFill>
                  <a:srgbClr val="001D58"/>
                </a:solidFill>
                <a:latin typeface="Helvetica" charset="0"/>
                <a:ea typeface="Helvetica" charset="0"/>
                <a:cs typeface="Helvetica" charset="0"/>
              </a:rPr>
              <a:t>industry,</a:t>
            </a:r>
            <a:endParaRPr lang="en-US" sz="2200" b="1" u="sng" dirty="0">
              <a:solidFill>
                <a:srgbClr val="001D58"/>
              </a:solidFill>
              <a:latin typeface="Helvetica" charset="0"/>
              <a:ea typeface="Helvetica" charset="0"/>
              <a:cs typeface="Helvetica" charset="0"/>
            </a:endParaRPr>
          </a:p>
          <a:p>
            <a:pPr fontAlgn="ctr"/>
            <a:r>
              <a:rPr lang="en-US" sz="2200" b="1" dirty="0">
                <a:solidFill>
                  <a:srgbClr val="001D58"/>
                </a:solidFill>
                <a:latin typeface="Helvetica" charset="0"/>
                <a:ea typeface="Helvetica" charset="0"/>
                <a:cs typeface="Helvetica" charset="0"/>
              </a:rPr>
              <a:t>BNPP-1, </a:t>
            </a:r>
            <a:r>
              <a:rPr lang="en-US" sz="2200" b="1" u="sng" dirty="0">
                <a:solidFill>
                  <a:srgbClr val="001D58"/>
                </a:solidFill>
                <a:latin typeface="Helvetica" charset="0"/>
                <a:ea typeface="Helvetica" charset="0"/>
                <a:cs typeface="Helvetica" charset="0"/>
              </a:rPr>
              <a:t>First grid </a:t>
            </a:r>
            <a:r>
              <a:rPr lang="en-US" sz="2200" b="1" u="sng" dirty="0" smtClean="0">
                <a:solidFill>
                  <a:srgbClr val="001D58"/>
                </a:solidFill>
                <a:latin typeface="Helvetica" charset="0"/>
                <a:ea typeface="Helvetica" charset="0"/>
                <a:cs typeface="Helvetica" charset="0"/>
              </a:rPr>
              <a:t>connection</a:t>
            </a:r>
            <a:r>
              <a:rPr lang="en-US" sz="2200" b="1" dirty="0" smtClean="0">
                <a:solidFill>
                  <a:srgbClr val="001D58"/>
                </a:solidFill>
                <a:latin typeface="Helvetica" charset="0"/>
                <a:ea typeface="Helvetica" charset="0"/>
                <a:cs typeface="Helvetica" charset="0"/>
              </a:rPr>
              <a:t>, Sept</a:t>
            </a:r>
            <a:r>
              <a:rPr lang="en-US" sz="2200" b="1" dirty="0">
                <a:solidFill>
                  <a:srgbClr val="001D58"/>
                </a:solidFill>
                <a:latin typeface="Helvetica" charset="0"/>
                <a:ea typeface="Helvetica" charset="0"/>
                <a:cs typeface="Helvetica" charset="0"/>
              </a:rPr>
              <a:t>. </a:t>
            </a:r>
            <a:r>
              <a:rPr lang="en-US" sz="2200" b="1" dirty="0" smtClean="0">
                <a:solidFill>
                  <a:srgbClr val="001D58"/>
                </a:solidFill>
                <a:latin typeface="Helvetica" charset="0"/>
                <a:ea typeface="Helvetica" charset="0"/>
                <a:cs typeface="Helvetica" charset="0"/>
              </a:rPr>
              <a:t>2011,</a:t>
            </a:r>
            <a:endParaRPr lang="en-US" sz="2200" b="1" dirty="0">
              <a:solidFill>
                <a:srgbClr val="001D58"/>
              </a:solidFill>
              <a:latin typeface="Helvetica" charset="0"/>
              <a:ea typeface="Helvetica" charset="0"/>
              <a:cs typeface="Helvetica" charset="0"/>
            </a:endParaRPr>
          </a:p>
          <a:p>
            <a:pPr fontAlgn="ctr"/>
            <a:r>
              <a:rPr lang="en-US" sz="2200" b="1" dirty="0">
                <a:solidFill>
                  <a:srgbClr val="001D58"/>
                </a:solidFill>
                <a:latin typeface="Helvetica" charset="0"/>
                <a:ea typeface="Helvetica" charset="0"/>
                <a:cs typeface="Helvetica" charset="0"/>
              </a:rPr>
              <a:t>BNPP-1, Reach to </a:t>
            </a:r>
            <a:r>
              <a:rPr lang="en-US" sz="2200" b="1" dirty="0" smtClean="0">
                <a:solidFill>
                  <a:srgbClr val="001D58"/>
                </a:solidFill>
                <a:latin typeface="Helvetica" charset="0"/>
                <a:ea typeface="Helvetica" charset="0"/>
                <a:cs typeface="Helvetica" charset="0"/>
              </a:rPr>
              <a:t>it’s </a:t>
            </a:r>
            <a:r>
              <a:rPr lang="en-US" sz="2200" b="1" u="sng" dirty="0" smtClean="0">
                <a:solidFill>
                  <a:srgbClr val="001D58"/>
                </a:solidFill>
                <a:latin typeface="Helvetica" charset="0"/>
                <a:ea typeface="Helvetica" charset="0"/>
                <a:cs typeface="Helvetica" charset="0"/>
              </a:rPr>
              <a:t>1000 Mw. Capacity , </a:t>
            </a:r>
            <a:r>
              <a:rPr lang="en-US" sz="2200" b="1" dirty="0" smtClean="0">
                <a:solidFill>
                  <a:srgbClr val="001D58"/>
                </a:solidFill>
                <a:latin typeface="Helvetica" charset="0"/>
                <a:ea typeface="Helvetica" charset="0"/>
                <a:cs typeface="Helvetica" charset="0"/>
              </a:rPr>
              <a:t>Aug 2012,</a:t>
            </a:r>
            <a:endParaRPr lang="en-US" sz="2200" b="1" dirty="0">
              <a:solidFill>
                <a:srgbClr val="001D58"/>
              </a:solidFill>
              <a:latin typeface="Helvetica" charset="0"/>
              <a:ea typeface="Helvetica" charset="0"/>
              <a:cs typeface="Helvetica" charset="0"/>
            </a:endParaRPr>
          </a:p>
          <a:p>
            <a:pPr fontAlgn="ctr"/>
            <a:r>
              <a:rPr lang="en-US" sz="2200" b="1" dirty="0">
                <a:solidFill>
                  <a:srgbClr val="001D58"/>
                </a:solidFill>
                <a:latin typeface="Helvetica" charset="0"/>
                <a:ea typeface="Helvetica" charset="0"/>
                <a:cs typeface="Helvetica" charset="0"/>
              </a:rPr>
              <a:t>BNPP-1, </a:t>
            </a:r>
            <a:r>
              <a:rPr lang="en-US" sz="2200" b="1" u="sng" dirty="0">
                <a:solidFill>
                  <a:srgbClr val="001D58"/>
                </a:solidFill>
                <a:latin typeface="Helvetica" charset="0"/>
                <a:ea typeface="Helvetica" charset="0"/>
                <a:cs typeface="Helvetica" charset="0"/>
              </a:rPr>
              <a:t>Provisional </a:t>
            </a:r>
            <a:r>
              <a:rPr lang="en-US" sz="2200" b="1" u="sng" dirty="0" smtClean="0">
                <a:solidFill>
                  <a:srgbClr val="001D58"/>
                </a:solidFill>
                <a:latin typeface="Helvetica" charset="0"/>
                <a:ea typeface="Helvetica" charset="0"/>
                <a:cs typeface="Helvetica" charset="0"/>
              </a:rPr>
              <a:t>Acceptance-</a:t>
            </a:r>
            <a:r>
              <a:rPr lang="en-US" sz="2200" b="1" dirty="0" smtClean="0">
                <a:solidFill>
                  <a:srgbClr val="001D58"/>
                </a:solidFill>
                <a:latin typeface="Helvetica" charset="0"/>
                <a:ea typeface="Helvetica" charset="0"/>
                <a:cs typeface="Helvetica" charset="0"/>
              </a:rPr>
              <a:t>Iranian Operator,Sept.2013</a:t>
            </a:r>
          </a:p>
          <a:p>
            <a:pPr marL="788988" algn="just" fontAlgn="auto">
              <a:lnSpc>
                <a:spcPct val="110000"/>
              </a:lnSpc>
              <a:spcBef>
                <a:spcPts val="0"/>
              </a:spcBef>
              <a:spcAft>
                <a:spcPts val="0"/>
              </a:spcAft>
              <a:buFont typeface="Wingdings" pitchFamily="2" charset="2"/>
              <a:buChar char="§"/>
              <a:defRPr/>
            </a:pPr>
            <a:r>
              <a:rPr lang="en-US" sz="2000" b="1" dirty="0">
                <a:cs typeface="Times New Roman" pitchFamily="18" charset="0"/>
              </a:rPr>
              <a:t>First refueling conducted, Feb. 2013</a:t>
            </a:r>
          </a:p>
          <a:p>
            <a:pPr marL="788988" algn="just" fontAlgn="auto">
              <a:lnSpc>
                <a:spcPct val="110000"/>
              </a:lnSpc>
              <a:spcBef>
                <a:spcPts val="0"/>
              </a:spcBef>
              <a:spcAft>
                <a:spcPts val="0"/>
              </a:spcAft>
              <a:buFont typeface="Wingdings" pitchFamily="2" charset="2"/>
              <a:buChar char="§"/>
              <a:defRPr/>
            </a:pPr>
            <a:r>
              <a:rPr lang="en-US" sz="2000" b="1" dirty="0">
                <a:cs typeface="Times New Roman" pitchFamily="18" charset="0"/>
              </a:rPr>
              <a:t>Second refueling, planned Sept. 2015 </a:t>
            </a:r>
            <a:endParaRPr lang="en-US" sz="2200" b="1" dirty="0">
              <a:solidFill>
                <a:srgbClr val="001D58"/>
              </a:solidFill>
              <a:latin typeface="Helvetica" charset="0"/>
              <a:ea typeface="Helvetica" charset="0"/>
              <a:cs typeface="Helvetica" charset="0"/>
            </a:endParaRPr>
          </a:p>
          <a:p>
            <a:pPr marL="342900" indent="-342900" fontAlgn="base">
              <a:spcBef>
                <a:spcPct val="20000"/>
              </a:spcBef>
              <a:spcAft>
                <a:spcPct val="0"/>
              </a:spcAft>
              <a:buClr>
                <a:prstClr val="black"/>
              </a:buClr>
              <a:buSzPct val="120000"/>
              <a:buFont typeface="Arial" pitchFamily="34" charset="0"/>
              <a:buChar char="•"/>
            </a:pPr>
            <a:endParaRPr lang="en-US" sz="2400" dirty="0" smtClean="0"/>
          </a:p>
          <a:p>
            <a:pPr marL="342900" indent="-342900" fontAlgn="base">
              <a:spcBef>
                <a:spcPct val="20000"/>
              </a:spcBef>
              <a:spcAft>
                <a:spcPct val="0"/>
              </a:spcAft>
              <a:buClr>
                <a:prstClr val="black"/>
              </a:buClr>
              <a:buSzPct val="120000"/>
              <a:buFont typeface="Arial" pitchFamily="34" charset="0"/>
              <a:buChar char="•"/>
            </a:pPr>
            <a:endParaRPr lang="fa-IR" sz="2400" dirty="0"/>
          </a:p>
          <a:p>
            <a:pPr marL="342900" lvl="0" indent="-342900" fontAlgn="base">
              <a:spcBef>
                <a:spcPct val="20000"/>
              </a:spcBef>
              <a:spcAft>
                <a:spcPct val="0"/>
              </a:spcAft>
              <a:buClr>
                <a:prstClr val="black"/>
              </a:buClr>
              <a:buSzPct val="120000"/>
              <a:buFont typeface="Arial" pitchFamily="34" charset="0"/>
              <a:buChar char="•"/>
            </a:pPr>
            <a:endParaRPr lang="en-US" sz="2400" b="1" dirty="0">
              <a:solidFill>
                <a:prstClr val="black"/>
              </a:solidFill>
              <a:latin typeface="Calibri"/>
              <a:cs typeface="Arial" pitchFamily="34" charset="0"/>
            </a:endParaRPr>
          </a:p>
          <a:p>
            <a:endParaRPr lang="fa-IR" dirty="0"/>
          </a:p>
        </p:txBody>
      </p:sp>
      <p:sp>
        <p:nvSpPr>
          <p:cNvPr id="4" name="Rounded Rectangle 3"/>
          <p:cNvSpPr/>
          <p:nvPr/>
        </p:nvSpPr>
        <p:spPr>
          <a:xfrm>
            <a:off x="674687" y="404664"/>
            <a:ext cx="4400545" cy="564792"/>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2400" b="1" dirty="0">
                <a:latin typeface="Times New Roman" pitchFamily="18" charset="0"/>
                <a:cs typeface="Times New Roman" pitchFamily="18" charset="0"/>
              </a:rPr>
              <a:t>After </a:t>
            </a:r>
            <a:r>
              <a:rPr lang="en-US" sz="2400" b="1" dirty="0" smtClean="0">
                <a:latin typeface="Times New Roman" pitchFamily="18" charset="0"/>
                <a:cs typeface="Times New Roman" pitchFamily="18" charset="0"/>
              </a:rPr>
              <a:t>Islamic revolution in 1979</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685249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80120"/>
          </a:xfrm>
        </p:spPr>
        <p:txBody>
          <a:bodyPr>
            <a:normAutofit/>
          </a:bodyPr>
          <a:lstStyle/>
          <a:p>
            <a:pPr algn="ctr">
              <a:defRPr/>
            </a:pPr>
            <a:r>
              <a:rPr lang="en-US" sz="3200" dirty="0">
                <a:solidFill>
                  <a:srgbClr val="552579"/>
                </a:solidFill>
                <a:latin typeface="Albertus Extra Bold" pitchFamily="34" charset="0"/>
              </a:rPr>
              <a:t>History of the first unit of </a:t>
            </a:r>
            <a:r>
              <a:rPr lang="en-US" sz="3200" dirty="0" err="1">
                <a:solidFill>
                  <a:srgbClr val="552579"/>
                </a:solidFill>
                <a:latin typeface="Albertus Extra Bold" pitchFamily="34" charset="0"/>
              </a:rPr>
              <a:t>Bushehr</a:t>
            </a:r>
            <a:r>
              <a:rPr lang="en-US" sz="3200" dirty="0">
                <a:solidFill>
                  <a:srgbClr val="552579"/>
                </a:solidFill>
                <a:latin typeface="Albertus Extra Bold" pitchFamily="34" charset="0"/>
              </a:rPr>
              <a:t> Nuclear Power Plant(BNPP1)</a:t>
            </a:r>
          </a:p>
        </p:txBody>
      </p:sp>
      <p:sp>
        <p:nvSpPr>
          <p:cNvPr id="3" name="Content Placeholder 2"/>
          <p:cNvSpPr>
            <a:spLocks noGrp="1"/>
          </p:cNvSpPr>
          <p:nvPr>
            <p:ph idx="1"/>
          </p:nvPr>
        </p:nvSpPr>
        <p:spPr>
          <a:xfrm>
            <a:off x="457200" y="2996952"/>
            <a:ext cx="8229600" cy="3312368"/>
          </a:xfrm>
        </p:spPr>
        <p:txBody>
          <a:bodyPr>
            <a:noAutofit/>
          </a:bodyPr>
          <a:lstStyle/>
          <a:p>
            <a:pPr marL="109728" lvl="1" indent="0">
              <a:spcBef>
                <a:spcPts val="400"/>
              </a:spcBef>
              <a:buSzPct val="68000"/>
              <a:buNone/>
            </a:pPr>
            <a:r>
              <a:rPr lang="en-US" sz="2200" b="1" u="sng" dirty="0" smtClean="0">
                <a:solidFill>
                  <a:srgbClr val="FF0000"/>
                </a:solidFill>
              </a:rPr>
              <a:t>Bushehr 1</a:t>
            </a:r>
          </a:p>
          <a:p>
            <a:pPr marL="365760" lvl="1" indent="-256032">
              <a:spcBef>
                <a:spcPts val="400"/>
              </a:spcBef>
              <a:buSzPct val="68000"/>
              <a:buFont typeface="Wingdings 3"/>
              <a:buChar char=""/>
            </a:pPr>
            <a:r>
              <a:rPr lang="en-US" sz="2200" b="1" dirty="0" smtClean="0">
                <a:solidFill>
                  <a:srgbClr val="001D58"/>
                </a:solidFill>
                <a:latin typeface="Helvetica" charset="0"/>
                <a:ea typeface="Helvetica" charset="0"/>
                <a:cs typeface="Helvetica" charset="0"/>
              </a:rPr>
              <a:t>In </a:t>
            </a:r>
            <a:r>
              <a:rPr lang="en-US" sz="2200" b="1" u="sng" dirty="0">
                <a:solidFill>
                  <a:srgbClr val="001D58"/>
                </a:solidFill>
                <a:latin typeface="Helvetica" charset="0"/>
                <a:ea typeface="Helvetica" charset="0"/>
                <a:cs typeface="Helvetica" charset="0"/>
              </a:rPr>
              <a:t>1957</a:t>
            </a:r>
            <a:r>
              <a:rPr lang="en-US" sz="2200" b="1" dirty="0">
                <a:solidFill>
                  <a:srgbClr val="001D58"/>
                </a:solidFill>
                <a:latin typeface="Helvetica" charset="0"/>
                <a:ea typeface="Helvetica" charset="0"/>
                <a:cs typeface="Helvetica" charset="0"/>
              </a:rPr>
              <a:t> a civil nuclear program was established under the US Atoms for Peace programme</a:t>
            </a:r>
            <a:r>
              <a:rPr lang="en-US" sz="2200" b="1" dirty="0" smtClean="0">
                <a:solidFill>
                  <a:srgbClr val="001D58"/>
                </a:solidFill>
                <a:latin typeface="Helvetica" charset="0"/>
                <a:ea typeface="Helvetica" charset="0"/>
                <a:cs typeface="Helvetica" charset="0"/>
              </a:rPr>
              <a:t>.</a:t>
            </a:r>
          </a:p>
          <a:p>
            <a:pPr marL="365760" lvl="1" indent="-256032">
              <a:spcBef>
                <a:spcPts val="400"/>
              </a:spcBef>
              <a:buSzPct val="68000"/>
              <a:buFont typeface="Wingdings 3"/>
              <a:buChar char=""/>
            </a:pPr>
            <a:endParaRPr lang="en-US" sz="2200" b="1" dirty="0">
              <a:solidFill>
                <a:srgbClr val="001D58"/>
              </a:solidFill>
              <a:latin typeface="Helvetica" charset="0"/>
              <a:ea typeface="Helvetica" charset="0"/>
              <a:cs typeface="Helvetica" charset="0"/>
            </a:endParaRPr>
          </a:p>
          <a:p>
            <a:pPr marL="365760" lvl="1" indent="-256032">
              <a:spcBef>
                <a:spcPts val="400"/>
              </a:spcBef>
              <a:buSzPct val="68000"/>
              <a:buFont typeface="Wingdings 3"/>
              <a:buChar char=""/>
            </a:pPr>
            <a:r>
              <a:rPr lang="en-US" sz="2200" b="1" dirty="0">
                <a:solidFill>
                  <a:srgbClr val="001D58"/>
                </a:solidFill>
                <a:latin typeface="Helvetica" charset="0"/>
                <a:ea typeface="Helvetica" charset="0"/>
                <a:cs typeface="Helvetica" charset="0"/>
              </a:rPr>
              <a:t>In 1974 a target of </a:t>
            </a:r>
            <a:r>
              <a:rPr lang="en-US" sz="2200" b="1" u="sng" dirty="0">
                <a:solidFill>
                  <a:srgbClr val="001D58"/>
                </a:solidFill>
                <a:latin typeface="Helvetica" charset="0"/>
                <a:ea typeface="Helvetica" charset="0"/>
                <a:cs typeface="Helvetica" charset="0"/>
              </a:rPr>
              <a:t>23,000 MWe </a:t>
            </a:r>
            <a:r>
              <a:rPr lang="en-US" sz="2200" b="1" dirty="0">
                <a:solidFill>
                  <a:srgbClr val="001D58"/>
                </a:solidFill>
                <a:latin typeface="Helvetica" charset="0"/>
                <a:ea typeface="Helvetica" charset="0"/>
                <a:cs typeface="Helvetica" charset="0"/>
              </a:rPr>
              <a:t>of nuclear capacity to free up oil and gas for </a:t>
            </a:r>
            <a:r>
              <a:rPr lang="en-US" sz="2200" b="1" dirty="0" smtClean="0">
                <a:solidFill>
                  <a:srgbClr val="001D58"/>
                </a:solidFill>
                <a:latin typeface="Helvetica" charset="0"/>
                <a:ea typeface="Helvetica" charset="0"/>
                <a:cs typeface="Helvetica" charset="0"/>
              </a:rPr>
              <a:t>export. Preliminary </a:t>
            </a:r>
            <a:r>
              <a:rPr lang="en-US" sz="2200" b="1" dirty="0">
                <a:solidFill>
                  <a:srgbClr val="001D58"/>
                </a:solidFill>
                <a:latin typeface="Helvetica" charset="0"/>
                <a:ea typeface="Helvetica" charset="0"/>
                <a:cs typeface="Helvetica" charset="0"/>
              </a:rPr>
              <a:t>agreements with </a:t>
            </a:r>
            <a:r>
              <a:rPr lang="en-US" sz="2200" b="1" u="sng" dirty="0">
                <a:solidFill>
                  <a:srgbClr val="001D58"/>
                </a:solidFill>
                <a:latin typeface="Helvetica" charset="0"/>
                <a:ea typeface="Helvetica" charset="0"/>
                <a:cs typeface="Helvetica" charset="0"/>
              </a:rPr>
              <a:t>Siemens</a:t>
            </a:r>
            <a:r>
              <a:rPr lang="en-US" sz="2200" b="1" dirty="0">
                <a:solidFill>
                  <a:srgbClr val="001D58"/>
                </a:solidFill>
                <a:latin typeface="Helvetica" charset="0"/>
                <a:ea typeface="Helvetica" charset="0"/>
                <a:cs typeface="Helvetica" charset="0"/>
              </a:rPr>
              <a:t> </a:t>
            </a:r>
            <a:r>
              <a:rPr lang="en-US" sz="2200" b="1" u="sng" dirty="0">
                <a:solidFill>
                  <a:srgbClr val="001D58"/>
                </a:solidFill>
                <a:latin typeface="Helvetica" charset="0"/>
                <a:ea typeface="Helvetica" charset="0"/>
                <a:cs typeface="Helvetica" charset="0"/>
              </a:rPr>
              <a:t>KWU</a:t>
            </a:r>
            <a:r>
              <a:rPr lang="en-US" sz="2200" b="1" dirty="0">
                <a:solidFill>
                  <a:srgbClr val="001D58"/>
                </a:solidFill>
                <a:latin typeface="Helvetica" charset="0"/>
                <a:ea typeface="Helvetica" charset="0"/>
                <a:cs typeface="Helvetica" charset="0"/>
              </a:rPr>
              <a:t> and </a:t>
            </a:r>
            <a:r>
              <a:rPr lang="en-US" sz="2200" b="1" u="sng" dirty="0">
                <a:solidFill>
                  <a:srgbClr val="001D58"/>
                </a:solidFill>
                <a:latin typeface="Helvetica" charset="0"/>
                <a:ea typeface="Helvetica" charset="0"/>
                <a:cs typeface="Helvetica" charset="0"/>
              </a:rPr>
              <a:t>Framatome</a:t>
            </a:r>
            <a:r>
              <a:rPr lang="en-US" sz="2200" b="1" dirty="0">
                <a:solidFill>
                  <a:srgbClr val="001D58"/>
                </a:solidFill>
                <a:latin typeface="Helvetica" charset="0"/>
                <a:ea typeface="Helvetica" charset="0"/>
                <a:cs typeface="Helvetica" charset="0"/>
              </a:rPr>
              <a:t> for </a:t>
            </a:r>
            <a:r>
              <a:rPr lang="en-US" sz="2200" b="1" u="sng" dirty="0" smtClean="0">
                <a:solidFill>
                  <a:srgbClr val="001D58"/>
                </a:solidFill>
                <a:latin typeface="Helvetica" charset="0"/>
                <a:ea typeface="Helvetica" charset="0"/>
                <a:cs typeface="Helvetica" charset="0"/>
              </a:rPr>
              <a:t>4 NPPTs  </a:t>
            </a:r>
            <a:r>
              <a:rPr lang="en-US" sz="2200" b="1" dirty="0">
                <a:solidFill>
                  <a:srgbClr val="001D58"/>
                </a:solidFill>
                <a:latin typeface="Helvetica" charset="0"/>
                <a:ea typeface="Helvetica" charset="0"/>
                <a:cs typeface="Helvetica" charset="0"/>
              </a:rPr>
              <a:t>signed</a:t>
            </a:r>
            <a:r>
              <a:rPr lang="en-US" sz="2200" b="1" dirty="0" smtClean="0">
                <a:solidFill>
                  <a:srgbClr val="001D58"/>
                </a:solidFill>
                <a:latin typeface="Helvetica" charset="0"/>
                <a:ea typeface="Helvetica" charset="0"/>
                <a:cs typeface="Helvetica"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1148616649"/>
              </p:ext>
            </p:extLst>
          </p:nvPr>
        </p:nvGraphicFramePr>
        <p:xfrm>
          <a:off x="467544" y="1484784"/>
          <a:ext cx="8136905" cy="1213677"/>
        </p:xfrm>
        <a:graphic>
          <a:graphicData uri="http://schemas.openxmlformats.org/drawingml/2006/table">
            <a:tbl>
              <a:tblPr firstRow="1" bandRow="1">
                <a:tableStyleId>{793D81CF-94F2-401A-BA57-92F5A7B2D0C5}</a:tableStyleId>
              </a:tblPr>
              <a:tblGrid>
                <a:gridCol w="1331855"/>
                <a:gridCol w="1922907"/>
                <a:gridCol w="1627381"/>
                <a:gridCol w="1627381"/>
                <a:gridCol w="1627381"/>
              </a:tblGrid>
              <a:tr h="553277">
                <a:tc>
                  <a:txBody>
                    <a:bodyPr/>
                    <a:lstStyle/>
                    <a:p>
                      <a:pPr algn="ctr"/>
                      <a:endParaRPr lang="en-US" sz="1400" dirty="0"/>
                    </a:p>
                  </a:txBody>
                  <a:tcPr/>
                </a:tc>
                <a:tc>
                  <a:txBody>
                    <a:bodyPr/>
                    <a:lstStyle/>
                    <a:p>
                      <a:pPr algn="ctr"/>
                      <a:r>
                        <a:rPr kumimoji="0" lang="en-US" sz="1400" b="1" kern="1200" dirty="0" smtClean="0">
                          <a:solidFill>
                            <a:schemeClr val="lt1"/>
                          </a:solidFill>
                          <a:effectLst/>
                          <a:latin typeface="+mn-lt"/>
                          <a:ea typeface="+mn-ea"/>
                          <a:cs typeface="+mn-cs"/>
                        </a:rPr>
                        <a:t>Type</a:t>
                      </a:r>
                      <a:endParaRPr lang="en-US" sz="1400" dirty="0"/>
                    </a:p>
                  </a:txBody>
                  <a:tcPr/>
                </a:tc>
                <a:tc>
                  <a:txBody>
                    <a:bodyPr/>
                    <a:lstStyle/>
                    <a:p>
                      <a:pPr algn="ctr"/>
                      <a:r>
                        <a:rPr kumimoji="0" lang="en-US" sz="1400" b="1" kern="1200" dirty="0" smtClean="0">
                          <a:solidFill>
                            <a:schemeClr val="lt1"/>
                          </a:solidFill>
                          <a:effectLst/>
                          <a:latin typeface="+mn-lt"/>
                          <a:ea typeface="+mn-ea"/>
                          <a:cs typeface="+mn-cs"/>
                        </a:rPr>
                        <a:t>MWe gross, net </a:t>
                      </a:r>
                      <a:endParaRPr lang="en-US" sz="1400" dirty="0"/>
                    </a:p>
                  </a:txBody>
                  <a:tcPr/>
                </a:tc>
                <a:tc>
                  <a:txBody>
                    <a:bodyPr/>
                    <a:lstStyle/>
                    <a:p>
                      <a:pPr algn="ctr"/>
                      <a:r>
                        <a:rPr kumimoji="0" lang="en-US" sz="1400" b="1" kern="1200" dirty="0" smtClean="0">
                          <a:solidFill>
                            <a:schemeClr val="lt1"/>
                          </a:solidFill>
                          <a:effectLst/>
                          <a:latin typeface="+mn-lt"/>
                          <a:ea typeface="+mn-ea"/>
                          <a:cs typeface="+mn-cs"/>
                        </a:rPr>
                        <a:t>Construction start </a:t>
                      </a:r>
                      <a:endParaRPr lang="en-US" sz="1400" dirty="0"/>
                    </a:p>
                  </a:txBody>
                  <a:tcPr/>
                </a:tc>
                <a:tc>
                  <a:txBody>
                    <a:bodyPr/>
                    <a:lstStyle/>
                    <a:p>
                      <a:pPr algn="ctr"/>
                      <a:r>
                        <a:rPr kumimoji="0" lang="en-US" sz="1400" b="1" kern="1200" dirty="0" smtClean="0">
                          <a:solidFill>
                            <a:schemeClr val="lt1"/>
                          </a:solidFill>
                          <a:effectLst/>
                          <a:latin typeface="+mn-lt"/>
                          <a:ea typeface="+mn-ea"/>
                          <a:cs typeface="+mn-cs"/>
                        </a:rPr>
                        <a:t>Commercial operation</a:t>
                      </a:r>
                      <a:endParaRPr lang="en-US" sz="1400" dirty="0"/>
                    </a:p>
                  </a:txBody>
                  <a:tcPr/>
                </a:tc>
              </a:tr>
              <a:tr h="286061">
                <a:tc>
                  <a:txBody>
                    <a:bodyPr/>
                    <a:lstStyle/>
                    <a:p>
                      <a:pPr marL="22860" algn="ctr">
                        <a:lnSpc>
                          <a:spcPts val="1235"/>
                        </a:lnSpc>
                        <a:spcAft>
                          <a:spcPts val="0"/>
                        </a:spcAft>
                      </a:pPr>
                      <a:endParaRPr lang="en-US" sz="1400" spc="-10" dirty="0" smtClean="0">
                        <a:solidFill>
                          <a:schemeClr val="tx1"/>
                        </a:solidFill>
                        <a:effectLst/>
                        <a:latin typeface="Times New Roman"/>
                        <a:ea typeface="Times New Roman"/>
                        <a:cs typeface="Arial"/>
                      </a:endParaRPr>
                    </a:p>
                    <a:p>
                      <a:pPr marL="22860" algn="ctr">
                        <a:lnSpc>
                          <a:spcPts val="1235"/>
                        </a:lnSpc>
                        <a:spcAft>
                          <a:spcPts val="0"/>
                        </a:spcAft>
                      </a:pPr>
                      <a:r>
                        <a:rPr kumimoji="0" lang="en-US" sz="1400" b="1" kern="1200" dirty="0" smtClean="0">
                          <a:solidFill>
                            <a:srgbClr val="001D58"/>
                          </a:solidFill>
                          <a:latin typeface="Helvetica" charset="0"/>
                          <a:ea typeface="Helvetica" charset="0"/>
                          <a:cs typeface="Helvetica" charset="0"/>
                        </a:rPr>
                        <a:t>Bushehr 1</a:t>
                      </a:r>
                      <a:endParaRPr kumimoji="0" lang="en-US" sz="1400" b="1" kern="1200" dirty="0">
                        <a:solidFill>
                          <a:srgbClr val="001D58"/>
                        </a:solidFill>
                        <a:latin typeface="Helvetica" charset="0"/>
                        <a:ea typeface="Helvetica" charset="0"/>
                        <a:cs typeface="Helvetica" charset="0"/>
                      </a:endParaRPr>
                    </a:p>
                  </a:txBody>
                  <a:tcPr marL="0" marR="0" marT="0" marB="0"/>
                </a:tc>
                <a:tc>
                  <a:txBody>
                    <a:bodyPr/>
                    <a:lstStyle/>
                    <a:p>
                      <a:pPr algn="ctr"/>
                      <a:r>
                        <a:rPr kumimoji="0" lang="en-US" sz="1400" b="1" kern="1200" dirty="0" smtClean="0">
                          <a:solidFill>
                            <a:srgbClr val="001D58"/>
                          </a:solidFill>
                          <a:latin typeface="Helvetica" charset="0"/>
                          <a:ea typeface="Helvetica" charset="0"/>
                          <a:cs typeface="Helvetica" charset="0"/>
                        </a:rPr>
                        <a:t>VVER-1000/446</a:t>
                      </a:r>
                      <a:endParaRPr kumimoji="0" lang="en-US" sz="1400" b="1" kern="1200" dirty="0">
                        <a:solidFill>
                          <a:srgbClr val="001D58"/>
                        </a:solidFill>
                        <a:latin typeface="Helvetica" charset="0"/>
                        <a:ea typeface="Helvetica" charset="0"/>
                        <a:cs typeface="Helvetica" charset="0"/>
                      </a:endParaRPr>
                    </a:p>
                  </a:txBody>
                  <a:tcPr/>
                </a:tc>
                <a:tc>
                  <a:txBody>
                    <a:bodyPr/>
                    <a:lstStyle/>
                    <a:p>
                      <a:pPr algn="ctr"/>
                      <a:r>
                        <a:rPr kumimoji="0" lang="en-US" sz="1400" b="1" kern="1200" dirty="0" smtClean="0">
                          <a:solidFill>
                            <a:srgbClr val="001D58"/>
                          </a:solidFill>
                          <a:latin typeface="Helvetica" charset="0"/>
                          <a:ea typeface="Helvetica" charset="0"/>
                          <a:cs typeface="Helvetica" charset="0"/>
                        </a:rPr>
                        <a:t>1000,915</a:t>
                      </a:r>
                      <a:endParaRPr kumimoji="0" lang="en-US" sz="1400" b="1" kern="1200" dirty="0">
                        <a:solidFill>
                          <a:srgbClr val="001D58"/>
                        </a:solidFill>
                        <a:latin typeface="Helvetica" charset="0"/>
                        <a:ea typeface="Helvetica" charset="0"/>
                        <a:cs typeface="Helvetica" charset="0"/>
                      </a:endParaRPr>
                    </a:p>
                  </a:txBody>
                  <a:tcPr/>
                </a:tc>
                <a:tc>
                  <a:txBody>
                    <a:bodyPr/>
                    <a:lstStyle/>
                    <a:p>
                      <a:pPr algn="ctr"/>
                      <a:r>
                        <a:rPr kumimoji="0" lang="en-US" sz="1400" b="1" kern="1200" dirty="0" smtClean="0">
                          <a:solidFill>
                            <a:srgbClr val="001D58"/>
                          </a:solidFill>
                          <a:latin typeface="Helvetica" charset="0"/>
                          <a:ea typeface="Helvetica" charset="0"/>
                          <a:cs typeface="Helvetica" charset="0"/>
                        </a:rPr>
                        <a:t>1975, 1994</a:t>
                      </a:r>
                      <a:endParaRPr kumimoji="0" lang="en-US" sz="1400" b="1" kern="1200" dirty="0">
                        <a:solidFill>
                          <a:srgbClr val="001D58"/>
                        </a:solidFill>
                        <a:latin typeface="Helvetica" charset="0"/>
                        <a:ea typeface="Helvetica" charset="0"/>
                        <a:cs typeface="Helvetica"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rgbClr val="001D58"/>
                          </a:solidFill>
                          <a:latin typeface="Helvetica" charset="0"/>
                          <a:ea typeface="Helvetica" charset="0"/>
                          <a:cs typeface="Helvetica" charset="0"/>
                        </a:rPr>
                        <a:t>Sept 2013</a:t>
                      </a:r>
                      <a:endParaRPr kumimoji="0" lang="en-US" sz="1400" b="1" kern="1200" dirty="0">
                        <a:solidFill>
                          <a:srgbClr val="001D58"/>
                        </a:solidFill>
                        <a:latin typeface="Helvetica" charset="0"/>
                        <a:ea typeface="Helvetica" charset="0"/>
                        <a:cs typeface="Helvetica" charset="0"/>
                      </a:endParaRPr>
                    </a:p>
                  </a:txBody>
                  <a:tcPr/>
                </a:tc>
              </a:tr>
              <a:tr h="331185">
                <a:tc>
                  <a:txBody>
                    <a:bodyPr/>
                    <a:lstStyle/>
                    <a:p>
                      <a:pPr marL="22860" algn="ctr">
                        <a:lnSpc>
                          <a:spcPts val="1360"/>
                        </a:lnSpc>
                        <a:spcAft>
                          <a:spcPts val="0"/>
                        </a:spcAft>
                      </a:pPr>
                      <a:endParaRPr kumimoji="0" lang="en-US" sz="1400" b="1" kern="1200" dirty="0" smtClean="0">
                        <a:solidFill>
                          <a:srgbClr val="001D58"/>
                        </a:solidFill>
                        <a:latin typeface="Helvetica" charset="0"/>
                        <a:ea typeface="Helvetica" charset="0"/>
                        <a:cs typeface="Helvetica" charset="0"/>
                      </a:endParaRPr>
                    </a:p>
                    <a:p>
                      <a:pPr marL="22860" algn="ctr">
                        <a:lnSpc>
                          <a:spcPts val="1360"/>
                        </a:lnSpc>
                        <a:spcAft>
                          <a:spcPts val="0"/>
                        </a:spcAft>
                      </a:pPr>
                      <a:r>
                        <a:rPr kumimoji="0" lang="en-US" sz="1400" b="1" kern="1200" dirty="0" smtClean="0">
                          <a:solidFill>
                            <a:srgbClr val="001D58"/>
                          </a:solidFill>
                          <a:latin typeface="Helvetica" charset="0"/>
                          <a:ea typeface="Helvetica" charset="0"/>
                          <a:cs typeface="Helvetica" charset="0"/>
                        </a:rPr>
                        <a:t>Total (1)</a:t>
                      </a:r>
                      <a:endParaRPr kumimoji="0" lang="en-US" sz="1400" b="1" kern="1200" dirty="0">
                        <a:solidFill>
                          <a:srgbClr val="001D58"/>
                        </a:solidFill>
                        <a:latin typeface="Helvetica" charset="0"/>
                        <a:ea typeface="Helvetica" charset="0"/>
                        <a:cs typeface="Helvetica" charset="0"/>
                      </a:endParaRPr>
                    </a:p>
                  </a:txBody>
                  <a:tcPr marL="0" marR="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rgbClr val="001D58"/>
                          </a:solidFill>
                          <a:latin typeface="Helvetica" charset="0"/>
                          <a:ea typeface="Helvetica" charset="0"/>
                          <a:cs typeface="Helvetica" charset="0"/>
                        </a:rPr>
                        <a:t>                                     915 MWe net</a:t>
                      </a:r>
                    </a:p>
                  </a:txBody>
                  <a:tcPr/>
                </a:tc>
                <a:tc hMerge="1">
                  <a:txBody>
                    <a:bodyPr/>
                    <a:lstStyle/>
                    <a:p>
                      <a:pPr algn="ctr"/>
                      <a:endParaRPr kumimoji="0" lang="en-US" sz="2000" b="1" kern="1200" dirty="0">
                        <a:solidFill>
                          <a:srgbClr val="001D58"/>
                        </a:solidFill>
                        <a:latin typeface="Helvetica" charset="0"/>
                        <a:ea typeface="Helvetica" charset="0"/>
                        <a:cs typeface="Helvetica" charset="0"/>
                      </a:endParaRPr>
                    </a:p>
                  </a:txBody>
                  <a:tcPr/>
                </a:tc>
                <a:tc>
                  <a:txBody>
                    <a:bodyPr/>
                    <a:lstStyle/>
                    <a:p>
                      <a:pPr algn="ctr"/>
                      <a:endParaRPr kumimoji="0" lang="en-US" sz="1400" b="1" kern="1200" dirty="0">
                        <a:solidFill>
                          <a:srgbClr val="001D58"/>
                        </a:solidFill>
                        <a:latin typeface="Helvetica" charset="0"/>
                        <a:ea typeface="Helvetica" charset="0"/>
                        <a:cs typeface="Helvetica" charset="0"/>
                      </a:endParaRPr>
                    </a:p>
                  </a:txBody>
                  <a:tcPr/>
                </a:tc>
                <a:tc>
                  <a:txBody>
                    <a:bodyPr/>
                    <a:lstStyle/>
                    <a:p>
                      <a:pPr algn="ctr"/>
                      <a:endParaRPr kumimoji="0" lang="en-US" sz="1400" b="1" kern="1200" dirty="0">
                        <a:solidFill>
                          <a:srgbClr val="001D58"/>
                        </a:solidFill>
                        <a:latin typeface="Helvetica" charset="0"/>
                        <a:ea typeface="Helvetica" charset="0"/>
                        <a:cs typeface="Helvetica" charset="0"/>
                      </a:endParaRPr>
                    </a:p>
                  </a:txBody>
                  <a:tcPr/>
                </a:tc>
              </a:tr>
            </a:tbl>
          </a:graphicData>
        </a:graphic>
      </p:graphicFrame>
    </p:spTree>
    <p:extLst>
      <p:ext uri="{BB962C8B-B14F-4D97-AF65-F5344CB8AC3E}">
        <p14:creationId xmlns:p14="http://schemas.microsoft.com/office/powerpoint/2010/main" val="2700870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496944" cy="1080120"/>
          </a:xfrm>
        </p:spPr>
        <p:txBody>
          <a:bodyPr>
            <a:noAutofit/>
          </a:bodyPr>
          <a:lstStyle/>
          <a:p>
            <a:pPr algn="ctr">
              <a:defRPr/>
            </a:pPr>
            <a:r>
              <a:rPr lang="en-US" sz="2800" dirty="0" smtClean="0">
                <a:solidFill>
                  <a:srgbClr val="552579"/>
                </a:solidFill>
                <a:latin typeface="Albertus Extra Bold" pitchFamily="34" charset="0"/>
              </a:rPr>
              <a:t>History of the </a:t>
            </a:r>
            <a:r>
              <a:rPr lang="en-US" sz="2800" dirty="0">
                <a:solidFill>
                  <a:srgbClr val="552579"/>
                </a:solidFill>
                <a:latin typeface="Albertus Extra Bold" pitchFamily="34" charset="0"/>
              </a:rPr>
              <a:t>first unit of </a:t>
            </a:r>
            <a:r>
              <a:rPr lang="en-US" sz="2800" dirty="0" err="1">
                <a:solidFill>
                  <a:srgbClr val="552579"/>
                </a:solidFill>
                <a:latin typeface="Albertus Extra Bold" pitchFamily="34" charset="0"/>
              </a:rPr>
              <a:t>Bushehr</a:t>
            </a:r>
            <a:r>
              <a:rPr lang="en-US" sz="2800" dirty="0">
                <a:solidFill>
                  <a:srgbClr val="552579"/>
                </a:solidFill>
                <a:latin typeface="Albertus Extra Bold" pitchFamily="34" charset="0"/>
              </a:rPr>
              <a:t> Nuclear Power Plant(BNPP1)</a:t>
            </a:r>
            <a:endParaRPr lang="en-US" sz="2400" i="1" dirty="0">
              <a:solidFill>
                <a:srgbClr val="552579"/>
              </a:solidFill>
              <a:latin typeface="Albertus Extra Bold" pitchFamily="34" charset="0"/>
            </a:endParaRPr>
          </a:p>
        </p:txBody>
      </p:sp>
      <p:sp>
        <p:nvSpPr>
          <p:cNvPr id="3" name="Content Placeholder 2"/>
          <p:cNvSpPr>
            <a:spLocks noGrp="1"/>
          </p:cNvSpPr>
          <p:nvPr>
            <p:ph idx="1"/>
          </p:nvPr>
        </p:nvSpPr>
        <p:spPr>
          <a:xfrm>
            <a:off x="457200" y="1700808"/>
            <a:ext cx="8229600" cy="4306483"/>
          </a:xfrm>
        </p:spPr>
        <p:txBody>
          <a:bodyPr>
            <a:noAutofit/>
          </a:bodyPr>
          <a:lstStyle/>
          <a:p>
            <a:pPr marL="365760" lvl="1" indent="-256032">
              <a:spcBef>
                <a:spcPts val="400"/>
              </a:spcBef>
              <a:buSzPct val="68000"/>
              <a:buFont typeface="Wingdings 3"/>
              <a:buChar char=""/>
            </a:pPr>
            <a:r>
              <a:rPr lang="en-US" sz="2400" b="1" u="sng" dirty="0" smtClean="0">
                <a:solidFill>
                  <a:srgbClr val="001D58"/>
                </a:solidFill>
                <a:latin typeface="Helvetica" charset="0"/>
                <a:ea typeface="Helvetica" charset="0"/>
                <a:cs typeface="Helvetica" charset="0"/>
              </a:rPr>
              <a:t>1975 construction </a:t>
            </a:r>
            <a:r>
              <a:rPr lang="en-US" sz="2400" b="1" dirty="0">
                <a:solidFill>
                  <a:srgbClr val="001D58"/>
                </a:solidFill>
                <a:latin typeface="Helvetica" charset="0"/>
                <a:ea typeface="Helvetica" charset="0"/>
                <a:cs typeface="Helvetica" charset="0"/>
              </a:rPr>
              <a:t>of two 1,293 </a:t>
            </a:r>
            <a:r>
              <a:rPr lang="en-US" sz="2400" b="1" dirty="0" smtClean="0">
                <a:solidFill>
                  <a:srgbClr val="001D58"/>
                </a:solidFill>
                <a:latin typeface="Helvetica" charset="0"/>
                <a:ea typeface="Helvetica" charset="0"/>
                <a:cs typeface="Helvetica" charset="0"/>
              </a:rPr>
              <a:t>MW - PWR </a:t>
            </a:r>
            <a:r>
              <a:rPr lang="en-US" sz="2400" b="1" dirty="0">
                <a:solidFill>
                  <a:srgbClr val="001D58"/>
                </a:solidFill>
                <a:latin typeface="Helvetica" charset="0"/>
                <a:ea typeface="Helvetica" charset="0"/>
                <a:cs typeface="Helvetica" charset="0"/>
              </a:rPr>
              <a:t>units was started 18 km south of Bushehr in Bushehr province on the Persian Gulf by </a:t>
            </a:r>
            <a:r>
              <a:rPr lang="en-US" sz="2400" b="1" u="sng" dirty="0">
                <a:solidFill>
                  <a:srgbClr val="001D58"/>
                </a:solidFill>
                <a:latin typeface="Helvetica" charset="0"/>
                <a:ea typeface="Helvetica" charset="0"/>
                <a:cs typeface="Helvetica" charset="0"/>
              </a:rPr>
              <a:t>Siemens KWU</a:t>
            </a:r>
            <a:r>
              <a:rPr lang="en-US" sz="2400" b="1" dirty="0">
                <a:solidFill>
                  <a:srgbClr val="001D58"/>
                </a:solidFill>
                <a:latin typeface="Helvetica" charset="0"/>
                <a:ea typeface="Helvetica" charset="0"/>
                <a:cs typeface="Helvetica" charset="0"/>
              </a:rPr>
              <a:t>, based on the Biblis B reactor in </a:t>
            </a:r>
            <a:r>
              <a:rPr lang="en-US" sz="2400" b="1" dirty="0" smtClean="0">
                <a:solidFill>
                  <a:srgbClr val="001D58"/>
                </a:solidFill>
                <a:latin typeface="Helvetica" charset="0"/>
                <a:ea typeface="Helvetica" charset="0"/>
                <a:cs typeface="Helvetica" charset="0"/>
              </a:rPr>
              <a:t>Germany.</a:t>
            </a:r>
          </a:p>
          <a:p>
            <a:pPr marL="365760" lvl="1" indent="-256032">
              <a:spcBef>
                <a:spcPts val="400"/>
              </a:spcBef>
              <a:buSzPct val="68000"/>
              <a:buFont typeface="Wingdings 3"/>
              <a:buChar char=""/>
            </a:pPr>
            <a:endParaRPr lang="en-US" sz="2400" b="1" dirty="0">
              <a:solidFill>
                <a:srgbClr val="001D58"/>
              </a:solidFill>
              <a:latin typeface="Helvetica" charset="0"/>
              <a:ea typeface="Helvetica" charset="0"/>
              <a:cs typeface="Helvetica" charset="0"/>
            </a:endParaRPr>
          </a:p>
          <a:p>
            <a:pPr marL="365760" lvl="1" indent="-256032">
              <a:spcBef>
                <a:spcPts val="400"/>
              </a:spcBef>
              <a:buSzPct val="68000"/>
              <a:buFont typeface="Wingdings 3"/>
              <a:buChar char=""/>
            </a:pPr>
            <a:r>
              <a:rPr lang="en-US" sz="2400" b="1" u="sng" dirty="0" smtClean="0">
                <a:solidFill>
                  <a:srgbClr val="001D58"/>
                </a:solidFill>
                <a:latin typeface="Helvetica" charset="0"/>
                <a:ea typeface="Helvetica" charset="0"/>
                <a:cs typeface="Helvetica" charset="0"/>
              </a:rPr>
              <a:t>After </a:t>
            </a:r>
            <a:r>
              <a:rPr lang="en-US" sz="2400" b="1" u="sng" dirty="0">
                <a:solidFill>
                  <a:srgbClr val="001D58"/>
                </a:solidFill>
                <a:latin typeface="Helvetica" charset="0"/>
                <a:ea typeface="Helvetica" charset="0"/>
                <a:cs typeface="Helvetica" charset="0"/>
              </a:rPr>
              <a:t>the Islamic revolution</a:t>
            </a:r>
            <a:r>
              <a:rPr lang="en-US" sz="2400" b="1" dirty="0">
                <a:solidFill>
                  <a:srgbClr val="001D58"/>
                </a:solidFill>
                <a:latin typeface="Helvetica" charset="0"/>
                <a:ea typeface="Helvetica" charset="0"/>
                <a:cs typeface="Helvetica" charset="0"/>
              </a:rPr>
              <a:t>, work was abandoned early in 1979 with unit 1 substantially complete and unit two about half complete. The plant was damaged by </a:t>
            </a:r>
            <a:r>
              <a:rPr lang="en-US" sz="2400" b="1" u="sng" dirty="0">
                <a:solidFill>
                  <a:srgbClr val="001D58"/>
                </a:solidFill>
                <a:latin typeface="Helvetica" charset="0"/>
                <a:ea typeface="Helvetica" charset="0"/>
                <a:cs typeface="Helvetica" charset="0"/>
              </a:rPr>
              <a:t>Iraqi air strikes </a:t>
            </a:r>
            <a:r>
              <a:rPr lang="en-US" sz="2400" b="1" dirty="0">
                <a:solidFill>
                  <a:srgbClr val="001D58"/>
                </a:solidFill>
                <a:latin typeface="Helvetica" charset="0"/>
                <a:ea typeface="Helvetica" charset="0"/>
                <a:cs typeface="Helvetica" charset="0"/>
              </a:rPr>
              <a:t>in 1984-88</a:t>
            </a:r>
            <a:r>
              <a:rPr lang="en-US" sz="2400" b="1" dirty="0" smtClean="0">
                <a:solidFill>
                  <a:srgbClr val="001D58"/>
                </a:solidFill>
                <a:latin typeface="Helvetica" charset="0"/>
                <a:ea typeface="Helvetica" charset="0"/>
                <a:cs typeface="Helvetica" charset="0"/>
              </a:rPr>
              <a:t>.</a:t>
            </a:r>
            <a:endParaRPr lang="en-US" sz="24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3176069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496944" cy="1080120"/>
          </a:xfrm>
        </p:spPr>
        <p:txBody>
          <a:bodyPr>
            <a:normAutofit/>
          </a:bodyPr>
          <a:lstStyle/>
          <a:p>
            <a:pPr algn="ctr">
              <a:defRPr/>
            </a:pPr>
            <a:r>
              <a:rPr lang="en-US" sz="2800" dirty="0">
                <a:solidFill>
                  <a:srgbClr val="552579"/>
                </a:solidFill>
                <a:latin typeface="Albertus Extra Bold" pitchFamily="34" charset="0"/>
              </a:rPr>
              <a:t>History of </a:t>
            </a:r>
            <a:r>
              <a:rPr lang="en-US" sz="2800" dirty="0" smtClean="0">
                <a:solidFill>
                  <a:srgbClr val="552579"/>
                </a:solidFill>
                <a:latin typeface="Albertus Extra Bold" pitchFamily="34" charset="0"/>
              </a:rPr>
              <a:t>the first unit of </a:t>
            </a:r>
            <a:r>
              <a:rPr lang="en-US" sz="2800" dirty="0" err="1" smtClean="0">
                <a:solidFill>
                  <a:srgbClr val="552579"/>
                </a:solidFill>
                <a:latin typeface="Albertus Extra Bold" pitchFamily="34" charset="0"/>
              </a:rPr>
              <a:t>Bushehr</a:t>
            </a:r>
            <a:r>
              <a:rPr lang="en-US" sz="2800" dirty="0" smtClean="0">
                <a:solidFill>
                  <a:srgbClr val="552579"/>
                </a:solidFill>
                <a:latin typeface="Albertus Extra Bold" pitchFamily="34" charset="0"/>
              </a:rPr>
              <a:t> Nuclear Power Plant(BNPP1)</a:t>
            </a:r>
            <a:endParaRPr lang="en-US" sz="2800" dirty="0">
              <a:solidFill>
                <a:srgbClr val="552579"/>
              </a:solidFill>
              <a:latin typeface="Albertus Extra Bold" pitchFamily="34" charset="0"/>
            </a:endParaRPr>
          </a:p>
        </p:txBody>
      </p:sp>
      <p:sp>
        <p:nvSpPr>
          <p:cNvPr id="3" name="Content Placeholder 2"/>
          <p:cNvSpPr>
            <a:spLocks noGrp="1"/>
          </p:cNvSpPr>
          <p:nvPr>
            <p:ph idx="1"/>
          </p:nvPr>
        </p:nvSpPr>
        <p:spPr>
          <a:xfrm>
            <a:off x="539552" y="1268760"/>
            <a:ext cx="8229600" cy="4680520"/>
          </a:xfrm>
        </p:spPr>
        <p:txBody>
          <a:bodyPr>
            <a:noAutofit/>
          </a:bodyPr>
          <a:lstStyle/>
          <a:p>
            <a:pPr marL="365760" lvl="1" indent="-256032">
              <a:spcBef>
                <a:spcPts val="400"/>
              </a:spcBef>
              <a:buSzPct val="68000"/>
              <a:buFont typeface="Wingdings 3"/>
              <a:buChar char=""/>
            </a:pPr>
            <a:r>
              <a:rPr lang="en-US" sz="2400" b="1" dirty="0" smtClean="0">
                <a:solidFill>
                  <a:srgbClr val="001D58"/>
                </a:solidFill>
                <a:latin typeface="Helvetica" charset="0"/>
                <a:ea typeface="Helvetica" charset="0"/>
                <a:cs typeface="Helvetica" charset="0"/>
              </a:rPr>
              <a:t>In </a:t>
            </a:r>
            <a:r>
              <a:rPr lang="en-US" sz="2400" b="1" dirty="0">
                <a:solidFill>
                  <a:srgbClr val="001D58"/>
                </a:solidFill>
                <a:latin typeface="Helvetica" charset="0"/>
                <a:ea typeface="Helvetica" charset="0"/>
                <a:cs typeface="Helvetica" charset="0"/>
              </a:rPr>
              <a:t>1992, the governments of the Islamic Republic of Iran and the Russian Federation signed a bilateral agreement on the completion of unit one of BNPP</a:t>
            </a:r>
            <a:r>
              <a:rPr lang="en-US" sz="2400" b="1" dirty="0" smtClean="0">
                <a:solidFill>
                  <a:srgbClr val="001D58"/>
                </a:solidFill>
                <a:latin typeface="Helvetica" charset="0"/>
                <a:ea typeface="Helvetica" charset="0"/>
                <a:cs typeface="Helvetica" charset="0"/>
              </a:rPr>
              <a:t>.</a:t>
            </a:r>
          </a:p>
          <a:p>
            <a:pPr marL="365760" lvl="1" indent="-256032">
              <a:spcBef>
                <a:spcPts val="400"/>
              </a:spcBef>
              <a:buSzPct val="68000"/>
              <a:buFont typeface="Wingdings 3"/>
              <a:buChar char=""/>
            </a:pPr>
            <a:endParaRPr lang="en-US" sz="2400" b="1" dirty="0">
              <a:solidFill>
                <a:srgbClr val="001D58"/>
              </a:solidFill>
              <a:latin typeface="Helvetica" charset="0"/>
              <a:ea typeface="Helvetica" charset="0"/>
              <a:cs typeface="Helvetica" charset="0"/>
            </a:endParaRPr>
          </a:p>
          <a:p>
            <a:pPr marL="365760" lvl="1" indent="-256032">
              <a:spcBef>
                <a:spcPts val="400"/>
              </a:spcBef>
              <a:buSzPct val="68000"/>
              <a:buFont typeface="Wingdings 3"/>
              <a:buChar char=""/>
            </a:pPr>
            <a:r>
              <a:rPr lang="en-US" sz="2400" b="1" dirty="0">
                <a:solidFill>
                  <a:srgbClr val="001D58"/>
                </a:solidFill>
                <a:latin typeface="Helvetica" charset="0"/>
                <a:ea typeface="Helvetica" charset="0"/>
                <a:cs typeface="Helvetica" charset="0"/>
              </a:rPr>
              <a:t>A 1000 (MW) VVER type nuclear power reactor is operating in Iran, after many years construction, and a second is planned</a:t>
            </a:r>
            <a:r>
              <a:rPr lang="en-US" sz="2400" b="1" dirty="0" smtClean="0">
                <a:solidFill>
                  <a:srgbClr val="001D58"/>
                </a:solidFill>
                <a:latin typeface="Helvetica" charset="0"/>
                <a:ea typeface="Helvetica" charset="0"/>
                <a:cs typeface="Helvetica" charset="0"/>
              </a:rPr>
              <a:t>.</a:t>
            </a:r>
          </a:p>
          <a:p>
            <a:pPr marL="365760" lvl="1" indent="-256032">
              <a:spcBef>
                <a:spcPts val="400"/>
              </a:spcBef>
              <a:buSzPct val="68000"/>
              <a:buFont typeface="Wingdings 3"/>
              <a:buChar char=""/>
            </a:pPr>
            <a:endParaRPr lang="en-US" sz="2400" b="1" dirty="0" smtClean="0">
              <a:solidFill>
                <a:srgbClr val="001D58"/>
              </a:solidFill>
              <a:latin typeface="Helvetica" charset="0"/>
              <a:ea typeface="Helvetica" charset="0"/>
              <a:cs typeface="Helvetica" charset="0"/>
            </a:endParaRPr>
          </a:p>
          <a:p>
            <a:pPr marL="365760" lvl="1" indent="-256032">
              <a:spcBef>
                <a:spcPts val="400"/>
              </a:spcBef>
              <a:buSzPct val="68000"/>
              <a:buFont typeface="Wingdings 3"/>
              <a:buChar char=""/>
            </a:pPr>
            <a:r>
              <a:rPr lang="en-US" sz="2400" b="1" dirty="0" smtClean="0">
                <a:solidFill>
                  <a:srgbClr val="001D58"/>
                </a:solidFill>
                <a:latin typeface="Helvetica" charset="0"/>
                <a:ea typeface="Helvetica" charset="0"/>
                <a:cs typeface="Helvetica" charset="0"/>
              </a:rPr>
              <a:t>The 7 </a:t>
            </a:r>
            <a:r>
              <a:rPr lang="en-US" sz="2400" b="1" dirty="0" err="1" smtClean="0">
                <a:solidFill>
                  <a:srgbClr val="001D58"/>
                </a:solidFill>
                <a:latin typeface="Helvetica" charset="0"/>
                <a:ea typeface="Helvetica" charset="0"/>
                <a:cs typeface="Helvetica" charset="0"/>
              </a:rPr>
              <a:t>TWh</a:t>
            </a:r>
            <a:r>
              <a:rPr lang="en-US" sz="2400" b="1" dirty="0" smtClean="0">
                <a:solidFill>
                  <a:srgbClr val="001D58"/>
                </a:solidFill>
                <a:latin typeface="Helvetica" charset="0"/>
                <a:ea typeface="Helvetica" charset="0"/>
                <a:cs typeface="Helvetica" charset="0"/>
              </a:rPr>
              <a:t>/</a:t>
            </a:r>
            <a:r>
              <a:rPr lang="en-US" sz="2400" b="1" dirty="0" err="1" smtClean="0">
                <a:solidFill>
                  <a:srgbClr val="001D58"/>
                </a:solidFill>
                <a:latin typeface="Helvetica" charset="0"/>
                <a:ea typeface="Helvetica" charset="0"/>
                <a:cs typeface="Helvetica" charset="0"/>
              </a:rPr>
              <a:t>yr</a:t>
            </a:r>
            <a:r>
              <a:rPr lang="en-US" sz="2400" b="1" dirty="0" smtClean="0">
                <a:solidFill>
                  <a:srgbClr val="001D58"/>
                </a:solidFill>
                <a:latin typeface="Helvetica" charset="0"/>
                <a:ea typeface="Helvetica" charset="0"/>
                <a:cs typeface="Helvetica" charset="0"/>
              </a:rPr>
              <a:t> from the </a:t>
            </a:r>
            <a:r>
              <a:rPr lang="en-US" sz="2400" b="1" dirty="0" err="1" smtClean="0">
                <a:solidFill>
                  <a:srgbClr val="001D58"/>
                </a:solidFill>
                <a:latin typeface="Helvetica" charset="0"/>
                <a:ea typeface="Helvetica" charset="0"/>
                <a:cs typeface="Helvetica" charset="0"/>
              </a:rPr>
              <a:t>Bushehr</a:t>
            </a:r>
            <a:r>
              <a:rPr lang="en-US" sz="2400" b="1" dirty="0" smtClean="0">
                <a:solidFill>
                  <a:srgbClr val="001D58"/>
                </a:solidFill>
                <a:latin typeface="Helvetica" charset="0"/>
                <a:ea typeface="Helvetica" charset="0"/>
                <a:cs typeface="Helvetica" charset="0"/>
              </a:rPr>
              <a:t> reactor frees up about 1.6 million tones of oil (11 million </a:t>
            </a:r>
            <a:r>
              <a:rPr lang="en-US" sz="2400" b="1" dirty="0" err="1" smtClean="0">
                <a:solidFill>
                  <a:srgbClr val="001D58"/>
                </a:solidFill>
                <a:latin typeface="Helvetica" charset="0"/>
                <a:ea typeface="Helvetica" charset="0"/>
                <a:cs typeface="Helvetica" charset="0"/>
              </a:rPr>
              <a:t>brs</a:t>
            </a:r>
            <a:r>
              <a:rPr lang="en-US" sz="2400" b="1" dirty="0" smtClean="0">
                <a:solidFill>
                  <a:srgbClr val="001D58"/>
                </a:solidFill>
                <a:latin typeface="Helvetica" charset="0"/>
                <a:ea typeface="Helvetica" charset="0"/>
                <a:cs typeface="Helvetica" charset="0"/>
              </a:rPr>
              <a:t>) or 1800 </a:t>
            </a:r>
            <a:r>
              <a:rPr lang="en-US" sz="2400" b="1" dirty="0">
                <a:solidFill>
                  <a:srgbClr val="001D58"/>
                </a:solidFill>
                <a:latin typeface="Helvetica" charset="0"/>
                <a:ea typeface="Helvetica" charset="0"/>
                <a:cs typeface="Helvetica" charset="0"/>
              </a:rPr>
              <a:t>m</a:t>
            </a:r>
            <a:r>
              <a:rPr lang="en-US" sz="2400" b="1" dirty="0" smtClean="0">
                <a:solidFill>
                  <a:srgbClr val="001D58"/>
                </a:solidFill>
                <a:latin typeface="Helvetica" charset="0"/>
                <a:ea typeface="Helvetica" charset="0"/>
                <a:cs typeface="Helvetica" charset="0"/>
              </a:rPr>
              <a:t>illion cubic meters of gas per year, which can be exported .</a:t>
            </a:r>
            <a:endParaRPr lang="en-US" sz="24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3437924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8640"/>
            <a:ext cx="8229600" cy="792088"/>
          </a:xfrm>
        </p:spPr>
        <p:txBody>
          <a:bodyPr>
            <a:noAutofit/>
          </a:bodyPr>
          <a:lstStyle/>
          <a:p>
            <a:pPr algn="ctr">
              <a:defRPr/>
            </a:pPr>
            <a:r>
              <a:rPr lang="en-US" sz="2800" dirty="0">
                <a:solidFill>
                  <a:srgbClr val="552579"/>
                </a:solidFill>
                <a:latin typeface="Albertus Extra Bold" pitchFamily="34" charset="0"/>
              </a:rPr>
              <a:t>Current </a:t>
            </a:r>
            <a:r>
              <a:rPr lang="en-US" sz="2800" dirty="0" smtClean="0">
                <a:solidFill>
                  <a:srgbClr val="552579"/>
                </a:solidFill>
                <a:latin typeface="Albertus Extra Bold" pitchFamily="34" charset="0"/>
              </a:rPr>
              <a:t>status of nuclear </a:t>
            </a:r>
            <a:r>
              <a:rPr lang="en-US" sz="2800" dirty="0">
                <a:solidFill>
                  <a:srgbClr val="552579"/>
                </a:solidFill>
                <a:latin typeface="Albertus Extra Bold" pitchFamily="34" charset="0"/>
              </a:rPr>
              <a:t>energy in </a:t>
            </a:r>
            <a:r>
              <a:rPr lang="en-US" sz="2800" dirty="0" smtClean="0">
                <a:solidFill>
                  <a:srgbClr val="552579"/>
                </a:solidFill>
                <a:latin typeface="Albertus Extra Bold" pitchFamily="34" charset="0"/>
              </a:rPr>
              <a:t>IRAN</a:t>
            </a:r>
            <a:endParaRPr lang="fa-IR" sz="2800" dirty="0">
              <a:solidFill>
                <a:srgbClr val="552579"/>
              </a:solidFill>
              <a:latin typeface="Albertus Extra Bold" pitchFamily="34" charset="0"/>
            </a:endParaRPr>
          </a:p>
        </p:txBody>
      </p:sp>
      <p:sp>
        <p:nvSpPr>
          <p:cNvPr id="2" name="Content Placeholder 1"/>
          <p:cNvSpPr>
            <a:spLocks noGrp="1"/>
          </p:cNvSpPr>
          <p:nvPr>
            <p:ph idx="1"/>
          </p:nvPr>
        </p:nvSpPr>
        <p:spPr>
          <a:xfrm>
            <a:off x="179512" y="1196752"/>
            <a:ext cx="8640960" cy="4896544"/>
          </a:xfrm>
        </p:spPr>
        <p:txBody>
          <a:bodyPr>
            <a:normAutofit fontScale="85000" lnSpcReduction="20000"/>
          </a:bodyPr>
          <a:lstStyle/>
          <a:p>
            <a:pPr algn="justLow"/>
            <a:r>
              <a:rPr lang="en-US" sz="2400" b="1" u="sng" dirty="0" smtClean="0">
                <a:solidFill>
                  <a:srgbClr val="001D58"/>
                </a:solidFill>
                <a:latin typeface="Helvetica" charset="0"/>
                <a:ea typeface="Helvetica" charset="0"/>
                <a:cs typeface="Helvetica" charset="0"/>
              </a:rPr>
              <a:t>Share </a:t>
            </a:r>
            <a:r>
              <a:rPr lang="en-US" sz="2400" b="1" u="sng" dirty="0">
                <a:solidFill>
                  <a:srgbClr val="001D58"/>
                </a:solidFill>
                <a:latin typeface="Helvetica" charset="0"/>
                <a:ea typeface="Helvetica" charset="0"/>
                <a:cs typeface="Helvetica" charset="0"/>
              </a:rPr>
              <a:t>of nuclear power </a:t>
            </a:r>
            <a:r>
              <a:rPr lang="en-US" sz="2400" b="1" dirty="0">
                <a:solidFill>
                  <a:srgbClr val="001D58"/>
                </a:solidFill>
                <a:latin typeface="Helvetica" charset="0"/>
                <a:ea typeface="Helvetica" charset="0"/>
                <a:cs typeface="Helvetica" charset="0"/>
              </a:rPr>
              <a:t>in the country’s electricity capacity </a:t>
            </a:r>
            <a:r>
              <a:rPr lang="en-US" sz="2400" b="1" dirty="0" smtClean="0">
                <a:solidFill>
                  <a:srgbClr val="001D58"/>
                </a:solidFill>
                <a:latin typeface="Helvetica" charset="0"/>
                <a:ea typeface="Helvetica" charset="0"/>
                <a:cs typeface="Helvetica" charset="0"/>
              </a:rPr>
              <a:t>(73000 MW) in </a:t>
            </a:r>
            <a:r>
              <a:rPr lang="en-US" sz="2400" b="1" dirty="0">
                <a:solidFill>
                  <a:srgbClr val="001D58"/>
                </a:solidFill>
                <a:latin typeface="Helvetica" charset="0"/>
                <a:ea typeface="Helvetica" charset="0"/>
                <a:cs typeface="Helvetica" charset="0"/>
              </a:rPr>
              <a:t>2014, </a:t>
            </a:r>
            <a:r>
              <a:rPr lang="en-US" sz="2400" b="1" dirty="0" smtClean="0">
                <a:solidFill>
                  <a:srgbClr val="001D58"/>
                </a:solidFill>
                <a:latin typeface="Helvetica" charset="0"/>
                <a:ea typeface="Helvetica" charset="0"/>
                <a:cs typeface="Helvetica" charset="0"/>
              </a:rPr>
              <a:t>was about </a:t>
            </a:r>
            <a:r>
              <a:rPr lang="en-US" sz="2400" b="1" u="sng"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1.4 percent</a:t>
            </a:r>
            <a:r>
              <a:rPr lang="en-US" sz="2400" b="1" u="sng" dirty="0" smtClean="0">
                <a:solidFill>
                  <a:srgbClr val="001D58"/>
                </a:solidFill>
                <a:latin typeface="Helvetica" charset="0"/>
                <a:ea typeface="Helvetica" charset="0"/>
                <a:cs typeface="Helvetica" charset="0"/>
              </a:rPr>
              <a:t>.</a:t>
            </a:r>
          </a:p>
          <a:p>
            <a:pPr marL="109728" indent="0" algn="justLow">
              <a:buNone/>
            </a:pPr>
            <a:endParaRPr lang="en-US" sz="2400" b="1" dirty="0" smtClean="0">
              <a:solidFill>
                <a:srgbClr val="001D58"/>
              </a:solidFill>
              <a:latin typeface="Helvetica" charset="0"/>
              <a:ea typeface="Helvetica" charset="0"/>
              <a:cs typeface="Helvetica" charset="0"/>
            </a:endParaRPr>
          </a:p>
          <a:p>
            <a:pPr algn="justLow"/>
            <a:r>
              <a:rPr lang="en-US" sz="2400" b="1" dirty="0" smtClean="0">
                <a:solidFill>
                  <a:srgbClr val="001D58"/>
                </a:solidFill>
                <a:latin typeface="Helvetica" charset="0"/>
                <a:ea typeface="Helvetica" charset="0"/>
                <a:cs typeface="Helvetica" charset="0"/>
              </a:rPr>
              <a:t>The total electricity produced by the BNPP1 in 2011-2015 was about </a:t>
            </a:r>
            <a:r>
              <a:rPr lang="en-US" sz="2400" b="1" i="1" dirty="0" smtClean="0">
                <a:solidFill>
                  <a:srgbClr val="001D58"/>
                </a:solidFill>
                <a:effectLst>
                  <a:outerShdw blurRad="38100" dist="38100" dir="2700000" algn="tl">
                    <a:srgbClr val="000000">
                      <a:alpha val="43137"/>
                    </a:srgbClr>
                  </a:outerShdw>
                </a:effectLst>
                <a:latin typeface="Helvetica" charset="0"/>
                <a:ea typeface="Helvetica" charset="0"/>
                <a:cs typeface="Helvetica" charset="0"/>
              </a:rPr>
              <a:t>13563 GWh</a:t>
            </a:r>
            <a:r>
              <a:rPr lang="en-US" sz="2400" b="1" dirty="0" smtClean="0">
                <a:solidFill>
                  <a:srgbClr val="001D58"/>
                </a:solidFill>
                <a:latin typeface="Helvetica" charset="0"/>
                <a:ea typeface="Helvetica" charset="0"/>
                <a:cs typeface="Helvetica" charset="0"/>
              </a:rPr>
              <a:t>.</a:t>
            </a:r>
          </a:p>
          <a:p>
            <a:endParaRPr lang="en-US" sz="2400" b="1" dirty="0">
              <a:solidFill>
                <a:srgbClr val="001D58"/>
              </a:solidFill>
              <a:latin typeface="Helvetica" charset="0"/>
              <a:ea typeface="Helvetica" charset="0"/>
              <a:cs typeface="Helvetica" charset="0"/>
            </a:endParaRPr>
          </a:p>
          <a:p>
            <a:endParaRPr lang="en-US" sz="2400" b="1" dirty="0" smtClean="0">
              <a:solidFill>
                <a:srgbClr val="001D58"/>
              </a:solidFill>
              <a:latin typeface="Helvetica" charset="0"/>
              <a:ea typeface="Helvetica" charset="0"/>
              <a:cs typeface="Helvetica" charset="0"/>
            </a:endParaRPr>
          </a:p>
          <a:p>
            <a:endParaRPr lang="en-US" sz="2400" b="1" dirty="0" smtClean="0">
              <a:solidFill>
                <a:srgbClr val="001D58"/>
              </a:solidFill>
              <a:latin typeface="Helvetica" charset="0"/>
              <a:ea typeface="Helvetica" charset="0"/>
              <a:cs typeface="Helvetica" charset="0"/>
            </a:endParaRPr>
          </a:p>
          <a:p>
            <a:endParaRPr lang="en-US" sz="2400" b="1" dirty="0" smtClean="0">
              <a:solidFill>
                <a:srgbClr val="001D58"/>
              </a:solidFill>
              <a:latin typeface="Helvetica" charset="0"/>
              <a:ea typeface="Helvetica" charset="0"/>
              <a:cs typeface="Helvetica" charset="0"/>
            </a:endParaRPr>
          </a:p>
          <a:p>
            <a:endParaRPr lang="en-US" sz="2400" b="1" dirty="0">
              <a:solidFill>
                <a:srgbClr val="001D58"/>
              </a:solidFill>
              <a:latin typeface="Helvetica" charset="0"/>
              <a:ea typeface="Helvetica" charset="0"/>
              <a:cs typeface="Helvetica" charset="0"/>
            </a:endParaRPr>
          </a:p>
          <a:p>
            <a:pPr algn="justLow"/>
            <a:r>
              <a:rPr lang="en-US" sz="2400" b="1" dirty="0" smtClean="0">
                <a:solidFill>
                  <a:srgbClr val="001D58"/>
                </a:solidFill>
                <a:latin typeface="Helvetica" charset="0"/>
                <a:ea typeface="Helvetica" charset="0"/>
                <a:cs typeface="Helvetica" charset="0"/>
              </a:rPr>
              <a:t>During the four years operation of BNPP1(2011-2014), the total amounts of fossil fuels that have been saved is equivalent to</a:t>
            </a:r>
            <a:r>
              <a:rPr lang="en-US" sz="2400" b="1" u="sng" dirty="0" smtClean="0">
                <a:solidFill>
                  <a:srgbClr val="001D58"/>
                </a:solidFill>
                <a:latin typeface="Helvetica" charset="0"/>
                <a:ea typeface="Helvetica" charset="0"/>
                <a:cs typeface="Helvetica" charset="0"/>
              </a:rPr>
              <a:t> </a:t>
            </a:r>
            <a:r>
              <a:rPr lang="en-US" sz="2400" b="1" u="sng" dirty="0" smtClean="0">
                <a:solidFill>
                  <a:srgbClr val="001D58"/>
                </a:solidFill>
                <a:effectLst>
                  <a:outerShdw blurRad="38100" dist="38100" dir="2700000" algn="tl">
                    <a:srgbClr val="000000">
                      <a:alpha val="43137"/>
                    </a:srgbClr>
                  </a:outerShdw>
                </a:effectLst>
                <a:latin typeface="Helvetica" charset="0"/>
                <a:ea typeface="Helvetica" charset="0"/>
                <a:cs typeface="Helvetica" charset="0"/>
              </a:rPr>
              <a:t>22 million</a:t>
            </a:r>
            <a:r>
              <a:rPr lang="en-US" sz="2400" b="1" dirty="0" smtClean="0">
                <a:solidFill>
                  <a:srgbClr val="001D58"/>
                </a:solidFill>
                <a:latin typeface="Helvetica" charset="0"/>
                <a:ea typeface="Helvetica" charset="0"/>
                <a:cs typeface="Helvetica" charset="0"/>
              </a:rPr>
              <a:t> barrels of crude oil.</a:t>
            </a:r>
          </a:p>
          <a:p>
            <a:pPr algn="justLow"/>
            <a:endParaRPr lang="en-US" sz="2400" b="1" dirty="0">
              <a:solidFill>
                <a:srgbClr val="001D58"/>
              </a:solidFill>
              <a:latin typeface="Helvetica" charset="0"/>
              <a:ea typeface="Helvetica" charset="0"/>
              <a:cs typeface="Helvetica" charset="0"/>
            </a:endParaRPr>
          </a:p>
          <a:p>
            <a:pPr algn="justLow"/>
            <a:r>
              <a:rPr lang="en-US" sz="2400" b="1" dirty="0" smtClean="0">
                <a:solidFill>
                  <a:srgbClr val="001D58"/>
                </a:solidFill>
                <a:latin typeface="Helvetica" charset="0"/>
                <a:ea typeface="Helvetica" charset="0"/>
                <a:cs typeface="Helvetica" charset="0"/>
              </a:rPr>
              <a:t>Furthermore, during this period, the emission of </a:t>
            </a:r>
            <a:r>
              <a:rPr lang="en-US" sz="2400" b="1" u="sng" dirty="0" smtClean="0">
                <a:solidFill>
                  <a:srgbClr val="001D58"/>
                </a:solidFill>
                <a:effectLst>
                  <a:outerShdw blurRad="38100" dist="38100" dir="2700000" algn="tl">
                    <a:srgbClr val="000000">
                      <a:alpha val="43137"/>
                    </a:srgbClr>
                  </a:outerShdw>
                </a:effectLst>
                <a:latin typeface="Helvetica" charset="0"/>
                <a:ea typeface="Helvetica" charset="0"/>
                <a:cs typeface="Helvetica" charset="0"/>
              </a:rPr>
              <a:t>13 million</a:t>
            </a:r>
            <a:r>
              <a:rPr lang="en-US" sz="2400" b="1" u="sng" dirty="0" smtClean="0">
                <a:solidFill>
                  <a:srgbClr val="001D58"/>
                </a:solidFill>
                <a:latin typeface="Helvetica" charset="0"/>
                <a:ea typeface="Helvetica" charset="0"/>
                <a:cs typeface="Helvetica" charset="0"/>
              </a:rPr>
              <a:t> tons of pollutants</a:t>
            </a:r>
            <a:r>
              <a:rPr lang="en-US" sz="2400" b="1" dirty="0" smtClean="0">
                <a:solidFill>
                  <a:srgbClr val="001D58"/>
                </a:solidFill>
                <a:latin typeface="Helvetica" charset="0"/>
                <a:ea typeface="Helvetica" charset="0"/>
                <a:cs typeface="Helvetica" charset="0"/>
              </a:rPr>
              <a:t> has been prevented.</a:t>
            </a:r>
          </a:p>
          <a:p>
            <a:endParaRPr lang="fa-IR" sz="2400" b="1" dirty="0">
              <a:solidFill>
                <a:srgbClr val="001D58"/>
              </a:solidFill>
              <a:latin typeface="Helvetica" charset="0"/>
              <a:ea typeface="Helvetica" charset="0"/>
              <a:cs typeface="Helvetica"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06153667"/>
              </p:ext>
            </p:extLst>
          </p:nvPr>
        </p:nvGraphicFramePr>
        <p:xfrm>
          <a:off x="827584" y="2996952"/>
          <a:ext cx="7560840" cy="701040"/>
        </p:xfrm>
        <a:graphic>
          <a:graphicData uri="http://schemas.openxmlformats.org/drawingml/2006/table">
            <a:tbl>
              <a:tblPr rtl="1" firstRow="1" bandRow="1">
                <a:tableStyleId>{D113A9D2-9D6B-4929-AA2D-F23B5EE8CBE7}</a:tableStyleId>
              </a:tblPr>
              <a:tblGrid>
                <a:gridCol w="1082534"/>
                <a:gridCol w="936072"/>
                <a:gridCol w="936072"/>
                <a:gridCol w="926727"/>
                <a:gridCol w="1080624"/>
                <a:gridCol w="2598811"/>
              </a:tblGrid>
              <a:tr h="347439">
                <a:tc>
                  <a:txBody>
                    <a:bodyPr/>
                    <a:lstStyle/>
                    <a:p>
                      <a:pPr algn="ctr" rtl="1"/>
                      <a:r>
                        <a:rPr lang="en-US" sz="1800" b="1" i="0" dirty="0" smtClean="0">
                          <a:effectLst>
                            <a:outerShdw blurRad="38100" dist="38100" dir="2700000" algn="tl">
                              <a:srgbClr val="000000">
                                <a:alpha val="43137"/>
                              </a:srgbClr>
                            </a:outerShdw>
                          </a:effectLst>
                          <a:latin typeface="Times New Roman" pitchFamily="18" charset="0"/>
                          <a:cs typeface="Times New Roman" pitchFamily="18" charset="0"/>
                        </a:rPr>
                        <a:t>SUM</a:t>
                      </a:r>
                      <a:endParaRPr lang="fa-IR" sz="1800" b="1" i="0" dirty="0">
                        <a:effectLst>
                          <a:outerShdw blurRad="38100" dist="38100" dir="2700000" algn="tl">
                            <a:srgbClr val="000000">
                              <a:alpha val="43137"/>
                            </a:srgbClr>
                          </a:outerShdw>
                        </a:effectLst>
                        <a:latin typeface="Times New Roman" pitchFamily="18" charset="0"/>
                        <a:cs typeface="Times New Roman" pitchFamily="18" charset="0"/>
                      </a:endParaRPr>
                    </a:p>
                  </a:txBody>
                  <a:tcPr anchor="ctr"/>
                </a:tc>
                <a:tc>
                  <a:txBody>
                    <a:bodyPr/>
                    <a:lstStyle/>
                    <a:p>
                      <a:pPr algn="ctr" rtl="1"/>
                      <a:r>
                        <a:rPr lang="en-US" sz="1600" dirty="0" smtClean="0">
                          <a:latin typeface="Times New Roman" pitchFamily="18" charset="0"/>
                          <a:cs typeface="Times New Roman" pitchFamily="18" charset="0"/>
                        </a:rPr>
                        <a:t>2015</a:t>
                      </a:r>
                      <a:endParaRPr lang="fa-IR" sz="1600" dirty="0">
                        <a:latin typeface="Times New Roman" pitchFamily="18" charset="0"/>
                        <a:cs typeface="Times New Roman" pitchFamily="18" charset="0"/>
                      </a:endParaRPr>
                    </a:p>
                  </a:txBody>
                  <a:tcPr anchor="ctr"/>
                </a:tc>
                <a:tc>
                  <a:txBody>
                    <a:bodyPr/>
                    <a:lstStyle/>
                    <a:p>
                      <a:pPr algn="ctr" rtl="1"/>
                      <a:r>
                        <a:rPr lang="en-US" sz="1600" dirty="0" smtClean="0">
                          <a:latin typeface="Times New Roman" pitchFamily="18" charset="0"/>
                          <a:cs typeface="Times New Roman" pitchFamily="18" charset="0"/>
                        </a:rPr>
                        <a:t>2014</a:t>
                      </a:r>
                      <a:endParaRPr lang="fa-IR" sz="1600" dirty="0">
                        <a:latin typeface="Times New Roman" pitchFamily="18" charset="0"/>
                        <a:cs typeface="Times New Roman" pitchFamily="18" charset="0"/>
                      </a:endParaRPr>
                    </a:p>
                  </a:txBody>
                  <a:tcPr anchor="ctr"/>
                </a:tc>
                <a:tc>
                  <a:txBody>
                    <a:bodyPr/>
                    <a:lstStyle/>
                    <a:p>
                      <a:pPr algn="ctr" rtl="1"/>
                      <a:r>
                        <a:rPr lang="en-US" sz="1600" dirty="0" smtClean="0">
                          <a:latin typeface="Times New Roman" pitchFamily="18" charset="0"/>
                          <a:cs typeface="Times New Roman" pitchFamily="18" charset="0"/>
                        </a:rPr>
                        <a:t>2013</a:t>
                      </a:r>
                      <a:endParaRPr lang="fa-IR" sz="1600" dirty="0">
                        <a:latin typeface="Times New Roman" pitchFamily="18" charset="0"/>
                        <a:cs typeface="Times New Roman" pitchFamily="18" charset="0"/>
                      </a:endParaRPr>
                    </a:p>
                  </a:txBody>
                  <a:tcPr anchor="ctr"/>
                </a:tc>
                <a:tc>
                  <a:txBody>
                    <a:bodyPr/>
                    <a:lstStyle/>
                    <a:p>
                      <a:pPr algn="ctr" rtl="1"/>
                      <a:r>
                        <a:rPr lang="en-US" sz="1600" dirty="0" smtClean="0">
                          <a:latin typeface="Times New Roman" pitchFamily="18" charset="0"/>
                          <a:cs typeface="Times New Roman" pitchFamily="18" charset="0"/>
                        </a:rPr>
                        <a:t>2012</a:t>
                      </a:r>
                      <a:r>
                        <a:rPr lang="fa-IR"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2011</a:t>
                      </a:r>
                      <a:endParaRPr lang="fa-IR" sz="1600" dirty="0">
                        <a:latin typeface="Times New Roman" pitchFamily="18" charset="0"/>
                        <a:cs typeface="Times New Roman" pitchFamily="18" charset="0"/>
                      </a:endParaRPr>
                    </a:p>
                  </a:txBody>
                  <a:tcPr anchor="ctr"/>
                </a:tc>
                <a:tc>
                  <a:txBody>
                    <a:bodyPr/>
                    <a:lstStyle/>
                    <a:p>
                      <a:pPr algn="ctr" rtl="1"/>
                      <a:r>
                        <a:rPr lang="en-US" sz="1800" dirty="0" smtClean="0">
                          <a:solidFill>
                            <a:schemeClr val="tx1"/>
                          </a:solidFill>
                          <a:latin typeface="Times New Roman" pitchFamily="18" charset="0"/>
                          <a:cs typeface="Times New Roman" pitchFamily="18" charset="0"/>
                        </a:rPr>
                        <a:t>year</a:t>
                      </a:r>
                      <a:endParaRPr lang="fa-IR" sz="1800" dirty="0">
                        <a:solidFill>
                          <a:schemeClr val="tx1"/>
                        </a:solidFill>
                        <a:latin typeface="Times New Roman" pitchFamily="18" charset="0"/>
                        <a:cs typeface="Times New Roman" pitchFamily="18" charset="0"/>
                      </a:endParaRPr>
                    </a:p>
                  </a:txBody>
                  <a:tcPr anchor="ctr">
                    <a:solidFill>
                      <a:schemeClr val="bg2">
                        <a:lumMod val="50000"/>
                      </a:schemeClr>
                    </a:solidFill>
                  </a:tcPr>
                </a:tc>
              </a:tr>
              <a:tr h="228625">
                <a:tc>
                  <a:txBody>
                    <a:bodyPr/>
                    <a:lstStyle/>
                    <a:p>
                      <a:pPr algn="ctr" rtl="1"/>
                      <a:r>
                        <a:rPr lang="en-US" sz="1600" b="1" i="0" dirty="0" smtClean="0">
                          <a:effectLst>
                            <a:outerShdw blurRad="38100" dist="38100" dir="2700000" algn="tl">
                              <a:srgbClr val="000000">
                                <a:alpha val="43137"/>
                              </a:srgbClr>
                            </a:outerShdw>
                          </a:effectLst>
                          <a:latin typeface="Arial" pitchFamily="34" charset="0"/>
                          <a:cs typeface="Arial" pitchFamily="34" charset="0"/>
                        </a:rPr>
                        <a:t>13563.7</a:t>
                      </a:r>
                      <a:endParaRPr lang="fa-IR" sz="1600" b="1" i="0" dirty="0">
                        <a:effectLst>
                          <a:outerShdw blurRad="38100" dist="38100" dir="2700000" algn="tl">
                            <a:srgbClr val="000000">
                              <a:alpha val="43137"/>
                            </a:srgbClr>
                          </a:outerShdw>
                        </a:effectLst>
                        <a:latin typeface="Arial" pitchFamily="34" charset="0"/>
                        <a:cs typeface="Arial" pitchFamily="34" charset="0"/>
                      </a:endParaRPr>
                    </a:p>
                  </a:txBody>
                  <a:tcPr anchor="ctr"/>
                </a:tc>
                <a:tc>
                  <a:txBody>
                    <a:bodyPr/>
                    <a:lstStyle/>
                    <a:p>
                      <a:pPr algn="ctr" rtl="1"/>
                      <a:r>
                        <a:rPr lang="en-US" sz="1400" dirty="0" smtClean="0">
                          <a:latin typeface="Arial" pitchFamily="34" charset="0"/>
                          <a:cs typeface="Arial" pitchFamily="34" charset="0"/>
                        </a:rPr>
                        <a:t>3546.7</a:t>
                      </a:r>
                      <a:endParaRPr lang="fa-IR" sz="1400" dirty="0">
                        <a:latin typeface="Arial" pitchFamily="34" charset="0"/>
                        <a:cs typeface="Arial" pitchFamily="34" charset="0"/>
                      </a:endParaRPr>
                    </a:p>
                  </a:txBody>
                  <a:tcPr anchor="ctr"/>
                </a:tc>
                <a:tc>
                  <a:txBody>
                    <a:bodyPr/>
                    <a:lstStyle/>
                    <a:p>
                      <a:pPr algn="ctr" rtl="1"/>
                      <a:r>
                        <a:rPr lang="en-US" sz="1400" dirty="0" smtClean="0">
                          <a:latin typeface="Arial" pitchFamily="34" charset="0"/>
                          <a:cs typeface="Arial" pitchFamily="34" charset="0"/>
                        </a:rPr>
                        <a:t>4140.1</a:t>
                      </a:r>
                      <a:endParaRPr lang="fa-IR" sz="1400" dirty="0">
                        <a:latin typeface="Arial" pitchFamily="34" charset="0"/>
                        <a:cs typeface="Arial" pitchFamily="34" charset="0"/>
                      </a:endParaRPr>
                    </a:p>
                  </a:txBody>
                  <a:tcPr anchor="ctr"/>
                </a:tc>
                <a:tc>
                  <a:txBody>
                    <a:bodyPr/>
                    <a:lstStyle/>
                    <a:p>
                      <a:pPr algn="ctr" rtl="1"/>
                      <a:r>
                        <a:rPr lang="en-US" sz="1400" dirty="0" smtClean="0">
                          <a:latin typeface="Arial" pitchFamily="34" charset="0"/>
                          <a:cs typeface="Arial" pitchFamily="34" charset="0"/>
                        </a:rPr>
                        <a:t>4268.3</a:t>
                      </a:r>
                      <a:endParaRPr lang="fa-IR" sz="1400" dirty="0">
                        <a:latin typeface="Arial" pitchFamily="34" charset="0"/>
                        <a:cs typeface="Arial" pitchFamily="34" charset="0"/>
                      </a:endParaRPr>
                    </a:p>
                  </a:txBody>
                  <a:tcPr anchor="ctr"/>
                </a:tc>
                <a:tc>
                  <a:txBody>
                    <a:bodyPr/>
                    <a:lstStyle/>
                    <a:p>
                      <a:pPr algn="ctr" rtl="1"/>
                      <a:r>
                        <a:rPr lang="en-US" sz="1400" dirty="0" smtClean="0">
                          <a:latin typeface="Arial" pitchFamily="34" charset="0"/>
                          <a:cs typeface="Arial" pitchFamily="34" charset="0"/>
                        </a:rPr>
                        <a:t>1608.8</a:t>
                      </a:r>
                      <a:endParaRPr lang="fa-IR" sz="1400" dirty="0">
                        <a:latin typeface="Arial" pitchFamily="34" charset="0"/>
                        <a:cs typeface="Arial" pitchFamily="34" charset="0"/>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600" b="1" kern="1200" noProof="0" dirty="0" smtClean="0">
                          <a:solidFill>
                            <a:schemeClr val="tx1"/>
                          </a:solidFill>
                          <a:latin typeface="Times New Roman" pitchFamily="18" charset="0"/>
                          <a:ea typeface="+mn-ea"/>
                          <a:cs typeface="Times New Roman" pitchFamily="18" charset="0"/>
                        </a:rPr>
                        <a:t>BNPP-1 Production (GWh)</a:t>
                      </a:r>
                    </a:p>
                  </a:txBody>
                  <a:tcPr anchor="ctr">
                    <a:solidFill>
                      <a:schemeClr val="bg2">
                        <a:lumMod val="50000"/>
                      </a:schemeClr>
                    </a:solidFill>
                  </a:tcPr>
                </a:tc>
              </a:tr>
            </a:tbl>
          </a:graphicData>
        </a:graphic>
      </p:graphicFrame>
    </p:spTree>
    <p:extLst>
      <p:ext uri="{BB962C8B-B14F-4D97-AF65-F5344CB8AC3E}">
        <p14:creationId xmlns:p14="http://schemas.microsoft.com/office/powerpoint/2010/main" val="3740470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sz="quarter" idx="1"/>
          </p:nvPr>
        </p:nvSpPr>
        <p:spPr>
          <a:xfrm>
            <a:off x="76200" y="1447800"/>
            <a:ext cx="8559800" cy="1371600"/>
          </a:xfrm>
        </p:spPr>
        <p:txBody>
          <a:bodyPr rtlCol="0">
            <a:noAutofit/>
          </a:bodyPr>
          <a:lstStyle/>
          <a:p>
            <a:pPr marL="271463" indent="-184150" algn="just">
              <a:lnSpc>
                <a:spcPct val="85000"/>
              </a:lnSpc>
              <a:buNone/>
              <a:defRPr/>
            </a:pPr>
            <a:r>
              <a:rPr lang="en-US" sz="2400" b="1" dirty="0" smtClean="0">
                <a:solidFill>
                  <a:srgbClr val="001D58"/>
                </a:solidFill>
                <a:latin typeface="Helvetica" charset="0"/>
                <a:ea typeface="Helvetica" charset="0"/>
                <a:cs typeface="Helvetica" charset="0"/>
              </a:rPr>
              <a:t>- Considering </a:t>
            </a:r>
            <a:r>
              <a:rPr lang="en-US" sz="2400" b="1" dirty="0">
                <a:solidFill>
                  <a:srgbClr val="001D58"/>
                </a:solidFill>
                <a:latin typeface="Helvetica" charset="0"/>
                <a:ea typeface="Helvetica" charset="0"/>
                <a:cs typeface="Helvetica" charset="0"/>
              </a:rPr>
              <a:t>the continues improvement of the </a:t>
            </a:r>
            <a:r>
              <a:rPr lang="en-US" sz="2400" b="1" dirty="0" smtClean="0">
                <a:solidFill>
                  <a:srgbClr val="001D58"/>
                </a:solidFill>
                <a:latin typeface="Helvetica" charset="0"/>
                <a:ea typeface="Helvetica" charset="0"/>
                <a:cs typeface="Helvetica" charset="0"/>
              </a:rPr>
              <a:t>Bushehr Nuclear Power Plant </a:t>
            </a:r>
            <a:r>
              <a:rPr lang="en-US" sz="2400" b="1" dirty="0">
                <a:solidFill>
                  <a:srgbClr val="001D58"/>
                </a:solidFill>
                <a:latin typeface="Helvetica" charset="0"/>
                <a:ea typeface="Helvetica" charset="0"/>
                <a:cs typeface="Helvetica" charset="0"/>
              </a:rPr>
              <a:t>safety performance indicators, benefits have been gained through close cooperation with International organizations, IAEA and WANO.</a:t>
            </a:r>
            <a:endParaRPr lang="ru-RU" sz="2400" b="1" dirty="0">
              <a:solidFill>
                <a:srgbClr val="001D58"/>
              </a:solidFill>
              <a:latin typeface="Helvetica" charset="0"/>
              <a:ea typeface="Helvetica" charset="0"/>
              <a:cs typeface="Helvetica" charset="0"/>
            </a:endParaRPr>
          </a:p>
        </p:txBody>
      </p:sp>
      <p:sp>
        <p:nvSpPr>
          <p:cNvPr id="6" name="Содержимое 2"/>
          <p:cNvSpPr txBox="1">
            <a:spLocks/>
          </p:cNvSpPr>
          <p:nvPr/>
        </p:nvSpPr>
        <p:spPr bwMode="auto">
          <a:xfrm>
            <a:off x="304800" y="2819400"/>
            <a:ext cx="8686800" cy="3733800"/>
          </a:xfrm>
          <a:prstGeom prst="rect">
            <a:avLst/>
          </a:prstGeom>
          <a:noFill/>
          <a:ln>
            <a:noFill/>
          </a:ln>
          <a:extLst/>
        </p:spPr>
        <p:txBody>
          <a:bodyPr/>
          <a:lstStyle>
            <a:lvl1pPr marL="342900" indent="-342900" algn="l" rtl="0" eaLnBrk="0" fontAlgn="base" hangingPunct="0">
              <a:spcBef>
                <a:spcPct val="20000"/>
              </a:spcBef>
              <a:spcAft>
                <a:spcPct val="0"/>
              </a:spcAft>
              <a:buClr>
                <a:schemeClr val="tx1"/>
              </a:buClr>
              <a:buSzPct val="120000"/>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Courier New" pitchFamily="49" charset="0"/>
              <a:buChar char="o"/>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B0F0"/>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ü"/>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1200"/>
              </a:spcAft>
              <a:buFont typeface="Courier New" pitchFamily="49" charset="0"/>
              <a:buChar char="o"/>
              <a:defRPr/>
            </a:pPr>
            <a:r>
              <a:rPr lang="en-US" sz="2000" b="1" dirty="0" smtClean="0">
                <a:solidFill>
                  <a:srgbClr val="0070C0"/>
                </a:solidFill>
                <a:latin typeface="Helvetica" charset="0"/>
                <a:ea typeface="Helvetica" charset="0"/>
                <a:cs typeface="Helvetica" charset="0"/>
              </a:rPr>
              <a:t>Continues </a:t>
            </a:r>
            <a:r>
              <a:rPr lang="en-US" sz="2000" b="1" dirty="0" smtClean="0">
                <a:solidFill>
                  <a:srgbClr val="0070C0"/>
                </a:solidFill>
                <a:latin typeface="Helvetica" charset="0"/>
                <a:ea typeface="Helvetica" charset="0"/>
                <a:cs typeface="Helvetica" charset="0"/>
              </a:rPr>
              <a:t>collaboration and </a:t>
            </a:r>
            <a:r>
              <a:rPr lang="en-US" sz="2000" b="1" dirty="0" smtClean="0">
                <a:solidFill>
                  <a:srgbClr val="0070C0"/>
                </a:solidFill>
                <a:latin typeface="Helvetica" charset="0"/>
                <a:ea typeface="Helvetica" charset="0"/>
                <a:cs typeface="Helvetica" charset="0"/>
              </a:rPr>
              <a:t>close cooperation in nuclear </a:t>
            </a:r>
            <a:r>
              <a:rPr lang="en-US" sz="2000" b="1" dirty="0" smtClean="0">
                <a:solidFill>
                  <a:srgbClr val="0070C0"/>
                </a:solidFill>
                <a:latin typeface="Helvetica" charset="0"/>
                <a:ea typeface="Helvetica" charset="0"/>
                <a:cs typeface="Helvetica" charset="0"/>
              </a:rPr>
              <a:t>aspects with IAEA,</a:t>
            </a:r>
            <a:endParaRPr lang="en-US" sz="2000" b="1" dirty="0" smtClean="0">
              <a:solidFill>
                <a:srgbClr val="0070C0"/>
              </a:solidFill>
              <a:latin typeface="Helvetica" charset="0"/>
              <a:ea typeface="Helvetica" charset="0"/>
              <a:cs typeface="Helvetica" charset="0"/>
            </a:endParaRPr>
          </a:p>
          <a:p>
            <a:pPr algn="just">
              <a:spcAft>
                <a:spcPts val="1200"/>
              </a:spcAft>
              <a:buFont typeface="Courier New" pitchFamily="49" charset="0"/>
              <a:buChar char="o"/>
              <a:defRPr/>
            </a:pPr>
            <a:r>
              <a:rPr lang="en-US" sz="2000" b="1" dirty="0" smtClean="0">
                <a:solidFill>
                  <a:srgbClr val="0070C0"/>
                </a:solidFill>
                <a:latin typeface="Helvetica" charset="0"/>
                <a:ea typeface="Helvetica" charset="0"/>
                <a:cs typeface="Helvetica" charset="0"/>
              </a:rPr>
              <a:t>1</a:t>
            </a:r>
            <a:r>
              <a:rPr lang="en-US" sz="2000" b="1" baseline="30000" dirty="0" smtClean="0">
                <a:solidFill>
                  <a:srgbClr val="0070C0"/>
                </a:solidFill>
                <a:latin typeface="Helvetica" charset="0"/>
                <a:ea typeface="Helvetica" charset="0"/>
                <a:cs typeface="Helvetica" charset="0"/>
              </a:rPr>
              <a:t>st</a:t>
            </a:r>
            <a:r>
              <a:rPr lang="en-US" sz="2000" b="1" dirty="0" smtClean="0">
                <a:solidFill>
                  <a:srgbClr val="0070C0"/>
                </a:solidFill>
                <a:latin typeface="Helvetica" charset="0"/>
                <a:ea typeface="Helvetica" charset="0"/>
                <a:cs typeface="Helvetica" charset="0"/>
              </a:rPr>
              <a:t> </a:t>
            </a:r>
            <a:r>
              <a:rPr lang="en-US" sz="2000" b="1" dirty="0">
                <a:solidFill>
                  <a:srgbClr val="0070C0"/>
                </a:solidFill>
                <a:latin typeface="Helvetica" charset="0"/>
                <a:ea typeface="Helvetica" charset="0"/>
                <a:cs typeface="Helvetica" charset="0"/>
              </a:rPr>
              <a:t>WANO Peer Review was Conducted in BNPP-1 0n 2011 and its follow-up on </a:t>
            </a:r>
            <a:r>
              <a:rPr lang="en-US" sz="2000" b="1" dirty="0" smtClean="0">
                <a:solidFill>
                  <a:srgbClr val="0070C0"/>
                </a:solidFill>
                <a:latin typeface="Helvetica" charset="0"/>
                <a:ea typeface="Helvetica" charset="0"/>
                <a:cs typeface="Helvetica" charset="0"/>
              </a:rPr>
              <a:t>2013,</a:t>
            </a:r>
            <a:endParaRPr lang="en-US" sz="2000" b="1" dirty="0">
              <a:solidFill>
                <a:srgbClr val="0070C0"/>
              </a:solidFill>
              <a:latin typeface="Helvetica" charset="0"/>
              <a:ea typeface="Helvetica" charset="0"/>
              <a:cs typeface="Helvetica" charset="0"/>
            </a:endParaRPr>
          </a:p>
          <a:p>
            <a:pPr algn="just">
              <a:spcAft>
                <a:spcPts val="1200"/>
              </a:spcAft>
              <a:buFont typeface="Courier New" pitchFamily="49" charset="0"/>
              <a:buChar char="o"/>
              <a:defRPr/>
            </a:pPr>
            <a:r>
              <a:rPr lang="en-US" sz="2000" b="1" dirty="0" smtClean="0">
                <a:solidFill>
                  <a:srgbClr val="0070C0"/>
                </a:solidFill>
                <a:latin typeface="Helvetica" charset="0"/>
                <a:ea typeface="Helvetica" charset="0"/>
                <a:cs typeface="Helvetica" charset="0"/>
              </a:rPr>
              <a:t>2</a:t>
            </a:r>
            <a:r>
              <a:rPr lang="en-US" sz="2000" b="1" baseline="30000" dirty="0" smtClean="0">
                <a:solidFill>
                  <a:srgbClr val="0070C0"/>
                </a:solidFill>
                <a:latin typeface="Helvetica" charset="0"/>
                <a:ea typeface="Helvetica" charset="0"/>
                <a:cs typeface="Helvetica" charset="0"/>
              </a:rPr>
              <a:t>nd</a:t>
            </a:r>
            <a:r>
              <a:rPr lang="en-US" sz="2000" b="1" dirty="0" smtClean="0">
                <a:solidFill>
                  <a:srgbClr val="0070C0"/>
                </a:solidFill>
                <a:latin typeface="Helvetica" charset="0"/>
                <a:ea typeface="Helvetica" charset="0"/>
                <a:cs typeface="Helvetica" charset="0"/>
              </a:rPr>
              <a:t> </a:t>
            </a:r>
            <a:r>
              <a:rPr lang="en-US" sz="2000" b="1" dirty="0">
                <a:solidFill>
                  <a:srgbClr val="0070C0"/>
                </a:solidFill>
                <a:latin typeface="Helvetica" charset="0"/>
                <a:ea typeface="Helvetica" charset="0"/>
                <a:cs typeface="Helvetica" charset="0"/>
              </a:rPr>
              <a:t>WANO Peer Review held in BNNP-1 on June, </a:t>
            </a:r>
            <a:r>
              <a:rPr lang="en-US" sz="2000" b="1" dirty="0" smtClean="0">
                <a:solidFill>
                  <a:srgbClr val="0070C0"/>
                </a:solidFill>
                <a:latin typeface="Helvetica" charset="0"/>
                <a:ea typeface="Helvetica" charset="0"/>
                <a:cs typeface="Helvetica" charset="0"/>
              </a:rPr>
              <a:t>2015,</a:t>
            </a:r>
            <a:endParaRPr lang="en-US" sz="2000" b="1" dirty="0">
              <a:solidFill>
                <a:srgbClr val="0070C0"/>
              </a:solidFill>
              <a:latin typeface="Helvetica" charset="0"/>
              <a:ea typeface="Helvetica" charset="0"/>
              <a:cs typeface="Helvetica" charset="0"/>
            </a:endParaRPr>
          </a:p>
          <a:p>
            <a:pPr algn="just">
              <a:spcAft>
                <a:spcPts val="1200"/>
              </a:spcAft>
              <a:buFont typeface="Courier New" pitchFamily="49" charset="0"/>
              <a:buChar char="o"/>
              <a:defRPr/>
            </a:pPr>
            <a:r>
              <a:rPr lang="en-US" sz="2000" b="1" dirty="0">
                <a:solidFill>
                  <a:srgbClr val="0070C0"/>
                </a:solidFill>
                <a:latin typeface="Helvetica" charset="0"/>
                <a:ea typeface="Helvetica" charset="0"/>
                <a:cs typeface="Helvetica" charset="0"/>
              </a:rPr>
              <a:t>First WANO Cooperate Peer Review Conducted in NPPD Co. on  Sept</a:t>
            </a:r>
            <a:r>
              <a:rPr lang="en-US" sz="2000" b="1" dirty="0" smtClean="0">
                <a:solidFill>
                  <a:srgbClr val="0070C0"/>
                </a:solidFill>
                <a:latin typeface="Helvetica" charset="0"/>
                <a:ea typeface="Helvetica" charset="0"/>
                <a:cs typeface="Helvetica" charset="0"/>
              </a:rPr>
              <a:t>., 2015,</a:t>
            </a:r>
            <a:endParaRPr lang="en-US" sz="2000" b="1" dirty="0">
              <a:solidFill>
                <a:srgbClr val="0070C0"/>
              </a:solidFill>
              <a:latin typeface="Helvetica" charset="0"/>
              <a:ea typeface="Helvetica" charset="0"/>
              <a:cs typeface="Helvetica" charset="0"/>
            </a:endParaRPr>
          </a:p>
          <a:p>
            <a:pPr algn="just">
              <a:spcAft>
                <a:spcPts val="1200"/>
              </a:spcAft>
              <a:buFont typeface="Courier New" pitchFamily="49" charset="0"/>
              <a:buChar char="o"/>
              <a:defRPr/>
            </a:pPr>
            <a:r>
              <a:rPr lang="en-US" sz="2000" b="1" dirty="0">
                <a:solidFill>
                  <a:srgbClr val="0070C0"/>
                </a:solidFill>
                <a:latin typeface="Helvetica" charset="0"/>
                <a:ea typeface="Helvetica" charset="0"/>
                <a:cs typeface="Helvetica" charset="0"/>
              </a:rPr>
              <a:t>Pre-OSART is planned for end of 2016 and OSART is expected to be conducted in </a:t>
            </a:r>
            <a:r>
              <a:rPr lang="en-US" sz="2000" b="1" dirty="0" smtClean="0">
                <a:solidFill>
                  <a:srgbClr val="0070C0"/>
                </a:solidFill>
                <a:latin typeface="Helvetica" charset="0"/>
                <a:ea typeface="Helvetica" charset="0"/>
                <a:cs typeface="Helvetica" charset="0"/>
              </a:rPr>
              <a:t>2017.</a:t>
            </a:r>
            <a:endParaRPr lang="en-US" sz="2000" b="1" dirty="0">
              <a:solidFill>
                <a:srgbClr val="0070C0"/>
              </a:solidFill>
              <a:latin typeface="Helvetica" charset="0"/>
              <a:ea typeface="Helvetica" charset="0"/>
              <a:cs typeface="Helvetica" charset="0"/>
            </a:endParaRPr>
          </a:p>
          <a:p>
            <a:pPr marL="0" indent="0" algn="just">
              <a:buFont typeface="Arial" pitchFamily="34" charset="0"/>
              <a:buNone/>
              <a:defRPr/>
            </a:pPr>
            <a:endParaRPr lang="en-US" sz="2200" b="1" dirty="0" smtClean="0">
              <a:solidFill>
                <a:srgbClr val="0070C0"/>
              </a:solidFill>
              <a:latin typeface="+mj-lt"/>
              <a:cs typeface="Arial" pitchFamily="34" charset="0"/>
            </a:endParaRPr>
          </a:p>
        </p:txBody>
      </p:sp>
      <p:sp>
        <p:nvSpPr>
          <p:cNvPr id="7" name="Title 2"/>
          <p:cNvSpPr>
            <a:spLocks noGrp="1"/>
          </p:cNvSpPr>
          <p:nvPr>
            <p:ph type="title"/>
          </p:nvPr>
        </p:nvSpPr>
        <p:spPr>
          <a:xfrm>
            <a:off x="457200" y="188640"/>
            <a:ext cx="8229600" cy="1259160"/>
          </a:xfrm>
        </p:spPr>
        <p:txBody>
          <a:bodyPr>
            <a:noAutofit/>
          </a:bodyPr>
          <a:lstStyle/>
          <a:p>
            <a:pPr>
              <a:defRPr/>
            </a:pPr>
            <a:r>
              <a:rPr lang="en-US" sz="2800" dirty="0">
                <a:solidFill>
                  <a:srgbClr val="552579"/>
                </a:solidFill>
                <a:latin typeface="Albertus Extra Bold" pitchFamily="34" charset="0"/>
              </a:rPr>
              <a:t>Current </a:t>
            </a:r>
            <a:r>
              <a:rPr lang="en-US" sz="2800" dirty="0" smtClean="0">
                <a:solidFill>
                  <a:srgbClr val="552579"/>
                </a:solidFill>
                <a:latin typeface="Albertus Extra Bold" pitchFamily="34" charset="0"/>
              </a:rPr>
              <a:t>status of nuclear </a:t>
            </a:r>
            <a:r>
              <a:rPr lang="en-US" sz="2800" dirty="0">
                <a:solidFill>
                  <a:srgbClr val="552579"/>
                </a:solidFill>
                <a:latin typeface="Albertus Extra Bold" pitchFamily="34" charset="0"/>
              </a:rPr>
              <a:t>energy in </a:t>
            </a:r>
            <a:r>
              <a:rPr lang="en-US" sz="2800" dirty="0" smtClean="0">
                <a:solidFill>
                  <a:srgbClr val="552579"/>
                </a:solidFill>
                <a:latin typeface="Albertus Extra Bold" pitchFamily="34" charset="0"/>
              </a:rPr>
              <a:t>IRAN</a:t>
            </a:r>
            <a:br>
              <a:rPr lang="en-US" sz="2800" dirty="0" smtClean="0">
                <a:solidFill>
                  <a:srgbClr val="552579"/>
                </a:solidFill>
                <a:latin typeface="Albertus Extra Bold" pitchFamily="34" charset="0"/>
              </a:rPr>
            </a:br>
            <a:r>
              <a:rPr lang="en-US" sz="2800" b="1" dirty="0" smtClean="0">
                <a:solidFill>
                  <a:srgbClr val="0070C0"/>
                </a:solidFill>
                <a:cs typeface="Times New Roman" pitchFamily="18" charset="0"/>
              </a:rPr>
              <a:t>International Cooperation</a:t>
            </a:r>
            <a:endParaRPr lang="fa-IR" sz="3200" dirty="0">
              <a:solidFill>
                <a:srgbClr val="552579"/>
              </a:solidFill>
              <a:latin typeface="Albertus Extra Bold"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88640"/>
            <a:ext cx="8363272" cy="854968"/>
          </a:xfrm>
        </p:spPr>
        <p:txBody>
          <a:bodyPr>
            <a:noAutofit/>
          </a:bodyPr>
          <a:lstStyle/>
          <a:p>
            <a:pPr algn="ctr">
              <a:defRPr/>
            </a:pPr>
            <a:r>
              <a:rPr lang="en-US" sz="3200" dirty="0">
                <a:solidFill>
                  <a:srgbClr val="552579"/>
                </a:solidFill>
                <a:latin typeface="Albertus Extra Bold" pitchFamily="34" charset="0"/>
              </a:rPr>
              <a:t>Non-Power Nuclear applications in Iran</a:t>
            </a:r>
          </a:p>
        </p:txBody>
      </p:sp>
      <p:sp>
        <p:nvSpPr>
          <p:cNvPr id="2" name="Content Placeholder 1"/>
          <p:cNvSpPr>
            <a:spLocks noGrp="1"/>
          </p:cNvSpPr>
          <p:nvPr>
            <p:ph idx="1"/>
          </p:nvPr>
        </p:nvSpPr>
        <p:spPr>
          <a:xfrm>
            <a:off x="539552" y="1124744"/>
            <a:ext cx="8208912" cy="5472607"/>
          </a:xfrm>
        </p:spPr>
        <p:txBody>
          <a:bodyPr>
            <a:noAutofit/>
          </a:bodyPr>
          <a:lstStyle/>
          <a:p>
            <a:r>
              <a:rPr lang="en-US" sz="2400" b="1"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Seawater </a:t>
            </a:r>
            <a:r>
              <a:rPr lang="en-US" sz="2400" b="1" dirty="0" smtClean="0">
                <a:solidFill>
                  <a:srgbClr val="001D58"/>
                </a:solidFill>
                <a:effectLst>
                  <a:outerShdw blurRad="38100" dist="38100" dir="2700000" algn="tl">
                    <a:srgbClr val="000000">
                      <a:alpha val="43137"/>
                    </a:srgbClr>
                  </a:outerShdw>
                </a:effectLst>
                <a:latin typeface="Helvetica" charset="0"/>
                <a:ea typeface="Helvetica" charset="0"/>
                <a:cs typeface="Helvetica" charset="0"/>
              </a:rPr>
              <a:t>desalination</a:t>
            </a:r>
          </a:p>
          <a:p>
            <a:pPr marL="109728" indent="0">
              <a:buNone/>
            </a:pPr>
            <a:endParaRPr lang="en-US" sz="1800" b="1" dirty="0">
              <a:solidFill>
                <a:srgbClr val="001D58"/>
              </a:solidFill>
              <a:latin typeface="Helvetica" charset="0"/>
              <a:ea typeface="Helvetica" charset="0"/>
              <a:cs typeface="Helvetica" charset="0"/>
            </a:endParaRPr>
          </a:p>
          <a:p>
            <a:r>
              <a:rPr lang="en-US" sz="2400" b="1"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Food and agriculture </a:t>
            </a:r>
            <a:r>
              <a:rPr lang="en-US" sz="2400" b="1" dirty="0" smtClean="0">
                <a:solidFill>
                  <a:srgbClr val="001D58"/>
                </a:solidFill>
                <a:effectLst>
                  <a:outerShdw blurRad="38100" dist="38100" dir="2700000" algn="tl">
                    <a:srgbClr val="000000">
                      <a:alpha val="43137"/>
                    </a:srgbClr>
                  </a:outerShdw>
                </a:effectLst>
                <a:latin typeface="Helvetica" charset="0"/>
                <a:ea typeface="Helvetica" charset="0"/>
                <a:cs typeface="Helvetica" charset="0"/>
              </a:rPr>
              <a:t>application</a:t>
            </a:r>
            <a:r>
              <a:rPr lang="en-US" sz="2400" b="1" dirty="0" smtClean="0">
                <a:solidFill>
                  <a:srgbClr val="001D58"/>
                </a:solidFill>
                <a:latin typeface="Helvetica" charset="0"/>
                <a:ea typeface="Helvetica" charset="0"/>
                <a:cs typeface="Helvetica" charset="0"/>
              </a:rPr>
              <a:t>: </a:t>
            </a:r>
            <a:r>
              <a:rPr lang="en-US" sz="2400" b="1" dirty="0">
                <a:solidFill>
                  <a:srgbClr val="001D58"/>
                </a:solidFill>
                <a:latin typeface="Helvetica" charset="0"/>
                <a:ea typeface="Helvetica" charset="0"/>
                <a:cs typeface="Helvetica" charset="0"/>
              </a:rPr>
              <a:t>food preservation, increasing genetic variability and crop production and etc.</a:t>
            </a:r>
          </a:p>
          <a:p>
            <a:endParaRPr lang="en-US" sz="1800" b="1" dirty="0">
              <a:solidFill>
                <a:srgbClr val="001D58"/>
              </a:solidFill>
              <a:latin typeface="Helvetica" charset="0"/>
              <a:ea typeface="Helvetica" charset="0"/>
              <a:cs typeface="Helvetica" charset="0"/>
            </a:endParaRPr>
          </a:p>
          <a:p>
            <a:r>
              <a:rPr lang="en-US" sz="2400" b="1"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Medicine application </a:t>
            </a:r>
            <a:r>
              <a:rPr lang="en-US" sz="2400" b="1" dirty="0">
                <a:solidFill>
                  <a:srgbClr val="001D58"/>
                </a:solidFill>
                <a:latin typeface="Helvetica" charset="0"/>
                <a:ea typeface="Helvetica" charset="0"/>
                <a:cs typeface="Helvetica" charset="0"/>
              </a:rPr>
              <a:t>: using radiation and radioisotopes for diagnosis and therapy of various medical conditions, producing radiopharmaceuticals and etc</a:t>
            </a:r>
            <a:r>
              <a:rPr lang="en-US" sz="2400" b="1" dirty="0" smtClean="0">
                <a:solidFill>
                  <a:srgbClr val="001D58"/>
                </a:solidFill>
                <a:latin typeface="Helvetica" charset="0"/>
                <a:ea typeface="Helvetica" charset="0"/>
                <a:cs typeface="Helvetica" charset="0"/>
              </a:rPr>
              <a:t>. parts of Isotope production is exported.</a:t>
            </a:r>
          </a:p>
          <a:p>
            <a:pPr marL="109728" indent="0">
              <a:buNone/>
            </a:pPr>
            <a:endParaRPr lang="en-US" sz="1800" b="1" dirty="0" smtClean="0">
              <a:solidFill>
                <a:srgbClr val="001D58"/>
              </a:solidFill>
              <a:latin typeface="Helvetica" charset="0"/>
              <a:ea typeface="Helvetica" charset="0"/>
              <a:cs typeface="Helvetica" charset="0"/>
            </a:endParaRPr>
          </a:p>
          <a:p>
            <a:r>
              <a:rPr lang="en-US" sz="2400" b="1" dirty="0" smtClean="0">
                <a:solidFill>
                  <a:srgbClr val="001D58"/>
                </a:solidFill>
                <a:latin typeface="Helvetica" charset="0"/>
                <a:ea typeface="Helvetica" charset="0"/>
                <a:cs typeface="Helvetica" charset="0"/>
              </a:rPr>
              <a:t> </a:t>
            </a:r>
            <a:r>
              <a:rPr lang="en-US" sz="2400" b="1"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Industrial applications</a:t>
            </a:r>
            <a:r>
              <a:rPr lang="en-US" sz="2400" b="1" dirty="0">
                <a:solidFill>
                  <a:srgbClr val="001D58"/>
                </a:solidFill>
                <a:latin typeface="Helvetica" charset="0"/>
                <a:ea typeface="Helvetica" charset="0"/>
                <a:cs typeface="Helvetica" charset="0"/>
              </a:rPr>
              <a:t>: oil and gas exploration, radioactive tracers, road construction and etc.</a:t>
            </a:r>
          </a:p>
          <a:p>
            <a:endParaRPr lang="en-US" sz="2400" b="1" dirty="0" smtClean="0">
              <a:solidFill>
                <a:srgbClr val="001D58"/>
              </a:solidFill>
              <a:latin typeface="Helvetica" charset="0"/>
              <a:ea typeface="Helvetica" charset="0"/>
              <a:cs typeface="Helvetica" charset="0"/>
            </a:endParaRPr>
          </a:p>
          <a:p>
            <a:pPr marL="109728" indent="0">
              <a:buNone/>
            </a:pPr>
            <a:endParaRPr lang="en-US" sz="24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1707947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080120"/>
          </a:xfrm>
        </p:spPr>
        <p:txBody>
          <a:bodyPr>
            <a:normAutofit/>
          </a:bodyPr>
          <a:lstStyle/>
          <a:p>
            <a:pPr algn="ctr">
              <a:defRPr/>
            </a:pPr>
            <a:r>
              <a:rPr lang="en-US" sz="2800" dirty="0" smtClean="0">
                <a:solidFill>
                  <a:srgbClr val="552579"/>
                </a:solidFill>
                <a:latin typeface="Albertus Extra Bold" pitchFamily="34" charset="0"/>
              </a:rPr>
              <a:t>Nuclear Power Development program in Iran</a:t>
            </a:r>
            <a:endParaRPr lang="en-US" sz="2800" dirty="0">
              <a:solidFill>
                <a:srgbClr val="552579"/>
              </a:solidFill>
              <a:latin typeface="Albertus Extra Bold" pitchFamily="34" charset="0"/>
            </a:endParaRPr>
          </a:p>
        </p:txBody>
      </p:sp>
      <p:sp>
        <p:nvSpPr>
          <p:cNvPr id="3" name="Content Placeholder 2"/>
          <p:cNvSpPr>
            <a:spLocks noGrp="1"/>
          </p:cNvSpPr>
          <p:nvPr>
            <p:ph idx="1"/>
          </p:nvPr>
        </p:nvSpPr>
        <p:spPr>
          <a:xfrm>
            <a:off x="457200" y="1268760"/>
            <a:ext cx="8229600" cy="4738531"/>
          </a:xfrm>
        </p:spPr>
        <p:txBody>
          <a:bodyPr>
            <a:normAutofit/>
          </a:bodyPr>
          <a:lstStyle/>
          <a:p>
            <a:pPr marL="452628" lvl="1" indent="-342900" algn="justLow">
              <a:spcBef>
                <a:spcPts val="400"/>
              </a:spcBef>
              <a:buSzPct val="68000"/>
              <a:buFont typeface="Wingdings" pitchFamily="2" charset="2"/>
              <a:buChar char="Ø"/>
            </a:pPr>
            <a:r>
              <a:rPr lang="en-US" sz="2000" b="1" dirty="0" smtClean="0">
                <a:solidFill>
                  <a:srgbClr val="001D58"/>
                </a:solidFill>
                <a:latin typeface="Helvetica" charset="0"/>
                <a:ea typeface="Helvetica" charset="0"/>
                <a:cs typeface="Helvetica" charset="0"/>
              </a:rPr>
              <a:t>Construction of  </a:t>
            </a:r>
            <a:r>
              <a:rPr lang="en-US" sz="2000" b="1" u="sng" dirty="0" smtClean="0">
                <a:solidFill>
                  <a:srgbClr val="001D58"/>
                </a:solidFill>
                <a:latin typeface="Helvetica" charset="0"/>
                <a:ea typeface="Helvetica" charset="0"/>
                <a:cs typeface="Helvetica" charset="0"/>
              </a:rPr>
              <a:t>two more units </a:t>
            </a:r>
            <a:r>
              <a:rPr lang="en-US" sz="2000" b="1" dirty="0" smtClean="0">
                <a:solidFill>
                  <a:srgbClr val="001D58"/>
                </a:solidFill>
                <a:latin typeface="Helvetica" charset="0"/>
                <a:ea typeface="Helvetica" charset="0"/>
                <a:cs typeface="Helvetica" charset="0"/>
              </a:rPr>
              <a:t>of the </a:t>
            </a:r>
            <a:r>
              <a:rPr lang="en-US" sz="2000" b="1" dirty="0" err="1" smtClean="0">
                <a:solidFill>
                  <a:srgbClr val="001D58"/>
                </a:solidFill>
                <a:latin typeface="Helvetica" charset="0"/>
                <a:ea typeface="Helvetica" charset="0"/>
                <a:cs typeface="Helvetica" charset="0"/>
              </a:rPr>
              <a:t>Bushehr</a:t>
            </a:r>
            <a:r>
              <a:rPr lang="en-US" sz="2000" b="1" dirty="0" smtClean="0">
                <a:solidFill>
                  <a:srgbClr val="001D58"/>
                </a:solidFill>
                <a:latin typeface="Helvetica" charset="0"/>
                <a:ea typeface="Helvetica" charset="0"/>
                <a:cs typeface="Helvetica" charset="0"/>
              </a:rPr>
              <a:t> nuclear power plant (BNPP-1,2) are due to start in the near future. The BNPP-1,2 are the VVER-1000,AES92 type with 1057 </a:t>
            </a:r>
            <a:r>
              <a:rPr lang="en-US" sz="2000" b="1" dirty="0" err="1" smtClean="0">
                <a:solidFill>
                  <a:srgbClr val="001D58"/>
                </a:solidFill>
                <a:latin typeface="Helvetica" charset="0"/>
                <a:ea typeface="Helvetica" charset="0"/>
                <a:cs typeface="Helvetica" charset="0"/>
              </a:rPr>
              <a:t>MWe</a:t>
            </a:r>
            <a:r>
              <a:rPr lang="en-US" sz="2000" b="1" dirty="0" smtClean="0">
                <a:solidFill>
                  <a:srgbClr val="001D58"/>
                </a:solidFill>
                <a:latin typeface="Helvetica" charset="0"/>
                <a:ea typeface="Helvetica" charset="0"/>
                <a:cs typeface="Helvetica" charset="0"/>
              </a:rPr>
              <a:t> output.</a:t>
            </a:r>
          </a:p>
          <a:p>
            <a:pPr marL="109728" lvl="1" indent="0" algn="justLow">
              <a:spcBef>
                <a:spcPts val="400"/>
              </a:spcBef>
              <a:buSzPct val="68000"/>
              <a:buNone/>
            </a:pPr>
            <a:endParaRPr lang="en-US" sz="2000" b="1" dirty="0">
              <a:solidFill>
                <a:srgbClr val="001D58"/>
              </a:solidFill>
              <a:latin typeface="Helvetica" charset="0"/>
              <a:ea typeface="Helvetica" charset="0"/>
              <a:cs typeface="Helvetica" charset="0"/>
            </a:endParaRPr>
          </a:p>
          <a:p>
            <a:pPr marL="452628" lvl="1" indent="-342900" algn="justLow">
              <a:spcBef>
                <a:spcPts val="400"/>
              </a:spcBef>
              <a:buSzPct val="68000"/>
              <a:buFont typeface="Wingdings" pitchFamily="2" charset="2"/>
              <a:buChar char="Ø"/>
            </a:pPr>
            <a:r>
              <a:rPr lang="en-US" sz="2000" b="1" dirty="0" smtClean="0">
                <a:solidFill>
                  <a:srgbClr val="001D58"/>
                </a:solidFill>
                <a:latin typeface="Helvetica" charset="0"/>
                <a:ea typeface="Helvetica" charset="0"/>
                <a:cs typeface="Helvetica" charset="0"/>
              </a:rPr>
              <a:t>Iran is planning to develop </a:t>
            </a:r>
            <a:r>
              <a:rPr lang="en-US" sz="2000" b="1" u="sng" dirty="0" smtClean="0">
                <a:solidFill>
                  <a:srgbClr val="001D58"/>
                </a:solidFill>
                <a:latin typeface="Helvetica" charset="0"/>
                <a:ea typeface="Helvetica" charset="0"/>
                <a:cs typeface="Helvetica" charset="0"/>
              </a:rPr>
              <a:t>Small Modular Reactor </a:t>
            </a:r>
            <a:r>
              <a:rPr lang="en-US" sz="2000" b="1" dirty="0" smtClean="0">
                <a:solidFill>
                  <a:srgbClr val="001D58"/>
                </a:solidFill>
                <a:latin typeface="Helvetica" charset="0"/>
                <a:ea typeface="Helvetica" charset="0"/>
                <a:cs typeface="Helvetica" charset="0"/>
              </a:rPr>
              <a:t>and are negotiating with china on construction of SMRs.</a:t>
            </a:r>
          </a:p>
          <a:p>
            <a:pPr marL="365760" lvl="1" indent="-256032" algn="justLow">
              <a:spcBef>
                <a:spcPts val="400"/>
              </a:spcBef>
              <a:buSzPct val="68000"/>
              <a:buFont typeface="Wingdings 3"/>
              <a:buChar char=""/>
            </a:pPr>
            <a:endParaRPr lang="en-US" sz="2000" b="1" dirty="0">
              <a:solidFill>
                <a:srgbClr val="001D58"/>
              </a:solidFill>
              <a:latin typeface="Helvetica" charset="0"/>
              <a:ea typeface="Helvetica" charset="0"/>
              <a:cs typeface="Helvetica" charset="0"/>
            </a:endParaRPr>
          </a:p>
          <a:p>
            <a:pPr marL="452628" lvl="1" indent="-342900" algn="justLow">
              <a:spcBef>
                <a:spcPts val="400"/>
              </a:spcBef>
              <a:buSzPct val="68000"/>
              <a:buFont typeface="Wingdings" pitchFamily="2" charset="2"/>
              <a:buChar char="Ø"/>
            </a:pPr>
            <a:r>
              <a:rPr lang="en-US" sz="2000" b="1" dirty="0">
                <a:solidFill>
                  <a:srgbClr val="001D58"/>
                </a:solidFill>
                <a:latin typeface="Helvetica" charset="0"/>
                <a:ea typeface="Helvetica" charset="0"/>
                <a:cs typeface="Helvetica" charset="0"/>
              </a:rPr>
              <a:t>The </a:t>
            </a:r>
            <a:r>
              <a:rPr lang="en-US" sz="2000" b="1" u="sng" dirty="0" err="1">
                <a:solidFill>
                  <a:srgbClr val="001D58"/>
                </a:solidFill>
                <a:latin typeface="Helvetica" charset="0"/>
                <a:ea typeface="Helvetica" charset="0"/>
                <a:cs typeface="Helvetica" charset="0"/>
              </a:rPr>
              <a:t>Darkhowin</a:t>
            </a:r>
            <a:r>
              <a:rPr lang="en-US" sz="2000" b="1" dirty="0">
                <a:solidFill>
                  <a:srgbClr val="001D58"/>
                </a:solidFill>
                <a:latin typeface="Helvetica" charset="0"/>
                <a:ea typeface="Helvetica" charset="0"/>
                <a:cs typeface="Helvetica" charset="0"/>
              </a:rPr>
              <a:t> Nuclear Power </a:t>
            </a:r>
            <a:r>
              <a:rPr lang="en-US" sz="2000" b="1" dirty="0" smtClean="0">
                <a:solidFill>
                  <a:srgbClr val="001D58"/>
                </a:solidFill>
                <a:latin typeface="Helvetica" charset="0"/>
                <a:ea typeface="Helvetica" charset="0"/>
                <a:cs typeface="Helvetica" charset="0"/>
              </a:rPr>
              <a:t>Plant (IR-360) </a:t>
            </a:r>
            <a:r>
              <a:rPr lang="en-US" sz="2000" b="1" dirty="0">
                <a:solidFill>
                  <a:srgbClr val="001D58"/>
                </a:solidFill>
                <a:latin typeface="Helvetica" charset="0"/>
                <a:ea typeface="Helvetica" charset="0"/>
                <a:cs typeface="Helvetica" charset="0"/>
              </a:rPr>
              <a:t>is a planned nuclear power </a:t>
            </a:r>
            <a:r>
              <a:rPr lang="en-US" sz="2000" b="1" dirty="0" smtClean="0">
                <a:solidFill>
                  <a:srgbClr val="001D58"/>
                </a:solidFill>
                <a:latin typeface="Helvetica" charset="0"/>
                <a:ea typeface="Helvetica" charset="0"/>
                <a:cs typeface="Helvetica" charset="0"/>
              </a:rPr>
              <a:t>plant </a:t>
            </a:r>
            <a:r>
              <a:rPr lang="en-US" sz="2000" b="1" dirty="0">
                <a:solidFill>
                  <a:srgbClr val="001D58"/>
                </a:solidFill>
                <a:latin typeface="Helvetica" charset="0"/>
                <a:ea typeface="Helvetica" charset="0"/>
                <a:cs typeface="Helvetica" charset="0"/>
              </a:rPr>
              <a:t>located about 70 kilometers south of Ahvaz, Iran at the Karun river</a:t>
            </a:r>
            <a:r>
              <a:rPr lang="en-US" sz="2000" b="1" dirty="0" smtClean="0">
                <a:solidFill>
                  <a:srgbClr val="001D58"/>
                </a:solidFill>
                <a:latin typeface="Helvetica" charset="0"/>
                <a:ea typeface="Helvetica" charset="0"/>
                <a:cs typeface="Helvetica" charset="0"/>
              </a:rPr>
              <a:t>.</a:t>
            </a:r>
            <a:r>
              <a:rPr lang="en-US" sz="2000" b="1" dirty="0">
                <a:solidFill>
                  <a:srgbClr val="001D58"/>
                </a:solidFill>
                <a:latin typeface="Helvetica" charset="0"/>
                <a:ea typeface="Helvetica" charset="0"/>
                <a:cs typeface="Helvetica" charset="0"/>
              </a:rPr>
              <a:t> The plant detailed design is under preparation.</a:t>
            </a:r>
          </a:p>
          <a:p>
            <a:pPr marL="109728" lvl="1" indent="0" algn="justLow">
              <a:lnSpc>
                <a:spcPct val="80000"/>
              </a:lnSpc>
              <a:spcBef>
                <a:spcPts val="400"/>
              </a:spcBef>
              <a:buSzPct val="68000"/>
              <a:buFont typeface="Wingdings 3"/>
              <a:buNone/>
            </a:pPr>
            <a:endParaRPr lang="en-US" sz="20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339544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00808"/>
            <a:ext cx="8229600" cy="3946443"/>
          </a:xfrm>
        </p:spPr>
        <p:txBody>
          <a:bodyPr>
            <a:normAutofit/>
          </a:bodyPr>
          <a:lstStyle/>
          <a:p>
            <a:pPr marL="365760" lvl="1" indent="-256032">
              <a:spcBef>
                <a:spcPts val="400"/>
              </a:spcBef>
              <a:buSzPct val="68000"/>
              <a:buFont typeface="Wingdings 3"/>
              <a:buChar char=""/>
            </a:pPr>
            <a:r>
              <a:rPr lang="en-US" sz="2800" b="1" dirty="0">
                <a:solidFill>
                  <a:srgbClr val="001D58"/>
                </a:solidFill>
                <a:latin typeface="Helvetica" charset="0"/>
                <a:ea typeface="Helvetica" charset="0"/>
                <a:cs typeface="Helvetica" charset="0"/>
              </a:rPr>
              <a:t>The Joint Comprehensive Plan of Action (JCPOA) known commonly as the Iran deal, is an international agreement on the </a:t>
            </a:r>
            <a:r>
              <a:rPr lang="en-US" sz="2800" b="1" dirty="0" smtClean="0">
                <a:solidFill>
                  <a:srgbClr val="001D58"/>
                </a:solidFill>
                <a:latin typeface="Helvetica" charset="0"/>
                <a:ea typeface="Helvetica" charset="0"/>
                <a:cs typeface="Helvetica" charset="0"/>
              </a:rPr>
              <a:t>nuclear program of Iran </a:t>
            </a:r>
            <a:r>
              <a:rPr lang="en-US" sz="2800" b="1" dirty="0">
                <a:solidFill>
                  <a:srgbClr val="001D58"/>
                </a:solidFill>
                <a:latin typeface="Helvetica" charset="0"/>
                <a:ea typeface="Helvetica" charset="0"/>
                <a:cs typeface="Helvetica" charset="0"/>
              </a:rPr>
              <a:t>reached in </a:t>
            </a:r>
            <a:r>
              <a:rPr lang="en-US" sz="2800" b="1" dirty="0" smtClean="0">
                <a:solidFill>
                  <a:srgbClr val="001D58"/>
                </a:solidFill>
                <a:latin typeface="Helvetica" charset="0"/>
                <a:ea typeface="Helvetica" charset="0"/>
                <a:cs typeface="Helvetica" charset="0"/>
              </a:rPr>
              <a:t>Vienna </a:t>
            </a:r>
            <a:r>
              <a:rPr lang="en-US" sz="2800" b="1" dirty="0">
                <a:solidFill>
                  <a:srgbClr val="001D58"/>
                </a:solidFill>
                <a:latin typeface="Helvetica" charset="0"/>
                <a:ea typeface="Helvetica" charset="0"/>
                <a:cs typeface="Helvetica" charset="0"/>
              </a:rPr>
              <a:t>on 14 July 2015 between </a:t>
            </a:r>
            <a:r>
              <a:rPr lang="en-US" sz="2800" b="1" u="sng" dirty="0" smtClean="0">
                <a:solidFill>
                  <a:srgbClr val="FF0000"/>
                </a:solidFill>
                <a:latin typeface="Helvetica" charset="0"/>
                <a:ea typeface="Helvetica" charset="0"/>
                <a:cs typeface="Helvetica" charset="0"/>
              </a:rPr>
              <a:t>Iran</a:t>
            </a:r>
            <a:r>
              <a:rPr lang="en-US" sz="2800" b="1" dirty="0" smtClean="0">
                <a:solidFill>
                  <a:srgbClr val="001D58"/>
                </a:solidFill>
                <a:latin typeface="Helvetica" charset="0"/>
                <a:ea typeface="Helvetica" charset="0"/>
                <a:cs typeface="Helvetica" charset="0"/>
              </a:rPr>
              <a:t>, </a:t>
            </a:r>
            <a:r>
              <a:rPr lang="en-US" sz="2800" b="1" dirty="0">
                <a:solidFill>
                  <a:srgbClr val="001D58"/>
                </a:solidFill>
                <a:latin typeface="Helvetica" charset="0"/>
                <a:ea typeface="Helvetica" charset="0"/>
                <a:cs typeface="Helvetica" charset="0"/>
              </a:rPr>
              <a:t>the </a:t>
            </a:r>
            <a:r>
              <a:rPr lang="en-US" sz="2800" b="1" u="sng" dirty="0" smtClean="0">
                <a:solidFill>
                  <a:srgbClr val="FF0000"/>
                </a:solidFill>
                <a:latin typeface="Helvetica" charset="0"/>
                <a:ea typeface="Helvetica" charset="0"/>
                <a:cs typeface="Helvetica" charset="0"/>
              </a:rPr>
              <a:t>P5+1*</a:t>
            </a:r>
          </a:p>
          <a:p>
            <a:pPr marL="365760" lvl="1" indent="-256032">
              <a:spcBef>
                <a:spcPts val="400"/>
              </a:spcBef>
              <a:buSzPct val="68000"/>
              <a:buFont typeface="Wingdings 3"/>
              <a:buChar char=""/>
            </a:pPr>
            <a:endParaRPr lang="en-US" sz="2800" b="1" u="sng" dirty="0" smtClean="0">
              <a:solidFill>
                <a:srgbClr val="FF0000"/>
              </a:solidFill>
              <a:latin typeface="Helvetica" charset="0"/>
              <a:ea typeface="Helvetica" charset="0"/>
              <a:cs typeface="Helvetica" charset="0"/>
            </a:endParaRPr>
          </a:p>
          <a:p>
            <a:pPr marL="109728" lvl="1" indent="0">
              <a:spcBef>
                <a:spcPts val="400"/>
              </a:spcBef>
              <a:buSzPct val="68000"/>
              <a:buNone/>
            </a:pPr>
            <a:r>
              <a:rPr lang="en-US" sz="1800" b="1" dirty="0" smtClean="0">
                <a:solidFill>
                  <a:srgbClr val="001D58"/>
                </a:solidFill>
                <a:latin typeface="Helvetica" charset="0"/>
                <a:ea typeface="Helvetica" charset="0"/>
                <a:cs typeface="Helvetica" charset="0"/>
              </a:rPr>
              <a:t>*</a:t>
            </a:r>
            <a:r>
              <a:rPr lang="en-US" sz="1400" b="1" dirty="0" smtClean="0">
                <a:solidFill>
                  <a:srgbClr val="001D58"/>
                </a:solidFill>
                <a:latin typeface="Helvetica" charset="0"/>
                <a:ea typeface="Helvetica" charset="0"/>
                <a:cs typeface="Helvetica" charset="0"/>
              </a:rPr>
              <a:t>The </a:t>
            </a:r>
            <a:r>
              <a:rPr lang="en-US" sz="1400" b="1" dirty="0">
                <a:solidFill>
                  <a:srgbClr val="001D58"/>
                </a:solidFill>
                <a:latin typeface="Helvetica" charset="0"/>
                <a:ea typeface="Helvetica" charset="0"/>
                <a:cs typeface="Helvetica" charset="0"/>
              </a:rPr>
              <a:t>five </a:t>
            </a:r>
            <a:r>
              <a:rPr lang="en-US" sz="1400" b="1" dirty="0" smtClean="0">
                <a:solidFill>
                  <a:srgbClr val="001D58"/>
                </a:solidFill>
                <a:latin typeface="Helvetica" charset="0"/>
                <a:ea typeface="Helvetica" charset="0"/>
                <a:cs typeface="Helvetica" charset="0"/>
              </a:rPr>
              <a:t>permanent members of the United Nations Security Council-China, France, Russia, United Kingdom, United States- plus Germany, </a:t>
            </a:r>
            <a:r>
              <a:rPr lang="en-US" sz="1400" b="1" dirty="0">
                <a:solidFill>
                  <a:srgbClr val="001D58"/>
                </a:solidFill>
                <a:latin typeface="Helvetica" charset="0"/>
                <a:ea typeface="Helvetica" charset="0"/>
                <a:cs typeface="Helvetica" charset="0"/>
              </a:rPr>
              <a:t>and the </a:t>
            </a:r>
            <a:r>
              <a:rPr lang="en-US" sz="1400" b="1" dirty="0" smtClean="0">
                <a:solidFill>
                  <a:srgbClr val="001D58"/>
                </a:solidFill>
                <a:latin typeface="Helvetica" charset="0"/>
                <a:ea typeface="Helvetica" charset="0"/>
                <a:cs typeface="Helvetica" charset="0"/>
              </a:rPr>
              <a:t>European Union.</a:t>
            </a:r>
            <a:endParaRPr lang="en-US" sz="2000" b="1" dirty="0">
              <a:solidFill>
                <a:srgbClr val="001D58"/>
              </a:solidFill>
              <a:latin typeface="Helvetica" charset="0"/>
              <a:ea typeface="Helvetica" charset="0"/>
              <a:cs typeface="Helvetica" charset="0"/>
            </a:endParaRPr>
          </a:p>
        </p:txBody>
      </p:sp>
      <p:sp>
        <p:nvSpPr>
          <p:cNvPr id="4" name="Title 2"/>
          <p:cNvSpPr txBox="1">
            <a:spLocks/>
          </p:cNvSpPr>
          <p:nvPr/>
        </p:nvSpPr>
        <p:spPr>
          <a:xfrm>
            <a:off x="395536" y="476672"/>
            <a:ext cx="8229600" cy="7920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i="1" cap="all"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Iran Nuclear Agreement  (JCPoA)</a:t>
            </a:r>
            <a:endParaRPr lang="fa-IR"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Tree>
    <p:extLst>
      <p:ext uri="{BB962C8B-B14F-4D97-AF65-F5344CB8AC3E}">
        <p14:creationId xmlns:p14="http://schemas.microsoft.com/office/powerpoint/2010/main" val="3663457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Introduction</a:t>
            </a:r>
            <a:endParaRPr lang="en-US"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
        <p:nvSpPr>
          <p:cNvPr id="3" name="Content Placeholder 2"/>
          <p:cNvSpPr>
            <a:spLocks noGrp="1"/>
          </p:cNvSpPr>
          <p:nvPr>
            <p:ph idx="1"/>
          </p:nvPr>
        </p:nvSpPr>
        <p:spPr>
          <a:xfrm>
            <a:off x="323528" y="1268760"/>
            <a:ext cx="8640960" cy="4968552"/>
          </a:xfrm>
        </p:spPr>
        <p:txBody>
          <a:bodyPr>
            <a:normAutofit fontScale="77500" lnSpcReduction="20000"/>
          </a:bodyPr>
          <a:lstStyle/>
          <a:p>
            <a:pPr marL="365760" lvl="1" indent="-256032" defTabSz="649288">
              <a:spcBef>
                <a:spcPts val="600"/>
              </a:spcBef>
              <a:buSzPct val="115000"/>
              <a:buFont typeface="Wingdings" pitchFamily="2" charset="2"/>
              <a:buChar char="Ø"/>
            </a:pPr>
            <a:r>
              <a:rPr lang="en-US" sz="2700" b="1" dirty="0">
                <a:solidFill>
                  <a:srgbClr val="001D58"/>
                </a:solidFill>
                <a:latin typeface="Helvetica" charset="0"/>
                <a:ea typeface="Helvetica" charset="0"/>
                <a:cs typeface="Helvetica" charset="0"/>
              </a:rPr>
              <a:t>Energy is the most important </a:t>
            </a:r>
            <a:r>
              <a:rPr lang="en-US" sz="2700" b="1" dirty="0" smtClean="0">
                <a:solidFill>
                  <a:srgbClr val="001D58"/>
                </a:solidFill>
                <a:latin typeface="Helvetica" charset="0"/>
                <a:ea typeface="Helvetica" charset="0"/>
                <a:cs typeface="Helvetica" charset="0"/>
              </a:rPr>
              <a:t>factor </a:t>
            </a:r>
            <a:r>
              <a:rPr lang="en-US" sz="2700" b="1" dirty="0">
                <a:solidFill>
                  <a:srgbClr val="001D58"/>
                </a:solidFill>
                <a:latin typeface="Helvetica" charset="0"/>
                <a:ea typeface="Helvetica" charset="0"/>
                <a:cs typeface="Helvetica" charset="0"/>
              </a:rPr>
              <a:t>in </a:t>
            </a:r>
            <a:r>
              <a:rPr lang="en-US" sz="2700" b="1" u="sng" dirty="0">
                <a:solidFill>
                  <a:srgbClr val="001D58"/>
                </a:solidFill>
                <a:latin typeface="Helvetica" charset="0"/>
                <a:ea typeface="Helvetica" charset="0"/>
                <a:cs typeface="Helvetica" charset="0"/>
              </a:rPr>
              <a:t>socio-economic </a:t>
            </a:r>
            <a:r>
              <a:rPr lang="en-US" sz="2700" b="1" dirty="0" smtClean="0">
                <a:solidFill>
                  <a:srgbClr val="001D58"/>
                </a:solidFill>
                <a:latin typeface="Helvetica" charset="0"/>
                <a:ea typeface="Helvetica" charset="0"/>
                <a:cs typeface="Helvetica" charset="0"/>
              </a:rPr>
              <a:t>development</a:t>
            </a:r>
          </a:p>
          <a:p>
            <a:pPr marL="109728" lvl="1" indent="0" defTabSz="649288">
              <a:spcBef>
                <a:spcPts val="600"/>
              </a:spcBef>
              <a:buSzPct val="115000"/>
              <a:buNone/>
            </a:pPr>
            <a:endParaRPr lang="en-US" sz="2600" b="1" dirty="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r>
              <a:rPr lang="en-US" sz="2700" b="1" dirty="0">
                <a:solidFill>
                  <a:srgbClr val="001D58"/>
                </a:solidFill>
                <a:latin typeface="Helvetica" charset="0"/>
                <a:ea typeface="Helvetica" charset="0"/>
                <a:cs typeface="Helvetica" charset="0"/>
              </a:rPr>
              <a:t>Electricity </a:t>
            </a:r>
            <a:r>
              <a:rPr lang="en-US" sz="2700" b="1" dirty="0" smtClean="0">
                <a:solidFill>
                  <a:srgbClr val="001D58"/>
                </a:solidFill>
                <a:latin typeface="Helvetica" charset="0"/>
                <a:ea typeface="Helvetica" charset="0"/>
                <a:cs typeface="Helvetica" charset="0"/>
              </a:rPr>
              <a:t>plays </a:t>
            </a:r>
            <a:r>
              <a:rPr lang="en-US" sz="2700" b="1" dirty="0">
                <a:solidFill>
                  <a:srgbClr val="001D58"/>
                </a:solidFill>
                <a:latin typeface="Helvetica" charset="0"/>
                <a:ea typeface="Helvetica" charset="0"/>
                <a:cs typeface="Helvetica" charset="0"/>
              </a:rPr>
              <a:t>vital role in development of </a:t>
            </a:r>
            <a:r>
              <a:rPr lang="en-US" sz="2700" b="1" u="sng" dirty="0">
                <a:solidFill>
                  <a:srgbClr val="001D58"/>
                </a:solidFill>
                <a:latin typeface="Helvetica" charset="0"/>
                <a:ea typeface="Helvetica" charset="0"/>
                <a:cs typeface="Helvetica" charset="0"/>
              </a:rPr>
              <a:t>industrial infrastructures</a:t>
            </a:r>
            <a:r>
              <a:rPr lang="en-US" sz="2700" b="1" dirty="0">
                <a:solidFill>
                  <a:srgbClr val="001D58"/>
                </a:solidFill>
                <a:latin typeface="Helvetica" charset="0"/>
                <a:ea typeface="Helvetica" charset="0"/>
                <a:cs typeface="Helvetica" charset="0"/>
              </a:rPr>
              <a:t>, in </a:t>
            </a:r>
            <a:r>
              <a:rPr lang="en-US" sz="2700" b="1" u="sng" dirty="0">
                <a:solidFill>
                  <a:srgbClr val="001D58"/>
                </a:solidFill>
                <a:latin typeface="Helvetica" charset="0"/>
                <a:ea typeface="Helvetica" charset="0"/>
                <a:cs typeface="Helvetica" charset="0"/>
              </a:rPr>
              <a:t>economic development </a:t>
            </a:r>
            <a:r>
              <a:rPr lang="en-US" sz="2700" b="1" dirty="0">
                <a:solidFill>
                  <a:srgbClr val="001D58"/>
                </a:solidFill>
                <a:latin typeface="Helvetica" charset="0"/>
                <a:ea typeface="Helvetica" charset="0"/>
                <a:cs typeface="Helvetica" charset="0"/>
              </a:rPr>
              <a:t>and in improving </a:t>
            </a:r>
            <a:r>
              <a:rPr lang="en-US" sz="2700" b="1" u="sng" dirty="0">
                <a:solidFill>
                  <a:srgbClr val="001D58"/>
                </a:solidFill>
                <a:latin typeface="Helvetica" charset="0"/>
                <a:ea typeface="Helvetica" charset="0"/>
                <a:cs typeface="Helvetica" charset="0"/>
              </a:rPr>
              <a:t>life styles and standards</a:t>
            </a:r>
            <a:r>
              <a:rPr lang="en-US" sz="2700" b="1" dirty="0">
                <a:solidFill>
                  <a:srgbClr val="001D58"/>
                </a:solidFill>
                <a:latin typeface="Helvetica" charset="0"/>
                <a:ea typeface="Helvetica" charset="0"/>
                <a:cs typeface="Helvetica" charset="0"/>
              </a:rPr>
              <a:t> in the </a:t>
            </a:r>
            <a:r>
              <a:rPr lang="en-US" sz="2700" b="1" dirty="0" smtClean="0">
                <a:solidFill>
                  <a:srgbClr val="001D58"/>
                </a:solidFill>
                <a:latin typeface="Helvetica" charset="0"/>
                <a:ea typeface="Helvetica" charset="0"/>
                <a:cs typeface="Helvetica" charset="0"/>
              </a:rPr>
              <a:t>countries</a:t>
            </a:r>
          </a:p>
          <a:p>
            <a:pPr marL="365760" lvl="1" indent="-256032" defTabSz="649288">
              <a:spcBef>
                <a:spcPts val="600"/>
              </a:spcBef>
              <a:buSzPct val="115000"/>
              <a:buFont typeface="Wingdings" pitchFamily="2" charset="2"/>
              <a:buChar char="Ø"/>
            </a:pPr>
            <a:endParaRPr lang="en-US" sz="2700" b="1" dirty="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r>
              <a:rPr lang="en-US" sz="2700" b="1" dirty="0">
                <a:solidFill>
                  <a:srgbClr val="001D58"/>
                </a:solidFill>
                <a:latin typeface="Helvetica" charset="0"/>
                <a:ea typeface="Helvetica" charset="0"/>
                <a:cs typeface="Helvetica" charset="0"/>
              </a:rPr>
              <a:t>The world will need greatly increased energy supply in the next </a:t>
            </a:r>
            <a:r>
              <a:rPr lang="en-US" sz="2700" b="1" u="sng" dirty="0">
                <a:solidFill>
                  <a:srgbClr val="001D58"/>
                </a:solidFill>
                <a:latin typeface="Helvetica" charset="0"/>
                <a:ea typeface="Helvetica" charset="0"/>
                <a:cs typeface="Helvetica" charset="0"/>
              </a:rPr>
              <a:t>20 years</a:t>
            </a:r>
            <a:r>
              <a:rPr lang="en-US" sz="2700" b="1" dirty="0">
                <a:solidFill>
                  <a:srgbClr val="001D58"/>
                </a:solidFill>
                <a:latin typeface="Helvetica" charset="0"/>
                <a:ea typeface="Helvetica" charset="0"/>
                <a:cs typeface="Helvetica" charset="0"/>
              </a:rPr>
              <a:t>, especially </a:t>
            </a:r>
            <a:r>
              <a:rPr lang="en-US" sz="2700" b="1" u="sng" dirty="0">
                <a:solidFill>
                  <a:srgbClr val="001D58"/>
                </a:solidFill>
                <a:latin typeface="Helvetica" charset="0"/>
                <a:ea typeface="Helvetica" charset="0"/>
                <a:cs typeface="Helvetica" charset="0"/>
              </a:rPr>
              <a:t>cleanly-generated electricity</a:t>
            </a:r>
            <a:r>
              <a:rPr lang="en-US" sz="2700" b="1" dirty="0" smtClean="0">
                <a:solidFill>
                  <a:srgbClr val="001D58"/>
                </a:solidFill>
                <a:latin typeface="Helvetica" charset="0"/>
                <a:ea typeface="Helvetica" charset="0"/>
                <a:cs typeface="Helvetica" charset="0"/>
              </a:rPr>
              <a:t>.</a:t>
            </a:r>
            <a:endParaRPr lang="en-US" sz="2700" b="1" dirty="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endParaRPr lang="en-US" sz="2700" b="1" dirty="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r>
              <a:rPr lang="en-US" sz="2700" b="1" dirty="0">
                <a:solidFill>
                  <a:srgbClr val="001D58"/>
                </a:solidFill>
                <a:latin typeface="Helvetica" charset="0"/>
                <a:ea typeface="Helvetica" charset="0"/>
                <a:cs typeface="Helvetica" charset="0"/>
              </a:rPr>
              <a:t>Nuclear power is the most </a:t>
            </a:r>
            <a:r>
              <a:rPr lang="en-US" sz="2700" b="1" u="sng" dirty="0">
                <a:solidFill>
                  <a:srgbClr val="001D58"/>
                </a:solidFill>
                <a:latin typeface="Helvetica" charset="0"/>
                <a:ea typeface="Helvetica" charset="0"/>
                <a:cs typeface="Helvetica" charset="0"/>
              </a:rPr>
              <a:t>environmentally</a:t>
            </a:r>
            <a:r>
              <a:rPr lang="en-US" sz="2700" b="1" dirty="0">
                <a:solidFill>
                  <a:srgbClr val="001D58"/>
                </a:solidFill>
                <a:latin typeface="Helvetica" charset="0"/>
                <a:ea typeface="Helvetica" charset="0"/>
                <a:cs typeface="Helvetica" charset="0"/>
              </a:rPr>
              <a:t> benign way of producing electricity on a large </a:t>
            </a:r>
            <a:r>
              <a:rPr lang="en-US" sz="2700" b="1" dirty="0" smtClean="0">
                <a:solidFill>
                  <a:srgbClr val="001D58"/>
                </a:solidFill>
                <a:latin typeface="Helvetica" charset="0"/>
                <a:ea typeface="Helvetica" charset="0"/>
                <a:cs typeface="Helvetica" charset="0"/>
              </a:rPr>
              <a:t>scale.</a:t>
            </a:r>
          </a:p>
          <a:p>
            <a:pPr marL="109728" lvl="1" indent="0" defTabSz="649288">
              <a:spcBef>
                <a:spcPts val="600"/>
              </a:spcBef>
              <a:buSzPct val="115000"/>
              <a:buNone/>
            </a:pPr>
            <a:endParaRPr lang="en-US" sz="2700" b="1" dirty="0" smtClean="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r>
              <a:rPr lang="en-US" sz="2700" b="1" dirty="0">
                <a:solidFill>
                  <a:srgbClr val="001D58"/>
                </a:solidFill>
                <a:latin typeface="Helvetica" charset="0"/>
                <a:ea typeface="Helvetica" charset="0"/>
                <a:cs typeface="Helvetica" charset="0"/>
              </a:rPr>
              <a:t>Iran have to use energy mix option and especially  developing the nuclear power plants as a necessary part of energy mix in long term programs.</a:t>
            </a:r>
          </a:p>
          <a:p>
            <a:pPr marL="365760" lvl="1" indent="-256032" defTabSz="649288">
              <a:spcBef>
                <a:spcPts val="600"/>
              </a:spcBef>
              <a:buSzPct val="115000"/>
              <a:buFont typeface="Wingdings" pitchFamily="2" charset="2"/>
              <a:buChar char="Ø"/>
            </a:pPr>
            <a:endParaRPr lang="en-US" sz="2700" b="1" dirty="0" smtClean="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endParaRPr lang="en-US" sz="2700" b="1" dirty="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endParaRPr lang="en-US" sz="2700" b="1" dirty="0">
              <a:solidFill>
                <a:srgbClr val="001D58"/>
              </a:solidFill>
              <a:latin typeface="Helvetica" charset="0"/>
              <a:ea typeface="Helvetica" charset="0"/>
              <a:cs typeface="Helvetica" charset="0"/>
            </a:endParaRPr>
          </a:p>
          <a:p>
            <a:pPr marL="109728" lvl="1" indent="0" defTabSz="649288">
              <a:spcBef>
                <a:spcPts val="600"/>
              </a:spcBef>
              <a:buSzPct val="115000"/>
              <a:buNone/>
            </a:pPr>
            <a:endParaRPr lang="en-US" sz="2700" b="1" dirty="0" smtClean="0">
              <a:solidFill>
                <a:srgbClr val="001D58"/>
              </a:solidFill>
              <a:latin typeface="Helvetica" charset="0"/>
              <a:ea typeface="Helvetica" charset="0"/>
              <a:cs typeface="Helvetica" charset="0"/>
            </a:endParaRPr>
          </a:p>
          <a:p>
            <a:pPr marL="109728" lvl="1" indent="0" defTabSz="649288">
              <a:spcBef>
                <a:spcPts val="600"/>
              </a:spcBef>
              <a:buSzPct val="115000"/>
              <a:buNone/>
            </a:pPr>
            <a:endParaRPr lang="en-US" sz="2700" b="1" dirty="0" smtClean="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endParaRPr lang="en-US" sz="2700" b="1" dirty="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endParaRPr lang="en-US" sz="27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1086578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solidFill>
                  <a:srgbClr val="552579"/>
                </a:solidFill>
                <a:latin typeface="Albertus Extra Bold" pitchFamily="34" charset="0"/>
                <a:sym typeface="Helvetica" charset="0"/>
              </a:rPr>
              <a:t>JCPoA</a:t>
            </a:r>
            <a:r>
              <a:rPr lang="en-US" sz="3200" dirty="0">
                <a:solidFill>
                  <a:srgbClr val="552579"/>
                </a:solidFill>
                <a:latin typeface="Albertus Extra Bold" pitchFamily="34" charset="0"/>
                <a:sym typeface="Helvetica" charset="0"/>
              </a:rPr>
              <a:t> (</a:t>
            </a:r>
            <a:r>
              <a:rPr lang="en-US" sz="3200" dirty="0">
                <a:solidFill>
                  <a:srgbClr val="552579"/>
                </a:solidFill>
                <a:latin typeface="Albertus Extra Bold" pitchFamily="34" charset="0"/>
              </a:rPr>
              <a:t>cont'd</a:t>
            </a:r>
            <a:r>
              <a:rPr lang="en-US" sz="3200" dirty="0">
                <a:solidFill>
                  <a:srgbClr val="552579"/>
                </a:solidFill>
                <a:latin typeface="Albertus Extra Bold" pitchFamily="34" charset="0"/>
                <a:sym typeface="Helvetica" charset="0"/>
              </a:rPr>
              <a:t>)</a:t>
            </a:r>
            <a:endParaRPr lang="en-US" sz="3200" dirty="0"/>
          </a:p>
        </p:txBody>
      </p:sp>
      <p:sp>
        <p:nvSpPr>
          <p:cNvPr id="3" name="Content Placeholder 2"/>
          <p:cNvSpPr>
            <a:spLocks noGrp="1"/>
          </p:cNvSpPr>
          <p:nvPr>
            <p:ph idx="1"/>
          </p:nvPr>
        </p:nvSpPr>
        <p:spPr>
          <a:xfrm>
            <a:off x="457200" y="1412776"/>
            <a:ext cx="8229600" cy="4525963"/>
          </a:xfrm>
        </p:spPr>
        <p:txBody>
          <a:bodyPr/>
          <a:lstStyle/>
          <a:p>
            <a:r>
              <a:rPr lang="en-US" u="sng" dirty="0" smtClean="0"/>
              <a:t>What </a:t>
            </a:r>
            <a:r>
              <a:rPr lang="en-US" b="1" u="sng" dirty="0" smtClean="0"/>
              <a:t>Iran</a:t>
            </a:r>
            <a:r>
              <a:rPr lang="en-US" u="sng" dirty="0" smtClean="0"/>
              <a:t> wants </a:t>
            </a:r>
            <a:r>
              <a:rPr lang="en-US" dirty="0" smtClean="0"/>
              <a:t>: </a:t>
            </a:r>
            <a:r>
              <a:rPr lang="en-US" sz="2600" dirty="0" smtClean="0"/>
              <a:t>lifting of</a:t>
            </a:r>
            <a:r>
              <a:rPr lang="en-US" sz="2600" dirty="0" smtClean="0">
                <a:solidFill>
                  <a:srgbClr val="FF0000"/>
                </a:solidFill>
              </a:rPr>
              <a:t> sanctions </a:t>
            </a:r>
            <a:r>
              <a:rPr lang="en-US" sz="2600" dirty="0" smtClean="0"/>
              <a:t>(international &amp; multinational), preservation of </a:t>
            </a:r>
            <a:r>
              <a:rPr lang="en-US" sz="2600" dirty="0" smtClean="0">
                <a:solidFill>
                  <a:srgbClr val="FF0000"/>
                </a:solidFill>
              </a:rPr>
              <a:t>Nuclear achievement </a:t>
            </a:r>
            <a:r>
              <a:rPr lang="en-US" sz="2600" dirty="0" smtClean="0"/>
              <a:t>particularly the </a:t>
            </a:r>
            <a:r>
              <a:rPr lang="en-US" sz="2600" dirty="0" smtClean="0">
                <a:solidFill>
                  <a:srgbClr val="FF0000"/>
                </a:solidFill>
              </a:rPr>
              <a:t>Fuel Cycle</a:t>
            </a:r>
            <a:r>
              <a:rPr lang="en-US" sz="2600" dirty="0" smtClean="0"/>
              <a:t>, recognition of it’s </a:t>
            </a:r>
            <a:r>
              <a:rPr lang="en-US" sz="2600" dirty="0" smtClean="0">
                <a:solidFill>
                  <a:srgbClr val="FF0000"/>
                </a:solidFill>
              </a:rPr>
              <a:t>right of enrichment</a:t>
            </a:r>
            <a:r>
              <a:rPr lang="en-US" sz="2600" dirty="0" smtClean="0"/>
              <a:t> , keeping </a:t>
            </a:r>
            <a:r>
              <a:rPr lang="en-US" sz="2600" dirty="0" smtClean="0">
                <a:solidFill>
                  <a:srgbClr val="FF0000"/>
                </a:solidFill>
              </a:rPr>
              <a:t>infrastructure</a:t>
            </a:r>
            <a:r>
              <a:rPr lang="en-US" sz="2600" dirty="0" smtClean="0"/>
              <a:t> of the Nuclear Program, putting an end to the accusation of </a:t>
            </a:r>
            <a:r>
              <a:rPr lang="en-US" sz="2600" dirty="0" smtClean="0">
                <a:solidFill>
                  <a:srgbClr val="FF0000"/>
                </a:solidFill>
              </a:rPr>
              <a:t>PMD</a:t>
            </a:r>
            <a:r>
              <a:rPr lang="en-US" sz="2600" dirty="0" smtClean="0"/>
              <a:t>.       Paving the way for international nuclear </a:t>
            </a:r>
            <a:r>
              <a:rPr lang="en-US" sz="2600" dirty="0" smtClean="0">
                <a:solidFill>
                  <a:srgbClr val="FF0000"/>
                </a:solidFill>
              </a:rPr>
              <a:t>cooperation</a:t>
            </a:r>
            <a:r>
              <a:rPr lang="en-US" sz="2600" dirty="0" smtClean="0"/>
              <a:t>.</a:t>
            </a:r>
          </a:p>
          <a:p>
            <a:endParaRPr lang="en-US" sz="2600" dirty="0" smtClean="0"/>
          </a:p>
          <a:p>
            <a:r>
              <a:rPr lang="en-US" u="sng" dirty="0" smtClean="0"/>
              <a:t>What </a:t>
            </a:r>
            <a:r>
              <a:rPr lang="en-US" sz="2600" b="1" u="sng" dirty="0">
                <a:solidFill>
                  <a:srgbClr val="001D58"/>
                </a:solidFill>
                <a:latin typeface="Helvetica" charset="0"/>
                <a:ea typeface="Helvetica" charset="0"/>
                <a:cs typeface="Helvetica" charset="0"/>
              </a:rPr>
              <a:t>(E3/EU+3) </a:t>
            </a:r>
            <a:r>
              <a:rPr lang="en-US" u="sng" dirty="0" smtClean="0"/>
              <a:t>want: </a:t>
            </a:r>
            <a:r>
              <a:rPr lang="en-US" sz="2600" dirty="0" smtClean="0"/>
              <a:t>to </a:t>
            </a:r>
            <a:r>
              <a:rPr lang="en-US" sz="2600" dirty="0" smtClean="0">
                <a:solidFill>
                  <a:srgbClr val="FF0000"/>
                </a:solidFill>
              </a:rPr>
              <a:t>have objective guarantee</a:t>
            </a:r>
            <a:r>
              <a:rPr lang="en-US" sz="2600" dirty="0" smtClean="0"/>
              <a:t>  on peacefulness of Iran’s </a:t>
            </a:r>
            <a:r>
              <a:rPr lang="en-US" sz="2600" dirty="0" err="1" smtClean="0"/>
              <a:t>nuc</a:t>
            </a:r>
            <a:r>
              <a:rPr lang="en-US" sz="2600" dirty="0" smtClean="0"/>
              <a:t>. Program, to </a:t>
            </a:r>
            <a:r>
              <a:rPr lang="en-US" sz="2800" dirty="0" smtClean="0">
                <a:solidFill>
                  <a:srgbClr val="FF0000"/>
                </a:solidFill>
              </a:rPr>
              <a:t>limit </a:t>
            </a:r>
            <a:r>
              <a:rPr lang="en-US" sz="2800" dirty="0" smtClean="0"/>
              <a:t>Iran’s </a:t>
            </a:r>
            <a:r>
              <a:rPr lang="en-US" sz="2600" dirty="0" smtClean="0"/>
              <a:t>nuclear program, more </a:t>
            </a:r>
            <a:r>
              <a:rPr lang="en-US" sz="2600" dirty="0" smtClean="0">
                <a:solidFill>
                  <a:srgbClr val="FF0000"/>
                </a:solidFill>
              </a:rPr>
              <a:t>transparency</a:t>
            </a:r>
            <a:r>
              <a:rPr lang="en-US" sz="2600" dirty="0" smtClean="0"/>
              <a:t> and </a:t>
            </a:r>
            <a:r>
              <a:rPr lang="en-US" sz="2600" dirty="0" smtClean="0">
                <a:solidFill>
                  <a:srgbClr val="FF0000"/>
                </a:solidFill>
              </a:rPr>
              <a:t>verification</a:t>
            </a:r>
            <a:r>
              <a:rPr lang="en-US" sz="2600" dirty="0" smtClean="0"/>
              <a:t>.</a:t>
            </a:r>
          </a:p>
        </p:txBody>
      </p:sp>
    </p:spTree>
    <p:extLst>
      <p:ext uri="{BB962C8B-B14F-4D97-AF65-F5344CB8AC3E}">
        <p14:creationId xmlns:p14="http://schemas.microsoft.com/office/powerpoint/2010/main" val="41573401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08112"/>
          </a:xfrm>
        </p:spPr>
        <p:txBody>
          <a:bodyPr>
            <a:noAutofit/>
          </a:bodyPr>
          <a:lstStyle/>
          <a:p>
            <a:pPr algn="ctr">
              <a:defRPr/>
            </a:pPr>
            <a:r>
              <a:rPr lang="en-US" sz="3200" dirty="0">
                <a:solidFill>
                  <a:srgbClr val="552579"/>
                </a:solidFill>
                <a:latin typeface="Albertus Extra Bold" pitchFamily="34" charset="0"/>
                <a:sym typeface="Helvetica" charset="0"/>
              </a:rPr>
              <a:t>JCPoA (</a:t>
            </a:r>
            <a:r>
              <a:rPr lang="en-US" sz="3200" dirty="0">
                <a:solidFill>
                  <a:srgbClr val="552579"/>
                </a:solidFill>
                <a:latin typeface="Albertus Extra Bold" pitchFamily="34" charset="0"/>
              </a:rPr>
              <a:t>cont'd</a:t>
            </a:r>
            <a:r>
              <a:rPr lang="en-US" sz="3200" dirty="0">
                <a:solidFill>
                  <a:srgbClr val="552579"/>
                </a:solidFill>
                <a:latin typeface="Albertus Extra Bold" pitchFamily="34" charset="0"/>
                <a:sym typeface="Helvetica" charset="0"/>
              </a:rPr>
              <a:t>)</a:t>
            </a:r>
            <a:endParaRPr lang="en-US" sz="3200" dirty="0">
              <a:solidFill>
                <a:srgbClr val="552579"/>
              </a:solidFill>
              <a:latin typeface="Albertus Extra Bold" pitchFamily="34" charset="0"/>
            </a:endParaRPr>
          </a:p>
        </p:txBody>
      </p:sp>
      <p:sp>
        <p:nvSpPr>
          <p:cNvPr id="3" name="Content Placeholder 2"/>
          <p:cNvSpPr>
            <a:spLocks noGrp="1"/>
          </p:cNvSpPr>
          <p:nvPr>
            <p:ph idx="1"/>
          </p:nvPr>
        </p:nvSpPr>
        <p:spPr>
          <a:xfrm>
            <a:off x="395536" y="1124744"/>
            <a:ext cx="8229600" cy="2376264"/>
          </a:xfrm>
        </p:spPr>
        <p:txBody>
          <a:bodyPr>
            <a:normAutofit/>
          </a:bodyPr>
          <a:lstStyle/>
          <a:p>
            <a:pPr marL="365760" lvl="1" indent="-256032">
              <a:spcBef>
                <a:spcPts val="400"/>
              </a:spcBef>
              <a:buSzPct val="68000"/>
              <a:buFont typeface="Wingdings 3"/>
              <a:buChar char=""/>
            </a:pPr>
            <a:r>
              <a:rPr lang="en-US" sz="2600" dirty="0" smtClean="0">
                <a:solidFill>
                  <a:srgbClr val="001D58"/>
                </a:solidFill>
                <a:latin typeface="Helvetica" charset="0"/>
                <a:ea typeface="Helvetica" charset="0"/>
                <a:cs typeface="Helvetica" charset="0"/>
              </a:rPr>
              <a:t>On </a:t>
            </a:r>
            <a:r>
              <a:rPr lang="en-US" sz="2600" dirty="0">
                <a:solidFill>
                  <a:srgbClr val="FF0000"/>
                </a:solidFill>
                <a:latin typeface="Helvetica" charset="0"/>
                <a:ea typeface="Helvetica" charset="0"/>
                <a:cs typeface="Helvetica" charset="0"/>
              </a:rPr>
              <a:t>January </a:t>
            </a:r>
            <a:r>
              <a:rPr lang="en-US" sz="2600" dirty="0" smtClean="0">
                <a:solidFill>
                  <a:srgbClr val="FF0000"/>
                </a:solidFill>
                <a:latin typeface="Helvetica" charset="0"/>
                <a:ea typeface="Helvetica" charset="0"/>
                <a:cs typeface="Helvetica" charset="0"/>
              </a:rPr>
              <a:t>2016</a:t>
            </a:r>
            <a:r>
              <a:rPr lang="en-US" sz="2600" dirty="0">
                <a:solidFill>
                  <a:srgbClr val="001D58"/>
                </a:solidFill>
                <a:latin typeface="Helvetica" charset="0"/>
                <a:ea typeface="Helvetica" charset="0"/>
                <a:cs typeface="Helvetica" charset="0"/>
              </a:rPr>
              <a:t>, </a:t>
            </a:r>
            <a:r>
              <a:rPr lang="en-US" sz="2600" dirty="0" smtClean="0">
                <a:solidFill>
                  <a:srgbClr val="001D58"/>
                </a:solidFill>
                <a:latin typeface="Helvetica" charset="0"/>
                <a:ea typeface="Helvetica" charset="0"/>
                <a:cs typeface="Helvetica" charset="0"/>
              </a:rPr>
              <a:t>the parities </a:t>
            </a:r>
            <a:r>
              <a:rPr lang="en-US" sz="2800" b="1" dirty="0" smtClean="0">
                <a:solidFill>
                  <a:srgbClr val="001D58"/>
                </a:solidFill>
                <a:latin typeface="Helvetica" charset="0"/>
                <a:ea typeface="Helvetica" charset="0"/>
                <a:cs typeface="Helvetica" charset="0"/>
              </a:rPr>
              <a:t>(</a:t>
            </a:r>
            <a:r>
              <a:rPr lang="en-US" sz="2800" b="1" dirty="0">
                <a:solidFill>
                  <a:srgbClr val="001D58"/>
                </a:solidFill>
                <a:latin typeface="Helvetica" charset="0"/>
                <a:ea typeface="Helvetica" charset="0"/>
                <a:cs typeface="Helvetica" charset="0"/>
              </a:rPr>
              <a:t>E3/EU+3</a:t>
            </a:r>
            <a:r>
              <a:rPr lang="en-US" sz="2800" b="1" dirty="0" smtClean="0">
                <a:solidFill>
                  <a:srgbClr val="001D58"/>
                </a:solidFill>
                <a:latin typeface="Helvetica" charset="0"/>
                <a:ea typeface="Helvetica" charset="0"/>
                <a:cs typeface="Helvetica" charset="0"/>
              </a:rPr>
              <a:t>) </a:t>
            </a:r>
            <a:r>
              <a:rPr lang="en-US" sz="2600" dirty="0" smtClean="0">
                <a:solidFill>
                  <a:srgbClr val="001D58"/>
                </a:solidFill>
                <a:latin typeface="Helvetica" charset="0"/>
                <a:ea typeface="Helvetica" charset="0"/>
                <a:cs typeface="Helvetica" charset="0"/>
              </a:rPr>
              <a:t>and</a:t>
            </a:r>
            <a:r>
              <a:rPr lang="en-US" b="1" dirty="0" smtClean="0">
                <a:solidFill>
                  <a:srgbClr val="001D58"/>
                </a:solidFill>
                <a:latin typeface="Helvetica" charset="0"/>
                <a:ea typeface="Helvetica" charset="0"/>
                <a:cs typeface="Helvetica" charset="0"/>
              </a:rPr>
              <a:t> Iran </a:t>
            </a:r>
            <a:r>
              <a:rPr lang="en-US" sz="2600" dirty="0" smtClean="0">
                <a:solidFill>
                  <a:srgbClr val="001D58"/>
                </a:solidFill>
                <a:latin typeface="Helvetica" charset="0"/>
                <a:ea typeface="Helvetica" charset="0"/>
                <a:cs typeface="Helvetica" charset="0"/>
              </a:rPr>
              <a:t>after </a:t>
            </a:r>
            <a:r>
              <a:rPr lang="en-US" sz="2600" dirty="0" smtClean="0">
                <a:solidFill>
                  <a:srgbClr val="FF0000"/>
                </a:solidFill>
                <a:latin typeface="Helvetica" charset="0"/>
                <a:ea typeface="Helvetica" charset="0"/>
                <a:cs typeface="Helvetica" charset="0"/>
              </a:rPr>
              <a:t>two years of intensive negotiation</a:t>
            </a:r>
            <a:r>
              <a:rPr lang="en-US" sz="2600" dirty="0" smtClean="0">
                <a:solidFill>
                  <a:srgbClr val="001D58"/>
                </a:solidFill>
                <a:latin typeface="Helvetica" charset="0"/>
                <a:ea typeface="Helvetica" charset="0"/>
                <a:cs typeface="Helvetica" charset="0"/>
              </a:rPr>
              <a:t> </a:t>
            </a:r>
            <a:r>
              <a:rPr lang="en-US" sz="2800" dirty="0" smtClean="0">
                <a:solidFill>
                  <a:srgbClr val="001D58"/>
                </a:solidFill>
                <a:latin typeface="Helvetica" charset="0"/>
                <a:ea typeface="Helvetica" charset="0"/>
                <a:cs typeface="Helvetica" charset="0"/>
              </a:rPr>
              <a:t>started </a:t>
            </a:r>
            <a:r>
              <a:rPr lang="en-US" sz="2800" dirty="0">
                <a:solidFill>
                  <a:srgbClr val="001D58"/>
                </a:solidFill>
                <a:latin typeface="Helvetica" charset="0"/>
                <a:ea typeface="Helvetica" charset="0"/>
                <a:cs typeface="Helvetica" charset="0"/>
              </a:rPr>
              <a:t>to </a:t>
            </a:r>
            <a:r>
              <a:rPr lang="en-US" sz="2600" dirty="0">
                <a:solidFill>
                  <a:srgbClr val="001D58"/>
                </a:solidFill>
                <a:latin typeface="Helvetica" charset="0"/>
                <a:ea typeface="Helvetica" charset="0"/>
                <a:cs typeface="Helvetica" charset="0"/>
              </a:rPr>
              <a:t>implement </a:t>
            </a:r>
            <a:r>
              <a:rPr lang="en-US" sz="2600" dirty="0" smtClean="0">
                <a:solidFill>
                  <a:srgbClr val="001D58"/>
                </a:solidFill>
                <a:latin typeface="Helvetica" charset="0"/>
                <a:ea typeface="Helvetica" charset="0"/>
                <a:cs typeface="Helvetica" charset="0"/>
              </a:rPr>
              <a:t>JCPOA :</a:t>
            </a:r>
          </a:p>
          <a:p>
            <a:pPr marL="541338" lvl="1" indent="-431800">
              <a:spcBef>
                <a:spcPts val="400"/>
              </a:spcBef>
              <a:buSzPct val="68000"/>
              <a:buNone/>
            </a:pPr>
            <a:r>
              <a:rPr lang="en-US" sz="2600" dirty="0">
                <a:solidFill>
                  <a:srgbClr val="001D58"/>
                </a:solidFill>
                <a:latin typeface="Helvetica" charset="0"/>
                <a:ea typeface="Helvetica" charset="0"/>
                <a:cs typeface="Helvetica" charset="0"/>
              </a:rPr>
              <a:t> </a:t>
            </a:r>
            <a:r>
              <a:rPr lang="en-US" sz="2600" dirty="0" smtClean="0">
                <a:solidFill>
                  <a:srgbClr val="001D58"/>
                </a:solidFill>
                <a:latin typeface="Helvetica" charset="0"/>
                <a:ea typeface="Helvetica" charset="0"/>
                <a:cs typeface="Helvetica" charset="0"/>
              </a:rPr>
              <a:t> - </a:t>
            </a:r>
            <a:r>
              <a:rPr lang="en-US" sz="2600" dirty="0" smtClean="0">
                <a:solidFill>
                  <a:srgbClr val="FF0000"/>
                </a:solidFill>
                <a:latin typeface="Helvetica" charset="0"/>
                <a:ea typeface="Helvetica" charset="0"/>
                <a:cs typeface="Helvetica" charset="0"/>
              </a:rPr>
              <a:t>Lifting</a:t>
            </a:r>
            <a:r>
              <a:rPr lang="en-US" sz="2600" dirty="0" smtClean="0">
                <a:solidFill>
                  <a:srgbClr val="001D58"/>
                </a:solidFill>
                <a:latin typeface="Helvetica" charset="0"/>
                <a:ea typeface="Helvetica" charset="0"/>
                <a:cs typeface="Helvetica" charset="0"/>
              </a:rPr>
              <a:t>  of all nuclear-related </a:t>
            </a:r>
            <a:r>
              <a:rPr lang="en-US" sz="2600" dirty="0">
                <a:solidFill>
                  <a:srgbClr val="FF0000"/>
                </a:solidFill>
                <a:latin typeface="Helvetica" charset="0"/>
                <a:ea typeface="Helvetica" charset="0"/>
                <a:cs typeface="Helvetica" charset="0"/>
              </a:rPr>
              <a:t>sanctions</a:t>
            </a:r>
            <a:r>
              <a:rPr lang="en-US" sz="2600" b="1" dirty="0">
                <a:solidFill>
                  <a:srgbClr val="001D58"/>
                </a:solidFill>
                <a:latin typeface="Helvetica" charset="0"/>
                <a:ea typeface="Helvetica" charset="0"/>
                <a:cs typeface="Helvetica" charset="0"/>
              </a:rPr>
              <a:t> </a:t>
            </a:r>
            <a:r>
              <a:rPr lang="en-US" sz="2600" dirty="0">
                <a:solidFill>
                  <a:srgbClr val="001D58"/>
                </a:solidFill>
                <a:latin typeface="Helvetica" charset="0"/>
                <a:ea typeface="Helvetica" charset="0"/>
                <a:cs typeface="Helvetica" charset="0"/>
              </a:rPr>
              <a:t>imposed on </a:t>
            </a:r>
            <a:r>
              <a:rPr lang="en-US" sz="2600" dirty="0" smtClean="0">
                <a:solidFill>
                  <a:srgbClr val="001D58"/>
                </a:solidFill>
                <a:latin typeface="Helvetica" charset="0"/>
                <a:ea typeface="Helvetica" charset="0"/>
                <a:cs typeface="Helvetica" charset="0"/>
              </a:rPr>
              <a:t>             </a:t>
            </a:r>
            <a:r>
              <a:rPr lang="en-US" sz="2600" b="1" dirty="0" smtClean="0">
                <a:solidFill>
                  <a:srgbClr val="001D58"/>
                </a:solidFill>
                <a:latin typeface="Helvetica" charset="0"/>
                <a:ea typeface="Helvetica" charset="0"/>
                <a:cs typeface="Helvetica" charset="0"/>
              </a:rPr>
              <a:t>Iran </a:t>
            </a:r>
            <a:r>
              <a:rPr lang="en-US" sz="2600" dirty="0" smtClean="0">
                <a:solidFill>
                  <a:srgbClr val="001D58"/>
                </a:solidFill>
                <a:latin typeface="Helvetica" charset="0"/>
                <a:ea typeface="Helvetica" charset="0"/>
                <a:cs typeface="Helvetica" charset="0"/>
              </a:rPr>
              <a:t>by </a:t>
            </a:r>
            <a:r>
              <a:rPr lang="en-US" sz="2600" b="1" dirty="0" smtClean="0">
                <a:solidFill>
                  <a:srgbClr val="FF0000"/>
                </a:solidFill>
                <a:latin typeface="Helvetica" charset="0"/>
                <a:ea typeface="Helvetica" charset="0"/>
                <a:cs typeface="Helvetica" charset="0"/>
              </a:rPr>
              <a:t>EU</a:t>
            </a:r>
            <a:r>
              <a:rPr lang="en-US" sz="2600" b="1" dirty="0" smtClean="0">
                <a:solidFill>
                  <a:srgbClr val="001D58"/>
                </a:solidFill>
                <a:latin typeface="Helvetica" charset="0"/>
                <a:ea typeface="Helvetica" charset="0"/>
                <a:cs typeface="Helvetica" charset="0"/>
              </a:rPr>
              <a:t>, </a:t>
            </a:r>
            <a:r>
              <a:rPr lang="en-US" sz="2600" b="1" dirty="0">
                <a:solidFill>
                  <a:srgbClr val="FF0000"/>
                </a:solidFill>
                <a:latin typeface="Helvetica" charset="0"/>
                <a:ea typeface="Helvetica" charset="0"/>
                <a:cs typeface="Helvetica" charset="0"/>
              </a:rPr>
              <a:t>UN</a:t>
            </a:r>
            <a:r>
              <a:rPr lang="en-US" sz="2600" b="1" dirty="0">
                <a:solidFill>
                  <a:srgbClr val="001D58"/>
                </a:solidFill>
                <a:latin typeface="Helvetica" charset="0"/>
                <a:ea typeface="Helvetica" charset="0"/>
                <a:cs typeface="Helvetica" charset="0"/>
              </a:rPr>
              <a:t> </a:t>
            </a:r>
            <a:r>
              <a:rPr lang="en-US" sz="2600" dirty="0">
                <a:solidFill>
                  <a:srgbClr val="001D58"/>
                </a:solidFill>
                <a:latin typeface="Helvetica" charset="0"/>
                <a:ea typeface="Helvetica" charset="0"/>
                <a:cs typeface="Helvetica" charset="0"/>
              </a:rPr>
              <a:t>Security Council and the</a:t>
            </a:r>
            <a:r>
              <a:rPr lang="en-US" sz="2600" b="1" dirty="0">
                <a:solidFill>
                  <a:srgbClr val="001D58"/>
                </a:solidFill>
                <a:latin typeface="Helvetica" charset="0"/>
                <a:ea typeface="Helvetica" charset="0"/>
                <a:cs typeface="Helvetica" charset="0"/>
              </a:rPr>
              <a:t> </a:t>
            </a:r>
            <a:r>
              <a:rPr lang="en-US" sz="2600" b="1" dirty="0" smtClean="0">
                <a:solidFill>
                  <a:srgbClr val="FF0000"/>
                </a:solidFill>
                <a:latin typeface="Helvetica" charset="0"/>
                <a:ea typeface="Helvetica" charset="0"/>
                <a:cs typeface="Helvetica" charset="0"/>
              </a:rPr>
              <a:t>US</a:t>
            </a:r>
            <a:r>
              <a:rPr lang="en-US" sz="2600" b="1" dirty="0" smtClean="0">
                <a:solidFill>
                  <a:srgbClr val="001D58"/>
                </a:solidFill>
                <a:latin typeface="Helvetica" charset="0"/>
                <a:ea typeface="Helvetica" charset="0"/>
                <a:cs typeface="Helvetica" charset="0"/>
              </a:rPr>
              <a:t>.</a:t>
            </a:r>
          </a:p>
        </p:txBody>
      </p:sp>
      <p:sp>
        <p:nvSpPr>
          <p:cNvPr id="4" name="Content Placeholder 2"/>
          <p:cNvSpPr txBox="1">
            <a:spLocks/>
          </p:cNvSpPr>
          <p:nvPr/>
        </p:nvSpPr>
        <p:spPr>
          <a:xfrm>
            <a:off x="395536" y="3501008"/>
            <a:ext cx="8229600" cy="273630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lvl="1" indent="0">
              <a:spcBef>
                <a:spcPts val="400"/>
              </a:spcBef>
              <a:buSzPct val="68000"/>
              <a:buNone/>
            </a:pPr>
            <a:r>
              <a:rPr lang="en-US" sz="2600" dirty="0" smtClean="0">
                <a:solidFill>
                  <a:srgbClr val="001D58"/>
                </a:solidFill>
                <a:latin typeface="Helvetica" charset="0"/>
                <a:ea typeface="Helvetica" charset="0"/>
                <a:cs typeface="Helvetica" charset="0"/>
              </a:rPr>
              <a:t>  -Termination of </a:t>
            </a:r>
            <a:r>
              <a:rPr lang="en-US" sz="2600" dirty="0" smtClean="0">
                <a:solidFill>
                  <a:srgbClr val="FF0000"/>
                </a:solidFill>
                <a:latin typeface="Helvetica" charset="0"/>
                <a:ea typeface="Helvetica" charset="0"/>
                <a:cs typeface="Helvetica" charset="0"/>
              </a:rPr>
              <a:t>6 UNSC Resolutions</a:t>
            </a:r>
            <a:r>
              <a:rPr lang="en-US" sz="2600" dirty="0" smtClean="0">
                <a:solidFill>
                  <a:srgbClr val="001D58"/>
                </a:solidFill>
                <a:latin typeface="Helvetica" charset="0"/>
                <a:ea typeface="Helvetica" charset="0"/>
                <a:cs typeface="Helvetica" charset="0"/>
              </a:rPr>
              <a:t>.</a:t>
            </a:r>
          </a:p>
          <a:p>
            <a:pPr marL="109728" lvl="1" indent="0">
              <a:spcBef>
                <a:spcPts val="400"/>
              </a:spcBef>
              <a:buSzPct val="68000"/>
              <a:buNone/>
            </a:pPr>
            <a:r>
              <a:rPr lang="en-US" sz="2600" dirty="0">
                <a:solidFill>
                  <a:srgbClr val="001D58"/>
                </a:solidFill>
                <a:latin typeface="Helvetica" charset="0"/>
                <a:ea typeface="Helvetica" charset="0"/>
                <a:cs typeface="Helvetica" charset="0"/>
              </a:rPr>
              <a:t> </a:t>
            </a:r>
            <a:r>
              <a:rPr lang="en-US" sz="2600" dirty="0" smtClean="0">
                <a:solidFill>
                  <a:srgbClr val="001D58"/>
                </a:solidFill>
                <a:latin typeface="Helvetica" charset="0"/>
                <a:ea typeface="Helvetica" charset="0"/>
                <a:cs typeface="Helvetica" charset="0"/>
              </a:rPr>
              <a:t> - Adoption of UNSC Resolution </a:t>
            </a:r>
            <a:r>
              <a:rPr lang="en-US" sz="2600" dirty="0" smtClean="0">
                <a:solidFill>
                  <a:srgbClr val="FF0000"/>
                </a:solidFill>
                <a:latin typeface="Helvetica" charset="0"/>
                <a:ea typeface="Helvetica" charset="0"/>
                <a:cs typeface="Helvetica" charset="0"/>
              </a:rPr>
              <a:t>2231.</a:t>
            </a:r>
          </a:p>
          <a:p>
            <a:pPr marL="446088" lvl="1" indent="-354013">
              <a:spcBef>
                <a:spcPts val="400"/>
              </a:spcBef>
              <a:buSzPct val="68000"/>
              <a:buNone/>
            </a:pPr>
            <a:r>
              <a:rPr lang="en-US" sz="2600" dirty="0">
                <a:solidFill>
                  <a:srgbClr val="FF0000"/>
                </a:solidFill>
                <a:latin typeface="Helvetica" charset="0"/>
                <a:ea typeface="Helvetica" charset="0"/>
                <a:cs typeface="Helvetica" charset="0"/>
              </a:rPr>
              <a:t> </a:t>
            </a:r>
            <a:r>
              <a:rPr lang="en-US" sz="2600" dirty="0" smtClean="0">
                <a:solidFill>
                  <a:srgbClr val="FF0000"/>
                </a:solidFill>
                <a:latin typeface="Helvetica" charset="0"/>
                <a:ea typeface="Helvetica" charset="0"/>
                <a:cs typeface="Helvetica" charset="0"/>
              </a:rPr>
              <a:t> </a:t>
            </a:r>
            <a:r>
              <a:rPr lang="en-US" sz="2600" dirty="0" smtClean="0">
                <a:latin typeface="Helvetica" charset="0"/>
                <a:ea typeface="Helvetica" charset="0"/>
                <a:cs typeface="Helvetica" charset="0"/>
              </a:rPr>
              <a:t>-</a:t>
            </a:r>
            <a:r>
              <a:rPr lang="en-US" sz="2600" dirty="0" smtClean="0">
                <a:solidFill>
                  <a:srgbClr val="FF0000"/>
                </a:solidFill>
                <a:latin typeface="Helvetica" charset="0"/>
                <a:ea typeface="Helvetica" charset="0"/>
                <a:cs typeface="Helvetica" charset="0"/>
              </a:rPr>
              <a:t> </a:t>
            </a:r>
            <a:r>
              <a:rPr lang="en-US" sz="2600" dirty="0" smtClean="0">
                <a:latin typeface="Helvetica" charset="0"/>
                <a:ea typeface="Helvetica" charset="0"/>
                <a:cs typeface="Helvetica" charset="0"/>
              </a:rPr>
              <a:t>cooperation on </a:t>
            </a:r>
            <a:r>
              <a:rPr lang="en-US" sz="2600" dirty="0" smtClean="0">
                <a:solidFill>
                  <a:srgbClr val="FF0000"/>
                </a:solidFill>
                <a:latin typeface="Helvetica" charset="0"/>
                <a:ea typeface="Helvetica" charset="0"/>
                <a:cs typeface="Helvetica" charset="0"/>
              </a:rPr>
              <a:t>Trade</a:t>
            </a:r>
            <a:r>
              <a:rPr lang="en-US" sz="2600" dirty="0">
                <a:latin typeface="Helvetica" charset="0"/>
                <a:ea typeface="Helvetica" charset="0"/>
                <a:cs typeface="Helvetica" charset="0"/>
              </a:rPr>
              <a:t>, </a:t>
            </a:r>
            <a:r>
              <a:rPr lang="en-US" sz="2600" dirty="0" smtClean="0">
                <a:solidFill>
                  <a:srgbClr val="FF0000"/>
                </a:solidFill>
                <a:latin typeface="Helvetica" charset="0"/>
                <a:ea typeface="Helvetica" charset="0"/>
                <a:cs typeface="Helvetica" charset="0"/>
              </a:rPr>
              <a:t>Technology </a:t>
            </a:r>
            <a:r>
              <a:rPr lang="en-US" sz="2600" dirty="0" smtClean="0">
                <a:latin typeface="Helvetica" charset="0"/>
                <a:ea typeface="Helvetica" charset="0"/>
                <a:cs typeface="Helvetica" charset="0"/>
              </a:rPr>
              <a:t>,</a:t>
            </a:r>
            <a:r>
              <a:rPr lang="en-US" sz="2600" dirty="0" smtClean="0">
                <a:solidFill>
                  <a:srgbClr val="FF0000"/>
                </a:solidFill>
                <a:latin typeface="Helvetica" charset="0"/>
                <a:ea typeface="Helvetica" charset="0"/>
                <a:cs typeface="Helvetica" charset="0"/>
              </a:rPr>
              <a:t> finance </a:t>
            </a:r>
            <a:r>
              <a:rPr lang="en-US" sz="2600" dirty="0" smtClean="0">
                <a:latin typeface="Helvetica" charset="0"/>
                <a:ea typeface="Helvetica" charset="0"/>
                <a:cs typeface="Helvetica" charset="0"/>
              </a:rPr>
              <a:t>and</a:t>
            </a:r>
            <a:r>
              <a:rPr lang="en-US" sz="2600" dirty="0" smtClean="0">
                <a:solidFill>
                  <a:srgbClr val="FF0000"/>
                </a:solidFill>
                <a:latin typeface="Helvetica" charset="0"/>
                <a:ea typeface="Helvetica" charset="0"/>
                <a:cs typeface="Helvetica" charset="0"/>
              </a:rPr>
              <a:t> Energy</a:t>
            </a:r>
            <a:endParaRPr lang="en-US" sz="2600" dirty="0" smtClean="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1089496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solidFill>
                  <a:srgbClr val="552579"/>
                </a:solidFill>
                <a:latin typeface="Albertus Extra Bold" pitchFamily="34" charset="0"/>
                <a:sym typeface="Helvetica" charset="0"/>
              </a:rPr>
              <a:t>JCPoA</a:t>
            </a:r>
            <a:r>
              <a:rPr lang="en-US" sz="3600" dirty="0">
                <a:solidFill>
                  <a:srgbClr val="552579"/>
                </a:solidFill>
                <a:latin typeface="Albertus Extra Bold" pitchFamily="34" charset="0"/>
                <a:sym typeface="Helvetica" charset="0"/>
              </a:rPr>
              <a:t> (</a:t>
            </a:r>
            <a:r>
              <a:rPr lang="en-US" sz="3600" dirty="0">
                <a:solidFill>
                  <a:srgbClr val="552579"/>
                </a:solidFill>
                <a:latin typeface="Albertus Extra Bold" pitchFamily="34" charset="0"/>
              </a:rPr>
              <a:t>cont'd</a:t>
            </a:r>
            <a:r>
              <a:rPr lang="en-US" sz="3600" dirty="0">
                <a:solidFill>
                  <a:srgbClr val="552579"/>
                </a:solidFill>
                <a:latin typeface="Albertus Extra Bold" pitchFamily="34" charset="0"/>
                <a:sym typeface="Helvetica" charset="0"/>
              </a:rPr>
              <a:t>)</a:t>
            </a:r>
            <a:endParaRPr lang="en-US" sz="3600" dirty="0"/>
          </a:p>
        </p:txBody>
      </p:sp>
      <p:sp>
        <p:nvSpPr>
          <p:cNvPr id="3" name="Content Placeholder 2"/>
          <p:cNvSpPr>
            <a:spLocks noGrp="1"/>
          </p:cNvSpPr>
          <p:nvPr>
            <p:ph idx="1"/>
          </p:nvPr>
        </p:nvSpPr>
        <p:spPr/>
        <p:txBody>
          <a:bodyPr>
            <a:normAutofit fontScale="92500" lnSpcReduction="10000"/>
          </a:bodyPr>
          <a:lstStyle/>
          <a:p>
            <a:pPr marL="342900" lvl="1" indent="-342900">
              <a:buFont typeface="Arial" pitchFamily="34" charset="0"/>
              <a:buChar char="•"/>
            </a:pPr>
            <a:r>
              <a:rPr lang="en-US" dirty="0" smtClean="0">
                <a:solidFill>
                  <a:srgbClr val="001D58"/>
                </a:solidFill>
                <a:latin typeface="Helvetica" charset="0"/>
                <a:ea typeface="Helvetica" charset="0"/>
                <a:cs typeface="Helvetica" charset="0"/>
              </a:rPr>
              <a:t>Iran accepted to limit it’s nuclear program in </a:t>
            </a:r>
            <a:r>
              <a:rPr lang="en-US" dirty="0" smtClean="0">
                <a:solidFill>
                  <a:srgbClr val="FF0000"/>
                </a:solidFill>
                <a:latin typeface="Helvetica" charset="0"/>
                <a:ea typeface="Helvetica" charset="0"/>
                <a:cs typeface="Helvetica" charset="0"/>
              </a:rPr>
              <a:t>scope</a:t>
            </a:r>
            <a:r>
              <a:rPr lang="en-US" dirty="0" smtClean="0">
                <a:solidFill>
                  <a:srgbClr val="001D58"/>
                </a:solidFill>
                <a:latin typeface="Helvetica" charset="0"/>
                <a:ea typeface="Helvetica" charset="0"/>
                <a:cs typeface="Helvetica" charset="0"/>
              </a:rPr>
              <a:t>, </a:t>
            </a:r>
            <a:r>
              <a:rPr lang="en-US" dirty="0" smtClean="0">
                <a:solidFill>
                  <a:srgbClr val="FF0000"/>
                </a:solidFill>
                <a:latin typeface="Helvetica" charset="0"/>
                <a:ea typeface="Helvetica" charset="0"/>
                <a:cs typeface="Helvetica" charset="0"/>
              </a:rPr>
              <a:t>level</a:t>
            </a:r>
            <a:r>
              <a:rPr lang="en-US" dirty="0" smtClean="0">
                <a:solidFill>
                  <a:srgbClr val="001D58"/>
                </a:solidFill>
                <a:latin typeface="Helvetica" charset="0"/>
                <a:ea typeface="Helvetica" charset="0"/>
                <a:cs typeface="Helvetica" charset="0"/>
              </a:rPr>
              <a:t> and </a:t>
            </a:r>
            <a:r>
              <a:rPr lang="en-US" dirty="0" smtClean="0">
                <a:solidFill>
                  <a:srgbClr val="FF0000"/>
                </a:solidFill>
                <a:latin typeface="Helvetica" charset="0"/>
                <a:ea typeface="Helvetica" charset="0"/>
                <a:cs typeface="Helvetica" charset="0"/>
              </a:rPr>
              <a:t>size</a:t>
            </a:r>
            <a:r>
              <a:rPr lang="en-US" dirty="0" smtClean="0">
                <a:solidFill>
                  <a:srgbClr val="001D58"/>
                </a:solidFill>
                <a:latin typeface="Helvetica" charset="0"/>
                <a:ea typeface="Helvetica" charset="0"/>
                <a:cs typeface="Helvetica" charset="0"/>
              </a:rPr>
              <a:t>, that would later be </a:t>
            </a:r>
            <a:r>
              <a:rPr lang="en-US" dirty="0" smtClean="0">
                <a:solidFill>
                  <a:srgbClr val="FF0000"/>
                </a:solidFill>
                <a:latin typeface="Helvetica" charset="0"/>
                <a:ea typeface="Helvetica" charset="0"/>
                <a:cs typeface="Helvetica" charset="0"/>
              </a:rPr>
              <a:t>gradually developed and intensify </a:t>
            </a:r>
            <a:r>
              <a:rPr lang="en-US" dirty="0" smtClean="0">
                <a:solidFill>
                  <a:srgbClr val="001D58"/>
                </a:solidFill>
                <a:latin typeface="Helvetica" charset="0"/>
                <a:ea typeface="Helvetica" charset="0"/>
                <a:cs typeface="Helvetica" charset="0"/>
              </a:rPr>
              <a:t>based on an agreed timetable</a:t>
            </a:r>
            <a:endParaRPr lang="en-US" dirty="0">
              <a:solidFill>
                <a:srgbClr val="001D58"/>
              </a:solidFill>
              <a:latin typeface="Helvetica" charset="0"/>
              <a:ea typeface="Helvetica" charset="0"/>
              <a:cs typeface="Helvetica" charset="0"/>
            </a:endParaRPr>
          </a:p>
          <a:p>
            <a:r>
              <a:rPr lang="en-US" sz="2800" dirty="0" smtClean="0"/>
              <a:t>Iran will implement </a:t>
            </a:r>
            <a:r>
              <a:rPr lang="en-US" sz="2800" dirty="0" smtClean="0">
                <a:solidFill>
                  <a:srgbClr val="FF0000"/>
                </a:solidFill>
              </a:rPr>
              <a:t>additional protocol </a:t>
            </a:r>
            <a:r>
              <a:rPr lang="en-US" sz="2800" dirty="0" smtClean="0"/>
              <a:t>with the expectation that IAEA would issue it’s </a:t>
            </a:r>
            <a:r>
              <a:rPr lang="en-US" sz="2800" dirty="0" smtClean="0">
                <a:solidFill>
                  <a:srgbClr val="FF0000"/>
                </a:solidFill>
              </a:rPr>
              <a:t>broader conclusion </a:t>
            </a:r>
            <a:r>
              <a:rPr lang="en-US" sz="2800" dirty="0" smtClean="0"/>
              <a:t>not more than 8 years.</a:t>
            </a:r>
          </a:p>
          <a:p>
            <a:r>
              <a:rPr lang="en-US" sz="2800" dirty="0"/>
              <a:t> </a:t>
            </a:r>
            <a:r>
              <a:rPr lang="en-US" sz="2800" dirty="0" smtClean="0"/>
              <a:t>The UNSC Resolution 2231 would automatically be terminated after 10 years.</a:t>
            </a:r>
          </a:p>
          <a:p>
            <a:r>
              <a:rPr lang="en-US" sz="2800" dirty="0" smtClean="0"/>
              <a:t>Certain </a:t>
            </a:r>
            <a:r>
              <a:rPr lang="en-US" sz="2800" dirty="0" smtClean="0">
                <a:solidFill>
                  <a:srgbClr val="FF0000"/>
                </a:solidFill>
              </a:rPr>
              <a:t>limits</a:t>
            </a:r>
            <a:r>
              <a:rPr lang="en-US" sz="2800" dirty="0" smtClean="0"/>
              <a:t> would be </a:t>
            </a:r>
            <a:r>
              <a:rPr lang="en-US" sz="2800" dirty="0" smtClean="0">
                <a:solidFill>
                  <a:srgbClr val="FF0000"/>
                </a:solidFill>
              </a:rPr>
              <a:t>removed</a:t>
            </a:r>
            <a:r>
              <a:rPr lang="en-US" sz="2800" dirty="0" smtClean="0"/>
              <a:t> on years</a:t>
            </a:r>
            <a:r>
              <a:rPr lang="en-US" sz="2800" dirty="0" smtClean="0">
                <a:solidFill>
                  <a:srgbClr val="FF0000"/>
                </a:solidFill>
              </a:rPr>
              <a:t> 8 </a:t>
            </a:r>
            <a:r>
              <a:rPr lang="en-US" sz="2800" dirty="0" smtClean="0"/>
              <a:t>, </a:t>
            </a:r>
            <a:r>
              <a:rPr lang="en-US" sz="2800" dirty="0" smtClean="0">
                <a:solidFill>
                  <a:srgbClr val="FF0000"/>
                </a:solidFill>
              </a:rPr>
              <a:t>10</a:t>
            </a:r>
            <a:r>
              <a:rPr lang="en-US" sz="2800" dirty="0" smtClean="0"/>
              <a:t> and all restriction would be automatically removed on year </a:t>
            </a:r>
            <a:r>
              <a:rPr lang="en-US" sz="2800" dirty="0" smtClean="0">
                <a:solidFill>
                  <a:srgbClr val="FF0000"/>
                </a:solidFill>
              </a:rPr>
              <a:t>15</a:t>
            </a:r>
            <a:r>
              <a:rPr lang="en-US" sz="2800" dirty="0" smtClean="0"/>
              <a:t>.</a:t>
            </a:r>
          </a:p>
          <a:p>
            <a:endParaRPr lang="en-US" sz="2800" dirty="0"/>
          </a:p>
        </p:txBody>
      </p:sp>
    </p:spTree>
    <p:extLst>
      <p:ext uri="{BB962C8B-B14F-4D97-AF65-F5344CB8AC3E}">
        <p14:creationId xmlns:p14="http://schemas.microsoft.com/office/powerpoint/2010/main" val="2843920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International cooperation</a:t>
            </a:r>
            <a:endParaRPr lang="en-US" sz="3600" b="1" dirty="0"/>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dirty="0" smtClean="0">
                <a:solidFill>
                  <a:srgbClr val="001D58"/>
                </a:solidFill>
                <a:latin typeface="Helvetica" charset="0"/>
                <a:ea typeface="Helvetica" charset="0"/>
                <a:cs typeface="Helvetica" charset="0"/>
              </a:rPr>
              <a:t>Wide range of issues in the </a:t>
            </a:r>
            <a:r>
              <a:rPr lang="en-US" dirty="0" smtClean="0">
                <a:solidFill>
                  <a:srgbClr val="FF0000"/>
                </a:solidFill>
                <a:latin typeface="Helvetica" charset="0"/>
                <a:ea typeface="Helvetica" charset="0"/>
                <a:cs typeface="Helvetica" charset="0"/>
              </a:rPr>
              <a:t>Annex 3 </a:t>
            </a:r>
            <a:r>
              <a:rPr lang="en-US" dirty="0" smtClean="0">
                <a:solidFill>
                  <a:srgbClr val="001D58"/>
                </a:solidFill>
                <a:latin typeface="Helvetica" charset="0"/>
                <a:ea typeface="Helvetica" charset="0"/>
                <a:cs typeface="Helvetica" charset="0"/>
              </a:rPr>
              <a:t>of </a:t>
            </a:r>
            <a:r>
              <a:rPr lang="en-US" dirty="0" err="1" smtClean="0">
                <a:solidFill>
                  <a:srgbClr val="001D58"/>
                </a:solidFill>
                <a:latin typeface="Helvetica" charset="0"/>
                <a:ea typeface="Helvetica" charset="0"/>
                <a:cs typeface="Helvetica" charset="0"/>
              </a:rPr>
              <a:t>JCPoA</a:t>
            </a:r>
            <a:r>
              <a:rPr lang="en-US" dirty="0" smtClean="0">
                <a:solidFill>
                  <a:srgbClr val="001D58"/>
                </a:solidFill>
                <a:latin typeface="Helvetica" charset="0"/>
                <a:ea typeface="Helvetica" charset="0"/>
                <a:cs typeface="Helvetica" charset="0"/>
              </a:rPr>
              <a:t>.</a:t>
            </a:r>
          </a:p>
          <a:p>
            <a:pPr marL="342900" lvl="1" indent="-342900">
              <a:buFont typeface="Arial" pitchFamily="34" charset="0"/>
              <a:buChar char="•"/>
            </a:pPr>
            <a:r>
              <a:rPr lang="en-US" dirty="0" smtClean="0">
                <a:solidFill>
                  <a:srgbClr val="001D58"/>
                </a:solidFill>
                <a:latin typeface="Helvetica" charset="0"/>
                <a:ea typeface="Helvetica" charset="0"/>
                <a:cs typeface="Helvetica" charset="0"/>
              </a:rPr>
              <a:t>Modernization of Arak Heavy Water Reactor.</a:t>
            </a:r>
          </a:p>
          <a:p>
            <a:pPr marL="342900" lvl="1" indent="-342900">
              <a:buFont typeface="Arial" pitchFamily="34" charset="0"/>
              <a:buChar char="•"/>
            </a:pPr>
            <a:r>
              <a:rPr lang="en-US" dirty="0" smtClean="0">
                <a:solidFill>
                  <a:srgbClr val="001D58"/>
                </a:solidFill>
                <a:latin typeface="Helvetica" charset="0"/>
                <a:ea typeface="Helvetica" charset="0"/>
                <a:cs typeface="Helvetica" charset="0"/>
              </a:rPr>
              <a:t>nuclear </a:t>
            </a:r>
            <a:r>
              <a:rPr lang="en-US" dirty="0">
                <a:solidFill>
                  <a:srgbClr val="FF0000"/>
                </a:solidFill>
                <a:latin typeface="Helvetica" charset="0"/>
                <a:ea typeface="Helvetica" charset="0"/>
                <a:cs typeface="Helvetica" charset="0"/>
              </a:rPr>
              <a:t>Asian states </a:t>
            </a:r>
            <a:r>
              <a:rPr lang="en-US" dirty="0">
                <a:solidFill>
                  <a:srgbClr val="001D58"/>
                </a:solidFill>
                <a:latin typeface="Helvetica" charset="0"/>
                <a:ea typeface="Helvetica" charset="0"/>
                <a:cs typeface="Helvetica" charset="0"/>
              </a:rPr>
              <a:t>such as Japan, China and South Korea are expected to cooperate with Iran to enhance its nuclear energy capacities</a:t>
            </a:r>
            <a:r>
              <a:rPr lang="en-US" dirty="0" smtClean="0">
                <a:solidFill>
                  <a:srgbClr val="001D58"/>
                </a:solidFill>
                <a:latin typeface="Helvetica" charset="0"/>
                <a:ea typeface="Helvetica" charset="0"/>
                <a:cs typeface="Helvetica" charset="0"/>
              </a:rPr>
              <a:t>.</a:t>
            </a:r>
          </a:p>
          <a:p>
            <a:pPr marL="342900" lvl="1" indent="-342900">
              <a:buFont typeface="Arial" pitchFamily="34" charset="0"/>
              <a:buChar char="•"/>
            </a:pPr>
            <a:r>
              <a:rPr lang="en-US" dirty="0" smtClean="0">
                <a:solidFill>
                  <a:srgbClr val="001D58"/>
                </a:solidFill>
                <a:latin typeface="Helvetica" charset="0"/>
                <a:ea typeface="Helvetica" charset="0"/>
                <a:cs typeface="Helvetica" charset="0"/>
              </a:rPr>
              <a:t>Cooperation with </a:t>
            </a:r>
            <a:r>
              <a:rPr lang="en-US" dirty="0" smtClean="0">
                <a:solidFill>
                  <a:srgbClr val="FF0000"/>
                </a:solidFill>
                <a:latin typeface="Helvetica" charset="0"/>
                <a:ea typeface="Helvetica" charset="0"/>
                <a:cs typeface="Helvetica" charset="0"/>
              </a:rPr>
              <a:t>European countries </a:t>
            </a:r>
            <a:r>
              <a:rPr lang="en-US" dirty="0" smtClean="0">
                <a:solidFill>
                  <a:srgbClr val="001D58"/>
                </a:solidFill>
                <a:latin typeface="Helvetica" charset="0"/>
                <a:ea typeface="Helvetica" charset="0"/>
                <a:cs typeface="Helvetica" charset="0"/>
              </a:rPr>
              <a:t>such as Switzerland, Sweden , Norway ,Czech Republic, Slovak .Spain, Bulgaria ,</a:t>
            </a:r>
            <a:endParaRPr lang="en-US" dirty="0">
              <a:solidFill>
                <a:srgbClr val="001D58"/>
              </a:solidFill>
              <a:latin typeface="Helvetica" charset="0"/>
              <a:ea typeface="Helvetica" charset="0"/>
              <a:cs typeface="Helvetica" charset="0"/>
            </a:endParaRPr>
          </a:p>
          <a:p>
            <a:endParaRPr lang="en-US" dirty="0"/>
          </a:p>
        </p:txBody>
      </p:sp>
    </p:spTree>
    <p:extLst>
      <p:ext uri="{BB962C8B-B14F-4D97-AF65-F5344CB8AC3E}">
        <p14:creationId xmlns:p14="http://schemas.microsoft.com/office/powerpoint/2010/main" val="14547825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9512" y="188640"/>
            <a:ext cx="8784976" cy="936104"/>
          </a:xfrm>
        </p:spPr>
        <p:txBody>
          <a:bodyPr>
            <a:noAutofit/>
          </a:bodyPr>
          <a:lstStyle/>
          <a:p>
            <a:pPr algn="ctr" defTabSz="649288">
              <a:defRPr/>
            </a:pPr>
            <a:r>
              <a:rPr lang="en-US"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JCPoA Impact on Iran Nuclear </a:t>
            </a:r>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 </a:t>
            </a:r>
            <a:r>
              <a:rPr lang="en-US" sz="2800" i="1" cap="all" dirty="0" err="1"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rogram</a:t>
            </a:r>
            <a:endParaRPr lang="en-US"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
        <p:nvSpPr>
          <p:cNvPr id="2" name="Content Placeholder 1"/>
          <p:cNvSpPr>
            <a:spLocks noGrp="1"/>
          </p:cNvSpPr>
          <p:nvPr>
            <p:ph idx="1"/>
          </p:nvPr>
        </p:nvSpPr>
        <p:spPr/>
        <p:txBody>
          <a:bodyPr>
            <a:normAutofit/>
          </a:bodyPr>
          <a:lstStyle/>
          <a:p>
            <a:r>
              <a:rPr lang="en-US" sz="2800" b="1" dirty="0">
                <a:solidFill>
                  <a:srgbClr val="001D58"/>
                </a:solidFill>
                <a:latin typeface="Helvetica" charset="0"/>
                <a:ea typeface="Helvetica" charset="0"/>
                <a:cs typeface="Helvetica" charset="0"/>
              </a:rPr>
              <a:t>developing international relations with countries with nuclear technology</a:t>
            </a:r>
          </a:p>
          <a:p>
            <a:endParaRPr lang="en-US" dirty="0"/>
          </a:p>
          <a:p>
            <a:r>
              <a:rPr lang="en-US" sz="2800" b="1" dirty="0" smtClean="0">
                <a:solidFill>
                  <a:srgbClr val="001D58"/>
                </a:solidFill>
                <a:latin typeface="Helvetica" charset="0"/>
                <a:ea typeface="Helvetica" charset="0"/>
                <a:cs typeface="Helvetica" charset="0"/>
              </a:rPr>
              <a:t>enhancing </a:t>
            </a:r>
            <a:r>
              <a:rPr lang="en-US" sz="2800" b="1" dirty="0">
                <a:solidFill>
                  <a:srgbClr val="001D58"/>
                </a:solidFill>
                <a:latin typeface="Helvetica" charset="0"/>
                <a:ea typeface="Helvetica" charset="0"/>
                <a:cs typeface="Helvetica" charset="0"/>
              </a:rPr>
              <a:t>and </a:t>
            </a:r>
            <a:r>
              <a:rPr lang="en-US" sz="2800" b="1" dirty="0" smtClean="0">
                <a:solidFill>
                  <a:srgbClr val="001D58"/>
                </a:solidFill>
                <a:latin typeface="Helvetica" charset="0"/>
                <a:ea typeface="Helvetica" charset="0"/>
                <a:cs typeface="Helvetica" charset="0"/>
              </a:rPr>
              <a:t>strengthening of nuclear technology in Iran</a:t>
            </a:r>
          </a:p>
          <a:p>
            <a:endParaRPr lang="en-US" sz="2800" b="1" dirty="0" smtClean="0">
              <a:solidFill>
                <a:srgbClr val="001D58"/>
              </a:solidFill>
              <a:latin typeface="Helvetica" charset="0"/>
              <a:ea typeface="Helvetica" charset="0"/>
              <a:cs typeface="Helvetica" charset="0"/>
            </a:endParaRPr>
          </a:p>
          <a:p>
            <a:r>
              <a:rPr lang="en-US" sz="2800" b="1" dirty="0" smtClean="0">
                <a:solidFill>
                  <a:srgbClr val="001D58"/>
                </a:solidFill>
                <a:latin typeface="Helvetica" charset="0"/>
              </a:rPr>
              <a:t>Rationalization and optimization of the nuclear development program with Eco-technical and localization approach</a:t>
            </a:r>
            <a:endParaRPr lang="en-US" dirty="0" smtClean="0"/>
          </a:p>
          <a:p>
            <a:endParaRPr lang="en-US" dirty="0"/>
          </a:p>
        </p:txBody>
      </p:sp>
    </p:spTree>
    <p:extLst>
      <p:ext uri="{BB962C8B-B14F-4D97-AF65-F5344CB8AC3E}">
        <p14:creationId xmlns:p14="http://schemas.microsoft.com/office/powerpoint/2010/main" val="2664896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4460" y="116632"/>
            <a:ext cx="8784976" cy="936104"/>
          </a:xfrm>
        </p:spPr>
        <p:txBody>
          <a:bodyPr>
            <a:noAutofit/>
          </a:bodyPr>
          <a:lstStyle/>
          <a:p>
            <a:pPr algn="ctr">
              <a:defRPr/>
            </a:pPr>
            <a:r>
              <a:rPr lang="en-US" sz="3200" dirty="0">
                <a:solidFill>
                  <a:srgbClr val="552579"/>
                </a:solidFill>
                <a:latin typeface="Albertus Extra Bold" pitchFamily="34" charset="0"/>
                <a:sym typeface="Helvetica" charset="0"/>
              </a:rPr>
              <a:t>JCPoA Impact on Iran Nuclear Programme</a:t>
            </a:r>
            <a:endParaRPr lang="en-US" sz="3200" dirty="0">
              <a:solidFill>
                <a:srgbClr val="552579"/>
              </a:solidFill>
              <a:latin typeface="Albertus Extra Bold" pitchFamily="34" charset="0"/>
            </a:endParaRPr>
          </a:p>
        </p:txBody>
      </p:sp>
      <p:sp>
        <p:nvSpPr>
          <p:cNvPr id="3" name="Content Placeholder 1"/>
          <p:cNvSpPr>
            <a:spLocks noGrp="1"/>
          </p:cNvSpPr>
          <p:nvPr>
            <p:ph idx="1"/>
          </p:nvPr>
        </p:nvSpPr>
        <p:spPr>
          <a:xfrm>
            <a:off x="457200" y="1052736"/>
            <a:ext cx="8229600" cy="5112568"/>
          </a:xfrm>
        </p:spPr>
        <p:txBody>
          <a:bodyPr>
            <a:normAutofit/>
          </a:bodyPr>
          <a:lstStyle/>
          <a:p>
            <a:pPr>
              <a:lnSpc>
                <a:spcPct val="160000"/>
              </a:lnSpc>
              <a:buFont typeface="Wingdings" pitchFamily="2" charset="2"/>
              <a:buChar char="q"/>
            </a:pPr>
            <a:r>
              <a:rPr lang="en-US" sz="3200" b="1" dirty="0">
                <a:solidFill>
                  <a:srgbClr val="001D58"/>
                </a:solidFill>
                <a:latin typeface="Helvetica" charset="0"/>
                <a:ea typeface="Helvetica" charset="0"/>
                <a:cs typeface="Helvetica" charset="0"/>
              </a:rPr>
              <a:t>Cooperation field:</a:t>
            </a:r>
          </a:p>
          <a:p>
            <a:pPr marL="625475" indent="-358775">
              <a:lnSpc>
                <a:spcPct val="110000"/>
              </a:lnSpc>
              <a:buFont typeface="Wingdings" pitchFamily="2" charset="2"/>
              <a:buChar char="Ø"/>
            </a:pPr>
            <a:r>
              <a:rPr lang="en-US" sz="2800" b="1" dirty="0" smtClean="0">
                <a:solidFill>
                  <a:srgbClr val="001D58"/>
                </a:solidFill>
                <a:latin typeface="Helvetica" charset="0"/>
                <a:ea typeface="Helvetica" charset="0"/>
                <a:cs typeface="Helvetica" charset="0"/>
              </a:rPr>
              <a:t>Strengthening </a:t>
            </a:r>
            <a:r>
              <a:rPr lang="en-US" sz="2800" b="1" dirty="0" smtClean="0">
                <a:solidFill>
                  <a:srgbClr val="FF0000"/>
                </a:solidFill>
                <a:latin typeface="Helvetica" charset="0"/>
                <a:ea typeface="Helvetica" charset="0"/>
                <a:cs typeface="Helvetica" charset="0"/>
              </a:rPr>
              <a:t>nuclear safety</a:t>
            </a:r>
            <a:r>
              <a:rPr lang="en-US" sz="2800" b="1" dirty="0">
                <a:latin typeface="Helvetica" charset="0"/>
                <a:ea typeface="Helvetica" charset="0"/>
                <a:cs typeface="Helvetica" charset="0"/>
              </a:rPr>
              <a:t>,</a:t>
            </a:r>
            <a:endParaRPr lang="en-US" sz="2800" b="1" dirty="0" smtClean="0">
              <a:latin typeface="Helvetica" charset="0"/>
              <a:ea typeface="Helvetica" charset="0"/>
              <a:cs typeface="Helvetica" charset="0"/>
            </a:endParaRPr>
          </a:p>
          <a:p>
            <a:pPr marL="625475" indent="-358775">
              <a:lnSpc>
                <a:spcPct val="110000"/>
              </a:lnSpc>
              <a:buFont typeface="Wingdings" pitchFamily="2" charset="2"/>
              <a:buChar char="Ø"/>
            </a:pPr>
            <a:r>
              <a:rPr lang="en-US" sz="2800" b="1" dirty="0" smtClean="0">
                <a:solidFill>
                  <a:srgbClr val="FF0000"/>
                </a:solidFill>
                <a:latin typeface="Helvetica" charset="0"/>
                <a:ea typeface="Helvetica" charset="0"/>
                <a:cs typeface="Helvetica" charset="0"/>
              </a:rPr>
              <a:t>Capacity building </a:t>
            </a:r>
            <a:r>
              <a:rPr lang="en-US" sz="2800" b="1" dirty="0" smtClean="0">
                <a:solidFill>
                  <a:srgbClr val="001D58"/>
                </a:solidFill>
                <a:latin typeface="Helvetica" charset="0"/>
                <a:ea typeface="Helvetica" charset="0"/>
                <a:cs typeface="Helvetica" charset="0"/>
              </a:rPr>
              <a:t>in different fields,</a:t>
            </a:r>
          </a:p>
          <a:p>
            <a:pPr marL="625475" indent="-358775">
              <a:buFont typeface="Wingdings" pitchFamily="2" charset="2"/>
              <a:buChar char="Ø"/>
            </a:pPr>
            <a:r>
              <a:rPr lang="en-US" sz="2800" b="1" dirty="0" smtClean="0">
                <a:solidFill>
                  <a:srgbClr val="001D58"/>
                </a:solidFill>
                <a:latin typeface="Helvetica" charset="0"/>
                <a:ea typeface="Helvetica" charset="0"/>
                <a:cs typeface="Helvetica" charset="0"/>
              </a:rPr>
              <a:t>Supplying </a:t>
            </a:r>
            <a:r>
              <a:rPr lang="en-US" sz="2800" b="1" dirty="0">
                <a:solidFill>
                  <a:srgbClr val="001D58"/>
                </a:solidFill>
                <a:latin typeface="Helvetica" charset="0"/>
                <a:ea typeface="Helvetica" charset="0"/>
                <a:cs typeface="Helvetica" charset="0"/>
              </a:rPr>
              <a:t>of </a:t>
            </a:r>
            <a:r>
              <a:rPr lang="en-US" sz="2800" b="1" dirty="0">
                <a:solidFill>
                  <a:srgbClr val="FF0000"/>
                </a:solidFill>
                <a:latin typeface="Helvetica" charset="0"/>
                <a:ea typeface="Helvetica" charset="0"/>
                <a:cs typeface="Helvetica" charset="0"/>
              </a:rPr>
              <a:t>valid codes</a:t>
            </a:r>
            <a:r>
              <a:rPr lang="en-US" sz="2800" b="1" dirty="0">
                <a:solidFill>
                  <a:srgbClr val="001D58"/>
                </a:solidFill>
                <a:latin typeface="Helvetica" charset="0"/>
                <a:ea typeface="Helvetica" charset="0"/>
                <a:cs typeface="Helvetica" charset="0"/>
              </a:rPr>
              <a:t>, </a:t>
            </a:r>
            <a:r>
              <a:rPr lang="en-US" sz="2800" b="1" dirty="0">
                <a:solidFill>
                  <a:srgbClr val="FF0000"/>
                </a:solidFill>
                <a:latin typeface="Helvetica" charset="0"/>
                <a:ea typeface="Helvetica" charset="0"/>
                <a:cs typeface="Helvetica" charset="0"/>
              </a:rPr>
              <a:t>instruments</a:t>
            </a:r>
            <a:r>
              <a:rPr lang="en-US" sz="2800" b="1" dirty="0">
                <a:solidFill>
                  <a:srgbClr val="001D58"/>
                </a:solidFill>
                <a:latin typeface="Helvetica" charset="0"/>
                <a:ea typeface="Helvetica" charset="0"/>
                <a:cs typeface="Helvetica" charset="0"/>
              </a:rPr>
              <a:t> and </a:t>
            </a:r>
            <a:r>
              <a:rPr lang="en-US" sz="2800" b="1" dirty="0" smtClean="0">
                <a:solidFill>
                  <a:srgbClr val="FF0000"/>
                </a:solidFill>
                <a:latin typeface="Helvetica" charset="0"/>
                <a:ea typeface="Helvetica" charset="0"/>
                <a:cs typeface="Helvetica" charset="0"/>
              </a:rPr>
              <a:t>equipment</a:t>
            </a:r>
            <a:r>
              <a:rPr lang="en-US" sz="2800" b="1" dirty="0" smtClean="0">
                <a:solidFill>
                  <a:srgbClr val="001D58"/>
                </a:solidFill>
                <a:latin typeface="Helvetica" charset="0"/>
                <a:ea typeface="Helvetica" charset="0"/>
                <a:cs typeface="Helvetica" charset="0"/>
              </a:rPr>
              <a:t> </a:t>
            </a:r>
            <a:r>
              <a:rPr lang="en-US" sz="2800" b="1" dirty="0">
                <a:solidFill>
                  <a:srgbClr val="001D58"/>
                </a:solidFill>
                <a:latin typeface="Helvetica" charset="0"/>
                <a:ea typeface="Helvetica" charset="0"/>
                <a:cs typeface="Helvetica" charset="0"/>
              </a:rPr>
              <a:t>related to </a:t>
            </a:r>
            <a:r>
              <a:rPr lang="en-US" sz="2800" b="1" dirty="0" smtClean="0">
                <a:solidFill>
                  <a:srgbClr val="001D58"/>
                </a:solidFill>
                <a:latin typeface="Helvetica" charset="0"/>
                <a:ea typeface="Helvetica" charset="0"/>
                <a:cs typeface="Helvetica" charset="0"/>
              </a:rPr>
              <a:t>nuclear energy and nuclear safety,</a:t>
            </a:r>
          </a:p>
          <a:p>
            <a:pPr marL="625475" indent="-358775">
              <a:buFont typeface="Wingdings" pitchFamily="2" charset="2"/>
              <a:buChar char="Ø"/>
            </a:pPr>
            <a:r>
              <a:rPr lang="en-US" sz="2800" b="1" dirty="0" smtClean="0">
                <a:solidFill>
                  <a:srgbClr val="FF0000"/>
                </a:solidFill>
                <a:latin typeface="Helvetica" charset="0"/>
                <a:ea typeface="Helvetica" charset="0"/>
                <a:cs typeface="Helvetica" charset="0"/>
              </a:rPr>
              <a:t>Small </a:t>
            </a:r>
            <a:r>
              <a:rPr lang="en-US" sz="2800" b="1" dirty="0">
                <a:solidFill>
                  <a:srgbClr val="FF0000"/>
                </a:solidFill>
                <a:latin typeface="Helvetica" charset="0"/>
                <a:ea typeface="Helvetica" charset="0"/>
                <a:cs typeface="Helvetica" charset="0"/>
              </a:rPr>
              <a:t>Modular </a:t>
            </a:r>
            <a:r>
              <a:rPr lang="en-US" sz="2800" b="1" dirty="0" smtClean="0">
                <a:solidFill>
                  <a:srgbClr val="FF0000"/>
                </a:solidFill>
                <a:latin typeface="Helvetica" charset="0"/>
                <a:ea typeface="Helvetica" charset="0"/>
                <a:cs typeface="Helvetica" charset="0"/>
              </a:rPr>
              <a:t>Reactor</a:t>
            </a:r>
            <a:r>
              <a:rPr lang="en-US" sz="2800" b="1" dirty="0" smtClean="0">
                <a:solidFill>
                  <a:srgbClr val="001D58"/>
                </a:solidFill>
                <a:latin typeface="Helvetica" charset="0"/>
                <a:ea typeface="Helvetica" charset="0"/>
                <a:cs typeface="Helvetica" charset="0"/>
              </a:rPr>
              <a:t> technology development plans,</a:t>
            </a:r>
          </a:p>
          <a:p>
            <a:pPr marL="625475" indent="-358775">
              <a:buFont typeface="Wingdings" pitchFamily="2" charset="2"/>
              <a:buChar char="Ø"/>
            </a:pPr>
            <a:r>
              <a:rPr lang="en-US" sz="2800" b="1" dirty="0" smtClean="0">
                <a:solidFill>
                  <a:srgbClr val="001D58"/>
                </a:solidFill>
                <a:latin typeface="Helvetica" charset="0"/>
                <a:ea typeface="Helvetica" charset="0"/>
                <a:cs typeface="Helvetica" charset="0"/>
              </a:rPr>
              <a:t>Other 2 S , </a:t>
            </a:r>
            <a:r>
              <a:rPr lang="en-US" sz="2800" b="1" dirty="0" smtClean="0">
                <a:solidFill>
                  <a:srgbClr val="FF0000"/>
                </a:solidFill>
                <a:latin typeface="Helvetica" charset="0"/>
                <a:ea typeface="Helvetica" charset="0"/>
                <a:cs typeface="Helvetica" charset="0"/>
              </a:rPr>
              <a:t>Security</a:t>
            </a:r>
            <a:r>
              <a:rPr lang="en-US" sz="2800" b="1" dirty="0" smtClean="0">
                <a:solidFill>
                  <a:srgbClr val="001D58"/>
                </a:solidFill>
                <a:latin typeface="Helvetica" charset="0"/>
                <a:ea typeface="Helvetica" charset="0"/>
                <a:cs typeface="Helvetica" charset="0"/>
              </a:rPr>
              <a:t> and</a:t>
            </a:r>
            <a:r>
              <a:rPr lang="en-US" sz="2800" b="1" dirty="0" smtClean="0">
                <a:solidFill>
                  <a:srgbClr val="FF0000"/>
                </a:solidFill>
                <a:latin typeface="Helvetica" charset="0"/>
                <a:ea typeface="Helvetica" charset="0"/>
                <a:cs typeface="Helvetica" charset="0"/>
              </a:rPr>
              <a:t> Safeguards</a:t>
            </a:r>
            <a:r>
              <a:rPr lang="en-US" sz="2800" b="1" dirty="0" smtClean="0">
                <a:solidFill>
                  <a:srgbClr val="001D58"/>
                </a:solidFill>
                <a:latin typeface="Helvetica" charset="0"/>
                <a:ea typeface="Helvetica" charset="0"/>
                <a:cs typeface="Helvetica" charset="0"/>
              </a:rPr>
              <a:t>.</a:t>
            </a:r>
          </a:p>
          <a:p>
            <a:pPr>
              <a:buFont typeface="Wingdings" pitchFamily="2" charset="2"/>
              <a:buChar char="Ø"/>
            </a:pPr>
            <a:endParaRPr lang="en-US" sz="2800" b="1" dirty="0" smtClean="0">
              <a:solidFill>
                <a:srgbClr val="001D58"/>
              </a:solidFill>
              <a:latin typeface="Helvetica" charset="0"/>
              <a:ea typeface="Helvetica" charset="0"/>
              <a:cs typeface="Helvetica" charset="0"/>
            </a:endParaRPr>
          </a:p>
          <a:p>
            <a:pPr>
              <a:buFont typeface="Wingdings" pitchFamily="2" charset="2"/>
              <a:buChar char="Ø"/>
            </a:pPr>
            <a:endParaRPr lang="en-US" sz="2800" b="1" dirty="0" smtClean="0">
              <a:solidFill>
                <a:srgbClr val="001D58"/>
              </a:solidFill>
              <a:latin typeface="Helvetica" charset="0"/>
              <a:ea typeface="Helvetica" charset="0"/>
              <a:cs typeface="Helvetica" charset="0"/>
            </a:endParaRPr>
          </a:p>
          <a:p>
            <a:pPr>
              <a:buFont typeface="Wingdings" pitchFamily="2" charset="2"/>
              <a:buChar char="Ø"/>
            </a:pPr>
            <a:endParaRPr lang="en-US" dirty="0"/>
          </a:p>
        </p:txBody>
      </p:sp>
    </p:spTree>
    <p:extLst>
      <p:ext uri="{BB962C8B-B14F-4D97-AF65-F5344CB8AC3E}">
        <p14:creationId xmlns:p14="http://schemas.microsoft.com/office/powerpoint/2010/main" val="4224124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0128" y="1249320"/>
            <a:ext cx="8229600" cy="667512"/>
          </a:xfrm>
        </p:spPr>
        <p:txBody>
          <a:bodyPr>
            <a:noAutofit/>
          </a:bodyPr>
          <a:lstStyle/>
          <a:p>
            <a:r>
              <a:rPr lang="en-US" sz="2400" dirty="0" smtClean="0">
                <a:latin typeface="Calibri" pitchFamily="34" charset="0"/>
                <a:cs typeface="Times New Roman" pitchFamily="18" charset="0"/>
              </a:rPr>
              <a:t>Nuclear power development in IRAN means not only large scale power production, but also additional advantages </a:t>
            </a:r>
            <a:endParaRPr lang="en-US" sz="2400" dirty="0">
              <a:latin typeface="Calibri" pitchFamily="34" charset="0"/>
              <a:cs typeface="Times New Roman" pitchFamily="18" charset="0"/>
            </a:endParaRPr>
          </a:p>
        </p:txBody>
      </p:sp>
      <p:pic>
        <p:nvPicPr>
          <p:cNvPr id="4" name="Content Placeholder 3" descr="\\Srvweb\UsersNPPD\Gerami\My Documents\My Pictures\untitled.bmp"/>
          <p:cNvPicPr>
            <a:picLocks noGrp="1" noChangeAspect="1" noChangeArrowheads="1"/>
          </p:cNvPicPr>
          <p:nvPr>
            <p:ph idx="1"/>
          </p:nvPr>
        </p:nvPicPr>
        <p:blipFill>
          <a:blip r:embed="rId2"/>
          <a:stretch>
            <a:fillRect/>
          </a:stretch>
        </p:blipFill>
        <p:spPr bwMode="auto">
          <a:xfrm>
            <a:off x="609600" y="1972583"/>
            <a:ext cx="7670234" cy="4792982"/>
          </a:xfrm>
          <a:prstGeom prst="rect">
            <a:avLst/>
          </a:prstGeom>
          <a:noFill/>
        </p:spPr>
      </p:pic>
      <p:sp>
        <p:nvSpPr>
          <p:cNvPr id="5" name="TextBox 4"/>
          <p:cNvSpPr txBox="1"/>
          <p:nvPr/>
        </p:nvSpPr>
        <p:spPr>
          <a:xfrm>
            <a:off x="674972" y="2129663"/>
            <a:ext cx="1952009" cy="369332"/>
          </a:xfrm>
          <a:prstGeom prst="rect">
            <a:avLst/>
          </a:prstGeom>
          <a:noFill/>
        </p:spPr>
        <p:txBody>
          <a:bodyPr wrap="none" rtlCol="0">
            <a:spAutoFit/>
          </a:bodyPr>
          <a:lstStyle/>
          <a:p>
            <a:pPr algn="ctr"/>
            <a:r>
              <a:rPr lang="en-US" b="1" baseline="0" dirty="0" smtClean="0">
                <a:solidFill>
                  <a:srgbClr val="000000"/>
                </a:solidFill>
                <a:latin typeface="Calibri" pitchFamily="34" charset="0"/>
              </a:rPr>
              <a:t>Power production </a:t>
            </a:r>
            <a:endParaRPr lang="en-US" dirty="0">
              <a:latin typeface="Calibri" pitchFamily="34" charset="0"/>
            </a:endParaRPr>
          </a:p>
        </p:txBody>
      </p:sp>
      <p:sp>
        <p:nvSpPr>
          <p:cNvPr id="6" name="TextBox 5"/>
          <p:cNvSpPr txBox="1"/>
          <p:nvPr/>
        </p:nvSpPr>
        <p:spPr>
          <a:xfrm>
            <a:off x="744694" y="2669450"/>
            <a:ext cx="1244996" cy="338554"/>
          </a:xfrm>
          <a:prstGeom prst="rect">
            <a:avLst/>
          </a:prstGeom>
          <a:noFill/>
        </p:spPr>
        <p:txBody>
          <a:bodyPr wrap="square" rtlCol="0">
            <a:spAutoFit/>
          </a:bodyPr>
          <a:lstStyle/>
          <a:p>
            <a:pPr>
              <a:buFont typeface="Wingdings" pitchFamily="2" charset="2"/>
              <a:buChar char="§"/>
            </a:pPr>
            <a:r>
              <a:rPr lang="en-US" sz="1600" dirty="0" smtClean="0">
                <a:latin typeface="Times New Roman" pitchFamily="18" charset="0"/>
                <a:cs typeface="Times New Roman" pitchFamily="18" charset="0"/>
              </a:rPr>
              <a:t> Base Load</a:t>
            </a:r>
            <a:endParaRPr lang="en-US" sz="1600" dirty="0">
              <a:latin typeface="Times New Roman" pitchFamily="18" charset="0"/>
              <a:cs typeface="Times New Roman" pitchFamily="18" charset="0"/>
            </a:endParaRPr>
          </a:p>
        </p:txBody>
      </p:sp>
      <p:sp>
        <p:nvSpPr>
          <p:cNvPr id="7" name="TextBox 6"/>
          <p:cNvSpPr txBox="1"/>
          <p:nvPr/>
        </p:nvSpPr>
        <p:spPr>
          <a:xfrm>
            <a:off x="744694" y="4534323"/>
            <a:ext cx="2590800" cy="1508105"/>
          </a:xfrm>
          <a:prstGeom prst="rect">
            <a:avLst/>
          </a:prstGeom>
          <a:noFill/>
        </p:spPr>
        <p:txBody>
          <a:bodyPr wrap="square" rtlCol="0">
            <a:spAutoFit/>
          </a:bodyPr>
          <a:lstStyle/>
          <a:p>
            <a:r>
              <a:rPr lang="en-US" b="1" dirty="0">
                <a:latin typeface="Calibri" pitchFamily="34" charset="0"/>
              </a:rPr>
              <a:t>Science </a:t>
            </a:r>
            <a:r>
              <a:rPr lang="en-US" b="1" dirty="0" smtClean="0">
                <a:latin typeface="Calibri" pitchFamily="34" charset="0"/>
              </a:rPr>
              <a:t>development </a:t>
            </a:r>
            <a:endParaRPr lang="en-US" dirty="0"/>
          </a:p>
          <a:p>
            <a:pPr>
              <a:lnSpc>
                <a:spcPct val="150000"/>
              </a:lnSpc>
              <a:buFont typeface="Wingdings" pitchFamily="2" charset="2"/>
              <a:buChar char="§"/>
            </a:pPr>
            <a:r>
              <a:rPr lang="en-US" sz="1600" dirty="0" smtClean="0">
                <a:latin typeface="Times New Roman" pitchFamily="18" charset="0"/>
                <a:cs typeface="Times New Roman" pitchFamily="18" charset="0"/>
              </a:rPr>
              <a:t> R&amp;D </a:t>
            </a:r>
            <a:endParaRPr lang="en-US" sz="1600" dirty="0">
              <a:latin typeface="Times New Roman" pitchFamily="18" charset="0"/>
              <a:cs typeface="Times New Roman" pitchFamily="18" charset="0"/>
            </a:endParaRPr>
          </a:p>
          <a:p>
            <a:pPr marL="111125" indent="-111125">
              <a:buFont typeface="Wingdings" pitchFamily="2" charset="2"/>
              <a:buChar char="§"/>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New </a:t>
            </a:r>
            <a:r>
              <a:rPr lang="en-US" sz="1600" dirty="0">
                <a:latin typeface="Times New Roman" pitchFamily="18" charset="0"/>
                <a:cs typeface="Times New Roman" pitchFamily="18" charset="0"/>
              </a:rPr>
              <a:t>technologies </a:t>
            </a:r>
            <a:r>
              <a:rPr lang="en-US" sz="1600" dirty="0" smtClean="0">
                <a:latin typeface="Times New Roman" pitchFamily="18" charset="0"/>
                <a:cs typeface="Times New Roman" pitchFamily="18" charset="0"/>
              </a:rPr>
              <a:t>  development </a:t>
            </a:r>
            <a:endParaRPr lang="en-US" sz="1600" dirty="0">
              <a:latin typeface="Times New Roman" pitchFamily="18" charset="0"/>
              <a:cs typeface="Times New Roman" pitchFamily="18" charset="0"/>
            </a:endParaRPr>
          </a:p>
          <a:p>
            <a:endParaRPr lang="en-US" dirty="0"/>
          </a:p>
        </p:txBody>
      </p:sp>
      <p:sp>
        <p:nvSpPr>
          <p:cNvPr id="8" name="TextBox 7"/>
          <p:cNvSpPr txBox="1"/>
          <p:nvPr/>
        </p:nvSpPr>
        <p:spPr>
          <a:xfrm>
            <a:off x="5796136" y="2084674"/>
            <a:ext cx="2514600" cy="1508105"/>
          </a:xfrm>
          <a:prstGeom prst="rect">
            <a:avLst/>
          </a:prstGeom>
          <a:noFill/>
        </p:spPr>
        <p:txBody>
          <a:bodyPr wrap="square" rtlCol="0">
            <a:spAutoFit/>
          </a:bodyPr>
          <a:lstStyle/>
          <a:p>
            <a:r>
              <a:rPr lang="en-US" b="1" baseline="0" dirty="0" smtClean="0">
                <a:solidFill>
                  <a:srgbClr val="000000"/>
                </a:solidFill>
                <a:latin typeface="Calibri" pitchFamily="34" charset="0"/>
                <a:cs typeface="Times New Roman" pitchFamily="18" charset="0"/>
              </a:rPr>
              <a:t>Industry development</a:t>
            </a:r>
          </a:p>
          <a:p>
            <a:pPr>
              <a:lnSpc>
                <a:spcPct val="150000"/>
              </a:lnSpc>
              <a:buFont typeface="Wingdings" pitchFamily="2" charset="2"/>
              <a:buChar char="§"/>
            </a:pPr>
            <a:r>
              <a:rPr lang="en-US" sz="1600" dirty="0" smtClean="0">
                <a:latin typeface="Times New Roman" pitchFamily="18" charset="0"/>
                <a:cs typeface="Times New Roman" pitchFamily="18" charset="0"/>
              </a:rPr>
              <a:t> New </a:t>
            </a:r>
            <a:r>
              <a:rPr lang="en-US" sz="1600" dirty="0">
                <a:latin typeface="Times New Roman" pitchFamily="18" charset="0"/>
                <a:cs typeface="Times New Roman" pitchFamily="18" charset="0"/>
              </a:rPr>
              <a:t>jobs </a:t>
            </a:r>
          </a:p>
          <a:p>
            <a:pPr marL="111125" indent="-111125">
              <a:buFont typeface="Wingdings" pitchFamily="2" charset="2"/>
              <a:buChar char="§"/>
            </a:pPr>
            <a:r>
              <a:rPr lang="en-US" sz="1600" dirty="0" smtClean="0">
                <a:latin typeface="Times New Roman" pitchFamily="18" charset="0"/>
                <a:cs typeface="Times New Roman" pitchFamily="18" charset="0"/>
              </a:rPr>
              <a:t> Creation </a:t>
            </a:r>
            <a:r>
              <a:rPr lang="en-US" sz="1600" dirty="0">
                <a:latin typeface="Times New Roman" pitchFamily="18" charset="0"/>
                <a:cs typeface="Times New Roman" pitchFamily="18" charset="0"/>
              </a:rPr>
              <a:t>of manufacturing </a:t>
            </a:r>
            <a:r>
              <a:rPr lang="en-US" sz="1600" dirty="0" smtClean="0">
                <a:latin typeface="Times New Roman" pitchFamily="18" charset="0"/>
                <a:cs typeface="Times New Roman" pitchFamily="18" charset="0"/>
              </a:rPr>
              <a:t> facilities </a:t>
            </a:r>
            <a:endParaRPr lang="en-US" sz="1600" dirty="0">
              <a:latin typeface="Times New Roman" pitchFamily="18" charset="0"/>
              <a:cs typeface="Times New Roman" pitchFamily="18" charset="0"/>
            </a:endParaRPr>
          </a:p>
          <a:p>
            <a:pPr algn="ctr"/>
            <a:r>
              <a:rPr lang="en-US" b="1" baseline="0" dirty="0" smtClean="0">
                <a:solidFill>
                  <a:srgbClr val="000000"/>
                </a:solidFill>
                <a:latin typeface="Arial"/>
              </a:rPr>
              <a:t> </a:t>
            </a:r>
            <a:endParaRPr lang="en-US" dirty="0"/>
          </a:p>
        </p:txBody>
      </p:sp>
      <p:sp>
        <p:nvSpPr>
          <p:cNvPr id="9" name="TextBox 8"/>
          <p:cNvSpPr txBox="1"/>
          <p:nvPr/>
        </p:nvSpPr>
        <p:spPr>
          <a:xfrm>
            <a:off x="5943600" y="4539952"/>
            <a:ext cx="2590800" cy="1323439"/>
          </a:xfrm>
          <a:prstGeom prst="rect">
            <a:avLst/>
          </a:prstGeom>
          <a:noFill/>
        </p:spPr>
        <p:txBody>
          <a:bodyPr wrap="square" rtlCol="0">
            <a:spAutoFit/>
          </a:bodyPr>
          <a:lstStyle/>
          <a:p>
            <a:r>
              <a:rPr lang="en-US" sz="1600" b="1" baseline="0" dirty="0" smtClean="0">
                <a:solidFill>
                  <a:srgbClr val="000000"/>
                </a:solidFill>
                <a:latin typeface="Arial"/>
              </a:rPr>
              <a:t>Alternative use</a:t>
            </a:r>
          </a:p>
          <a:p>
            <a:endParaRPr lang="en-US" sz="1600" dirty="0" smtClean="0">
              <a:latin typeface="Times New Roman" pitchFamily="18" charset="0"/>
              <a:cs typeface="Times New Roman" pitchFamily="18" charset="0"/>
            </a:endParaRPr>
          </a:p>
          <a:p>
            <a:pPr>
              <a:buFont typeface="Wingdings" pitchFamily="2" charset="2"/>
              <a:buChar char="§"/>
            </a:pPr>
            <a:r>
              <a:rPr lang="en-US" sz="1600" dirty="0" smtClean="0">
                <a:latin typeface="Times New Roman" pitchFamily="18" charset="0"/>
                <a:cs typeface="Times New Roman" pitchFamily="18" charset="0"/>
              </a:rPr>
              <a:t> Seawater desalination </a:t>
            </a:r>
          </a:p>
          <a:p>
            <a:pPr>
              <a:buFont typeface="Wingdings" pitchFamily="2" charset="2"/>
              <a:buChar char="§"/>
            </a:pPr>
            <a:r>
              <a:rPr lang="en-US" sz="1600" dirty="0" smtClean="0">
                <a:latin typeface="Times New Roman" pitchFamily="18" charset="0"/>
                <a:cs typeface="Times New Roman" pitchFamily="18" charset="0"/>
              </a:rPr>
              <a:t> Heat </a:t>
            </a:r>
            <a:r>
              <a:rPr lang="en-US" sz="1600" dirty="0">
                <a:latin typeface="Times New Roman" pitchFamily="18" charset="0"/>
                <a:cs typeface="Times New Roman" pitchFamily="18" charset="0"/>
              </a:rPr>
              <a:t>generation </a:t>
            </a:r>
          </a:p>
          <a:p>
            <a:r>
              <a:rPr lang="en-US" sz="1600" b="1" baseline="0" dirty="0" smtClean="0">
                <a:solidFill>
                  <a:srgbClr val="000000"/>
                </a:solidFill>
                <a:latin typeface="Arial"/>
              </a:rPr>
              <a:t> </a:t>
            </a:r>
            <a:endParaRPr lang="en-US" sz="1600" dirty="0"/>
          </a:p>
        </p:txBody>
      </p:sp>
      <p:pic>
        <p:nvPicPr>
          <p:cNvPr id="1026" name="Picture 2" descr="\\RS01\UsersNPPD\Gerami\My Documents\My Pictures\Untitleddfy.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1000"/>
                    </a14:imgEffect>
                  </a14:imgLayer>
                </a14:imgProps>
              </a:ext>
              <a:ext uri="{28A0092B-C50C-407E-A947-70E740481C1C}">
                <a14:useLocalDpi xmlns:a14="http://schemas.microsoft.com/office/drawing/2010/main" val="0"/>
              </a:ext>
            </a:extLst>
          </a:blip>
          <a:srcRect/>
          <a:stretch>
            <a:fillRect/>
          </a:stretch>
        </p:blipFill>
        <p:spPr bwMode="auto">
          <a:xfrm>
            <a:off x="3419872" y="1972583"/>
            <a:ext cx="2088232" cy="1084470"/>
          </a:xfrm>
          <a:prstGeom prst="rect">
            <a:avLst/>
          </a:prstGeom>
          <a:solidFill>
            <a:schemeClr val="accent1"/>
          </a:solidFill>
        </p:spPr>
      </p:pic>
      <p:sp>
        <p:nvSpPr>
          <p:cNvPr id="10" name="Title 2"/>
          <p:cNvSpPr txBox="1">
            <a:spLocks/>
          </p:cNvSpPr>
          <p:nvPr/>
        </p:nvSpPr>
        <p:spPr>
          <a:xfrm>
            <a:off x="251520" y="188640"/>
            <a:ext cx="8229600" cy="1008112"/>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i="1" cap="all"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IRAN’s advantages in nuclear energy applications development</a:t>
            </a:r>
            <a:endParaRPr lang="fa-IR"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Tree>
    <p:extLst>
      <p:ext uri="{BB962C8B-B14F-4D97-AF65-F5344CB8AC3E}">
        <p14:creationId xmlns:p14="http://schemas.microsoft.com/office/powerpoint/2010/main" val="2287568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defRPr/>
            </a:pPr>
            <a:r>
              <a:rPr lang="en-US" sz="2800" dirty="0">
                <a:solidFill>
                  <a:srgbClr val="552579"/>
                </a:solidFill>
                <a:latin typeface="Albertus Extra Bold" pitchFamily="34" charset="0"/>
                <a:sym typeface="Helvetica" charset="0"/>
              </a:rPr>
              <a:t>IRAN’s advantages in nuclear energy applications development</a:t>
            </a:r>
            <a:endParaRPr lang="fa-IR" sz="2800" dirty="0">
              <a:solidFill>
                <a:srgbClr val="552579"/>
              </a:solidFill>
              <a:latin typeface="Albertus Extra Bold" pitchFamily="34" charset="0"/>
            </a:endParaRPr>
          </a:p>
        </p:txBody>
      </p:sp>
      <p:sp>
        <p:nvSpPr>
          <p:cNvPr id="2" name="Content Placeholder 1"/>
          <p:cNvSpPr>
            <a:spLocks noGrp="1"/>
          </p:cNvSpPr>
          <p:nvPr>
            <p:ph idx="1"/>
          </p:nvPr>
        </p:nvSpPr>
        <p:spPr>
          <a:xfrm>
            <a:off x="457200" y="1481328"/>
            <a:ext cx="8229600" cy="4900000"/>
          </a:xfrm>
        </p:spPr>
        <p:txBody>
          <a:bodyPr>
            <a:normAutofit/>
          </a:bodyPr>
          <a:lstStyle/>
          <a:p>
            <a:pPr marL="452628" lvl="1" indent="-342900" algn="justLow">
              <a:lnSpc>
                <a:spcPct val="100000"/>
              </a:lnSpc>
              <a:spcBef>
                <a:spcPts val="400"/>
              </a:spcBef>
              <a:spcAft>
                <a:spcPct val="0"/>
              </a:spcAft>
              <a:buSzPct val="68000"/>
              <a:buFont typeface="Wingdings" pitchFamily="2" charset="2"/>
              <a:buChar char="Ø"/>
              <a:defRPr/>
            </a:pPr>
            <a:r>
              <a:rPr lang="en-US" sz="2400" b="1" dirty="0">
                <a:solidFill>
                  <a:srgbClr val="001D58"/>
                </a:solidFill>
                <a:latin typeface="Helvetica" charset="0"/>
                <a:ea typeface="Helvetica" charset="0"/>
                <a:cs typeface="Helvetica" charset="0"/>
              </a:rPr>
              <a:t>IRAN sees 8 percent growth/year under post sanctions, and Depending on GDP growth, Iran plans to boost generating capacity to 122 </a:t>
            </a:r>
            <a:r>
              <a:rPr lang="en-US" sz="2400" b="1" dirty="0" err="1">
                <a:solidFill>
                  <a:srgbClr val="001D58"/>
                </a:solidFill>
                <a:latin typeface="Helvetica" charset="0"/>
                <a:ea typeface="Helvetica" charset="0"/>
                <a:cs typeface="Helvetica" charset="0"/>
              </a:rPr>
              <a:t>GWe</a:t>
            </a:r>
            <a:r>
              <a:rPr lang="en-US" sz="2400" b="1" dirty="0">
                <a:solidFill>
                  <a:srgbClr val="001D58"/>
                </a:solidFill>
                <a:latin typeface="Helvetica" charset="0"/>
                <a:ea typeface="Helvetica" charset="0"/>
                <a:cs typeface="Helvetica" charset="0"/>
              </a:rPr>
              <a:t> by </a:t>
            </a:r>
            <a:r>
              <a:rPr lang="en-US" sz="2400" b="1" dirty="0" smtClean="0">
                <a:solidFill>
                  <a:srgbClr val="001D58"/>
                </a:solidFill>
                <a:latin typeface="Helvetica" charset="0"/>
                <a:ea typeface="Helvetica" charset="0"/>
                <a:cs typeface="Helvetica" charset="0"/>
              </a:rPr>
              <a:t>2022.</a:t>
            </a:r>
          </a:p>
          <a:p>
            <a:pPr>
              <a:buFont typeface="Wingdings" pitchFamily="2" charset="2"/>
              <a:buChar char="Ø"/>
            </a:pPr>
            <a:r>
              <a:rPr lang="en-US" sz="2400" b="1" dirty="0" smtClean="0">
                <a:solidFill>
                  <a:srgbClr val="001D58"/>
                </a:solidFill>
                <a:latin typeface="Helvetica" charset="0"/>
                <a:ea typeface="Helvetica" charset="0"/>
                <a:cs typeface="Helvetica" charset="0"/>
              </a:rPr>
              <a:t>Iran has a young and educated population which need job</a:t>
            </a:r>
            <a:r>
              <a:rPr lang="en-US" sz="2400" b="1" dirty="0">
                <a:solidFill>
                  <a:srgbClr val="001D58"/>
                </a:solidFill>
                <a:latin typeface="Helvetica" charset="0"/>
                <a:ea typeface="Helvetica" charset="0"/>
                <a:cs typeface="Helvetica" charset="0"/>
              </a:rPr>
              <a:t>. Nuclear energy development  can play an important role in job creation and economic growth in </a:t>
            </a:r>
            <a:r>
              <a:rPr lang="en-US" sz="2400" b="1" dirty="0" smtClean="0">
                <a:solidFill>
                  <a:srgbClr val="001D58"/>
                </a:solidFill>
                <a:latin typeface="Helvetica" charset="0"/>
                <a:ea typeface="Helvetica" charset="0"/>
                <a:cs typeface="Helvetica" charset="0"/>
              </a:rPr>
              <a:t>Iran.</a:t>
            </a:r>
          </a:p>
          <a:p>
            <a:pPr>
              <a:buFont typeface="Wingdings" pitchFamily="2" charset="2"/>
              <a:buChar char="Ø"/>
            </a:pPr>
            <a:r>
              <a:rPr lang="en-US" sz="2400" b="1" dirty="0" smtClean="0">
                <a:solidFill>
                  <a:srgbClr val="001D58"/>
                </a:solidFill>
                <a:latin typeface="Helvetica" charset="0"/>
                <a:ea typeface="Helvetica" charset="0"/>
                <a:cs typeface="Helvetica" charset="0"/>
              </a:rPr>
              <a:t>Iran has a good human resource in nuclear sector. There are several universities that training human resource in nuclear physics, nuclear medicine and reactor and fuel cycle engineering and etc.</a:t>
            </a:r>
            <a:endParaRPr lang="en-US" sz="24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242605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pPr algn="ctr">
              <a:defRPr/>
            </a:pPr>
            <a:r>
              <a:rPr lang="en-US" sz="2800" dirty="0">
                <a:solidFill>
                  <a:srgbClr val="552579"/>
                </a:solidFill>
                <a:latin typeface="Albertus Extra Bold" pitchFamily="34" charset="0"/>
                <a:sym typeface="Helvetica" charset="0"/>
              </a:rPr>
              <a:t>IRAN’s advantages in nuclear energy applications development</a:t>
            </a:r>
            <a:endParaRPr lang="fa-IR" sz="2800" dirty="0">
              <a:solidFill>
                <a:srgbClr val="552579"/>
              </a:solidFill>
              <a:latin typeface="Albertus Extra Bold" pitchFamily="34" charset="0"/>
            </a:endParaRPr>
          </a:p>
        </p:txBody>
      </p:sp>
      <p:sp>
        <p:nvSpPr>
          <p:cNvPr id="2" name="Content Placeholder 1"/>
          <p:cNvSpPr>
            <a:spLocks noGrp="1"/>
          </p:cNvSpPr>
          <p:nvPr>
            <p:ph idx="1"/>
          </p:nvPr>
        </p:nvSpPr>
        <p:spPr>
          <a:xfrm>
            <a:off x="467544" y="1340768"/>
            <a:ext cx="8229600" cy="4680520"/>
          </a:xfrm>
        </p:spPr>
        <p:txBody>
          <a:bodyPr>
            <a:normAutofit fontScale="92500" lnSpcReduction="10000"/>
          </a:bodyPr>
          <a:lstStyle/>
          <a:p>
            <a:pPr>
              <a:buFont typeface="Wingdings" pitchFamily="2" charset="2"/>
              <a:buChar char="Ø"/>
            </a:pPr>
            <a:r>
              <a:rPr lang="en-US" sz="2400" b="1" dirty="0">
                <a:solidFill>
                  <a:srgbClr val="001D58"/>
                </a:solidFill>
                <a:latin typeface="Helvetica" charset="0"/>
                <a:ea typeface="Helvetica" charset="0"/>
                <a:cs typeface="Helvetica" charset="0"/>
              </a:rPr>
              <a:t>Water shortage in Iran reaches critical levels. Nuclear desalination  is generally very cost-competitive with using fossil fuels and can paly an important role in desalinating needs in Iran</a:t>
            </a:r>
            <a:r>
              <a:rPr lang="en-US" sz="2400" b="1" dirty="0" smtClean="0">
                <a:solidFill>
                  <a:srgbClr val="001D58"/>
                </a:solidFill>
                <a:latin typeface="Helvetica" charset="0"/>
                <a:ea typeface="Helvetica" charset="0"/>
                <a:cs typeface="Helvetica" charset="0"/>
              </a:rPr>
              <a:t>.</a:t>
            </a:r>
          </a:p>
          <a:p>
            <a:pPr marL="109728" indent="0">
              <a:buNone/>
            </a:pPr>
            <a:endParaRPr lang="en-US" sz="2400" b="1" dirty="0">
              <a:solidFill>
                <a:srgbClr val="001D58"/>
              </a:solidFill>
              <a:latin typeface="Helvetica" charset="0"/>
              <a:ea typeface="Helvetica" charset="0"/>
              <a:cs typeface="Helvetica" charset="0"/>
            </a:endParaRPr>
          </a:p>
          <a:p>
            <a:pPr>
              <a:buFont typeface="Wingdings" pitchFamily="2" charset="2"/>
              <a:buChar char="Ø"/>
            </a:pPr>
            <a:r>
              <a:rPr lang="en-US" sz="2400" b="1" dirty="0">
                <a:solidFill>
                  <a:srgbClr val="001D58"/>
                </a:solidFill>
                <a:latin typeface="Helvetica" charset="0"/>
                <a:ea typeface="Helvetica" charset="0"/>
                <a:cs typeface="Helvetica" charset="0"/>
              </a:rPr>
              <a:t>Iran has gained public awareness and acceptance of nuclear energy</a:t>
            </a:r>
            <a:r>
              <a:rPr lang="en-US" sz="2400" b="1" dirty="0" smtClean="0">
                <a:solidFill>
                  <a:srgbClr val="001D58"/>
                </a:solidFill>
                <a:latin typeface="Helvetica" charset="0"/>
                <a:ea typeface="Helvetica" charset="0"/>
                <a:cs typeface="Helvetica" charset="0"/>
              </a:rPr>
              <a:t>.</a:t>
            </a:r>
          </a:p>
          <a:p>
            <a:pPr marL="109728" indent="0">
              <a:buNone/>
            </a:pPr>
            <a:endParaRPr lang="en-US" sz="2400" b="1" dirty="0">
              <a:solidFill>
                <a:srgbClr val="001D58"/>
              </a:solidFill>
              <a:latin typeface="Helvetica" charset="0"/>
              <a:ea typeface="Helvetica" charset="0"/>
              <a:cs typeface="Helvetica" charset="0"/>
            </a:endParaRPr>
          </a:p>
          <a:p>
            <a:pPr>
              <a:buFont typeface="Wingdings" pitchFamily="2" charset="2"/>
              <a:buChar char="Ø"/>
            </a:pPr>
            <a:r>
              <a:rPr lang="en-US" sz="2400" b="1" dirty="0">
                <a:solidFill>
                  <a:srgbClr val="001D58"/>
                </a:solidFill>
                <a:latin typeface="Helvetica" charset="0"/>
                <a:ea typeface="Helvetica" charset="0"/>
                <a:cs typeface="Helvetica" charset="0"/>
              </a:rPr>
              <a:t>Nuclear energy has </a:t>
            </a:r>
            <a:r>
              <a:rPr lang="en-US" sz="2400" b="1" dirty="0" smtClean="0">
                <a:solidFill>
                  <a:srgbClr val="001D58"/>
                </a:solidFill>
                <a:latin typeface="Helvetica" charset="0"/>
                <a:ea typeface="Helvetica" charset="0"/>
                <a:cs typeface="Helvetica" charset="0"/>
              </a:rPr>
              <a:t>became </a:t>
            </a:r>
            <a:r>
              <a:rPr lang="en-US" sz="2400" b="1" dirty="0">
                <a:solidFill>
                  <a:srgbClr val="001D58"/>
                </a:solidFill>
                <a:latin typeface="Helvetica" charset="0"/>
                <a:ea typeface="Helvetica" charset="0"/>
                <a:cs typeface="Helvetica" charset="0"/>
              </a:rPr>
              <a:t>a national pride for Iranian people</a:t>
            </a:r>
            <a:r>
              <a:rPr lang="en-US" sz="2400" b="1" dirty="0" smtClean="0">
                <a:solidFill>
                  <a:srgbClr val="001D58"/>
                </a:solidFill>
                <a:latin typeface="Helvetica" charset="0"/>
                <a:ea typeface="Helvetica" charset="0"/>
                <a:cs typeface="Helvetica" charset="0"/>
              </a:rPr>
              <a:t>.</a:t>
            </a:r>
          </a:p>
          <a:p>
            <a:pPr marL="109728" indent="0">
              <a:buNone/>
            </a:pPr>
            <a:endParaRPr lang="en-US" sz="2400" b="1" dirty="0">
              <a:solidFill>
                <a:srgbClr val="001D58"/>
              </a:solidFill>
              <a:latin typeface="Helvetica" charset="0"/>
              <a:ea typeface="Helvetica" charset="0"/>
              <a:cs typeface="Helvetica" charset="0"/>
            </a:endParaRPr>
          </a:p>
          <a:p>
            <a:pPr>
              <a:buFont typeface="Wingdings" pitchFamily="2" charset="2"/>
              <a:buChar char="Ø"/>
            </a:pPr>
            <a:r>
              <a:rPr lang="en-US" sz="2400" b="1" dirty="0">
                <a:solidFill>
                  <a:srgbClr val="001D58"/>
                </a:solidFill>
                <a:latin typeface="Helvetica" charset="0"/>
                <a:ea typeface="Helvetica" charset="0"/>
                <a:cs typeface="Helvetica" charset="0"/>
              </a:rPr>
              <a:t>Iran has gained engineering and management experience in nuclear energy.</a:t>
            </a:r>
          </a:p>
          <a:p>
            <a:pPr>
              <a:buFont typeface="Wingdings" pitchFamily="2" charset="2"/>
              <a:buChar char="Ø"/>
            </a:pPr>
            <a:endParaRPr lang="fa-IR" sz="24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1439570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08112"/>
          </a:xfrm>
        </p:spPr>
        <p:txBody>
          <a:bodyPr>
            <a:normAutofit/>
          </a:bodyPr>
          <a:lstStyle/>
          <a:p>
            <a:pPr algn="ctr"/>
            <a:r>
              <a:rPr lang="en-US" sz="2800" b="1" i="1" cap="all" dirty="0">
                <a:ln w="9000" cmpd="sng">
                  <a:solidFill>
                    <a:schemeClr val="accent4">
                      <a:shade val="50000"/>
                      <a:satMod val="120000"/>
                    </a:schemeClr>
                  </a:solidFill>
                  <a:prstDash val="solid"/>
                </a:ln>
                <a:solidFill>
                  <a:schemeClr val="accent6">
                    <a:lumMod val="75000"/>
                  </a:schemeClr>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rPr>
              <a:t>Conclusion</a:t>
            </a:r>
          </a:p>
        </p:txBody>
      </p:sp>
      <p:sp>
        <p:nvSpPr>
          <p:cNvPr id="3" name="Content Placeholder 2"/>
          <p:cNvSpPr>
            <a:spLocks noGrp="1"/>
          </p:cNvSpPr>
          <p:nvPr>
            <p:ph idx="1"/>
          </p:nvPr>
        </p:nvSpPr>
        <p:spPr>
          <a:xfrm>
            <a:off x="228600" y="1124744"/>
            <a:ext cx="8686800" cy="5116024"/>
          </a:xfrm>
        </p:spPr>
        <p:txBody>
          <a:bodyPr>
            <a:normAutofit fontScale="92500" lnSpcReduction="10000"/>
          </a:bodyPr>
          <a:lstStyle/>
          <a:p>
            <a:pPr algn="just">
              <a:spcBef>
                <a:spcPts val="1800"/>
              </a:spcBef>
              <a:buFont typeface="Wingdings" pitchFamily="2" charset="2"/>
              <a:buChar char="Ø"/>
            </a:pPr>
            <a:r>
              <a:rPr lang="en-US" sz="2800" b="1" dirty="0" smtClean="0">
                <a:solidFill>
                  <a:srgbClr val="001D58"/>
                </a:solidFill>
                <a:latin typeface="Arial" pitchFamily="34" charset="0"/>
                <a:cs typeface="Arial" pitchFamily="34" charset="0"/>
              </a:rPr>
              <a:t>Iran </a:t>
            </a:r>
            <a:r>
              <a:rPr lang="en-US" sz="2800" b="1" dirty="0">
                <a:solidFill>
                  <a:srgbClr val="001D58"/>
                </a:solidFill>
                <a:latin typeface="Arial" pitchFamily="34" charset="0"/>
                <a:cs typeface="Arial" pitchFamily="34" charset="0"/>
              </a:rPr>
              <a:t>plans to boost generating capacity to 122 </a:t>
            </a:r>
            <a:r>
              <a:rPr lang="en-US" sz="2800" b="1" dirty="0" err="1">
                <a:solidFill>
                  <a:srgbClr val="001D58"/>
                </a:solidFill>
                <a:latin typeface="Arial" pitchFamily="34" charset="0"/>
                <a:cs typeface="Arial" pitchFamily="34" charset="0"/>
              </a:rPr>
              <a:t>GWe</a:t>
            </a:r>
            <a:r>
              <a:rPr lang="en-US" sz="2800" b="1" dirty="0">
                <a:solidFill>
                  <a:srgbClr val="001D58"/>
                </a:solidFill>
                <a:latin typeface="Arial" pitchFamily="34" charset="0"/>
                <a:cs typeface="Arial" pitchFamily="34" charset="0"/>
              </a:rPr>
              <a:t> by 2022, so in order to properly respond to the huge rate of energy demand, nuclear power will paly important role in electricity generation in I</a:t>
            </a:r>
            <a:r>
              <a:rPr lang="en-US" sz="2800" b="1" dirty="0" smtClean="0">
                <a:solidFill>
                  <a:srgbClr val="001D58"/>
                </a:solidFill>
                <a:latin typeface="Arial" pitchFamily="34" charset="0"/>
                <a:cs typeface="Arial" pitchFamily="34" charset="0"/>
              </a:rPr>
              <a:t>ran</a:t>
            </a:r>
            <a:r>
              <a:rPr lang="en-US" sz="2800" b="1" dirty="0">
                <a:solidFill>
                  <a:srgbClr val="001D58"/>
                </a:solidFill>
                <a:latin typeface="Arial" pitchFamily="34" charset="0"/>
                <a:cs typeface="Arial" pitchFamily="34" charset="0"/>
              </a:rPr>
              <a:t>.</a:t>
            </a:r>
          </a:p>
          <a:p>
            <a:pPr algn="just">
              <a:spcBef>
                <a:spcPts val="1800"/>
              </a:spcBef>
              <a:buFont typeface="Wingdings" pitchFamily="2" charset="2"/>
              <a:buChar char="Ø"/>
            </a:pPr>
            <a:r>
              <a:rPr lang="en-US" sz="2800" b="1" dirty="0" smtClean="0">
                <a:solidFill>
                  <a:srgbClr val="001D58"/>
                </a:solidFill>
                <a:latin typeface="Arial" pitchFamily="34" charset="0"/>
                <a:cs typeface="Arial" pitchFamily="34" charset="0"/>
              </a:rPr>
              <a:t>In </a:t>
            </a:r>
            <a:r>
              <a:rPr lang="en-US" sz="2800" b="1" dirty="0">
                <a:solidFill>
                  <a:srgbClr val="001D58"/>
                </a:solidFill>
                <a:latin typeface="Arial" pitchFamily="34" charset="0"/>
                <a:cs typeface="Arial" pitchFamily="34" charset="0"/>
              </a:rPr>
              <a:t>view of the decreasing trend of fossil fuel resources in Iran and in view of various economic and environmental advantages of nuclear power, until renewable sources of energy prevail,  nuclear power is believed to play an important role. Thus, for the coming decades Iran plans to expand utilization of its nuclear power capacity as one of the most reliable and safe source of its energy supply.</a:t>
            </a:r>
          </a:p>
          <a:p>
            <a:pPr>
              <a:spcBef>
                <a:spcPts val="1800"/>
              </a:spcBef>
              <a:buFont typeface="Wingdings" pitchFamily="2" charset="2"/>
              <a:buChar char="Ø"/>
            </a:pPr>
            <a:endParaRPr lang="en-US" sz="28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1529435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251520" y="44624"/>
            <a:ext cx="8229600" cy="1080120"/>
          </a:xfrm>
        </p:spPr>
        <p:txBody>
          <a:bodyPr>
            <a:noAutofit/>
          </a:bodyPr>
          <a:lstStyle/>
          <a:p>
            <a:r>
              <a:rPr lang="en-US"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Perspective of developing the nuclear energy in the </a:t>
            </a:r>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world</a:t>
            </a:r>
            <a:endParaRPr lang="fa-IR" sz="2800" dirty="0"/>
          </a:p>
        </p:txBody>
      </p:sp>
      <p:sp>
        <p:nvSpPr>
          <p:cNvPr id="3" name="Content Placeholder 2"/>
          <p:cNvSpPr>
            <a:spLocks noGrp="1"/>
          </p:cNvSpPr>
          <p:nvPr>
            <p:ph idx="1"/>
          </p:nvPr>
        </p:nvSpPr>
        <p:spPr>
          <a:xfrm>
            <a:off x="107504" y="1109355"/>
            <a:ext cx="8763000" cy="1008112"/>
          </a:xfrm>
        </p:spPr>
        <p:txBody>
          <a:bodyPr>
            <a:noAutofit/>
          </a:bodyPr>
          <a:lstStyle/>
          <a:p>
            <a:pPr marL="452628" lvl="1" indent="-342900" algn="ctr" defTabSz="649288">
              <a:spcBef>
                <a:spcPts val="600"/>
              </a:spcBef>
              <a:buSzPct val="115000"/>
              <a:buFont typeface="Wingdings" pitchFamily="2" charset="2"/>
              <a:buChar char="Ø"/>
            </a:pPr>
            <a:r>
              <a:rPr lang="en-US" sz="2400" b="1" i="1"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Over the </a:t>
            </a:r>
            <a:r>
              <a:rPr lang="en-US" sz="2400" b="1" i="1" dirty="0">
                <a:solidFill>
                  <a:schemeClr val="accent2"/>
                </a:solidFill>
                <a:effectLst>
                  <a:outerShdw blurRad="38100" dist="38100" dir="2700000" algn="tl">
                    <a:srgbClr val="000000">
                      <a:alpha val="43137"/>
                    </a:srgbClr>
                  </a:outerShdw>
                </a:effectLst>
                <a:latin typeface="Helvetica" charset="0"/>
                <a:ea typeface="Helvetica" charset="0"/>
                <a:cs typeface="Helvetica" charset="0"/>
              </a:rPr>
              <a:t>next few decades, </a:t>
            </a:r>
            <a:r>
              <a:rPr lang="en-US" sz="2400" b="1" i="1"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population and income growth are expected to create </a:t>
            </a:r>
            <a:r>
              <a:rPr lang="en-US" sz="2400" b="1" i="1" dirty="0">
                <a:solidFill>
                  <a:schemeClr val="accent2"/>
                </a:solidFill>
                <a:effectLst>
                  <a:outerShdw blurRad="38100" dist="38100" dir="2700000" algn="tl">
                    <a:srgbClr val="000000">
                      <a:alpha val="43137"/>
                    </a:srgbClr>
                  </a:outerShdw>
                </a:effectLst>
                <a:latin typeface="Helvetica" charset="0"/>
                <a:ea typeface="Helvetica" charset="0"/>
                <a:cs typeface="Helvetica" charset="0"/>
              </a:rPr>
              <a:t>new demands </a:t>
            </a:r>
            <a:r>
              <a:rPr lang="en-US" sz="2400" b="1" i="1"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for energy </a:t>
            </a:r>
          </a:p>
        </p:txBody>
      </p:sp>
      <p:pic>
        <p:nvPicPr>
          <p:cNvPr id="46082" name="Picture 2"/>
          <p:cNvPicPr>
            <a:picLocks noChangeAspect="1" noChangeArrowheads="1"/>
          </p:cNvPicPr>
          <p:nvPr/>
        </p:nvPicPr>
        <p:blipFill>
          <a:blip r:embed="rId2"/>
          <a:srcRect/>
          <a:stretch>
            <a:fillRect/>
          </a:stretch>
        </p:blipFill>
        <p:spPr bwMode="auto">
          <a:xfrm>
            <a:off x="457197" y="2286744"/>
            <a:ext cx="4428319" cy="1275317"/>
          </a:xfrm>
          <a:prstGeom prst="rect">
            <a:avLst/>
          </a:prstGeom>
          <a:noFill/>
          <a:ln w="9525">
            <a:noFill/>
            <a:miter lim="800000"/>
            <a:headEnd/>
            <a:tailEnd/>
          </a:ln>
          <a:effectLst/>
        </p:spPr>
      </p:pic>
      <p:sp>
        <p:nvSpPr>
          <p:cNvPr id="5" name="TextBox 4"/>
          <p:cNvSpPr txBox="1"/>
          <p:nvPr/>
        </p:nvSpPr>
        <p:spPr>
          <a:xfrm>
            <a:off x="478555" y="2082334"/>
            <a:ext cx="3251211" cy="338554"/>
          </a:xfrm>
          <a:prstGeom prst="rect">
            <a:avLst/>
          </a:prstGeom>
          <a:noFill/>
        </p:spPr>
        <p:txBody>
          <a:bodyPr wrap="none" rtlCol="0">
            <a:spAutoFit/>
          </a:bodyPr>
          <a:lstStyle/>
          <a:p>
            <a:r>
              <a:rPr lang="en-US" sz="1600" b="1" i="1" dirty="0" smtClean="0">
                <a:solidFill>
                  <a:schemeClr val="bg2">
                    <a:lumMod val="10000"/>
                  </a:schemeClr>
                </a:solidFill>
              </a:rPr>
              <a:t>Key drivers for energy demand</a:t>
            </a:r>
            <a:endParaRPr lang="en-US" sz="1600" b="1" i="1" dirty="0">
              <a:solidFill>
                <a:schemeClr val="bg2">
                  <a:lumMod val="10000"/>
                </a:schemeClr>
              </a:solidFill>
            </a:endParaRPr>
          </a:p>
        </p:txBody>
      </p:sp>
      <p:pic>
        <p:nvPicPr>
          <p:cNvPr id="46083" name="Picture 3"/>
          <p:cNvPicPr>
            <a:picLocks noChangeAspect="1" noChangeArrowheads="1"/>
          </p:cNvPicPr>
          <p:nvPr/>
        </p:nvPicPr>
        <p:blipFill>
          <a:blip r:embed="rId3"/>
          <a:srcRect/>
          <a:stretch>
            <a:fillRect/>
          </a:stretch>
        </p:blipFill>
        <p:spPr bwMode="auto">
          <a:xfrm>
            <a:off x="457199" y="3562061"/>
            <a:ext cx="4244740" cy="1260494"/>
          </a:xfrm>
          <a:prstGeom prst="rect">
            <a:avLst/>
          </a:prstGeom>
          <a:noFill/>
          <a:ln w="9525">
            <a:noFill/>
            <a:miter lim="800000"/>
            <a:headEnd/>
            <a:tailEnd/>
          </a:ln>
          <a:effectLst/>
        </p:spPr>
      </p:pic>
      <p:pic>
        <p:nvPicPr>
          <p:cNvPr id="46085" name="Picture 5"/>
          <p:cNvPicPr>
            <a:picLocks noChangeAspect="1" noChangeArrowheads="1"/>
          </p:cNvPicPr>
          <p:nvPr/>
        </p:nvPicPr>
        <p:blipFill>
          <a:blip r:embed="rId4"/>
          <a:srcRect/>
          <a:stretch>
            <a:fillRect/>
          </a:stretch>
        </p:blipFill>
        <p:spPr bwMode="auto">
          <a:xfrm>
            <a:off x="4932040" y="1948190"/>
            <a:ext cx="3817286" cy="4721170"/>
          </a:xfrm>
          <a:prstGeom prst="rect">
            <a:avLst/>
          </a:prstGeom>
          <a:noFill/>
          <a:ln w="9525">
            <a:noFill/>
            <a:miter lim="800000"/>
            <a:headEnd/>
            <a:tailEnd/>
          </a:ln>
          <a:effectLst/>
        </p:spPr>
      </p:pic>
      <p:pic>
        <p:nvPicPr>
          <p:cNvPr id="46084" name="Picture 4"/>
          <p:cNvPicPr>
            <a:picLocks noChangeAspect="1" noChangeArrowheads="1"/>
          </p:cNvPicPr>
          <p:nvPr/>
        </p:nvPicPr>
        <p:blipFill>
          <a:blip r:embed="rId5"/>
          <a:srcRect/>
          <a:stretch>
            <a:fillRect/>
          </a:stretch>
        </p:blipFill>
        <p:spPr bwMode="auto">
          <a:xfrm>
            <a:off x="510967" y="4972526"/>
            <a:ext cx="4166975" cy="1352914"/>
          </a:xfrm>
          <a:prstGeom prst="rect">
            <a:avLst/>
          </a:prstGeom>
          <a:noFill/>
          <a:ln w="9525">
            <a:noFill/>
            <a:miter lim="800000"/>
            <a:headEnd/>
            <a:tailEnd/>
          </a:ln>
          <a:effectLst/>
        </p:spPr>
      </p:pic>
    </p:spTree>
    <p:extLst>
      <p:ext uri="{BB962C8B-B14F-4D97-AF65-F5344CB8AC3E}">
        <p14:creationId xmlns:p14="http://schemas.microsoft.com/office/powerpoint/2010/main" val="125863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cap="all" dirty="0">
                <a:ln w="9000" cmpd="sng">
                  <a:solidFill>
                    <a:schemeClr val="accent4">
                      <a:shade val="50000"/>
                      <a:satMod val="120000"/>
                    </a:schemeClr>
                  </a:solidFill>
                  <a:prstDash val="solid"/>
                </a:ln>
                <a:solidFill>
                  <a:schemeClr val="accent6">
                    <a:lumMod val="75000"/>
                  </a:schemeClr>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rPr>
              <a:t>Conclusion</a:t>
            </a:r>
          </a:p>
        </p:txBody>
      </p:sp>
      <p:sp>
        <p:nvSpPr>
          <p:cNvPr id="3" name="Content Placeholder 2"/>
          <p:cNvSpPr>
            <a:spLocks noGrp="1"/>
          </p:cNvSpPr>
          <p:nvPr>
            <p:ph idx="1"/>
          </p:nvPr>
        </p:nvSpPr>
        <p:spPr>
          <a:xfrm>
            <a:off x="251520" y="1268760"/>
            <a:ext cx="8712968" cy="4248472"/>
          </a:xfrm>
        </p:spPr>
        <p:txBody>
          <a:bodyPr>
            <a:noAutofit/>
          </a:bodyPr>
          <a:lstStyle/>
          <a:p>
            <a:pPr algn="just">
              <a:spcBef>
                <a:spcPts val="1200"/>
              </a:spcBef>
              <a:buFont typeface="Wingdings" pitchFamily="2" charset="2"/>
              <a:buChar char="Ø"/>
            </a:pPr>
            <a:r>
              <a:rPr lang="en-US" sz="2600" b="1" dirty="0">
                <a:solidFill>
                  <a:srgbClr val="001D58"/>
                </a:solidFill>
                <a:latin typeface="Arial" pitchFamily="34" charset="0"/>
                <a:cs typeface="Arial" pitchFamily="34" charset="0"/>
              </a:rPr>
              <a:t>Nuclear power technology is considered as multidisciplinary, and Influence on the development of other sectors </a:t>
            </a:r>
          </a:p>
          <a:p>
            <a:pPr algn="just">
              <a:spcBef>
                <a:spcPts val="1200"/>
              </a:spcBef>
              <a:buFont typeface="Wingdings" pitchFamily="2" charset="2"/>
              <a:buChar char="Ø"/>
            </a:pPr>
            <a:r>
              <a:rPr lang="en-US" sz="2600" b="1" u="sng" dirty="0">
                <a:solidFill>
                  <a:srgbClr val="FFC000"/>
                </a:solidFill>
                <a:latin typeface="Arial" pitchFamily="34" charset="0"/>
                <a:cs typeface="Arial" pitchFamily="34" charset="0"/>
              </a:rPr>
              <a:t>IRAN welcomes other international opportunities of cooperation on construction of NPPs in Iran.</a:t>
            </a:r>
          </a:p>
          <a:p>
            <a:pPr algn="just">
              <a:spcBef>
                <a:spcPts val="1200"/>
              </a:spcBef>
              <a:buFont typeface="Wingdings" pitchFamily="2" charset="2"/>
              <a:buChar char="Ø"/>
            </a:pPr>
            <a:r>
              <a:rPr lang="en-US" sz="2600" b="1" u="sng" dirty="0">
                <a:solidFill>
                  <a:srgbClr val="FFC000"/>
                </a:solidFill>
                <a:latin typeface="Arial" pitchFamily="34" charset="0"/>
                <a:cs typeface="Arial" pitchFamily="34" charset="0"/>
              </a:rPr>
              <a:t>Taking in to account the existed infrastructures, NPPD Co. is in position to offer training services in the field of NPP operation and maintenance  to the interested countries.</a:t>
            </a:r>
          </a:p>
          <a:p>
            <a:pPr algn="just"/>
            <a:endParaRPr lang="en-US" sz="2400" b="1" dirty="0">
              <a:solidFill>
                <a:srgbClr val="001D58"/>
              </a:solidFill>
              <a:latin typeface="Arial" pitchFamily="34" charset="0"/>
              <a:cs typeface="Arial" pitchFamily="34" charset="0"/>
            </a:endParaRPr>
          </a:p>
          <a:p>
            <a:pPr algn="just">
              <a:buFont typeface="Wingdings" pitchFamily="2" charset="2"/>
              <a:buChar char="Ø"/>
            </a:pPr>
            <a:endParaRPr lang="en-US" sz="2800" i="1" dirty="0">
              <a:solidFill>
                <a:srgbClr val="000099"/>
              </a:solidFill>
              <a:effectLst>
                <a:outerShdw blurRad="38100" dist="38100" dir="2700000" algn="tl">
                  <a:srgbClr val="C0C0C0"/>
                </a:outerShdw>
              </a:effectLst>
              <a:ea typeface="宋体" charset="-122"/>
              <a:cs typeface="Times New Roman" pitchFamily="18" charset="0"/>
            </a:endParaRPr>
          </a:p>
          <a:p>
            <a:pPr algn="just">
              <a:buFont typeface="Wingdings" pitchFamily="2" charset="2"/>
              <a:buChar char="Ø"/>
            </a:pPr>
            <a:endParaRPr lang="en-US" sz="2800" i="1" dirty="0">
              <a:solidFill>
                <a:srgbClr val="000099"/>
              </a:solidFill>
              <a:effectLst>
                <a:outerShdw blurRad="38100" dist="38100" dir="2700000" algn="tl">
                  <a:srgbClr val="C0C0C0"/>
                </a:outerShdw>
              </a:effectLst>
              <a:ea typeface="宋体" charset="-122"/>
              <a:cs typeface="Times New Roman" pitchFamily="18" charset="0"/>
            </a:endParaRPr>
          </a:p>
          <a:p>
            <a:pPr algn="just">
              <a:buFont typeface="Wingdings" pitchFamily="2" charset="2"/>
              <a:buChar char="Ø"/>
            </a:pPr>
            <a:endParaRPr lang="en-US" sz="28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383653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TextBox 2"/>
          <p:cNvSpPr txBox="1"/>
          <p:nvPr/>
        </p:nvSpPr>
        <p:spPr>
          <a:xfrm>
            <a:off x="323528" y="1242338"/>
            <a:ext cx="4752528" cy="523220"/>
          </a:xfrm>
          <a:prstGeom prst="rect">
            <a:avLst/>
          </a:prstGeom>
          <a:noFill/>
        </p:spPr>
        <p:txBody>
          <a:bodyPr wrap="square" rtlCol="0">
            <a:spAutoFit/>
          </a:bodyPr>
          <a:lstStyle/>
          <a:p>
            <a:r>
              <a:rPr lang="en-US" sz="2800" dirty="0" smtClean="0">
                <a:solidFill>
                  <a:schemeClr val="bg1"/>
                </a:solidFill>
                <a:latin typeface="Times New Roman MT Extra Bold" pitchFamily="18" charset="0"/>
              </a:rPr>
              <a:t>Thank you for your attention</a:t>
            </a:r>
            <a:endParaRPr lang="en-US" sz="2800" dirty="0">
              <a:solidFill>
                <a:schemeClr val="bg1"/>
              </a:solidFill>
              <a:latin typeface="Times New Roman MT Extra Bold" pitchFamily="18" charset="0"/>
            </a:endParaRPr>
          </a:p>
        </p:txBody>
      </p:sp>
    </p:spTree>
    <p:extLst>
      <p:ext uri="{BB962C8B-B14F-4D97-AF65-F5344CB8AC3E}">
        <p14:creationId xmlns:p14="http://schemas.microsoft.com/office/powerpoint/2010/main" val="3244330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8229600" cy="838200"/>
          </a:xfrm>
        </p:spPr>
        <p:txBody>
          <a:bodyPr>
            <a:noAutofit/>
          </a:bodyPr>
          <a:lstStyle/>
          <a:p>
            <a:pPr marL="452628" lvl="1" indent="-342900" algn="ctr" defTabSz="649288">
              <a:spcBef>
                <a:spcPts val="600"/>
              </a:spcBef>
              <a:buSzPct val="115000"/>
              <a:buFont typeface="Wingdings" pitchFamily="2" charset="2"/>
              <a:buChar char="ü"/>
            </a:pPr>
            <a:r>
              <a:rPr lang="en-US" sz="1800" b="1" i="1" dirty="0">
                <a:solidFill>
                  <a:srgbClr val="001D58"/>
                </a:solidFill>
                <a:latin typeface="Helvetica" charset="0"/>
                <a:ea typeface="Helvetica" charset="0"/>
                <a:cs typeface="Helvetica" charset="0"/>
              </a:rPr>
              <a:t>From 2000 to 2010 total world primary energy demand grew by 26%. </a:t>
            </a:r>
          </a:p>
          <a:p>
            <a:pPr marL="452628" lvl="1" indent="-342900" algn="ctr" defTabSz="649288">
              <a:spcBef>
                <a:spcPts val="600"/>
              </a:spcBef>
              <a:buSzPct val="115000"/>
              <a:buFont typeface="Wingdings" pitchFamily="2" charset="2"/>
              <a:buChar char="ü"/>
            </a:pPr>
            <a:r>
              <a:rPr lang="en-US" sz="1800" b="1" i="1" dirty="0">
                <a:solidFill>
                  <a:srgbClr val="001D58"/>
                </a:solidFill>
                <a:latin typeface="Helvetica" charset="0"/>
                <a:ea typeface="Helvetica" charset="0"/>
                <a:cs typeface="Helvetica" charset="0"/>
              </a:rPr>
              <a:t>From 2010 to 2035 it is projected to grow by 45%.</a:t>
            </a:r>
          </a:p>
        </p:txBody>
      </p:sp>
      <p:pic>
        <p:nvPicPr>
          <p:cNvPr id="4" name="Picture 1" descr="\\Srvweb\UsersNPPD\Gerami\My Documents\My Pictures\untitled.bmp"/>
          <p:cNvPicPr>
            <a:picLocks noChangeAspect="1" noChangeArrowheads="1"/>
          </p:cNvPicPr>
          <p:nvPr/>
        </p:nvPicPr>
        <p:blipFill>
          <a:blip r:embed="rId2"/>
          <a:srcRect/>
          <a:stretch>
            <a:fillRect/>
          </a:stretch>
        </p:blipFill>
        <p:spPr bwMode="auto">
          <a:xfrm>
            <a:off x="1450731" y="2132856"/>
            <a:ext cx="6477000" cy="3960440"/>
          </a:xfrm>
          <a:prstGeom prst="rect">
            <a:avLst/>
          </a:prstGeom>
          <a:noFill/>
        </p:spPr>
      </p:pic>
      <p:sp>
        <p:nvSpPr>
          <p:cNvPr id="7" name="TextBox 6"/>
          <p:cNvSpPr txBox="1"/>
          <p:nvPr/>
        </p:nvSpPr>
        <p:spPr>
          <a:xfrm>
            <a:off x="2372105" y="399076"/>
            <a:ext cx="3874779" cy="523220"/>
          </a:xfrm>
          <a:prstGeom prst="rect">
            <a:avLst/>
          </a:prstGeom>
          <a:noFill/>
        </p:spPr>
        <p:txBody>
          <a:bodyPr wrap="none" rtlCol="1">
            <a:spAutoFit/>
          </a:bodyPr>
          <a:lstStyle/>
          <a:p>
            <a:pPr algn="ctr">
              <a:spcBef>
                <a:spcPct val="0"/>
              </a:spcBef>
            </a:pPr>
            <a:r>
              <a:rPr lang="en-US" sz="2800" b="1" dirty="0">
                <a:solidFill>
                  <a:srgbClr val="552579"/>
                </a:solidFill>
                <a:effectLst>
                  <a:outerShdw blurRad="31750" dist="25400" dir="5400000" algn="tl" rotWithShape="0">
                    <a:srgbClr val="000000">
                      <a:alpha val="25000"/>
                    </a:srgbClr>
                  </a:outerShdw>
                </a:effectLst>
                <a:latin typeface="Albertus Extra Bold" pitchFamily="34" charset="0"/>
                <a:ea typeface="+mj-ea"/>
                <a:cs typeface="+mj-cs"/>
              </a:rPr>
              <a:t>world energy demand</a:t>
            </a:r>
            <a:endParaRPr lang="fa-IR" sz="2800" b="1" dirty="0">
              <a:solidFill>
                <a:srgbClr val="552579"/>
              </a:solidFill>
              <a:effectLst>
                <a:outerShdw blurRad="31750" dist="25400" dir="5400000" algn="tl" rotWithShape="0">
                  <a:srgbClr val="000000">
                    <a:alpha val="25000"/>
                  </a:srgbClr>
                </a:outerShdw>
              </a:effectLst>
              <a:latin typeface="Albertus Extra Bold" pitchFamily="34" charset="0"/>
              <a:ea typeface="+mj-ea"/>
              <a:cs typeface="+mj-cs"/>
            </a:endParaRPr>
          </a:p>
        </p:txBody>
      </p:sp>
    </p:spTree>
    <p:extLst>
      <p:ext uri="{BB962C8B-B14F-4D97-AF65-F5344CB8AC3E}">
        <p14:creationId xmlns:p14="http://schemas.microsoft.com/office/powerpoint/2010/main" val="3802876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27384"/>
            <a:ext cx="8892480" cy="738336"/>
          </a:xfrm>
        </p:spPr>
        <p:txBody>
          <a:bodyPr>
            <a:normAutofit/>
          </a:bodyPr>
          <a:lstStyle/>
          <a:p>
            <a:pPr algn="ctr"/>
            <a:r>
              <a:rPr lang="en-US" sz="2800" dirty="0">
                <a:solidFill>
                  <a:srgbClr val="552579"/>
                </a:solidFill>
                <a:latin typeface="Albertus Extra Bold" pitchFamily="34" charset="0"/>
              </a:rPr>
              <a:t>World total primary energy supply (TPES)</a:t>
            </a:r>
            <a:endParaRPr lang="fa-IR" sz="2800" dirty="0">
              <a:solidFill>
                <a:srgbClr val="552579"/>
              </a:solidFill>
              <a:latin typeface="Albertus Extra Bold" pitchFamily="34" charset="0"/>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36711"/>
            <a:ext cx="7344816" cy="32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620" y="4293096"/>
            <a:ext cx="6840760" cy="218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813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685800"/>
          </a:xfrm>
        </p:spPr>
        <p:txBody>
          <a:bodyPr>
            <a:normAutofit/>
          </a:bodyPr>
          <a:lstStyle/>
          <a:p>
            <a:pPr algn="ctr"/>
            <a:r>
              <a:rPr lang="en-US" sz="3200" b="1" dirty="0" smtClean="0">
                <a:solidFill>
                  <a:srgbClr val="552579"/>
                </a:solidFill>
                <a:latin typeface="Albertus Extra Bold" pitchFamily="34" charset="0"/>
              </a:rPr>
              <a:t> </a:t>
            </a:r>
            <a:r>
              <a:rPr lang="en-US" sz="2700" dirty="0">
                <a:solidFill>
                  <a:srgbClr val="552579"/>
                </a:solidFill>
                <a:effectLst>
                  <a:outerShdw blurRad="38100" dist="38100" dir="2700000" algn="tl">
                    <a:srgbClr val="000000">
                      <a:alpha val="43137"/>
                    </a:srgbClr>
                  </a:outerShdw>
                </a:effectLst>
                <a:latin typeface="Albertus Extra Bold" pitchFamily="34" charset="0"/>
                <a:ea typeface="Helvetica" charset="0"/>
                <a:cs typeface="Helvetica" charset="0"/>
              </a:rPr>
              <a:t>Outlook  for Global electricity supply</a:t>
            </a:r>
          </a:p>
        </p:txBody>
      </p:sp>
      <p:sp>
        <p:nvSpPr>
          <p:cNvPr id="3" name="Content Placeholder 2"/>
          <p:cNvSpPr>
            <a:spLocks noGrp="1"/>
          </p:cNvSpPr>
          <p:nvPr>
            <p:ph idx="1"/>
          </p:nvPr>
        </p:nvSpPr>
        <p:spPr>
          <a:xfrm>
            <a:off x="6732240" y="1447800"/>
            <a:ext cx="2411760" cy="3061320"/>
          </a:xfrm>
        </p:spPr>
        <p:txBody>
          <a:bodyPr>
            <a:normAutofit/>
          </a:bodyPr>
          <a:lstStyle/>
          <a:p>
            <a:pPr marL="0" indent="0">
              <a:buNone/>
            </a:pPr>
            <a:r>
              <a:rPr lang="en-US" sz="2000" b="1" dirty="0" smtClean="0">
                <a:latin typeface="Times New Roman" pitchFamily="18" charset="0"/>
                <a:cs typeface="Times New Roman" pitchFamily="18" charset="0"/>
              </a:rPr>
              <a:t>ExxonMobil: </a:t>
            </a:r>
            <a:r>
              <a:rPr lang="en-US" sz="2000" dirty="0" smtClean="0"/>
              <a:t>By 2040, </a:t>
            </a:r>
            <a:r>
              <a:rPr lang="en-US" sz="2000" dirty="0" smtClean="0">
                <a:solidFill>
                  <a:schemeClr val="accent2"/>
                </a:solidFill>
              </a:rPr>
              <a:t>natural gas, nuclear and renewables </a:t>
            </a:r>
            <a:r>
              <a:rPr lang="en-US" sz="2000" dirty="0" smtClean="0"/>
              <a:t>are expected to deliver </a:t>
            </a:r>
            <a:r>
              <a:rPr lang="en-US" sz="2000" dirty="0" smtClean="0">
                <a:solidFill>
                  <a:schemeClr val="accent2"/>
                </a:solidFill>
              </a:rPr>
              <a:t>more than 70 percent of</a:t>
            </a:r>
            <a:r>
              <a:rPr lang="en-US" sz="2000" dirty="0" smtClean="0"/>
              <a:t> the world’s electricity</a:t>
            </a:r>
            <a:r>
              <a:rPr lang="en-US" sz="2400" dirty="0" smtClean="0"/>
              <a:t>. </a:t>
            </a:r>
          </a:p>
        </p:txBody>
      </p:sp>
      <p:pic>
        <p:nvPicPr>
          <p:cNvPr id="48130" name="Picture 2"/>
          <p:cNvPicPr>
            <a:picLocks noChangeAspect="1" noChangeArrowheads="1"/>
          </p:cNvPicPr>
          <p:nvPr/>
        </p:nvPicPr>
        <p:blipFill>
          <a:blip r:embed="rId2"/>
          <a:srcRect/>
          <a:stretch>
            <a:fillRect/>
          </a:stretch>
        </p:blipFill>
        <p:spPr bwMode="auto">
          <a:xfrm>
            <a:off x="511302" y="1124744"/>
            <a:ext cx="6220937" cy="4800600"/>
          </a:xfrm>
          <a:prstGeom prst="rect">
            <a:avLst/>
          </a:prstGeom>
          <a:noFill/>
          <a:ln w="9525">
            <a:noFill/>
            <a:miter lim="800000"/>
            <a:headEnd/>
            <a:tailEnd/>
          </a:ln>
          <a:effectLst/>
        </p:spPr>
      </p:pic>
      <p:sp>
        <p:nvSpPr>
          <p:cNvPr id="5" name="TextBox 4"/>
          <p:cNvSpPr txBox="1"/>
          <p:nvPr/>
        </p:nvSpPr>
        <p:spPr>
          <a:xfrm>
            <a:off x="971600" y="5925344"/>
            <a:ext cx="6552728" cy="338554"/>
          </a:xfrm>
          <a:prstGeom prst="rect">
            <a:avLst/>
          </a:prstGeom>
          <a:noFill/>
        </p:spPr>
        <p:txBody>
          <a:bodyPr wrap="square" rtlCol="0">
            <a:spAutoFit/>
          </a:bodyPr>
          <a:lstStyle/>
          <a:p>
            <a:pPr algn="ctr"/>
            <a:r>
              <a:rPr lang="en-US" sz="1600" b="1" dirty="0" smtClean="0">
                <a:latin typeface="Times New Roman" pitchFamily="18" charset="0"/>
                <a:cs typeface="Times New Roman" pitchFamily="18" charset="0"/>
              </a:rPr>
              <a:t>Source: 2015- The Outlook for Energy : A View to 2040 </a:t>
            </a:r>
            <a:r>
              <a:rPr lang="en-US" sz="1400" b="1" dirty="0" smtClean="0">
                <a:latin typeface="Times New Roman" pitchFamily="18" charset="0"/>
                <a:cs typeface="Times New Roman" pitchFamily="18" charset="0"/>
              </a:rPr>
              <a:t>(By </a:t>
            </a:r>
            <a:r>
              <a:rPr lang="en-US" sz="1600" b="1" dirty="0" smtClean="0">
                <a:latin typeface="Times New Roman" pitchFamily="18" charset="0"/>
                <a:cs typeface="Times New Roman" pitchFamily="18" charset="0"/>
              </a:rPr>
              <a:t>ExxonMobil)</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473010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48680"/>
            <a:ext cx="8610600" cy="5775920"/>
          </a:xfrm>
        </p:spPr>
        <p:txBody>
          <a:bodyPr>
            <a:normAutofit/>
          </a:bodyPr>
          <a:lstStyle/>
          <a:p>
            <a:pPr marL="365760" lvl="1" indent="-256032" algn="justLow" defTabSz="649288">
              <a:spcBef>
                <a:spcPts val="600"/>
              </a:spcBef>
              <a:buSzPct val="115000"/>
              <a:buFont typeface="Wingdings" pitchFamily="2" charset="2"/>
              <a:buChar char="Ø"/>
            </a:pPr>
            <a:r>
              <a:rPr lang="en-US" sz="2400" b="1" dirty="0">
                <a:solidFill>
                  <a:srgbClr val="001D58"/>
                </a:solidFill>
                <a:latin typeface="Helvetica" charset="0"/>
                <a:ea typeface="Helvetica" charset="0"/>
                <a:cs typeface="Helvetica" charset="0"/>
              </a:rPr>
              <a:t>Although </a:t>
            </a:r>
            <a:r>
              <a:rPr lang="en-US" sz="2400" b="1" u="sng" dirty="0">
                <a:solidFill>
                  <a:srgbClr val="001D58"/>
                </a:solidFill>
                <a:latin typeface="Helvetica" charset="0"/>
                <a:ea typeface="Helvetica" charset="0"/>
                <a:cs typeface="Helvetica" charset="0"/>
              </a:rPr>
              <a:t>wind and solar </a:t>
            </a:r>
            <a:r>
              <a:rPr lang="en-US" sz="2400" b="1" dirty="0">
                <a:solidFill>
                  <a:srgbClr val="001D58"/>
                </a:solidFill>
                <a:latin typeface="Helvetica" charset="0"/>
                <a:ea typeface="Helvetica" charset="0"/>
                <a:cs typeface="Helvetica" charset="0"/>
              </a:rPr>
              <a:t>each are expected to exceed global nuclear capacity by 2040, installed capacity does not tell the whole story about how much electricity will actually be generated</a:t>
            </a:r>
            <a:r>
              <a:rPr lang="en-US" sz="2400" b="1" dirty="0" smtClean="0">
                <a:solidFill>
                  <a:srgbClr val="001D58"/>
                </a:solidFill>
                <a:latin typeface="Helvetica" charset="0"/>
                <a:ea typeface="Helvetica" charset="0"/>
                <a:cs typeface="Helvetica" charset="0"/>
              </a:rPr>
              <a:t>.</a:t>
            </a:r>
          </a:p>
          <a:p>
            <a:pPr marL="109728" lvl="1" indent="0" algn="justLow" defTabSz="649288">
              <a:spcBef>
                <a:spcPts val="600"/>
              </a:spcBef>
              <a:buSzPct val="115000"/>
              <a:buNone/>
            </a:pPr>
            <a:endParaRPr lang="en-US" sz="2400" b="1" dirty="0">
              <a:solidFill>
                <a:srgbClr val="001D58"/>
              </a:solidFill>
              <a:latin typeface="Helvetica" charset="0"/>
              <a:ea typeface="Helvetica" charset="0"/>
              <a:cs typeface="Helvetica" charset="0"/>
            </a:endParaRPr>
          </a:p>
          <a:p>
            <a:pPr marL="365760" lvl="1" indent="-256032" algn="justLow" defTabSz="649288">
              <a:spcBef>
                <a:spcPts val="600"/>
              </a:spcBef>
              <a:buSzPct val="115000"/>
              <a:buFont typeface="Wingdings" pitchFamily="2" charset="2"/>
              <a:buChar char="Ø"/>
            </a:pPr>
            <a:r>
              <a:rPr lang="en-US" sz="2400" b="1" dirty="0">
                <a:solidFill>
                  <a:srgbClr val="001D58"/>
                </a:solidFill>
                <a:latin typeface="Helvetica" charset="0"/>
                <a:ea typeface="Helvetica" charset="0"/>
                <a:cs typeface="Helvetica" charset="0"/>
              </a:rPr>
              <a:t> N</a:t>
            </a:r>
            <a:r>
              <a:rPr lang="en-US" sz="2400" b="1" u="sng" dirty="0" smtClean="0">
                <a:solidFill>
                  <a:srgbClr val="001D58"/>
                </a:solidFill>
                <a:latin typeface="Helvetica" charset="0"/>
                <a:ea typeface="Helvetica" charset="0"/>
                <a:cs typeface="Helvetica" charset="0"/>
              </a:rPr>
              <a:t>uclear energy is “base </a:t>
            </a:r>
            <a:r>
              <a:rPr lang="en-US" sz="2400" b="1" u="sng" dirty="0">
                <a:solidFill>
                  <a:srgbClr val="001D58"/>
                </a:solidFill>
                <a:latin typeface="Helvetica" charset="0"/>
                <a:ea typeface="Helvetica" charset="0"/>
                <a:cs typeface="Helvetica" charset="0"/>
              </a:rPr>
              <a:t>load</a:t>
            </a:r>
            <a:r>
              <a:rPr lang="en-US" sz="2400" b="1" u="sng" dirty="0" smtClean="0">
                <a:solidFill>
                  <a:srgbClr val="001D58"/>
                </a:solidFill>
                <a:latin typeface="Helvetica" charset="0"/>
                <a:ea typeface="Helvetica" charset="0"/>
                <a:cs typeface="Helvetica" charset="0"/>
              </a:rPr>
              <a:t>”</a:t>
            </a:r>
            <a:r>
              <a:rPr lang="en-US" sz="2400" b="1" dirty="0" smtClean="0">
                <a:solidFill>
                  <a:srgbClr val="001D58"/>
                </a:solidFill>
                <a:latin typeface="Helvetica" charset="0"/>
                <a:ea typeface="Helvetica" charset="0"/>
                <a:cs typeface="Helvetica" charset="0"/>
              </a:rPr>
              <a:t>, with 80- 85% efficiency </a:t>
            </a:r>
          </a:p>
          <a:p>
            <a:pPr marL="109728" lvl="1" indent="0" algn="justLow" defTabSz="649288">
              <a:spcBef>
                <a:spcPts val="600"/>
              </a:spcBef>
              <a:buSzPct val="115000"/>
              <a:buNone/>
            </a:pPr>
            <a:endParaRPr lang="en-US" sz="2400" b="1" dirty="0">
              <a:solidFill>
                <a:srgbClr val="001D58"/>
              </a:solidFill>
              <a:latin typeface="Helvetica" charset="0"/>
              <a:ea typeface="Helvetica" charset="0"/>
              <a:cs typeface="Helvetica" charset="0"/>
            </a:endParaRPr>
          </a:p>
          <a:p>
            <a:pPr marL="365760" lvl="1" indent="-256032" algn="justLow" defTabSz="649288">
              <a:spcBef>
                <a:spcPts val="600"/>
              </a:spcBef>
              <a:buSzPct val="115000"/>
              <a:buFont typeface="Wingdings" pitchFamily="2" charset="2"/>
              <a:buChar char="Ø"/>
            </a:pPr>
            <a:r>
              <a:rPr lang="en-US" sz="2400" b="1" dirty="0">
                <a:solidFill>
                  <a:srgbClr val="001D58"/>
                </a:solidFill>
                <a:latin typeface="Helvetica" charset="0"/>
                <a:ea typeface="Helvetica" charset="0"/>
                <a:cs typeface="Helvetica" charset="0"/>
              </a:rPr>
              <a:t>Wind and solar, however, </a:t>
            </a:r>
            <a:r>
              <a:rPr lang="en-US" sz="2400" b="1" dirty="0" smtClean="0">
                <a:solidFill>
                  <a:srgbClr val="001D58"/>
                </a:solidFill>
                <a:latin typeface="Helvetica" charset="0"/>
                <a:ea typeface="Helvetica" charset="0"/>
                <a:cs typeface="Helvetica" charset="0"/>
              </a:rPr>
              <a:t>have </a:t>
            </a:r>
            <a:r>
              <a:rPr lang="en-US" sz="2400" b="1" u="sng" dirty="0" smtClean="0">
                <a:solidFill>
                  <a:srgbClr val="001D58"/>
                </a:solidFill>
                <a:latin typeface="Helvetica" charset="0"/>
                <a:ea typeface="Helvetica" charset="0"/>
                <a:cs typeface="Helvetica" charset="0"/>
              </a:rPr>
              <a:t>low efficiency </a:t>
            </a:r>
            <a:r>
              <a:rPr lang="en-US" sz="2400" b="1" dirty="0" smtClean="0">
                <a:solidFill>
                  <a:srgbClr val="001D58"/>
                </a:solidFill>
                <a:latin typeface="Helvetica" charset="0"/>
                <a:ea typeface="Helvetica" charset="0"/>
                <a:cs typeface="Helvetica" charset="0"/>
              </a:rPr>
              <a:t>because </a:t>
            </a:r>
            <a:r>
              <a:rPr lang="en-US" sz="2400" b="1" dirty="0">
                <a:solidFill>
                  <a:srgbClr val="001D58"/>
                </a:solidFill>
                <a:latin typeface="Helvetica" charset="0"/>
                <a:ea typeface="Helvetica" charset="0"/>
                <a:cs typeface="Helvetica" charset="0"/>
              </a:rPr>
              <a:t>they are </a:t>
            </a:r>
            <a:r>
              <a:rPr lang="en-US" sz="2400" b="1" u="sng" dirty="0">
                <a:solidFill>
                  <a:srgbClr val="001D58"/>
                </a:solidFill>
                <a:latin typeface="Helvetica" charset="0"/>
                <a:ea typeface="Helvetica" charset="0"/>
                <a:cs typeface="Helvetica" charset="0"/>
              </a:rPr>
              <a:t>intermittent</a:t>
            </a:r>
            <a:r>
              <a:rPr lang="en-US" sz="2400" b="1" dirty="0">
                <a:solidFill>
                  <a:srgbClr val="001D58"/>
                </a:solidFill>
                <a:latin typeface="Helvetica" charset="0"/>
                <a:ea typeface="Helvetica" charset="0"/>
                <a:cs typeface="Helvetica" charset="0"/>
              </a:rPr>
              <a:t> sources </a:t>
            </a:r>
            <a:endParaRPr lang="en-US" sz="2400" b="1" dirty="0" smtClean="0">
              <a:solidFill>
                <a:srgbClr val="001D58"/>
              </a:solidFill>
              <a:latin typeface="Helvetica" charset="0"/>
              <a:ea typeface="Helvetica" charset="0"/>
              <a:cs typeface="Helvetica" charset="0"/>
            </a:endParaRPr>
          </a:p>
          <a:p>
            <a:pPr marL="109728" lvl="1" indent="0" algn="justLow" defTabSz="649288">
              <a:spcBef>
                <a:spcPts val="600"/>
              </a:spcBef>
              <a:buSzPct val="115000"/>
              <a:buNone/>
            </a:pPr>
            <a:endParaRPr lang="en-US" sz="2400" b="1" dirty="0">
              <a:solidFill>
                <a:srgbClr val="001D58"/>
              </a:solidFill>
              <a:latin typeface="Helvetica" charset="0"/>
              <a:ea typeface="Helvetica" charset="0"/>
              <a:cs typeface="Helvetica" charset="0"/>
            </a:endParaRPr>
          </a:p>
          <a:p>
            <a:pPr marL="365760" lvl="1" indent="-256032" algn="justLow" defTabSz="649288">
              <a:spcBef>
                <a:spcPts val="600"/>
              </a:spcBef>
              <a:buSzPct val="115000"/>
              <a:buFont typeface="Wingdings" pitchFamily="2" charset="2"/>
              <a:buChar char="Ø"/>
            </a:pPr>
            <a:r>
              <a:rPr lang="en-US" sz="2400" b="1" u="sng" dirty="0">
                <a:solidFill>
                  <a:srgbClr val="001D58"/>
                </a:solidFill>
                <a:latin typeface="Helvetica" charset="0"/>
                <a:ea typeface="Helvetica" charset="0"/>
                <a:cs typeface="Helvetica" charset="0"/>
              </a:rPr>
              <a:t>As a result</a:t>
            </a:r>
            <a:r>
              <a:rPr lang="en-US" sz="2400" b="1" dirty="0">
                <a:solidFill>
                  <a:srgbClr val="001D58"/>
                </a:solidFill>
                <a:latin typeface="Helvetica" charset="0"/>
                <a:ea typeface="Helvetica" charset="0"/>
                <a:cs typeface="Helvetica" charset="0"/>
              </a:rPr>
              <a:t>, even by 2040, wind and solar each will meet far less electricity demand than nuclear power.</a:t>
            </a:r>
          </a:p>
          <a:p>
            <a:endParaRPr lang="en-US" dirty="0"/>
          </a:p>
        </p:txBody>
      </p:sp>
    </p:spTree>
    <p:extLst>
      <p:ext uri="{BB962C8B-B14F-4D97-AF65-F5344CB8AC3E}">
        <p14:creationId xmlns:p14="http://schemas.microsoft.com/office/powerpoint/2010/main" val="542768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78098"/>
          </a:xfrm>
        </p:spPr>
        <p:txBody>
          <a:bodyPr>
            <a:normAutofit/>
          </a:bodyPr>
          <a:lstStyle/>
          <a:p>
            <a:pPr algn="ctr"/>
            <a:r>
              <a:rPr lang="en-US" sz="2800" dirty="0">
                <a:solidFill>
                  <a:srgbClr val="552579"/>
                </a:solidFill>
                <a:latin typeface="Albertus Extra Bold" pitchFamily="34" charset="0"/>
                <a:sym typeface="Helvetica" charset="0"/>
              </a:rPr>
              <a:t>Demand for the Nuclear Energy</a:t>
            </a:r>
            <a:endParaRPr lang="fa-IR" sz="2800" dirty="0">
              <a:solidFill>
                <a:srgbClr val="552579"/>
              </a:solidFill>
              <a:latin typeface="Albertus Extra Bold" pitchFamily="34" charset="0"/>
            </a:endParaRPr>
          </a:p>
        </p:txBody>
      </p:sp>
      <p:sp>
        <p:nvSpPr>
          <p:cNvPr id="2" name="Content Placeholder 1"/>
          <p:cNvSpPr>
            <a:spLocks noGrp="1"/>
          </p:cNvSpPr>
          <p:nvPr>
            <p:ph idx="1"/>
          </p:nvPr>
        </p:nvSpPr>
        <p:spPr>
          <a:xfrm>
            <a:off x="457200" y="1052736"/>
            <a:ext cx="8229600" cy="4954555"/>
          </a:xfrm>
        </p:spPr>
        <p:txBody>
          <a:bodyPr>
            <a:normAutofit/>
          </a:bodyPr>
          <a:lstStyle/>
          <a:p>
            <a:pPr marL="365760" lvl="1" indent="-256032" algn="justLow" defTabSz="649288">
              <a:spcBef>
                <a:spcPts val="600"/>
              </a:spcBef>
              <a:buSzPct val="115000"/>
              <a:buFont typeface="Wingdings" pitchFamily="2" charset="2"/>
              <a:buChar char="Ø"/>
            </a:pPr>
            <a:r>
              <a:rPr lang="en-US" sz="2400" b="1" dirty="0">
                <a:solidFill>
                  <a:srgbClr val="001D58"/>
                </a:solidFill>
                <a:latin typeface="Helvetica" charset="0"/>
                <a:ea typeface="Helvetica" charset="0"/>
                <a:cs typeface="Helvetica" charset="0"/>
              </a:rPr>
              <a:t>Nuclear power provides about </a:t>
            </a:r>
            <a:r>
              <a:rPr lang="en-US" sz="2400" b="1" u="sng" dirty="0">
                <a:solidFill>
                  <a:srgbClr val="001D58"/>
                </a:solidFill>
                <a:latin typeface="Helvetica" charset="0"/>
                <a:ea typeface="Helvetica" charset="0"/>
                <a:cs typeface="Helvetica" charset="0"/>
              </a:rPr>
              <a:t>11% </a:t>
            </a:r>
            <a:r>
              <a:rPr lang="en-US" sz="2400" b="1" dirty="0">
                <a:solidFill>
                  <a:srgbClr val="001D58"/>
                </a:solidFill>
                <a:latin typeface="Helvetica" charset="0"/>
                <a:ea typeface="Helvetica" charset="0"/>
                <a:cs typeface="Helvetica" charset="0"/>
              </a:rPr>
              <a:t>of the world’s electricity, and </a:t>
            </a:r>
            <a:r>
              <a:rPr lang="en-US" sz="2400" b="1" u="sng" dirty="0">
                <a:solidFill>
                  <a:srgbClr val="001D58"/>
                </a:solidFill>
                <a:latin typeface="Helvetica" charset="0"/>
                <a:ea typeface="Helvetica" charset="0"/>
                <a:cs typeface="Helvetica" charset="0"/>
              </a:rPr>
              <a:t>21% </a:t>
            </a:r>
            <a:r>
              <a:rPr lang="en-US" sz="2400" b="1" dirty="0">
                <a:solidFill>
                  <a:srgbClr val="001D58"/>
                </a:solidFill>
                <a:latin typeface="Helvetica" charset="0"/>
                <a:ea typeface="Helvetica" charset="0"/>
                <a:cs typeface="Helvetica" charset="0"/>
              </a:rPr>
              <a:t>of electricity in OECD </a:t>
            </a:r>
            <a:r>
              <a:rPr lang="en-US" sz="2400" b="1" dirty="0" smtClean="0">
                <a:solidFill>
                  <a:srgbClr val="001D58"/>
                </a:solidFill>
                <a:latin typeface="Helvetica" charset="0"/>
                <a:ea typeface="Helvetica" charset="0"/>
                <a:cs typeface="Helvetica" charset="0"/>
              </a:rPr>
              <a:t>countries</a:t>
            </a:r>
          </a:p>
          <a:p>
            <a:pPr marL="365760" lvl="1" indent="-256032" algn="justLow" defTabSz="649288">
              <a:spcBef>
                <a:spcPts val="600"/>
              </a:spcBef>
              <a:buSzPct val="115000"/>
              <a:buFont typeface="Wingdings" pitchFamily="2" charset="2"/>
              <a:buChar char="Ø"/>
            </a:pPr>
            <a:endParaRPr lang="en-US" sz="2800" b="1" dirty="0">
              <a:solidFill>
                <a:srgbClr val="00B050"/>
              </a:solidFill>
              <a:latin typeface="Helvetica" charset="0"/>
              <a:ea typeface="Helvetica" charset="0"/>
              <a:cs typeface="Helvetica" charset="0"/>
            </a:endParaRPr>
          </a:p>
        </p:txBody>
      </p:sp>
      <p:pic>
        <p:nvPicPr>
          <p:cNvPr id="4" name="Picture 2" descr="C:\Documents and Settings\Gerami\Desktop\gerami\گرامي\Chart_000483.png"/>
          <p:cNvPicPr>
            <a:picLocks noChangeAspect="1" noChangeArrowheads="1"/>
          </p:cNvPicPr>
          <p:nvPr/>
        </p:nvPicPr>
        <p:blipFill>
          <a:blip r:embed="rId2"/>
          <a:srcRect/>
          <a:stretch>
            <a:fillRect/>
          </a:stretch>
        </p:blipFill>
        <p:spPr bwMode="auto">
          <a:xfrm>
            <a:off x="0" y="2348880"/>
            <a:ext cx="4729534" cy="3384376"/>
          </a:xfrm>
          <a:prstGeom prst="rect">
            <a:avLst/>
          </a:prstGeom>
          <a:noFill/>
        </p:spPr>
      </p:pic>
      <p:pic>
        <p:nvPicPr>
          <p:cNvPr id="1026" name="Picture 2" descr="C:\Users\gerami\Desktop\Chart_0000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844824"/>
            <a:ext cx="4262515" cy="50131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89517" y="6550222"/>
            <a:ext cx="1154483"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[IAEA,PRIS]</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3898411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4911</TotalTime>
  <Words>2745</Words>
  <Application>Microsoft Office PowerPoint</Application>
  <PresentationFormat>On-screen Show (4:3)</PresentationFormat>
  <Paragraphs>279</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Contents</vt:lpstr>
      <vt:lpstr>Introduction</vt:lpstr>
      <vt:lpstr>Perspective of developing the nuclear energy in the world</vt:lpstr>
      <vt:lpstr>PowerPoint Presentation</vt:lpstr>
      <vt:lpstr>World total primary energy supply (TPES)</vt:lpstr>
      <vt:lpstr> Outlook  for Global electricity supply</vt:lpstr>
      <vt:lpstr>PowerPoint Presentation</vt:lpstr>
      <vt:lpstr>Demand for the Nuclear Energy</vt:lpstr>
      <vt:lpstr>Resources </vt:lpstr>
      <vt:lpstr>Electric Power generation in Iran</vt:lpstr>
      <vt:lpstr>Electric Power generation in Iran</vt:lpstr>
      <vt:lpstr>Power generation in Iran</vt:lpstr>
      <vt:lpstr>Generation leveling of electricity in Iran</vt:lpstr>
      <vt:lpstr>Needs of Country's developing programs for energy</vt:lpstr>
      <vt:lpstr>PowerPoint Presentation</vt:lpstr>
      <vt:lpstr>Environmental consideration and sustainable development  </vt:lpstr>
      <vt:lpstr>Influence on the development of other sectors </vt:lpstr>
      <vt:lpstr>Legal and National Obligations and Bases  </vt:lpstr>
      <vt:lpstr>Reference Points of Nuclear Energy in IRAN</vt:lpstr>
      <vt:lpstr>PowerPoint Presentation</vt:lpstr>
      <vt:lpstr>History of the first unit of Bushehr Nuclear Power Plant(BNPP1)</vt:lpstr>
      <vt:lpstr>History of the first unit of Bushehr Nuclear Power Plant(BNPP1)</vt:lpstr>
      <vt:lpstr>History of the first unit of Bushehr Nuclear Power Plant(BNPP1)</vt:lpstr>
      <vt:lpstr>Current status of nuclear energy in IRAN</vt:lpstr>
      <vt:lpstr>Current status of nuclear energy in IRAN International Cooperation</vt:lpstr>
      <vt:lpstr>Non-Power Nuclear applications in Iran</vt:lpstr>
      <vt:lpstr>Nuclear Power Development program in Iran</vt:lpstr>
      <vt:lpstr>PowerPoint Presentation</vt:lpstr>
      <vt:lpstr>JCPoA (cont'd)</vt:lpstr>
      <vt:lpstr>JCPoA (cont'd)</vt:lpstr>
      <vt:lpstr>JCPoA (cont'd)</vt:lpstr>
      <vt:lpstr>International cooperation</vt:lpstr>
      <vt:lpstr>JCPoA Impact on Iran Nuclear  rogram</vt:lpstr>
      <vt:lpstr>JCPoA Impact on Iran Nuclear Programme</vt:lpstr>
      <vt:lpstr>Nuclear power development in IRAN means not only large scale power production, but also additional advantages </vt:lpstr>
      <vt:lpstr>IRAN’s advantages in nuclear energy applications development</vt:lpstr>
      <vt:lpstr>IRAN’s advantages in nuclear energy applications development</vt:lpstr>
      <vt:lpstr>Conclusion</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Reza Jafarian</dc:creator>
  <cp:lastModifiedBy>Fatourehchian , Saeed</cp:lastModifiedBy>
  <cp:revision>456</cp:revision>
  <cp:lastPrinted>2015-03-16T09:54:29Z</cp:lastPrinted>
  <dcterms:created xsi:type="dcterms:W3CDTF">2015-01-29T09:00:16Z</dcterms:created>
  <dcterms:modified xsi:type="dcterms:W3CDTF">2016-05-08T06:23:07Z</dcterms:modified>
</cp:coreProperties>
</file>