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56" r:id="rId2"/>
    <p:sldId id="282" r:id="rId3"/>
    <p:sldId id="283" r:id="rId4"/>
    <p:sldId id="281" r:id="rId5"/>
    <p:sldId id="279" r:id="rId6"/>
    <p:sldId id="280" r:id="rId7"/>
    <p:sldId id="257" r:id="rId8"/>
    <p:sldId id="258" r:id="rId9"/>
    <p:sldId id="264" r:id="rId10"/>
    <p:sldId id="276" r:id="rId11"/>
    <p:sldId id="277" r:id="rId12"/>
    <p:sldId id="278" r:id="rId13"/>
    <p:sldId id="268" r:id="rId14"/>
    <p:sldId id="269" r:id="rId15"/>
    <p:sldId id="270" r:id="rId16"/>
    <p:sldId id="260" r:id="rId17"/>
    <p:sldId id="266" r:id="rId18"/>
    <p:sldId id="267" r:id="rId19"/>
    <p:sldId id="261"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2950" autoAdjust="0"/>
  </p:normalViewPr>
  <p:slideViewPr>
    <p:cSldViewPr>
      <p:cViewPr>
        <p:scale>
          <a:sx n="100" d="100"/>
          <a:sy n="100" d="100"/>
        </p:scale>
        <p:origin x="-432"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dLbls>
          <c:showLegendKey val="0"/>
          <c:showVal val="0"/>
          <c:showCatName val="0"/>
          <c:showSerName val="0"/>
          <c:showPercent val="0"/>
          <c:showBubbleSize val="0"/>
        </c:dLbls>
        <c:gapWidth val="150"/>
        <c:axId val="38390400"/>
        <c:axId val="34935168"/>
      </c:barChart>
      <c:catAx>
        <c:axId val="38390400"/>
        <c:scaling>
          <c:orientation val="minMax"/>
        </c:scaling>
        <c:delete val="0"/>
        <c:axPos val="b"/>
        <c:majorTickMark val="out"/>
        <c:minorTickMark val="none"/>
        <c:tickLblPos val="nextTo"/>
        <c:crossAx val="34935168"/>
        <c:crosses val="autoZero"/>
        <c:auto val="1"/>
        <c:lblAlgn val="ctr"/>
        <c:lblOffset val="100"/>
        <c:noMultiLvlLbl val="0"/>
      </c:catAx>
      <c:valAx>
        <c:axId val="34935168"/>
        <c:scaling>
          <c:orientation val="minMax"/>
        </c:scaling>
        <c:delete val="0"/>
        <c:axPos val="l"/>
        <c:majorGridlines/>
        <c:numFmt formatCode="General" sourceLinked="1"/>
        <c:majorTickMark val="out"/>
        <c:minorTickMark val="none"/>
        <c:tickLblPos val="nextTo"/>
        <c:crossAx val="38390400"/>
        <c:crosses val="autoZero"/>
        <c:crossBetween val="between"/>
      </c:valAx>
    </c:plotArea>
    <c:legend>
      <c:legendPos val="r"/>
      <c:overlay val="0"/>
    </c:legend>
    <c:plotVisOnly val="1"/>
    <c:dispBlanksAs val="gap"/>
    <c:showDLblsOverMax val="0"/>
  </c:chart>
  <c:txPr>
    <a:bodyPr/>
    <a:lstStyle/>
    <a:p>
      <a:pPr algn="ctr" defTabSz="914400" rtl="0" eaLnBrk="1" latinLnBrk="0" hangingPunct="1">
        <a:spcBef>
          <a:spcPct val="0"/>
        </a:spcBef>
        <a:buNone/>
        <a:defRPr lang="en-US" sz="2000" kern="1200">
          <a:solidFill>
            <a:schemeClr val="tx2"/>
          </a:solidFill>
          <a:latin typeface="+mj-lt"/>
          <a:ea typeface="+mj-ea"/>
          <a:cs typeface="B Titr" pitchFamily="2" charset="-78"/>
        </a:defRPr>
      </a:pPr>
      <a:endParaRPr lang="en-US"/>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0.08333</cdr:x>
      <cdr:y>0</cdr:y>
    </cdr:from>
    <cdr:to>
      <cdr:x>0.91667</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685800" y="0"/>
          <a:ext cx="6858000" cy="335280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50E7A9-FF09-4237-BDC4-766281B9FF17}" type="datetimeFigureOut">
              <a:rPr lang="en-US" smtClean="0"/>
              <a:t>4/18/2017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A8D5D-436F-47AB-9A48-4AE9AD068DA1}" type="slidenum">
              <a:rPr lang="en-US" smtClean="0"/>
              <a:t>‹#›</a:t>
            </a:fld>
            <a:endParaRPr lang="en-US"/>
          </a:p>
        </p:txBody>
      </p:sp>
    </p:spTree>
    <p:extLst>
      <p:ext uri="{BB962C8B-B14F-4D97-AF65-F5344CB8AC3E}">
        <p14:creationId xmlns:p14="http://schemas.microsoft.com/office/powerpoint/2010/main" val="2322030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535346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535346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535346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13</a:t>
            </a:fld>
            <a:endParaRPr lang="en-US"/>
          </a:p>
        </p:txBody>
      </p:sp>
    </p:spTree>
    <p:extLst>
      <p:ext uri="{BB962C8B-B14F-4D97-AF65-F5344CB8AC3E}">
        <p14:creationId xmlns:p14="http://schemas.microsoft.com/office/powerpoint/2010/main" val="25353469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14</a:t>
            </a:fld>
            <a:endParaRPr lang="en-US"/>
          </a:p>
        </p:txBody>
      </p:sp>
    </p:spTree>
    <p:extLst>
      <p:ext uri="{BB962C8B-B14F-4D97-AF65-F5344CB8AC3E}">
        <p14:creationId xmlns:p14="http://schemas.microsoft.com/office/powerpoint/2010/main" val="2535346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15</a:t>
            </a:fld>
            <a:endParaRPr lang="en-US"/>
          </a:p>
        </p:txBody>
      </p:sp>
    </p:spTree>
    <p:extLst>
      <p:ext uri="{BB962C8B-B14F-4D97-AF65-F5344CB8AC3E}">
        <p14:creationId xmlns:p14="http://schemas.microsoft.com/office/powerpoint/2010/main" val="2535346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16</a:t>
            </a:fld>
            <a:endParaRPr lang="en-US"/>
          </a:p>
        </p:txBody>
      </p:sp>
    </p:spTree>
    <p:extLst>
      <p:ext uri="{BB962C8B-B14F-4D97-AF65-F5344CB8AC3E}">
        <p14:creationId xmlns:p14="http://schemas.microsoft.com/office/powerpoint/2010/main" val="2535346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17</a:t>
            </a:fld>
            <a:endParaRPr lang="en-US"/>
          </a:p>
        </p:txBody>
      </p:sp>
    </p:spTree>
    <p:extLst>
      <p:ext uri="{BB962C8B-B14F-4D97-AF65-F5344CB8AC3E}">
        <p14:creationId xmlns:p14="http://schemas.microsoft.com/office/powerpoint/2010/main" val="2535346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CA8D5D-436F-47AB-9A48-4AE9AD068DA1}" type="slidenum">
              <a:rPr lang="en-US" smtClean="0"/>
              <a:t>18</a:t>
            </a:fld>
            <a:endParaRPr lang="en-US"/>
          </a:p>
        </p:txBody>
      </p:sp>
    </p:spTree>
    <p:extLst>
      <p:ext uri="{BB962C8B-B14F-4D97-AF65-F5344CB8AC3E}">
        <p14:creationId xmlns:p14="http://schemas.microsoft.com/office/powerpoint/2010/main" val="25353469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D89649B-42AA-4D0F-BDA0-9B6684CE8B38}" type="datetimeFigureOut">
              <a:rPr lang="en-US" smtClean="0"/>
              <a:t>4/18/2017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4F1A538-7F5F-427D-BD31-D2594858B047}"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9649B-42AA-4D0F-BDA0-9B6684CE8B3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1A538-7F5F-427D-BD31-D2594858B047}"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9649B-42AA-4D0F-BDA0-9B6684CE8B3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1A538-7F5F-427D-BD31-D2594858B047}"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89649B-42AA-4D0F-BDA0-9B6684CE8B3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1A538-7F5F-427D-BD31-D2594858B047}"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89649B-42AA-4D0F-BDA0-9B6684CE8B38}" type="datetimeFigureOut">
              <a:rPr lang="en-US" smtClean="0"/>
              <a:t>4/18/2017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1A538-7F5F-427D-BD31-D2594858B04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D89649B-42AA-4D0F-BDA0-9B6684CE8B3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1A538-7F5F-427D-BD31-D2594858B047}"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89649B-42AA-4D0F-BDA0-9B6684CE8B38}" type="datetimeFigureOut">
              <a:rPr lang="en-US" smtClean="0"/>
              <a:t>4/18/2017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1A538-7F5F-427D-BD31-D2594858B047}"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89649B-42AA-4D0F-BDA0-9B6684CE8B38}" type="datetimeFigureOut">
              <a:rPr lang="en-US" smtClean="0"/>
              <a:t>4/18/2017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1A538-7F5F-427D-BD31-D2594858B047}"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9649B-42AA-4D0F-BDA0-9B6684CE8B38}" type="datetimeFigureOut">
              <a:rPr lang="en-US" smtClean="0"/>
              <a:t>4/18/2017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1A538-7F5F-427D-BD31-D2594858B04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9649B-42AA-4D0F-BDA0-9B6684CE8B3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1A538-7F5F-427D-BD31-D2594858B04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89649B-42AA-4D0F-BDA0-9B6684CE8B38}" type="datetimeFigureOut">
              <a:rPr lang="en-US" smtClean="0"/>
              <a:t>4/18/2017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1A538-7F5F-427D-BD31-D2594858B04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7D89649B-42AA-4D0F-BDA0-9B6684CE8B38}" type="datetimeFigureOut">
              <a:rPr lang="en-US" smtClean="0"/>
              <a:t>4/18/2017</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4F1A538-7F5F-427D-BD31-D2594858B04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4000" dirty="0" smtClean="0">
                <a:cs typeface="B Titr" pitchFamily="2" charset="-78"/>
              </a:rPr>
              <a:t>بررسی قرارداد جدید پیمانکار روس جهت تعمیرات نیروگاه اتمی بوشهردر سال های 2018-2021</a:t>
            </a:r>
            <a:endParaRPr lang="en-US" sz="4000" dirty="0">
              <a:cs typeface="B Titr" pitchFamily="2" charset="-78"/>
            </a:endParaRPr>
          </a:p>
        </p:txBody>
      </p:sp>
      <p:sp>
        <p:nvSpPr>
          <p:cNvPr id="3" name="Subtitle 2"/>
          <p:cNvSpPr>
            <a:spLocks noGrp="1"/>
          </p:cNvSpPr>
          <p:nvPr>
            <p:ph type="subTitle" idx="1"/>
          </p:nvPr>
        </p:nvSpPr>
        <p:spPr/>
        <p:txBody>
          <a:bodyPr>
            <a:normAutofit/>
          </a:bodyPr>
          <a:lstStyle/>
          <a:p>
            <a:r>
              <a:rPr lang="fa-IR" sz="4000" dirty="0">
                <a:ln w="3175">
                  <a:solidFill>
                    <a:schemeClr val="tx1">
                      <a:alpha val="65000"/>
                    </a:schemeClr>
                  </a:solidFill>
                </a:ln>
                <a:effectLst>
                  <a:outerShdw blurRad="25400" dist="12700" dir="14220000" rotWithShape="0">
                    <a:prstClr val="black">
                      <a:alpha val="50000"/>
                    </a:prstClr>
                  </a:outerShdw>
                </a:effectLst>
                <a:latin typeface="+mj-lt"/>
                <a:ea typeface="+mj-ea"/>
                <a:cs typeface="B Titr" pitchFamily="2" charset="-78"/>
              </a:rPr>
              <a:t>معاونت فنی تپنا</a:t>
            </a:r>
            <a:endParaRPr lang="en-US" sz="4000" dirty="0">
              <a:ln w="3175">
                <a:solidFill>
                  <a:schemeClr val="tx1">
                    <a:alpha val="65000"/>
                  </a:schemeClr>
                </a:solidFill>
              </a:ln>
              <a:effectLst>
                <a:outerShdw blurRad="25400" dist="12700" dir="14220000" rotWithShape="0">
                  <a:prstClr val="black">
                    <a:alpha val="50000"/>
                  </a:prstClr>
                </a:outerShdw>
              </a:effectLst>
              <a:latin typeface="+mj-lt"/>
              <a:ea typeface="+mj-ea"/>
              <a:cs typeface="B Titr" pitchFamily="2" charset="-78"/>
            </a:endParaRPr>
          </a:p>
        </p:txBody>
      </p:sp>
    </p:spTree>
    <p:extLst>
      <p:ext uri="{BB962C8B-B14F-4D97-AF65-F5344CB8AC3E}">
        <p14:creationId xmlns:p14="http://schemas.microsoft.com/office/powerpoint/2010/main" val="1761468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52928173"/>
              </p:ext>
            </p:extLst>
          </p:nvPr>
        </p:nvGraphicFramePr>
        <p:xfrm>
          <a:off x="1295400" y="1295401"/>
          <a:ext cx="7315200" cy="3827630"/>
        </p:xfrm>
        <a:graphic>
          <a:graphicData uri="http://schemas.openxmlformats.org/drawingml/2006/table">
            <a:tbl>
              <a:tblPr rtl="1" firstRow="1" firstCol="1" bandRow="1">
                <a:tableStyleId>{5C22544A-7EE6-4342-B048-85BDC9FD1C3A}</a:tableStyleId>
              </a:tblPr>
              <a:tblGrid>
                <a:gridCol w="811271"/>
                <a:gridCol w="6503929"/>
              </a:tblGrid>
              <a:tr h="268441">
                <a:tc>
                  <a:txBody>
                    <a:bodyPr/>
                    <a:lstStyle/>
                    <a:p>
                      <a:pPr marL="0" marR="0" algn="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1</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كنترل هاي ورودي سوخت تازه در انبار نگهداري سوخت </a:t>
                      </a:r>
                      <a:endParaRPr kumimoji="0" lang="en-US" sz="1800" kern="1200" dirty="0" smtClean="0">
                        <a:solidFill>
                          <a:schemeClr val="dk1"/>
                        </a:solidFill>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جابجايي ارگان</a:t>
                      </a:r>
                      <a:r>
                        <a:rPr kumimoji="0" lang="fa-IR" sz="1800" kern="1200" dirty="0" smtClean="0">
                          <a:solidFill>
                            <a:schemeClr val="dk1"/>
                          </a:solidFill>
                          <a:effectLst/>
                          <a:latin typeface="Calibri"/>
                          <a:ea typeface="Calibri"/>
                          <a:cs typeface="B Nazanin" pitchFamily="2" charset="-78"/>
                        </a:rPr>
                        <a:t> های </a:t>
                      </a:r>
                      <a:r>
                        <a:rPr kumimoji="0" lang="ar-SA" sz="1800" kern="1200" dirty="0" smtClean="0">
                          <a:solidFill>
                            <a:schemeClr val="dk1"/>
                          </a:solidFill>
                          <a:effectLst/>
                          <a:latin typeface="Calibri"/>
                          <a:ea typeface="Calibri"/>
                          <a:cs typeface="B Nazanin" pitchFamily="2" charset="-78"/>
                        </a:rPr>
                        <a:t>جاذب نوترون سيستم حفاظت راكتور از داخل استخر نگهداري سوخت و راکتو</a:t>
                      </a:r>
                      <a:r>
                        <a:rPr kumimoji="0" lang="fa-IR" sz="1800" kern="1200" dirty="0" smtClean="0">
                          <a:solidFill>
                            <a:schemeClr val="dk1"/>
                          </a:solidFill>
                          <a:effectLst/>
                          <a:latin typeface="Calibri"/>
                          <a:ea typeface="Calibri"/>
                          <a:cs typeface="B Nazanin" pitchFamily="2" charset="-78"/>
                        </a:rPr>
                        <a:t>ر</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0451">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خارج كردن سوخت هسته اي کارکرده و بارگذاری سوخت تازه ازقلب راكتور</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4</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جوشکاری واشر نیکلی درپوش راکتور(تهیه و تدوین دستورالعمل تایید صلاحیت جوشکار نیکل و دریافت تاییدیه تست جوشکار از  آز مواد و نظام ایمنی هسته ای کشور)</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fa-IR" sz="1800" kern="1200" dirty="0" smtClean="0">
                          <a:solidFill>
                            <a:schemeClr val="dk1"/>
                          </a:solidFill>
                          <a:effectLst/>
                          <a:latin typeface="Calibri"/>
                          <a:ea typeface="Calibri"/>
                          <a:cs typeface="B Nazanin" pitchFamily="2" charset="-78"/>
                        </a:rPr>
                        <a:t>انجام عملیات مدرنیزاسیون روی خطوط لوله سیستمهای مهم نیروگاه و کانالهای ایمنی</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6</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fa-IR" sz="1800" kern="1200" dirty="0" smtClean="0">
                          <a:solidFill>
                            <a:schemeClr val="dk1"/>
                          </a:solidFill>
                          <a:effectLst/>
                          <a:latin typeface="Calibri"/>
                          <a:ea typeface="Calibri"/>
                          <a:cs typeface="B Nazanin" pitchFamily="2" charset="-78"/>
                        </a:rPr>
                        <a:t>انجام تعمیر اساسی گیربکس فیلتر گردان </a:t>
                      </a:r>
                      <a:r>
                        <a:rPr kumimoji="0" lang="ru-RU" sz="1800" kern="1200" dirty="0" smtClean="0">
                          <a:solidFill>
                            <a:schemeClr val="dk1"/>
                          </a:solidFill>
                          <a:effectLst/>
                          <a:latin typeface="Calibri"/>
                          <a:ea typeface="Calibri"/>
                          <a:cs typeface="B Nazanin" pitchFamily="2" charset="-78"/>
                        </a:rPr>
                        <a:t>VA52N001</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r" rtl="1">
                        <a:lnSpc>
                          <a:spcPct val="115000"/>
                        </a:lnSpc>
                        <a:spcBef>
                          <a:spcPts val="0"/>
                        </a:spcBef>
                        <a:spcAft>
                          <a:spcPts val="0"/>
                        </a:spcAft>
                      </a:pPr>
                      <a:r>
                        <a:rPr lang="fa-IR" sz="2000" dirty="0" smtClean="0">
                          <a:effectLst/>
                          <a:latin typeface="Calibri"/>
                          <a:ea typeface="Calibri"/>
                          <a:cs typeface="B Nazanin" pitchFamily="2" charset="-78"/>
                        </a:rPr>
                        <a:t>7</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fa-IR" sz="1800" kern="1200" dirty="0" smtClean="0">
                          <a:solidFill>
                            <a:schemeClr val="dk1"/>
                          </a:solidFill>
                          <a:effectLst/>
                          <a:latin typeface="Calibri"/>
                          <a:ea typeface="Calibri"/>
                          <a:cs typeface="B Nazanin" pitchFamily="2" charset="-78"/>
                        </a:rPr>
                        <a:t>تعمیرات جاری دیزل های برق اضطراری</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r>
              <a:rPr lang="fa-IR" sz="2000" dirty="0">
                <a:cs typeface="B Titr" pitchFamily="2" charset="-78"/>
              </a:rPr>
              <a:t>فعالیت های عمده ای که در قرارداد جدید به </a:t>
            </a:r>
            <a:r>
              <a:rPr lang="fa-IR" sz="2000" dirty="0" smtClean="0">
                <a:cs typeface="B Titr" pitchFamily="2" charset="-78"/>
              </a:rPr>
              <a:t>پیمانكارمنتقل نگرديده اند</a:t>
            </a:r>
            <a:endParaRPr lang="en-US" sz="2000" dirty="0">
              <a:effectLst/>
              <a:cs typeface="B Titr" pitchFamily="2" charset="-78"/>
            </a:endParaRPr>
          </a:p>
        </p:txBody>
      </p:sp>
    </p:spTree>
    <p:extLst>
      <p:ext uri="{BB962C8B-B14F-4D97-AF65-F5344CB8AC3E}">
        <p14:creationId xmlns:p14="http://schemas.microsoft.com/office/powerpoint/2010/main" val="1268878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44965036"/>
              </p:ext>
            </p:extLst>
          </p:nvPr>
        </p:nvGraphicFramePr>
        <p:xfrm>
          <a:off x="1295400" y="1295401"/>
          <a:ext cx="6781800" cy="4100819"/>
        </p:xfrm>
        <a:graphic>
          <a:graphicData uri="http://schemas.openxmlformats.org/drawingml/2006/table">
            <a:tbl>
              <a:tblPr rtl="1" firstRow="1" firstCol="1" bandRow="1">
                <a:tableStyleId>{5C22544A-7EE6-4342-B048-85BDC9FD1C3A}</a:tableStyleId>
              </a:tblPr>
              <a:tblGrid>
                <a:gridCol w="752116"/>
                <a:gridCol w="6029684"/>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8</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تعميرات  كمپرسورهای تیپ </a:t>
                      </a:r>
                      <a:r>
                        <a:rPr kumimoji="0" lang="en-US" sz="1800" kern="1200" dirty="0" smtClean="0">
                          <a:solidFill>
                            <a:schemeClr val="dk1"/>
                          </a:solidFill>
                          <a:effectLst/>
                          <a:latin typeface="Calibri"/>
                          <a:ea typeface="Calibri"/>
                          <a:cs typeface="B Nazanin" pitchFamily="2" charset="-78"/>
                        </a:rPr>
                        <a:t>UF50D001</a:t>
                      </a: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9</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والوهای کاهنده سریع جریان به کلکتور مصرف داخلی سالن  توربین</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0451">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والوهای کاهنده سریع جریان به کلکتور داراتور</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11</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شیرهای بای پس توربین </a:t>
                      </a:r>
                      <a:r>
                        <a:rPr kumimoji="0" lang="en-US" sz="1800" kern="1200" dirty="0" smtClean="0">
                          <a:solidFill>
                            <a:schemeClr val="dk1"/>
                          </a:solidFill>
                          <a:effectLst/>
                          <a:latin typeface="Calibri"/>
                          <a:ea typeface="Calibri"/>
                          <a:cs typeface="B Nazanin" pitchFamily="2" charset="-78"/>
                        </a:rPr>
                        <a:t>SF</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کندانسورهای سیستم </a:t>
                      </a:r>
                      <a:r>
                        <a:rPr kumimoji="0" lang="en-US" sz="1800" kern="1200" dirty="0" smtClean="0">
                          <a:solidFill>
                            <a:schemeClr val="dk1"/>
                          </a:solidFill>
                          <a:effectLst/>
                          <a:latin typeface="Calibri"/>
                          <a:ea typeface="Calibri"/>
                          <a:cs typeface="B Nazanin" pitchFamily="2" charset="-78"/>
                        </a:rPr>
                        <a:t>SD</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فیلترهای </a:t>
                      </a:r>
                      <a:r>
                        <a:rPr kumimoji="0" lang="en-US" sz="1800" kern="1200" dirty="0" smtClean="0">
                          <a:solidFill>
                            <a:schemeClr val="dk1"/>
                          </a:solidFill>
                          <a:effectLst/>
                          <a:latin typeface="Calibri"/>
                          <a:ea typeface="Calibri"/>
                          <a:cs typeface="B Nazanin" pitchFamily="2" charset="-78"/>
                        </a:rPr>
                        <a:t>VB</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14</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شیر اصلی بخار </a:t>
                      </a:r>
                      <a:r>
                        <a:rPr kumimoji="0" lang="en-US" sz="1800" kern="1200" dirty="0" smtClean="0">
                          <a:solidFill>
                            <a:schemeClr val="dk1"/>
                          </a:solidFill>
                          <a:effectLst/>
                          <a:latin typeface="Calibri"/>
                          <a:ea typeface="Calibri"/>
                          <a:cs typeface="B Nazanin" pitchFamily="2" charset="-78"/>
                        </a:rPr>
                        <a:t>ГПЗ</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تعمیرات والوهای مرزی سیستم </a:t>
                      </a:r>
                      <a:r>
                        <a:rPr kumimoji="0" lang="en-US" sz="1800" kern="1200" dirty="0" smtClean="0">
                          <a:solidFill>
                            <a:schemeClr val="dk1"/>
                          </a:solidFill>
                          <a:effectLst/>
                          <a:latin typeface="Calibri"/>
                          <a:ea typeface="Calibri"/>
                          <a:cs typeface="B Nazanin" pitchFamily="2" charset="-78"/>
                        </a:rPr>
                        <a:t>TH</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r>
              <a:rPr lang="fa-IR" sz="2000" dirty="0">
                <a:cs typeface="B Titr" pitchFamily="2" charset="-78"/>
              </a:rPr>
              <a:t>فعالیت های عمده ای که در قرارداد جدید به پیمانکار منتقل نشده اند</a:t>
            </a:r>
            <a:endParaRPr lang="en-US" sz="2000" dirty="0">
              <a:effectLst/>
              <a:cs typeface="B Titr" pitchFamily="2" charset="-78"/>
            </a:endParaRPr>
          </a:p>
        </p:txBody>
      </p:sp>
    </p:spTree>
    <p:extLst>
      <p:ext uri="{BB962C8B-B14F-4D97-AF65-F5344CB8AC3E}">
        <p14:creationId xmlns:p14="http://schemas.microsoft.com/office/powerpoint/2010/main" val="445216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78522883"/>
              </p:ext>
            </p:extLst>
          </p:nvPr>
        </p:nvGraphicFramePr>
        <p:xfrm>
          <a:off x="1295400" y="1066800"/>
          <a:ext cx="6858000" cy="3983506"/>
        </p:xfrm>
        <a:graphic>
          <a:graphicData uri="http://schemas.openxmlformats.org/drawingml/2006/table">
            <a:tbl>
              <a:tblPr rtl="1" firstRow="1" firstCol="1" bandRow="1">
                <a:tableStyleId>{5C22544A-7EE6-4342-B048-85BDC9FD1C3A}</a:tableStyleId>
              </a:tblPr>
              <a:tblGrid>
                <a:gridCol w="760567"/>
                <a:gridCol w="6097433"/>
              </a:tblGrid>
              <a:tr h="268441">
                <a:tc>
                  <a:txBody>
                    <a:bodyPr/>
                    <a:lstStyle/>
                    <a:p>
                      <a:pPr marL="0" marR="0" algn="ctr" defTabSz="914400" rtl="1" eaLnBrk="1" latinLnBrk="0" hangingPunct="1">
                        <a:lnSpc>
                          <a:spcPct val="115000"/>
                        </a:lnSpc>
                        <a:spcBef>
                          <a:spcPts val="0"/>
                        </a:spcBef>
                        <a:spcAft>
                          <a:spcPts val="0"/>
                        </a:spcAft>
                      </a:pPr>
                      <a:r>
                        <a:rPr lang="fa-IR" sz="2400" b="1" kern="1200" dirty="0">
                          <a:solidFill>
                            <a:schemeClr val="lt1"/>
                          </a:solidFill>
                          <a:effectLst/>
                          <a:latin typeface="+mn-lt"/>
                          <a:ea typeface="+mn-ea"/>
                          <a:cs typeface="B Nazanin" pitchFamily="2" charset="-78"/>
                        </a:rPr>
                        <a:t>ردیف</a:t>
                      </a:r>
                      <a:endParaRPr lang="en-US" sz="2400" b="1" kern="1200" dirty="0">
                        <a:solidFill>
                          <a:schemeClr val="lt1"/>
                        </a:solidFill>
                        <a:effectLst/>
                        <a:latin typeface="+mn-lt"/>
                        <a:ea typeface="+mn-ea"/>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16</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تعمير و سرويس فني درب هاي نفوذ ناپذير</a:t>
                      </a:r>
                      <a:endParaRPr kumimoji="0" lang="en-US" sz="1800" kern="1200" dirty="0" smtClean="0">
                        <a:solidFill>
                          <a:schemeClr val="dk1"/>
                        </a:solidFill>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60451">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17</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 پمپ های کانال های ایمنی</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تعمیر روی پمپ روغن-دنده ای</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19</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تعمیر روی چنگک</a:t>
                      </a:r>
                      <a:r>
                        <a:rPr kumimoji="0" lang="en-US" sz="1800" kern="1200" dirty="0" smtClean="0">
                          <a:solidFill>
                            <a:schemeClr val="dk1"/>
                          </a:solidFill>
                          <a:effectLst/>
                          <a:latin typeface="Calibri"/>
                          <a:ea typeface="Calibri"/>
                          <a:cs typeface="B Nazanin" pitchFamily="2" charset="-78"/>
                        </a:rPr>
                        <a:t>VA21N001 </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تعمیر روی فیلتر گردان</a:t>
                      </a:r>
                      <a:r>
                        <a:rPr kumimoji="0" lang="en-US" sz="1800" kern="1200" dirty="0" smtClean="0">
                          <a:solidFill>
                            <a:schemeClr val="dk1"/>
                          </a:solidFill>
                          <a:effectLst/>
                          <a:latin typeface="Calibri"/>
                          <a:ea typeface="Calibri"/>
                          <a:cs typeface="B Nazanin" pitchFamily="2" charset="-78"/>
                        </a:rPr>
                        <a:t>VA32N001 </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21</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انجام تعمیر روی فیلتر گردان</a:t>
                      </a:r>
                      <a:r>
                        <a:rPr kumimoji="0" lang="fa-IR" sz="1800" kern="1200" dirty="0" smtClean="0">
                          <a:solidFill>
                            <a:schemeClr val="dk1"/>
                          </a:solidFill>
                          <a:effectLst/>
                          <a:latin typeface="Calibri"/>
                          <a:ea typeface="Calibri"/>
                          <a:cs typeface="B Nazanin" pitchFamily="2" charset="-78"/>
                        </a:rPr>
                        <a:t> </a:t>
                      </a:r>
                      <a:r>
                        <a:rPr kumimoji="0" lang="en-US" sz="1800" kern="1200" dirty="0" smtClean="0">
                          <a:solidFill>
                            <a:schemeClr val="dk1"/>
                          </a:solidFill>
                          <a:effectLst/>
                          <a:latin typeface="Calibri"/>
                          <a:ea typeface="Calibri"/>
                          <a:cs typeface="B Nazanin" pitchFamily="2" charset="-78"/>
                        </a:rPr>
                        <a:t>VA22N001 </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en-US" sz="1800" kern="1200" dirty="0" smtClean="0">
                          <a:solidFill>
                            <a:schemeClr val="dk1"/>
                          </a:solidFill>
                          <a:effectLst/>
                          <a:latin typeface="Calibri"/>
                          <a:ea typeface="Calibri"/>
                          <a:cs typeface="B Nazanin" pitchFamily="2" charset="-78"/>
                        </a:rPr>
                        <a:t>TB</a:t>
                      </a:r>
                      <a:r>
                        <a:rPr kumimoji="0" lang="ar-SA" sz="1800" kern="1200" dirty="0" smtClean="0">
                          <a:solidFill>
                            <a:schemeClr val="dk1"/>
                          </a:solidFill>
                          <a:effectLst/>
                          <a:latin typeface="Calibri"/>
                          <a:ea typeface="Calibri"/>
                          <a:cs typeface="B Nazanin" pitchFamily="2" charset="-78"/>
                        </a:rPr>
                        <a:t>تعمیر اساسی پمپ های سیستم </a:t>
                      </a:r>
                      <a:endParaRPr kumimoji="0" lang="en-US" sz="1800" kern="1200" dirty="0" smtClean="0">
                        <a:solidFill>
                          <a:schemeClr val="dk1"/>
                        </a:solidFill>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kumimoji="0" lang="ar-SA" sz="1800" kern="1200" dirty="0" smtClean="0">
                          <a:solidFill>
                            <a:schemeClr val="dk1"/>
                          </a:solidFill>
                          <a:effectLst/>
                          <a:latin typeface="Calibri"/>
                          <a:ea typeface="Calibri"/>
                          <a:cs typeface="B Nazanin" pitchFamily="2" charset="-78"/>
                        </a:rPr>
                        <a:t>تعمیر</a:t>
                      </a:r>
                      <a:r>
                        <a:rPr kumimoji="0" lang="fa-IR" sz="1800" kern="1200" dirty="0" smtClean="0">
                          <a:solidFill>
                            <a:schemeClr val="dk1"/>
                          </a:solidFill>
                          <a:effectLst/>
                          <a:latin typeface="Calibri"/>
                          <a:ea typeface="Calibri"/>
                          <a:cs typeface="B Nazanin" pitchFamily="2" charset="-78"/>
                        </a:rPr>
                        <a:t> </a:t>
                      </a:r>
                      <a:r>
                        <a:rPr kumimoji="0" lang="ar-SA" sz="1800" kern="1200" dirty="0" smtClean="0">
                          <a:solidFill>
                            <a:schemeClr val="dk1"/>
                          </a:solidFill>
                          <a:effectLst/>
                          <a:latin typeface="Calibri"/>
                          <a:ea typeface="Calibri"/>
                          <a:cs typeface="B Nazanin" pitchFamily="2" charset="-78"/>
                        </a:rPr>
                        <a:t>نیمه اساسی پمپ های روغن  سیستم</a:t>
                      </a:r>
                      <a:r>
                        <a:rPr kumimoji="0" lang="en-US" sz="1800" kern="1200" dirty="0" smtClean="0">
                          <a:solidFill>
                            <a:schemeClr val="dk1"/>
                          </a:solidFill>
                          <a:effectLst/>
                          <a:latin typeface="Calibri"/>
                          <a:ea typeface="Calibri"/>
                          <a:cs typeface="B Nazanin" pitchFamily="2" charset="-78"/>
                        </a:rPr>
                        <a:t>TH15;25</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a:xfrm>
            <a:off x="457200" y="152400"/>
            <a:ext cx="8229600" cy="1143000"/>
          </a:xfrm>
        </p:spPr>
        <p:txBody>
          <a:bodyPr>
            <a:normAutofit/>
          </a:bodyPr>
          <a:lstStyle/>
          <a:p>
            <a:r>
              <a:rPr lang="fa-IR" sz="2000" dirty="0">
                <a:cs typeface="B Titr" pitchFamily="2" charset="-78"/>
              </a:rPr>
              <a:t>فعالیت های عمده ای که در قرارداد جدید به پیمانکار منتقل نشده اند</a:t>
            </a:r>
            <a:endParaRPr lang="en-US" sz="2000" dirty="0">
              <a:effectLst/>
              <a:cs typeface="B Titr" pitchFamily="2" charset="-78"/>
            </a:endParaRPr>
          </a:p>
        </p:txBody>
      </p:sp>
    </p:spTree>
    <p:extLst>
      <p:ext uri="{BB962C8B-B14F-4D97-AF65-F5344CB8AC3E}">
        <p14:creationId xmlns:p14="http://schemas.microsoft.com/office/powerpoint/2010/main" val="4006259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6683257"/>
              </p:ext>
            </p:extLst>
          </p:nvPr>
        </p:nvGraphicFramePr>
        <p:xfrm>
          <a:off x="1295400" y="1295401"/>
          <a:ext cx="6781800" cy="4169160"/>
        </p:xfrm>
        <a:graphic>
          <a:graphicData uri="http://schemas.openxmlformats.org/drawingml/2006/table">
            <a:tbl>
              <a:tblPr rtl="1" firstRow="1" firstCol="1" bandRow="1">
                <a:tableStyleId>{5C22544A-7EE6-4342-B048-85BDC9FD1C3A}</a:tableStyleId>
              </a:tblPr>
              <a:tblGrid>
                <a:gridCol w="752116"/>
                <a:gridCol w="6029684"/>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a:effectLst/>
                          <a:cs typeface="B Nazanin" pitchFamily="2" charset="-78"/>
                        </a:rPr>
                        <a:t> </a:t>
                      </a:r>
                      <a:r>
                        <a:rPr lang="fa-IR" sz="2000" dirty="0" smtClean="0">
                          <a:effectLst/>
                          <a:cs typeface="B Nazanin" pitchFamily="2" charset="-78"/>
                        </a:rPr>
                        <a:t>24</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گرمکن های جبران کننده فشار </a:t>
                      </a:r>
                      <a:r>
                        <a:rPr lang="ru-RU" sz="1800" baseline="0" dirty="0" smtClean="0">
                          <a:effectLst/>
                          <a:latin typeface="Calibri"/>
                          <a:ea typeface="Calibri"/>
                          <a:cs typeface="B Nazanin" pitchFamily="2" charset="-78"/>
                        </a:rPr>
                        <a:t>ТЭН КД </a:t>
                      </a:r>
                      <a:r>
                        <a:rPr lang="fa-IR" sz="1800" baseline="0" dirty="0" smtClean="0">
                          <a:effectLst/>
                          <a:latin typeface="Calibri"/>
                          <a:ea typeface="Calibri"/>
                          <a:cs typeface="B Nazanin" pitchFamily="2" charset="-78"/>
                        </a:rPr>
                        <a:t>مانند </a:t>
                      </a:r>
                      <a:r>
                        <a:rPr lang="en-US" sz="1800" baseline="0" dirty="0" smtClean="0">
                          <a:effectLst/>
                          <a:latin typeface="Calibri"/>
                          <a:ea typeface="Calibri"/>
                          <a:cs typeface="B Nazanin" pitchFamily="2" charset="-78"/>
                        </a:rPr>
                        <a:t>YP10W001-28</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مخازن </a:t>
                      </a:r>
                      <a:r>
                        <a:rPr lang="ru-RU" sz="1800" dirty="0" smtClean="0">
                          <a:effectLst/>
                          <a:latin typeface="Calibri"/>
                          <a:ea typeface="Calibri"/>
                          <a:cs typeface="B Nazanin" pitchFamily="2" charset="-78"/>
                        </a:rPr>
                        <a:t>САОЗ</a:t>
                      </a:r>
                      <a:r>
                        <a:rPr lang="fa-IR" sz="1800" dirty="0" smtClean="0">
                          <a:effectLst/>
                          <a:latin typeface="Calibri"/>
                          <a:ea typeface="Calibri"/>
                          <a:cs typeface="B Nazanin" pitchFamily="2" charset="-78"/>
                        </a:rPr>
                        <a:t> مانند </a:t>
                      </a:r>
                      <a:r>
                        <a:rPr lang="en-US" sz="1800" dirty="0" smtClean="0">
                          <a:effectLst/>
                          <a:latin typeface="Calibri"/>
                          <a:ea typeface="Calibri"/>
                          <a:cs typeface="B Nazanin" pitchFamily="2" charset="-78"/>
                        </a:rPr>
                        <a:t>YT13B001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792">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26</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تغذیه مانند </a:t>
                      </a:r>
                      <a:r>
                        <a:rPr lang="en-US" sz="1800" dirty="0" smtClean="0">
                          <a:effectLst/>
                          <a:latin typeface="Calibri"/>
                          <a:ea typeface="Calibri"/>
                          <a:cs typeface="B Nazanin" pitchFamily="2" charset="-78"/>
                        </a:rPr>
                        <a:t>TA32D001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27</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اضطراری تزریق بور فشار بالا مانند </a:t>
                      </a:r>
                      <a:r>
                        <a:rPr lang="en-US" sz="1800" dirty="0" smtClean="0">
                          <a:effectLst/>
                          <a:latin typeface="Calibri"/>
                          <a:ea typeface="Calibri"/>
                          <a:cs typeface="B Nazanin" pitchFamily="2" charset="-78"/>
                        </a:rPr>
                        <a:t>TH45D001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فیلترهای مکانیکی دمابالا در راکتور مانند </a:t>
                      </a:r>
                      <a:r>
                        <a:rPr lang="en-US" sz="1800" dirty="0" smtClean="0">
                          <a:effectLst/>
                          <a:latin typeface="Calibri"/>
                          <a:ea typeface="Calibri"/>
                          <a:cs typeface="B Nazanin" pitchFamily="2" charset="-78"/>
                        </a:rPr>
                        <a:t>TC60B001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29</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کامل مخازن و فیلترهای سیستم </a:t>
                      </a:r>
                      <a:r>
                        <a:rPr lang="en-US" sz="1800" dirty="0" smtClean="0">
                          <a:effectLst/>
                          <a:latin typeface="Calibri"/>
                          <a:ea typeface="Calibri"/>
                          <a:cs typeface="B Nazanin" pitchFamily="2" charset="-78"/>
                        </a:rPr>
                        <a:t>TC</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تجهیزات پوسته ای سیستم </a:t>
                      </a:r>
                      <a:r>
                        <a:rPr lang="en-US" sz="1800" dirty="0" smtClean="0">
                          <a:effectLst/>
                          <a:latin typeface="Calibri"/>
                          <a:ea typeface="Calibri"/>
                          <a:cs typeface="B Nazanin" pitchFamily="2" charset="-78"/>
                        </a:rPr>
                        <a:t>TF</a:t>
                      </a:r>
                      <a:r>
                        <a:rPr lang="en-US" sz="1800" baseline="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مانند باک و مبدل های </a:t>
                      </a:r>
                      <a:r>
                        <a:rPr lang="en-US" sz="1800" baseline="0" dirty="0" smtClean="0">
                          <a:effectLst/>
                          <a:latin typeface="Calibri"/>
                          <a:ea typeface="Calibri"/>
                          <a:cs typeface="B Nazanin" pitchFamily="2" charset="-78"/>
                        </a:rPr>
                        <a:t>TF30,40</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31</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سیستم </a:t>
                      </a:r>
                      <a:r>
                        <a:rPr lang="en-US" sz="1800" dirty="0" smtClean="0">
                          <a:effectLst/>
                          <a:latin typeface="Calibri"/>
                          <a:ea typeface="Calibri"/>
                          <a:cs typeface="B Nazanin" pitchFamily="2" charset="-78"/>
                        </a:rPr>
                        <a:t>TE</a:t>
                      </a:r>
                      <a:r>
                        <a:rPr lang="en-US" sz="1800" baseline="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مانند </a:t>
                      </a:r>
                      <a:r>
                        <a:rPr lang="en-US" sz="1800" baseline="0" dirty="0" smtClean="0">
                          <a:effectLst/>
                          <a:latin typeface="Calibri"/>
                          <a:ea typeface="Calibri"/>
                          <a:cs typeface="B Nazanin" pitchFamily="2" charset="-78"/>
                        </a:rPr>
                        <a:t>TE20D001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 عمده ای که در قرارداد جدید به پیمانکار منتقل نشده </a:t>
            </a:r>
            <a:r>
              <a:rPr lang="fa-IR" sz="2000" dirty="0" smtClean="0">
                <a:effectLst/>
                <a:cs typeface="B Titr" pitchFamily="2" charset="-78"/>
              </a:rPr>
              <a:t>اند</a:t>
            </a:r>
            <a:endParaRPr lang="en-US" sz="2000" dirty="0">
              <a:cs typeface="B Titr" pitchFamily="2" charset="-78"/>
            </a:endParaRPr>
          </a:p>
        </p:txBody>
      </p:sp>
    </p:spTree>
    <p:extLst>
      <p:ext uri="{BB962C8B-B14F-4D97-AF65-F5344CB8AC3E}">
        <p14:creationId xmlns:p14="http://schemas.microsoft.com/office/powerpoint/2010/main" val="1695866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62108153"/>
              </p:ext>
            </p:extLst>
          </p:nvPr>
        </p:nvGraphicFramePr>
        <p:xfrm>
          <a:off x="1295400" y="1295401"/>
          <a:ext cx="6858000" cy="3868166"/>
        </p:xfrm>
        <a:graphic>
          <a:graphicData uri="http://schemas.openxmlformats.org/drawingml/2006/table">
            <a:tbl>
              <a:tblPr rtl="1" firstRow="1" firstCol="1" bandRow="1">
                <a:tableStyleId>{5C22544A-7EE6-4342-B048-85BDC9FD1C3A}</a:tableStyleId>
              </a:tblPr>
              <a:tblGrid>
                <a:gridCol w="760567"/>
                <a:gridCol w="6097433"/>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32</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تجهیزات دوار سیستم های </a:t>
                      </a:r>
                      <a:r>
                        <a:rPr lang="en-US" sz="1800" dirty="0" smtClean="0">
                          <a:effectLst/>
                          <a:latin typeface="Calibri"/>
                          <a:ea typeface="Calibri"/>
                          <a:cs typeface="B Nazanin" pitchFamily="2" charset="-78"/>
                        </a:rPr>
                        <a:t>TS,TW,TY,TZ</a:t>
                      </a:r>
                      <a:r>
                        <a:rPr lang="en-US" sz="1800" baseline="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مانند </a:t>
                      </a:r>
                      <a:r>
                        <a:rPr lang="en-US" sz="1800" baseline="0" dirty="0" smtClean="0">
                          <a:effectLst/>
                          <a:latin typeface="Calibri"/>
                          <a:ea typeface="Calibri"/>
                          <a:cs typeface="B Nazanin" pitchFamily="2" charset="-78"/>
                        </a:rPr>
                        <a:t>TS21D002,TW40D001,TY31D001,TZ13D001</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3060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 نگهداری گذرگاه ها</a:t>
                      </a:r>
                      <a:r>
                        <a:rPr lang="fa-IR" sz="1800" baseline="0" dirty="0" smtClean="0">
                          <a:effectLst/>
                          <a:latin typeface="Calibri"/>
                          <a:ea typeface="Calibri"/>
                          <a:cs typeface="B Nazanin" pitchFamily="2" charset="-78"/>
                        </a:rPr>
                        <a:t> </a:t>
                      </a:r>
                      <a:r>
                        <a:rPr lang="ru-RU" sz="1800" baseline="0" dirty="0" smtClean="0">
                          <a:effectLst/>
                          <a:latin typeface="Calibri"/>
                          <a:ea typeface="Calibri"/>
                          <a:cs typeface="B Nazanin" pitchFamily="2" charset="-78"/>
                        </a:rPr>
                        <a:t>ШЛЮЗ</a:t>
                      </a:r>
                      <a:r>
                        <a:rPr lang="en-US" sz="1800" baseline="0" dirty="0" smtClean="0">
                          <a:effectLst/>
                          <a:latin typeface="Calibri"/>
                          <a:ea typeface="Calibri"/>
                          <a:cs typeface="B Nazanin" pitchFamily="2" charset="-78"/>
                        </a:rPr>
                        <a:t>,XD,XG,XB</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34</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 نگهداری ضربه گیرهای هیدرولیکی</a:t>
                      </a:r>
                      <a:r>
                        <a:rPr lang="fa-IR" sz="1800" baseline="0" dirty="0" smtClean="0">
                          <a:effectLst/>
                          <a:latin typeface="Calibri"/>
                          <a:ea typeface="Calibri"/>
                          <a:cs typeface="B Nazanin" pitchFamily="2" charset="-78"/>
                        </a:rPr>
                        <a:t> تجهیزات اصلی</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کندانس اصلی سالن توربین مانند </a:t>
                      </a:r>
                      <a:r>
                        <a:rPr lang="en-US" sz="1800" dirty="0" smtClean="0">
                          <a:effectLst/>
                          <a:latin typeface="Calibri"/>
                          <a:ea typeface="Calibri"/>
                          <a:cs typeface="B Nazanin" pitchFamily="2" charset="-78"/>
                        </a:rPr>
                        <a:t>RM11D001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7771">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41</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مبدل های خنک کاری اضطراری مدار اول مانند </a:t>
                      </a:r>
                      <a:r>
                        <a:rPr lang="en-US" sz="1800" dirty="0" smtClean="0">
                          <a:effectLst/>
                          <a:latin typeface="Calibri"/>
                          <a:ea typeface="Calibri"/>
                          <a:cs typeface="B Nazanin" pitchFamily="2" charset="-78"/>
                        </a:rPr>
                        <a:t>TH20,30,40B003</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ولوهای سیستم </a:t>
                      </a:r>
                      <a:r>
                        <a:rPr lang="en-US" sz="1800" dirty="0" smtClean="0">
                          <a:effectLst/>
                          <a:latin typeface="Calibri"/>
                          <a:ea typeface="Calibri"/>
                          <a:cs typeface="B Nazanin" pitchFamily="2" charset="-78"/>
                        </a:rPr>
                        <a:t>TC</a:t>
                      </a:r>
                      <a:r>
                        <a:rPr lang="en-US" sz="1800" baseline="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مانند </a:t>
                      </a:r>
                      <a:r>
                        <a:rPr lang="en-US" sz="1800" baseline="0" dirty="0" smtClean="0">
                          <a:effectLst/>
                          <a:latin typeface="Calibri"/>
                          <a:ea typeface="Calibri"/>
                          <a:cs typeface="B Nazanin" pitchFamily="2" charset="-78"/>
                        </a:rPr>
                        <a:t>TC11S003,TC01S016</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9164">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کلیه ولوهای مربوط به سیستم </a:t>
                      </a:r>
                      <a:r>
                        <a:rPr lang="en-US" sz="1800" dirty="0" smtClean="0">
                          <a:effectLst/>
                          <a:latin typeface="Calibri"/>
                          <a:ea typeface="Calibri"/>
                          <a:cs typeface="B Nazanin" pitchFamily="2" charset="-78"/>
                        </a:rPr>
                        <a:t>TC60,70,80,90,91,92</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 عمده ای که در قرارداد جدید به پیمانکار منتقل نشده </a:t>
            </a:r>
            <a:r>
              <a:rPr lang="fa-IR" sz="2000" dirty="0" smtClean="0">
                <a:effectLst/>
                <a:cs typeface="B Titr" pitchFamily="2" charset="-78"/>
              </a:rPr>
              <a:t>اند</a:t>
            </a:r>
            <a:endParaRPr lang="en-US" sz="2000" dirty="0">
              <a:cs typeface="B Titr" pitchFamily="2" charset="-78"/>
            </a:endParaRPr>
          </a:p>
        </p:txBody>
      </p:sp>
    </p:spTree>
    <p:extLst>
      <p:ext uri="{BB962C8B-B14F-4D97-AF65-F5344CB8AC3E}">
        <p14:creationId xmlns:p14="http://schemas.microsoft.com/office/powerpoint/2010/main" val="16633868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97166443"/>
              </p:ext>
            </p:extLst>
          </p:nvPr>
        </p:nvGraphicFramePr>
        <p:xfrm>
          <a:off x="1295400" y="1295401"/>
          <a:ext cx="6934200" cy="4169160"/>
        </p:xfrm>
        <a:graphic>
          <a:graphicData uri="http://schemas.openxmlformats.org/drawingml/2006/table">
            <a:tbl>
              <a:tblPr rtl="1" firstRow="1" firstCol="1" bandRow="1">
                <a:tableStyleId>{5C22544A-7EE6-4342-B048-85BDC9FD1C3A}</a:tableStyleId>
              </a:tblPr>
              <a:tblGrid>
                <a:gridCol w="769018"/>
                <a:gridCol w="6165182"/>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44</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ولوهای مربوط</a:t>
                      </a:r>
                      <a:r>
                        <a:rPr lang="fa-IR" sz="1800" baseline="0" dirty="0" smtClean="0">
                          <a:effectLst/>
                          <a:latin typeface="Calibri"/>
                          <a:ea typeface="Calibri"/>
                          <a:cs typeface="B Nazanin" pitchFamily="2" charset="-78"/>
                        </a:rPr>
                        <a:t> به سیستم </a:t>
                      </a:r>
                      <a:r>
                        <a:rPr lang="en-US" sz="1800" baseline="0" dirty="0" smtClean="0">
                          <a:effectLst/>
                          <a:latin typeface="Calibri"/>
                          <a:ea typeface="Calibri"/>
                          <a:cs typeface="B Nazanin" pitchFamily="2" charset="-78"/>
                        </a:rPr>
                        <a:t>TK,TY,RZ</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مبدل های سیستم </a:t>
                      </a:r>
                      <a:r>
                        <a:rPr lang="en-US" sz="1800" dirty="0" smtClean="0">
                          <a:effectLst/>
                          <a:latin typeface="Calibri"/>
                          <a:ea typeface="Calibri"/>
                          <a:cs typeface="B Nazanin" pitchFamily="2" charset="-78"/>
                        </a:rPr>
                        <a:t>TS </a:t>
                      </a:r>
                      <a:r>
                        <a:rPr lang="fa-IR" sz="1800" dirty="0" smtClean="0">
                          <a:effectLst/>
                          <a:latin typeface="Calibri"/>
                          <a:ea typeface="Calibri"/>
                          <a:cs typeface="B Nazanin" pitchFamily="2" charset="-78"/>
                        </a:rPr>
                        <a:t>مانند</a:t>
                      </a:r>
                      <a:r>
                        <a:rPr lang="fa-IR" sz="1800" baseline="0" dirty="0" smtClean="0">
                          <a:effectLst/>
                          <a:latin typeface="Calibri"/>
                          <a:ea typeface="Calibri"/>
                          <a:cs typeface="B Nazanin" pitchFamily="2" charset="-78"/>
                        </a:rPr>
                        <a:t> </a:t>
                      </a:r>
                      <a:r>
                        <a:rPr lang="en-US" sz="1800" baseline="0" dirty="0" smtClean="0">
                          <a:effectLst/>
                          <a:latin typeface="Calibri"/>
                          <a:ea typeface="Calibri"/>
                          <a:cs typeface="B Nazanin" pitchFamily="2" charset="-78"/>
                        </a:rPr>
                        <a:t>TS10,14,15,21,22,31,32</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792">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46</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ولوهای</a:t>
                      </a:r>
                      <a:r>
                        <a:rPr lang="fa-IR" sz="1800" baseline="0" dirty="0" smtClean="0">
                          <a:effectLst/>
                          <a:latin typeface="Calibri"/>
                          <a:ea typeface="Calibri"/>
                          <a:cs typeface="B Nazanin" pitchFamily="2" charset="-78"/>
                        </a:rPr>
                        <a:t> سیستم </a:t>
                      </a:r>
                      <a:r>
                        <a:rPr lang="en-US" sz="1800" baseline="0" dirty="0" smtClean="0">
                          <a:effectLst/>
                          <a:latin typeface="Calibri"/>
                          <a:ea typeface="Calibri"/>
                          <a:cs typeface="B Nazanin" pitchFamily="2" charset="-78"/>
                        </a:rPr>
                        <a:t>TA,TH</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47</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a:t>
                      </a:r>
                      <a:r>
                        <a:rPr lang="en-US" sz="1800" dirty="0" smtClean="0">
                          <a:effectLst/>
                          <a:latin typeface="Calibri"/>
                          <a:ea typeface="Calibri"/>
                          <a:cs typeface="B Nazanin" pitchFamily="2" charset="-78"/>
                        </a:rPr>
                        <a:t>RK12,22,32</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تغذيه اصلي نيروگاه</a:t>
                      </a:r>
                      <a:r>
                        <a:rPr lang="en-US" sz="1800" dirty="0" smtClean="0">
                          <a:effectLst/>
                          <a:latin typeface="Calibri"/>
                          <a:ea typeface="Calibri"/>
                          <a:cs typeface="B Nazanin" pitchFamily="2" charset="-78"/>
                        </a:rPr>
                        <a:t>D001</a:t>
                      </a:r>
                      <a:r>
                        <a:rPr lang="fa-IR" sz="1800" dirty="0" smtClean="0">
                          <a:effectLst/>
                          <a:latin typeface="Calibri"/>
                          <a:ea typeface="Calibri"/>
                          <a:cs typeface="B Nazanin" pitchFamily="2" charset="-78"/>
                        </a:rPr>
                        <a:t> </a:t>
                      </a:r>
                      <a:r>
                        <a:rPr lang="en-US" sz="1800" dirty="0" smtClean="0">
                          <a:effectLst/>
                          <a:latin typeface="Calibri"/>
                          <a:ea typeface="Calibri"/>
                          <a:cs typeface="B Nazanin" pitchFamily="2" charset="-78"/>
                        </a:rPr>
                        <a:t>RL12,22,32</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تغذیه</a:t>
                      </a:r>
                      <a:r>
                        <a:rPr lang="fa-IR" sz="1800" baseline="0" dirty="0" smtClean="0">
                          <a:effectLst/>
                          <a:latin typeface="Calibri"/>
                          <a:ea typeface="Calibri"/>
                          <a:cs typeface="B Nazanin" pitchFamily="2" charset="-78"/>
                        </a:rPr>
                        <a:t> مولد بخار</a:t>
                      </a:r>
                      <a:r>
                        <a:rPr lang="en-US" sz="180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 اضطراري سيستم ايمني</a:t>
                      </a:r>
                      <a:r>
                        <a:rPr lang="fa-IR" sz="1800" dirty="0" smtClean="0">
                          <a:effectLst/>
                          <a:latin typeface="Calibri"/>
                          <a:ea typeface="Calibri"/>
                          <a:cs typeface="B Nazanin" pitchFamily="2" charset="-78"/>
                        </a:rPr>
                        <a:t> مانند </a:t>
                      </a:r>
                      <a:r>
                        <a:rPr lang="en-US" sz="1800" dirty="0" smtClean="0">
                          <a:effectLst/>
                          <a:latin typeface="Calibri"/>
                          <a:ea typeface="Calibri"/>
                          <a:cs typeface="B Nazanin" pitchFamily="2" charset="-78"/>
                        </a:rPr>
                        <a:t>RS32,42D001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49</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ولوهای</a:t>
                      </a:r>
                      <a:r>
                        <a:rPr lang="fa-IR" sz="1800" baseline="0" dirty="0" smtClean="0">
                          <a:effectLst/>
                          <a:latin typeface="Calibri"/>
                          <a:ea typeface="Calibri"/>
                          <a:cs typeface="B Nazanin" pitchFamily="2" charset="-78"/>
                        </a:rPr>
                        <a:t> سیستم </a:t>
                      </a:r>
                      <a:r>
                        <a:rPr lang="en-US" sz="1800" baseline="0" dirty="0" smtClean="0">
                          <a:effectLst/>
                          <a:latin typeface="Calibri"/>
                          <a:ea typeface="Calibri"/>
                          <a:cs typeface="B Nazanin" pitchFamily="2" charset="-78"/>
                        </a:rPr>
                        <a:t>RD </a:t>
                      </a:r>
                      <a:r>
                        <a:rPr lang="fa-IR" sz="1800" baseline="0" dirty="0" smtClean="0">
                          <a:effectLst/>
                          <a:latin typeface="Calibri"/>
                          <a:ea typeface="Calibri"/>
                          <a:cs typeface="B Nazanin" pitchFamily="2" charset="-78"/>
                        </a:rPr>
                        <a:t>مانند </a:t>
                      </a:r>
                      <a:r>
                        <a:rPr lang="en-US" sz="1800" baseline="0" dirty="0" smtClean="0">
                          <a:effectLst/>
                          <a:latin typeface="Calibri"/>
                          <a:ea typeface="Calibri"/>
                          <a:cs typeface="B Nazanin" pitchFamily="2" charset="-78"/>
                        </a:rPr>
                        <a:t>RD51,52S010</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50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هاي</a:t>
                      </a:r>
                      <a:r>
                        <a:rPr lang="en-US" sz="1800" dirty="0" smtClean="0">
                          <a:effectLst/>
                          <a:latin typeface="Calibri"/>
                          <a:ea typeface="Calibri"/>
                          <a:cs typeface="B Nazanin" pitchFamily="2" charset="-78"/>
                        </a:rPr>
                        <a:t>12,22,32D001</a:t>
                      </a:r>
                      <a:r>
                        <a:rPr lang="fa-IR" sz="1800" dirty="0" smtClean="0">
                          <a:effectLst/>
                          <a:latin typeface="Calibri"/>
                          <a:ea typeface="Calibri"/>
                          <a:cs typeface="B Nazanin" pitchFamily="2" charset="-78"/>
                        </a:rPr>
                        <a:t> </a:t>
                      </a:r>
                      <a:r>
                        <a:rPr lang="en-US" sz="1800" dirty="0" smtClean="0">
                          <a:effectLst/>
                          <a:latin typeface="Calibri"/>
                          <a:ea typeface="Calibri"/>
                          <a:cs typeface="B Nazanin" pitchFamily="2" charset="-78"/>
                        </a:rPr>
                        <a:t>RG</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 عمده ای که در قرارداد جدید به پیمانکار منتقل نشده </a:t>
            </a:r>
            <a:r>
              <a:rPr lang="fa-IR" sz="2000" dirty="0" smtClean="0">
                <a:effectLst/>
                <a:cs typeface="B Titr" pitchFamily="2" charset="-78"/>
              </a:rPr>
              <a:t>اند</a:t>
            </a:r>
            <a:endParaRPr lang="en-US" sz="2000" dirty="0">
              <a:cs typeface="B Titr" pitchFamily="2" charset="-78"/>
            </a:endParaRPr>
          </a:p>
        </p:txBody>
      </p:sp>
    </p:spTree>
    <p:extLst>
      <p:ext uri="{BB962C8B-B14F-4D97-AF65-F5344CB8AC3E}">
        <p14:creationId xmlns:p14="http://schemas.microsoft.com/office/powerpoint/2010/main" val="11916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689449"/>
              </p:ext>
            </p:extLst>
          </p:nvPr>
        </p:nvGraphicFramePr>
        <p:xfrm>
          <a:off x="1295400" y="1295401"/>
          <a:ext cx="7010400" cy="3635132"/>
        </p:xfrm>
        <a:graphic>
          <a:graphicData uri="http://schemas.openxmlformats.org/drawingml/2006/table">
            <a:tbl>
              <a:tblPr rtl="1" firstRow="1" firstCol="1" bandRow="1">
                <a:tableStyleId>{5C22544A-7EE6-4342-B048-85BDC9FD1C3A}</a:tableStyleId>
              </a:tblPr>
              <a:tblGrid>
                <a:gridCol w="777468"/>
                <a:gridCol w="6232932"/>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a:effectLst/>
                          <a:cs typeface="B Nazanin" pitchFamily="2" charset="-78"/>
                        </a:rPr>
                        <a:t> </a:t>
                      </a:r>
                      <a:r>
                        <a:rPr lang="fa-IR" sz="2000" dirty="0" smtClean="0">
                          <a:effectLst/>
                          <a:cs typeface="B Nazanin" pitchFamily="2" charset="-78"/>
                        </a:rPr>
                        <a:t>1</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a:effectLst/>
                          <a:cs typeface="B Nazanin" pitchFamily="2" charset="-78"/>
                        </a:rPr>
                        <a:t> </a:t>
                      </a:r>
                      <a:r>
                        <a:rPr lang="fa-IR" sz="1800" dirty="0" smtClean="0">
                          <a:effectLst/>
                          <a:cs typeface="B Nazanin" pitchFamily="2" charset="-78"/>
                        </a:rPr>
                        <a:t>تعمیرات نیمه اساسی و اساسی  راکتور هسته ای </a:t>
                      </a:r>
                      <a:r>
                        <a:rPr lang="en-US" sz="1800" dirty="0" smtClean="0">
                          <a:effectLst/>
                          <a:cs typeface="B Nazanin" pitchFamily="2" charset="-78"/>
                        </a:rPr>
                        <a:t>PWR1000(446B)</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کامل مبدل بخاردر پایان مرحله دوم </a:t>
                      </a:r>
                      <a:r>
                        <a:rPr lang="en-US" sz="1800" baseline="0" dirty="0" smtClean="0">
                          <a:effectLst/>
                          <a:latin typeface="Calibri"/>
                          <a:ea typeface="Calibri"/>
                          <a:cs typeface="B Nazanin" pitchFamily="2" charset="-78"/>
                        </a:rPr>
                        <a:t>YB</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8792">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3</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سیرکوله اصلی</a:t>
                      </a:r>
                      <a:r>
                        <a:rPr lang="en-US" sz="1800" dirty="0" smtClean="0">
                          <a:effectLst/>
                          <a:latin typeface="Calibri"/>
                          <a:ea typeface="Calibri"/>
                          <a:cs typeface="B Nazanin" pitchFamily="2" charset="-78"/>
                        </a:rPr>
                        <a:t>(YD)</a:t>
                      </a:r>
                      <a:r>
                        <a:rPr lang="en-US" sz="1800" baseline="0" dirty="0" smtClean="0">
                          <a:effectLst/>
                          <a:latin typeface="Calibri"/>
                          <a:ea typeface="Calibri"/>
                          <a:cs typeface="B Nazanin" pitchFamily="2" charset="-78"/>
                        </a:rPr>
                        <a:t> </a:t>
                      </a:r>
                      <a:r>
                        <a:rPr lang="fa-IR" sz="1800" baseline="0" dirty="0" smtClean="0">
                          <a:effectLst/>
                          <a:latin typeface="Calibri"/>
                          <a:ea typeface="Calibri"/>
                          <a:cs typeface="B Nazanin" pitchFamily="2" charset="-78"/>
                        </a:rPr>
                        <a:t>در پایان مرحله ششم و تعمیرات قسمت داخلی پمپ در پایان مرحله هشتم</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4</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اساسي پمپ های خنک کاری استخرسوخت</a:t>
                      </a:r>
                      <a:r>
                        <a:rPr lang="fa-IR" sz="1800" baseline="0" dirty="0" smtClean="0">
                          <a:effectLst/>
                          <a:latin typeface="Calibri"/>
                          <a:ea typeface="Calibri"/>
                          <a:cs typeface="B Nazanin" pitchFamily="2" charset="-78"/>
                        </a:rPr>
                        <a:t> مانند </a:t>
                      </a:r>
                      <a:r>
                        <a:rPr lang="en-US" sz="1800" baseline="0" dirty="0" smtClean="0">
                          <a:effectLst/>
                          <a:latin typeface="Calibri"/>
                          <a:ea typeface="Calibri"/>
                          <a:cs typeface="B Nazanin" pitchFamily="2" charset="-78"/>
                        </a:rPr>
                        <a:t>TH18,28,38</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اساسي</a:t>
                      </a:r>
                      <a:r>
                        <a:rPr lang="fa-IR" sz="1800" baseline="0" dirty="0" smtClean="0">
                          <a:effectLst/>
                          <a:latin typeface="Calibri"/>
                          <a:ea typeface="Calibri"/>
                          <a:cs typeface="B Nazanin" pitchFamily="2" charset="-78"/>
                        </a:rPr>
                        <a:t> پمپ های اضطراری مدار اول مانند </a:t>
                      </a:r>
                      <a:r>
                        <a:rPr lang="en-US" sz="1800" baseline="0" dirty="0" smtClean="0">
                          <a:effectLst/>
                          <a:latin typeface="Calibri"/>
                          <a:ea typeface="Calibri"/>
                          <a:cs typeface="B Nazanin" pitchFamily="2" charset="-78"/>
                        </a:rPr>
                        <a:t>TH10,20,30</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6</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ولو های اصلی ایمپالسی-ایمنی مانند</a:t>
                      </a:r>
                      <a:endParaRPr lang="ru-RU" sz="1800" dirty="0" smtClean="0">
                        <a:effectLst/>
                        <a:latin typeface="Calibri"/>
                        <a:ea typeface="Calibri"/>
                        <a:cs typeface="B Nazanin" pitchFamily="2" charset="-78"/>
                      </a:endParaRPr>
                    </a:p>
                    <a:p>
                      <a:pPr marL="0" marR="0" algn="r" rtl="1">
                        <a:lnSpc>
                          <a:spcPct val="115000"/>
                        </a:lnSpc>
                        <a:spcBef>
                          <a:spcPts val="0"/>
                        </a:spcBef>
                        <a:spcAft>
                          <a:spcPts val="0"/>
                        </a:spcAft>
                      </a:pPr>
                      <a:r>
                        <a:rPr lang="ru-RU" sz="1800" dirty="0" smtClean="0">
                          <a:effectLst/>
                          <a:latin typeface="Calibri"/>
                          <a:ea typeface="Calibri"/>
                          <a:cs typeface="B Nazanin" pitchFamily="2" charset="-78"/>
                        </a:rPr>
                        <a:t>БРУ-А</a:t>
                      </a:r>
                      <a:r>
                        <a:rPr lang="en-US" sz="1800" dirty="0" smtClean="0">
                          <a:effectLst/>
                          <a:latin typeface="Calibri"/>
                          <a:ea typeface="Calibri"/>
                          <a:cs typeface="B Nazanin" pitchFamily="2" charset="-78"/>
                        </a:rPr>
                        <a:t>,</a:t>
                      </a:r>
                      <a:r>
                        <a:rPr lang="ru-RU" sz="1800" dirty="0" smtClean="0">
                          <a:effectLst/>
                          <a:latin typeface="Calibri"/>
                          <a:ea typeface="Calibri"/>
                          <a:cs typeface="B Nazanin" pitchFamily="2" charset="-78"/>
                        </a:rPr>
                        <a:t> БРУ-К</a:t>
                      </a:r>
                      <a:r>
                        <a:rPr lang="fa-IR" sz="1800" dirty="0" smtClean="0">
                          <a:effectLst/>
                          <a:latin typeface="Calibri"/>
                          <a:ea typeface="Calibri"/>
                          <a:cs typeface="B Nazanin" pitchFamily="2" charset="-78"/>
                        </a:rPr>
                        <a:t> </a:t>
                      </a:r>
                      <a:r>
                        <a:rPr lang="ru-RU" sz="1800" dirty="0" smtClean="0">
                          <a:effectLst/>
                          <a:latin typeface="Calibri"/>
                          <a:ea typeface="Calibri"/>
                          <a:cs typeface="B Nazanin" pitchFamily="2" charset="-78"/>
                        </a:rPr>
                        <a:t> ИПУ-ПГ</a:t>
                      </a:r>
                      <a:r>
                        <a:rPr lang="en-US" sz="1800" dirty="0" smtClean="0">
                          <a:effectLst/>
                          <a:latin typeface="Calibri"/>
                          <a:ea typeface="Calibri"/>
                          <a:cs typeface="B Nazanin" pitchFamily="2" charset="-78"/>
                        </a:rPr>
                        <a:t>,</a:t>
                      </a:r>
                      <a:r>
                        <a:rPr lang="ru-RU" sz="1800" dirty="0" smtClean="0">
                          <a:effectLst/>
                          <a:latin typeface="Calibri"/>
                          <a:ea typeface="Calibri"/>
                          <a:cs typeface="B Nazanin" pitchFamily="2" charset="-78"/>
                        </a:rPr>
                        <a:t> ИПУ-САОЗ</a:t>
                      </a:r>
                      <a:r>
                        <a:rPr lang="en-US" sz="1800" dirty="0" smtClean="0">
                          <a:effectLst/>
                          <a:latin typeface="Calibri"/>
                          <a:ea typeface="Calibri"/>
                          <a:cs typeface="B Nazanin" pitchFamily="2" charset="-78"/>
                        </a:rPr>
                        <a:t> ,</a:t>
                      </a:r>
                      <a:r>
                        <a:rPr lang="ru-RU" sz="1800" dirty="0" smtClean="0">
                          <a:effectLst/>
                          <a:latin typeface="Calibri"/>
                          <a:ea typeface="Calibri"/>
                          <a:cs typeface="B Nazanin" pitchFamily="2" charset="-78"/>
                        </a:rPr>
                        <a:t>ИПУ-КД</a:t>
                      </a:r>
                      <a:r>
                        <a:rPr lang="en-US" sz="1800" dirty="0" smtClean="0">
                          <a:effectLst/>
                          <a:latin typeface="Calibri"/>
                          <a:ea typeface="Calibri"/>
                          <a:cs typeface="B Nazanin" pitchFamily="2" charset="-78"/>
                        </a:rPr>
                        <a:t>,</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هایی که تا پایان قرارداد جدید به کارفرما منتقل خواهند </a:t>
            </a:r>
            <a:r>
              <a:rPr lang="fa-IR" sz="2000" dirty="0" smtClean="0">
                <a:effectLst/>
                <a:cs typeface="B Titr" pitchFamily="2" charset="-78"/>
              </a:rPr>
              <a:t>شد</a:t>
            </a:r>
            <a:endParaRPr lang="en-US" sz="2000" dirty="0">
              <a:cs typeface="B Titr" pitchFamily="2" charset="-78"/>
            </a:endParaRPr>
          </a:p>
        </p:txBody>
      </p:sp>
    </p:spTree>
    <p:extLst>
      <p:ext uri="{BB962C8B-B14F-4D97-AF65-F5344CB8AC3E}">
        <p14:creationId xmlns:p14="http://schemas.microsoft.com/office/powerpoint/2010/main" val="270642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78235359"/>
              </p:ext>
            </p:extLst>
          </p:nvPr>
        </p:nvGraphicFramePr>
        <p:xfrm>
          <a:off x="1295400" y="1295401"/>
          <a:ext cx="6934200" cy="3151332"/>
        </p:xfrm>
        <a:graphic>
          <a:graphicData uri="http://schemas.openxmlformats.org/drawingml/2006/table">
            <a:tbl>
              <a:tblPr rtl="1" firstRow="1" firstCol="1" bandRow="1">
                <a:tableStyleId>{5C22544A-7EE6-4342-B048-85BDC9FD1C3A}</a:tableStyleId>
              </a:tblPr>
              <a:tblGrid>
                <a:gridCol w="769018"/>
                <a:gridCol w="6165182"/>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7</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کمپرسورهای هوای راه انداز دیزل ژنراتور مانند </a:t>
                      </a:r>
                      <a:r>
                        <a:rPr lang="en-US" sz="1800" dirty="0" smtClean="0">
                          <a:effectLst/>
                          <a:latin typeface="Calibri"/>
                          <a:ea typeface="Calibri"/>
                          <a:cs typeface="B Nazanin" pitchFamily="2" charset="-78"/>
                        </a:rPr>
                        <a:t>GY10,20D501,2</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پمپ های خنک کننده کندانسور </a:t>
                      </a:r>
                      <a:r>
                        <a:rPr lang="en-US" sz="1800" baseline="0" dirty="0" smtClean="0">
                          <a:effectLst/>
                          <a:latin typeface="Calibri"/>
                          <a:ea typeface="Calibri"/>
                          <a:cs typeface="B Nazanin" pitchFamily="2" charset="-78"/>
                        </a:rPr>
                        <a:t>UF40</a:t>
                      </a:r>
                      <a:r>
                        <a:rPr lang="fa-IR" sz="1800" baseline="0" dirty="0" smtClean="0">
                          <a:effectLst/>
                          <a:latin typeface="Calibri"/>
                          <a:ea typeface="Calibri"/>
                          <a:cs typeface="B Nazanin" pitchFamily="2" charset="-78"/>
                        </a:rPr>
                        <a:t> مانند </a:t>
                      </a:r>
                      <a:r>
                        <a:rPr lang="en-US" sz="1800" baseline="0" dirty="0" smtClean="0">
                          <a:effectLst/>
                          <a:latin typeface="Calibri"/>
                          <a:ea typeface="Calibri"/>
                          <a:cs typeface="B Nazanin" pitchFamily="2" charset="-78"/>
                        </a:rPr>
                        <a:t>VJ41D001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9</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پمپ های سیرکوله کندانسور مانند </a:t>
                      </a:r>
                      <a:r>
                        <a:rPr lang="en-US" sz="1800" baseline="0" dirty="0" smtClean="0">
                          <a:effectLst/>
                          <a:latin typeface="Calibri"/>
                          <a:ea typeface="Calibri"/>
                          <a:cs typeface="B Nazanin" pitchFamily="2" charset="-78"/>
                        </a:rPr>
                        <a:t>VC10,20,30,40D001</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10</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پمپ های سیستم دفع بخارات روغن مانند </a:t>
                      </a:r>
                      <a:r>
                        <a:rPr lang="en-US" sz="1800" baseline="0" dirty="0" smtClean="0">
                          <a:effectLst/>
                          <a:latin typeface="Calibri"/>
                          <a:ea typeface="Calibri"/>
                          <a:cs typeface="B Nazanin" pitchFamily="2" charset="-78"/>
                        </a:rPr>
                        <a:t>SN81,91D001</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11</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پمپ های کمکی تغذیه مانند </a:t>
                      </a:r>
                      <a:r>
                        <a:rPr lang="en-US" sz="1800" baseline="0" dirty="0" smtClean="0">
                          <a:effectLst/>
                          <a:latin typeface="Calibri"/>
                          <a:ea typeface="Calibri"/>
                          <a:cs typeface="B Nazanin" pitchFamily="2" charset="-78"/>
                        </a:rPr>
                        <a:t>RR22</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12</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پمپ های روغن کاری توربین مانند </a:t>
                      </a:r>
                      <a:r>
                        <a:rPr lang="en-US" sz="1800" baseline="0" dirty="0" smtClean="0">
                          <a:effectLst/>
                          <a:latin typeface="Calibri"/>
                          <a:ea typeface="Calibri"/>
                          <a:cs typeface="B Nazanin" pitchFamily="2" charset="-78"/>
                        </a:rPr>
                        <a:t>SC11D001</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هایی که تا پایان قرارداد جدید به کارفرما منتقل خواهند </a:t>
            </a:r>
            <a:r>
              <a:rPr lang="fa-IR" sz="2000" dirty="0" smtClean="0">
                <a:effectLst/>
                <a:cs typeface="B Titr" pitchFamily="2" charset="-78"/>
              </a:rPr>
              <a:t>شد</a:t>
            </a:r>
            <a:endParaRPr lang="en-US" sz="2000" dirty="0">
              <a:effectLst/>
              <a:cs typeface="B Titr" pitchFamily="2" charset="-78"/>
            </a:endParaRPr>
          </a:p>
        </p:txBody>
      </p:sp>
    </p:spTree>
    <p:extLst>
      <p:ext uri="{BB962C8B-B14F-4D97-AF65-F5344CB8AC3E}">
        <p14:creationId xmlns:p14="http://schemas.microsoft.com/office/powerpoint/2010/main" val="33938623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67818219"/>
              </p:ext>
            </p:extLst>
          </p:nvPr>
        </p:nvGraphicFramePr>
        <p:xfrm>
          <a:off x="1295400" y="1295401"/>
          <a:ext cx="6934200" cy="3322747"/>
        </p:xfrm>
        <a:graphic>
          <a:graphicData uri="http://schemas.openxmlformats.org/drawingml/2006/table">
            <a:tbl>
              <a:tblPr rtl="1" firstRow="1" firstCol="1" bandRow="1">
                <a:tableStyleId>{5C22544A-7EE6-4342-B048-85BDC9FD1C3A}</a:tableStyleId>
              </a:tblPr>
              <a:tblGrid>
                <a:gridCol w="769018"/>
                <a:gridCol w="6165182"/>
              </a:tblGrid>
              <a:tr h="268441">
                <a:tc>
                  <a:txBody>
                    <a:bodyPr/>
                    <a:lstStyle/>
                    <a:p>
                      <a:pPr marL="0" marR="0" algn="ctr" rtl="1">
                        <a:lnSpc>
                          <a:spcPct val="115000"/>
                        </a:lnSpc>
                        <a:spcBef>
                          <a:spcPts val="0"/>
                        </a:spcBef>
                        <a:spcAft>
                          <a:spcPts val="0"/>
                        </a:spcAft>
                      </a:pPr>
                      <a:r>
                        <a:rPr lang="fa-IR" sz="2400" dirty="0">
                          <a:effectLst/>
                          <a:cs typeface="B Nazanin" pitchFamily="2" charset="-78"/>
                        </a:rPr>
                        <a:t>ردیف</a:t>
                      </a:r>
                      <a:endParaRPr lang="en-US" sz="2400" dirty="0">
                        <a:effectLst/>
                        <a:latin typeface="Calibri"/>
                        <a:ea typeface="Calibri"/>
                        <a:cs typeface="B Nazanin" pitchFamily="2" charset="-78"/>
                      </a:endParaRPr>
                    </a:p>
                  </a:txBody>
                  <a:tcPr marL="41435" marR="41435" marT="0" marB="0"/>
                </a:tc>
                <a:tc>
                  <a:txBody>
                    <a:bodyPr/>
                    <a:lstStyle/>
                    <a:p>
                      <a:pPr marL="0" marR="0" algn="ctr" rtl="1">
                        <a:lnSpc>
                          <a:spcPct val="115000"/>
                        </a:lnSpc>
                        <a:spcBef>
                          <a:spcPts val="0"/>
                        </a:spcBef>
                        <a:spcAft>
                          <a:spcPts val="0"/>
                        </a:spcAft>
                      </a:pPr>
                      <a:r>
                        <a:rPr lang="fa-IR" sz="2400" dirty="0">
                          <a:effectLst/>
                          <a:cs typeface="B Nazanin" pitchFamily="2" charset="-78"/>
                        </a:rPr>
                        <a:t>شرح فعالیت</a:t>
                      </a:r>
                      <a:endParaRPr lang="en-US" sz="2400" dirty="0">
                        <a:effectLst/>
                        <a:latin typeface="Calibri"/>
                        <a:ea typeface="Calibri"/>
                        <a:cs typeface="B Nazanin" pitchFamily="2" charset="-78"/>
                      </a:endParaRPr>
                    </a:p>
                  </a:txBody>
                  <a:tcPr marL="41435" marR="41435" marT="0" marB="0"/>
                </a:tc>
              </a:tr>
              <a:tr h="417575">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13</a:t>
                      </a:r>
                      <a:endParaRPr lang="en-US" sz="20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تنظیم توربین مانند </a:t>
                      </a:r>
                      <a:r>
                        <a:rPr lang="en-US" sz="1800" dirty="0" smtClean="0">
                          <a:effectLst/>
                          <a:latin typeface="Calibri"/>
                          <a:ea typeface="Calibri"/>
                          <a:cs typeface="B Nazanin" pitchFamily="2" charset="-78"/>
                        </a:rPr>
                        <a:t>SJ11D001</a:t>
                      </a:r>
                      <a:endParaRPr lang="en-US" sz="1800" dirty="0">
                        <a:effectLst/>
                        <a:latin typeface="Calibri"/>
                        <a:ea typeface="Calibri"/>
                        <a:cs typeface="B Nazanin" pitchFamily="2" charset="-78"/>
                      </a:endParaRPr>
                    </a:p>
                  </a:txBody>
                  <a:tcPr marL="41435" marR="41435" marT="0" marB="0">
                    <a:lnB w="12700" cap="flat" cmpd="sng" algn="ctr">
                      <a:solidFill>
                        <a:schemeClr val="tx1"/>
                      </a:solidFill>
                      <a:prstDash val="solid"/>
                      <a:round/>
                      <a:headEnd type="none" w="med" len="med"/>
                      <a:tailEnd type="none" w="med" len="med"/>
                    </a:lnB>
                  </a:tcPr>
                </a:tc>
              </a:tr>
              <a:tr h="50634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14</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fa-IR" sz="1800" dirty="0" smtClean="0">
                          <a:effectLst/>
                          <a:latin typeface="Calibri"/>
                          <a:ea typeface="Calibri"/>
                          <a:cs typeface="B Nazanin" pitchFamily="2" charset="-78"/>
                        </a:rPr>
                        <a:t>تعمیرات پمپ های سیستم تامین روغن</a:t>
                      </a:r>
                      <a:r>
                        <a:rPr lang="ru-RU" sz="1800" dirty="0" smtClean="0">
                          <a:effectLst/>
                          <a:latin typeface="Calibri"/>
                          <a:ea typeface="Calibri"/>
                          <a:cs typeface="B Nazanin" pitchFamily="2" charset="-78"/>
                        </a:rPr>
                        <a:t>БРУ</a:t>
                      </a:r>
                      <a:r>
                        <a:rPr lang="ru-RU" sz="1800" baseline="0" dirty="0" smtClean="0">
                          <a:effectLst/>
                          <a:latin typeface="Calibri"/>
                          <a:ea typeface="Calibri"/>
                          <a:cs typeface="B Nazanin" pitchFamily="2" charset="-78"/>
                        </a:rPr>
                        <a:t>-К </a:t>
                      </a:r>
                      <a:r>
                        <a:rPr lang="fa-IR" sz="1800" baseline="0" dirty="0" smtClean="0">
                          <a:effectLst/>
                          <a:latin typeface="Calibri"/>
                          <a:ea typeface="Calibri"/>
                          <a:cs typeface="B Nazanin" pitchFamily="2" charset="-78"/>
                        </a:rPr>
                        <a:t> مانند</a:t>
                      </a:r>
                      <a:r>
                        <a:rPr lang="fa-IR" sz="1800" dirty="0" smtClean="0">
                          <a:effectLst/>
                          <a:latin typeface="Calibri"/>
                          <a:ea typeface="Calibri"/>
                          <a:cs typeface="B Nazanin" pitchFamily="2" charset="-78"/>
                        </a:rPr>
                        <a:t>  </a:t>
                      </a:r>
                      <a:r>
                        <a:rPr lang="en-US" sz="1800" dirty="0" smtClean="0">
                          <a:effectLst/>
                          <a:latin typeface="Calibri"/>
                          <a:ea typeface="Calibri"/>
                          <a:cs typeface="B Nazanin" pitchFamily="2" charset="-78"/>
                        </a:rPr>
                        <a:t>SJ81D001</a:t>
                      </a:r>
                      <a:endParaRPr lang="en-US" sz="18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0451">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15</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استاپ ولوهای توربین فشار بالا به همراه سروموتور مانند </a:t>
                      </a:r>
                      <a:r>
                        <a:rPr lang="en-US" sz="1800" baseline="0" dirty="0" smtClean="0">
                          <a:effectLst/>
                          <a:latin typeface="Calibri"/>
                          <a:ea typeface="Calibri"/>
                          <a:cs typeface="B Nazanin" pitchFamily="2" charset="-78"/>
                        </a:rPr>
                        <a:t>SA01S010</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82083">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16</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 کنترل ولوهای فشار پایین توربین مانند </a:t>
                      </a:r>
                      <a:r>
                        <a:rPr lang="en-US" sz="1800" dirty="0" smtClean="0">
                          <a:effectLst/>
                          <a:latin typeface="Calibri"/>
                          <a:ea typeface="Calibri"/>
                          <a:cs typeface="B Nazanin" pitchFamily="2" charset="-78"/>
                        </a:rPr>
                        <a:t>SA30S020</a:t>
                      </a: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629">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17</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a:t>
                      </a:r>
                      <a:r>
                        <a:rPr lang="fa-IR" sz="1800" baseline="0" dirty="0" smtClean="0">
                          <a:effectLst/>
                          <a:latin typeface="Calibri"/>
                          <a:ea typeface="Calibri"/>
                          <a:cs typeface="B Nazanin" pitchFamily="2" charset="-78"/>
                        </a:rPr>
                        <a:t> استاپ ولوهای فشار پایین توربین مانند </a:t>
                      </a:r>
                      <a:r>
                        <a:rPr lang="en-US" sz="1800" baseline="0" dirty="0" smtClean="0">
                          <a:effectLst/>
                          <a:latin typeface="Calibri"/>
                          <a:ea typeface="Calibri"/>
                          <a:cs typeface="B Nazanin" pitchFamily="2" charset="-78"/>
                        </a:rPr>
                        <a:t>SA32S010</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036">
                <a:tc>
                  <a:txBody>
                    <a:bodyPr/>
                    <a:lstStyle/>
                    <a:p>
                      <a:pPr marL="0" marR="0" algn="ctr" rtl="1">
                        <a:lnSpc>
                          <a:spcPct val="115000"/>
                        </a:lnSpc>
                        <a:spcBef>
                          <a:spcPts val="0"/>
                        </a:spcBef>
                        <a:spcAft>
                          <a:spcPts val="0"/>
                        </a:spcAft>
                      </a:pPr>
                      <a:r>
                        <a:rPr lang="fa-IR" sz="2000" dirty="0" smtClean="0">
                          <a:effectLst/>
                          <a:latin typeface="Calibri"/>
                          <a:ea typeface="Calibri"/>
                          <a:cs typeface="B Nazanin" pitchFamily="2" charset="-78"/>
                        </a:rPr>
                        <a:t>18</a:t>
                      </a:r>
                      <a:endParaRPr lang="en-US" sz="2000" dirty="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15000"/>
                        </a:lnSpc>
                        <a:spcBef>
                          <a:spcPts val="0"/>
                        </a:spcBef>
                        <a:spcAft>
                          <a:spcPts val="0"/>
                        </a:spcAft>
                        <a:buClrTx/>
                        <a:buSzTx/>
                        <a:buFontTx/>
                        <a:buNone/>
                        <a:tabLst/>
                        <a:defRPr/>
                      </a:pPr>
                      <a:r>
                        <a:rPr lang="fa-IR" sz="1800" dirty="0" smtClean="0">
                          <a:effectLst/>
                          <a:latin typeface="Calibri"/>
                          <a:ea typeface="Calibri"/>
                          <a:cs typeface="B Nazanin" pitchFamily="2" charset="-78"/>
                        </a:rPr>
                        <a:t>تعمیرات کنترل ولوهای</a:t>
                      </a:r>
                      <a:r>
                        <a:rPr lang="fa-IR" sz="1800" baseline="0" dirty="0" smtClean="0">
                          <a:effectLst/>
                          <a:latin typeface="Calibri"/>
                          <a:ea typeface="Calibri"/>
                          <a:cs typeface="B Nazanin" pitchFamily="2" charset="-78"/>
                        </a:rPr>
                        <a:t> فشار پایین توربین مانند </a:t>
                      </a:r>
                      <a:r>
                        <a:rPr lang="en-US" sz="1800" baseline="0" dirty="0" smtClean="0">
                          <a:effectLst/>
                          <a:latin typeface="Calibri"/>
                          <a:ea typeface="Calibri"/>
                          <a:cs typeface="B Nazanin" pitchFamily="2" charset="-78"/>
                        </a:rPr>
                        <a:t>SA11S020</a:t>
                      </a:r>
                      <a:endParaRPr lang="en-US" sz="1800" dirty="0" smtClean="0">
                        <a:effectLst/>
                        <a:latin typeface="Calibri"/>
                        <a:ea typeface="Calibri"/>
                        <a:cs typeface="B Nazanin" pitchFamily="2" charset="-78"/>
                      </a:endParaRPr>
                    </a:p>
                  </a:txBody>
                  <a:tcPr marL="41435" marR="41435"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normAutofit/>
          </a:bodyPr>
          <a:lstStyle/>
          <a:p>
            <a:pPr algn="ctr"/>
            <a:r>
              <a:rPr lang="fa-IR" sz="2000" dirty="0">
                <a:effectLst/>
                <a:cs typeface="B Titr" pitchFamily="2" charset="-78"/>
              </a:rPr>
              <a:t>فعالیت هایی که تا پایان قرارداد جدید به کارفرما منتقل خواهند شد</a:t>
            </a:r>
            <a:r>
              <a:rPr lang="en-US" sz="2000" dirty="0">
                <a:effectLst/>
                <a:cs typeface="B Titr" pitchFamily="2" charset="-78"/>
              </a:rPr>
              <a:t/>
            </a:r>
            <a:br>
              <a:rPr lang="en-US" sz="2000" dirty="0">
                <a:effectLst/>
                <a:cs typeface="B Titr" pitchFamily="2" charset="-78"/>
              </a:rPr>
            </a:br>
            <a:endParaRPr lang="en-US" sz="2000" dirty="0">
              <a:effectLst/>
              <a:cs typeface="B Titr" pitchFamily="2" charset="-78"/>
            </a:endParaRPr>
          </a:p>
        </p:txBody>
      </p:sp>
    </p:spTree>
    <p:extLst>
      <p:ext uri="{BB962C8B-B14F-4D97-AF65-F5344CB8AC3E}">
        <p14:creationId xmlns:p14="http://schemas.microsoft.com/office/powerpoint/2010/main" val="1133406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32639084"/>
              </p:ext>
            </p:extLst>
          </p:nvPr>
        </p:nvGraphicFramePr>
        <p:xfrm>
          <a:off x="1212272" y="2362200"/>
          <a:ext cx="6628708" cy="2925543"/>
        </p:xfrm>
        <a:graphic>
          <a:graphicData uri="http://schemas.openxmlformats.org/drawingml/2006/table">
            <a:tbl>
              <a:tblPr rtl="1" firstRow="1" firstCol="1" bandRow="1">
                <a:tableStyleId>{5C22544A-7EE6-4342-B048-85BDC9FD1C3A}</a:tableStyleId>
              </a:tblPr>
              <a:tblGrid>
                <a:gridCol w="546205"/>
                <a:gridCol w="1068662"/>
                <a:gridCol w="2617003"/>
                <a:gridCol w="2396838"/>
              </a:tblGrid>
              <a:tr h="530151">
                <a:tc>
                  <a:txBody>
                    <a:bodyPr/>
                    <a:lstStyle/>
                    <a:p>
                      <a:pPr marL="0" marR="0" algn="ctr" rtl="1">
                        <a:lnSpc>
                          <a:spcPct val="115000"/>
                        </a:lnSpc>
                        <a:spcBef>
                          <a:spcPts val="0"/>
                        </a:spcBef>
                        <a:spcAft>
                          <a:spcPts val="0"/>
                        </a:spcAft>
                      </a:pPr>
                      <a:r>
                        <a:rPr lang="fa-IR" sz="1400" dirty="0">
                          <a:effectLst/>
                          <a:cs typeface="B Nazanin" pitchFamily="2" charset="-78"/>
                        </a:rPr>
                        <a:t>ردیف</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400">
                          <a:effectLst/>
                          <a:cs typeface="B Nazanin" pitchFamily="2" charset="-78"/>
                        </a:rPr>
                        <a:t>مراحل انجام کار</a:t>
                      </a:r>
                      <a:endParaRPr lang="en-US" sz="14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Nazanin" pitchFamily="2" charset="-78"/>
                        </a:rPr>
                        <a:t>نفر ساعت فعالیت های مکانیک الحاقیه 65</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400" dirty="0">
                          <a:effectLst/>
                          <a:cs typeface="B Nazanin" pitchFamily="2" charset="-78"/>
                        </a:rPr>
                        <a:t>قرارداد جدید</a:t>
                      </a:r>
                      <a:endParaRPr lang="en-US" sz="1400" dirty="0">
                        <a:effectLst/>
                        <a:latin typeface="Calibri"/>
                        <a:ea typeface="Calibri"/>
                        <a:cs typeface="B Nazanin" pitchFamily="2" charset="-78"/>
                      </a:endParaRPr>
                    </a:p>
                  </a:txBody>
                  <a:tcPr marL="68580" marR="68580" marT="0" marB="0"/>
                </a:tc>
              </a:tr>
              <a:tr h="421780">
                <a:tc>
                  <a:txBody>
                    <a:bodyPr/>
                    <a:lstStyle/>
                    <a:p>
                      <a:pPr marL="0" marR="0" algn="ctr" rtl="1">
                        <a:lnSpc>
                          <a:spcPct val="115000"/>
                        </a:lnSpc>
                        <a:spcBef>
                          <a:spcPts val="0"/>
                        </a:spcBef>
                        <a:spcAft>
                          <a:spcPts val="0"/>
                        </a:spcAft>
                      </a:pPr>
                      <a:r>
                        <a:rPr lang="ar-SA" sz="1100">
                          <a:effectLst/>
                          <a:cs typeface="B Nazanin" pitchFamily="2" charset="-78"/>
                        </a:rPr>
                        <a:t>1</a:t>
                      </a:r>
                      <a:endParaRPr lang="en-US" sz="11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ar-SA" sz="1600" dirty="0">
                          <a:effectLst/>
                          <a:cs typeface="B Nazanin" pitchFamily="2" charset="-78"/>
                        </a:rPr>
                        <a:t>دوم</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en-US" sz="1600" dirty="0" smtClean="0">
                          <a:effectLst/>
                          <a:latin typeface="Arial" pitchFamily="34" charset="0"/>
                          <a:cs typeface="B Nazanin" pitchFamily="2" charset="-78"/>
                        </a:rPr>
                        <a:t>99420</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600" dirty="0">
                          <a:effectLst/>
                          <a:cs typeface="B Nazanin" pitchFamily="2" charset="-78"/>
                        </a:rPr>
                        <a:t> </a:t>
                      </a:r>
                      <a:r>
                        <a:rPr kumimoji="0" lang="en-US" sz="1600" kern="1200" dirty="0" smtClean="0">
                          <a:solidFill>
                            <a:schemeClr val="dk1"/>
                          </a:solidFill>
                          <a:effectLst/>
                          <a:latin typeface="Arial" pitchFamily="34" charset="0"/>
                          <a:ea typeface="+mn-ea"/>
                          <a:cs typeface="B Nazanin" pitchFamily="2" charset="-78"/>
                        </a:rPr>
                        <a:t>51660</a:t>
                      </a:r>
                      <a:endParaRPr kumimoji="0" lang="en-US" sz="1600" kern="1200" dirty="0">
                        <a:solidFill>
                          <a:schemeClr val="dk1"/>
                        </a:solidFill>
                        <a:effectLst/>
                        <a:latin typeface="Arial" pitchFamily="34" charset="0"/>
                        <a:ea typeface="+mn-ea"/>
                        <a:cs typeface="B Nazanin" pitchFamily="2" charset="-78"/>
                      </a:endParaRPr>
                    </a:p>
                  </a:txBody>
                  <a:tcPr marL="68580" marR="68580" marT="0" marB="0"/>
                </a:tc>
              </a:tr>
              <a:tr h="493403">
                <a:tc>
                  <a:txBody>
                    <a:bodyPr/>
                    <a:lstStyle/>
                    <a:p>
                      <a:pPr marL="0" marR="0" algn="ctr" rtl="1">
                        <a:lnSpc>
                          <a:spcPct val="115000"/>
                        </a:lnSpc>
                        <a:spcBef>
                          <a:spcPts val="0"/>
                        </a:spcBef>
                        <a:spcAft>
                          <a:spcPts val="0"/>
                        </a:spcAft>
                      </a:pPr>
                      <a:r>
                        <a:rPr lang="ar-SA" sz="1100">
                          <a:effectLst/>
                          <a:cs typeface="B Nazanin" pitchFamily="2" charset="-78"/>
                        </a:rPr>
                        <a:t>2</a:t>
                      </a:r>
                      <a:endParaRPr lang="en-US" sz="11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ar-SA" sz="1600" dirty="0">
                          <a:effectLst/>
                          <a:cs typeface="B Nazanin" pitchFamily="2" charset="-78"/>
                        </a:rPr>
                        <a:t>چهارم</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600" dirty="0">
                          <a:effectLst/>
                          <a:cs typeface="B Nazanin" pitchFamily="2" charset="-78"/>
                        </a:rPr>
                        <a:t> </a:t>
                      </a:r>
                      <a:r>
                        <a:rPr kumimoji="0" lang="en-US" sz="1600" kern="1200" dirty="0" smtClean="0">
                          <a:solidFill>
                            <a:schemeClr val="dk1"/>
                          </a:solidFill>
                          <a:effectLst/>
                          <a:latin typeface="Arial" pitchFamily="34" charset="0"/>
                          <a:ea typeface="+mn-ea"/>
                          <a:cs typeface="B Nazanin" pitchFamily="2" charset="-78"/>
                        </a:rPr>
                        <a:t>109419</a:t>
                      </a:r>
                      <a:endParaRPr kumimoji="0" lang="en-US" sz="1600" kern="1200" dirty="0">
                        <a:solidFill>
                          <a:schemeClr val="dk1"/>
                        </a:solidFill>
                        <a:effectLst/>
                        <a:latin typeface="Arial" pitchFamily="34" charset="0"/>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45689</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r>
              <a:tr h="493403">
                <a:tc>
                  <a:txBody>
                    <a:bodyPr/>
                    <a:lstStyle/>
                    <a:p>
                      <a:pPr marL="0" marR="0" algn="ctr" rtl="1">
                        <a:lnSpc>
                          <a:spcPct val="115000"/>
                        </a:lnSpc>
                        <a:spcBef>
                          <a:spcPts val="0"/>
                        </a:spcBef>
                        <a:spcAft>
                          <a:spcPts val="0"/>
                        </a:spcAft>
                      </a:pPr>
                      <a:r>
                        <a:rPr lang="ar-SA" sz="1100">
                          <a:effectLst/>
                          <a:cs typeface="B Nazanin" pitchFamily="2" charset="-78"/>
                        </a:rPr>
                        <a:t>3</a:t>
                      </a:r>
                      <a:endParaRPr lang="en-US" sz="11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ar-SA" sz="1600" dirty="0">
                          <a:effectLst/>
                          <a:cs typeface="B Nazanin" pitchFamily="2" charset="-78"/>
                        </a:rPr>
                        <a:t>ششم</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70923</a:t>
                      </a:r>
                      <a:r>
                        <a:rPr kumimoji="0" lang="fa-IR" sz="1600" kern="1200" dirty="0" smtClean="0">
                          <a:solidFill>
                            <a:schemeClr val="dk1"/>
                          </a:solidFill>
                          <a:effectLst/>
                          <a:latin typeface="Arial" pitchFamily="34" charset="0"/>
                          <a:ea typeface="+mn-ea"/>
                          <a:cs typeface="B Nazanin" pitchFamily="2" charset="-78"/>
                        </a:rPr>
                        <a:t>( تعميرات نيمه اساسي)</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55736</a:t>
                      </a:r>
                      <a:r>
                        <a:rPr lang="fa-IR" sz="1600" dirty="0">
                          <a:effectLst/>
                          <a:cs typeface="B Nazanin" pitchFamily="2" charset="-78"/>
                        </a:rPr>
                        <a:t> </a:t>
                      </a:r>
                      <a:r>
                        <a:rPr lang="fa-IR" sz="1600" dirty="0" smtClean="0">
                          <a:effectLst/>
                          <a:cs typeface="B Nazanin" pitchFamily="2" charset="-78"/>
                        </a:rPr>
                        <a:t>(تعميرات اساسي)</a:t>
                      </a:r>
                      <a:endParaRPr lang="en-US" sz="1600" dirty="0">
                        <a:effectLst/>
                        <a:latin typeface="Calibri"/>
                        <a:ea typeface="Calibri"/>
                        <a:cs typeface="B Nazanin" pitchFamily="2" charset="-78"/>
                      </a:endParaRPr>
                    </a:p>
                  </a:txBody>
                  <a:tcPr marL="68580" marR="68580" marT="0" marB="0"/>
                </a:tc>
              </a:tr>
              <a:tr h="493403">
                <a:tc>
                  <a:txBody>
                    <a:bodyPr/>
                    <a:lstStyle/>
                    <a:p>
                      <a:pPr marL="0" marR="0" algn="ctr" rtl="1">
                        <a:lnSpc>
                          <a:spcPct val="115000"/>
                        </a:lnSpc>
                        <a:spcBef>
                          <a:spcPts val="0"/>
                        </a:spcBef>
                        <a:spcAft>
                          <a:spcPts val="0"/>
                        </a:spcAft>
                      </a:pPr>
                      <a:r>
                        <a:rPr lang="ar-SA" sz="1100">
                          <a:effectLst/>
                          <a:cs typeface="B Nazanin" pitchFamily="2" charset="-78"/>
                        </a:rPr>
                        <a:t>4</a:t>
                      </a:r>
                      <a:endParaRPr lang="en-US" sz="11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ar-SA" sz="1600" dirty="0">
                          <a:effectLst/>
                          <a:cs typeface="B Nazanin" pitchFamily="2" charset="-78"/>
                        </a:rPr>
                        <a:t>هشتم</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en-US" sz="1600" dirty="0" smtClean="0">
                          <a:effectLst/>
                          <a:cs typeface="B Nazanin" pitchFamily="2" charset="-78"/>
                        </a:rPr>
                        <a:t>-</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25301</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r>
              <a:tr h="493403">
                <a:tc>
                  <a:txBody>
                    <a:bodyPr/>
                    <a:lstStyle/>
                    <a:p>
                      <a:pPr marL="0" marR="0" algn="ctr" rtl="1">
                        <a:lnSpc>
                          <a:spcPct val="115000"/>
                        </a:lnSpc>
                        <a:spcBef>
                          <a:spcPts val="0"/>
                        </a:spcBef>
                        <a:spcAft>
                          <a:spcPts val="0"/>
                        </a:spcAft>
                      </a:pPr>
                      <a:r>
                        <a:rPr lang="ar-SA" sz="1100">
                          <a:effectLst/>
                          <a:cs typeface="B Nazanin" pitchFamily="2" charset="-78"/>
                        </a:rPr>
                        <a:t>5</a:t>
                      </a:r>
                      <a:endParaRPr lang="en-US" sz="110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ar-SA" sz="1600" dirty="0">
                          <a:effectLst/>
                          <a:cs typeface="B Nazanin" pitchFamily="2" charset="-78"/>
                        </a:rPr>
                        <a:t>جمع </a:t>
                      </a:r>
                      <a:r>
                        <a:rPr lang="ar-SA" sz="1600" dirty="0" smtClean="0">
                          <a:effectLst/>
                          <a:cs typeface="B Nazanin" pitchFamily="2" charset="-78"/>
                        </a:rPr>
                        <a:t>کل</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lang="fa-IR" sz="1600" dirty="0">
                          <a:effectLst/>
                          <a:cs typeface="B Nazanin" pitchFamily="2" charset="-78"/>
                        </a:rPr>
                        <a:t> </a:t>
                      </a:r>
                      <a:r>
                        <a:rPr kumimoji="0" lang="en-US" sz="1600" kern="1200" dirty="0" smtClean="0">
                          <a:solidFill>
                            <a:schemeClr val="dk1"/>
                          </a:solidFill>
                          <a:effectLst/>
                          <a:latin typeface="Arial" pitchFamily="34" charset="0"/>
                          <a:ea typeface="+mn-ea"/>
                          <a:cs typeface="B Nazanin" pitchFamily="2" charset="-78"/>
                        </a:rPr>
                        <a:t>279762</a:t>
                      </a:r>
                      <a:endParaRPr kumimoji="0" lang="en-US" sz="1600" kern="1200" dirty="0">
                        <a:solidFill>
                          <a:schemeClr val="dk1"/>
                        </a:solidFill>
                        <a:effectLst/>
                        <a:latin typeface="Arial" pitchFamily="34" charset="0"/>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178386</a:t>
                      </a:r>
                      <a:r>
                        <a:rPr lang="fa-IR" sz="1600" dirty="0">
                          <a:effectLst/>
                          <a:cs typeface="B Nazanin" pitchFamily="2" charset="-78"/>
                        </a:rPr>
                        <a:t> </a:t>
                      </a:r>
                      <a:endParaRPr lang="en-US" sz="1600" dirty="0">
                        <a:effectLst/>
                        <a:latin typeface="Calibri"/>
                        <a:ea typeface="Calibri"/>
                        <a:cs typeface="B Nazanin" pitchFamily="2" charset="-78"/>
                      </a:endParaRPr>
                    </a:p>
                  </a:txBody>
                  <a:tcPr marL="68580" marR="68580" marT="0" marB="0"/>
                </a:tc>
              </a:tr>
            </a:tbl>
          </a:graphicData>
        </a:graphic>
      </p:graphicFrame>
      <p:sp>
        <p:nvSpPr>
          <p:cNvPr id="3" name="Title 2"/>
          <p:cNvSpPr>
            <a:spLocks noGrp="1"/>
          </p:cNvSpPr>
          <p:nvPr>
            <p:ph type="title"/>
          </p:nvPr>
        </p:nvSpPr>
        <p:spPr/>
        <p:txBody>
          <a:bodyPr>
            <a:noAutofit/>
          </a:bodyPr>
          <a:lstStyle/>
          <a:p>
            <a:pPr algn="ctr"/>
            <a:r>
              <a:rPr lang="ar-SA" sz="2000" dirty="0">
                <a:effectLst/>
                <a:cs typeface="B Titr" pitchFamily="2" charset="-78"/>
              </a:rPr>
              <a:t>مقایسه نفرساعت فعالیت های حوزه تعمیرات مکانیک پس از آموزش های درنظر گرفته شده در الحاقیه65 و قرارداد جدید</a:t>
            </a:r>
            <a:r>
              <a:rPr lang="en-US" sz="2000" dirty="0">
                <a:effectLst/>
                <a:cs typeface="B Titr" pitchFamily="2" charset="-78"/>
              </a:rPr>
              <a:t/>
            </a:r>
            <a:br>
              <a:rPr lang="en-US" sz="2000" dirty="0">
                <a:effectLst/>
                <a:cs typeface="B Titr" pitchFamily="2" charset="-78"/>
              </a:rPr>
            </a:br>
            <a:endParaRPr lang="en-US" sz="2000" dirty="0">
              <a:effectLst/>
              <a:cs typeface="B Titr" pitchFamily="2" charset="-78"/>
            </a:endParaRPr>
          </a:p>
        </p:txBody>
      </p:sp>
    </p:spTree>
    <p:extLst>
      <p:ext uri="{BB962C8B-B14F-4D97-AF65-F5344CB8AC3E}">
        <p14:creationId xmlns:p14="http://schemas.microsoft.com/office/powerpoint/2010/main" val="218444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1"/>
            <a:r>
              <a:rPr lang="fa-IR" sz="1700" dirty="0">
                <a:cs typeface="B Nazanin" pitchFamily="2" charset="-78"/>
              </a:rPr>
              <a:t>تعميرات اساسي/ نيمه اساسي </a:t>
            </a:r>
            <a:r>
              <a:rPr lang="fa-IR" sz="1700" dirty="0" smtClean="0">
                <a:cs typeface="B Nazanin" pitchFamily="2" charset="-78"/>
              </a:rPr>
              <a:t>تجهيزات اصلي و مهم </a:t>
            </a:r>
            <a:r>
              <a:rPr lang="fa-IR" sz="1700" dirty="0">
                <a:cs typeface="B Nazanin" pitchFamily="2" charset="-78"/>
              </a:rPr>
              <a:t>نيروگاه اتمي بوشهر به شرح پيوست يك قرارداد مذكور در دوره زماني مذكور به تعداد سه تعميرات نيمه اساسي و يك تعميرات </a:t>
            </a:r>
            <a:r>
              <a:rPr lang="fa-IR" sz="1700" dirty="0" smtClean="0">
                <a:cs typeface="B Nazanin" pitchFamily="2" charset="-78"/>
              </a:rPr>
              <a:t>اساسي</a:t>
            </a:r>
          </a:p>
          <a:p>
            <a:pPr algn="just" rtl="1"/>
            <a:r>
              <a:rPr lang="fa-IR" sz="1700" dirty="0" smtClean="0">
                <a:cs typeface="B Nazanin" pitchFamily="2" charset="-78"/>
              </a:rPr>
              <a:t>ارائه خدمات فني و مهندسي مشاوره اي جهت كسب آمادگي انجام فعاليتهاي تعميراتي مهم و پيچيده در يك دوره زماني محدود كه  با توافق طرفين از يك بازه زماني قبل از توقف واحد آغاز و پس از اتصال به شبكه خاتمه خواهد يافت</a:t>
            </a:r>
          </a:p>
          <a:p>
            <a:pPr algn="just" rtl="1"/>
            <a:r>
              <a:rPr lang="fa-IR" sz="1700" dirty="0" smtClean="0">
                <a:cs typeface="B Nazanin" pitchFamily="2" charset="-78"/>
              </a:rPr>
              <a:t>انجام آموزش هاي تخصصي فني و حرفه اي براي دو گروه از پرسنل كارفرما شامل دوره هاي تئوري ارتقا مهارت فني براي پرسنل شاغل و آموزش هاي استاندار براي بخشي از پرسنل جديد الورود به ساختار شركت تپنا بر اساسي تقسيم بندي هاي صورت گرفته توسط كارفرما؛( لازم به ذكر است دوره هاي ارتقا مهارت فني و حرفه اي و آموزشي استاندارد فقط شامل حوزه هايي ميگردد كه امكان برگزاري اين دوره ها در داخل كشور بدليل محدوديت هاي فني، علمي و عملياتي ميسر نميباشد. به اين موارد ميتوان به كارآموزي پيشرفته بر روي ماشين تعويض سوخت نيروگاه هاي روسي، تعميرات اساسي پمپ خنك كننده مدار اول، تعميرات اساسي توربوژنراتور، تعميرات اساسي شيرآلات ايمني و اصلي نيروگاه كه در وضعيت بهره رداري نرمال دست يابي به آنها ميسر نيست. حوزه طراحي مهندسي تعميرات شامل طراحي تجهيزات و ابزارآلات ويژه و خاص و عمدتا بدون نمونه مشابه كه بنا بر نياز هاي موضعي و خاص كه مورد نياز قرار ميگيرند؛</a:t>
            </a:r>
          </a:p>
          <a:p>
            <a:pPr algn="just" rtl="1"/>
            <a:endParaRPr lang="fa-IR" sz="1700" dirty="0" smtClean="0">
              <a:cs typeface="B Nazanin" pitchFamily="2" charset="-78"/>
            </a:endParaRPr>
          </a:p>
          <a:p>
            <a:pPr algn="just" rtl="1"/>
            <a:endParaRPr lang="en-US" sz="1700" dirty="0">
              <a:cs typeface="B Nazanin" pitchFamily="2" charset="-78"/>
            </a:endParaRPr>
          </a:p>
        </p:txBody>
      </p:sp>
      <p:sp>
        <p:nvSpPr>
          <p:cNvPr id="3" name="Title 2"/>
          <p:cNvSpPr>
            <a:spLocks noGrp="1"/>
          </p:cNvSpPr>
          <p:nvPr>
            <p:ph type="title"/>
          </p:nvPr>
        </p:nvSpPr>
        <p:spPr/>
        <p:txBody>
          <a:bodyPr/>
          <a:lstStyle/>
          <a:p>
            <a:pPr rtl="1"/>
            <a:r>
              <a:rPr lang="fa-IR" sz="1800" dirty="0" smtClean="0">
                <a:cs typeface="B Titr" pitchFamily="2" charset="-78"/>
              </a:rPr>
              <a:t>  موضوع </a:t>
            </a:r>
            <a:r>
              <a:rPr lang="fa-IR" sz="1800" dirty="0">
                <a:cs typeface="B Titr" pitchFamily="2" charset="-78"/>
              </a:rPr>
              <a:t>و ساختار </a:t>
            </a:r>
            <a:r>
              <a:rPr lang="fa-IR" sz="1800" dirty="0" smtClean="0">
                <a:cs typeface="B Titr" pitchFamily="2" charset="-78"/>
              </a:rPr>
              <a:t>قرارداد تعميرات دوره چهارساله 2018الي2021 نيروگاه اتمي بوشهر</a:t>
            </a:r>
            <a:endParaRPr lang="en-US" sz="1800" dirty="0">
              <a:cs typeface="B Titr" pitchFamily="2" charset="-78"/>
            </a:endParaRPr>
          </a:p>
        </p:txBody>
      </p:sp>
    </p:spTree>
    <p:extLst>
      <p:ext uri="{BB962C8B-B14F-4D97-AF65-F5344CB8AC3E}">
        <p14:creationId xmlns:p14="http://schemas.microsoft.com/office/powerpoint/2010/main" val="2071501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884742753"/>
              </p:ext>
            </p:extLst>
          </p:nvPr>
        </p:nvGraphicFramePr>
        <p:xfrm>
          <a:off x="457200" y="1219200"/>
          <a:ext cx="8229600" cy="3505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normAutofit/>
          </a:bodyPr>
          <a:lstStyle/>
          <a:p>
            <a:pPr algn="ctr"/>
            <a:r>
              <a:rPr lang="ar-SA" sz="1800" dirty="0">
                <a:effectLst/>
                <a:cs typeface="B Titr" pitchFamily="2" charset="-78"/>
              </a:rPr>
              <a:t>نمودار مقایسه ای کلی میزان تصدی گری فعالیت های تعمیرات مکانیک در پایان سال 2021</a:t>
            </a:r>
            <a:r>
              <a:rPr lang="en-US" sz="1800" dirty="0">
                <a:effectLst/>
                <a:cs typeface="B Titr" pitchFamily="2" charset="-78"/>
              </a:rPr>
              <a:t/>
            </a:r>
            <a:br>
              <a:rPr lang="en-US" sz="1800" dirty="0">
                <a:effectLst/>
                <a:cs typeface="B Titr" pitchFamily="2" charset="-78"/>
              </a:rPr>
            </a:br>
            <a:endParaRPr lang="en-US" sz="1800" dirty="0">
              <a:effectLst/>
              <a:cs typeface="B Titr" pitchFamily="2" charset="-78"/>
            </a:endParaRPr>
          </a:p>
        </p:txBody>
      </p:sp>
      <p:sp>
        <p:nvSpPr>
          <p:cNvPr id="4" name="TextBox 3"/>
          <p:cNvSpPr txBox="1"/>
          <p:nvPr/>
        </p:nvSpPr>
        <p:spPr>
          <a:xfrm>
            <a:off x="1219200" y="4953000"/>
            <a:ext cx="7162800" cy="1477328"/>
          </a:xfrm>
          <a:prstGeom prst="rect">
            <a:avLst/>
          </a:prstGeom>
          <a:noFill/>
        </p:spPr>
        <p:txBody>
          <a:bodyPr wrap="square" rtlCol="0">
            <a:spAutoFit/>
          </a:bodyPr>
          <a:lstStyle/>
          <a:p>
            <a:pPr algn="just" rtl="1"/>
            <a:r>
              <a:rPr lang="ar-SA" dirty="0">
                <a:solidFill>
                  <a:schemeClr val="dk1"/>
                </a:solidFill>
                <a:latin typeface="Calibri"/>
                <a:ea typeface="Calibri"/>
                <a:cs typeface="B Nazanin" pitchFamily="2" charset="-78"/>
              </a:rPr>
              <a:t>سال2021 کل تعداد نفرات مورد نیاز از پیمانکار روس </a:t>
            </a:r>
            <a:r>
              <a:rPr lang="fa-IR" dirty="0" smtClean="0">
                <a:solidFill>
                  <a:schemeClr val="dk1"/>
                </a:solidFill>
                <a:latin typeface="Calibri"/>
                <a:ea typeface="Calibri"/>
                <a:cs typeface="B Nazanin" pitchFamily="2" charset="-78"/>
              </a:rPr>
              <a:t>حدود</a:t>
            </a:r>
            <a:r>
              <a:rPr lang="ar-SA" dirty="0" smtClean="0">
                <a:solidFill>
                  <a:schemeClr val="dk1"/>
                </a:solidFill>
                <a:latin typeface="Calibri"/>
                <a:ea typeface="Calibri"/>
                <a:cs typeface="B Nazanin" pitchFamily="2" charset="-78"/>
              </a:rPr>
              <a:t> </a:t>
            </a:r>
            <a:r>
              <a:rPr lang="en-US" dirty="0" smtClean="0">
                <a:solidFill>
                  <a:schemeClr val="dk1"/>
                </a:solidFill>
                <a:latin typeface="Calibri"/>
                <a:ea typeface="Calibri"/>
                <a:cs typeface="B Nazanin" pitchFamily="2" charset="-78"/>
              </a:rPr>
              <a:t>48</a:t>
            </a:r>
            <a:r>
              <a:rPr lang="fa-IR" dirty="0" smtClean="0">
                <a:solidFill>
                  <a:schemeClr val="dk1"/>
                </a:solidFill>
                <a:latin typeface="Calibri"/>
                <a:ea typeface="Calibri"/>
                <a:cs typeface="B Nazanin" pitchFamily="2" charset="-78"/>
              </a:rPr>
              <a:t> نفر </a:t>
            </a:r>
            <a:r>
              <a:rPr lang="ar-SA" dirty="0" smtClean="0">
                <a:solidFill>
                  <a:schemeClr val="dk1"/>
                </a:solidFill>
                <a:latin typeface="Calibri"/>
                <a:ea typeface="Calibri"/>
                <a:cs typeface="B Nazanin" pitchFamily="2" charset="-78"/>
              </a:rPr>
              <a:t>در </a:t>
            </a:r>
            <a:r>
              <a:rPr lang="fa-IR" dirty="0" smtClean="0">
                <a:solidFill>
                  <a:schemeClr val="dk1"/>
                </a:solidFill>
                <a:latin typeface="Calibri"/>
                <a:ea typeface="Calibri"/>
                <a:cs typeface="B Nazanin" pitchFamily="2" charset="-78"/>
              </a:rPr>
              <a:t>خصوص تعمیر تجهیزات </a:t>
            </a:r>
            <a:r>
              <a:rPr lang="ar-SA" dirty="0" smtClean="0">
                <a:solidFill>
                  <a:schemeClr val="dk1"/>
                </a:solidFill>
                <a:latin typeface="Calibri"/>
                <a:ea typeface="Calibri"/>
                <a:cs typeface="B Nazanin" pitchFamily="2" charset="-78"/>
              </a:rPr>
              <a:t>استاتی</a:t>
            </a:r>
            <a:r>
              <a:rPr lang="fa-IR" dirty="0" smtClean="0">
                <a:solidFill>
                  <a:schemeClr val="dk1"/>
                </a:solidFill>
                <a:latin typeface="Calibri"/>
                <a:ea typeface="Calibri"/>
                <a:cs typeface="B Nazanin" pitchFamily="2" charset="-78"/>
              </a:rPr>
              <a:t>ک و </a:t>
            </a:r>
            <a:r>
              <a:rPr lang="ar-SA" dirty="0" smtClean="0">
                <a:solidFill>
                  <a:schemeClr val="dk1"/>
                </a:solidFill>
                <a:latin typeface="Calibri"/>
                <a:ea typeface="Calibri"/>
                <a:cs typeface="B Nazanin" pitchFamily="2" charset="-78"/>
              </a:rPr>
              <a:t>دوار</a:t>
            </a:r>
            <a:r>
              <a:rPr lang="fa-IR" dirty="0" smtClean="0">
                <a:solidFill>
                  <a:schemeClr val="dk1"/>
                </a:solidFill>
                <a:latin typeface="Calibri"/>
                <a:ea typeface="Calibri"/>
                <a:cs typeface="B Nazanin" pitchFamily="2" charset="-78"/>
              </a:rPr>
              <a:t> سیستم های نیروگاه</a:t>
            </a:r>
            <a:r>
              <a:rPr lang="ar-SA" dirty="0" smtClean="0">
                <a:solidFill>
                  <a:schemeClr val="dk1"/>
                </a:solidFill>
                <a:latin typeface="Calibri"/>
                <a:ea typeface="Calibri"/>
                <a:cs typeface="B Nazanin" pitchFamily="2" charset="-78"/>
              </a:rPr>
              <a:t>،تورب</a:t>
            </a:r>
            <a:r>
              <a:rPr lang="fa-IR" dirty="0" smtClean="0">
                <a:solidFill>
                  <a:schemeClr val="dk1"/>
                </a:solidFill>
                <a:latin typeface="Calibri"/>
                <a:ea typeface="Calibri"/>
                <a:cs typeface="B Nazanin" pitchFamily="2" charset="-78"/>
              </a:rPr>
              <a:t>وژنراتور در سالن توربین</a:t>
            </a:r>
            <a:r>
              <a:rPr lang="ar-SA" dirty="0" smtClean="0">
                <a:solidFill>
                  <a:schemeClr val="dk1"/>
                </a:solidFill>
                <a:latin typeface="Calibri"/>
                <a:ea typeface="Calibri"/>
                <a:cs typeface="B Nazanin" pitchFamily="2" charset="-78"/>
              </a:rPr>
              <a:t> </a:t>
            </a:r>
            <a:r>
              <a:rPr lang="fa-IR" dirty="0" smtClean="0">
                <a:solidFill>
                  <a:schemeClr val="dk1"/>
                </a:solidFill>
                <a:latin typeface="Calibri"/>
                <a:ea typeface="Calibri"/>
                <a:cs typeface="B Nazanin" pitchFamily="2" charset="-78"/>
              </a:rPr>
              <a:t>و قسمت داخلی پمپ سیرکوله اصلی از تجهیزات سالن راکتور</a:t>
            </a:r>
            <a:r>
              <a:rPr lang="en-US" dirty="0" smtClean="0">
                <a:solidFill>
                  <a:schemeClr val="dk1"/>
                </a:solidFill>
                <a:latin typeface="Calibri"/>
                <a:ea typeface="Calibri"/>
                <a:cs typeface="B Nazanin" pitchFamily="2" charset="-78"/>
              </a:rPr>
              <a:t> </a:t>
            </a:r>
            <a:r>
              <a:rPr lang="ar-SA" dirty="0">
                <a:solidFill>
                  <a:schemeClr val="dk1"/>
                </a:solidFill>
                <a:latin typeface="Calibri"/>
                <a:ea typeface="Calibri"/>
                <a:cs typeface="B Nazanin" pitchFamily="2" charset="-78"/>
              </a:rPr>
              <a:t>خواهد بود</a:t>
            </a:r>
            <a:r>
              <a:rPr lang="ar-SA" dirty="0" smtClean="0">
                <a:solidFill>
                  <a:schemeClr val="dk1"/>
                </a:solidFill>
                <a:latin typeface="Calibri"/>
                <a:ea typeface="Calibri"/>
                <a:cs typeface="B Nazanin" pitchFamily="2" charset="-78"/>
              </a:rPr>
              <a:t>.</a:t>
            </a:r>
            <a:r>
              <a:rPr lang="fa-IR" dirty="0" smtClean="0">
                <a:solidFill>
                  <a:schemeClr val="dk1"/>
                </a:solidFill>
                <a:latin typeface="Calibri"/>
                <a:ea typeface="Calibri"/>
                <a:cs typeface="B Nazanin" pitchFamily="2" charset="-78"/>
              </a:rPr>
              <a:t>( با احتساب روزانه 10 ساعت كار به مدت دو ماه تقويمي معادل 52 روز كاري)</a:t>
            </a:r>
            <a:endParaRPr lang="en-US" dirty="0">
              <a:solidFill>
                <a:schemeClr val="dk1"/>
              </a:solidFill>
              <a:latin typeface="Calibri"/>
              <a:ea typeface="Calibri"/>
              <a:cs typeface="B Nazanin" pitchFamily="2" charset="-78"/>
            </a:endParaRPr>
          </a:p>
          <a:p>
            <a:endParaRPr lang="en-US" dirty="0"/>
          </a:p>
        </p:txBody>
      </p:sp>
    </p:spTree>
    <p:extLst>
      <p:ext uri="{BB962C8B-B14F-4D97-AF65-F5344CB8AC3E}">
        <p14:creationId xmlns:p14="http://schemas.microsoft.com/office/powerpoint/2010/main" val="250606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rtl="1"/>
            <a:r>
              <a:rPr lang="fa-IR" sz="1700" dirty="0" smtClean="0">
                <a:cs typeface="B Nazanin" pitchFamily="2" charset="-78"/>
              </a:rPr>
              <a:t>قرارداد مذكور شامل متن قرارداد بوده كه بر پايه الحاقيه 65 به قرارداد اصلي( قرارداد فعلي تعميرات) تهيه و تنظيم گرديده و بر اساس تجربيات دوره مذكور اصلاحاتي در آن پيشنهاد گرديده است؛</a:t>
            </a:r>
          </a:p>
          <a:p>
            <a:pPr algn="just" rtl="1"/>
            <a:r>
              <a:rPr lang="fa-IR" sz="1700" dirty="0" smtClean="0">
                <a:cs typeface="B Nazanin" pitchFamily="2" charset="-78"/>
              </a:rPr>
              <a:t>همچنين متن مذكور داراي تعداد 22 پيوست ميباشد كه كليه مكانيزم هاي عملياتي شدن متن قرار داد در قالب اين پيوست ها تعريف و توافق گرديده است؛</a:t>
            </a:r>
          </a:p>
          <a:p>
            <a:pPr algn="just" rtl="1"/>
            <a:r>
              <a:rPr lang="fa-IR" sz="1700" dirty="0" smtClean="0">
                <a:cs typeface="B Nazanin" pitchFamily="2" charset="-78"/>
              </a:rPr>
              <a:t>از جمله پيوست هاي مهم اين قرارداد پيوست هاي 1،7،20 و 21 بوده كه اساس توافقات و اهداف قرارداد را در برگرفته و كليه بار مالي قرار داد را شامل ميگردد؛</a:t>
            </a:r>
          </a:p>
          <a:p>
            <a:pPr algn="just" rtl="1"/>
            <a:r>
              <a:rPr lang="fa-IR" sz="1700" dirty="0" smtClean="0">
                <a:cs typeface="B Nazanin" pitchFamily="2" charset="-78"/>
              </a:rPr>
              <a:t>پيوست «يك» شامل كليه احجام كاري فعاليت هاي اجرايي تعميرات اساسي و تجهيزات موضوع قرارداد ميباشد كه در چهار مرحله عملياتي ميگردند( مراحل زوج قرارداد)؛</a:t>
            </a:r>
          </a:p>
          <a:p>
            <a:pPr algn="just" rtl="1"/>
            <a:r>
              <a:rPr lang="fa-IR" sz="1700" dirty="0" smtClean="0">
                <a:cs typeface="B Nazanin" pitchFamily="2" charset="-78"/>
              </a:rPr>
              <a:t>پيوست «هفت» شامل خدمات فني و مهندسي مشاوره اي در حوزه آماده سازي تجهيزات براي تعميرات، سازماندهي درست و مناسب و ايمن و مطمئن تعميرات، طراحي و مهندسي تعميرات، پشتيباني فني فعاليتهاي جوشكاري و متدهاي تعميرات تجهيزات مهم و اصلي دوار نيروگاه، تهيه و تدوين مدارك فني و اجرايي متناسب با نوع فعاليتهاي صورت گرفته و نهايتا بعنوان مهمترين موضوع : ارائه خدمات مهندسي در ارتباط با اتخاذ تصميمات فني بموقع و مناسب در حين انجام فعاليتهاي عيب يابي تجهيزات و رفع عيب در حين تعمير تجهيز مذكور در صورت بروز انحراف از شرايط استاندارد ميگردد؛</a:t>
            </a:r>
          </a:p>
          <a:p>
            <a:pPr algn="just" rtl="1"/>
            <a:r>
              <a:rPr lang="fa-IR" sz="1700" dirty="0" smtClean="0">
                <a:cs typeface="B Nazanin" pitchFamily="2" charset="-78"/>
              </a:rPr>
              <a:t>ساير پيوست ها شامل موارد فني و جانبي تعميرات شامل نحوه مستند سازي، پذيرش از تعمير، الزامات تضمين كيفيت، نحوه استقرار پيمانكار در محل هاي كاري، الزامات ايمني در كليه حوزه و ....... ميگردد؛</a:t>
            </a:r>
          </a:p>
          <a:p>
            <a:pPr algn="just" rtl="1"/>
            <a:endParaRPr lang="en-US" sz="1700" dirty="0">
              <a:cs typeface="B Nazanin" pitchFamily="2" charset="-78"/>
            </a:endParaRPr>
          </a:p>
        </p:txBody>
      </p:sp>
      <p:sp>
        <p:nvSpPr>
          <p:cNvPr id="3" name="Title 2"/>
          <p:cNvSpPr>
            <a:spLocks noGrp="1"/>
          </p:cNvSpPr>
          <p:nvPr>
            <p:ph type="title"/>
          </p:nvPr>
        </p:nvSpPr>
        <p:spPr/>
        <p:txBody>
          <a:bodyPr/>
          <a:lstStyle/>
          <a:p>
            <a:pPr rtl="1"/>
            <a:r>
              <a:rPr lang="fa-IR" sz="1800" dirty="0" smtClean="0">
                <a:cs typeface="B Titr" pitchFamily="2" charset="-78"/>
              </a:rPr>
              <a:t>  ادامه.....</a:t>
            </a:r>
            <a:endParaRPr lang="en-US" sz="1800" dirty="0">
              <a:cs typeface="B Titr" pitchFamily="2" charset="-78"/>
            </a:endParaRPr>
          </a:p>
        </p:txBody>
      </p:sp>
    </p:spTree>
    <p:extLst>
      <p:ext uri="{BB962C8B-B14F-4D97-AF65-F5344CB8AC3E}">
        <p14:creationId xmlns:p14="http://schemas.microsoft.com/office/powerpoint/2010/main" val="1965063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rtl="1"/>
            <a:r>
              <a:rPr lang="fa-IR" sz="2000" dirty="0">
                <a:cs typeface="B Nazanin" pitchFamily="2" charset="-78"/>
              </a:rPr>
              <a:t>تهیه و </a:t>
            </a:r>
            <a:r>
              <a:rPr lang="fa-IR" sz="2000" dirty="0" smtClean="0">
                <a:cs typeface="B Nazanin" pitchFamily="2" charset="-78"/>
              </a:rPr>
              <a:t>تنظیم جداول و مستندات </a:t>
            </a:r>
            <a:r>
              <a:rPr lang="fa-IR" sz="2000" dirty="0">
                <a:cs typeface="B Nazanin" pitchFamily="2" charset="-78"/>
              </a:rPr>
              <a:t>و توافق طرفین در خصوص پیوست های اصلی قرارداد شامل پیوست شماره 1 و 7 و 21 و </a:t>
            </a:r>
            <a:r>
              <a:rPr lang="fa-IR" sz="2000" dirty="0" smtClean="0">
                <a:cs typeface="B Nazanin" pitchFamily="2" charset="-78"/>
              </a:rPr>
              <a:t>22؛ </a:t>
            </a:r>
            <a:endParaRPr lang="en-US" sz="2000" dirty="0">
              <a:cs typeface="B Nazanin" pitchFamily="2" charset="-78"/>
            </a:endParaRPr>
          </a:p>
          <a:p>
            <a:pPr algn="just" rtl="1"/>
            <a:r>
              <a:rPr lang="fa-IR" sz="2000" dirty="0" smtClean="0">
                <a:cs typeface="B Nazanin" pitchFamily="2" charset="-78"/>
              </a:rPr>
              <a:t>تعيين احجام </a:t>
            </a:r>
            <a:r>
              <a:rPr lang="fa-IR" sz="2000" dirty="0">
                <a:cs typeface="B Nazanin" pitchFamily="2" charset="-78"/>
              </a:rPr>
              <a:t>کاری </a:t>
            </a:r>
            <a:r>
              <a:rPr lang="fa-IR" sz="2000" dirty="0" smtClean="0">
                <a:cs typeface="B Nazanin" pitchFamily="2" charset="-78"/>
              </a:rPr>
              <a:t>و انجام توافقات لازم با پيمانكار در </a:t>
            </a:r>
            <a:r>
              <a:rPr lang="fa-IR" sz="2000" dirty="0">
                <a:cs typeface="B Nazanin" pitchFamily="2" charset="-78"/>
              </a:rPr>
              <a:t>طی سه دوره تعمیرات نیمه اساسی و یک تعمیرات اساسی در قالب مراحل 2 و4 و 6 و </a:t>
            </a:r>
            <a:r>
              <a:rPr lang="fa-IR" sz="2000" dirty="0" smtClean="0">
                <a:cs typeface="B Nazanin" pitchFamily="2" charset="-78"/>
              </a:rPr>
              <a:t>8پيوست يك قرارداد به تفكيك تجهيزات و تيپ تعميرات مورد انتظار؛</a:t>
            </a:r>
            <a:endParaRPr lang="en-US" sz="2000" dirty="0">
              <a:cs typeface="B Nazanin" pitchFamily="2" charset="-78"/>
            </a:endParaRPr>
          </a:p>
          <a:p>
            <a:pPr algn="just" rtl="1"/>
            <a:r>
              <a:rPr lang="fa-IR" sz="2000" dirty="0" smtClean="0">
                <a:cs typeface="B Nazanin" pitchFamily="2" charset="-78"/>
              </a:rPr>
              <a:t>تعيين نيازمنديهاي حوزه و فعالیت </a:t>
            </a:r>
            <a:r>
              <a:rPr lang="fa-IR" sz="2000" dirty="0">
                <a:cs typeface="B Nazanin" pitchFamily="2" charset="-78"/>
              </a:rPr>
              <a:t>های آماده سازی </a:t>
            </a:r>
            <a:r>
              <a:rPr lang="fa-IR" sz="2000" dirty="0" smtClean="0">
                <a:cs typeface="B Nazanin" pitchFamily="2" charset="-78"/>
              </a:rPr>
              <a:t>تعمیرات و همچنين نفرات كانديدا براي انجام مشاوره هاي فني </a:t>
            </a:r>
            <a:r>
              <a:rPr lang="fa-IR" sz="2000" dirty="0">
                <a:cs typeface="B Nazanin" pitchFamily="2" charset="-78"/>
              </a:rPr>
              <a:t>جهت انجام </a:t>
            </a:r>
            <a:r>
              <a:rPr lang="fa-IR" sz="2000" dirty="0" smtClean="0">
                <a:cs typeface="B Nazanin" pitchFamily="2" charset="-78"/>
              </a:rPr>
              <a:t>فعاليتهاي تعمیرات  نيروگاه اتمي بوشهر در </a:t>
            </a:r>
            <a:r>
              <a:rPr lang="fa-IR" sz="2000" dirty="0">
                <a:cs typeface="B Nazanin" pitchFamily="2" charset="-78"/>
              </a:rPr>
              <a:t>قالب مراحل 1 و 3 و 5 و </a:t>
            </a:r>
            <a:r>
              <a:rPr lang="fa-IR" sz="2000" dirty="0" smtClean="0">
                <a:cs typeface="B Nazanin" pitchFamily="2" charset="-78"/>
              </a:rPr>
              <a:t>7</a:t>
            </a:r>
            <a:r>
              <a:rPr lang="en-US" sz="2000" dirty="0" smtClean="0">
                <a:cs typeface="B Nazanin" pitchFamily="2" charset="-78"/>
              </a:rPr>
              <a:t> </a:t>
            </a:r>
            <a:r>
              <a:rPr lang="fa-IR" sz="2000" dirty="0" smtClean="0">
                <a:cs typeface="B Nazanin" pitchFamily="2" charset="-78"/>
              </a:rPr>
              <a:t> قرارداد جديد تعميرات( پيوست 7)؛</a:t>
            </a:r>
            <a:endParaRPr lang="en-US" sz="2000" dirty="0">
              <a:cs typeface="B Nazanin" pitchFamily="2" charset="-78"/>
            </a:endParaRPr>
          </a:p>
          <a:p>
            <a:pPr algn="just" rtl="1"/>
            <a:r>
              <a:rPr lang="fa-IR" sz="2000" dirty="0" smtClean="0">
                <a:cs typeface="B Nazanin" pitchFamily="2" charset="-78"/>
              </a:rPr>
              <a:t>تعيين افراد، مشاغل و نيازهاي آموزشي </a:t>
            </a:r>
            <a:r>
              <a:rPr lang="fa-IR" sz="2000" dirty="0">
                <a:cs typeface="B Nazanin" pitchFamily="2" charset="-78"/>
              </a:rPr>
              <a:t>پرسنل </a:t>
            </a:r>
            <a:r>
              <a:rPr lang="fa-IR" sz="2000" dirty="0" smtClean="0">
                <a:cs typeface="B Nazanin" pitchFamily="2" charset="-78"/>
              </a:rPr>
              <a:t>جدیدالاستخدام شركت تپنا </a:t>
            </a:r>
            <a:r>
              <a:rPr lang="fa-IR" sz="2000" dirty="0">
                <a:cs typeface="B Nazanin" pitchFamily="2" charset="-78"/>
              </a:rPr>
              <a:t>و همچنین </a:t>
            </a:r>
            <a:r>
              <a:rPr lang="fa-IR" sz="2000" dirty="0" smtClean="0">
                <a:cs typeface="B Nazanin" pitchFamily="2" charset="-78"/>
              </a:rPr>
              <a:t>حوزه هاي مورد نياز جهت افزایش </a:t>
            </a:r>
            <a:r>
              <a:rPr lang="fa-IR" sz="2000" dirty="0">
                <a:cs typeface="B Nazanin" pitchFamily="2" charset="-78"/>
              </a:rPr>
              <a:t>مهارت های فنی و حرفه ای و ارتقاء دانش پرسنل تعمیرات شاغل به فعالیت های </a:t>
            </a:r>
            <a:r>
              <a:rPr lang="fa-IR" sz="2000" dirty="0" smtClean="0">
                <a:cs typeface="B Nazanin" pitchFamily="2" charset="-78"/>
              </a:rPr>
              <a:t>اصلي و حاكميتي در </a:t>
            </a:r>
            <a:r>
              <a:rPr lang="fa-IR" sz="2000" dirty="0">
                <a:cs typeface="B Nazanin" pitchFamily="2" charset="-78"/>
              </a:rPr>
              <a:t>طی آموزش های تئوری داخل کشور و کارآموزی در نیروگاه های کشور </a:t>
            </a:r>
            <a:r>
              <a:rPr lang="fa-IR" sz="2000" dirty="0" smtClean="0">
                <a:cs typeface="B Nazanin" pitchFamily="2" charset="-78"/>
              </a:rPr>
              <a:t>روسیه در قالب پيوست هاي مربوط به آموزش متناسب با نيازهاي برآورد شده و ابلاغ آن به پيمانكار و مركز آموزش نيروگاه اتمي بوشهر؛</a:t>
            </a:r>
            <a:endParaRPr lang="en-US" sz="2000" dirty="0">
              <a:cs typeface="B Nazanin" pitchFamily="2" charset="-78"/>
            </a:endParaRPr>
          </a:p>
          <a:p>
            <a:pPr algn="just" rtl="1"/>
            <a:r>
              <a:rPr lang="fa-IR" sz="2000" dirty="0" smtClean="0">
                <a:cs typeface="B Nazanin" pitchFamily="2" charset="-78"/>
              </a:rPr>
              <a:t>اصلاح ساير پيوست هاي قرارداد جديد متناسب با تجربيات بدست آمده همكاري هاي مشترك در قالب الحاقيه 65؛</a:t>
            </a:r>
            <a:endParaRPr lang="en-US" sz="2000" dirty="0">
              <a:cs typeface="B Nazanin" pitchFamily="2" charset="-78"/>
            </a:endParaRPr>
          </a:p>
          <a:p>
            <a:pPr algn="just" rtl="1"/>
            <a:r>
              <a:rPr lang="fa-IR" sz="2000" dirty="0" smtClean="0">
                <a:cs typeface="B Nazanin" pitchFamily="2" charset="-78"/>
              </a:rPr>
              <a:t>اصلاح </a:t>
            </a:r>
            <a:r>
              <a:rPr lang="fa-IR" sz="2000" dirty="0">
                <a:cs typeface="B Nazanin" pitchFamily="2" charset="-78"/>
              </a:rPr>
              <a:t>و رفع نواقص الحاقیه موجود در ارتباط با تامین شرایط گارانتی تجهیزات پس از انجام </a:t>
            </a:r>
            <a:r>
              <a:rPr lang="fa-IR" sz="2000" dirty="0" smtClean="0">
                <a:cs typeface="B Nazanin" pitchFamily="2" charset="-78"/>
              </a:rPr>
              <a:t>تعمیرات و ابلاغ آن به پيمانكار و موافقت ايشان با شرايط كارفرما؛</a:t>
            </a:r>
            <a:endParaRPr lang="en-US" sz="2000" dirty="0">
              <a:cs typeface="B Nazanin" pitchFamily="2" charset="-78"/>
            </a:endParaRPr>
          </a:p>
          <a:p>
            <a:pPr algn="r" rtl="1"/>
            <a:endParaRPr lang="en-US" sz="2000" dirty="0">
              <a:cs typeface="B Nazanin" pitchFamily="2" charset="-78"/>
            </a:endParaRPr>
          </a:p>
        </p:txBody>
      </p:sp>
      <p:sp>
        <p:nvSpPr>
          <p:cNvPr id="3" name="Title 2"/>
          <p:cNvSpPr>
            <a:spLocks noGrp="1"/>
          </p:cNvSpPr>
          <p:nvPr>
            <p:ph type="title"/>
          </p:nvPr>
        </p:nvSpPr>
        <p:spPr/>
        <p:txBody>
          <a:bodyPr>
            <a:normAutofit/>
          </a:bodyPr>
          <a:lstStyle/>
          <a:p>
            <a:pPr algn="ctr" rtl="1"/>
            <a:r>
              <a:rPr lang="fa-IR" sz="1800" dirty="0">
                <a:effectLst/>
                <a:cs typeface="B Titr" pitchFamily="2" charset="-78"/>
              </a:rPr>
              <a:t>فعالیت های صورت گرفته در طی مذاکرات مربوط به عقد قرارداد تعمیرات دوره 2018-2021</a:t>
            </a:r>
            <a:r>
              <a:rPr lang="en-US" sz="1800" dirty="0">
                <a:effectLst/>
                <a:cs typeface="B Titr" pitchFamily="2" charset="-78"/>
              </a:rPr>
              <a:t/>
            </a:r>
            <a:br>
              <a:rPr lang="en-US" sz="1800" dirty="0">
                <a:effectLst/>
                <a:cs typeface="B Titr" pitchFamily="2" charset="-78"/>
              </a:rPr>
            </a:br>
            <a:endParaRPr lang="en-US" sz="1800" dirty="0">
              <a:cs typeface="B Titr" pitchFamily="2" charset="-78"/>
            </a:endParaRPr>
          </a:p>
        </p:txBody>
      </p:sp>
    </p:spTree>
    <p:extLst>
      <p:ext uri="{BB962C8B-B14F-4D97-AF65-F5344CB8AC3E}">
        <p14:creationId xmlns:p14="http://schemas.microsoft.com/office/powerpoint/2010/main" val="3125007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rtl="1"/>
            <a:r>
              <a:rPr lang="fa-IR" sz="2000" b="1" dirty="0">
                <a:solidFill>
                  <a:schemeClr val="lt1"/>
                </a:solidFill>
                <a:cs typeface="B Nazanin" pitchFamily="2" charset="-78"/>
              </a:rPr>
              <a:t>شروع مذاكرات قراردادي بصورت رسمي از تاريخ 1395/02/25</a:t>
            </a:r>
          </a:p>
          <a:p>
            <a:pPr algn="just" rtl="1"/>
            <a:r>
              <a:rPr lang="fa-IR" sz="2000" b="1" dirty="0">
                <a:solidFill>
                  <a:schemeClr val="lt1"/>
                </a:solidFill>
                <a:cs typeface="B Nazanin" pitchFamily="2" charset="-78"/>
              </a:rPr>
              <a:t>تا بحال جهت بررسي متن قرارداد و بحث و تبادل نظر در ارتباط با پيوست هاي قرارداد تعداد 5 جلسه در تهران و 12 جلسه در بوشهر به صورت مشترك با پيمانكاربرگزار گرديده است</a:t>
            </a:r>
          </a:p>
          <a:p>
            <a:pPr algn="just" rtl="1"/>
            <a:r>
              <a:rPr lang="fa-IR" sz="2000" b="1" dirty="0" smtClean="0">
                <a:solidFill>
                  <a:schemeClr val="lt1"/>
                </a:solidFill>
                <a:cs typeface="B Nazanin" pitchFamily="2" charset="-78"/>
              </a:rPr>
              <a:t>در طي جلسات مذكور، تهيه، تدوين و توافق پيوست </a:t>
            </a:r>
            <a:r>
              <a:rPr lang="fa-IR" sz="2000" b="1" dirty="0">
                <a:solidFill>
                  <a:schemeClr val="lt1"/>
                </a:solidFill>
                <a:cs typeface="B Nazanin" pitchFamily="2" charset="-78"/>
              </a:rPr>
              <a:t>هاي اصلي </a:t>
            </a:r>
            <a:r>
              <a:rPr lang="fa-IR" sz="2000" b="1" dirty="0" smtClean="0">
                <a:solidFill>
                  <a:schemeClr val="lt1"/>
                </a:solidFill>
                <a:cs typeface="B Nazanin" pitchFamily="2" charset="-78"/>
              </a:rPr>
              <a:t>قرارداد( پيوست هاي شماره 1و 7 )كه بار اصلي مالي قرارداد را شامل ميگردند، تحقق يافت و نهايتا در تاريخ 1395/10/29 پيوست هاي مذكور مورد تاييد طرفين قرار گرفتند.</a:t>
            </a:r>
          </a:p>
          <a:p>
            <a:pPr algn="just" rtl="1"/>
            <a:r>
              <a:rPr lang="fa-IR" sz="2000" b="1" dirty="0" smtClean="0">
                <a:solidFill>
                  <a:schemeClr val="lt1"/>
                </a:solidFill>
                <a:cs typeface="B Nazanin" pitchFamily="2" charset="-78"/>
              </a:rPr>
              <a:t>همچنين در </a:t>
            </a:r>
            <a:r>
              <a:rPr lang="fa-IR" sz="2000" b="1" dirty="0">
                <a:solidFill>
                  <a:schemeClr val="lt1"/>
                </a:solidFill>
                <a:cs typeface="B Nazanin" pitchFamily="2" charset="-78"/>
              </a:rPr>
              <a:t>طي جلسات مذكور، تهيه، تدوين و توافق پيوست هاي </a:t>
            </a:r>
            <a:r>
              <a:rPr lang="fa-IR" sz="2000" b="1" dirty="0" smtClean="0">
                <a:solidFill>
                  <a:schemeClr val="lt1"/>
                </a:solidFill>
                <a:cs typeface="B Nazanin" pitchFamily="2" charset="-78"/>
              </a:rPr>
              <a:t>آموزشي </a:t>
            </a:r>
            <a:r>
              <a:rPr lang="fa-IR" sz="2000" b="1" dirty="0">
                <a:solidFill>
                  <a:schemeClr val="lt1"/>
                </a:solidFill>
                <a:cs typeface="B Nazanin" pitchFamily="2" charset="-78"/>
              </a:rPr>
              <a:t>قرارداد( پيوست هاي شماره </a:t>
            </a:r>
            <a:r>
              <a:rPr lang="fa-IR" sz="2000" b="1" dirty="0" smtClean="0">
                <a:solidFill>
                  <a:schemeClr val="lt1"/>
                </a:solidFill>
                <a:cs typeface="B Nazanin" pitchFamily="2" charset="-78"/>
              </a:rPr>
              <a:t>20و 21 </a:t>
            </a:r>
            <a:r>
              <a:rPr lang="fa-IR" sz="2000" b="1" dirty="0">
                <a:solidFill>
                  <a:schemeClr val="lt1"/>
                </a:solidFill>
                <a:cs typeface="B Nazanin" pitchFamily="2" charset="-78"/>
              </a:rPr>
              <a:t>)كه </a:t>
            </a:r>
            <a:r>
              <a:rPr lang="fa-IR" sz="2000" b="1" dirty="0" smtClean="0">
                <a:solidFill>
                  <a:schemeClr val="lt1"/>
                </a:solidFill>
                <a:cs typeface="B Nazanin" pitchFamily="2" charset="-78"/>
              </a:rPr>
              <a:t>بخش ديگر مالي </a:t>
            </a:r>
            <a:r>
              <a:rPr lang="fa-IR" sz="2000" b="1" dirty="0">
                <a:solidFill>
                  <a:schemeClr val="lt1"/>
                </a:solidFill>
                <a:cs typeface="B Nazanin" pitchFamily="2" charset="-78"/>
              </a:rPr>
              <a:t>قرارداد را شامل ميگردند، تحقق يافت و نهايتا در تاريخ </a:t>
            </a:r>
            <a:r>
              <a:rPr lang="fa-IR" sz="2000" b="1" dirty="0" smtClean="0">
                <a:solidFill>
                  <a:schemeClr val="lt1"/>
                </a:solidFill>
                <a:cs typeface="B Nazanin" pitchFamily="2" charset="-78"/>
              </a:rPr>
              <a:t>1395/12/22 </a:t>
            </a:r>
            <a:r>
              <a:rPr lang="fa-IR" sz="2000" b="1" dirty="0">
                <a:solidFill>
                  <a:schemeClr val="lt1"/>
                </a:solidFill>
                <a:cs typeface="B Nazanin" pitchFamily="2" charset="-78"/>
              </a:rPr>
              <a:t>پيوست هاي مذكور مورد تاييد طرفين قرار گرفتند</a:t>
            </a:r>
            <a:r>
              <a:rPr lang="fa-IR" sz="2000" b="1" dirty="0" smtClean="0">
                <a:solidFill>
                  <a:schemeClr val="lt1"/>
                </a:solidFill>
                <a:cs typeface="B Nazanin" pitchFamily="2" charset="-78"/>
              </a:rPr>
              <a:t>.</a:t>
            </a:r>
          </a:p>
          <a:p>
            <a:pPr algn="just" rtl="1"/>
            <a:r>
              <a:rPr lang="fa-IR" sz="2000" b="1" dirty="0" smtClean="0">
                <a:solidFill>
                  <a:schemeClr val="lt1"/>
                </a:solidFill>
                <a:cs typeface="B Nazanin" pitchFamily="2" charset="-78"/>
              </a:rPr>
              <a:t>جهت بررسي و تهيه و تدوين پيوست هاي قرارداد و انجام اصلاحات متن اين قرارداد حدود 2800 نفر ساعت كار كارشناسي صورت گرفته است</a:t>
            </a:r>
            <a:endParaRPr lang="en-US" sz="2000" b="1" dirty="0">
              <a:solidFill>
                <a:schemeClr val="lt1"/>
              </a:solidFill>
              <a:cs typeface="B Nazanin" pitchFamily="2" charset="-78"/>
            </a:endParaRPr>
          </a:p>
          <a:p>
            <a:pPr algn="just" rtl="1"/>
            <a:endParaRPr lang="en-US" sz="2000" b="1" dirty="0">
              <a:solidFill>
                <a:schemeClr val="lt1"/>
              </a:solidFill>
              <a:cs typeface="B Nazanin" pitchFamily="2" charset="-78"/>
            </a:endParaRPr>
          </a:p>
        </p:txBody>
      </p:sp>
      <p:sp>
        <p:nvSpPr>
          <p:cNvPr id="3" name="Title 2"/>
          <p:cNvSpPr>
            <a:spLocks noGrp="1"/>
          </p:cNvSpPr>
          <p:nvPr>
            <p:ph type="title"/>
          </p:nvPr>
        </p:nvSpPr>
        <p:spPr/>
        <p:txBody>
          <a:bodyPr/>
          <a:lstStyle/>
          <a:p>
            <a:r>
              <a:rPr lang="fa-IR" sz="2000" dirty="0">
                <a:cs typeface="B Titr" pitchFamily="2" charset="-78"/>
              </a:rPr>
              <a:t>قرارداد </a:t>
            </a:r>
            <a:r>
              <a:rPr lang="fa-IR" sz="2000" dirty="0" smtClean="0">
                <a:cs typeface="B Titr" pitchFamily="2" charset="-78"/>
              </a:rPr>
              <a:t>تعميرات دوره هاي  توقف واحد سال هاي </a:t>
            </a:r>
            <a:r>
              <a:rPr lang="fa-IR" sz="2000" dirty="0">
                <a:cs typeface="B Titr" pitchFamily="2" charset="-78"/>
              </a:rPr>
              <a:t>2018الي2021</a:t>
            </a:r>
            <a:endParaRPr lang="en-US" sz="2000" dirty="0">
              <a:cs typeface="B Titr" pitchFamily="2" charset="-78"/>
            </a:endParaRPr>
          </a:p>
        </p:txBody>
      </p:sp>
    </p:spTree>
    <p:extLst>
      <p:ext uri="{BB962C8B-B14F-4D97-AF65-F5344CB8AC3E}">
        <p14:creationId xmlns:p14="http://schemas.microsoft.com/office/powerpoint/2010/main" val="10182705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209799"/>
            <a:ext cx="7745505" cy="3916363"/>
          </a:xfrm>
        </p:spPr>
        <p:txBody>
          <a:bodyPr>
            <a:normAutofit fontScale="92500" lnSpcReduction="20000"/>
          </a:bodyPr>
          <a:lstStyle/>
          <a:p>
            <a:pPr algn="just" rtl="1"/>
            <a:r>
              <a:rPr lang="fa-IR" sz="2000" b="1" dirty="0" smtClean="0">
                <a:solidFill>
                  <a:schemeClr val="tx1"/>
                </a:solidFill>
                <a:cs typeface="B Nazanin" pitchFamily="2" charset="-78"/>
              </a:rPr>
              <a:t>تامين بستر مناسب جهت افزايش </a:t>
            </a:r>
            <a:r>
              <a:rPr lang="fa-IR" sz="2000" b="1" dirty="0">
                <a:solidFill>
                  <a:schemeClr val="tx1"/>
                </a:solidFill>
                <a:cs typeface="B Nazanin" pitchFamily="2" charset="-78"/>
              </a:rPr>
              <a:t>تصدي گري فعاليتهاي تعميرات تجهيزات اصلي و حاكميتي نيروگاه اتمي بوشهر توسط پرسنل ايراني و همچنين شركت هاي بومي تعميراتي </a:t>
            </a:r>
            <a:r>
              <a:rPr lang="fa-IR" sz="2000" b="1" dirty="0" smtClean="0">
                <a:solidFill>
                  <a:schemeClr val="tx1"/>
                </a:solidFill>
                <a:cs typeface="B Nazanin" pitchFamily="2" charset="-78"/>
              </a:rPr>
              <a:t>كشور از طريق كاهش پلكاني سهم پيمانكار خارجي در حوزه هاي اصلي تعميرات شامل اجرا و پشتيباني فني فعاليتهاي تعميراتي و آماده سازي؛</a:t>
            </a:r>
          </a:p>
          <a:p>
            <a:pPr algn="just" rtl="1"/>
            <a:r>
              <a:rPr lang="fa-IR" sz="2000" b="1" dirty="0" smtClean="0">
                <a:solidFill>
                  <a:schemeClr val="tx1"/>
                </a:solidFill>
                <a:cs typeface="B Nazanin" pitchFamily="2" charset="-78"/>
              </a:rPr>
              <a:t>انتقال دانش و تجربه و مهارت هاي فني و حرفه اي در حوزه تعميرات تخصصي تجهيزات خاص و پيچيده نيروگاه اتمي از طريق دوره هاي آموزشي تئوري و عملي ارتقا مهارت پرسنل فعلي شاغل به كار در حوزه نگهداري و تعميرات؛</a:t>
            </a:r>
          </a:p>
          <a:p>
            <a:pPr algn="just" rtl="1"/>
            <a:r>
              <a:rPr lang="fa-IR" sz="2000" b="1" dirty="0" smtClean="0">
                <a:solidFill>
                  <a:schemeClr val="tx1"/>
                </a:solidFill>
                <a:cs typeface="B Nazanin" pitchFamily="2" charset="-78"/>
              </a:rPr>
              <a:t>آموزش استاندارد پرسنل جديد الورود مبتني بر نياز هاي جاري و آينده نيروگاه اتمي بوشهر و تامين كادر فني تعميرات در راستاي حفظ سرمايه هاي موجود، جانشين پروري و دستيابي به استقلال كامل و خودكفايي در حوزه نيروي انساني بعنوان مهمترين سرمايه هر سازمان؛</a:t>
            </a:r>
          </a:p>
          <a:p>
            <a:pPr algn="just" rtl="1"/>
            <a:r>
              <a:rPr lang="fa-IR" sz="2000" b="1" dirty="0" smtClean="0">
                <a:solidFill>
                  <a:schemeClr val="tx1"/>
                </a:solidFill>
                <a:cs typeface="B Nazanin" pitchFamily="2" charset="-78"/>
              </a:rPr>
              <a:t>ايجاد تيم هاي مشترك تعميراتي جهت حصول اطمينان از كسب آمادگي مرحله اي پرستل ايراني جهت انجام مستقل فعاليتهاي حساس و مهم و همچنين با خطر هسته اي</a:t>
            </a:r>
          </a:p>
          <a:p>
            <a:pPr algn="just" rtl="1"/>
            <a:r>
              <a:rPr lang="fa-IR" sz="2000" b="1" dirty="0" smtClean="0">
                <a:solidFill>
                  <a:schemeClr val="tx1"/>
                </a:solidFill>
                <a:cs typeface="B Nazanin" pitchFamily="2" charset="-78"/>
              </a:rPr>
              <a:t>انتقال مرحله اي مسئوليتهاي اجرا، سازماندهي فعاليتهاي تعميرات از سال 2018 و همزمان با شروع مرحله دوم پيوست يك قرارداد</a:t>
            </a:r>
            <a:endParaRPr lang="en-US" sz="2000" b="1" dirty="0">
              <a:solidFill>
                <a:schemeClr val="tx1"/>
              </a:solidFill>
              <a:cs typeface="B Nazanin" pitchFamily="2" charset="-78"/>
            </a:endParaRPr>
          </a:p>
        </p:txBody>
      </p:sp>
      <p:sp>
        <p:nvSpPr>
          <p:cNvPr id="3" name="Title 2"/>
          <p:cNvSpPr>
            <a:spLocks noGrp="1"/>
          </p:cNvSpPr>
          <p:nvPr>
            <p:ph type="title"/>
          </p:nvPr>
        </p:nvSpPr>
        <p:spPr>
          <a:xfrm>
            <a:off x="688490" y="570156"/>
            <a:ext cx="7756263" cy="801444"/>
          </a:xfrm>
        </p:spPr>
        <p:txBody>
          <a:bodyPr/>
          <a:lstStyle/>
          <a:p>
            <a:r>
              <a:rPr lang="fa-IR" sz="2000" dirty="0" smtClean="0">
                <a:cs typeface="B Titr" pitchFamily="2" charset="-78"/>
              </a:rPr>
              <a:t>اهداف مورد انتظار از </a:t>
            </a:r>
            <a:r>
              <a:rPr lang="fa-IR" sz="2000" dirty="0">
                <a:cs typeface="B Titr" pitchFamily="2" charset="-78"/>
              </a:rPr>
              <a:t>عقد قرارداد تعميرات دوره چهارساله</a:t>
            </a:r>
            <a:endParaRPr lang="en-US" sz="2000" dirty="0">
              <a:cs typeface="B Titr" pitchFamily="2" charset="-78"/>
            </a:endParaRPr>
          </a:p>
        </p:txBody>
      </p:sp>
    </p:spTree>
    <p:extLst>
      <p:ext uri="{BB962C8B-B14F-4D97-AF65-F5344CB8AC3E}">
        <p14:creationId xmlns:p14="http://schemas.microsoft.com/office/powerpoint/2010/main" val="244256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31455934"/>
              </p:ext>
            </p:extLst>
          </p:nvPr>
        </p:nvGraphicFramePr>
        <p:xfrm>
          <a:off x="942110" y="1600200"/>
          <a:ext cx="7439891" cy="3809999"/>
        </p:xfrm>
        <a:graphic>
          <a:graphicData uri="http://schemas.openxmlformats.org/drawingml/2006/table">
            <a:tbl>
              <a:tblPr rtl="1" firstRow="1" firstCol="1" bandRow="1">
                <a:tableStyleId>{5C22544A-7EE6-4342-B048-85BDC9FD1C3A}</a:tableStyleId>
              </a:tblPr>
              <a:tblGrid>
                <a:gridCol w="569637"/>
                <a:gridCol w="1778710"/>
                <a:gridCol w="2770908"/>
                <a:gridCol w="2320636"/>
              </a:tblGrid>
              <a:tr h="804371">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fa-IR" sz="1400" dirty="0" smtClean="0">
                          <a:effectLst/>
                          <a:cs typeface="B Nazanin" pitchFamily="2" charset="-78"/>
                        </a:rPr>
                        <a:t>ردیف</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ar-SA" sz="1400" dirty="0" smtClean="0">
                          <a:effectLst/>
                          <a:cs typeface="B Nazanin" pitchFamily="2" charset="-78"/>
                        </a:rPr>
                        <a:t>مراحل </a:t>
                      </a:r>
                      <a:r>
                        <a:rPr lang="ar-SA" sz="1400" dirty="0">
                          <a:effectLst/>
                          <a:cs typeface="B Nazanin" pitchFamily="2" charset="-78"/>
                        </a:rPr>
                        <a:t>پیوست</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ar-SA" sz="1400" dirty="0" smtClean="0">
                          <a:effectLst/>
                          <a:cs typeface="B Nazanin" pitchFamily="2" charset="-78"/>
                        </a:rPr>
                        <a:t>نفرساعت </a:t>
                      </a:r>
                      <a:r>
                        <a:rPr lang="ar-SA" sz="1400" dirty="0">
                          <a:effectLst/>
                          <a:cs typeface="B Nazanin" pitchFamily="2" charset="-78"/>
                        </a:rPr>
                        <a:t>فعالیت های اختصاص </a:t>
                      </a:r>
                      <a:r>
                        <a:rPr lang="ar-SA" sz="1400" dirty="0" smtClean="0">
                          <a:effectLst/>
                          <a:cs typeface="B Nazanin" pitchFamily="2" charset="-78"/>
                        </a:rPr>
                        <a:t>داده</a:t>
                      </a:r>
                      <a:endParaRPr lang="fa-IR" sz="1400" dirty="0" smtClean="0">
                        <a:effectLst/>
                        <a:cs typeface="B Nazanin" pitchFamily="2" charset="-78"/>
                      </a:endParaRPr>
                    </a:p>
                    <a:p>
                      <a:pPr marL="0" marR="0" algn="ctr" rtl="1">
                        <a:lnSpc>
                          <a:spcPct val="115000"/>
                        </a:lnSpc>
                        <a:spcBef>
                          <a:spcPts val="0"/>
                        </a:spcBef>
                        <a:spcAft>
                          <a:spcPts val="0"/>
                        </a:spcAft>
                      </a:pPr>
                      <a:r>
                        <a:rPr lang="ar-SA" sz="1400" dirty="0" smtClean="0">
                          <a:effectLst/>
                          <a:cs typeface="B Nazanin" pitchFamily="2" charset="-78"/>
                        </a:rPr>
                        <a:t> </a:t>
                      </a:r>
                      <a:r>
                        <a:rPr lang="ar-SA" sz="1400" dirty="0">
                          <a:effectLst/>
                          <a:cs typeface="B Nazanin" pitchFamily="2" charset="-78"/>
                        </a:rPr>
                        <a:t>به پیمانکار</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ar-SA" sz="1400" dirty="0" smtClean="0">
                          <a:effectLst/>
                          <a:cs typeface="B Nazanin" pitchFamily="2" charset="-78"/>
                        </a:rPr>
                        <a:t>جدید</a:t>
                      </a:r>
                      <a:endParaRPr lang="en-US" sz="1400" dirty="0">
                        <a:effectLst/>
                        <a:latin typeface="Calibri"/>
                        <a:ea typeface="Calibri"/>
                        <a:cs typeface="B Nazanin" pitchFamily="2" charset="-78"/>
                      </a:endParaRPr>
                    </a:p>
                  </a:txBody>
                  <a:tcPr marL="68580" marR="68580" marT="0" marB="0"/>
                </a:tc>
              </a:tr>
              <a:tr h="597047">
                <a:tc>
                  <a:txBody>
                    <a:bodyPr/>
                    <a:lstStyle/>
                    <a:p>
                      <a:pPr marL="0" marR="0" algn="ctr" rtl="1">
                        <a:lnSpc>
                          <a:spcPct val="115000"/>
                        </a:lnSpc>
                        <a:spcBef>
                          <a:spcPts val="0"/>
                        </a:spcBef>
                        <a:spcAft>
                          <a:spcPts val="0"/>
                        </a:spcAft>
                      </a:pPr>
                      <a:r>
                        <a:rPr lang="fa-IR" sz="1400" dirty="0" smtClean="0">
                          <a:effectLst/>
                          <a:latin typeface="Calibri"/>
                          <a:ea typeface="Calibri"/>
                          <a:cs typeface="B Nazanin" pitchFamily="2" charset="-78"/>
                        </a:rPr>
                        <a:t>1</a:t>
                      </a:r>
                      <a:endParaRPr lang="en-US" sz="1400" dirty="0">
                        <a:effectLst/>
                        <a:latin typeface="Calibri"/>
                        <a:ea typeface="Calibri"/>
                        <a:cs typeface="B Nazanin" pitchFamily="2" charset="-78"/>
                      </a:endParaRPr>
                    </a:p>
                  </a:txBody>
                  <a:tcPr marL="68580" marR="68580" marT="0" marB="0"/>
                </a:tc>
                <a:tc>
                  <a:txBody>
                    <a:bodyPr/>
                    <a:lstStyle/>
                    <a:p>
                      <a:pPr marL="0" marR="0" algn="ctr" rtl="1" eaLnBrk="1" latinLnBrk="0" hangingPunct="1">
                        <a:lnSpc>
                          <a:spcPct val="200000"/>
                        </a:lnSpc>
                        <a:spcBef>
                          <a:spcPts val="0"/>
                        </a:spcBef>
                        <a:spcAft>
                          <a:spcPts val="0"/>
                        </a:spcAft>
                      </a:pPr>
                      <a:r>
                        <a:rPr kumimoji="0" lang="ar-SA" sz="1600" kern="1200" dirty="0" smtClean="0">
                          <a:solidFill>
                            <a:schemeClr val="dk1"/>
                          </a:solidFill>
                          <a:effectLst/>
                          <a:latin typeface="+mn-lt"/>
                          <a:ea typeface="+mn-ea"/>
                          <a:cs typeface="B Nazanin" pitchFamily="2" charset="-78"/>
                        </a:rPr>
                        <a:t>دوم</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189211</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97891</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r>
              <a:tr h="597047">
                <a:tc>
                  <a:txBody>
                    <a:bodyPr/>
                    <a:lstStyle/>
                    <a:p>
                      <a:pPr marL="0" marR="0" algn="ctr" rtl="1" eaLnBrk="1" latinLnBrk="0" hangingPunct="1">
                        <a:lnSpc>
                          <a:spcPct val="115000"/>
                        </a:lnSpc>
                        <a:spcBef>
                          <a:spcPts val="0"/>
                        </a:spcBef>
                        <a:spcAft>
                          <a:spcPts val="0"/>
                        </a:spcAft>
                      </a:pPr>
                      <a:r>
                        <a:rPr kumimoji="0" lang="fa-IR" sz="1400" b="1" kern="1200" dirty="0" smtClean="0">
                          <a:solidFill>
                            <a:schemeClr val="lt1"/>
                          </a:solidFill>
                          <a:effectLst/>
                          <a:latin typeface="Calibri"/>
                          <a:ea typeface="Calibri"/>
                          <a:cs typeface="B Nazanin" pitchFamily="2" charset="-78"/>
                        </a:rPr>
                        <a:t>2</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eaLnBrk="1" latinLnBrk="0" hangingPunct="1">
                        <a:lnSpc>
                          <a:spcPct val="200000"/>
                        </a:lnSpc>
                        <a:spcBef>
                          <a:spcPts val="0"/>
                        </a:spcBef>
                        <a:spcAft>
                          <a:spcPts val="0"/>
                        </a:spcAft>
                      </a:pPr>
                      <a:r>
                        <a:rPr kumimoji="0" lang="ar-SA" sz="1600" kern="1200" dirty="0" smtClean="0">
                          <a:solidFill>
                            <a:schemeClr val="dk1"/>
                          </a:solidFill>
                          <a:effectLst/>
                          <a:latin typeface="+mn-lt"/>
                          <a:ea typeface="+mn-ea"/>
                          <a:cs typeface="B Nazanin" pitchFamily="2" charset="-78"/>
                        </a:rPr>
                        <a:t>چهارم</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240393</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ar-SA" sz="1100" kern="1200" dirty="0">
                          <a:solidFill>
                            <a:schemeClr val="dk1"/>
                          </a:solidFill>
                          <a:effectLst/>
                          <a:latin typeface="+mn-lt"/>
                          <a:ea typeface="+mn-ea"/>
                          <a:cs typeface="B Nazanin" pitchFamily="2" charset="-78"/>
                        </a:rPr>
                        <a:t> </a:t>
                      </a: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91355</a:t>
                      </a:r>
                      <a:endParaRPr kumimoji="0" lang="en-US" sz="1600" kern="1200" dirty="0">
                        <a:solidFill>
                          <a:schemeClr val="dk1"/>
                        </a:solidFill>
                        <a:effectLst/>
                        <a:latin typeface="Arial" pitchFamily="34" charset="0"/>
                        <a:ea typeface="+mn-ea"/>
                        <a:cs typeface="B Nazanin" pitchFamily="2" charset="-78"/>
                      </a:endParaRPr>
                    </a:p>
                  </a:txBody>
                  <a:tcPr marL="68580" marR="68580" marT="0" marB="0"/>
                </a:tc>
              </a:tr>
              <a:tr h="597047">
                <a:tc>
                  <a:txBody>
                    <a:bodyPr/>
                    <a:lstStyle/>
                    <a:p>
                      <a:pPr marL="0" marR="0" algn="ctr" rtl="1" eaLnBrk="1" latinLnBrk="0" hangingPunct="1">
                        <a:lnSpc>
                          <a:spcPct val="115000"/>
                        </a:lnSpc>
                        <a:spcBef>
                          <a:spcPts val="0"/>
                        </a:spcBef>
                        <a:spcAft>
                          <a:spcPts val="0"/>
                        </a:spcAft>
                      </a:pPr>
                      <a:r>
                        <a:rPr kumimoji="0" lang="ar-SA" sz="1400" b="1" kern="1200" dirty="0">
                          <a:solidFill>
                            <a:schemeClr val="lt1"/>
                          </a:solidFill>
                          <a:effectLst/>
                          <a:latin typeface="Calibri"/>
                          <a:ea typeface="Calibri"/>
                          <a:cs typeface="B Nazanin" pitchFamily="2" charset="-78"/>
                        </a:rPr>
                        <a:t>3</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eaLnBrk="1" latinLnBrk="0" hangingPunct="1">
                        <a:lnSpc>
                          <a:spcPct val="200000"/>
                        </a:lnSpc>
                        <a:spcBef>
                          <a:spcPts val="0"/>
                        </a:spcBef>
                        <a:spcAft>
                          <a:spcPts val="0"/>
                        </a:spcAft>
                      </a:pPr>
                      <a:r>
                        <a:rPr kumimoji="0" lang="ar-SA" sz="1600" kern="1200" dirty="0" smtClean="0">
                          <a:solidFill>
                            <a:schemeClr val="dk1"/>
                          </a:solidFill>
                          <a:effectLst/>
                          <a:latin typeface="+mn-lt"/>
                          <a:ea typeface="+mn-ea"/>
                          <a:cs typeface="B Nazanin" pitchFamily="2" charset="-78"/>
                        </a:rPr>
                        <a:t>ششم</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119768</a:t>
                      </a:r>
                      <a:r>
                        <a:rPr kumimoji="0" lang="ar-SA" sz="1100" kern="1200" dirty="0">
                          <a:solidFill>
                            <a:schemeClr val="dk1"/>
                          </a:solidFill>
                          <a:effectLst/>
                          <a:latin typeface="+mn-lt"/>
                          <a:ea typeface="+mn-ea"/>
                          <a:cs typeface="B Nazanin" pitchFamily="2" charset="-78"/>
                        </a:rPr>
                        <a:t> </a:t>
                      </a:r>
                      <a:r>
                        <a:rPr kumimoji="0" lang="fa-IR" sz="1100" kern="1200" dirty="0" smtClean="0">
                          <a:solidFill>
                            <a:schemeClr val="dk1"/>
                          </a:solidFill>
                          <a:effectLst/>
                          <a:latin typeface="+mn-lt"/>
                          <a:ea typeface="+mn-ea"/>
                          <a:cs typeface="B Nazanin" pitchFamily="2" charset="-78"/>
                        </a:rPr>
                        <a:t>(تعميرات نيمه اساسي)</a:t>
                      </a:r>
                      <a:endParaRPr kumimoji="0" lang="en-US" sz="11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103916</a:t>
                      </a:r>
                      <a:r>
                        <a:rPr kumimoji="0" lang="ar-SA" sz="1100" kern="1200" dirty="0">
                          <a:solidFill>
                            <a:schemeClr val="dk1"/>
                          </a:solidFill>
                          <a:effectLst/>
                          <a:latin typeface="+mn-lt"/>
                          <a:ea typeface="+mn-ea"/>
                          <a:cs typeface="B Nazanin" pitchFamily="2" charset="-78"/>
                        </a:rPr>
                        <a:t> </a:t>
                      </a:r>
                      <a:r>
                        <a:rPr kumimoji="0" lang="fa-IR" sz="1100" kern="1200" dirty="0" smtClean="0">
                          <a:solidFill>
                            <a:schemeClr val="dk1"/>
                          </a:solidFill>
                          <a:effectLst/>
                          <a:latin typeface="+mn-lt"/>
                          <a:ea typeface="+mn-ea"/>
                          <a:cs typeface="B Nazanin" pitchFamily="2" charset="-78"/>
                        </a:rPr>
                        <a:t>(تعميرات</a:t>
                      </a:r>
                      <a:r>
                        <a:rPr kumimoji="0" lang="fa-IR" sz="1100" kern="1200" baseline="0" dirty="0" smtClean="0">
                          <a:solidFill>
                            <a:schemeClr val="dk1"/>
                          </a:solidFill>
                          <a:effectLst/>
                          <a:latin typeface="+mn-lt"/>
                          <a:ea typeface="+mn-ea"/>
                          <a:cs typeface="B Nazanin" pitchFamily="2" charset="-78"/>
                        </a:rPr>
                        <a:t> اساسي)</a:t>
                      </a:r>
                      <a:endParaRPr kumimoji="0" lang="en-US" sz="1100" kern="1200" dirty="0">
                        <a:solidFill>
                          <a:schemeClr val="dk1"/>
                        </a:solidFill>
                        <a:effectLst/>
                        <a:latin typeface="+mn-lt"/>
                        <a:ea typeface="+mn-ea"/>
                        <a:cs typeface="B Nazanin" pitchFamily="2" charset="-78"/>
                      </a:endParaRPr>
                    </a:p>
                  </a:txBody>
                  <a:tcPr marL="68580" marR="68580" marT="0" marB="0"/>
                </a:tc>
              </a:tr>
              <a:tr h="617440">
                <a:tc>
                  <a:txBody>
                    <a:bodyPr/>
                    <a:lstStyle/>
                    <a:p>
                      <a:pPr marL="0" marR="0" algn="ctr" rtl="1" eaLnBrk="1" latinLnBrk="0" hangingPunct="1">
                        <a:lnSpc>
                          <a:spcPct val="115000"/>
                        </a:lnSpc>
                        <a:spcBef>
                          <a:spcPts val="0"/>
                        </a:spcBef>
                        <a:spcAft>
                          <a:spcPts val="0"/>
                        </a:spcAft>
                      </a:pPr>
                      <a:r>
                        <a:rPr kumimoji="0" lang="ar-SA" sz="1400" b="1" kern="1200" dirty="0">
                          <a:solidFill>
                            <a:schemeClr val="lt1"/>
                          </a:solidFill>
                          <a:effectLst/>
                          <a:latin typeface="Calibri"/>
                          <a:ea typeface="Calibri"/>
                          <a:cs typeface="B Nazanin" pitchFamily="2" charset="-78"/>
                        </a:rPr>
                        <a:t>4</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200000"/>
                        </a:lnSpc>
                        <a:spcBef>
                          <a:spcPts val="0"/>
                        </a:spcBef>
                        <a:spcAft>
                          <a:spcPts val="0"/>
                        </a:spcAft>
                      </a:pPr>
                      <a:r>
                        <a:rPr lang="ar-SA" sz="1600" dirty="0">
                          <a:effectLst/>
                          <a:cs typeface="B Nazanin" pitchFamily="2" charset="-78"/>
                        </a:rPr>
                        <a:t>هشتم</a:t>
                      </a:r>
                      <a:endParaRPr lang="en-US" sz="16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100" kern="1200" dirty="0" smtClean="0">
                          <a:solidFill>
                            <a:schemeClr val="dk1"/>
                          </a:solidFill>
                          <a:effectLst/>
                          <a:latin typeface="+mn-lt"/>
                          <a:ea typeface="+mn-ea"/>
                          <a:cs typeface="B Nazanin" pitchFamily="2" charset="-78"/>
                        </a:rPr>
                        <a:t>-</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53965</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r>
              <a:tr h="597047">
                <a:tc>
                  <a:txBody>
                    <a:bodyPr/>
                    <a:lstStyle/>
                    <a:p>
                      <a:pPr marL="0" marR="0" algn="ctr" rtl="1" eaLnBrk="1" latinLnBrk="0" hangingPunct="1">
                        <a:lnSpc>
                          <a:spcPct val="115000"/>
                        </a:lnSpc>
                        <a:spcBef>
                          <a:spcPts val="0"/>
                        </a:spcBef>
                        <a:spcAft>
                          <a:spcPts val="0"/>
                        </a:spcAft>
                      </a:pPr>
                      <a:r>
                        <a:rPr kumimoji="0" lang="ar-SA" sz="1400" b="1" kern="1200" dirty="0">
                          <a:solidFill>
                            <a:schemeClr val="lt1"/>
                          </a:solidFill>
                          <a:effectLst/>
                          <a:latin typeface="Calibri"/>
                          <a:ea typeface="Calibri"/>
                          <a:cs typeface="B Nazanin" pitchFamily="2" charset="-78"/>
                        </a:rPr>
                        <a:t>5</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6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ar-SA" sz="1600" kern="1200" dirty="0" smtClean="0">
                          <a:solidFill>
                            <a:schemeClr val="dk1"/>
                          </a:solidFill>
                          <a:effectLst/>
                          <a:latin typeface="+mn-lt"/>
                          <a:ea typeface="+mn-ea"/>
                          <a:cs typeface="B Nazanin" pitchFamily="2" charset="-78"/>
                        </a:rPr>
                        <a:t>جمع کل</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fa-IR"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549372</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fa-IR" sz="1100" kern="1200" dirty="0" smtClean="0">
                        <a:solidFill>
                          <a:schemeClr val="dk1"/>
                        </a:solidFill>
                        <a:effectLst/>
                        <a:latin typeface="+mn-lt"/>
                        <a:ea typeface="+mn-ea"/>
                        <a:cs typeface="B Nazanin" pitchFamily="2" charset="-78"/>
                      </a:endParaRPr>
                    </a:p>
                    <a:p>
                      <a:pPr marL="0" marR="0" algn="ctr" rtl="1">
                        <a:lnSpc>
                          <a:spcPct val="115000"/>
                        </a:lnSpc>
                        <a:spcBef>
                          <a:spcPts val="0"/>
                        </a:spcBef>
                        <a:spcAft>
                          <a:spcPts val="0"/>
                        </a:spcAft>
                      </a:pPr>
                      <a:r>
                        <a:rPr kumimoji="0" lang="en-US" sz="1600" kern="1200" dirty="0" smtClean="0">
                          <a:solidFill>
                            <a:schemeClr val="dk1"/>
                          </a:solidFill>
                          <a:effectLst/>
                          <a:latin typeface="Arial" pitchFamily="34" charset="0"/>
                          <a:ea typeface="+mn-ea"/>
                          <a:cs typeface="B Nazanin" pitchFamily="2" charset="-78"/>
                        </a:rPr>
                        <a:t>347127</a:t>
                      </a:r>
                      <a:r>
                        <a:rPr kumimoji="0" lang="ar-SA" sz="1100" kern="1200" dirty="0">
                          <a:solidFill>
                            <a:schemeClr val="dk1"/>
                          </a:solidFill>
                          <a:effectLst/>
                          <a:latin typeface="+mn-lt"/>
                          <a:ea typeface="+mn-ea"/>
                          <a:cs typeface="B Nazanin" pitchFamily="2" charset="-78"/>
                        </a:rPr>
                        <a:t> </a:t>
                      </a:r>
                      <a:endParaRPr kumimoji="0" lang="en-US" sz="1100" kern="1200" dirty="0">
                        <a:solidFill>
                          <a:schemeClr val="dk1"/>
                        </a:solidFill>
                        <a:effectLst/>
                        <a:latin typeface="+mn-lt"/>
                        <a:ea typeface="+mn-ea"/>
                        <a:cs typeface="B Nazanin" pitchFamily="2" charset="-78"/>
                      </a:endParaRPr>
                    </a:p>
                  </a:txBody>
                  <a:tcPr marL="68580" marR="68580" marT="0" marB="0"/>
                </a:tc>
              </a:tr>
            </a:tbl>
          </a:graphicData>
        </a:graphic>
      </p:graphicFrame>
      <p:sp>
        <p:nvSpPr>
          <p:cNvPr id="2" name="Title 1"/>
          <p:cNvSpPr>
            <a:spLocks noGrp="1"/>
          </p:cNvSpPr>
          <p:nvPr>
            <p:ph type="title"/>
          </p:nvPr>
        </p:nvSpPr>
        <p:spPr/>
        <p:txBody>
          <a:bodyPr>
            <a:normAutofit/>
          </a:bodyPr>
          <a:lstStyle/>
          <a:p>
            <a:r>
              <a:rPr lang="en-US" sz="2000" dirty="0">
                <a:cs typeface="B Titr" pitchFamily="2" charset="-78"/>
              </a:rPr>
              <a:t> </a:t>
            </a:r>
            <a:r>
              <a:rPr lang="fa-IR" sz="2000" dirty="0">
                <a:cs typeface="B Titr" pitchFamily="2" charset="-78"/>
              </a:rPr>
              <a:t> پیوست (1) </a:t>
            </a:r>
            <a:r>
              <a:rPr lang="fa-IR" sz="2000" dirty="0" smtClean="0">
                <a:cs typeface="B Titr" pitchFamily="2" charset="-78"/>
              </a:rPr>
              <a:t>مقايسه نفر ساعت پيمانكار درالحاقیه 65 و قرارداد جديد بر حسب(نفرساعت</a:t>
            </a:r>
            <a:r>
              <a:rPr lang="fa-IR" sz="2000" dirty="0">
                <a:cs typeface="B Titr" pitchFamily="2" charset="-78"/>
              </a:rPr>
              <a:t>)</a:t>
            </a:r>
            <a:endParaRPr lang="en-US" sz="2000" dirty="0">
              <a:cs typeface="B Titr" pitchFamily="2" charset="-78"/>
            </a:endParaRPr>
          </a:p>
        </p:txBody>
      </p:sp>
    </p:spTree>
    <p:extLst>
      <p:ext uri="{BB962C8B-B14F-4D97-AF65-F5344CB8AC3E}">
        <p14:creationId xmlns:p14="http://schemas.microsoft.com/office/powerpoint/2010/main" val="2047484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7553883"/>
              </p:ext>
            </p:extLst>
          </p:nvPr>
        </p:nvGraphicFramePr>
        <p:xfrm>
          <a:off x="1219200" y="1524001"/>
          <a:ext cx="7010399" cy="3733798"/>
        </p:xfrm>
        <a:graphic>
          <a:graphicData uri="http://schemas.openxmlformats.org/drawingml/2006/table">
            <a:tbl>
              <a:tblPr rtl="1" firstRow="1" firstCol="1" bandRow="1">
                <a:tableStyleId>{5C22544A-7EE6-4342-B048-85BDC9FD1C3A}</a:tableStyleId>
              </a:tblPr>
              <a:tblGrid>
                <a:gridCol w="474388"/>
                <a:gridCol w="1708626"/>
                <a:gridCol w="2458257"/>
                <a:gridCol w="2369128"/>
              </a:tblGrid>
              <a:tr h="857782">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fa-IR" sz="1400" dirty="0" smtClean="0">
                          <a:effectLst/>
                          <a:cs typeface="B Nazanin" pitchFamily="2" charset="-78"/>
                        </a:rPr>
                        <a:t>ردیف</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fa-IR" sz="1400" dirty="0" smtClean="0">
                          <a:effectLst/>
                          <a:cs typeface="B Nazanin" pitchFamily="2" charset="-78"/>
                        </a:rPr>
                        <a:t>مراحل </a:t>
                      </a:r>
                      <a:r>
                        <a:rPr lang="fa-IR" sz="1400" dirty="0">
                          <a:effectLst/>
                          <a:cs typeface="B Nazanin" pitchFamily="2" charset="-78"/>
                        </a:rPr>
                        <a:t>پیوست</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fa-IR" sz="1400" dirty="0" smtClean="0">
                          <a:effectLst/>
                          <a:cs typeface="B Nazanin" pitchFamily="2" charset="-78"/>
                        </a:rPr>
                        <a:t>نفرماه </a:t>
                      </a:r>
                      <a:r>
                        <a:rPr lang="fa-IR" sz="1400" dirty="0">
                          <a:effectLst/>
                          <a:cs typeface="B Nazanin" pitchFamily="2" charset="-78"/>
                        </a:rPr>
                        <a:t>فعالیت های اختصاص </a:t>
                      </a:r>
                      <a:r>
                        <a:rPr lang="fa-IR" sz="1400" dirty="0" smtClean="0">
                          <a:effectLst/>
                          <a:cs typeface="B Nazanin" pitchFamily="2" charset="-78"/>
                        </a:rPr>
                        <a:t>داده </a:t>
                      </a:r>
                    </a:p>
                    <a:p>
                      <a:pPr marL="0" marR="0" algn="ctr" rtl="1">
                        <a:lnSpc>
                          <a:spcPct val="115000"/>
                        </a:lnSpc>
                        <a:spcBef>
                          <a:spcPts val="0"/>
                        </a:spcBef>
                        <a:spcAft>
                          <a:spcPts val="0"/>
                        </a:spcAft>
                      </a:pPr>
                      <a:r>
                        <a:rPr lang="fa-IR" sz="1400" dirty="0" smtClean="0">
                          <a:effectLst/>
                          <a:cs typeface="B Nazanin" pitchFamily="2" charset="-78"/>
                        </a:rPr>
                        <a:t> </a:t>
                      </a:r>
                      <a:r>
                        <a:rPr lang="fa-IR" sz="1400" dirty="0">
                          <a:effectLst/>
                          <a:cs typeface="B Nazanin" pitchFamily="2" charset="-78"/>
                        </a:rPr>
                        <a:t>به پیمانکار</a:t>
                      </a:r>
                      <a:endParaRPr lang="en-US" sz="14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400" dirty="0" smtClean="0">
                        <a:effectLst/>
                        <a:cs typeface="B Nazanin" pitchFamily="2" charset="-78"/>
                      </a:endParaRPr>
                    </a:p>
                    <a:p>
                      <a:pPr marL="0" marR="0" algn="ctr" rtl="1">
                        <a:lnSpc>
                          <a:spcPct val="115000"/>
                        </a:lnSpc>
                        <a:spcBef>
                          <a:spcPts val="0"/>
                        </a:spcBef>
                        <a:spcAft>
                          <a:spcPts val="0"/>
                        </a:spcAft>
                      </a:pPr>
                      <a:r>
                        <a:rPr lang="fa-IR" sz="1400" dirty="0" smtClean="0">
                          <a:effectLst/>
                          <a:cs typeface="B Nazanin" pitchFamily="2" charset="-78"/>
                        </a:rPr>
                        <a:t>جدید</a:t>
                      </a:r>
                      <a:endParaRPr lang="en-US" sz="1400" dirty="0">
                        <a:effectLst/>
                        <a:latin typeface="Calibri"/>
                        <a:ea typeface="Calibri"/>
                        <a:cs typeface="B Nazanin" pitchFamily="2" charset="-78"/>
                      </a:endParaRPr>
                    </a:p>
                  </a:txBody>
                  <a:tcPr marL="68580" marR="68580" marT="0" marB="0"/>
                </a:tc>
              </a:tr>
              <a:tr h="552597">
                <a:tc>
                  <a:txBody>
                    <a:bodyPr/>
                    <a:lstStyle/>
                    <a:p>
                      <a:pPr marL="0" marR="0" algn="ctr" rtl="1" eaLnBrk="1" latinLnBrk="0" hangingPunct="1">
                        <a:lnSpc>
                          <a:spcPct val="115000"/>
                        </a:lnSpc>
                        <a:spcBef>
                          <a:spcPts val="0"/>
                        </a:spcBef>
                        <a:spcAft>
                          <a:spcPts val="0"/>
                        </a:spcAft>
                      </a:pPr>
                      <a:r>
                        <a:rPr kumimoji="0" lang="fa-IR" sz="1400" b="1" kern="1200" dirty="0" smtClean="0">
                          <a:solidFill>
                            <a:schemeClr val="lt1"/>
                          </a:solidFill>
                          <a:effectLst/>
                          <a:latin typeface="Calibri"/>
                          <a:ea typeface="Calibri"/>
                          <a:cs typeface="B Nazanin" pitchFamily="2" charset="-78"/>
                        </a:rPr>
                        <a:t>1</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fa-IR" sz="1600" kern="1200" dirty="0" smtClean="0">
                          <a:solidFill>
                            <a:schemeClr val="dk1"/>
                          </a:solidFill>
                          <a:effectLst/>
                          <a:latin typeface="+mn-lt"/>
                          <a:ea typeface="+mn-ea"/>
                          <a:cs typeface="B Nazanin" pitchFamily="2" charset="-78"/>
                        </a:rPr>
                        <a:t>اول</a:t>
                      </a:r>
                      <a:r>
                        <a:rPr kumimoji="0" lang="fa-IR" sz="1600" kern="1200" dirty="0">
                          <a:solidFill>
                            <a:schemeClr val="dk1"/>
                          </a:solidFill>
                          <a:effectLst/>
                          <a:latin typeface="+mn-lt"/>
                          <a:ea typeface="+mn-ea"/>
                          <a:cs typeface="B Nazanin" pitchFamily="2" charset="-78"/>
                        </a:rPr>
                        <a:t> </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204.75</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kumimoji="0" lang="en-US" sz="900" kern="1200" dirty="0" smtClean="0">
                        <a:solidFill>
                          <a:schemeClr val="dk1"/>
                        </a:solidFill>
                        <a:effectLst/>
                        <a:latin typeface="Arial" pitchFamily="34" charset="0"/>
                        <a:ea typeface="+mn-ea"/>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165</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r>
              <a:tr h="552597">
                <a:tc>
                  <a:txBody>
                    <a:bodyPr/>
                    <a:lstStyle/>
                    <a:p>
                      <a:pPr marL="0" marR="0" algn="ctr" rtl="1" eaLnBrk="1" latinLnBrk="0" hangingPunct="1">
                        <a:lnSpc>
                          <a:spcPct val="115000"/>
                        </a:lnSpc>
                        <a:spcBef>
                          <a:spcPts val="0"/>
                        </a:spcBef>
                        <a:spcAft>
                          <a:spcPts val="0"/>
                        </a:spcAft>
                      </a:pPr>
                      <a:r>
                        <a:rPr kumimoji="0" lang="fa-IR" sz="1400" b="1" kern="1200" dirty="0" smtClean="0">
                          <a:solidFill>
                            <a:schemeClr val="lt1"/>
                          </a:solidFill>
                          <a:effectLst/>
                          <a:latin typeface="Calibri"/>
                          <a:ea typeface="Calibri"/>
                          <a:cs typeface="B Nazanin" pitchFamily="2" charset="-78"/>
                        </a:rPr>
                        <a:t>2</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fa-IR" sz="1600" kern="1200" dirty="0" smtClean="0">
                          <a:solidFill>
                            <a:schemeClr val="dk1"/>
                          </a:solidFill>
                          <a:effectLst/>
                          <a:latin typeface="+mn-lt"/>
                          <a:ea typeface="+mn-ea"/>
                          <a:cs typeface="B Nazanin" pitchFamily="2" charset="-78"/>
                        </a:rPr>
                        <a:t>سوم</a:t>
                      </a:r>
                      <a:r>
                        <a:rPr kumimoji="0" lang="fa-IR" sz="1600" kern="1200" dirty="0">
                          <a:solidFill>
                            <a:schemeClr val="dk1"/>
                          </a:solidFill>
                          <a:effectLst/>
                          <a:latin typeface="+mn-lt"/>
                          <a:ea typeface="+mn-ea"/>
                          <a:cs typeface="B Nazanin" pitchFamily="2" charset="-78"/>
                        </a:rPr>
                        <a:t> </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292.5</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134</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r>
              <a:tr h="665628">
                <a:tc>
                  <a:txBody>
                    <a:bodyPr/>
                    <a:lstStyle/>
                    <a:p>
                      <a:pPr marL="0" marR="0" algn="ctr" rtl="1" eaLnBrk="1" latinLnBrk="0" hangingPunct="1">
                        <a:lnSpc>
                          <a:spcPct val="115000"/>
                        </a:lnSpc>
                        <a:spcBef>
                          <a:spcPts val="0"/>
                        </a:spcBef>
                        <a:spcAft>
                          <a:spcPts val="0"/>
                        </a:spcAft>
                      </a:pPr>
                      <a:r>
                        <a:rPr kumimoji="0" lang="fa-IR" sz="1400" b="1" kern="1200" dirty="0" smtClean="0">
                          <a:solidFill>
                            <a:schemeClr val="lt1"/>
                          </a:solidFill>
                          <a:effectLst/>
                          <a:latin typeface="Calibri"/>
                          <a:ea typeface="Calibri"/>
                          <a:cs typeface="B Nazanin" pitchFamily="2" charset="-78"/>
                        </a:rPr>
                        <a:t>3</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fa-IR" sz="1600" kern="1200" dirty="0" smtClean="0">
                          <a:solidFill>
                            <a:schemeClr val="dk1"/>
                          </a:solidFill>
                          <a:effectLst/>
                          <a:latin typeface="+mn-lt"/>
                          <a:ea typeface="+mn-ea"/>
                          <a:cs typeface="B Nazanin" pitchFamily="2" charset="-78"/>
                        </a:rPr>
                        <a:t>پنجم</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140.5</a:t>
                      </a:r>
                      <a:r>
                        <a:rPr lang="fa-IR" sz="1100" dirty="0">
                          <a:effectLst/>
                          <a:cs typeface="B Nazanin" pitchFamily="2" charset="-78"/>
                        </a:rPr>
                        <a:t> </a:t>
                      </a:r>
                      <a:r>
                        <a:rPr lang="fa-IR" sz="1100" dirty="0" smtClean="0">
                          <a:effectLst/>
                          <a:cs typeface="B Nazanin" pitchFamily="2" charset="-78"/>
                        </a:rPr>
                        <a:t>( تعميرات نيمه اساسي)</a:t>
                      </a:r>
                      <a:endParaRPr lang="en-US" sz="11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111</a:t>
                      </a:r>
                      <a:r>
                        <a:rPr lang="fa-IR" sz="1100" dirty="0">
                          <a:effectLst/>
                          <a:cs typeface="B Nazanin" pitchFamily="2" charset="-78"/>
                        </a:rPr>
                        <a:t> </a:t>
                      </a:r>
                      <a:r>
                        <a:rPr lang="fa-IR" sz="1100" dirty="0" smtClean="0">
                          <a:effectLst/>
                          <a:cs typeface="B Nazanin" pitchFamily="2" charset="-78"/>
                        </a:rPr>
                        <a:t>( تعميرات اساسي)</a:t>
                      </a:r>
                      <a:endParaRPr lang="en-US" sz="1100" dirty="0">
                        <a:effectLst/>
                        <a:latin typeface="Calibri"/>
                        <a:ea typeface="Calibri"/>
                        <a:cs typeface="B Nazanin" pitchFamily="2" charset="-78"/>
                      </a:endParaRPr>
                    </a:p>
                  </a:txBody>
                  <a:tcPr marL="68580" marR="68580" marT="0" marB="0"/>
                </a:tc>
              </a:tr>
              <a:tr h="552597">
                <a:tc>
                  <a:txBody>
                    <a:bodyPr/>
                    <a:lstStyle/>
                    <a:p>
                      <a:pPr marL="0" marR="0" algn="ctr" rtl="1" eaLnBrk="1" latinLnBrk="0" hangingPunct="1">
                        <a:lnSpc>
                          <a:spcPct val="115000"/>
                        </a:lnSpc>
                        <a:spcBef>
                          <a:spcPts val="0"/>
                        </a:spcBef>
                        <a:spcAft>
                          <a:spcPts val="0"/>
                        </a:spcAft>
                      </a:pPr>
                      <a:r>
                        <a:rPr kumimoji="0" lang="fa-IR" sz="1400" b="1" kern="1200" dirty="0" smtClean="0">
                          <a:solidFill>
                            <a:schemeClr val="lt1"/>
                          </a:solidFill>
                          <a:effectLst/>
                          <a:latin typeface="Calibri"/>
                          <a:ea typeface="Calibri"/>
                          <a:cs typeface="B Nazanin" pitchFamily="2" charset="-78"/>
                        </a:rPr>
                        <a:t>4</a:t>
                      </a:r>
                      <a:endParaRPr kumimoji="0" lang="en-US" sz="1400" b="1" kern="1200" dirty="0">
                        <a:solidFill>
                          <a:schemeClr val="lt1"/>
                        </a:solidFill>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fa-IR" sz="1600" kern="1200" dirty="0" smtClean="0">
                          <a:solidFill>
                            <a:schemeClr val="dk1"/>
                          </a:solidFill>
                          <a:effectLst/>
                          <a:latin typeface="+mn-lt"/>
                          <a:ea typeface="+mn-ea"/>
                          <a:cs typeface="B Nazanin" pitchFamily="2" charset="-78"/>
                        </a:rPr>
                        <a:t>هفتم</a:t>
                      </a:r>
                      <a:r>
                        <a:rPr kumimoji="0" lang="fa-IR" sz="1600" kern="1200" dirty="0">
                          <a:solidFill>
                            <a:schemeClr val="dk1"/>
                          </a:solidFill>
                          <a:effectLst/>
                          <a:latin typeface="+mn-lt"/>
                          <a:ea typeface="+mn-ea"/>
                          <a:cs typeface="B Nazanin" pitchFamily="2" charset="-78"/>
                        </a:rPr>
                        <a:t> </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lang="fa-IR" sz="1100" dirty="0" smtClean="0">
                          <a:effectLst/>
                          <a:cs typeface="B Nazanin" pitchFamily="2" charset="-78"/>
                        </a:rPr>
                        <a:t>-</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c>
                  <a:txBody>
                    <a:bodyPr/>
                    <a:lstStyle/>
                    <a:p>
                      <a:pPr marL="0" marR="0" algn="ctr" rtl="1">
                        <a:lnSpc>
                          <a:spcPct val="115000"/>
                        </a:lnSpc>
                        <a:spcBef>
                          <a:spcPts val="0"/>
                        </a:spcBef>
                        <a:spcAft>
                          <a:spcPts val="0"/>
                        </a:spcAft>
                      </a:pPr>
                      <a:endParaRPr lang="fa-IR" sz="1100" dirty="0" smtClean="0">
                        <a:effectLst/>
                        <a:cs typeface="B Nazanin" pitchFamily="2" charset="-78"/>
                      </a:endParaRPr>
                    </a:p>
                    <a:p>
                      <a:pPr marL="0" marR="0" algn="ctr" rtl="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54</a:t>
                      </a:r>
                      <a:r>
                        <a:rPr lang="fa-IR" sz="1100" dirty="0">
                          <a:effectLst/>
                          <a:cs typeface="B Nazanin" pitchFamily="2" charset="-78"/>
                        </a:rPr>
                        <a:t> </a:t>
                      </a:r>
                      <a:endParaRPr lang="en-US" sz="1100" dirty="0">
                        <a:effectLst/>
                        <a:latin typeface="Calibri"/>
                        <a:ea typeface="Calibri"/>
                        <a:cs typeface="B Nazanin" pitchFamily="2" charset="-78"/>
                      </a:endParaRPr>
                    </a:p>
                  </a:txBody>
                  <a:tcPr marL="68580" marR="68580" marT="0" marB="0"/>
                </a:tc>
              </a:tr>
              <a:tr h="552597">
                <a:tc>
                  <a:txBody>
                    <a:bodyPr/>
                    <a:lstStyle/>
                    <a:p>
                      <a:pPr marL="0" marR="0" algn="ctr" rtl="1">
                        <a:lnSpc>
                          <a:spcPct val="115000"/>
                        </a:lnSpc>
                        <a:spcBef>
                          <a:spcPts val="0"/>
                        </a:spcBef>
                        <a:spcAft>
                          <a:spcPts val="0"/>
                        </a:spcAft>
                      </a:pPr>
                      <a:r>
                        <a:rPr kumimoji="0" lang="fa-IR" sz="1400" kern="1200" dirty="0">
                          <a:solidFill>
                            <a:schemeClr val="dk1"/>
                          </a:solidFill>
                          <a:effectLst/>
                          <a:latin typeface="+mn-lt"/>
                          <a:ea typeface="+mn-ea"/>
                          <a:cs typeface="B Nazanin" pitchFamily="2" charset="-78"/>
                        </a:rPr>
                        <a:t> </a:t>
                      </a:r>
                      <a:endParaRPr kumimoji="0" lang="en-US" sz="14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a:lnSpc>
                          <a:spcPct val="115000"/>
                        </a:lnSpc>
                        <a:spcBef>
                          <a:spcPts val="0"/>
                        </a:spcBef>
                        <a:spcAft>
                          <a:spcPts val="0"/>
                        </a:spcAft>
                      </a:pPr>
                      <a:r>
                        <a:rPr kumimoji="0" lang="fa-IR" sz="1600" kern="1200" dirty="0" smtClean="0">
                          <a:solidFill>
                            <a:schemeClr val="dk1"/>
                          </a:solidFill>
                          <a:effectLst/>
                          <a:latin typeface="+mn-lt"/>
                          <a:ea typeface="+mn-ea"/>
                          <a:cs typeface="B Nazanin" pitchFamily="2" charset="-78"/>
                        </a:rPr>
                        <a:t>جمع کل</a:t>
                      </a:r>
                      <a:r>
                        <a:rPr kumimoji="0" lang="fa-IR" sz="1600" kern="1200" dirty="0">
                          <a:solidFill>
                            <a:schemeClr val="dk1"/>
                          </a:solidFill>
                          <a:effectLst/>
                          <a:latin typeface="+mn-lt"/>
                          <a:ea typeface="+mn-ea"/>
                          <a:cs typeface="B Nazanin" pitchFamily="2" charset="-78"/>
                        </a:rPr>
                        <a:t> </a:t>
                      </a:r>
                      <a:endParaRPr kumimoji="0" lang="en-US" sz="1600" kern="1200" dirty="0">
                        <a:solidFill>
                          <a:schemeClr val="dk1"/>
                        </a:solidFill>
                        <a:effectLst/>
                        <a:latin typeface="+mn-lt"/>
                        <a:ea typeface="+mn-ea"/>
                        <a:cs typeface="B Nazanin" pitchFamily="2" charset="-78"/>
                      </a:endParaRPr>
                    </a:p>
                  </a:txBody>
                  <a:tcPr marL="68580" marR="68580" marT="0" marB="0"/>
                </a:tc>
                <a:tc>
                  <a:txBody>
                    <a:bodyPr/>
                    <a:lstStyle/>
                    <a:p>
                      <a:pPr marL="0" marR="0" algn="ctr" rtl="1" eaLnBrk="1" latinLnBrk="0" hangingPunct="1">
                        <a:lnSpc>
                          <a:spcPct val="115000"/>
                        </a:lnSpc>
                        <a:spcBef>
                          <a:spcPts val="0"/>
                        </a:spcBef>
                        <a:spcAft>
                          <a:spcPts val="0"/>
                        </a:spcAft>
                      </a:pPr>
                      <a:endParaRPr kumimoji="0" lang="en-US" sz="1100" kern="1200" dirty="0" smtClean="0">
                        <a:solidFill>
                          <a:schemeClr val="dk1"/>
                        </a:solidFill>
                        <a:effectLst/>
                        <a:latin typeface="Arial" pitchFamily="34" charset="0"/>
                        <a:ea typeface="+mn-ea"/>
                        <a:cs typeface="B Nazanin" pitchFamily="2" charset="-78"/>
                      </a:endParaRPr>
                    </a:p>
                    <a:p>
                      <a:pPr marL="0" marR="0" algn="ctr" defTabSz="914400" rtl="1" eaLnBrk="1" latinLnBrk="0" hangingPunct="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637.75</a:t>
                      </a:r>
                      <a:endParaRPr kumimoji="0" lang="en-US" sz="1600" kern="1200" dirty="0">
                        <a:solidFill>
                          <a:schemeClr val="dk1"/>
                        </a:solidFill>
                        <a:effectLst/>
                        <a:latin typeface="Arial" pitchFamily="34" charset="0"/>
                        <a:ea typeface="+mn-ea"/>
                        <a:cs typeface="B Nazanin" pitchFamily="2" charset="-78"/>
                      </a:endParaRPr>
                    </a:p>
                  </a:txBody>
                  <a:tcPr marL="68580" marR="68580" marT="0" marB="0"/>
                </a:tc>
                <a:tc>
                  <a:txBody>
                    <a:bodyPr/>
                    <a:lstStyle/>
                    <a:p>
                      <a:pPr marL="0" marR="0" algn="ctr" rtl="1" eaLnBrk="1" latinLnBrk="0" hangingPunct="1">
                        <a:lnSpc>
                          <a:spcPct val="115000"/>
                        </a:lnSpc>
                        <a:spcBef>
                          <a:spcPts val="0"/>
                        </a:spcBef>
                        <a:spcAft>
                          <a:spcPts val="0"/>
                        </a:spcAft>
                      </a:pPr>
                      <a:endParaRPr kumimoji="0" lang="en-US" sz="1100" kern="1200" dirty="0" smtClean="0">
                        <a:solidFill>
                          <a:schemeClr val="dk1"/>
                        </a:solidFill>
                        <a:effectLst/>
                        <a:latin typeface="Arial" pitchFamily="34" charset="0"/>
                        <a:ea typeface="+mn-ea"/>
                        <a:cs typeface="B Nazanin" pitchFamily="2" charset="-78"/>
                      </a:endParaRPr>
                    </a:p>
                    <a:p>
                      <a:pPr marL="0" marR="0" algn="ctr" rtl="1" eaLnBrk="1" latinLnBrk="0" hangingPunct="1">
                        <a:lnSpc>
                          <a:spcPct val="115000"/>
                        </a:lnSpc>
                        <a:spcBef>
                          <a:spcPts val="0"/>
                        </a:spcBef>
                        <a:spcAft>
                          <a:spcPts val="0"/>
                        </a:spcAft>
                      </a:pPr>
                      <a:r>
                        <a:rPr kumimoji="0" lang="fa-IR" sz="1600" kern="1200" dirty="0" smtClean="0">
                          <a:solidFill>
                            <a:schemeClr val="dk1"/>
                          </a:solidFill>
                          <a:effectLst/>
                          <a:latin typeface="Arial" pitchFamily="34" charset="0"/>
                          <a:ea typeface="+mn-ea"/>
                          <a:cs typeface="B Nazanin" pitchFamily="2" charset="-78"/>
                        </a:rPr>
                        <a:t>464</a:t>
                      </a:r>
                      <a:endParaRPr kumimoji="0" lang="en-US" sz="1100" kern="1200" dirty="0">
                        <a:solidFill>
                          <a:schemeClr val="dk1"/>
                        </a:solidFill>
                        <a:effectLst/>
                        <a:latin typeface="+mn-lt"/>
                        <a:ea typeface="+mn-ea"/>
                        <a:cs typeface="B Nazanin" pitchFamily="2" charset="-78"/>
                      </a:endParaRPr>
                    </a:p>
                  </a:txBody>
                  <a:tcPr marL="68580" marR="68580" marT="0" marB="0"/>
                </a:tc>
              </a:tr>
            </a:tbl>
          </a:graphicData>
        </a:graphic>
      </p:graphicFrame>
      <p:sp>
        <p:nvSpPr>
          <p:cNvPr id="3" name="Title 2"/>
          <p:cNvSpPr>
            <a:spLocks noGrp="1"/>
          </p:cNvSpPr>
          <p:nvPr>
            <p:ph type="title"/>
          </p:nvPr>
        </p:nvSpPr>
        <p:spPr/>
        <p:txBody>
          <a:bodyPr>
            <a:normAutofit/>
          </a:bodyPr>
          <a:lstStyle/>
          <a:p>
            <a:r>
              <a:rPr lang="fa-IR" sz="2000" dirty="0">
                <a:cs typeface="B Titr" pitchFamily="2" charset="-78"/>
              </a:rPr>
              <a:t>پیوست </a:t>
            </a:r>
            <a:r>
              <a:rPr lang="fa-IR" sz="2000" dirty="0" smtClean="0">
                <a:cs typeface="B Titr" pitchFamily="2" charset="-78"/>
              </a:rPr>
              <a:t>(7) </a:t>
            </a:r>
            <a:r>
              <a:rPr lang="fa-IR" sz="2000" dirty="0">
                <a:cs typeface="B Titr" pitchFamily="2" charset="-78"/>
              </a:rPr>
              <a:t>مقايسه نفر ساعت پيمانكار درالحاقیه 65 و قرارداد جديد بر </a:t>
            </a:r>
            <a:r>
              <a:rPr lang="fa-IR" sz="2000" dirty="0" smtClean="0">
                <a:cs typeface="B Titr" pitchFamily="2" charset="-78"/>
              </a:rPr>
              <a:t>حسب(نفرماه)</a:t>
            </a:r>
            <a:endParaRPr lang="en-US" sz="2000" dirty="0">
              <a:cs typeface="B Titr" pitchFamily="2" charset="-78"/>
            </a:endParaRPr>
          </a:p>
        </p:txBody>
      </p:sp>
    </p:spTree>
    <p:extLst>
      <p:ext uri="{BB962C8B-B14F-4D97-AF65-F5344CB8AC3E}">
        <p14:creationId xmlns:p14="http://schemas.microsoft.com/office/powerpoint/2010/main" val="319364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rtl="1"/>
            <a:r>
              <a:rPr lang="fa-IR" sz="2000" dirty="0" smtClean="0">
                <a:cs typeface="B Nazanin" pitchFamily="2" charset="-78"/>
              </a:rPr>
              <a:t>زمان </a:t>
            </a:r>
            <a:r>
              <a:rPr lang="fa-IR" sz="2000" dirty="0">
                <a:cs typeface="B Nazanin" pitchFamily="2" charset="-78"/>
              </a:rPr>
              <a:t>کوتاه باقیمانده جهت عقد قرارداد و انجام آموزش های برنامه ریزی </a:t>
            </a:r>
            <a:r>
              <a:rPr lang="fa-IR" sz="2000" dirty="0" smtClean="0">
                <a:cs typeface="B Nazanin" pitchFamily="2" charset="-78"/>
              </a:rPr>
              <a:t>شده، فعاليتهاي آماده سازي واحد و تامين پرسنل توسط پيمانكار براي فعاليتهاي تعميراتي آتي </a:t>
            </a:r>
            <a:r>
              <a:rPr lang="fa-IR" sz="2000" dirty="0">
                <a:cs typeface="B Nazanin" pitchFamily="2" charset="-78"/>
              </a:rPr>
              <a:t>پرسنل جهت دست یابی به اهداف مرحله دوم قرارداد جدید و احراز مسئولیت فعالیت های در نظر گرفته شده در این مرحله توسط پرسنل </a:t>
            </a:r>
            <a:r>
              <a:rPr lang="fa-IR" sz="2000" dirty="0" smtClean="0">
                <a:cs typeface="B Nazanin" pitchFamily="2" charset="-78"/>
              </a:rPr>
              <a:t>ایرانی( دستيابي به هدف اصلي از عقد اين قرارداد)؛</a:t>
            </a:r>
          </a:p>
          <a:p>
            <a:pPr marL="0" indent="0" algn="just" rtl="1">
              <a:buNone/>
            </a:pPr>
            <a:endParaRPr lang="fa-IR" sz="2000" dirty="0" smtClean="0">
              <a:cs typeface="B Nazanin" pitchFamily="2" charset="-78"/>
            </a:endParaRPr>
          </a:p>
          <a:p>
            <a:pPr algn="just" rtl="1"/>
            <a:r>
              <a:rPr lang="fa-IR" sz="2000" dirty="0" smtClean="0">
                <a:cs typeface="B Nazanin" pitchFamily="2" charset="-78"/>
              </a:rPr>
              <a:t> تاخير بيشتر همراه با ريسك بالاي عدم امكان تامين نيروي انساني مجرب و با صلاحيت از سوي پيمانكار براي فعاليتهاي تعميراتي قرارداد جديد بوده و امكان سرباززدن ايشان از برخي توافقات فعلي؛</a:t>
            </a:r>
          </a:p>
          <a:p>
            <a:pPr marL="0" indent="0" algn="just" rtl="1">
              <a:buNone/>
            </a:pPr>
            <a:endParaRPr lang="en-US" sz="2000" dirty="0">
              <a:cs typeface="B Nazanin" pitchFamily="2" charset="-78"/>
            </a:endParaRPr>
          </a:p>
          <a:p>
            <a:pPr algn="just" rtl="1"/>
            <a:r>
              <a:rPr lang="fa-IR" sz="2000" dirty="0" smtClean="0">
                <a:cs typeface="B Nazanin" pitchFamily="2" charset="-78"/>
              </a:rPr>
              <a:t>پایان </a:t>
            </a:r>
            <a:r>
              <a:rPr lang="fa-IR" sz="2000" dirty="0">
                <a:cs typeface="B Nazanin" pitchFamily="2" charset="-78"/>
              </a:rPr>
              <a:t>مهلت الحاقیه 65 تا اواخر ماه آپریل و قطع هرگونه همکاری پیمانکار در حوزه های کسب آمادگی برای انجام آندسته از فعالیت های تعمیراتی که نیاز به همکاری مشترک با ایشان می </a:t>
            </a:r>
            <a:r>
              <a:rPr lang="fa-IR" sz="2000" dirty="0" smtClean="0">
                <a:cs typeface="B Nazanin" pitchFamily="2" charset="-78"/>
              </a:rPr>
              <a:t>باشد. (در حال حاضر با توجه به برآوردهاي صورت گرفته نياز به استفاده از خدمات 4 كارشناس پيمانكار در حوزه هاي تجهيزات دوار، استاتيك و طراحي مهندسي ميباشد.)؛</a:t>
            </a:r>
            <a:endParaRPr lang="en-US" sz="2000" dirty="0" smtClean="0">
              <a:cs typeface="B Nazanin" pitchFamily="2" charset="-78"/>
            </a:endParaRPr>
          </a:p>
          <a:p>
            <a:pPr marL="109728" indent="0" algn="just" rtl="1">
              <a:buNone/>
            </a:pPr>
            <a:endParaRPr lang="en-US" sz="2000" dirty="0">
              <a:cs typeface="B Nazanin" pitchFamily="2" charset="-78"/>
            </a:endParaRPr>
          </a:p>
          <a:p>
            <a:pPr algn="just" rtl="1"/>
            <a:r>
              <a:rPr lang="fa-IR" sz="2000" dirty="0" smtClean="0">
                <a:cs typeface="B Nazanin" pitchFamily="2" charset="-78"/>
              </a:rPr>
              <a:t>ادامه </a:t>
            </a:r>
            <a:r>
              <a:rPr lang="fa-IR" sz="2000" dirty="0">
                <a:cs typeface="B Nazanin" pitchFamily="2" charset="-78"/>
              </a:rPr>
              <a:t>خرابی تجهیزات مهم و اصلی همانند پمپ خنک کننده مدار اول، خرابی پره های توربین، رفع نواقص ماشین تعویض سوخت که به صورت مستمر شامل افزایش احجام کاری بیش از میزان برنامه ریزی سالیانه گردیده که به دنبال خود هزینه های قطعات یدکی، مواد مصرفی، تامین پیمانکاران و پیچیده شدن سازماندهی فعالیت های تعمیراتی مربوطه گردیده </a:t>
            </a:r>
            <a:r>
              <a:rPr lang="fa-IR" sz="2000" dirty="0" smtClean="0">
                <a:cs typeface="B Nazanin" pitchFamily="2" charset="-78"/>
              </a:rPr>
              <a:t>است و بايد در اسرع وقت نسبت به تعيين سياست كارفرما در ارتباط با اين دسته فعاليتها كه در حوزه تعهدات پيمانكار اصلي باقي خواهد ماند، تصميم گيري شود. در حال حاضر الحاقيه تعميرات موجود با پيمانكار اصلي تكميل طرح نيروگاه اتمي بوشهر ميباشد ودر سال آينده پيمانكار جديدي طرف قرارداد شركت توليد و توسعه خواهد بود؛</a:t>
            </a:r>
          </a:p>
          <a:p>
            <a:pPr algn="just" rtl="1"/>
            <a:r>
              <a:rPr lang="fa-IR" sz="2000" dirty="0" smtClean="0">
                <a:cs typeface="B Nazanin" pitchFamily="2" charset="-78"/>
              </a:rPr>
              <a:t>عدم  حصول توافق با پيمانكار در ارتباط با انجام فعاليتهاي مشترك با پرسنل ايراني در ارتباط با توربوژنراتور و همزمان ادامه  مشاهده عيوب جاري توربين؛</a:t>
            </a:r>
            <a:endParaRPr lang="en-US" sz="2000" dirty="0">
              <a:cs typeface="B Nazanin" pitchFamily="2" charset="-78"/>
            </a:endParaRPr>
          </a:p>
          <a:p>
            <a:pPr algn="r" rtl="1"/>
            <a:endParaRPr lang="en-US" dirty="0">
              <a:cs typeface="B Nazanin" pitchFamily="2" charset="-78"/>
            </a:endParaRPr>
          </a:p>
        </p:txBody>
      </p:sp>
      <p:sp>
        <p:nvSpPr>
          <p:cNvPr id="3" name="Title 2"/>
          <p:cNvSpPr>
            <a:spLocks noGrp="1"/>
          </p:cNvSpPr>
          <p:nvPr>
            <p:ph type="title"/>
          </p:nvPr>
        </p:nvSpPr>
        <p:spPr/>
        <p:txBody>
          <a:bodyPr>
            <a:normAutofit/>
          </a:bodyPr>
          <a:lstStyle/>
          <a:p>
            <a:pPr algn="ctr" rtl="1"/>
            <a:r>
              <a:rPr lang="fa-IR" sz="2000" dirty="0">
                <a:effectLst/>
                <a:cs typeface="B Titr" pitchFamily="2" charset="-78"/>
              </a:rPr>
              <a:t>چالش های فعلی پیش </a:t>
            </a:r>
            <a:r>
              <a:rPr lang="fa-IR" sz="2000" dirty="0" smtClean="0">
                <a:effectLst/>
                <a:cs typeface="B Titr" pitchFamily="2" charset="-78"/>
              </a:rPr>
              <a:t>رو</a:t>
            </a:r>
            <a:endParaRPr lang="en-US" sz="2000" dirty="0">
              <a:cs typeface="B Titr" pitchFamily="2" charset="-78"/>
            </a:endParaRPr>
          </a:p>
        </p:txBody>
      </p:sp>
    </p:spTree>
    <p:extLst>
      <p:ext uri="{BB962C8B-B14F-4D97-AF65-F5344CB8AC3E}">
        <p14:creationId xmlns:p14="http://schemas.microsoft.com/office/powerpoint/2010/main" val="6352156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Foundry</Template>
  <TotalTime>313</TotalTime>
  <Words>2414</Words>
  <Application>Microsoft Office PowerPoint</Application>
  <PresentationFormat>On-screen Show (4:3)</PresentationFormat>
  <Paragraphs>314</Paragraphs>
  <Slides>20</Slides>
  <Notes>9</Notes>
  <HiddenSlides>2</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Hardcover</vt:lpstr>
      <vt:lpstr>بررسی قرارداد جدید پیمانکار روس جهت تعمیرات نیروگاه اتمی بوشهردر سال های 2018-2021</vt:lpstr>
      <vt:lpstr>  موضوع و ساختار قرارداد تعميرات دوره چهارساله 2018الي2021 نيروگاه اتمي بوشهر</vt:lpstr>
      <vt:lpstr>  ادامه.....</vt:lpstr>
      <vt:lpstr>فعالیت های صورت گرفته در طی مذاکرات مربوط به عقد قرارداد تعمیرات دوره 2018-2021 </vt:lpstr>
      <vt:lpstr>قرارداد تعميرات دوره هاي  توقف واحد سال هاي 2018الي2021</vt:lpstr>
      <vt:lpstr>اهداف مورد انتظار از عقد قرارداد تعميرات دوره چهارساله</vt:lpstr>
      <vt:lpstr>  پیوست (1) مقايسه نفر ساعت پيمانكار درالحاقیه 65 و قرارداد جديد بر حسب(نفرساعت)</vt:lpstr>
      <vt:lpstr>پیوست (7) مقايسه نفر ساعت پيمانكار درالحاقیه 65 و قرارداد جديد بر حسب(نفرماه)</vt:lpstr>
      <vt:lpstr>چالش های فعلی پیش رو</vt:lpstr>
      <vt:lpstr>فعالیت های عمده ای که در قرارداد جدید به پیمانكارمنتقل نگرديده اند</vt:lpstr>
      <vt:lpstr>فعالیت های عمده ای که در قرارداد جدید به پیمانکار منتقل نشده اند</vt:lpstr>
      <vt:lpstr>فعالیت های عمده ای که در قرارداد جدید به پیمانکار منتقل نشده اند</vt:lpstr>
      <vt:lpstr>فعالیت های عمده ای که در قرارداد جدید به پیمانکار منتقل نشده اند</vt:lpstr>
      <vt:lpstr>فعالیت های عمده ای که در قرارداد جدید به پیمانکار منتقل نشده اند</vt:lpstr>
      <vt:lpstr>فعالیت های عمده ای که در قرارداد جدید به پیمانکار منتقل نشده اند</vt:lpstr>
      <vt:lpstr>فعالیت هایی که تا پایان قرارداد جدید به کارفرما منتقل خواهند شد</vt:lpstr>
      <vt:lpstr>فعالیت هایی که تا پایان قرارداد جدید به کارفرما منتقل خواهند شد</vt:lpstr>
      <vt:lpstr>فعالیت هایی که تا پایان قرارداد جدید به کارفرما منتقل خواهند شد </vt:lpstr>
      <vt:lpstr>مقایسه نفرساعت فعالیت های حوزه تعمیرات مکانیک پس از آموزش های درنظر گرفته شده در الحاقیه65 و قرارداد جدید </vt:lpstr>
      <vt:lpstr>نمودار مقایسه ای کلی میزان تصدی گری فعالیت های تعمیرات مکانیک در پایان سال 2021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ChavoushianNaeini, Mohammadreza</dc:creator>
  <cp:lastModifiedBy>Mahmoudi, Rasoul</cp:lastModifiedBy>
  <cp:revision>67</cp:revision>
  <dcterms:created xsi:type="dcterms:W3CDTF">2017-04-17T06:25:51Z</dcterms:created>
  <dcterms:modified xsi:type="dcterms:W3CDTF">2017-04-18T11:06:18Z</dcterms:modified>
</cp:coreProperties>
</file>