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2"/>
  </p:notesMasterIdLst>
  <p:sldIdLst>
    <p:sldId id="256" r:id="rId2"/>
    <p:sldId id="282" r:id="rId3"/>
    <p:sldId id="283" r:id="rId4"/>
    <p:sldId id="281" r:id="rId5"/>
    <p:sldId id="279" r:id="rId6"/>
    <p:sldId id="280" r:id="rId7"/>
    <p:sldId id="257" r:id="rId8"/>
    <p:sldId id="258" r:id="rId9"/>
    <p:sldId id="264" r:id="rId10"/>
    <p:sldId id="276" r:id="rId11"/>
    <p:sldId id="277" r:id="rId12"/>
    <p:sldId id="278" r:id="rId13"/>
    <p:sldId id="268" r:id="rId14"/>
    <p:sldId id="269" r:id="rId15"/>
    <p:sldId id="270" r:id="rId16"/>
    <p:sldId id="260" r:id="rId17"/>
    <p:sldId id="266" r:id="rId18"/>
    <p:sldId id="267" r:id="rId19"/>
    <p:sldId id="261" r:id="rId20"/>
    <p:sldId id="262"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72950" autoAdjust="0"/>
  </p:normalViewPr>
  <p:slideViewPr>
    <p:cSldViewPr>
      <p:cViewPr>
        <p:scale>
          <a:sx n="100" d="100"/>
          <a:sy n="100" d="100"/>
        </p:scale>
        <p:origin x="-432" y="45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dLbls>
          <c:showLegendKey val="0"/>
          <c:showVal val="0"/>
          <c:showCatName val="0"/>
          <c:showSerName val="0"/>
          <c:showPercent val="0"/>
          <c:showBubbleSize val="0"/>
        </c:dLbls>
        <c:gapWidth val="150"/>
        <c:axId val="38390400"/>
        <c:axId val="34935168"/>
      </c:barChart>
      <c:catAx>
        <c:axId val="38390400"/>
        <c:scaling>
          <c:orientation val="minMax"/>
        </c:scaling>
        <c:delete val="0"/>
        <c:axPos val="b"/>
        <c:majorTickMark val="out"/>
        <c:minorTickMark val="none"/>
        <c:tickLblPos val="nextTo"/>
        <c:crossAx val="34935168"/>
        <c:crosses val="autoZero"/>
        <c:auto val="1"/>
        <c:lblAlgn val="ctr"/>
        <c:lblOffset val="100"/>
        <c:noMultiLvlLbl val="0"/>
      </c:catAx>
      <c:valAx>
        <c:axId val="34935168"/>
        <c:scaling>
          <c:orientation val="minMax"/>
        </c:scaling>
        <c:delete val="0"/>
        <c:axPos val="l"/>
        <c:majorGridlines/>
        <c:numFmt formatCode="General" sourceLinked="1"/>
        <c:majorTickMark val="out"/>
        <c:minorTickMark val="none"/>
        <c:tickLblPos val="nextTo"/>
        <c:crossAx val="38390400"/>
        <c:crosses val="autoZero"/>
        <c:crossBetween val="between"/>
      </c:valAx>
    </c:plotArea>
    <c:legend>
      <c:legendPos val="r"/>
      <c:overlay val="0"/>
    </c:legend>
    <c:plotVisOnly val="1"/>
    <c:dispBlanksAs val="gap"/>
    <c:showDLblsOverMax val="0"/>
  </c:chart>
  <c:txPr>
    <a:bodyPr/>
    <a:lstStyle/>
    <a:p>
      <a:pPr algn="ctr" defTabSz="914400" rtl="0" eaLnBrk="1" latinLnBrk="0" hangingPunct="1">
        <a:spcBef>
          <a:spcPct val="0"/>
        </a:spcBef>
        <a:buNone/>
        <a:defRPr lang="en-US" sz="2000" kern="1200">
          <a:solidFill>
            <a:schemeClr val="tx2"/>
          </a:solidFill>
          <a:latin typeface="+mj-lt"/>
          <a:ea typeface="+mj-ea"/>
          <a:cs typeface="B Titr" pitchFamily="2" charset="-78"/>
        </a:defRPr>
      </a:pPr>
      <a:endParaRPr lang="en-US"/>
    </a:p>
  </c:txPr>
  <c:externalData r:id="rId1">
    <c:autoUpdate val="0"/>
  </c:externalData>
  <c:userShapes r:id="rId2"/>
</c:chartSpace>
</file>

<file path=ppt/drawings/_rels/drawing1.xml.rels><?xml version="1.0" encoding="UTF-8" standalone="yes"?>
<Relationships xmlns="http://schemas.openxmlformats.org/package/2006/relationships"><Relationship Id="rId1" Type="http://schemas.openxmlformats.org/officeDocument/2006/relationships/image" Target="../media/image4.png"/></Relationships>
</file>

<file path=ppt/drawings/drawing1.xml><?xml version="1.0" encoding="utf-8"?>
<c:userShapes xmlns:c="http://schemas.openxmlformats.org/drawingml/2006/chart">
  <cdr:relSizeAnchor xmlns:cdr="http://schemas.openxmlformats.org/drawingml/2006/chartDrawing">
    <cdr:from>
      <cdr:x>0.08333</cdr:x>
      <cdr:y>0</cdr:y>
    </cdr:from>
    <cdr:to>
      <cdr:x>0.91667</cdr:x>
      <cdr:y>1</cdr:y>
    </cdr:to>
    <cdr:pic>
      <cdr:nvPicPr>
        <cdr:cNvPr id="2"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685800" y="0"/>
          <a:ext cx="6858000" cy="3352800"/>
        </a:xfrm>
        <a:prstGeom xmlns:a="http://schemas.openxmlformats.org/drawingml/2006/main" prst="rect">
          <a:avLst/>
        </a:prstGeom>
      </cdr:spPr>
    </cdr:pic>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50E7A9-FF09-4237-BDC4-766281B9FF17}" type="datetimeFigureOut">
              <a:rPr lang="en-US" smtClean="0"/>
              <a:t>4/18/2017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CA8D5D-436F-47AB-9A48-4AE9AD068DA1}" type="slidenum">
              <a:rPr lang="en-US" smtClean="0"/>
              <a:t>‹#›</a:t>
            </a:fld>
            <a:endParaRPr lang="en-US"/>
          </a:p>
        </p:txBody>
      </p:sp>
    </p:spTree>
    <p:extLst>
      <p:ext uri="{BB962C8B-B14F-4D97-AF65-F5344CB8AC3E}">
        <p14:creationId xmlns:p14="http://schemas.microsoft.com/office/powerpoint/2010/main" val="23220304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3CA8D5D-436F-47AB-9A48-4AE9AD068DA1}"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25353469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3CA8D5D-436F-47AB-9A48-4AE9AD068DA1}"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25353469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3CA8D5D-436F-47AB-9A48-4AE9AD068DA1}" type="slidenum">
              <a:rPr lang="en-US" smtClean="0">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25353469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3CA8D5D-436F-47AB-9A48-4AE9AD068DA1}" type="slidenum">
              <a:rPr lang="en-US" smtClean="0"/>
              <a:t>13</a:t>
            </a:fld>
            <a:endParaRPr lang="en-US"/>
          </a:p>
        </p:txBody>
      </p:sp>
    </p:spTree>
    <p:extLst>
      <p:ext uri="{BB962C8B-B14F-4D97-AF65-F5344CB8AC3E}">
        <p14:creationId xmlns:p14="http://schemas.microsoft.com/office/powerpoint/2010/main" val="25353469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3CA8D5D-436F-47AB-9A48-4AE9AD068DA1}" type="slidenum">
              <a:rPr lang="en-US" smtClean="0"/>
              <a:t>14</a:t>
            </a:fld>
            <a:endParaRPr lang="en-US"/>
          </a:p>
        </p:txBody>
      </p:sp>
    </p:spTree>
    <p:extLst>
      <p:ext uri="{BB962C8B-B14F-4D97-AF65-F5344CB8AC3E}">
        <p14:creationId xmlns:p14="http://schemas.microsoft.com/office/powerpoint/2010/main" val="25353469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3CA8D5D-436F-47AB-9A48-4AE9AD068DA1}" type="slidenum">
              <a:rPr lang="en-US" smtClean="0"/>
              <a:t>15</a:t>
            </a:fld>
            <a:endParaRPr lang="en-US"/>
          </a:p>
        </p:txBody>
      </p:sp>
    </p:spTree>
    <p:extLst>
      <p:ext uri="{BB962C8B-B14F-4D97-AF65-F5344CB8AC3E}">
        <p14:creationId xmlns:p14="http://schemas.microsoft.com/office/powerpoint/2010/main" val="25353469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3CA8D5D-436F-47AB-9A48-4AE9AD068DA1}" type="slidenum">
              <a:rPr lang="en-US" smtClean="0"/>
              <a:t>16</a:t>
            </a:fld>
            <a:endParaRPr lang="en-US"/>
          </a:p>
        </p:txBody>
      </p:sp>
    </p:spTree>
    <p:extLst>
      <p:ext uri="{BB962C8B-B14F-4D97-AF65-F5344CB8AC3E}">
        <p14:creationId xmlns:p14="http://schemas.microsoft.com/office/powerpoint/2010/main" val="2535346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3CA8D5D-436F-47AB-9A48-4AE9AD068DA1}" type="slidenum">
              <a:rPr lang="en-US" smtClean="0"/>
              <a:t>17</a:t>
            </a:fld>
            <a:endParaRPr lang="en-US"/>
          </a:p>
        </p:txBody>
      </p:sp>
    </p:spTree>
    <p:extLst>
      <p:ext uri="{BB962C8B-B14F-4D97-AF65-F5344CB8AC3E}">
        <p14:creationId xmlns:p14="http://schemas.microsoft.com/office/powerpoint/2010/main" val="25353469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3CA8D5D-436F-47AB-9A48-4AE9AD068DA1}" type="slidenum">
              <a:rPr lang="en-US" smtClean="0"/>
              <a:t>18</a:t>
            </a:fld>
            <a:endParaRPr lang="en-US"/>
          </a:p>
        </p:txBody>
      </p:sp>
    </p:spTree>
    <p:extLst>
      <p:ext uri="{BB962C8B-B14F-4D97-AF65-F5344CB8AC3E}">
        <p14:creationId xmlns:p14="http://schemas.microsoft.com/office/powerpoint/2010/main" val="253534691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7D89649B-42AA-4D0F-BDA0-9B6684CE8B38}" type="datetimeFigureOut">
              <a:rPr lang="en-US" smtClean="0"/>
              <a:t>4/18/2017</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4F1A538-7F5F-427D-BD31-D2594858B047}" type="slidenum">
              <a:rPr lang="en-US" smtClean="0"/>
              <a:t>‹#›</a:t>
            </a:fld>
            <a:endParaRPr lang="en-US"/>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89649B-42AA-4D0F-BDA0-9B6684CE8B38}" type="datetimeFigureOut">
              <a:rPr lang="en-US" smtClean="0"/>
              <a:t>4/18/2017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F1A538-7F5F-427D-BD31-D2594858B047}" type="slidenum">
              <a:rPr lang="en-US" smtClean="0"/>
              <a:t>‹#›</a:t>
            </a:fld>
            <a:endParaRPr lang="en-U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89649B-42AA-4D0F-BDA0-9B6684CE8B38}" type="datetimeFigureOut">
              <a:rPr lang="en-US" smtClean="0"/>
              <a:t>4/18/2017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F1A538-7F5F-427D-BD31-D2594858B047}" type="slidenum">
              <a:rPr lang="en-US" smtClean="0"/>
              <a:t>‹#›</a:t>
            </a:fld>
            <a:endParaRPr lang="en-U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89649B-42AA-4D0F-BDA0-9B6684CE8B38}" type="datetimeFigureOut">
              <a:rPr lang="en-US" smtClean="0"/>
              <a:t>4/18/2017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F1A538-7F5F-427D-BD31-D2594858B047}" type="slidenum">
              <a:rPr lang="en-US" smtClean="0"/>
              <a:t>‹#›</a:t>
            </a:fld>
            <a:endParaRPr lang="en-US"/>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89649B-42AA-4D0F-BDA0-9B6684CE8B38}" type="datetimeFigureOut">
              <a:rPr lang="en-US" smtClean="0"/>
              <a:t>4/18/2017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F1A538-7F5F-427D-BD31-D2594858B047}"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D89649B-42AA-4D0F-BDA0-9B6684CE8B38}" type="datetimeFigureOut">
              <a:rPr lang="en-US" smtClean="0"/>
              <a:t>4/18/2017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F1A538-7F5F-427D-BD31-D2594858B047}" type="slidenum">
              <a:rPr lang="en-US" smtClean="0"/>
              <a:t>‹#›</a:t>
            </a:fld>
            <a:endParaRPr lang="en-US"/>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D89649B-42AA-4D0F-BDA0-9B6684CE8B38}" type="datetimeFigureOut">
              <a:rPr lang="en-US" smtClean="0"/>
              <a:t>4/18/2017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F1A538-7F5F-427D-BD31-D2594858B047}" type="slidenum">
              <a:rPr lang="en-US" smtClean="0"/>
              <a:t>‹#›</a:t>
            </a:fld>
            <a:endParaRPr lang="en-U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D89649B-42AA-4D0F-BDA0-9B6684CE8B38}" type="datetimeFigureOut">
              <a:rPr lang="en-US" smtClean="0"/>
              <a:t>4/18/2017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F1A538-7F5F-427D-BD31-D2594858B047}" type="slidenum">
              <a:rPr lang="en-US" smtClean="0"/>
              <a:t>‹#›</a:t>
            </a:fld>
            <a:endParaRPr lang="en-U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89649B-42AA-4D0F-BDA0-9B6684CE8B38}" type="datetimeFigureOut">
              <a:rPr lang="en-US" smtClean="0"/>
              <a:t>4/18/2017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F1A538-7F5F-427D-BD31-D2594858B04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89649B-42AA-4D0F-BDA0-9B6684CE8B38}" type="datetimeFigureOut">
              <a:rPr lang="en-US" smtClean="0"/>
              <a:t>4/18/2017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F1A538-7F5F-427D-BD31-D2594858B04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89649B-42AA-4D0F-BDA0-9B6684CE8B38}" type="datetimeFigureOut">
              <a:rPr lang="en-US" smtClean="0"/>
              <a:t>4/18/2017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F1A538-7F5F-427D-BD31-D2594858B04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7D89649B-42AA-4D0F-BDA0-9B6684CE8B38}" type="datetimeFigureOut">
              <a:rPr lang="en-US" smtClean="0"/>
              <a:t>4/18/2017</a:t>
            </a:fld>
            <a:endParaRPr lang="en-US"/>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44F1A538-7F5F-427D-BD31-D2594858B04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sz="4000" dirty="0" smtClean="0">
                <a:cs typeface="B Titr" pitchFamily="2" charset="-78"/>
              </a:rPr>
              <a:t>بررسی قرارداد جدید پیمانکار روس جهت تعمیرات نیروگاه اتمی بوشهردر سال های 2018-2021</a:t>
            </a:r>
            <a:endParaRPr lang="en-US" sz="4000" dirty="0">
              <a:cs typeface="B Titr" pitchFamily="2" charset="-78"/>
            </a:endParaRPr>
          </a:p>
        </p:txBody>
      </p:sp>
      <p:sp>
        <p:nvSpPr>
          <p:cNvPr id="3" name="Subtitle 2"/>
          <p:cNvSpPr>
            <a:spLocks noGrp="1"/>
          </p:cNvSpPr>
          <p:nvPr>
            <p:ph type="subTitle" idx="1"/>
          </p:nvPr>
        </p:nvSpPr>
        <p:spPr/>
        <p:txBody>
          <a:bodyPr>
            <a:normAutofit/>
          </a:bodyPr>
          <a:lstStyle/>
          <a:p>
            <a:r>
              <a:rPr lang="fa-IR" sz="4000" dirty="0">
                <a:ln w="3175">
                  <a:solidFill>
                    <a:schemeClr val="tx1">
                      <a:alpha val="65000"/>
                    </a:schemeClr>
                  </a:solidFill>
                </a:ln>
                <a:effectLst>
                  <a:outerShdw blurRad="25400" dist="12700" dir="14220000" rotWithShape="0">
                    <a:prstClr val="black">
                      <a:alpha val="50000"/>
                    </a:prstClr>
                  </a:outerShdw>
                </a:effectLst>
                <a:latin typeface="+mj-lt"/>
                <a:ea typeface="+mj-ea"/>
                <a:cs typeface="B Titr" pitchFamily="2" charset="-78"/>
              </a:rPr>
              <a:t>معاونت فنی تپنا</a:t>
            </a:r>
            <a:endParaRPr lang="en-US" sz="4000" dirty="0">
              <a:ln w="3175">
                <a:solidFill>
                  <a:schemeClr val="tx1">
                    <a:alpha val="65000"/>
                  </a:schemeClr>
                </a:solidFill>
              </a:ln>
              <a:effectLst>
                <a:outerShdw blurRad="25400" dist="12700" dir="14220000" rotWithShape="0">
                  <a:prstClr val="black">
                    <a:alpha val="50000"/>
                  </a:prstClr>
                </a:outerShdw>
              </a:effectLst>
              <a:latin typeface="+mj-lt"/>
              <a:ea typeface="+mj-ea"/>
              <a:cs typeface="B Titr" pitchFamily="2" charset="-78"/>
            </a:endParaRPr>
          </a:p>
        </p:txBody>
      </p:sp>
    </p:spTree>
    <p:extLst>
      <p:ext uri="{BB962C8B-B14F-4D97-AF65-F5344CB8AC3E}">
        <p14:creationId xmlns:p14="http://schemas.microsoft.com/office/powerpoint/2010/main" val="17614681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452928173"/>
              </p:ext>
            </p:extLst>
          </p:nvPr>
        </p:nvGraphicFramePr>
        <p:xfrm>
          <a:off x="1295400" y="1295401"/>
          <a:ext cx="7315200" cy="3827630"/>
        </p:xfrm>
        <a:graphic>
          <a:graphicData uri="http://schemas.openxmlformats.org/drawingml/2006/table">
            <a:tbl>
              <a:tblPr rtl="1" firstRow="1" firstCol="1" bandRow="1">
                <a:tableStyleId>{5C22544A-7EE6-4342-B048-85BDC9FD1C3A}</a:tableStyleId>
              </a:tblPr>
              <a:tblGrid>
                <a:gridCol w="811271"/>
                <a:gridCol w="6503929"/>
              </a:tblGrid>
              <a:tr h="268441">
                <a:tc>
                  <a:txBody>
                    <a:bodyPr/>
                    <a:lstStyle/>
                    <a:p>
                      <a:pPr marL="0" marR="0" algn="r" rtl="1">
                        <a:lnSpc>
                          <a:spcPct val="115000"/>
                        </a:lnSpc>
                        <a:spcBef>
                          <a:spcPts val="0"/>
                        </a:spcBef>
                        <a:spcAft>
                          <a:spcPts val="0"/>
                        </a:spcAft>
                      </a:pPr>
                      <a:r>
                        <a:rPr lang="fa-IR" sz="2400" dirty="0">
                          <a:effectLst/>
                          <a:cs typeface="B Nazanin" pitchFamily="2" charset="-78"/>
                        </a:rPr>
                        <a:t>ردیف</a:t>
                      </a:r>
                      <a:endParaRPr lang="en-US" sz="2400" dirty="0">
                        <a:effectLst/>
                        <a:latin typeface="Calibri"/>
                        <a:ea typeface="Calibri"/>
                        <a:cs typeface="B Nazanin" pitchFamily="2" charset="-78"/>
                      </a:endParaRPr>
                    </a:p>
                  </a:txBody>
                  <a:tcPr marL="41435" marR="41435" marT="0" marB="0"/>
                </a:tc>
                <a:tc>
                  <a:txBody>
                    <a:bodyPr/>
                    <a:lstStyle/>
                    <a:p>
                      <a:pPr marL="0" marR="0" algn="r" rtl="1">
                        <a:lnSpc>
                          <a:spcPct val="115000"/>
                        </a:lnSpc>
                        <a:spcBef>
                          <a:spcPts val="0"/>
                        </a:spcBef>
                        <a:spcAft>
                          <a:spcPts val="0"/>
                        </a:spcAft>
                      </a:pPr>
                      <a:r>
                        <a:rPr lang="fa-IR" sz="2400" dirty="0">
                          <a:effectLst/>
                          <a:cs typeface="B Nazanin" pitchFamily="2" charset="-78"/>
                        </a:rPr>
                        <a:t>شرح فعالیت</a:t>
                      </a:r>
                      <a:endParaRPr lang="en-US" sz="2400" dirty="0">
                        <a:effectLst/>
                        <a:latin typeface="Calibri"/>
                        <a:ea typeface="Calibri"/>
                        <a:cs typeface="B Nazanin" pitchFamily="2" charset="-78"/>
                      </a:endParaRPr>
                    </a:p>
                  </a:txBody>
                  <a:tcPr marL="41435" marR="41435" marT="0" marB="0"/>
                </a:tc>
              </a:tr>
              <a:tr h="417575">
                <a:tc>
                  <a:txBody>
                    <a:bodyPr/>
                    <a:lstStyle/>
                    <a:p>
                      <a:pPr marL="0" marR="0" algn="r" rtl="1">
                        <a:lnSpc>
                          <a:spcPct val="115000"/>
                        </a:lnSpc>
                        <a:spcBef>
                          <a:spcPts val="0"/>
                        </a:spcBef>
                        <a:spcAft>
                          <a:spcPts val="0"/>
                        </a:spcAft>
                      </a:pPr>
                      <a:r>
                        <a:rPr lang="fa-IR" sz="2000" dirty="0" smtClean="0">
                          <a:effectLst/>
                          <a:latin typeface="Calibri"/>
                          <a:ea typeface="Calibri"/>
                          <a:cs typeface="B Nazanin" pitchFamily="2" charset="-78"/>
                        </a:rPr>
                        <a:t>1</a:t>
                      </a:r>
                      <a:endParaRPr lang="en-US" sz="2000" dirty="0">
                        <a:effectLst/>
                        <a:latin typeface="Calibri"/>
                        <a:ea typeface="Calibri"/>
                        <a:cs typeface="B Nazanin" pitchFamily="2" charset="-78"/>
                      </a:endParaRPr>
                    </a:p>
                  </a:txBody>
                  <a:tcPr marL="41435" marR="41435" marT="0" marB="0">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15000"/>
                        </a:lnSpc>
                        <a:spcBef>
                          <a:spcPts val="0"/>
                        </a:spcBef>
                        <a:spcAft>
                          <a:spcPts val="0"/>
                        </a:spcAft>
                        <a:buClrTx/>
                        <a:buSzTx/>
                        <a:buFontTx/>
                        <a:buNone/>
                        <a:tabLst/>
                        <a:defRPr/>
                      </a:pPr>
                      <a:r>
                        <a:rPr kumimoji="0" lang="ar-SA" sz="1800" kern="1200" dirty="0" smtClean="0">
                          <a:solidFill>
                            <a:schemeClr val="dk1"/>
                          </a:solidFill>
                          <a:effectLst/>
                          <a:latin typeface="Calibri"/>
                          <a:ea typeface="Calibri"/>
                          <a:cs typeface="B Nazanin" pitchFamily="2" charset="-78"/>
                        </a:rPr>
                        <a:t>انجام كنترل هاي ورودي سوخت تازه در انبار نگهداري سوخت </a:t>
                      </a:r>
                      <a:endParaRPr kumimoji="0" lang="en-US" sz="1800" kern="1200" dirty="0" smtClean="0">
                        <a:solidFill>
                          <a:schemeClr val="dk1"/>
                        </a:solidFill>
                        <a:effectLst/>
                        <a:latin typeface="Calibri"/>
                        <a:ea typeface="Calibri"/>
                        <a:cs typeface="B Nazanin" pitchFamily="2" charset="-78"/>
                      </a:endParaRPr>
                    </a:p>
                  </a:txBody>
                  <a:tcPr marL="41435" marR="41435" marT="0" marB="0">
                    <a:lnB w="12700" cap="flat" cmpd="sng" algn="ctr">
                      <a:solidFill>
                        <a:schemeClr val="tx1"/>
                      </a:solidFill>
                      <a:prstDash val="solid"/>
                      <a:round/>
                      <a:headEnd type="none" w="med" len="med"/>
                      <a:tailEnd type="none" w="med" len="med"/>
                    </a:lnB>
                  </a:tcPr>
                </a:tc>
              </a:tr>
              <a:tr h="506349">
                <a:tc>
                  <a:txBody>
                    <a:bodyPr/>
                    <a:lstStyle/>
                    <a:p>
                      <a:pPr marL="0" marR="0" algn="r" rtl="1">
                        <a:lnSpc>
                          <a:spcPct val="115000"/>
                        </a:lnSpc>
                        <a:spcBef>
                          <a:spcPts val="0"/>
                        </a:spcBef>
                        <a:spcAft>
                          <a:spcPts val="0"/>
                        </a:spcAft>
                      </a:pPr>
                      <a:r>
                        <a:rPr lang="fa-IR" sz="2000" dirty="0" smtClean="0">
                          <a:effectLst/>
                          <a:latin typeface="Calibri"/>
                          <a:ea typeface="Calibri"/>
                          <a:cs typeface="B Nazanin" pitchFamily="2" charset="-78"/>
                        </a:rPr>
                        <a:t>2</a:t>
                      </a:r>
                      <a:endParaRPr lang="en-US" sz="20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15000"/>
                        </a:lnSpc>
                        <a:spcBef>
                          <a:spcPts val="0"/>
                        </a:spcBef>
                        <a:spcAft>
                          <a:spcPts val="0"/>
                        </a:spcAft>
                        <a:buClrTx/>
                        <a:buSzTx/>
                        <a:buFontTx/>
                        <a:buNone/>
                        <a:tabLst/>
                        <a:defRPr/>
                      </a:pPr>
                      <a:r>
                        <a:rPr kumimoji="0" lang="ar-SA" sz="1800" kern="1200" dirty="0" smtClean="0">
                          <a:solidFill>
                            <a:schemeClr val="dk1"/>
                          </a:solidFill>
                          <a:effectLst/>
                          <a:latin typeface="Calibri"/>
                          <a:ea typeface="Calibri"/>
                          <a:cs typeface="B Nazanin" pitchFamily="2" charset="-78"/>
                        </a:rPr>
                        <a:t>جابجايي ارگان</a:t>
                      </a:r>
                      <a:r>
                        <a:rPr kumimoji="0" lang="fa-IR" sz="1800" kern="1200" dirty="0" smtClean="0">
                          <a:solidFill>
                            <a:schemeClr val="dk1"/>
                          </a:solidFill>
                          <a:effectLst/>
                          <a:latin typeface="Calibri"/>
                          <a:ea typeface="Calibri"/>
                          <a:cs typeface="B Nazanin" pitchFamily="2" charset="-78"/>
                        </a:rPr>
                        <a:t> های </a:t>
                      </a:r>
                      <a:r>
                        <a:rPr kumimoji="0" lang="ar-SA" sz="1800" kern="1200" dirty="0" smtClean="0">
                          <a:solidFill>
                            <a:schemeClr val="dk1"/>
                          </a:solidFill>
                          <a:effectLst/>
                          <a:latin typeface="Calibri"/>
                          <a:ea typeface="Calibri"/>
                          <a:cs typeface="B Nazanin" pitchFamily="2" charset="-78"/>
                        </a:rPr>
                        <a:t>جاذب نوترون سيستم حفاظت راكتور از داخل استخر نگهداري سوخت و راکتو</a:t>
                      </a:r>
                      <a:r>
                        <a:rPr kumimoji="0" lang="fa-IR" sz="1800" kern="1200" dirty="0" smtClean="0">
                          <a:solidFill>
                            <a:schemeClr val="dk1"/>
                          </a:solidFill>
                          <a:effectLst/>
                          <a:latin typeface="Calibri"/>
                          <a:ea typeface="Calibri"/>
                          <a:cs typeface="B Nazanin" pitchFamily="2" charset="-78"/>
                        </a:rPr>
                        <a:t>ر</a:t>
                      </a:r>
                      <a:endParaRPr kumimoji="0" lang="en-US" sz="1800" kern="1200" dirty="0" smtClean="0">
                        <a:solidFill>
                          <a:schemeClr val="dk1"/>
                        </a:solidFill>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60451">
                <a:tc>
                  <a:txBody>
                    <a:bodyPr/>
                    <a:lstStyle/>
                    <a:p>
                      <a:pPr marL="0" marR="0" algn="r" rtl="1">
                        <a:lnSpc>
                          <a:spcPct val="115000"/>
                        </a:lnSpc>
                        <a:spcBef>
                          <a:spcPts val="0"/>
                        </a:spcBef>
                        <a:spcAft>
                          <a:spcPts val="0"/>
                        </a:spcAft>
                      </a:pPr>
                      <a:r>
                        <a:rPr lang="fa-IR" sz="2000" dirty="0" smtClean="0">
                          <a:effectLst/>
                          <a:latin typeface="Calibri"/>
                          <a:ea typeface="Calibri"/>
                          <a:cs typeface="B Nazanin" pitchFamily="2" charset="-78"/>
                        </a:rPr>
                        <a:t>3</a:t>
                      </a:r>
                      <a:endParaRPr lang="en-US" sz="20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15000"/>
                        </a:lnSpc>
                        <a:spcBef>
                          <a:spcPts val="0"/>
                        </a:spcBef>
                        <a:spcAft>
                          <a:spcPts val="0"/>
                        </a:spcAft>
                        <a:buClrTx/>
                        <a:buSzTx/>
                        <a:buFontTx/>
                        <a:buNone/>
                        <a:tabLst/>
                        <a:defRPr/>
                      </a:pPr>
                      <a:r>
                        <a:rPr kumimoji="0" lang="ar-SA" sz="1800" kern="1200" dirty="0" smtClean="0">
                          <a:solidFill>
                            <a:schemeClr val="dk1"/>
                          </a:solidFill>
                          <a:effectLst/>
                          <a:latin typeface="Calibri"/>
                          <a:ea typeface="Calibri"/>
                          <a:cs typeface="B Nazanin" pitchFamily="2" charset="-78"/>
                        </a:rPr>
                        <a:t>خارج كردن سوخت هسته اي کارکرده و بارگذاری سوخت تازه ازقلب راكتور</a:t>
                      </a:r>
                      <a:endParaRPr kumimoji="0" lang="en-US" sz="1800" kern="1200" dirty="0" smtClean="0">
                        <a:solidFill>
                          <a:schemeClr val="dk1"/>
                        </a:solidFill>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6629">
                <a:tc>
                  <a:txBody>
                    <a:bodyPr/>
                    <a:lstStyle/>
                    <a:p>
                      <a:pPr marL="0" marR="0" algn="r" rtl="1">
                        <a:lnSpc>
                          <a:spcPct val="115000"/>
                        </a:lnSpc>
                        <a:spcBef>
                          <a:spcPts val="0"/>
                        </a:spcBef>
                        <a:spcAft>
                          <a:spcPts val="0"/>
                        </a:spcAft>
                      </a:pPr>
                      <a:r>
                        <a:rPr lang="fa-IR" sz="2000" dirty="0" smtClean="0">
                          <a:effectLst/>
                          <a:latin typeface="Calibri"/>
                          <a:ea typeface="Calibri"/>
                          <a:cs typeface="B Nazanin" pitchFamily="2" charset="-78"/>
                        </a:rPr>
                        <a:t>4</a:t>
                      </a:r>
                      <a:endParaRPr lang="en-US" sz="20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15000"/>
                        </a:lnSpc>
                        <a:spcBef>
                          <a:spcPts val="0"/>
                        </a:spcBef>
                        <a:spcAft>
                          <a:spcPts val="0"/>
                        </a:spcAft>
                        <a:buClrTx/>
                        <a:buSzTx/>
                        <a:buFontTx/>
                        <a:buNone/>
                        <a:tabLst/>
                        <a:defRPr/>
                      </a:pPr>
                      <a:r>
                        <a:rPr kumimoji="0" lang="ar-SA" sz="1800" kern="1200" dirty="0" smtClean="0">
                          <a:solidFill>
                            <a:schemeClr val="dk1"/>
                          </a:solidFill>
                          <a:effectLst/>
                          <a:latin typeface="Calibri"/>
                          <a:ea typeface="Calibri"/>
                          <a:cs typeface="B Nazanin" pitchFamily="2" charset="-78"/>
                        </a:rPr>
                        <a:t>جوشکاری واشر نیکلی درپوش راکتور(تهیه و تدوین دستورالعمل تایید صلاحیت جوشکار نیکل و دریافت تاییدیه تست جوشکار از  آز مواد و نظام ایمنی هسته ای کشور)</a:t>
                      </a:r>
                      <a:endParaRPr kumimoji="0" lang="en-US" sz="1800" kern="1200" dirty="0" smtClean="0">
                        <a:solidFill>
                          <a:schemeClr val="dk1"/>
                        </a:solidFill>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9036">
                <a:tc>
                  <a:txBody>
                    <a:bodyPr/>
                    <a:lstStyle/>
                    <a:p>
                      <a:pPr marL="0" marR="0" algn="r" rtl="1">
                        <a:lnSpc>
                          <a:spcPct val="115000"/>
                        </a:lnSpc>
                        <a:spcBef>
                          <a:spcPts val="0"/>
                        </a:spcBef>
                        <a:spcAft>
                          <a:spcPts val="0"/>
                        </a:spcAft>
                      </a:pPr>
                      <a:r>
                        <a:rPr lang="fa-IR" sz="2000" dirty="0" smtClean="0">
                          <a:effectLst/>
                          <a:latin typeface="Calibri"/>
                          <a:ea typeface="Calibri"/>
                          <a:cs typeface="B Nazanin" pitchFamily="2" charset="-78"/>
                        </a:rPr>
                        <a:t>5</a:t>
                      </a:r>
                      <a:endParaRPr lang="en-US" sz="20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15000"/>
                        </a:lnSpc>
                        <a:spcBef>
                          <a:spcPts val="0"/>
                        </a:spcBef>
                        <a:spcAft>
                          <a:spcPts val="0"/>
                        </a:spcAft>
                        <a:buClrTx/>
                        <a:buSzTx/>
                        <a:buFontTx/>
                        <a:buNone/>
                        <a:tabLst/>
                        <a:defRPr/>
                      </a:pPr>
                      <a:r>
                        <a:rPr kumimoji="0" lang="fa-IR" sz="1800" kern="1200" dirty="0" smtClean="0">
                          <a:solidFill>
                            <a:schemeClr val="dk1"/>
                          </a:solidFill>
                          <a:effectLst/>
                          <a:latin typeface="Calibri"/>
                          <a:ea typeface="Calibri"/>
                          <a:cs typeface="B Nazanin" pitchFamily="2" charset="-78"/>
                        </a:rPr>
                        <a:t>انجام عملیات مدرنیزاسیون روی خطوط لوله سیستمهای مهم نیروگاه و کانالهای ایمنی</a:t>
                      </a:r>
                      <a:endParaRPr kumimoji="0" lang="en-US" sz="1800" kern="1200" dirty="0" smtClean="0">
                        <a:solidFill>
                          <a:schemeClr val="dk1"/>
                        </a:solidFill>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9036">
                <a:tc>
                  <a:txBody>
                    <a:bodyPr/>
                    <a:lstStyle/>
                    <a:p>
                      <a:pPr marL="0" marR="0" algn="r" rtl="1">
                        <a:lnSpc>
                          <a:spcPct val="115000"/>
                        </a:lnSpc>
                        <a:spcBef>
                          <a:spcPts val="0"/>
                        </a:spcBef>
                        <a:spcAft>
                          <a:spcPts val="0"/>
                        </a:spcAft>
                      </a:pPr>
                      <a:r>
                        <a:rPr lang="fa-IR" sz="2000" dirty="0" smtClean="0">
                          <a:effectLst/>
                          <a:latin typeface="Calibri"/>
                          <a:ea typeface="Calibri"/>
                          <a:cs typeface="B Nazanin" pitchFamily="2" charset="-78"/>
                        </a:rPr>
                        <a:t>6</a:t>
                      </a:r>
                      <a:endParaRPr lang="en-US" sz="20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15000"/>
                        </a:lnSpc>
                        <a:spcBef>
                          <a:spcPts val="0"/>
                        </a:spcBef>
                        <a:spcAft>
                          <a:spcPts val="0"/>
                        </a:spcAft>
                        <a:buClrTx/>
                        <a:buSzTx/>
                        <a:buFontTx/>
                        <a:buNone/>
                        <a:tabLst/>
                        <a:defRPr/>
                      </a:pPr>
                      <a:r>
                        <a:rPr kumimoji="0" lang="fa-IR" sz="1800" kern="1200" dirty="0" smtClean="0">
                          <a:solidFill>
                            <a:schemeClr val="dk1"/>
                          </a:solidFill>
                          <a:effectLst/>
                          <a:latin typeface="Calibri"/>
                          <a:ea typeface="Calibri"/>
                          <a:cs typeface="B Nazanin" pitchFamily="2" charset="-78"/>
                        </a:rPr>
                        <a:t>انجام تعمیر اساسی گیربکس فیلتر گردان </a:t>
                      </a:r>
                      <a:r>
                        <a:rPr kumimoji="0" lang="ru-RU" sz="1800" kern="1200" dirty="0" smtClean="0">
                          <a:solidFill>
                            <a:schemeClr val="dk1"/>
                          </a:solidFill>
                          <a:effectLst/>
                          <a:latin typeface="Calibri"/>
                          <a:ea typeface="Calibri"/>
                          <a:cs typeface="B Nazanin" pitchFamily="2" charset="-78"/>
                        </a:rPr>
                        <a:t>VA52N001</a:t>
                      </a:r>
                      <a:endParaRPr kumimoji="0" lang="en-US" sz="1800" kern="1200" dirty="0" smtClean="0">
                        <a:solidFill>
                          <a:schemeClr val="dk1"/>
                        </a:solidFill>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9036">
                <a:tc>
                  <a:txBody>
                    <a:bodyPr/>
                    <a:lstStyle/>
                    <a:p>
                      <a:pPr marL="0" marR="0" algn="r" rtl="1">
                        <a:lnSpc>
                          <a:spcPct val="115000"/>
                        </a:lnSpc>
                        <a:spcBef>
                          <a:spcPts val="0"/>
                        </a:spcBef>
                        <a:spcAft>
                          <a:spcPts val="0"/>
                        </a:spcAft>
                      </a:pPr>
                      <a:r>
                        <a:rPr lang="fa-IR" sz="2000" dirty="0" smtClean="0">
                          <a:effectLst/>
                          <a:latin typeface="Calibri"/>
                          <a:ea typeface="Calibri"/>
                          <a:cs typeface="B Nazanin" pitchFamily="2" charset="-78"/>
                        </a:rPr>
                        <a:t>7</a:t>
                      </a:r>
                      <a:endParaRPr lang="en-US" sz="20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15000"/>
                        </a:lnSpc>
                        <a:spcBef>
                          <a:spcPts val="0"/>
                        </a:spcBef>
                        <a:spcAft>
                          <a:spcPts val="0"/>
                        </a:spcAft>
                        <a:buClrTx/>
                        <a:buSzTx/>
                        <a:buFontTx/>
                        <a:buNone/>
                        <a:tabLst/>
                        <a:defRPr/>
                      </a:pPr>
                      <a:r>
                        <a:rPr kumimoji="0" lang="fa-IR" sz="1800" kern="1200" dirty="0" smtClean="0">
                          <a:solidFill>
                            <a:schemeClr val="dk1"/>
                          </a:solidFill>
                          <a:effectLst/>
                          <a:latin typeface="Calibri"/>
                          <a:ea typeface="Calibri"/>
                          <a:cs typeface="B Nazanin" pitchFamily="2" charset="-78"/>
                        </a:rPr>
                        <a:t>تعمیرات جاری دیزل های برق اضطراری</a:t>
                      </a:r>
                      <a:endParaRPr kumimoji="0" lang="en-US" sz="1800" kern="1200" dirty="0" smtClean="0">
                        <a:solidFill>
                          <a:schemeClr val="dk1"/>
                        </a:solidFill>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Title 2"/>
          <p:cNvSpPr>
            <a:spLocks noGrp="1"/>
          </p:cNvSpPr>
          <p:nvPr>
            <p:ph type="title"/>
          </p:nvPr>
        </p:nvSpPr>
        <p:spPr/>
        <p:txBody>
          <a:bodyPr>
            <a:normAutofit/>
          </a:bodyPr>
          <a:lstStyle/>
          <a:p>
            <a:r>
              <a:rPr lang="fa-IR" sz="2000" dirty="0">
                <a:cs typeface="B Titr" pitchFamily="2" charset="-78"/>
              </a:rPr>
              <a:t>فعالیت های عمده ای که در قرارداد جدید به </a:t>
            </a:r>
            <a:r>
              <a:rPr lang="fa-IR" sz="2000" dirty="0" smtClean="0">
                <a:cs typeface="B Titr" pitchFamily="2" charset="-78"/>
              </a:rPr>
              <a:t>پیمانكارمنتقل نگرديده اند</a:t>
            </a:r>
            <a:endParaRPr lang="en-US" sz="2000" dirty="0">
              <a:effectLst/>
              <a:cs typeface="B Titr" pitchFamily="2" charset="-78"/>
            </a:endParaRPr>
          </a:p>
        </p:txBody>
      </p:sp>
    </p:spTree>
    <p:extLst>
      <p:ext uri="{BB962C8B-B14F-4D97-AF65-F5344CB8AC3E}">
        <p14:creationId xmlns:p14="http://schemas.microsoft.com/office/powerpoint/2010/main" val="12688789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344965036"/>
              </p:ext>
            </p:extLst>
          </p:nvPr>
        </p:nvGraphicFramePr>
        <p:xfrm>
          <a:off x="1295400" y="1295401"/>
          <a:ext cx="6781800" cy="4100819"/>
        </p:xfrm>
        <a:graphic>
          <a:graphicData uri="http://schemas.openxmlformats.org/drawingml/2006/table">
            <a:tbl>
              <a:tblPr rtl="1" firstRow="1" firstCol="1" bandRow="1">
                <a:tableStyleId>{5C22544A-7EE6-4342-B048-85BDC9FD1C3A}</a:tableStyleId>
              </a:tblPr>
              <a:tblGrid>
                <a:gridCol w="752116"/>
                <a:gridCol w="6029684"/>
              </a:tblGrid>
              <a:tr h="268441">
                <a:tc>
                  <a:txBody>
                    <a:bodyPr/>
                    <a:lstStyle/>
                    <a:p>
                      <a:pPr marL="0" marR="0" algn="ctr" rtl="1">
                        <a:lnSpc>
                          <a:spcPct val="115000"/>
                        </a:lnSpc>
                        <a:spcBef>
                          <a:spcPts val="0"/>
                        </a:spcBef>
                        <a:spcAft>
                          <a:spcPts val="0"/>
                        </a:spcAft>
                      </a:pPr>
                      <a:r>
                        <a:rPr lang="fa-IR" sz="2400" dirty="0">
                          <a:effectLst/>
                          <a:cs typeface="B Nazanin" pitchFamily="2" charset="-78"/>
                        </a:rPr>
                        <a:t>ردیف</a:t>
                      </a:r>
                      <a:endParaRPr lang="en-US" sz="2400" dirty="0">
                        <a:effectLst/>
                        <a:latin typeface="Calibri"/>
                        <a:ea typeface="Calibri"/>
                        <a:cs typeface="B Nazanin" pitchFamily="2" charset="-78"/>
                      </a:endParaRPr>
                    </a:p>
                  </a:txBody>
                  <a:tcPr marL="41435" marR="41435" marT="0" marB="0"/>
                </a:tc>
                <a:tc>
                  <a:txBody>
                    <a:bodyPr/>
                    <a:lstStyle/>
                    <a:p>
                      <a:pPr marL="0" marR="0" algn="ctr" rtl="1">
                        <a:lnSpc>
                          <a:spcPct val="115000"/>
                        </a:lnSpc>
                        <a:spcBef>
                          <a:spcPts val="0"/>
                        </a:spcBef>
                        <a:spcAft>
                          <a:spcPts val="0"/>
                        </a:spcAft>
                      </a:pPr>
                      <a:r>
                        <a:rPr lang="fa-IR" sz="2400" dirty="0">
                          <a:effectLst/>
                          <a:cs typeface="B Nazanin" pitchFamily="2" charset="-78"/>
                        </a:rPr>
                        <a:t>شرح فعالیت</a:t>
                      </a:r>
                      <a:endParaRPr lang="en-US" sz="2400" dirty="0">
                        <a:effectLst/>
                        <a:latin typeface="Calibri"/>
                        <a:ea typeface="Calibri"/>
                        <a:cs typeface="B Nazanin" pitchFamily="2" charset="-78"/>
                      </a:endParaRPr>
                    </a:p>
                  </a:txBody>
                  <a:tcPr marL="41435" marR="41435" marT="0" marB="0"/>
                </a:tc>
              </a:tr>
              <a:tr h="417575">
                <a:tc>
                  <a:txBody>
                    <a:bodyPr/>
                    <a:lstStyle/>
                    <a:p>
                      <a:pPr marL="0" marR="0" algn="ctr" rtl="1">
                        <a:lnSpc>
                          <a:spcPct val="115000"/>
                        </a:lnSpc>
                        <a:spcBef>
                          <a:spcPts val="0"/>
                        </a:spcBef>
                        <a:spcAft>
                          <a:spcPts val="0"/>
                        </a:spcAft>
                      </a:pPr>
                      <a:r>
                        <a:rPr lang="fa-IR" sz="2000" dirty="0" smtClean="0">
                          <a:effectLst/>
                          <a:latin typeface="Calibri"/>
                          <a:ea typeface="Calibri"/>
                          <a:cs typeface="B Nazanin" pitchFamily="2" charset="-78"/>
                        </a:rPr>
                        <a:t>8</a:t>
                      </a:r>
                      <a:endParaRPr lang="en-US" sz="2000" dirty="0">
                        <a:effectLst/>
                        <a:latin typeface="Calibri"/>
                        <a:ea typeface="Calibri"/>
                        <a:cs typeface="B Nazanin" pitchFamily="2" charset="-78"/>
                      </a:endParaRPr>
                    </a:p>
                  </a:txBody>
                  <a:tcPr marL="41435" marR="41435" marT="0" marB="0">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15000"/>
                        </a:lnSpc>
                        <a:spcBef>
                          <a:spcPts val="0"/>
                        </a:spcBef>
                        <a:spcAft>
                          <a:spcPts val="0"/>
                        </a:spcAft>
                        <a:buClrTx/>
                        <a:buSzTx/>
                        <a:buFontTx/>
                        <a:buNone/>
                        <a:tabLst/>
                        <a:defRPr/>
                      </a:pPr>
                      <a:r>
                        <a:rPr kumimoji="0" lang="ar-SA" sz="1800" kern="1200" dirty="0" smtClean="0">
                          <a:solidFill>
                            <a:schemeClr val="dk1"/>
                          </a:solidFill>
                          <a:effectLst/>
                          <a:latin typeface="Calibri"/>
                          <a:ea typeface="Calibri"/>
                          <a:cs typeface="B Nazanin" pitchFamily="2" charset="-78"/>
                        </a:rPr>
                        <a:t>تعميرات  كمپرسورهای تیپ </a:t>
                      </a:r>
                      <a:r>
                        <a:rPr kumimoji="0" lang="en-US" sz="1800" kern="1200" dirty="0" smtClean="0">
                          <a:solidFill>
                            <a:schemeClr val="dk1"/>
                          </a:solidFill>
                          <a:effectLst/>
                          <a:latin typeface="Calibri"/>
                          <a:ea typeface="Calibri"/>
                          <a:cs typeface="B Nazanin" pitchFamily="2" charset="-78"/>
                        </a:rPr>
                        <a:t>UF50D001</a:t>
                      </a:r>
                    </a:p>
                  </a:txBody>
                  <a:tcPr marL="41435" marR="41435" marT="0" marB="0">
                    <a:lnB w="12700" cap="flat" cmpd="sng" algn="ctr">
                      <a:solidFill>
                        <a:schemeClr val="tx1"/>
                      </a:solidFill>
                      <a:prstDash val="solid"/>
                      <a:round/>
                      <a:headEnd type="none" w="med" len="med"/>
                      <a:tailEnd type="none" w="med" len="med"/>
                    </a:lnB>
                  </a:tcPr>
                </a:tc>
              </a:tr>
              <a:tr h="506349">
                <a:tc>
                  <a:txBody>
                    <a:bodyPr/>
                    <a:lstStyle/>
                    <a:p>
                      <a:pPr marL="0" marR="0" algn="ctr" rtl="1">
                        <a:lnSpc>
                          <a:spcPct val="115000"/>
                        </a:lnSpc>
                        <a:spcBef>
                          <a:spcPts val="0"/>
                        </a:spcBef>
                        <a:spcAft>
                          <a:spcPts val="0"/>
                        </a:spcAft>
                      </a:pPr>
                      <a:r>
                        <a:rPr lang="fa-IR" sz="2000" dirty="0" smtClean="0">
                          <a:effectLst/>
                          <a:latin typeface="Calibri"/>
                          <a:ea typeface="Calibri"/>
                          <a:cs typeface="B Nazanin" pitchFamily="2" charset="-78"/>
                        </a:rPr>
                        <a:t>9</a:t>
                      </a:r>
                      <a:endParaRPr lang="en-US" sz="20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15000"/>
                        </a:lnSpc>
                        <a:spcBef>
                          <a:spcPts val="0"/>
                        </a:spcBef>
                        <a:spcAft>
                          <a:spcPts val="0"/>
                        </a:spcAft>
                        <a:buClrTx/>
                        <a:buSzTx/>
                        <a:buFontTx/>
                        <a:buNone/>
                        <a:tabLst/>
                        <a:defRPr/>
                      </a:pPr>
                      <a:r>
                        <a:rPr kumimoji="0" lang="ar-SA" sz="1800" kern="1200" dirty="0" smtClean="0">
                          <a:solidFill>
                            <a:schemeClr val="dk1"/>
                          </a:solidFill>
                          <a:effectLst/>
                          <a:latin typeface="Calibri"/>
                          <a:ea typeface="Calibri"/>
                          <a:cs typeface="B Nazanin" pitchFamily="2" charset="-78"/>
                        </a:rPr>
                        <a:t>تعمیرات والوهای کاهنده سریع جریان به کلکتور مصرف داخلی سالن  توربین</a:t>
                      </a:r>
                      <a:endParaRPr kumimoji="0" lang="en-US" sz="1800" kern="1200" dirty="0" smtClean="0">
                        <a:solidFill>
                          <a:schemeClr val="dk1"/>
                        </a:solidFill>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60451">
                <a:tc>
                  <a:txBody>
                    <a:bodyPr/>
                    <a:lstStyle/>
                    <a:p>
                      <a:pPr marL="0" marR="0" algn="ctr" rtl="1">
                        <a:lnSpc>
                          <a:spcPct val="115000"/>
                        </a:lnSpc>
                        <a:spcBef>
                          <a:spcPts val="0"/>
                        </a:spcBef>
                        <a:spcAft>
                          <a:spcPts val="0"/>
                        </a:spcAft>
                      </a:pPr>
                      <a:r>
                        <a:rPr lang="fa-IR" sz="2000" dirty="0" smtClean="0">
                          <a:effectLst/>
                          <a:latin typeface="Calibri"/>
                          <a:ea typeface="Calibri"/>
                          <a:cs typeface="B Nazanin" pitchFamily="2" charset="-78"/>
                        </a:rPr>
                        <a:t>10</a:t>
                      </a:r>
                      <a:endParaRPr lang="en-US" sz="20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15000"/>
                        </a:lnSpc>
                        <a:spcBef>
                          <a:spcPts val="0"/>
                        </a:spcBef>
                        <a:spcAft>
                          <a:spcPts val="0"/>
                        </a:spcAft>
                        <a:buClrTx/>
                        <a:buSzTx/>
                        <a:buFontTx/>
                        <a:buNone/>
                        <a:tabLst/>
                        <a:defRPr/>
                      </a:pPr>
                      <a:r>
                        <a:rPr kumimoji="0" lang="ar-SA" sz="1800" kern="1200" dirty="0" smtClean="0">
                          <a:solidFill>
                            <a:schemeClr val="dk1"/>
                          </a:solidFill>
                          <a:effectLst/>
                          <a:latin typeface="Calibri"/>
                          <a:ea typeface="Calibri"/>
                          <a:cs typeface="B Nazanin" pitchFamily="2" charset="-78"/>
                        </a:rPr>
                        <a:t>تعمیرات والوهای کاهنده سریع جریان به کلکتور داراتور</a:t>
                      </a:r>
                      <a:endParaRPr kumimoji="0" lang="en-US" sz="1800" kern="1200" dirty="0" smtClean="0">
                        <a:solidFill>
                          <a:schemeClr val="dk1"/>
                        </a:solidFill>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2083">
                <a:tc>
                  <a:txBody>
                    <a:bodyPr/>
                    <a:lstStyle/>
                    <a:p>
                      <a:pPr marL="0" marR="0" algn="ctr" rtl="1">
                        <a:lnSpc>
                          <a:spcPct val="115000"/>
                        </a:lnSpc>
                        <a:spcBef>
                          <a:spcPts val="0"/>
                        </a:spcBef>
                        <a:spcAft>
                          <a:spcPts val="0"/>
                        </a:spcAft>
                      </a:pPr>
                      <a:r>
                        <a:rPr lang="fa-IR" sz="2000" dirty="0" smtClean="0">
                          <a:effectLst/>
                          <a:latin typeface="Calibri"/>
                          <a:ea typeface="Calibri"/>
                          <a:cs typeface="B Nazanin" pitchFamily="2" charset="-78"/>
                        </a:rPr>
                        <a:t>11</a:t>
                      </a:r>
                      <a:endParaRPr lang="en-US" sz="20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15000"/>
                        </a:lnSpc>
                        <a:spcBef>
                          <a:spcPts val="0"/>
                        </a:spcBef>
                        <a:spcAft>
                          <a:spcPts val="0"/>
                        </a:spcAft>
                        <a:buClrTx/>
                        <a:buSzTx/>
                        <a:buFontTx/>
                        <a:buNone/>
                        <a:tabLst/>
                        <a:defRPr/>
                      </a:pPr>
                      <a:r>
                        <a:rPr kumimoji="0" lang="ar-SA" sz="1800" kern="1200" dirty="0" smtClean="0">
                          <a:solidFill>
                            <a:schemeClr val="dk1"/>
                          </a:solidFill>
                          <a:effectLst/>
                          <a:latin typeface="Calibri"/>
                          <a:ea typeface="Calibri"/>
                          <a:cs typeface="B Nazanin" pitchFamily="2" charset="-78"/>
                        </a:rPr>
                        <a:t>تعمیرات شیرهای بای پس توربین </a:t>
                      </a:r>
                      <a:r>
                        <a:rPr kumimoji="0" lang="en-US" sz="1800" kern="1200" dirty="0" smtClean="0">
                          <a:solidFill>
                            <a:schemeClr val="dk1"/>
                          </a:solidFill>
                          <a:effectLst/>
                          <a:latin typeface="Calibri"/>
                          <a:ea typeface="Calibri"/>
                          <a:cs typeface="B Nazanin" pitchFamily="2" charset="-78"/>
                        </a:rPr>
                        <a:t>SF</a:t>
                      </a: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6629">
                <a:tc>
                  <a:txBody>
                    <a:bodyPr/>
                    <a:lstStyle/>
                    <a:p>
                      <a:pPr marL="0" marR="0" algn="ctr" rtl="1">
                        <a:lnSpc>
                          <a:spcPct val="115000"/>
                        </a:lnSpc>
                        <a:spcBef>
                          <a:spcPts val="0"/>
                        </a:spcBef>
                        <a:spcAft>
                          <a:spcPts val="0"/>
                        </a:spcAft>
                      </a:pPr>
                      <a:r>
                        <a:rPr lang="fa-IR" sz="2000" dirty="0" smtClean="0">
                          <a:effectLst/>
                          <a:latin typeface="Calibri"/>
                          <a:ea typeface="Calibri"/>
                          <a:cs typeface="B Nazanin" pitchFamily="2" charset="-78"/>
                        </a:rPr>
                        <a:t>12</a:t>
                      </a:r>
                      <a:endParaRPr lang="en-US" sz="20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15000"/>
                        </a:lnSpc>
                        <a:spcBef>
                          <a:spcPts val="0"/>
                        </a:spcBef>
                        <a:spcAft>
                          <a:spcPts val="0"/>
                        </a:spcAft>
                        <a:buClrTx/>
                        <a:buSzTx/>
                        <a:buFontTx/>
                        <a:buNone/>
                        <a:tabLst/>
                        <a:defRPr/>
                      </a:pPr>
                      <a:r>
                        <a:rPr kumimoji="0" lang="ar-SA" sz="1800" kern="1200" dirty="0" smtClean="0">
                          <a:solidFill>
                            <a:schemeClr val="dk1"/>
                          </a:solidFill>
                          <a:effectLst/>
                          <a:latin typeface="Calibri"/>
                          <a:ea typeface="Calibri"/>
                          <a:cs typeface="B Nazanin" pitchFamily="2" charset="-78"/>
                        </a:rPr>
                        <a:t>تعمیرات کندانسورهای سیستم </a:t>
                      </a:r>
                      <a:r>
                        <a:rPr kumimoji="0" lang="en-US" sz="1800" kern="1200" dirty="0" smtClean="0">
                          <a:solidFill>
                            <a:schemeClr val="dk1"/>
                          </a:solidFill>
                          <a:effectLst/>
                          <a:latin typeface="Calibri"/>
                          <a:ea typeface="Calibri"/>
                          <a:cs typeface="B Nazanin" pitchFamily="2" charset="-78"/>
                        </a:rPr>
                        <a:t>SD</a:t>
                      </a: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9036">
                <a:tc>
                  <a:txBody>
                    <a:bodyPr/>
                    <a:lstStyle/>
                    <a:p>
                      <a:pPr marL="0" marR="0" algn="ctr" rtl="1">
                        <a:lnSpc>
                          <a:spcPct val="115000"/>
                        </a:lnSpc>
                        <a:spcBef>
                          <a:spcPts val="0"/>
                        </a:spcBef>
                        <a:spcAft>
                          <a:spcPts val="0"/>
                        </a:spcAft>
                      </a:pPr>
                      <a:r>
                        <a:rPr lang="fa-IR" sz="2000" dirty="0" smtClean="0">
                          <a:effectLst/>
                          <a:latin typeface="Calibri"/>
                          <a:ea typeface="Calibri"/>
                          <a:cs typeface="B Nazanin" pitchFamily="2" charset="-78"/>
                        </a:rPr>
                        <a:t>13</a:t>
                      </a:r>
                      <a:endParaRPr lang="en-US" sz="20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15000"/>
                        </a:lnSpc>
                        <a:spcBef>
                          <a:spcPts val="0"/>
                        </a:spcBef>
                        <a:spcAft>
                          <a:spcPts val="0"/>
                        </a:spcAft>
                        <a:buClrTx/>
                        <a:buSzTx/>
                        <a:buFontTx/>
                        <a:buNone/>
                        <a:tabLst/>
                        <a:defRPr/>
                      </a:pPr>
                      <a:r>
                        <a:rPr kumimoji="0" lang="ar-SA" sz="1800" kern="1200" dirty="0" smtClean="0">
                          <a:solidFill>
                            <a:schemeClr val="dk1"/>
                          </a:solidFill>
                          <a:effectLst/>
                          <a:latin typeface="Calibri"/>
                          <a:ea typeface="Calibri"/>
                          <a:cs typeface="B Nazanin" pitchFamily="2" charset="-78"/>
                        </a:rPr>
                        <a:t>تعمیرات فیلترهای </a:t>
                      </a:r>
                      <a:r>
                        <a:rPr kumimoji="0" lang="en-US" sz="1800" kern="1200" dirty="0" smtClean="0">
                          <a:solidFill>
                            <a:schemeClr val="dk1"/>
                          </a:solidFill>
                          <a:effectLst/>
                          <a:latin typeface="Calibri"/>
                          <a:ea typeface="Calibri"/>
                          <a:cs typeface="B Nazanin" pitchFamily="2" charset="-78"/>
                        </a:rPr>
                        <a:t>VB</a:t>
                      </a: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9036">
                <a:tc>
                  <a:txBody>
                    <a:bodyPr/>
                    <a:lstStyle/>
                    <a:p>
                      <a:pPr marL="0" marR="0" algn="ctr" rtl="1">
                        <a:lnSpc>
                          <a:spcPct val="115000"/>
                        </a:lnSpc>
                        <a:spcBef>
                          <a:spcPts val="0"/>
                        </a:spcBef>
                        <a:spcAft>
                          <a:spcPts val="0"/>
                        </a:spcAft>
                      </a:pPr>
                      <a:r>
                        <a:rPr lang="fa-IR" sz="2000" dirty="0" smtClean="0">
                          <a:effectLst/>
                          <a:latin typeface="Calibri"/>
                          <a:ea typeface="Calibri"/>
                          <a:cs typeface="B Nazanin" pitchFamily="2" charset="-78"/>
                        </a:rPr>
                        <a:t>14</a:t>
                      </a:r>
                      <a:endParaRPr lang="en-US" sz="20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15000"/>
                        </a:lnSpc>
                        <a:spcBef>
                          <a:spcPts val="0"/>
                        </a:spcBef>
                        <a:spcAft>
                          <a:spcPts val="0"/>
                        </a:spcAft>
                        <a:buClrTx/>
                        <a:buSzTx/>
                        <a:buFontTx/>
                        <a:buNone/>
                        <a:tabLst/>
                        <a:defRPr/>
                      </a:pPr>
                      <a:r>
                        <a:rPr kumimoji="0" lang="ar-SA" sz="1800" kern="1200" dirty="0" smtClean="0">
                          <a:solidFill>
                            <a:schemeClr val="dk1"/>
                          </a:solidFill>
                          <a:effectLst/>
                          <a:latin typeface="Calibri"/>
                          <a:ea typeface="Calibri"/>
                          <a:cs typeface="B Nazanin" pitchFamily="2" charset="-78"/>
                        </a:rPr>
                        <a:t>تعمیرات شیر اصلی بخار </a:t>
                      </a:r>
                      <a:r>
                        <a:rPr kumimoji="0" lang="en-US" sz="1800" kern="1200" dirty="0" smtClean="0">
                          <a:solidFill>
                            <a:schemeClr val="dk1"/>
                          </a:solidFill>
                          <a:effectLst/>
                          <a:latin typeface="Calibri"/>
                          <a:ea typeface="Calibri"/>
                          <a:cs typeface="B Nazanin" pitchFamily="2" charset="-78"/>
                        </a:rPr>
                        <a:t>ГПЗ</a:t>
                      </a: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9036">
                <a:tc>
                  <a:txBody>
                    <a:bodyPr/>
                    <a:lstStyle/>
                    <a:p>
                      <a:pPr marL="0" marR="0" algn="ctr" rtl="1">
                        <a:lnSpc>
                          <a:spcPct val="115000"/>
                        </a:lnSpc>
                        <a:spcBef>
                          <a:spcPts val="0"/>
                        </a:spcBef>
                        <a:spcAft>
                          <a:spcPts val="0"/>
                        </a:spcAft>
                      </a:pPr>
                      <a:r>
                        <a:rPr lang="fa-IR" sz="2000" dirty="0" smtClean="0">
                          <a:effectLst/>
                          <a:latin typeface="Calibri"/>
                          <a:ea typeface="Calibri"/>
                          <a:cs typeface="B Nazanin" pitchFamily="2" charset="-78"/>
                        </a:rPr>
                        <a:t>15</a:t>
                      </a:r>
                      <a:endParaRPr lang="en-US" sz="20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15000"/>
                        </a:lnSpc>
                        <a:spcBef>
                          <a:spcPts val="0"/>
                        </a:spcBef>
                        <a:spcAft>
                          <a:spcPts val="0"/>
                        </a:spcAft>
                        <a:buClrTx/>
                        <a:buSzTx/>
                        <a:buFontTx/>
                        <a:buNone/>
                        <a:tabLst/>
                        <a:defRPr/>
                      </a:pPr>
                      <a:r>
                        <a:rPr kumimoji="0" lang="ar-SA" sz="1800" kern="1200" dirty="0" smtClean="0">
                          <a:solidFill>
                            <a:schemeClr val="dk1"/>
                          </a:solidFill>
                          <a:effectLst/>
                          <a:latin typeface="Calibri"/>
                          <a:ea typeface="Calibri"/>
                          <a:cs typeface="B Nazanin" pitchFamily="2" charset="-78"/>
                        </a:rPr>
                        <a:t>تعمیرات والوهای مرزی سیستم </a:t>
                      </a:r>
                      <a:r>
                        <a:rPr kumimoji="0" lang="en-US" sz="1800" kern="1200" dirty="0" smtClean="0">
                          <a:solidFill>
                            <a:schemeClr val="dk1"/>
                          </a:solidFill>
                          <a:effectLst/>
                          <a:latin typeface="Calibri"/>
                          <a:ea typeface="Calibri"/>
                          <a:cs typeface="B Nazanin" pitchFamily="2" charset="-78"/>
                        </a:rPr>
                        <a:t>TH</a:t>
                      </a: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Title 2"/>
          <p:cNvSpPr>
            <a:spLocks noGrp="1"/>
          </p:cNvSpPr>
          <p:nvPr>
            <p:ph type="title"/>
          </p:nvPr>
        </p:nvSpPr>
        <p:spPr/>
        <p:txBody>
          <a:bodyPr>
            <a:normAutofit/>
          </a:bodyPr>
          <a:lstStyle/>
          <a:p>
            <a:r>
              <a:rPr lang="fa-IR" sz="2000" dirty="0">
                <a:cs typeface="B Titr" pitchFamily="2" charset="-78"/>
              </a:rPr>
              <a:t>فعالیت های عمده ای که در قرارداد جدید به پیمانکار منتقل نشده اند</a:t>
            </a:r>
            <a:endParaRPr lang="en-US" sz="2000" dirty="0">
              <a:effectLst/>
              <a:cs typeface="B Titr" pitchFamily="2" charset="-78"/>
            </a:endParaRPr>
          </a:p>
        </p:txBody>
      </p:sp>
    </p:spTree>
    <p:extLst>
      <p:ext uri="{BB962C8B-B14F-4D97-AF65-F5344CB8AC3E}">
        <p14:creationId xmlns:p14="http://schemas.microsoft.com/office/powerpoint/2010/main" val="4452163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778522883"/>
              </p:ext>
            </p:extLst>
          </p:nvPr>
        </p:nvGraphicFramePr>
        <p:xfrm>
          <a:off x="1295400" y="1066800"/>
          <a:ext cx="6858000" cy="3983506"/>
        </p:xfrm>
        <a:graphic>
          <a:graphicData uri="http://schemas.openxmlformats.org/drawingml/2006/table">
            <a:tbl>
              <a:tblPr rtl="1" firstRow="1" firstCol="1" bandRow="1">
                <a:tableStyleId>{5C22544A-7EE6-4342-B048-85BDC9FD1C3A}</a:tableStyleId>
              </a:tblPr>
              <a:tblGrid>
                <a:gridCol w="760567"/>
                <a:gridCol w="6097433"/>
              </a:tblGrid>
              <a:tr h="268441">
                <a:tc>
                  <a:txBody>
                    <a:bodyPr/>
                    <a:lstStyle/>
                    <a:p>
                      <a:pPr marL="0" marR="0" algn="ctr" defTabSz="914400" rtl="1" eaLnBrk="1" latinLnBrk="0" hangingPunct="1">
                        <a:lnSpc>
                          <a:spcPct val="115000"/>
                        </a:lnSpc>
                        <a:spcBef>
                          <a:spcPts val="0"/>
                        </a:spcBef>
                        <a:spcAft>
                          <a:spcPts val="0"/>
                        </a:spcAft>
                      </a:pPr>
                      <a:r>
                        <a:rPr lang="fa-IR" sz="2400" b="1" kern="1200" dirty="0">
                          <a:solidFill>
                            <a:schemeClr val="lt1"/>
                          </a:solidFill>
                          <a:effectLst/>
                          <a:latin typeface="+mn-lt"/>
                          <a:ea typeface="+mn-ea"/>
                          <a:cs typeface="B Nazanin" pitchFamily="2" charset="-78"/>
                        </a:rPr>
                        <a:t>ردیف</a:t>
                      </a:r>
                      <a:endParaRPr lang="en-US" sz="2400" b="1" kern="1200" dirty="0">
                        <a:solidFill>
                          <a:schemeClr val="lt1"/>
                        </a:solidFill>
                        <a:effectLst/>
                        <a:latin typeface="+mn-lt"/>
                        <a:ea typeface="+mn-ea"/>
                        <a:cs typeface="B Nazanin" pitchFamily="2" charset="-78"/>
                      </a:endParaRPr>
                    </a:p>
                  </a:txBody>
                  <a:tcPr marL="41435" marR="41435" marT="0" marB="0"/>
                </a:tc>
                <a:tc>
                  <a:txBody>
                    <a:bodyPr/>
                    <a:lstStyle/>
                    <a:p>
                      <a:pPr marL="0" marR="0" algn="ctr" rtl="1">
                        <a:lnSpc>
                          <a:spcPct val="115000"/>
                        </a:lnSpc>
                        <a:spcBef>
                          <a:spcPts val="0"/>
                        </a:spcBef>
                        <a:spcAft>
                          <a:spcPts val="0"/>
                        </a:spcAft>
                      </a:pPr>
                      <a:r>
                        <a:rPr lang="fa-IR" sz="2400" dirty="0">
                          <a:effectLst/>
                          <a:cs typeface="B Nazanin" pitchFamily="2" charset="-78"/>
                        </a:rPr>
                        <a:t>شرح فعالیت</a:t>
                      </a:r>
                      <a:endParaRPr lang="en-US" sz="2400" dirty="0">
                        <a:effectLst/>
                        <a:latin typeface="Calibri"/>
                        <a:ea typeface="Calibri"/>
                        <a:cs typeface="B Nazanin" pitchFamily="2" charset="-78"/>
                      </a:endParaRPr>
                    </a:p>
                  </a:txBody>
                  <a:tcPr marL="41435" marR="41435" marT="0" marB="0"/>
                </a:tc>
              </a:tr>
              <a:tr h="417575">
                <a:tc>
                  <a:txBody>
                    <a:bodyPr/>
                    <a:lstStyle/>
                    <a:p>
                      <a:pPr marL="0" marR="0" algn="ctr" rtl="1">
                        <a:lnSpc>
                          <a:spcPct val="115000"/>
                        </a:lnSpc>
                        <a:spcBef>
                          <a:spcPts val="0"/>
                        </a:spcBef>
                        <a:spcAft>
                          <a:spcPts val="0"/>
                        </a:spcAft>
                      </a:pPr>
                      <a:r>
                        <a:rPr lang="fa-IR" sz="2000" dirty="0" smtClean="0">
                          <a:effectLst/>
                          <a:latin typeface="Calibri"/>
                          <a:ea typeface="Calibri"/>
                          <a:cs typeface="B Nazanin" pitchFamily="2" charset="-78"/>
                        </a:rPr>
                        <a:t>16</a:t>
                      </a:r>
                      <a:endParaRPr lang="en-US" sz="2000" dirty="0">
                        <a:effectLst/>
                        <a:latin typeface="Calibri"/>
                        <a:ea typeface="Calibri"/>
                        <a:cs typeface="B Nazanin" pitchFamily="2" charset="-78"/>
                      </a:endParaRPr>
                    </a:p>
                  </a:txBody>
                  <a:tcPr marL="41435" marR="41435" marT="0" marB="0">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15000"/>
                        </a:lnSpc>
                        <a:spcBef>
                          <a:spcPts val="0"/>
                        </a:spcBef>
                        <a:spcAft>
                          <a:spcPts val="0"/>
                        </a:spcAft>
                        <a:buClrTx/>
                        <a:buSzTx/>
                        <a:buFontTx/>
                        <a:buNone/>
                        <a:tabLst/>
                        <a:defRPr/>
                      </a:pPr>
                      <a:r>
                        <a:rPr kumimoji="0" lang="ar-SA" sz="1800" kern="1200" dirty="0" smtClean="0">
                          <a:solidFill>
                            <a:schemeClr val="dk1"/>
                          </a:solidFill>
                          <a:effectLst/>
                          <a:latin typeface="Calibri"/>
                          <a:ea typeface="Calibri"/>
                          <a:cs typeface="B Nazanin" pitchFamily="2" charset="-78"/>
                        </a:rPr>
                        <a:t>انجام تعمير و سرويس فني درب هاي نفوذ ناپذير</a:t>
                      </a:r>
                      <a:endParaRPr kumimoji="0" lang="en-US" sz="1800" kern="1200" dirty="0" smtClean="0">
                        <a:solidFill>
                          <a:schemeClr val="dk1"/>
                        </a:solidFill>
                        <a:effectLst/>
                        <a:latin typeface="Calibri"/>
                        <a:ea typeface="Calibri"/>
                        <a:cs typeface="B Nazanin" pitchFamily="2" charset="-78"/>
                      </a:endParaRPr>
                    </a:p>
                  </a:txBody>
                  <a:tcPr marL="41435" marR="41435" marT="0" marB="0">
                    <a:lnB w="12700" cap="flat" cmpd="sng" algn="ctr">
                      <a:solidFill>
                        <a:schemeClr val="tx1"/>
                      </a:solidFill>
                      <a:prstDash val="solid"/>
                      <a:round/>
                      <a:headEnd type="none" w="med" len="med"/>
                      <a:tailEnd type="none" w="med" len="med"/>
                    </a:lnB>
                  </a:tcPr>
                </a:tc>
              </a:tr>
              <a:tr h="560451">
                <a:tc>
                  <a:txBody>
                    <a:bodyPr/>
                    <a:lstStyle/>
                    <a:p>
                      <a:pPr marL="0" marR="0" algn="ctr" rtl="1">
                        <a:lnSpc>
                          <a:spcPct val="115000"/>
                        </a:lnSpc>
                        <a:spcBef>
                          <a:spcPts val="0"/>
                        </a:spcBef>
                        <a:spcAft>
                          <a:spcPts val="0"/>
                        </a:spcAft>
                      </a:pPr>
                      <a:r>
                        <a:rPr lang="fa-IR" sz="2000" dirty="0" smtClean="0">
                          <a:effectLst/>
                          <a:latin typeface="Calibri"/>
                          <a:ea typeface="Calibri"/>
                          <a:cs typeface="B Nazanin" pitchFamily="2" charset="-78"/>
                        </a:rPr>
                        <a:t>17</a:t>
                      </a:r>
                      <a:endParaRPr lang="en-US" sz="20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15000"/>
                        </a:lnSpc>
                        <a:spcBef>
                          <a:spcPts val="0"/>
                        </a:spcBef>
                        <a:spcAft>
                          <a:spcPts val="0"/>
                        </a:spcAft>
                        <a:buClrTx/>
                        <a:buSzTx/>
                        <a:buFontTx/>
                        <a:buNone/>
                        <a:tabLst/>
                        <a:defRPr/>
                      </a:pPr>
                      <a:r>
                        <a:rPr kumimoji="0" lang="ar-SA" sz="1800" kern="1200" dirty="0" smtClean="0">
                          <a:solidFill>
                            <a:schemeClr val="dk1"/>
                          </a:solidFill>
                          <a:effectLst/>
                          <a:latin typeface="Calibri"/>
                          <a:ea typeface="Calibri"/>
                          <a:cs typeface="B Nazanin" pitchFamily="2" charset="-78"/>
                        </a:rPr>
                        <a:t>تعمیر پمپ های کانال های ایمنی</a:t>
                      </a:r>
                      <a:endParaRPr kumimoji="0" lang="en-US" sz="1800" kern="1200" dirty="0" smtClean="0">
                        <a:solidFill>
                          <a:schemeClr val="dk1"/>
                        </a:solidFill>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2083">
                <a:tc>
                  <a:txBody>
                    <a:bodyPr/>
                    <a:lstStyle/>
                    <a:p>
                      <a:pPr marL="0" marR="0" algn="ctr" rtl="1">
                        <a:lnSpc>
                          <a:spcPct val="115000"/>
                        </a:lnSpc>
                        <a:spcBef>
                          <a:spcPts val="0"/>
                        </a:spcBef>
                        <a:spcAft>
                          <a:spcPts val="0"/>
                        </a:spcAft>
                      </a:pPr>
                      <a:r>
                        <a:rPr lang="fa-IR" sz="2000" dirty="0" smtClean="0">
                          <a:effectLst/>
                          <a:latin typeface="Calibri"/>
                          <a:ea typeface="Calibri"/>
                          <a:cs typeface="B Nazanin" pitchFamily="2" charset="-78"/>
                        </a:rPr>
                        <a:t>18</a:t>
                      </a:r>
                      <a:endParaRPr lang="en-US" sz="20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15000"/>
                        </a:lnSpc>
                        <a:spcBef>
                          <a:spcPts val="0"/>
                        </a:spcBef>
                        <a:spcAft>
                          <a:spcPts val="0"/>
                        </a:spcAft>
                        <a:buClrTx/>
                        <a:buSzTx/>
                        <a:buFontTx/>
                        <a:buNone/>
                        <a:tabLst/>
                        <a:defRPr/>
                      </a:pPr>
                      <a:r>
                        <a:rPr kumimoji="0" lang="ar-SA" sz="1800" kern="1200" dirty="0" smtClean="0">
                          <a:solidFill>
                            <a:schemeClr val="dk1"/>
                          </a:solidFill>
                          <a:effectLst/>
                          <a:latin typeface="Calibri"/>
                          <a:ea typeface="Calibri"/>
                          <a:cs typeface="B Nazanin" pitchFamily="2" charset="-78"/>
                        </a:rPr>
                        <a:t>انجام تعمیر روی پمپ روغن-دنده ای</a:t>
                      </a:r>
                      <a:endParaRPr kumimoji="0" lang="en-US" sz="1800" kern="1200" dirty="0" smtClean="0">
                        <a:solidFill>
                          <a:schemeClr val="dk1"/>
                        </a:solidFill>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6629">
                <a:tc>
                  <a:txBody>
                    <a:bodyPr/>
                    <a:lstStyle/>
                    <a:p>
                      <a:pPr marL="0" marR="0" algn="ctr" rtl="1">
                        <a:lnSpc>
                          <a:spcPct val="115000"/>
                        </a:lnSpc>
                        <a:spcBef>
                          <a:spcPts val="0"/>
                        </a:spcBef>
                        <a:spcAft>
                          <a:spcPts val="0"/>
                        </a:spcAft>
                      </a:pPr>
                      <a:r>
                        <a:rPr lang="fa-IR" sz="2000" dirty="0" smtClean="0">
                          <a:effectLst/>
                          <a:latin typeface="Calibri"/>
                          <a:ea typeface="Calibri"/>
                          <a:cs typeface="B Nazanin" pitchFamily="2" charset="-78"/>
                        </a:rPr>
                        <a:t>19</a:t>
                      </a:r>
                      <a:endParaRPr lang="en-US" sz="20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15000"/>
                        </a:lnSpc>
                        <a:spcBef>
                          <a:spcPts val="0"/>
                        </a:spcBef>
                        <a:spcAft>
                          <a:spcPts val="0"/>
                        </a:spcAft>
                        <a:buClrTx/>
                        <a:buSzTx/>
                        <a:buFontTx/>
                        <a:buNone/>
                        <a:tabLst/>
                        <a:defRPr/>
                      </a:pPr>
                      <a:r>
                        <a:rPr kumimoji="0" lang="ar-SA" sz="1800" kern="1200" dirty="0" smtClean="0">
                          <a:solidFill>
                            <a:schemeClr val="dk1"/>
                          </a:solidFill>
                          <a:effectLst/>
                          <a:latin typeface="Calibri"/>
                          <a:ea typeface="Calibri"/>
                          <a:cs typeface="B Nazanin" pitchFamily="2" charset="-78"/>
                        </a:rPr>
                        <a:t>انجام تعمیر روی چنگک</a:t>
                      </a:r>
                      <a:r>
                        <a:rPr kumimoji="0" lang="en-US" sz="1800" kern="1200" dirty="0" smtClean="0">
                          <a:solidFill>
                            <a:schemeClr val="dk1"/>
                          </a:solidFill>
                          <a:effectLst/>
                          <a:latin typeface="Calibri"/>
                          <a:ea typeface="Calibri"/>
                          <a:cs typeface="B Nazanin" pitchFamily="2" charset="-78"/>
                        </a:rPr>
                        <a:t>VA21N001 </a:t>
                      </a: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9036">
                <a:tc>
                  <a:txBody>
                    <a:bodyPr/>
                    <a:lstStyle/>
                    <a:p>
                      <a:pPr marL="0" marR="0" algn="ctr" rtl="1">
                        <a:lnSpc>
                          <a:spcPct val="115000"/>
                        </a:lnSpc>
                        <a:spcBef>
                          <a:spcPts val="0"/>
                        </a:spcBef>
                        <a:spcAft>
                          <a:spcPts val="0"/>
                        </a:spcAft>
                      </a:pPr>
                      <a:r>
                        <a:rPr lang="fa-IR" sz="2000" dirty="0" smtClean="0">
                          <a:effectLst/>
                          <a:latin typeface="Calibri"/>
                          <a:ea typeface="Calibri"/>
                          <a:cs typeface="B Nazanin" pitchFamily="2" charset="-78"/>
                        </a:rPr>
                        <a:t>20</a:t>
                      </a:r>
                      <a:endParaRPr lang="en-US" sz="20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15000"/>
                        </a:lnSpc>
                        <a:spcBef>
                          <a:spcPts val="0"/>
                        </a:spcBef>
                        <a:spcAft>
                          <a:spcPts val="0"/>
                        </a:spcAft>
                        <a:buClrTx/>
                        <a:buSzTx/>
                        <a:buFontTx/>
                        <a:buNone/>
                        <a:tabLst/>
                        <a:defRPr/>
                      </a:pPr>
                      <a:r>
                        <a:rPr kumimoji="0" lang="ar-SA" sz="1800" kern="1200" dirty="0" smtClean="0">
                          <a:solidFill>
                            <a:schemeClr val="dk1"/>
                          </a:solidFill>
                          <a:effectLst/>
                          <a:latin typeface="Calibri"/>
                          <a:ea typeface="Calibri"/>
                          <a:cs typeface="B Nazanin" pitchFamily="2" charset="-78"/>
                        </a:rPr>
                        <a:t>انجام تعمیر روی فیلتر گردان</a:t>
                      </a:r>
                      <a:r>
                        <a:rPr kumimoji="0" lang="en-US" sz="1800" kern="1200" dirty="0" smtClean="0">
                          <a:solidFill>
                            <a:schemeClr val="dk1"/>
                          </a:solidFill>
                          <a:effectLst/>
                          <a:latin typeface="Calibri"/>
                          <a:ea typeface="Calibri"/>
                          <a:cs typeface="B Nazanin" pitchFamily="2" charset="-78"/>
                        </a:rPr>
                        <a:t>VA32N001 </a:t>
                      </a: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9036">
                <a:tc>
                  <a:txBody>
                    <a:bodyPr/>
                    <a:lstStyle/>
                    <a:p>
                      <a:pPr marL="0" marR="0" algn="ctr" rtl="1">
                        <a:lnSpc>
                          <a:spcPct val="115000"/>
                        </a:lnSpc>
                        <a:spcBef>
                          <a:spcPts val="0"/>
                        </a:spcBef>
                        <a:spcAft>
                          <a:spcPts val="0"/>
                        </a:spcAft>
                      </a:pPr>
                      <a:r>
                        <a:rPr lang="fa-IR" sz="2000" dirty="0" smtClean="0">
                          <a:effectLst/>
                          <a:latin typeface="Calibri"/>
                          <a:ea typeface="Calibri"/>
                          <a:cs typeface="B Nazanin" pitchFamily="2" charset="-78"/>
                        </a:rPr>
                        <a:t>21</a:t>
                      </a:r>
                      <a:endParaRPr lang="en-US" sz="20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15000"/>
                        </a:lnSpc>
                        <a:spcBef>
                          <a:spcPts val="0"/>
                        </a:spcBef>
                        <a:spcAft>
                          <a:spcPts val="0"/>
                        </a:spcAft>
                        <a:buClrTx/>
                        <a:buSzTx/>
                        <a:buFontTx/>
                        <a:buNone/>
                        <a:tabLst/>
                        <a:defRPr/>
                      </a:pPr>
                      <a:r>
                        <a:rPr kumimoji="0" lang="ar-SA" sz="1800" kern="1200" dirty="0" smtClean="0">
                          <a:solidFill>
                            <a:schemeClr val="dk1"/>
                          </a:solidFill>
                          <a:effectLst/>
                          <a:latin typeface="Calibri"/>
                          <a:ea typeface="Calibri"/>
                          <a:cs typeface="B Nazanin" pitchFamily="2" charset="-78"/>
                        </a:rPr>
                        <a:t>انجام تعمیر روی فیلتر گردان</a:t>
                      </a:r>
                      <a:r>
                        <a:rPr kumimoji="0" lang="fa-IR" sz="1800" kern="1200" dirty="0" smtClean="0">
                          <a:solidFill>
                            <a:schemeClr val="dk1"/>
                          </a:solidFill>
                          <a:effectLst/>
                          <a:latin typeface="Calibri"/>
                          <a:ea typeface="Calibri"/>
                          <a:cs typeface="B Nazanin" pitchFamily="2" charset="-78"/>
                        </a:rPr>
                        <a:t> </a:t>
                      </a:r>
                      <a:r>
                        <a:rPr kumimoji="0" lang="en-US" sz="1800" kern="1200" dirty="0" smtClean="0">
                          <a:solidFill>
                            <a:schemeClr val="dk1"/>
                          </a:solidFill>
                          <a:effectLst/>
                          <a:latin typeface="Calibri"/>
                          <a:ea typeface="Calibri"/>
                          <a:cs typeface="B Nazanin" pitchFamily="2" charset="-78"/>
                        </a:rPr>
                        <a:t>VA22N001 </a:t>
                      </a: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9036">
                <a:tc>
                  <a:txBody>
                    <a:bodyPr/>
                    <a:lstStyle/>
                    <a:p>
                      <a:pPr marL="0" marR="0" algn="ctr" rtl="1">
                        <a:lnSpc>
                          <a:spcPct val="115000"/>
                        </a:lnSpc>
                        <a:spcBef>
                          <a:spcPts val="0"/>
                        </a:spcBef>
                        <a:spcAft>
                          <a:spcPts val="0"/>
                        </a:spcAft>
                      </a:pPr>
                      <a:r>
                        <a:rPr lang="fa-IR" sz="2000" dirty="0" smtClean="0">
                          <a:effectLst/>
                          <a:latin typeface="Calibri"/>
                          <a:ea typeface="Calibri"/>
                          <a:cs typeface="B Nazanin" pitchFamily="2" charset="-78"/>
                        </a:rPr>
                        <a:t>22</a:t>
                      </a:r>
                      <a:endParaRPr lang="en-US" sz="20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15000"/>
                        </a:lnSpc>
                        <a:spcBef>
                          <a:spcPts val="0"/>
                        </a:spcBef>
                        <a:spcAft>
                          <a:spcPts val="0"/>
                        </a:spcAft>
                        <a:buClrTx/>
                        <a:buSzTx/>
                        <a:buFontTx/>
                        <a:buNone/>
                        <a:tabLst/>
                        <a:defRPr/>
                      </a:pPr>
                      <a:r>
                        <a:rPr kumimoji="0" lang="en-US" sz="1800" kern="1200" dirty="0" smtClean="0">
                          <a:solidFill>
                            <a:schemeClr val="dk1"/>
                          </a:solidFill>
                          <a:effectLst/>
                          <a:latin typeface="Calibri"/>
                          <a:ea typeface="Calibri"/>
                          <a:cs typeface="B Nazanin" pitchFamily="2" charset="-78"/>
                        </a:rPr>
                        <a:t>TB</a:t>
                      </a:r>
                      <a:r>
                        <a:rPr kumimoji="0" lang="ar-SA" sz="1800" kern="1200" dirty="0" smtClean="0">
                          <a:solidFill>
                            <a:schemeClr val="dk1"/>
                          </a:solidFill>
                          <a:effectLst/>
                          <a:latin typeface="Calibri"/>
                          <a:ea typeface="Calibri"/>
                          <a:cs typeface="B Nazanin" pitchFamily="2" charset="-78"/>
                        </a:rPr>
                        <a:t>تعمیر اساسی پمپ های سیستم </a:t>
                      </a:r>
                      <a:endParaRPr kumimoji="0" lang="en-US" sz="1800" kern="1200" dirty="0" smtClean="0">
                        <a:solidFill>
                          <a:schemeClr val="dk1"/>
                        </a:solidFill>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9036">
                <a:tc>
                  <a:txBody>
                    <a:bodyPr/>
                    <a:lstStyle/>
                    <a:p>
                      <a:pPr marL="0" marR="0" algn="ctr" rtl="1">
                        <a:lnSpc>
                          <a:spcPct val="115000"/>
                        </a:lnSpc>
                        <a:spcBef>
                          <a:spcPts val="0"/>
                        </a:spcBef>
                        <a:spcAft>
                          <a:spcPts val="0"/>
                        </a:spcAft>
                      </a:pPr>
                      <a:r>
                        <a:rPr lang="fa-IR" sz="2000" dirty="0" smtClean="0">
                          <a:effectLst/>
                          <a:latin typeface="Calibri"/>
                          <a:ea typeface="Calibri"/>
                          <a:cs typeface="B Nazanin" pitchFamily="2" charset="-78"/>
                        </a:rPr>
                        <a:t>23</a:t>
                      </a:r>
                      <a:endParaRPr lang="en-US" sz="20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1" eaLnBrk="1" fontAlgn="auto" latinLnBrk="0" hangingPunct="1">
                        <a:lnSpc>
                          <a:spcPct val="115000"/>
                        </a:lnSpc>
                        <a:spcBef>
                          <a:spcPts val="0"/>
                        </a:spcBef>
                        <a:spcAft>
                          <a:spcPts val="0"/>
                        </a:spcAft>
                        <a:buClrTx/>
                        <a:buSzTx/>
                        <a:buFontTx/>
                        <a:buNone/>
                        <a:tabLst/>
                        <a:defRPr/>
                      </a:pPr>
                      <a:r>
                        <a:rPr kumimoji="0" lang="ar-SA" sz="1800" kern="1200" dirty="0" smtClean="0">
                          <a:solidFill>
                            <a:schemeClr val="dk1"/>
                          </a:solidFill>
                          <a:effectLst/>
                          <a:latin typeface="Calibri"/>
                          <a:ea typeface="Calibri"/>
                          <a:cs typeface="B Nazanin" pitchFamily="2" charset="-78"/>
                        </a:rPr>
                        <a:t>تعمیر</a:t>
                      </a:r>
                      <a:r>
                        <a:rPr kumimoji="0" lang="fa-IR" sz="1800" kern="1200" dirty="0" smtClean="0">
                          <a:solidFill>
                            <a:schemeClr val="dk1"/>
                          </a:solidFill>
                          <a:effectLst/>
                          <a:latin typeface="Calibri"/>
                          <a:ea typeface="Calibri"/>
                          <a:cs typeface="B Nazanin" pitchFamily="2" charset="-78"/>
                        </a:rPr>
                        <a:t> </a:t>
                      </a:r>
                      <a:r>
                        <a:rPr kumimoji="0" lang="ar-SA" sz="1800" kern="1200" dirty="0" smtClean="0">
                          <a:solidFill>
                            <a:schemeClr val="dk1"/>
                          </a:solidFill>
                          <a:effectLst/>
                          <a:latin typeface="Calibri"/>
                          <a:ea typeface="Calibri"/>
                          <a:cs typeface="B Nazanin" pitchFamily="2" charset="-78"/>
                        </a:rPr>
                        <a:t>نیمه اساسی پمپ های روغن  سیستم</a:t>
                      </a:r>
                      <a:r>
                        <a:rPr kumimoji="0" lang="en-US" sz="1800" kern="1200" dirty="0" smtClean="0">
                          <a:solidFill>
                            <a:schemeClr val="dk1"/>
                          </a:solidFill>
                          <a:effectLst/>
                          <a:latin typeface="Calibri"/>
                          <a:ea typeface="Calibri"/>
                          <a:cs typeface="B Nazanin" pitchFamily="2" charset="-78"/>
                        </a:rPr>
                        <a:t>TH15;25</a:t>
                      </a: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Title 2"/>
          <p:cNvSpPr>
            <a:spLocks noGrp="1"/>
          </p:cNvSpPr>
          <p:nvPr>
            <p:ph type="title"/>
          </p:nvPr>
        </p:nvSpPr>
        <p:spPr>
          <a:xfrm>
            <a:off x="457200" y="152400"/>
            <a:ext cx="8229600" cy="1143000"/>
          </a:xfrm>
        </p:spPr>
        <p:txBody>
          <a:bodyPr>
            <a:normAutofit/>
          </a:bodyPr>
          <a:lstStyle/>
          <a:p>
            <a:r>
              <a:rPr lang="fa-IR" sz="2000" dirty="0">
                <a:cs typeface="B Titr" pitchFamily="2" charset="-78"/>
              </a:rPr>
              <a:t>فعالیت های عمده ای که در قرارداد جدید به پیمانکار منتقل نشده اند</a:t>
            </a:r>
            <a:endParaRPr lang="en-US" sz="2000" dirty="0">
              <a:effectLst/>
              <a:cs typeface="B Titr" pitchFamily="2" charset="-78"/>
            </a:endParaRPr>
          </a:p>
        </p:txBody>
      </p:sp>
    </p:spTree>
    <p:extLst>
      <p:ext uri="{BB962C8B-B14F-4D97-AF65-F5344CB8AC3E}">
        <p14:creationId xmlns:p14="http://schemas.microsoft.com/office/powerpoint/2010/main" val="40062590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796683257"/>
              </p:ext>
            </p:extLst>
          </p:nvPr>
        </p:nvGraphicFramePr>
        <p:xfrm>
          <a:off x="1295400" y="1295401"/>
          <a:ext cx="6781800" cy="4169160"/>
        </p:xfrm>
        <a:graphic>
          <a:graphicData uri="http://schemas.openxmlformats.org/drawingml/2006/table">
            <a:tbl>
              <a:tblPr rtl="1" firstRow="1" firstCol="1" bandRow="1">
                <a:tableStyleId>{5C22544A-7EE6-4342-B048-85BDC9FD1C3A}</a:tableStyleId>
              </a:tblPr>
              <a:tblGrid>
                <a:gridCol w="752116"/>
                <a:gridCol w="6029684"/>
              </a:tblGrid>
              <a:tr h="268441">
                <a:tc>
                  <a:txBody>
                    <a:bodyPr/>
                    <a:lstStyle/>
                    <a:p>
                      <a:pPr marL="0" marR="0" algn="ctr" rtl="1">
                        <a:lnSpc>
                          <a:spcPct val="115000"/>
                        </a:lnSpc>
                        <a:spcBef>
                          <a:spcPts val="0"/>
                        </a:spcBef>
                        <a:spcAft>
                          <a:spcPts val="0"/>
                        </a:spcAft>
                      </a:pPr>
                      <a:r>
                        <a:rPr lang="fa-IR" sz="2400" dirty="0">
                          <a:effectLst/>
                          <a:cs typeface="B Nazanin" pitchFamily="2" charset="-78"/>
                        </a:rPr>
                        <a:t>ردیف</a:t>
                      </a:r>
                      <a:endParaRPr lang="en-US" sz="2400" dirty="0">
                        <a:effectLst/>
                        <a:latin typeface="Calibri"/>
                        <a:ea typeface="Calibri"/>
                        <a:cs typeface="B Nazanin" pitchFamily="2" charset="-78"/>
                      </a:endParaRPr>
                    </a:p>
                  </a:txBody>
                  <a:tcPr marL="41435" marR="41435" marT="0" marB="0"/>
                </a:tc>
                <a:tc>
                  <a:txBody>
                    <a:bodyPr/>
                    <a:lstStyle/>
                    <a:p>
                      <a:pPr marL="0" marR="0" algn="ctr" rtl="1">
                        <a:lnSpc>
                          <a:spcPct val="115000"/>
                        </a:lnSpc>
                        <a:spcBef>
                          <a:spcPts val="0"/>
                        </a:spcBef>
                        <a:spcAft>
                          <a:spcPts val="0"/>
                        </a:spcAft>
                      </a:pPr>
                      <a:r>
                        <a:rPr lang="fa-IR" sz="2400" dirty="0">
                          <a:effectLst/>
                          <a:cs typeface="B Nazanin" pitchFamily="2" charset="-78"/>
                        </a:rPr>
                        <a:t>شرح فعالیت</a:t>
                      </a:r>
                      <a:endParaRPr lang="en-US" sz="2400" dirty="0">
                        <a:effectLst/>
                        <a:latin typeface="Calibri"/>
                        <a:ea typeface="Calibri"/>
                        <a:cs typeface="B Nazanin" pitchFamily="2" charset="-78"/>
                      </a:endParaRPr>
                    </a:p>
                  </a:txBody>
                  <a:tcPr marL="41435" marR="41435" marT="0" marB="0"/>
                </a:tc>
              </a:tr>
              <a:tr h="417575">
                <a:tc>
                  <a:txBody>
                    <a:bodyPr/>
                    <a:lstStyle/>
                    <a:p>
                      <a:pPr marL="0" marR="0" algn="ctr" rtl="1">
                        <a:lnSpc>
                          <a:spcPct val="115000"/>
                        </a:lnSpc>
                        <a:spcBef>
                          <a:spcPts val="0"/>
                        </a:spcBef>
                        <a:spcAft>
                          <a:spcPts val="0"/>
                        </a:spcAft>
                      </a:pPr>
                      <a:r>
                        <a:rPr lang="fa-IR" sz="2000" dirty="0">
                          <a:effectLst/>
                          <a:cs typeface="B Nazanin" pitchFamily="2" charset="-78"/>
                        </a:rPr>
                        <a:t> </a:t>
                      </a:r>
                      <a:r>
                        <a:rPr lang="fa-IR" sz="2000" dirty="0" smtClean="0">
                          <a:effectLst/>
                          <a:cs typeface="B Nazanin" pitchFamily="2" charset="-78"/>
                        </a:rPr>
                        <a:t>24</a:t>
                      </a:r>
                      <a:endParaRPr lang="en-US" sz="2000" dirty="0">
                        <a:effectLst/>
                        <a:latin typeface="Calibri"/>
                        <a:ea typeface="Calibri"/>
                        <a:cs typeface="B Nazanin" pitchFamily="2" charset="-78"/>
                      </a:endParaRPr>
                    </a:p>
                  </a:txBody>
                  <a:tcPr marL="41435" marR="41435" marT="0" marB="0">
                    <a:lnB w="12700" cap="flat" cmpd="sng" algn="ctr">
                      <a:solidFill>
                        <a:schemeClr val="tx1"/>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fa-IR" sz="1800" dirty="0" smtClean="0">
                          <a:effectLst/>
                          <a:latin typeface="Calibri"/>
                          <a:ea typeface="Calibri"/>
                          <a:cs typeface="B Nazanin" pitchFamily="2" charset="-78"/>
                        </a:rPr>
                        <a:t>تعمیرات</a:t>
                      </a:r>
                      <a:r>
                        <a:rPr lang="fa-IR" sz="1800" baseline="0" dirty="0" smtClean="0">
                          <a:effectLst/>
                          <a:latin typeface="Calibri"/>
                          <a:ea typeface="Calibri"/>
                          <a:cs typeface="B Nazanin" pitchFamily="2" charset="-78"/>
                        </a:rPr>
                        <a:t> گرمکن های جبران کننده فشار </a:t>
                      </a:r>
                      <a:r>
                        <a:rPr lang="ru-RU" sz="1800" baseline="0" dirty="0" smtClean="0">
                          <a:effectLst/>
                          <a:latin typeface="Calibri"/>
                          <a:ea typeface="Calibri"/>
                          <a:cs typeface="B Nazanin" pitchFamily="2" charset="-78"/>
                        </a:rPr>
                        <a:t>ТЭН КД </a:t>
                      </a:r>
                      <a:r>
                        <a:rPr lang="fa-IR" sz="1800" baseline="0" dirty="0" smtClean="0">
                          <a:effectLst/>
                          <a:latin typeface="Calibri"/>
                          <a:ea typeface="Calibri"/>
                          <a:cs typeface="B Nazanin" pitchFamily="2" charset="-78"/>
                        </a:rPr>
                        <a:t>مانند </a:t>
                      </a:r>
                      <a:r>
                        <a:rPr lang="en-US" sz="1800" baseline="0" dirty="0" smtClean="0">
                          <a:effectLst/>
                          <a:latin typeface="Calibri"/>
                          <a:ea typeface="Calibri"/>
                          <a:cs typeface="B Nazanin" pitchFamily="2" charset="-78"/>
                        </a:rPr>
                        <a:t>YP10W001-28</a:t>
                      </a:r>
                      <a:endParaRPr lang="en-US" sz="1800" dirty="0">
                        <a:effectLst/>
                        <a:latin typeface="Calibri"/>
                        <a:ea typeface="Calibri"/>
                        <a:cs typeface="B Nazanin" pitchFamily="2" charset="-78"/>
                      </a:endParaRPr>
                    </a:p>
                  </a:txBody>
                  <a:tcPr marL="41435" marR="41435" marT="0" marB="0">
                    <a:lnB w="12700" cap="flat" cmpd="sng" algn="ctr">
                      <a:solidFill>
                        <a:schemeClr val="tx1"/>
                      </a:solidFill>
                      <a:prstDash val="solid"/>
                      <a:round/>
                      <a:headEnd type="none" w="med" len="med"/>
                      <a:tailEnd type="none" w="med" len="med"/>
                    </a:lnB>
                  </a:tcPr>
                </a:tc>
              </a:tr>
              <a:tr h="506349">
                <a:tc>
                  <a:txBody>
                    <a:bodyPr/>
                    <a:lstStyle/>
                    <a:p>
                      <a:pPr marL="0" marR="0" algn="ctr" rtl="1">
                        <a:lnSpc>
                          <a:spcPct val="115000"/>
                        </a:lnSpc>
                        <a:spcBef>
                          <a:spcPts val="0"/>
                        </a:spcBef>
                        <a:spcAft>
                          <a:spcPts val="0"/>
                        </a:spcAft>
                      </a:pPr>
                      <a:r>
                        <a:rPr lang="fa-IR" sz="2000" dirty="0" smtClean="0">
                          <a:effectLst/>
                          <a:latin typeface="Calibri"/>
                          <a:ea typeface="Calibri"/>
                          <a:cs typeface="B Nazanin" pitchFamily="2" charset="-78"/>
                        </a:rPr>
                        <a:t>25</a:t>
                      </a:r>
                      <a:endParaRPr lang="en-US" sz="20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fa-IR" sz="1800" dirty="0" smtClean="0">
                          <a:effectLst/>
                          <a:latin typeface="Calibri"/>
                          <a:ea typeface="Calibri"/>
                          <a:cs typeface="B Nazanin" pitchFamily="2" charset="-78"/>
                        </a:rPr>
                        <a:t>تعمیرات مخازن </a:t>
                      </a:r>
                      <a:r>
                        <a:rPr lang="ru-RU" sz="1800" dirty="0" smtClean="0">
                          <a:effectLst/>
                          <a:latin typeface="Calibri"/>
                          <a:ea typeface="Calibri"/>
                          <a:cs typeface="B Nazanin" pitchFamily="2" charset="-78"/>
                        </a:rPr>
                        <a:t>САОЗ</a:t>
                      </a:r>
                      <a:r>
                        <a:rPr lang="fa-IR" sz="1800" dirty="0" smtClean="0">
                          <a:effectLst/>
                          <a:latin typeface="Calibri"/>
                          <a:ea typeface="Calibri"/>
                          <a:cs typeface="B Nazanin" pitchFamily="2" charset="-78"/>
                        </a:rPr>
                        <a:t> مانند </a:t>
                      </a:r>
                      <a:r>
                        <a:rPr lang="en-US" sz="1800" dirty="0" smtClean="0">
                          <a:effectLst/>
                          <a:latin typeface="Calibri"/>
                          <a:ea typeface="Calibri"/>
                          <a:cs typeface="B Nazanin" pitchFamily="2" charset="-78"/>
                        </a:rPr>
                        <a:t>YT13B001</a:t>
                      </a:r>
                      <a:endParaRPr lang="en-US" sz="18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28792">
                <a:tc>
                  <a:txBody>
                    <a:bodyPr/>
                    <a:lstStyle/>
                    <a:p>
                      <a:pPr marL="0" marR="0" algn="ctr" rtl="1">
                        <a:lnSpc>
                          <a:spcPct val="115000"/>
                        </a:lnSpc>
                        <a:spcBef>
                          <a:spcPts val="0"/>
                        </a:spcBef>
                        <a:spcAft>
                          <a:spcPts val="0"/>
                        </a:spcAft>
                      </a:pPr>
                      <a:r>
                        <a:rPr lang="fa-IR" sz="2000" dirty="0" smtClean="0">
                          <a:effectLst/>
                          <a:latin typeface="Calibri"/>
                          <a:ea typeface="Calibri"/>
                          <a:cs typeface="B Nazanin" pitchFamily="2" charset="-78"/>
                        </a:rPr>
                        <a:t>26</a:t>
                      </a:r>
                      <a:endParaRPr lang="en-US" sz="20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fa-IR" sz="1800" dirty="0" smtClean="0">
                          <a:effectLst/>
                          <a:latin typeface="Calibri"/>
                          <a:ea typeface="Calibri"/>
                          <a:cs typeface="B Nazanin" pitchFamily="2" charset="-78"/>
                        </a:rPr>
                        <a:t>تعمیرات پمپ های تغذیه مانند </a:t>
                      </a:r>
                      <a:r>
                        <a:rPr lang="en-US" sz="1800" dirty="0" smtClean="0">
                          <a:effectLst/>
                          <a:latin typeface="Calibri"/>
                          <a:ea typeface="Calibri"/>
                          <a:cs typeface="B Nazanin" pitchFamily="2" charset="-78"/>
                        </a:rPr>
                        <a:t>TA32D001</a:t>
                      </a:r>
                      <a:endParaRPr lang="en-US" sz="18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2083">
                <a:tc>
                  <a:txBody>
                    <a:bodyPr/>
                    <a:lstStyle/>
                    <a:p>
                      <a:pPr marL="0" marR="0" algn="ctr" rtl="1">
                        <a:lnSpc>
                          <a:spcPct val="115000"/>
                        </a:lnSpc>
                        <a:spcBef>
                          <a:spcPts val="0"/>
                        </a:spcBef>
                        <a:spcAft>
                          <a:spcPts val="0"/>
                        </a:spcAft>
                      </a:pPr>
                      <a:r>
                        <a:rPr lang="fa-IR" sz="2000" dirty="0" smtClean="0">
                          <a:effectLst/>
                          <a:latin typeface="Calibri"/>
                          <a:ea typeface="Calibri"/>
                          <a:cs typeface="B Nazanin" pitchFamily="2" charset="-78"/>
                        </a:rPr>
                        <a:t>27</a:t>
                      </a:r>
                      <a:endParaRPr lang="en-US" sz="20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fa-IR" sz="1800" dirty="0" smtClean="0">
                          <a:effectLst/>
                          <a:latin typeface="Calibri"/>
                          <a:ea typeface="Calibri"/>
                          <a:cs typeface="B Nazanin" pitchFamily="2" charset="-78"/>
                        </a:rPr>
                        <a:t>تعمیرات پمپ های اضطراری تزریق بور فشار بالا مانند </a:t>
                      </a:r>
                      <a:r>
                        <a:rPr lang="en-US" sz="1800" dirty="0" smtClean="0">
                          <a:effectLst/>
                          <a:latin typeface="Calibri"/>
                          <a:ea typeface="Calibri"/>
                          <a:cs typeface="B Nazanin" pitchFamily="2" charset="-78"/>
                        </a:rPr>
                        <a:t>TH45D001</a:t>
                      </a:r>
                      <a:endParaRPr lang="en-US" sz="18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6629">
                <a:tc>
                  <a:txBody>
                    <a:bodyPr/>
                    <a:lstStyle/>
                    <a:p>
                      <a:pPr marL="0" marR="0" algn="ctr" rtl="1">
                        <a:lnSpc>
                          <a:spcPct val="115000"/>
                        </a:lnSpc>
                        <a:spcBef>
                          <a:spcPts val="0"/>
                        </a:spcBef>
                        <a:spcAft>
                          <a:spcPts val="0"/>
                        </a:spcAft>
                      </a:pPr>
                      <a:r>
                        <a:rPr lang="fa-IR" sz="2000" dirty="0" smtClean="0">
                          <a:effectLst/>
                          <a:latin typeface="Calibri"/>
                          <a:ea typeface="Calibri"/>
                          <a:cs typeface="B Nazanin" pitchFamily="2" charset="-78"/>
                        </a:rPr>
                        <a:t>28</a:t>
                      </a:r>
                      <a:endParaRPr lang="en-US" sz="20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fa-IR" sz="1800" dirty="0" smtClean="0">
                          <a:effectLst/>
                          <a:latin typeface="Calibri"/>
                          <a:ea typeface="Calibri"/>
                          <a:cs typeface="B Nazanin" pitchFamily="2" charset="-78"/>
                        </a:rPr>
                        <a:t>تعمیرات فیلترهای مکانیکی دمابالا در راکتور مانند </a:t>
                      </a:r>
                      <a:r>
                        <a:rPr lang="en-US" sz="1800" dirty="0" smtClean="0">
                          <a:effectLst/>
                          <a:latin typeface="Calibri"/>
                          <a:ea typeface="Calibri"/>
                          <a:cs typeface="B Nazanin" pitchFamily="2" charset="-78"/>
                        </a:rPr>
                        <a:t>TC60B001</a:t>
                      </a:r>
                      <a:endParaRPr lang="en-US" sz="18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9036">
                <a:tc>
                  <a:txBody>
                    <a:bodyPr/>
                    <a:lstStyle/>
                    <a:p>
                      <a:pPr marL="0" marR="0" algn="ctr" rtl="1">
                        <a:lnSpc>
                          <a:spcPct val="115000"/>
                        </a:lnSpc>
                        <a:spcBef>
                          <a:spcPts val="0"/>
                        </a:spcBef>
                        <a:spcAft>
                          <a:spcPts val="0"/>
                        </a:spcAft>
                      </a:pPr>
                      <a:r>
                        <a:rPr lang="fa-IR" sz="2000" dirty="0" smtClean="0">
                          <a:effectLst/>
                          <a:latin typeface="Calibri"/>
                          <a:ea typeface="Calibri"/>
                          <a:cs typeface="B Nazanin" pitchFamily="2" charset="-78"/>
                        </a:rPr>
                        <a:t>29</a:t>
                      </a:r>
                      <a:endParaRPr lang="en-US" sz="20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fa-IR" sz="1800" dirty="0" smtClean="0">
                          <a:effectLst/>
                          <a:latin typeface="Calibri"/>
                          <a:ea typeface="Calibri"/>
                          <a:cs typeface="B Nazanin" pitchFamily="2" charset="-78"/>
                        </a:rPr>
                        <a:t>تعمیرات کامل مخازن و فیلترهای سیستم </a:t>
                      </a:r>
                      <a:r>
                        <a:rPr lang="en-US" sz="1800" dirty="0" smtClean="0">
                          <a:effectLst/>
                          <a:latin typeface="Calibri"/>
                          <a:ea typeface="Calibri"/>
                          <a:cs typeface="B Nazanin" pitchFamily="2" charset="-78"/>
                        </a:rPr>
                        <a:t>TC</a:t>
                      </a:r>
                      <a:endParaRPr lang="en-US" sz="18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9036">
                <a:tc>
                  <a:txBody>
                    <a:bodyPr/>
                    <a:lstStyle/>
                    <a:p>
                      <a:pPr marL="0" marR="0" algn="ctr" rtl="1">
                        <a:lnSpc>
                          <a:spcPct val="115000"/>
                        </a:lnSpc>
                        <a:spcBef>
                          <a:spcPts val="0"/>
                        </a:spcBef>
                        <a:spcAft>
                          <a:spcPts val="0"/>
                        </a:spcAft>
                      </a:pPr>
                      <a:r>
                        <a:rPr lang="fa-IR" sz="2000" dirty="0" smtClean="0">
                          <a:effectLst/>
                          <a:latin typeface="Calibri"/>
                          <a:ea typeface="Calibri"/>
                          <a:cs typeface="B Nazanin" pitchFamily="2" charset="-78"/>
                        </a:rPr>
                        <a:t>30</a:t>
                      </a:r>
                      <a:endParaRPr lang="en-US" sz="20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fa-IR" sz="1800" dirty="0" smtClean="0">
                          <a:effectLst/>
                          <a:latin typeface="Calibri"/>
                          <a:ea typeface="Calibri"/>
                          <a:cs typeface="B Nazanin" pitchFamily="2" charset="-78"/>
                        </a:rPr>
                        <a:t>تعمیرات تجهیزات پوسته ای سیستم </a:t>
                      </a:r>
                      <a:r>
                        <a:rPr lang="en-US" sz="1800" dirty="0" smtClean="0">
                          <a:effectLst/>
                          <a:latin typeface="Calibri"/>
                          <a:ea typeface="Calibri"/>
                          <a:cs typeface="B Nazanin" pitchFamily="2" charset="-78"/>
                        </a:rPr>
                        <a:t>TF</a:t>
                      </a:r>
                      <a:r>
                        <a:rPr lang="en-US" sz="1800" baseline="0" dirty="0" smtClean="0">
                          <a:effectLst/>
                          <a:latin typeface="Calibri"/>
                          <a:ea typeface="Calibri"/>
                          <a:cs typeface="B Nazanin" pitchFamily="2" charset="-78"/>
                        </a:rPr>
                        <a:t> </a:t>
                      </a:r>
                      <a:r>
                        <a:rPr lang="fa-IR" sz="1800" baseline="0" dirty="0" smtClean="0">
                          <a:effectLst/>
                          <a:latin typeface="Calibri"/>
                          <a:ea typeface="Calibri"/>
                          <a:cs typeface="B Nazanin" pitchFamily="2" charset="-78"/>
                        </a:rPr>
                        <a:t>مانند باک و مبدل های </a:t>
                      </a:r>
                      <a:r>
                        <a:rPr lang="en-US" sz="1800" baseline="0" dirty="0" smtClean="0">
                          <a:effectLst/>
                          <a:latin typeface="Calibri"/>
                          <a:ea typeface="Calibri"/>
                          <a:cs typeface="B Nazanin" pitchFamily="2" charset="-78"/>
                        </a:rPr>
                        <a:t>TF30,40</a:t>
                      </a:r>
                      <a:endParaRPr lang="en-US" sz="18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9036">
                <a:tc>
                  <a:txBody>
                    <a:bodyPr/>
                    <a:lstStyle/>
                    <a:p>
                      <a:pPr marL="0" marR="0" algn="ctr" rtl="1">
                        <a:lnSpc>
                          <a:spcPct val="115000"/>
                        </a:lnSpc>
                        <a:spcBef>
                          <a:spcPts val="0"/>
                        </a:spcBef>
                        <a:spcAft>
                          <a:spcPts val="0"/>
                        </a:spcAft>
                      </a:pPr>
                      <a:r>
                        <a:rPr lang="fa-IR" sz="2000" dirty="0" smtClean="0">
                          <a:effectLst/>
                          <a:latin typeface="Calibri"/>
                          <a:ea typeface="Calibri"/>
                          <a:cs typeface="B Nazanin" pitchFamily="2" charset="-78"/>
                        </a:rPr>
                        <a:t>31</a:t>
                      </a:r>
                      <a:endParaRPr lang="en-US" sz="20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tcPr>
                </a:tc>
                <a:tc>
                  <a:txBody>
                    <a:bodyPr/>
                    <a:lstStyle/>
                    <a:p>
                      <a:pPr marL="0" marR="0" algn="r" rtl="1">
                        <a:lnSpc>
                          <a:spcPct val="115000"/>
                        </a:lnSpc>
                        <a:spcBef>
                          <a:spcPts val="0"/>
                        </a:spcBef>
                        <a:spcAft>
                          <a:spcPts val="0"/>
                        </a:spcAft>
                      </a:pPr>
                      <a:r>
                        <a:rPr lang="fa-IR" sz="1800" dirty="0" smtClean="0">
                          <a:effectLst/>
                          <a:latin typeface="Calibri"/>
                          <a:ea typeface="Calibri"/>
                          <a:cs typeface="B Nazanin" pitchFamily="2" charset="-78"/>
                        </a:rPr>
                        <a:t>تعمیرات پمپ های سیستم </a:t>
                      </a:r>
                      <a:r>
                        <a:rPr lang="en-US" sz="1800" dirty="0" smtClean="0">
                          <a:effectLst/>
                          <a:latin typeface="Calibri"/>
                          <a:ea typeface="Calibri"/>
                          <a:cs typeface="B Nazanin" pitchFamily="2" charset="-78"/>
                        </a:rPr>
                        <a:t>TE</a:t>
                      </a:r>
                      <a:r>
                        <a:rPr lang="en-US" sz="1800" baseline="0" dirty="0" smtClean="0">
                          <a:effectLst/>
                          <a:latin typeface="Calibri"/>
                          <a:ea typeface="Calibri"/>
                          <a:cs typeface="B Nazanin" pitchFamily="2" charset="-78"/>
                        </a:rPr>
                        <a:t> </a:t>
                      </a:r>
                      <a:r>
                        <a:rPr lang="fa-IR" sz="1800" baseline="0" dirty="0" smtClean="0">
                          <a:effectLst/>
                          <a:latin typeface="Calibri"/>
                          <a:ea typeface="Calibri"/>
                          <a:cs typeface="B Nazanin" pitchFamily="2" charset="-78"/>
                        </a:rPr>
                        <a:t>مانند </a:t>
                      </a:r>
                      <a:r>
                        <a:rPr lang="en-US" sz="1800" baseline="0" dirty="0" smtClean="0">
                          <a:effectLst/>
                          <a:latin typeface="Calibri"/>
                          <a:ea typeface="Calibri"/>
                          <a:cs typeface="B Nazanin" pitchFamily="2" charset="-78"/>
                        </a:rPr>
                        <a:t>TE20D001</a:t>
                      </a:r>
                      <a:endParaRPr lang="en-US" sz="18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tcPr>
                </a:tc>
              </a:tr>
            </a:tbl>
          </a:graphicData>
        </a:graphic>
      </p:graphicFrame>
      <p:sp>
        <p:nvSpPr>
          <p:cNvPr id="3" name="Title 2"/>
          <p:cNvSpPr>
            <a:spLocks noGrp="1"/>
          </p:cNvSpPr>
          <p:nvPr>
            <p:ph type="title"/>
          </p:nvPr>
        </p:nvSpPr>
        <p:spPr/>
        <p:txBody>
          <a:bodyPr>
            <a:normAutofit/>
          </a:bodyPr>
          <a:lstStyle/>
          <a:p>
            <a:pPr algn="ctr"/>
            <a:r>
              <a:rPr lang="fa-IR" sz="2000" dirty="0">
                <a:effectLst/>
                <a:cs typeface="B Titr" pitchFamily="2" charset="-78"/>
              </a:rPr>
              <a:t>فعالیت های عمده ای که در قرارداد جدید به پیمانکار منتقل نشده </a:t>
            </a:r>
            <a:r>
              <a:rPr lang="fa-IR" sz="2000" dirty="0" smtClean="0">
                <a:effectLst/>
                <a:cs typeface="B Titr" pitchFamily="2" charset="-78"/>
              </a:rPr>
              <a:t>اند</a:t>
            </a:r>
            <a:endParaRPr lang="en-US" sz="2000" dirty="0">
              <a:cs typeface="B Titr" pitchFamily="2" charset="-78"/>
            </a:endParaRPr>
          </a:p>
        </p:txBody>
      </p:sp>
    </p:spTree>
    <p:extLst>
      <p:ext uri="{BB962C8B-B14F-4D97-AF65-F5344CB8AC3E}">
        <p14:creationId xmlns:p14="http://schemas.microsoft.com/office/powerpoint/2010/main" val="16958669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062108153"/>
              </p:ext>
            </p:extLst>
          </p:nvPr>
        </p:nvGraphicFramePr>
        <p:xfrm>
          <a:off x="1295400" y="1295401"/>
          <a:ext cx="6858000" cy="3868166"/>
        </p:xfrm>
        <a:graphic>
          <a:graphicData uri="http://schemas.openxmlformats.org/drawingml/2006/table">
            <a:tbl>
              <a:tblPr rtl="1" firstRow="1" firstCol="1" bandRow="1">
                <a:tableStyleId>{5C22544A-7EE6-4342-B048-85BDC9FD1C3A}</a:tableStyleId>
              </a:tblPr>
              <a:tblGrid>
                <a:gridCol w="760567"/>
                <a:gridCol w="6097433"/>
              </a:tblGrid>
              <a:tr h="268441">
                <a:tc>
                  <a:txBody>
                    <a:bodyPr/>
                    <a:lstStyle/>
                    <a:p>
                      <a:pPr marL="0" marR="0" algn="ctr" rtl="1">
                        <a:lnSpc>
                          <a:spcPct val="115000"/>
                        </a:lnSpc>
                        <a:spcBef>
                          <a:spcPts val="0"/>
                        </a:spcBef>
                        <a:spcAft>
                          <a:spcPts val="0"/>
                        </a:spcAft>
                      </a:pPr>
                      <a:r>
                        <a:rPr lang="fa-IR" sz="2400" dirty="0">
                          <a:effectLst/>
                          <a:cs typeface="B Nazanin" pitchFamily="2" charset="-78"/>
                        </a:rPr>
                        <a:t>ردیف</a:t>
                      </a:r>
                      <a:endParaRPr lang="en-US" sz="2400" dirty="0">
                        <a:effectLst/>
                        <a:latin typeface="Calibri"/>
                        <a:ea typeface="Calibri"/>
                        <a:cs typeface="B Nazanin" pitchFamily="2" charset="-78"/>
                      </a:endParaRPr>
                    </a:p>
                  </a:txBody>
                  <a:tcPr marL="41435" marR="41435" marT="0" marB="0"/>
                </a:tc>
                <a:tc>
                  <a:txBody>
                    <a:bodyPr/>
                    <a:lstStyle/>
                    <a:p>
                      <a:pPr marL="0" marR="0" algn="ctr" rtl="1">
                        <a:lnSpc>
                          <a:spcPct val="115000"/>
                        </a:lnSpc>
                        <a:spcBef>
                          <a:spcPts val="0"/>
                        </a:spcBef>
                        <a:spcAft>
                          <a:spcPts val="0"/>
                        </a:spcAft>
                      </a:pPr>
                      <a:r>
                        <a:rPr lang="fa-IR" sz="2400" dirty="0">
                          <a:effectLst/>
                          <a:cs typeface="B Nazanin" pitchFamily="2" charset="-78"/>
                        </a:rPr>
                        <a:t>شرح فعالیت</a:t>
                      </a:r>
                      <a:endParaRPr lang="en-US" sz="2400" dirty="0">
                        <a:effectLst/>
                        <a:latin typeface="Calibri"/>
                        <a:ea typeface="Calibri"/>
                        <a:cs typeface="B Nazanin" pitchFamily="2" charset="-78"/>
                      </a:endParaRPr>
                    </a:p>
                  </a:txBody>
                  <a:tcPr marL="41435" marR="41435" marT="0" marB="0"/>
                </a:tc>
              </a:tr>
              <a:tr h="506349">
                <a:tc>
                  <a:txBody>
                    <a:bodyPr/>
                    <a:lstStyle/>
                    <a:p>
                      <a:pPr marL="0" marR="0" algn="ctr" rtl="1">
                        <a:lnSpc>
                          <a:spcPct val="115000"/>
                        </a:lnSpc>
                        <a:spcBef>
                          <a:spcPts val="0"/>
                        </a:spcBef>
                        <a:spcAft>
                          <a:spcPts val="0"/>
                        </a:spcAft>
                      </a:pPr>
                      <a:r>
                        <a:rPr lang="fa-IR" sz="2000" dirty="0" smtClean="0">
                          <a:effectLst/>
                          <a:latin typeface="Calibri"/>
                          <a:ea typeface="Calibri"/>
                          <a:cs typeface="B Nazanin" pitchFamily="2" charset="-78"/>
                        </a:rPr>
                        <a:t>32</a:t>
                      </a:r>
                      <a:endParaRPr lang="en-US" sz="2000" dirty="0">
                        <a:effectLst/>
                        <a:latin typeface="Calibri"/>
                        <a:ea typeface="Calibri"/>
                        <a:cs typeface="B Nazanin" pitchFamily="2" charset="-78"/>
                      </a:endParaRPr>
                    </a:p>
                  </a:txBody>
                  <a:tcPr marL="41435" marR="41435" marT="0" marB="0">
                    <a:lnB w="12700" cap="flat" cmpd="sng" algn="ctr">
                      <a:solidFill>
                        <a:schemeClr val="tx1"/>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fa-IR" sz="1800" dirty="0" smtClean="0">
                          <a:effectLst/>
                          <a:latin typeface="Calibri"/>
                          <a:ea typeface="Calibri"/>
                          <a:cs typeface="B Nazanin" pitchFamily="2" charset="-78"/>
                        </a:rPr>
                        <a:t>تجهیزات دوار سیستم های </a:t>
                      </a:r>
                      <a:r>
                        <a:rPr lang="en-US" sz="1800" dirty="0" smtClean="0">
                          <a:effectLst/>
                          <a:latin typeface="Calibri"/>
                          <a:ea typeface="Calibri"/>
                          <a:cs typeface="B Nazanin" pitchFamily="2" charset="-78"/>
                        </a:rPr>
                        <a:t>TS,TW,TY,TZ</a:t>
                      </a:r>
                      <a:r>
                        <a:rPr lang="en-US" sz="1800" baseline="0" dirty="0" smtClean="0">
                          <a:effectLst/>
                          <a:latin typeface="Calibri"/>
                          <a:ea typeface="Calibri"/>
                          <a:cs typeface="B Nazanin" pitchFamily="2" charset="-78"/>
                        </a:rPr>
                        <a:t> </a:t>
                      </a:r>
                      <a:r>
                        <a:rPr lang="fa-IR" sz="1800" baseline="0" dirty="0" smtClean="0">
                          <a:effectLst/>
                          <a:latin typeface="Calibri"/>
                          <a:ea typeface="Calibri"/>
                          <a:cs typeface="B Nazanin" pitchFamily="2" charset="-78"/>
                        </a:rPr>
                        <a:t>مانند </a:t>
                      </a:r>
                      <a:r>
                        <a:rPr lang="en-US" sz="1800" baseline="0" dirty="0" smtClean="0">
                          <a:effectLst/>
                          <a:latin typeface="Calibri"/>
                          <a:ea typeface="Calibri"/>
                          <a:cs typeface="B Nazanin" pitchFamily="2" charset="-78"/>
                        </a:rPr>
                        <a:t>TS21D002,TW40D001,TY31D001,TZ13D001</a:t>
                      </a:r>
                      <a:endParaRPr lang="en-US" sz="1800" dirty="0">
                        <a:effectLst/>
                        <a:latin typeface="Calibri"/>
                        <a:ea typeface="Calibri"/>
                        <a:cs typeface="B Nazanin" pitchFamily="2" charset="-78"/>
                      </a:endParaRPr>
                    </a:p>
                  </a:txBody>
                  <a:tcPr marL="41435" marR="41435" marT="0" marB="0">
                    <a:lnB w="12700" cap="flat" cmpd="sng" algn="ctr">
                      <a:solidFill>
                        <a:schemeClr val="tx1"/>
                      </a:solidFill>
                      <a:prstDash val="solid"/>
                      <a:round/>
                      <a:headEnd type="none" w="med" len="med"/>
                      <a:tailEnd type="none" w="med" len="med"/>
                    </a:lnB>
                  </a:tcPr>
                </a:tc>
              </a:tr>
              <a:tr h="530606">
                <a:tc>
                  <a:txBody>
                    <a:bodyPr/>
                    <a:lstStyle/>
                    <a:p>
                      <a:pPr marL="0" marR="0" algn="ctr" rtl="1">
                        <a:lnSpc>
                          <a:spcPct val="115000"/>
                        </a:lnSpc>
                        <a:spcBef>
                          <a:spcPts val="0"/>
                        </a:spcBef>
                        <a:spcAft>
                          <a:spcPts val="0"/>
                        </a:spcAft>
                      </a:pPr>
                      <a:r>
                        <a:rPr lang="fa-IR" sz="2000" dirty="0" smtClean="0">
                          <a:effectLst/>
                          <a:latin typeface="Calibri"/>
                          <a:ea typeface="Calibri"/>
                          <a:cs typeface="B Nazanin" pitchFamily="2" charset="-78"/>
                        </a:rPr>
                        <a:t>33</a:t>
                      </a:r>
                      <a:endParaRPr lang="en-US" sz="20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fa-IR" sz="1800" dirty="0" smtClean="0">
                          <a:effectLst/>
                          <a:latin typeface="Calibri"/>
                          <a:ea typeface="Calibri"/>
                          <a:cs typeface="B Nazanin" pitchFamily="2" charset="-78"/>
                        </a:rPr>
                        <a:t>تعمیرات و نگهداری گذرگاه ها</a:t>
                      </a:r>
                      <a:r>
                        <a:rPr lang="fa-IR" sz="1800" baseline="0" dirty="0" smtClean="0">
                          <a:effectLst/>
                          <a:latin typeface="Calibri"/>
                          <a:ea typeface="Calibri"/>
                          <a:cs typeface="B Nazanin" pitchFamily="2" charset="-78"/>
                        </a:rPr>
                        <a:t> </a:t>
                      </a:r>
                      <a:r>
                        <a:rPr lang="ru-RU" sz="1800" baseline="0" dirty="0" smtClean="0">
                          <a:effectLst/>
                          <a:latin typeface="Calibri"/>
                          <a:ea typeface="Calibri"/>
                          <a:cs typeface="B Nazanin" pitchFamily="2" charset="-78"/>
                        </a:rPr>
                        <a:t>ШЛЮЗ</a:t>
                      </a:r>
                      <a:r>
                        <a:rPr lang="en-US" sz="1800" baseline="0" dirty="0" smtClean="0">
                          <a:effectLst/>
                          <a:latin typeface="Calibri"/>
                          <a:ea typeface="Calibri"/>
                          <a:cs typeface="B Nazanin" pitchFamily="2" charset="-78"/>
                        </a:rPr>
                        <a:t>,XD,XG,XB</a:t>
                      </a:r>
                      <a:endParaRPr lang="en-US" sz="18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3400">
                <a:tc>
                  <a:txBody>
                    <a:bodyPr/>
                    <a:lstStyle/>
                    <a:p>
                      <a:pPr marL="0" marR="0" algn="ctr" rtl="1">
                        <a:lnSpc>
                          <a:spcPct val="115000"/>
                        </a:lnSpc>
                        <a:spcBef>
                          <a:spcPts val="0"/>
                        </a:spcBef>
                        <a:spcAft>
                          <a:spcPts val="0"/>
                        </a:spcAft>
                      </a:pPr>
                      <a:r>
                        <a:rPr lang="fa-IR" sz="2000" dirty="0" smtClean="0">
                          <a:effectLst/>
                          <a:latin typeface="Calibri"/>
                          <a:ea typeface="Calibri"/>
                          <a:cs typeface="B Nazanin" pitchFamily="2" charset="-78"/>
                        </a:rPr>
                        <a:t>34</a:t>
                      </a:r>
                      <a:endParaRPr lang="en-US" sz="20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fa-IR" sz="1800" dirty="0" smtClean="0">
                          <a:effectLst/>
                          <a:latin typeface="Calibri"/>
                          <a:ea typeface="Calibri"/>
                          <a:cs typeface="B Nazanin" pitchFamily="2" charset="-78"/>
                        </a:rPr>
                        <a:t>تعمیرات و نگهداری ضربه گیرهای هیدرولیکی</a:t>
                      </a:r>
                      <a:r>
                        <a:rPr lang="fa-IR" sz="1800" baseline="0" dirty="0" smtClean="0">
                          <a:effectLst/>
                          <a:latin typeface="Calibri"/>
                          <a:ea typeface="Calibri"/>
                          <a:cs typeface="B Nazanin" pitchFamily="2" charset="-78"/>
                        </a:rPr>
                        <a:t> تجهیزات اصلی</a:t>
                      </a:r>
                      <a:endParaRPr lang="en-US" sz="18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6629">
                <a:tc>
                  <a:txBody>
                    <a:bodyPr/>
                    <a:lstStyle/>
                    <a:p>
                      <a:pPr marL="0" marR="0" algn="ctr" rtl="1">
                        <a:lnSpc>
                          <a:spcPct val="115000"/>
                        </a:lnSpc>
                        <a:spcBef>
                          <a:spcPts val="0"/>
                        </a:spcBef>
                        <a:spcAft>
                          <a:spcPts val="0"/>
                        </a:spcAft>
                      </a:pPr>
                      <a:r>
                        <a:rPr lang="fa-IR" sz="2000" dirty="0" smtClean="0">
                          <a:effectLst/>
                          <a:latin typeface="Calibri"/>
                          <a:ea typeface="Calibri"/>
                          <a:cs typeface="B Nazanin" pitchFamily="2" charset="-78"/>
                        </a:rPr>
                        <a:t>40</a:t>
                      </a:r>
                      <a:endParaRPr lang="en-US" sz="20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fa-IR" sz="1800" dirty="0" smtClean="0">
                          <a:effectLst/>
                          <a:latin typeface="Calibri"/>
                          <a:ea typeface="Calibri"/>
                          <a:cs typeface="B Nazanin" pitchFamily="2" charset="-78"/>
                        </a:rPr>
                        <a:t>تعمیرات پمپ کندانس اصلی سالن توربین مانند </a:t>
                      </a:r>
                      <a:r>
                        <a:rPr lang="en-US" sz="1800" dirty="0" smtClean="0">
                          <a:effectLst/>
                          <a:latin typeface="Calibri"/>
                          <a:ea typeface="Calibri"/>
                          <a:cs typeface="B Nazanin" pitchFamily="2" charset="-78"/>
                        </a:rPr>
                        <a:t>RM11D001</a:t>
                      </a:r>
                      <a:endParaRPr lang="en-US" sz="18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67771">
                <a:tc>
                  <a:txBody>
                    <a:bodyPr/>
                    <a:lstStyle/>
                    <a:p>
                      <a:pPr marL="0" marR="0" algn="ctr" rtl="1">
                        <a:lnSpc>
                          <a:spcPct val="115000"/>
                        </a:lnSpc>
                        <a:spcBef>
                          <a:spcPts val="0"/>
                        </a:spcBef>
                        <a:spcAft>
                          <a:spcPts val="0"/>
                        </a:spcAft>
                      </a:pPr>
                      <a:r>
                        <a:rPr lang="fa-IR" sz="2000" dirty="0" smtClean="0">
                          <a:effectLst/>
                          <a:latin typeface="Calibri"/>
                          <a:ea typeface="Calibri"/>
                          <a:cs typeface="B Nazanin" pitchFamily="2" charset="-78"/>
                        </a:rPr>
                        <a:t>41</a:t>
                      </a:r>
                      <a:endParaRPr lang="en-US" sz="20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fa-IR" sz="1800" dirty="0" smtClean="0">
                          <a:effectLst/>
                          <a:latin typeface="Calibri"/>
                          <a:ea typeface="Calibri"/>
                          <a:cs typeface="B Nazanin" pitchFamily="2" charset="-78"/>
                        </a:rPr>
                        <a:t>تعمیرات مبدل های خنک کاری اضطراری مدار اول مانند </a:t>
                      </a:r>
                      <a:r>
                        <a:rPr lang="en-US" sz="1800" dirty="0" smtClean="0">
                          <a:effectLst/>
                          <a:latin typeface="Calibri"/>
                          <a:ea typeface="Calibri"/>
                          <a:cs typeface="B Nazanin" pitchFamily="2" charset="-78"/>
                        </a:rPr>
                        <a:t>TH20,30,40B003</a:t>
                      </a:r>
                      <a:endParaRPr lang="en-US" sz="18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9036">
                <a:tc>
                  <a:txBody>
                    <a:bodyPr/>
                    <a:lstStyle/>
                    <a:p>
                      <a:pPr marL="0" marR="0" algn="ctr" rtl="1">
                        <a:lnSpc>
                          <a:spcPct val="115000"/>
                        </a:lnSpc>
                        <a:spcBef>
                          <a:spcPts val="0"/>
                        </a:spcBef>
                        <a:spcAft>
                          <a:spcPts val="0"/>
                        </a:spcAft>
                      </a:pPr>
                      <a:r>
                        <a:rPr lang="fa-IR" sz="2000" dirty="0" smtClean="0">
                          <a:effectLst/>
                          <a:latin typeface="Calibri"/>
                          <a:ea typeface="Calibri"/>
                          <a:cs typeface="B Nazanin" pitchFamily="2" charset="-78"/>
                        </a:rPr>
                        <a:t>42</a:t>
                      </a:r>
                      <a:endParaRPr lang="en-US" sz="20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fa-IR" sz="1800" dirty="0" smtClean="0">
                          <a:effectLst/>
                          <a:latin typeface="Calibri"/>
                          <a:ea typeface="Calibri"/>
                          <a:cs typeface="B Nazanin" pitchFamily="2" charset="-78"/>
                        </a:rPr>
                        <a:t>تعمیرات ولوهای سیستم </a:t>
                      </a:r>
                      <a:r>
                        <a:rPr lang="en-US" sz="1800" dirty="0" smtClean="0">
                          <a:effectLst/>
                          <a:latin typeface="Calibri"/>
                          <a:ea typeface="Calibri"/>
                          <a:cs typeface="B Nazanin" pitchFamily="2" charset="-78"/>
                        </a:rPr>
                        <a:t>TC</a:t>
                      </a:r>
                      <a:r>
                        <a:rPr lang="en-US" sz="1800" baseline="0" dirty="0" smtClean="0">
                          <a:effectLst/>
                          <a:latin typeface="Calibri"/>
                          <a:ea typeface="Calibri"/>
                          <a:cs typeface="B Nazanin" pitchFamily="2" charset="-78"/>
                        </a:rPr>
                        <a:t> </a:t>
                      </a:r>
                      <a:r>
                        <a:rPr lang="fa-IR" sz="1800" baseline="0" dirty="0" smtClean="0">
                          <a:effectLst/>
                          <a:latin typeface="Calibri"/>
                          <a:ea typeface="Calibri"/>
                          <a:cs typeface="B Nazanin" pitchFamily="2" charset="-78"/>
                        </a:rPr>
                        <a:t>مانند </a:t>
                      </a:r>
                      <a:r>
                        <a:rPr lang="en-US" sz="1800" baseline="0" dirty="0" smtClean="0">
                          <a:effectLst/>
                          <a:latin typeface="Calibri"/>
                          <a:ea typeface="Calibri"/>
                          <a:cs typeface="B Nazanin" pitchFamily="2" charset="-78"/>
                        </a:rPr>
                        <a:t>TC11S003,TC01S016</a:t>
                      </a:r>
                      <a:endParaRPr lang="en-US" sz="18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9164">
                <a:tc>
                  <a:txBody>
                    <a:bodyPr/>
                    <a:lstStyle/>
                    <a:p>
                      <a:pPr marL="0" marR="0" algn="ctr" rtl="1">
                        <a:lnSpc>
                          <a:spcPct val="115000"/>
                        </a:lnSpc>
                        <a:spcBef>
                          <a:spcPts val="0"/>
                        </a:spcBef>
                        <a:spcAft>
                          <a:spcPts val="0"/>
                        </a:spcAft>
                      </a:pPr>
                      <a:r>
                        <a:rPr lang="fa-IR" sz="2000" dirty="0" smtClean="0">
                          <a:effectLst/>
                          <a:latin typeface="Calibri"/>
                          <a:ea typeface="Calibri"/>
                          <a:cs typeface="B Nazanin" pitchFamily="2" charset="-78"/>
                        </a:rPr>
                        <a:t>43</a:t>
                      </a:r>
                      <a:endParaRPr lang="en-US" sz="20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tcPr>
                </a:tc>
                <a:tc>
                  <a:txBody>
                    <a:bodyPr/>
                    <a:lstStyle/>
                    <a:p>
                      <a:pPr marL="0" marR="0" algn="r" rtl="1">
                        <a:lnSpc>
                          <a:spcPct val="115000"/>
                        </a:lnSpc>
                        <a:spcBef>
                          <a:spcPts val="0"/>
                        </a:spcBef>
                        <a:spcAft>
                          <a:spcPts val="0"/>
                        </a:spcAft>
                      </a:pPr>
                      <a:r>
                        <a:rPr lang="fa-IR" sz="1800" dirty="0" smtClean="0">
                          <a:effectLst/>
                          <a:latin typeface="Calibri"/>
                          <a:ea typeface="Calibri"/>
                          <a:cs typeface="B Nazanin" pitchFamily="2" charset="-78"/>
                        </a:rPr>
                        <a:t>تعمیرات کلیه ولوهای مربوط به سیستم </a:t>
                      </a:r>
                      <a:r>
                        <a:rPr lang="en-US" sz="1800" dirty="0" smtClean="0">
                          <a:effectLst/>
                          <a:latin typeface="Calibri"/>
                          <a:ea typeface="Calibri"/>
                          <a:cs typeface="B Nazanin" pitchFamily="2" charset="-78"/>
                        </a:rPr>
                        <a:t>TC60,70,80,90,91,92</a:t>
                      </a:r>
                      <a:endParaRPr lang="en-US" sz="18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tcPr>
                </a:tc>
              </a:tr>
            </a:tbl>
          </a:graphicData>
        </a:graphic>
      </p:graphicFrame>
      <p:sp>
        <p:nvSpPr>
          <p:cNvPr id="3" name="Title 2"/>
          <p:cNvSpPr>
            <a:spLocks noGrp="1"/>
          </p:cNvSpPr>
          <p:nvPr>
            <p:ph type="title"/>
          </p:nvPr>
        </p:nvSpPr>
        <p:spPr/>
        <p:txBody>
          <a:bodyPr>
            <a:normAutofit/>
          </a:bodyPr>
          <a:lstStyle/>
          <a:p>
            <a:pPr algn="ctr"/>
            <a:r>
              <a:rPr lang="fa-IR" sz="2000" dirty="0">
                <a:effectLst/>
                <a:cs typeface="B Titr" pitchFamily="2" charset="-78"/>
              </a:rPr>
              <a:t>فعالیت های عمده ای که در قرارداد جدید به پیمانکار منتقل نشده </a:t>
            </a:r>
            <a:r>
              <a:rPr lang="fa-IR" sz="2000" dirty="0" smtClean="0">
                <a:effectLst/>
                <a:cs typeface="B Titr" pitchFamily="2" charset="-78"/>
              </a:rPr>
              <a:t>اند</a:t>
            </a:r>
            <a:endParaRPr lang="en-US" sz="2000" dirty="0">
              <a:cs typeface="B Titr" pitchFamily="2" charset="-78"/>
            </a:endParaRPr>
          </a:p>
        </p:txBody>
      </p:sp>
    </p:spTree>
    <p:extLst>
      <p:ext uri="{BB962C8B-B14F-4D97-AF65-F5344CB8AC3E}">
        <p14:creationId xmlns:p14="http://schemas.microsoft.com/office/powerpoint/2010/main" val="16633868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797166443"/>
              </p:ext>
            </p:extLst>
          </p:nvPr>
        </p:nvGraphicFramePr>
        <p:xfrm>
          <a:off x="1295400" y="1295401"/>
          <a:ext cx="6934200" cy="4169160"/>
        </p:xfrm>
        <a:graphic>
          <a:graphicData uri="http://schemas.openxmlformats.org/drawingml/2006/table">
            <a:tbl>
              <a:tblPr rtl="1" firstRow="1" firstCol="1" bandRow="1">
                <a:tableStyleId>{5C22544A-7EE6-4342-B048-85BDC9FD1C3A}</a:tableStyleId>
              </a:tblPr>
              <a:tblGrid>
                <a:gridCol w="769018"/>
                <a:gridCol w="6165182"/>
              </a:tblGrid>
              <a:tr h="268441">
                <a:tc>
                  <a:txBody>
                    <a:bodyPr/>
                    <a:lstStyle/>
                    <a:p>
                      <a:pPr marL="0" marR="0" algn="ctr" rtl="1">
                        <a:lnSpc>
                          <a:spcPct val="115000"/>
                        </a:lnSpc>
                        <a:spcBef>
                          <a:spcPts val="0"/>
                        </a:spcBef>
                        <a:spcAft>
                          <a:spcPts val="0"/>
                        </a:spcAft>
                      </a:pPr>
                      <a:r>
                        <a:rPr lang="fa-IR" sz="2400" dirty="0">
                          <a:effectLst/>
                          <a:cs typeface="B Nazanin" pitchFamily="2" charset="-78"/>
                        </a:rPr>
                        <a:t>ردیف</a:t>
                      </a:r>
                      <a:endParaRPr lang="en-US" sz="2400" dirty="0">
                        <a:effectLst/>
                        <a:latin typeface="Calibri"/>
                        <a:ea typeface="Calibri"/>
                        <a:cs typeface="B Nazanin" pitchFamily="2" charset="-78"/>
                      </a:endParaRPr>
                    </a:p>
                  </a:txBody>
                  <a:tcPr marL="41435" marR="41435" marT="0" marB="0"/>
                </a:tc>
                <a:tc>
                  <a:txBody>
                    <a:bodyPr/>
                    <a:lstStyle/>
                    <a:p>
                      <a:pPr marL="0" marR="0" algn="ctr" rtl="1">
                        <a:lnSpc>
                          <a:spcPct val="115000"/>
                        </a:lnSpc>
                        <a:spcBef>
                          <a:spcPts val="0"/>
                        </a:spcBef>
                        <a:spcAft>
                          <a:spcPts val="0"/>
                        </a:spcAft>
                      </a:pPr>
                      <a:r>
                        <a:rPr lang="fa-IR" sz="2400" dirty="0">
                          <a:effectLst/>
                          <a:cs typeface="B Nazanin" pitchFamily="2" charset="-78"/>
                        </a:rPr>
                        <a:t>شرح فعالیت</a:t>
                      </a:r>
                      <a:endParaRPr lang="en-US" sz="2400" dirty="0">
                        <a:effectLst/>
                        <a:latin typeface="Calibri"/>
                        <a:ea typeface="Calibri"/>
                        <a:cs typeface="B Nazanin" pitchFamily="2" charset="-78"/>
                      </a:endParaRPr>
                    </a:p>
                  </a:txBody>
                  <a:tcPr marL="41435" marR="41435" marT="0" marB="0"/>
                </a:tc>
              </a:tr>
              <a:tr h="417575">
                <a:tc>
                  <a:txBody>
                    <a:bodyPr/>
                    <a:lstStyle/>
                    <a:p>
                      <a:pPr marL="0" marR="0" algn="ctr" rtl="1">
                        <a:lnSpc>
                          <a:spcPct val="115000"/>
                        </a:lnSpc>
                        <a:spcBef>
                          <a:spcPts val="0"/>
                        </a:spcBef>
                        <a:spcAft>
                          <a:spcPts val="0"/>
                        </a:spcAft>
                      </a:pPr>
                      <a:r>
                        <a:rPr lang="fa-IR" sz="2000" dirty="0" smtClean="0">
                          <a:effectLst/>
                          <a:latin typeface="Calibri"/>
                          <a:ea typeface="Calibri"/>
                          <a:cs typeface="B Nazanin" pitchFamily="2" charset="-78"/>
                        </a:rPr>
                        <a:t>44</a:t>
                      </a:r>
                      <a:endParaRPr lang="en-US" sz="2000" dirty="0">
                        <a:effectLst/>
                        <a:latin typeface="Calibri"/>
                        <a:ea typeface="Calibri"/>
                        <a:cs typeface="B Nazanin" pitchFamily="2" charset="-78"/>
                      </a:endParaRPr>
                    </a:p>
                  </a:txBody>
                  <a:tcPr marL="41435" marR="41435" marT="0" marB="0">
                    <a:lnB w="12700" cap="flat" cmpd="sng" algn="ctr">
                      <a:solidFill>
                        <a:schemeClr val="tx1"/>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fa-IR" sz="1800" dirty="0" smtClean="0">
                          <a:effectLst/>
                          <a:latin typeface="Calibri"/>
                          <a:ea typeface="Calibri"/>
                          <a:cs typeface="B Nazanin" pitchFamily="2" charset="-78"/>
                        </a:rPr>
                        <a:t>تعمیرات ولوهای مربوط</a:t>
                      </a:r>
                      <a:r>
                        <a:rPr lang="fa-IR" sz="1800" baseline="0" dirty="0" smtClean="0">
                          <a:effectLst/>
                          <a:latin typeface="Calibri"/>
                          <a:ea typeface="Calibri"/>
                          <a:cs typeface="B Nazanin" pitchFamily="2" charset="-78"/>
                        </a:rPr>
                        <a:t> به سیستم </a:t>
                      </a:r>
                      <a:r>
                        <a:rPr lang="en-US" sz="1800" baseline="0" dirty="0" smtClean="0">
                          <a:effectLst/>
                          <a:latin typeface="Calibri"/>
                          <a:ea typeface="Calibri"/>
                          <a:cs typeface="B Nazanin" pitchFamily="2" charset="-78"/>
                        </a:rPr>
                        <a:t>TK,TY,RZ</a:t>
                      </a:r>
                      <a:endParaRPr lang="en-US" sz="1800" dirty="0">
                        <a:effectLst/>
                        <a:latin typeface="Calibri"/>
                        <a:ea typeface="Calibri"/>
                        <a:cs typeface="B Nazanin" pitchFamily="2" charset="-78"/>
                      </a:endParaRPr>
                    </a:p>
                  </a:txBody>
                  <a:tcPr marL="41435" marR="41435" marT="0" marB="0">
                    <a:lnB w="12700" cap="flat" cmpd="sng" algn="ctr">
                      <a:solidFill>
                        <a:schemeClr val="tx1"/>
                      </a:solidFill>
                      <a:prstDash val="solid"/>
                      <a:round/>
                      <a:headEnd type="none" w="med" len="med"/>
                      <a:tailEnd type="none" w="med" len="med"/>
                    </a:lnB>
                  </a:tcPr>
                </a:tc>
              </a:tr>
              <a:tr h="506349">
                <a:tc>
                  <a:txBody>
                    <a:bodyPr/>
                    <a:lstStyle/>
                    <a:p>
                      <a:pPr marL="0" marR="0" algn="ctr" rtl="1">
                        <a:lnSpc>
                          <a:spcPct val="115000"/>
                        </a:lnSpc>
                        <a:spcBef>
                          <a:spcPts val="0"/>
                        </a:spcBef>
                        <a:spcAft>
                          <a:spcPts val="0"/>
                        </a:spcAft>
                      </a:pPr>
                      <a:r>
                        <a:rPr lang="fa-IR" sz="2000" dirty="0" smtClean="0">
                          <a:effectLst/>
                          <a:latin typeface="Calibri"/>
                          <a:ea typeface="Calibri"/>
                          <a:cs typeface="B Nazanin" pitchFamily="2" charset="-78"/>
                        </a:rPr>
                        <a:t>45</a:t>
                      </a:r>
                      <a:endParaRPr lang="en-US" sz="20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fa-IR" sz="1800" dirty="0" smtClean="0">
                          <a:effectLst/>
                          <a:latin typeface="Calibri"/>
                          <a:ea typeface="Calibri"/>
                          <a:cs typeface="B Nazanin" pitchFamily="2" charset="-78"/>
                        </a:rPr>
                        <a:t>تعمیرات مبدل های سیستم </a:t>
                      </a:r>
                      <a:r>
                        <a:rPr lang="en-US" sz="1800" dirty="0" smtClean="0">
                          <a:effectLst/>
                          <a:latin typeface="Calibri"/>
                          <a:ea typeface="Calibri"/>
                          <a:cs typeface="B Nazanin" pitchFamily="2" charset="-78"/>
                        </a:rPr>
                        <a:t>TS </a:t>
                      </a:r>
                      <a:r>
                        <a:rPr lang="fa-IR" sz="1800" dirty="0" smtClean="0">
                          <a:effectLst/>
                          <a:latin typeface="Calibri"/>
                          <a:ea typeface="Calibri"/>
                          <a:cs typeface="B Nazanin" pitchFamily="2" charset="-78"/>
                        </a:rPr>
                        <a:t>مانند</a:t>
                      </a:r>
                      <a:r>
                        <a:rPr lang="fa-IR" sz="1800" baseline="0" dirty="0" smtClean="0">
                          <a:effectLst/>
                          <a:latin typeface="Calibri"/>
                          <a:ea typeface="Calibri"/>
                          <a:cs typeface="B Nazanin" pitchFamily="2" charset="-78"/>
                        </a:rPr>
                        <a:t> </a:t>
                      </a:r>
                      <a:r>
                        <a:rPr lang="en-US" sz="1800" baseline="0" dirty="0" smtClean="0">
                          <a:effectLst/>
                          <a:latin typeface="Calibri"/>
                          <a:ea typeface="Calibri"/>
                          <a:cs typeface="B Nazanin" pitchFamily="2" charset="-78"/>
                        </a:rPr>
                        <a:t>TS10,14,15,21,22,31,32</a:t>
                      </a:r>
                      <a:endParaRPr lang="en-US" sz="18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28792">
                <a:tc>
                  <a:txBody>
                    <a:bodyPr/>
                    <a:lstStyle/>
                    <a:p>
                      <a:pPr marL="0" marR="0" algn="ctr" rtl="1">
                        <a:lnSpc>
                          <a:spcPct val="115000"/>
                        </a:lnSpc>
                        <a:spcBef>
                          <a:spcPts val="0"/>
                        </a:spcBef>
                        <a:spcAft>
                          <a:spcPts val="0"/>
                        </a:spcAft>
                      </a:pPr>
                      <a:r>
                        <a:rPr lang="fa-IR" sz="2000" dirty="0" smtClean="0">
                          <a:effectLst/>
                          <a:latin typeface="Calibri"/>
                          <a:ea typeface="Calibri"/>
                          <a:cs typeface="B Nazanin" pitchFamily="2" charset="-78"/>
                        </a:rPr>
                        <a:t>46</a:t>
                      </a:r>
                      <a:endParaRPr lang="en-US" sz="20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fa-IR" sz="1800" dirty="0" smtClean="0">
                          <a:effectLst/>
                          <a:latin typeface="Calibri"/>
                          <a:ea typeface="Calibri"/>
                          <a:cs typeface="B Nazanin" pitchFamily="2" charset="-78"/>
                        </a:rPr>
                        <a:t>تعمیرات ولوهای</a:t>
                      </a:r>
                      <a:r>
                        <a:rPr lang="fa-IR" sz="1800" baseline="0" dirty="0" smtClean="0">
                          <a:effectLst/>
                          <a:latin typeface="Calibri"/>
                          <a:ea typeface="Calibri"/>
                          <a:cs typeface="B Nazanin" pitchFamily="2" charset="-78"/>
                        </a:rPr>
                        <a:t> سیستم </a:t>
                      </a:r>
                      <a:r>
                        <a:rPr lang="en-US" sz="1800" baseline="0" dirty="0" smtClean="0">
                          <a:effectLst/>
                          <a:latin typeface="Calibri"/>
                          <a:ea typeface="Calibri"/>
                          <a:cs typeface="B Nazanin" pitchFamily="2" charset="-78"/>
                        </a:rPr>
                        <a:t>TA,TH</a:t>
                      </a:r>
                      <a:endParaRPr lang="en-US" sz="18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2083">
                <a:tc>
                  <a:txBody>
                    <a:bodyPr/>
                    <a:lstStyle/>
                    <a:p>
                      <a:pPr marL="0" marR="0" algn="ctr" rtl="1">
                        <a:lnSpc>
                          <a:spcPct val="115000"/>
                        </a:lnSpc>
                        <a:spcBef>
                          <a:spcPts val="0"/>
                        </a:spcBef>
                        <a:spcAft>
                          <a:spcPts val="0"/>
                        </a:spcAft>
                      </a:pPr>
                      <a:r>
                        <a:rPr lang="fa-IR" sz="2000" dirty="0" smtClean="0">
                          <a:effectLst/>
                          <a:latin typeface="Calibri"/>
                          <a:ea typeface="Calibri"/>
                          <a:cs typeface="B Nazanin" pitchFamily="2" charset="-78"/>
                        </a:rPr>
                        <a:t>47</a:t>
                      </a:r>
                      <a:endParaRPr lang="en-US" sz="20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fa-IR" sz="1800" dirty="0" smtClean="0">
                          <a:effectLst/>
                          <a:latin typeface="Calibri"/>
                          <a:ea typeface="Calibri"/>
                          <a:cs typeface="B Nazanin" pitchFamily="2" charset="-78"/>
                        </a:rPr>
                        <a:t>تعمیرات پمپ های </a:t>
                      </a:r>
                      <a:r>
                        <a:rPr lang="en-US" sz="1800" dirty="0" smtClean="0">
                          <a:effectLst/>
                          <a:latin typeface="Calibri"/>
                          <a:ea typeface="Calibri"/>
                          <a:cs typeface="B Nazanin" pitchFamily="2" charset="-78"/>
                        </a:rPr>
                        <a:t>RK12,22,32</a:t>
                      </a:r>
                      <a:endParaRPr lang="en-US" sz="18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6629">
                <a:tc>
                  <a:txBody>
                    <a:bodyPr/>
                    <a:lstStyle/>
                    <a:p>
                      <a:pPr marL="0" marR="0" algn="ctr" rtl="1">
                        <a:lnSpc>
                          <a:spcPct val="115000"/>
                        </a:lnSpc>
                        <a:spcBef>
                          <a:spcPts val="0"/>
                        </a:spcBef>
                        <a:spcAft>
                          <a:spcPts val="0"/>
                        </a:spcAft>
                      </a:pPr>
                      <a:r>
                        <a:rPr lang="fa-IR" sz="2000" dirty="0" smtClean="0">
                          <a:effectLst/>
                          <a:latin typeface="Calibri"/>
                          <a:ea typeface="Calibri"/>
                          <a:cs typeface="B Nazanin" pitchFamily="2" charset="-78"/>
                        </a:rPr>
                        <a:t>48</a:t>
                      </a:r>
                      <a:endParaRPr lang="en-US" sz="20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fa-IR" sz="1800" dirty="0" smtClean="0">
                          <a:effectLst/>
                          <a:latin typeface="Calibri"/>
                          <a:ea typeface="Calibri"/>
                          <a:cs typeface="B Nazanin" pitchFamily="2" charset="-78"/>
                        </a:rPr>
                        <a:t>تعمیرات پمپ های تغذيه اصلي نيروگاه</a:t>
                      </a:r>
                      <a:r>
                        <a:rPr lang="en-US" sz="1800" dirty="0" smtClean="0">
                          <a:effectLst/>
                          <a:latin typeface="Calibri"/>
                          <a:ea typeface="Calibri"/>
                          <a:cs typeface="B Nazanin" pitchFamily="2" charset="-78"/>
                        </a:rPr>
                        <a:t>D001</a:t>
                      </a:r>
                      <a:r>
                        <a:rPr lang="fa-IR" sz="1800" dirty="0" smtClean="0">
                          <a:effectLst/>
                          <a:latin typeface="Calibri"/>
                          <a:ea typeface="Calibri"/>
                          <a:cs typeface="B Nazanin" pitchFamily="2" charset="-78"/>
                        </a:rPr>
                        <a:t> </a:t>
                      </a:r>
                      <a:r>
                        <a:rPr lang="en-US" sz="1800" dirty="0" smtClean="0">
                          <a:effectLst/>
                          <a:latin typeface="Calibri"/>
                          <a:ea typeface="Calibri"/>
                          <a:cs typeface="B Nazanin" pitchFamily="2" charset="-78"/>
                        </a:rPr>
                        <a:t>RL12,22,32</a:t>
                      </a:r>
                      <a:endParaRPr lang="en-US" sz="18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9036">
                <a:tc>
                  <a:txBody>
                    <a:bodyPr/>
                    <a:lstStyle/>
                    <a:p>
                      <a:pPr marL="0" marR="0" algn="ctr" rtl="1">
                        <a:lnSpc>
                          <a:spcPct val="115000"/>
                        </a:lnSpc>
                        <a:spcBef>
                          <a:spcPts val="0"/>
                        </a:spcBef>
                        <a:spcAft>
                          <a:spcPts val="0"/>
                        </a:spcAft>
                      </a:pPr>
                      <a:r>
                        <a:rPr lang="fa-IR" sz="2000" dirty="0" smtClean="0">
                          <a:effectLst/>
                          <a:latin typeface="Calibri"/>
                          <a:ea typeface="Calibri"/>
                          <a:cs typeface="B Nazanin" pitchFamily="2" charset="-78"/>
                        </a:rPr>
                        <a:t>48</a:t>
                      </a:r>
                      <a:endParaRPr lang="en-US" sz="20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fa-IR" sz="1800" dirty="0" smtClean="0">
                          <a:effectLst/>
                          <a:latin typeface="Calibri"/>
                          <a:ea typeface="Calibri"/>
                          <a:cs typeface="B Nazanin" pitchFamily="2" charset="-78"/>
                        </a:rPr>
                        <a:t>تعمیرات پمپ های تغذیه</a:t>
                      </a:r>
                      <a:r>
                        <a:rPr lang="fa-IR" sz="1800" baseline="0" dirty="0" smtClean="0">
                          <a:effectLst/>
                          <a:latin typeface="Calibri"/>
                          <a:ea typeface="Calibri"/>
                          <a:cs typeface="B Nazanin" pitchFamily="2" charset="-78"/>
                        </a:rPr>
                        <a:t> مولد بخار</a:t>
                      </a:r>
                      <a:r>
                        <a:rPr lang="en-US" sz="1800" dirty="0" smtClean="0">
                          <a:effectLst/>
                          <a:latin typeface="Calibri"/>
                          <a:ea typeface="Calibri"/>
                          <a:cs typeface="B Nazanin" pitchFamily="2" charset="-78"/>
                        </a:rPr>
                        <a:t> </a:t>
                      </a:r>
                      <a:r>
                        <a:rPr lang="fa-IR" sz="1800" baseline="0" dirty="0" smtClean="0">
                          <a:effectLst/>
                          <a:latin typeface="Calibri"/>
                          <a:ea typeface="Calibri"/>
                          <a:cs typeface="B Nazanin" pitchFamily="2" charset="-78"/>
                        </a:rPr>
                        <a:t> اضطراري سيستم ايمني</a:t>
                      </a:r>
                      <a:r>
                        <a:rPr lang="fa-IR" sz="1800" dirty="0" smtClean="0">
                          <a:effectLst/>
                          <a:latin typeface="Calibri"/>
                          <a:ea typeface="Calibri"/>
                          <a:cs typeface="B Nazanin" pitchFamily="2" charset="-78"/>
                        </a:rPr>
                        <a:t> مانند </a:t>
                      </a:r>
                      <a:r>
                        <a:rPr lang="en-US" sz="1800" dirty="0" smtClean="0">
                          <a:effectLst/>
                          <a:latin typeface="Calibri"/>
                          <a:ea typeface="Calibri"/>
                          <a:cs typeface="B Nazanin" pitchFamily="2" charset="-78"/>
                        </a:rPr>
                        <a:t>RS32,42D001</a:t>
                      </a:r>
                      <a:endParaRPr lang="en-US" sz="18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9036">
                <a:tc>
                  <a:txBody>
                    <a:bodyPr/>
                    <a:lstStyle/>
                    <a:p>
                      <a:pPr marL="0" marR="0" algn="ctr" rtl="1">
                        <a:lnSpc>
                          <a:spcPct val="115000"/>
                        </a:lnSpc>
                        <a:spcBef>
                          <a:spcPts val="0"/>
                        </a:spcBef>
                        <a:spcAft>
                          <a:spcPts val="0"/>
                        </a:spcAft>
                      </a:pPr>
                      <a:r>
                        <a:rPr lang="fa-IR" sz="2000" dirty="0" smtClean="0">
                          <a:effectLst/>
                          <a:latin typeface="Calibri"/>
                          <a:ea typeface="Calibri"/>
                          <a:cs typeface="B Nazanin" pitchFamily="2" charset="-78"/>
                        </a:rPr>
                        <a:t>49</a:t>
                      </a:r>
                      <a:endParaRPr lang="en-US" sz="20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fa-IR" sz="1800" dirty="0" smtClean="0">
                          <a:effectLst/>
                          <a:latin typeface="Calibri"/>
                          <a:ea typeface="Calibri"/>
                          <a:cs typeface="B Nazanin" pitchFamily="2" charset="-78"/>
                        </a:rPr>
                        <a:t>تعمیرات ولوهای</a:t>
                      </a:r>
                      <a:r>
                        <a:rPr lang="fa-IR" sz="1800" baseline="0" dirty="0" smtClean="0">
                          <a:effectLst/>
                          <a:latin typeface="Calibri"/>
                          <a:ea typeface="Calibri"/>
                          <a:cs typeface="B Nazanin" pitchFamily="2" charset="-78"/>
                        </a:rPr>
                        <a:t> سیستم </a:t>
                      </a:r>
                      <a:r>
                        <a:rPr lang="en-US" sz="1800" baseline="0" dirty="0" smtClean="0">
                          <a:effectLst/>
                          <a:latin typeface="Calibri"/>
                          <a:ea typeface="Calibri"/>
                          <a:cs typeface="B Nazanin" pitchFamily="2" charset="-78"/>
                        </a:rPr>
                        <a:t>RD </a:t>
                      </a:r>
                      <a:r>
                        <a:rPr lang="fa-IR" sz="1800" baseline="0" dirty="0" smtClean="0">
                          <a:effectLst/>
                          <a:latin typeface="Calibri"/>
                          <a:ea typeface="Calibri"/>
                          <a:cs typeface="B Nazanin" pitchFamily="2" charset="-78"/>
                        </a:rPr>
                        <a:t>مانند </a:t>
                      </a:r>
                      <a:r>
                        <a:rPr lang="en-US" sz="1800" baseline="0" dirty="0" smtClean="0">
                          <a:effectLst/>
                          <a:latin typeface="Calibri"/>
                          <a:ea typeface="Calibri"/>
                          <a:cs typeface="B Nazanin" pitchFamily="2" charset="-78"/>
                        </a:rPr>
                        <a:t>RD51,52S010</a:t>
                      </a:r>
                      <a:endParaRPr lang="en-US" sz="18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9036">
                <a:tc>
                  <a:txBody>
                    <a:bodyPr/>
                    <a:lstStyle/>
                    <a:p>
                      <a:pPr marL="0" marR="0" algn="ctr" rtl="1">
                        <a:lnSpc>
                          <a:spcPct val="115000"/>
                        </a:lnSpc>
                        <a:spcBef>
                          <a:spcPts val="0"/>
                        </a:spcBef>
                        <a:spcAft>
                          <a:spcPts val="0"/>
                        </a:spcAft>
                      </a:pPr>
                      <a:r>
                        <a:rPr lang="fa-IR" sz="2000" dirty="0" smtClean="0">
                          <a:effectLst/>
                          <a:latin typeface="Calibri"/>
                          <a:ea typeface="Calibri"/>
                          <a:cs typeface="B Nazanin" pitchFamily="2" charset="-78"/>
                        </a:rPr>
                        <a:t>50</a:t>
                      </a:r>
                      <a:endParaRPr lang="en-US" sz="20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tcPr>
                </a:tc>
                <a:tc>
                  <a:txBody>
                    <a:bodyPr/>
                    <a:lstStyle/>
                    <a:p>
                      <a:pPr marL="0" marR="0" algn="r" rtl="1">
                        <a:lnSpc>
                          <a:spcPct val="115000"/>
                        </a:lnSpc>
                        <a:spcBef>
                          <a:spcPts val="0"/>
                        </a:spcBef>
                        <a:spcAft>
                          <a:spcPts val="0"/>
                        </a:spcAft>
                      </a:pPr>
                      <a:r>
                        <a:rPr lang="fa-IR" sz="1800" dirty="0" smtClean="0">
                          <a:effectLst/>
                          <a:latin typeface="Calibri"/>
                          <a:ea typeface="Calibri"/>
                          <a:cs typeface="B Nazanin" pitchFamily="2" charset="-78"/>
                        </a:rPr>
                        <a:t>تعمیرات پمپ هاي</a:t>
                      </a:r>
                      <a:r>
                        <a:rPr lang="en-US" sz="1800" dirty="0" smtClean="0">
                          <a:effectLst/>
                          <a:latin typeface="Calibri"/>
                          <a:ea typeface="Calibri"/>
                          <a:cs typeface="B Nazanin" pitchFamily="2" charset="-78"/>
                        </a:rPr>
                        <a:t>12,22,32D001</a:t>
                      </a:r>
                      <a:r>
                        <a:rPr lang="fa-IR" sz="1800" dirty="0" smtClean="0">
                          <a:effectLst/>
                          <a:latin typeface="Calibri"/>
                          <a:ea typeface="Calibri"/>
                          <a:cs typeface="B Nazanin" pitchFamily="2" charset="-78"/>
                        </a:rPr>
                        <a:t> </a:t>
                      </a:r>
                      <a:r>
                        <a:rPr lang="en-US" sz="1800" dirty="0" smtClean="0">
                          <a:effectLst/>
                          <a:latin typeface="Calibri"/>
                          <a:ea typeface="Calibri"/>
                          <a:cs typeface="B Nazanin" pitchFamily="2" charset="-78"/>
                        </a:rPr>
                        <a:t>RG</a:t>
                      </a:r>
                      <a:endParaRPr lang="en-US" sz="18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tcPr>
                </a:tc>
              </a:tr>
            </a:tbl>
          </a:graphicData>
        </a:graphic>
      </p:graphicFrame>
      <p:sp>
        <p:nvSpPr>
          <p:cNvPr id="3" name="Title 2"/>
          <p:cNvSpPr>
            <a:spLocks noGrp="1"/>
          </p:cNvSpPr>
          <p:nvPr>
            <p:ph type="title"/>
          </p:nvPr>
        </p:nvSpPr>
        <p:spPr/>
        <p:txBody>
          <a:bodyPr>
            <a:normAutofit/>
          </a:bodyPr>
          <a:lstStyle/>
          <a:p>
            <a:pPr algn="ctr"/>
            <a:r>
              <a:rPr lang="fa-IR" sz="2000" dirty="0">
                <a:effectLst/>
                <a:cs typeface="B Titr" pitchFamily="2" charset="-78"/>
              </a:rPr>
              <a:t>فعالیت های عمده ای که در قرارداد جدید به پیمانکار منتقل نشده </a:t>
            </a:r>
            <a:r>
              <a:rPr lang="fa-IR" sz="2000" dirty="0" smtClean="0">
                <a:effectLst/>
                <a:cs typeface="B Titr" pitchFamily="2" charset="-78"/>
              </a:rPr>
              <a:t>اند</a:t>
            </a:r>
            <a:endParaRPr lang="en-US" sz="2000" dirty="0">
              <a:cs typeface="B Titr" pitchFamily="2" charset="-78"/>
            </a:endParaRPr>
          </a:p>
        </p:txBody>
      </p:sp>
    </p:spTree>
    <p:extLst>
      <p:ext uri="{BB962C8B-B14F-4D97-AF65-F5344CB8AC3E}">
        <p14:creationId xmlns:p14="http://schemas.microsoft.com/office/powerpoint/2010/main" val="119168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57689449"/>
              </p:ext>
            </p:extLst>
          </p:nvPr>
        </p:nvGraphicFramePr>
        <p:xfrm>
          <a:off x="1295400" y="1295401"/>
          <a:ext cx="7010400" cy="3635132"/>
        </p:xfrm>
        <a:graphic>
          <a:graphicData uri="http://schemas.openxmlformats.org/drawingml/2006/table">
            <a:tbl>
              <a:tblPr rtl="1" firstRow="1" firstCol="1" bandRow="1">
                <a:tableStyleId>{5C22544A-7EE6-4342-B048-85BDC9FD1C3A}</a:tableStyleId>
              </a:tblPr>
              <a:tblGrid>
                <a:gridCol w="777468"/>
                <a:gridCol w="6232932"/>
              </a:tblGrid>
              <a:tr h="268441">
                <a:tc>
                  <a:txBody>
                    <a:bodyPr/>
                    <a:lstStyle/>
                    <a:p>
                      <a:pPr marL="0" marR="0" algn="ctr" rtl="1">
                        <a:lnSpc>
                          <a:spcPct val="115000"/>
                        </a:lnSpc>
                        <a:spcBef>
                          <a:spcPts val="0"/>
                        </a:spcBef>
                        <a:spcAft>
                          <a:spcPts val="0"/>
                        </a:spcAft>
                      </a:pPr>
                      <a:r>
                        <a:rPr lang="fa-IR" sz="2400" dirty="0">
                          <a:effectLst/>
                          <a:cs typeface="B Nazanin" pitchFamily="2" charset="-78"/>
                        </a:rPr>
                        <a:t>ردیف</a:t>
                      </a:r>
                      <a:endParaRPr lang="en-US" sz="2400" dirty="0">
                        <a:effectLst/>
                        <a:latin typeface="Calibri"/>
                        <a:ea typeface="Calibri"/>
                        <a:cs typeface="B Nazanin" pitchFamily="2" charset="-78"/>
                      </a:endParaRPr>
                    </a:p>
                  </a:txBody>
                  <a:tcPr marL="41435" marR="41435" marT="0" marB="0"/>
                </a:tc>
                <a:tc>
                  <a:txBody>
                    <a:bodyPr/>
                    <a:lstStyle/>
                    <a:p>
                      <a:pPr marL="0" marR="0" algn="ctr" rtl="1">
                        <a:lnSpc>
                          <a:spcPct val="115000"/>
                        </a:lnSpc>
                        <a:spcBef>
                          <a:spcPts val="0"/>
                        </a:spcBef>
                        <a:spcAft>
                          <a:spcPts val="0"/>
                        </a:spcAft>
                      </a:pPr>
                      <a:r>
                        <a:rPr lang="fa-IR" sz="2400" dirty="0">
                          <a:effectLst/>
                          <a:cs typeface="B Nazanin" pitchFamily="2" charset="-78"/>
                        </a:rPr>
                        <a:t>شرح فعالیت</a:t>
                      </a:r>
                      <a:endParaRPr lang="en-US" sz="2400" dirty="0">
                        <a:effectLst/>
                        <a:latin typeface="Calibri"/>
                        <a:ea typeface="Calibri"/>
                        <a:cs typeface="B Nazanin" pitchFamily="2" charset="-78"/>
                      </a:endParaRPr>
                    </a:p>
                  </a:txBody>
                  <a:tcPr marL="41435" marR="41435" marT="0" marB="0"/>
                </a:tc>
              </a:tr>
              <a:tr h="417575">
                <a:tc>
                  <a:txBody>
                    <a:bodyPr/>
                    <a:lstStyle/>
                    <a:p>
                      <a:pPr marL="0" marR="0" algn="ctr" rtl="1">
                        <a:lnSpc>
                          <a:spcPct val="115000"/>
                        </a:lnSpc>
                        <a:spcBef>
                          <a:spcPts val="0"/>
                        </a:spcBef>
                        <a:spcAft>
                          <a:spcPts val="0"/>
                        </a:spcAft>
                      </a:pPr>
                      <a:r>
                        <a:rPr lang="fa-IR" sz="2000" dirty="0">
                          <a:effectLst/>
                          <a:cs typeface="B Nazanin" pitchFamily="2" charset="-78"/>
                        </a:rPr>
                        <a:t> </a:t>
                      </a:r>
                      <a:r>
                        <a:rPr lang="fa-IR" sz="2000" dirty="0" smtClean="0">
                          <a:effectLst/>
                          <a:cs typeface="B Nazanin" pitchFamily="2" charset="-78"/>
                        </a:rPr>
                        <a:t>1</a:t>
                      </a:r>
                      <a:endParaRPr lang="en-US" sz="2000" dirty="0">
                        <a:effectLst/>
                        <a:latin typeface="Calibri"/>
                        <a:ea typeface="Calibri"/>
                        <a:cs typeface="B Nazanin" pitchFamily="2" charset="-78"/>
                      </a:endParaRPr>
                    </a:p>
                  </a:txBody>
                  <a:tcPr marL="41435" marR="41435" marT="0" marB="0">
                    <a:lnB w="12700" cap="flat" cmpd="sng" algn="ctr">
                      <a:solidFill>
                        <a:schemeClr val="tx1"/>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fa-IR" sz="1800" dirty="0">
                          <a:effectLst/>
                          <a:cs typeface="B Nazanin" pitchFamily="2" charset="-78"/>
                        </a:rPr>
                        <a:t> </a:t>
                      </a:r>
                      <a:r>
                        <a:rPr lang="fa-IR" sz="1800" dirty="0" smtClean="0">
                          <a:effectLst/>
                          <a:cs typeface="B Nazanin" pitchFamily="2" charset="-78"/>
                        </a:rPr>
                        <a:t>تعمیرات نیمه اساسی و اساسی  راکتور هسته ای </a:t>
                      </a:r>
                      <a:r>
                        <a:rPr lang="en-US" sz="1800" dirty="0" smtClean="0">
                          <a:effectLst/>
                          <a:cs typeface="B Nazanin" pitchFamily="2" charset="-78"/>
                        </a:rPr>
                        <a:t>PWR1000(446B)</a:t>
                      </a:r>
                      <a:endParaRPr lang="en-US" sz="1800" dirty="0">
                        <a:effectLst/>
                        <a:latin typeface="Calibri"/>
                        <a:ea typeface="Calibri"/>
                        <a:cs typeface="B Nazanin" pitchFamily="2" charset="-78"/>
                      </a:endParaRPr>
                    </a:p>
                  </a:txBody>
                  <a:tcPr marL="41435" marR="41435" marT="0" marB="0">
                    <a:lnB w="12700" cap="flat" cmpd="sng" algn="ctr">
                      <a:solidFill>
                        <a:schemeClr val="tx1"/>
                      </a:solidFill>
                      <a:prstDash val="solid"/>
                      <a:round/>
                      <a:headEnd type="none" w="med" len="med"/>
                      <a:tailEnd type="none" w="med" len="med"/>
                    </a:lnB>
                  </a:tcPr>
                </a:tc>
              </a:tr>
              <a:tr h="506349">
                <a:tc>
                  <a:txBody>
                    <a:bodyPr/>
                    <a:lstStyle/>
                    <a:p>
                      <a:pPr marL="0" marR="0" algn="ctr" rtl="1">
                        <a:lnSpc>
                          <a:spcPct val="115000"/>
                        </a:lnSpc>
                        <a:spcBef>
                          <a:spcPts val="0"/>
                        </a:spcBef>
                        <a:spcAft>
                          <a:spcPts val="0"/>
                        </a:spcAft>
                      </a:pPr>
                      <a:r>
                        <a:rPr lang="fa-IR" sz="2000" dirty="0" smtClean="0">
                          <a:effectLst/>
                          <a:latin typeface="Calibri"/>
                          <a:ea typeface="Calibri"/>
                          <a:cs typeface="B Nazanin" pitchFamily="2" charset="-78"/>
                        </a:rPr>
                        <a:t>2</a:t>
                      </a:r>
                      <a:endParaRPr lang="en-US" sz="20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fa-IR" sz="1800" dirty="0" smtClean="0">
                          <a:effectLst/>
                          <a:latin typeface="Calibri"/>
                          <a:ea typeface="Calibri"/>
                          <a:cs typeface="B Nazanin" pitchFamily="2" charset="-78"/>
                        </a:rPr>
                        <a:t>تعمیرات</a:t>
                      </a:r>
                      <a:r>
                        <a:rPr lang="fa-IR" sz="1800" baseline="0" dirty="0" smtClean="0">
                          <a:effectLst/>
                          <a:latin typeface="Calibri"/>
                          <a:ea typeface="Calibri"/>
                          <a:cs typeface="B Nazanin" pitchFamily="2" charset="-78"/>
                        </a:rPr>
                        <a:t> کامل مبدل بخاردر پایان مرحله دوم </a:t>
                      </a:r>
                      <a:r>
                        <a:rPr lang="en-US" sz="1800" baseline="0" dirty="0" smtClean="0">
                          <a:effectLst/>
                          <a:latin typeface="Calibri"/>
                          <a:ea typeface="Calibri"/>
                          <a:cs typeface="B Nazanin" pitchFamily="2" charset="-78"/>
                        </a:rPr>
                        <a:t>YB</a:t>
                      </a:r>
                      <a:endParaRPr lang="en-US" sz="18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28792">
                <a:tc>
                  <a:txBody>
                    <a:bodyPr/>
                    <a:lstStyle/>
                    <a:p>
                      <a:pPr marL="0" marR="0" algn="ctr" rtl="1">
                        <a:lnSpc>
                          <a:spcPct val="115000"/>
                        </a:lnSpc>
                        <a:spcBef>
                          <a:spcPts val="0"/>
                        </a:spcBef>
                        <a:spcAft>
                          <a:spcPts val="0"/>
                        </a:spcAft>
                      </a:pPr>
                      <a:r>
                        <a:rPr lang="fa-IR" sz="2000" dirty="0" smtClean="0">
                          <a:effectLst/>
                          <a:latin typeface="Calibri"/>
                          <a:ea typeface="Calibri"/>
                          <a:cs typeface="B Nazanin" pitchFamily="2" charset="-78"/>
                        </a:rPr>
                        <a:t>3</a:t>
                      </a:r>
                      <a:endParaRPr lang="en-US" sz="20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fa-IR" sz="1800" dirty="0" smtClean="0">
                          <a:effectLst/>
                          <a:latin typeface="Calibri"/>
                          <a:ea typeface="Calibri"/>
                          <a:cs typeface="B Nazanin" pitchFamily="2" charset="-78"/>
                        </a:rPr>
                        <a:t>تعمیرات پمپ سیرکوله اصلی</a:t>
                      </a:r>
                      <a:r>
                        <a:rPr lang="en-US" sz="1800" dirty="0" smtClean="0">
                          <a:effectLst/>
                          <a:latin typeface="Calibri"/>
                          <a:ea typeface="Calibri"/>
                          <a:cs typeface="B Nazanin" pitchFamily="2" charset="-78"/>
                        </a:rPr>
                        <a:t>(YD)</a:t>
                      </a:r>
                      <a:r>
                        <a:rPr lang="en-US" sz="1800" baseline="0" dirty="0" smtClean="0">
                          <a:effectLst/>
                          <a:latin typeface="Calibri"/>
                          <a:ea typeface="Calibri"/>
                          <a:cs typeface="B Nazanin" pitchFamily="2" charset="-78"/>
                        </a:rPr>
                        <a:t> </a:t>
                      </a:r>
                      <a:r>
                        <a:rPr lang="fa-IR" sz="1800" baseline="0" dirty="0" smtClean="0">
                          <a:effectLst/>
                          <a:latin typeface="Calibri"/>
                          <a:ea typeface="Calibri"/>
                          <a:cs typeface="B Nazanin" pitchFamily="2" charset="-78"/>
                        </a:rPr>
                        <a:t>در پایان مرحله ششم و تعمیرات قسمت داخلی پمپ در پایان مرحله هشتم</a:t>
                      </a:r>
                      <a:endParaRPr lang="en-US" sz="18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2083">
                <a:tc>
                  <a:txBody>
                    <a:bodyPr/>
                    <a:lstStyle/>
                    <a:p>
                      <a:pPr marL="0" marR="0" algn="ctr" rtl="1">
                        <a:lnSpc>
                          <a:spcPct val="115000"/>
                        </a:lnSpc>
                        <a:spcBef>
                          <a:spcPts val="0"/>
                        </a:spcBef>
                        <a:spcAft>
                          <a:spcPts val="0"/>
                        </a:spcAft>
                      </a:pPr>
                      <a:r>
                        <a:rPr lang="fa-IR" sz="2000" dirty="0" smtClean="0">
                          <a:effectLst/>
                          <a:latin typeface="Calibri"/>
                          <a:ea typeface="Calibri"/>
                          <a:cs typeface="B Nazanin" pitchFamily="2" charset="-78"/>
                        </a:rPr>
                        <a:t>4</a:t>
                      </a:r>
                      <a:endParaRPr lang="en-US" sz="20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fa-IR" sz="1800" dirty="0" smtClean="0">
                          <a:effectLst/>
                          <a:latin typeface="Calibri"/>
                          <a:ea typeface="Calibri"/>
                          <a:cs typeface="B Nazanin" pitchFamily="2" charset="-78"/>
                        </a:rPr>
                        <a:t>تعمیرات اساسي پمپ های خنک کاری استخرسوخت</a:t>
                      </a:r>
                      <a:r>
                        <a:rPr lang="fa-IR" sz="1800" baseline="0" dirty="0" smtClean="0">
                          <a:effectLst/>
                          <a:latin typeface="Calibri"/>
                          <a:ea typeface="Calibri"/>
                          <a:cs typeface="B Nazanin" pitchFamily="2" charset="-78"/>
                        </a:rPr>
                        <a:t> مانند </a:t>
                      </a:r>
                      <a:r>
                        <a:rPr lang="en-US" sz="1800" baseline="0" dirty="0" smtClean="0">
                          <a:effectLst/>
                          <a:latin typeface="Calibri"/>
                          <a:ea typeface="Calibri"/>
                          <a:cs typeface="B Nazanin" pitchFamily="2" charset="-78"/>
                        </a:rPr>
                        <a:t>TH18,28,38</a:t>
                      </a:r>
                      <a:endParaRPr lang="en-US" sz="18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6629">
                <a:tc>
                  <a:txBody>
                    <a:bodyPr/>
                    <a:lstStyle/>
                    <a:p>
                      <a:pPr marL="0" marR="0" algn="ctr" rtl="1">
                        <a:lnSpc>
                          <a:spcPct val="115000"/>
                        </a:lnSpc>
                        <a:spcBef>
                          <a:spcPts val="0"/>
                        </a:spcBef>
                        <a:spcAft>
                          <a:spcPts val="0"/>
                        </a:spcAft>
                      </a:pPr>
                      <a:r>
                        <a:rPr lang="fa-IR" sz="2000" dirty="0" smtClean="0">
                          <a:effectLst/>
                          <a:latin typeface="Calibri"/>
                          <a:ea typeface="Calibri"/>
                          <a:cs typeface="B Nazanin" pitchFamily="2" charset="-78"/>
                        </a:rPr>
                        <a:t>5</a:t>
                      </a:r>
                      <a:endParaRPr lang="en-US" sz="20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fa-IR" sz="1800" dirty="0" smtClean="0">
                          <a:effectLst/>
                          <a:latin typeface="Calibri"/>
                          <a:ea typeface="Calibri"/>
                          <a:cs typeface="B Nazanin" pitchFamily="2" charset="-78"/>
                        </a:rPr>
                        <a:t>تعمیرات اساسي</a:t>
                      </a:r>
                      <a:r>
                        <a:rPr lang="fa-IR" sz="1800" baseline="0" dirty="0" smtClean="0">
                          <a:effectLst/>
                          <a:latin typeface="Calibri"/>
                          <a:ea typeface="Calibri"/>
                          <a:cs typeface="B Nazanin" pitchFamily="2" charset="-78"/>
                        </a:rPr>
                        <a:t> پمپ های اضطراری مدار اول مانند </a:t>
                      </a:r>
                      <a:r>
                        <a:rPr lang="en-US" sz="1800" baseline="0" dirty="0" smtClean="0">
                          <a:effectLst/>
                          <a:latin typeface="Calibri"/>
                          <a:ea typeface="Calibri"/>
                          <a:cs typeface="B Nazanin" pitchFamily="2" charset="-78"/>
                        </a:rPr>
                        <a:t>TH10,20,30</a:t>
                      </a:r>
                      <a:endParaRPr lang="en-US" sz="18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9036">
                <a:tc>
                  <a:txBody>
                    <a:bodyPr/>
                    <a:lstStyle/>
                    <a:p>
                      <a:pPr marL="0" marR="0" algn="ctr" rtl="1">
                        <a:lnSpc>
                          <a:spcPct val="115000"/>
                        </a:lnSpc>
                        <a:spcBef>
                          <a:spcPts val="0"/>
                        </a:spcBef>
                        <a:spcAft>
                          <a:spcPts val="0"/>
                        </a:spcAft>
                      </a:pPr>
                      <a:r>
                        <a:rPr lang="fa-IR" sz="2000" dirty="0" smtClean="0">
                          <a:effectLst/>
                          <a:latin typeface="Calibri"/>
                          <a:ea typeface="Calibri"/>
                          <a:cs typeface="B Nazanin" pitchFamily="2" charset="-78"/>
                        </a:rPr>
                        <a:t>6</a:t>
                      </a:r>
                      <a:endParaRPr lang="en-US" sz="20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tcPr>
                </a:tc>
                <a:tc>
                  <a:txBody>
                    <a:bodyPr/>
                    <a:lstStyle/>
                    <a:p>
                      <a:pPr marL="0" marR="0" algn="r" rtl="1">
                        <a:lnSpc>
                          <a:spcPct val="115000"/>
                        </a:lnSpc>
                        <a:spcBef>
                          <a:spcPts val="0"/>
                        </a:spcBef>
                        <a:spcAft>
                          <a:spcPts val="0"/>
                        </a:spcAft>
                      </a:pPr>
                      <a:r>
                        <a:rPr lang="fa-IR" sz="1800" dirty="0" smtClean="0">
                          <a:effectLst/>
                          <a:latin typeface="Calibri"/>
                          <a:ea typeface="Calibri"/>
                          <a:cs typeface="B Nazanin" pitchFamily="2" charset="-78"/>
                        </a:rPr>
                        <a:t>تعمیرات ولو های اصلی ایمپالسی-ایمنی مانند</a:t>
                      </a:r>
                      <a:endParaRPr lang="ru-RU" sz="1800" dirty="0" smtClean="0">
                        <a:effectLst/>
                        <a:latin typeface="Calibri"/>
                        <a:ea typeface="Calibri"/>
                        <a:cs typeface="B Nazanin" pitchFamily="2" charset="-78"/>
                      </a:endParaRPr>
                    </a:p>
                    <a:p>
                      <a:pPr marL="0" marR="0" algn="r" rtl="1">
                        <a:lnSpc>
                          <a:spcPct val="115000"/>
                        </a:lnSpc>
                        <a:spcBef>
                          <a:spcPts val="0"/>
                        </a:spcBef>
                        <a:spcAft>
                          <a:spcPts val="0"/>
                        </a:spcAft>
                      </a:pPr>
                      <a:r>
                        <a:rPr lang="ru-RU" sz="1800" dirty="0" smtClean="0">
                          <a:effectLst/>
                          <a:latin typeface="Calibri"/>
                          <a:ea typeface="Calibri"/>
                          <a:cs typeface="B Nazanin" pitchFamily="2" charset="-78"/>
                        </a:rPr>
                        <a:t>БРУ-А</a:t>
                      </a:r>
                      <a:r>
                        <a:rPr lang="en-US" sz="1800" dirty="0" smtClean="0">
                          <a:effectLst/>
                          <a:latin typeface="Calibri"/>
                          <a:ea typeface="Calibri"/>
                          <a:cs typeface="B Nazanin" pitchFamily="2" charset="-78"/>
                        </a:rPr>
                        <a:t>,</a:t>
                      </a:r>
                      <a:r>
                        <a:rPr lang="ru-RU" sz="1800" dirty="0" smtClean="0">
                          <a:effectLst/>
                          <a:latin typeface="Calibri"/>
                          <a:ea typeface="Calibri"/>
                          <a:cs typeface="B Nazanin" pitchFamily="2" charset="-78"/>
                        </a:rPr>
                        <a:t> БРУ-К</a:t>
                      </a:r>
                      <a:r>
                        <a:rPr lang="fa-IR" sz="1800" dirty="0" smtClean="0">
                          <a:effectLst/>
                          <a:latin typeface="Calibri"/>
                          <a:ea typeface="Calibri"/>
                          <a:cs typeface="B Nazanin" pitchFamily="2" charset="-78"/>
                        </a:rPr>
                        <a:t> </a:t>
                      </a:r>
                      <a:r>
                        <a:rPr lang="ru-RU" sz="1800" dirty="0" smtClean="0">
                          <a:effectLst/>
                          <a:latin typeface="Calibri"/>
                          <a:ea typeface="Calibri"/>
                          <a:cs typeface="B Nazanin" pitchFamily="2" charset="-78"/>
                        </a:rPr>
                        <a:t> ИПУ-ПГ</a:t>
                      </a:r>
                      <a:r>
                        <a:rPr lang="en-US" sz="1800" dirty="0" smtClean="0">
                          <a:effectLst/>
                          <a:latin typeface="Calibri"/>
                          <a:ea typeface="Calibri"/>
                          <a:cs typeface="B Nazanin" pitchFamily="2" charset="-78"/>
                        </a:rPr>
                        <a:t>,</a:t>
                      </a:r>
                      <a:r>
                        <a:rPr lang="ru-RU" sz="1800" dirty="0" smtClean="0">
                          <a:effectLst/>
                          <a:latin typeface="Calibri"/>
                          <a:ea typeface="Calibri"/>
                          <a:cs typeface="B Nazanin" pitchFamily="2" charset="-78"/>
                        </a:rPr>
                        <a:t> ИПУ-САОЗ</a:t>
                      </a:r>
                      <a:r>
                        <a:rPr lang="en-US" sz="1800" dirty="0" smtClean="0">
                          <a:effectLst/>
                          <a:latin typeface="Calibri"/>
                          <a:ea typeface="Calibri"/>
                          <a:cs typeface="B Nazanin" pitchFamily="2" charset="-78"/>
                        </a:rPr>
                        <a:t> ,</a:t>
                      </a:r>
                      <a:r>
                        <a:rPr lang="ru-RU" sz="1800" dirty="0" smtClean="0">
                          <a:effectLst/>
                          <a:latin typeface="Calibri"/>
                          <a:ea typeface="Calibri"/>
                          <a:cs typeface="B Nazanin" pitchFamily="2" charset="-78"/>
                        </a:rPr>
                        <a:t>ИПУ-КД</a:t>
                      </a:r>
                      <a:r>
                        <a:rPr lang="en-US" sz="1800" dirty="0" smtClean="0">
                          <a:effectLst/>
                          <a:latin typeface="Calibri"/>
                          <a:ea typeface="Calibri"/>
                          <a:cs typeface="B Nazanin" pitchFamily="2" charset="-78"/>
                        </a:rPr>
                        <a:t>,</a:t>
                      </a:r>
                      <a:endParaRPr lang="en-US" sz="18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tcPr>
                </a:tc>
              </a:tr>
            </a:tbl>
          </a:graphicData>
        </a:graphic>
      </p:graphicFrame>
      <p:sp>
        <p:nvSpPr>
          <p:cNvPr id="3" name="Title 2"/>
          <p:cNvSpPr>
            <a:spLocks noGrp="1"/>
          </p:cNvSpPr>
          <p:nvPr>
            <p:ph type="title"/>
          </p:nvPr>
        </p:nvSpPr>
        <p:spPr/>
        <p:txBody>
          <a:bodyPr>
            <a:normAutofit/>
          </a:bodyPr>
          <a:lstStyle/>
          <a:p>
            <a:pPr algn="ctr"/>
            <a:r>
              <a:rPr lang="fa-IR" sz="2000" dirty="0">
                <a:effectLst/>
                <a:cs typeface="B Titr" pitchFamily="2" charset="-78"/>
              </a:rPr>
              <a:t>فعالیت هایی که تا پایان قرارداد جدید به کارفرما منتقل خواهند </a:t>
            </a:r>
            <a:r>
              <a:rPr lang="fa-IR" sz="2000" dirty="0" smtClean="0">
                <a:effectLst/>
                <a:cs typeface="B Titr" pitchFamily="2" charset="-78"/>
              </a:rPr>
              <a:t>شد</a:t>
            </a:r>
            <a:endParaRPr lang="en-US" sz="2000" dirty="0">
              <a:cs typeface="B Titr" pitchFamily="2" charset="-78"/>
            </a:endParaRPr>
          </a:p>
        </p:txBody>
      </p:sp>
    </p:spTree>
    <p:extLst>
      <p:ext uri="{BB962C8B-B14F-4D97-AF65-F5344CB8AC3E}">
        <p14:creationId xmlns:p14="http://schemas.microsoft.com/office/powerpoint/2010/main" val="27064211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278235359"/>
              </p:ext>
            </p:extLst>
          </p:nvPr>
        </p:nvGraphicFramePr>
        <p:xfrm>
          <a:off x="1295400" y="1295401"/>
          <a:ext cx="6934200" cy="3151332"/>
        </p:xfrm>
        <a:graphic>
          <a:graphicData uri="http://schemas.openxmlformats.org/drawingml/2006/table">
            <a:tbl>
              <a:tblPr rtl="1" firstRow="1" firstCol="1" bandRow="1">
                <a:tableStyleId>{5C22544A-7EE6-4342-B048-85BDC9FD1C3A}</a:tableStyleId>
              </a:tblPr>
              <a:tblGrid>
                <a:gridCol w="769018"/>
                <a:gridCol w="6165182"/>
              </a:tblGrid>
              <a:tr h="268441">
                <a:tc>
                  <a:txBody>
                    <a:bodyPr/>
                    <a:lstStyle/>
                    <a:p>
                      <a:pPr marL="0" marR="0" algn="ctr" rtl="1">
                        <a:lnSpc>
                          <a:spcPct val="115000"/>
                        </a:lnSpc>
                        <a:spcBef>
                          <a:spcPts val="0"/>
                        </a:spcBef>
                        <a:spcAft>
                          <a:spcPts val="0"/>
                        </a:spcAft>
                      </a:pPr>
                      <a:r>
                        <a:rPr lang="fa-IR" sz="2400" dirty="0">
                          <a:effectLst/>
                          <a:cs typeface="B Nazanin" pitchFamily="2" charset="-78"/>
                        </a:rPr>
                        <a:t>ردیف</a:t>
                      </a:r>
                      <a:endParaRPr lang="en-US" sz="2400" dirty="0">
                        <a:effectLst/>
                        <a:latin typeface="Calibri"/>
                        <a:ea typeface="Calibri"/>
                        <a:cs typeface="B Nazanin" pitchFamily="2" charset="-78"/>
                      </a:endParaRPr>
                    </a:p>
                  </a:txBody>
                  <a:tcPr marL="41435" marR="41435" marT="0" marB="0"/>
                </a:tc>
                <a:tc>
                  <a:txBody>
                    <a:bodyPr/>
                    <a:lstStyle/>
                    <a:p>
                      <a:pPr marL="0" marR="0" algn="ctr" rtl="1">
                        <a:lnSpc>
                          <a:spcPct val="115000"/>
                        </a:lnSpc>
                        <a:spcBef>
                          <a:spcPts val="0"/>
                        </a:spcBef>
                        <a:spcAft>
                          <a:spcPts val="0"/>
                        </a:spcAft>
                      </a:pPr>
                      <a:r>
                        <a:rPr lang="fa-IR" sz="2400" dirty="0">
                          <a:effectLst/>
                          <a:cs typeface="B Nazanin" pitchFamily="2" charset="-78"/>
                        </a:rPr>
                        <a:t>شرح فعالیت</a:t>
                      </a:r>
                      <a:endParaRPr lang="en-US" sz="2400" dirty="0">
                        <a:effectLst/>
                        <a:latin typeface="Calibri"/>
                        <a:ea typeface="Calibri"/>
                        <a:cs typeface="B Nazanin" pitchFamily="2" charset="-78"/>
                      </a:endParaRPr>
                    </a:p>
                  </a:txBody>
                  <a:tcPr marL="41435" marR="41435" marT="0" marB="0"/>
                </a:tc>
              </a:tr>
              <a:tr h="417575">
                <a:tc>
                  <a:txBody>
                    <a:bodyPr/>
                    <a:lstStyle/>
                    <a:p>
                      <a:pPr marL="0" marR="0" algn="ctr" rtl="1">
                        <a:lnSpc>
                          <a:spcPct val="115000"/>
                        </a:lnSpc>
                        <a:spcBef>
                          <a:spcPts val="0"/>
                        </a:spcBef>
                        <a:spcAft>
                          <a:spcPts val="0"/>
                        </a:spcAft>
                      </a:pPr>
                      <a:r>
                        <a:rPr lang="fa-IR" sz="2000" dirty="0" smtClean="0">
                          <a:effectLst/>
                          <a:latin typeface="Calibri"/>
                          <a:ea typeface="Calibri"/>
                          <a:cs typeface="B Nazanin" pitchFamily="2" charset="-78"/>
                        </a:rPr>
                        <a:t>7</a:t>
                      </a:r>
                      <a:endParaRPr lang="en-US" sz="2000" dirty="0">
                        <a:effectLst/>
                        <a:latin typeface="Calibri"/>
                        <a:ea typeface="Calibri"/>
                        <a:cs typeface="B Nazanin" pitchFamily="2" charset="-78"/>
                      </a:endParaRPr>
                    </a:p>
                  </a:txBody>
                  <a:tcPr marL="41435" marR="41435" marT="0" marB="0">
                    <a:lnB w="12700" cap="flat" cmpd="sng" algn="ctr">
                      <a:solidFill>
                        <a:schemeClr val="tx1"/>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fa-IR" sz="1800" dirty="0" smtClean="0">
                          <a:effectLst/>
                          <a:latin typeface="Calibri"/>
                          <a:ea typeface="Calibri"/>
                          <a:cs typeface="B Nazanin" pitchFamily="2" charset="-78"/>
                        </a:rPr>
                        <a:t>تعمیرات کمپرسورهای هوای راه انداز دیزل ژنراتور مانند </a:t>
                      </a:r>
                      <a:r>
                        <a:rPr lang="en-US" sz="1800" dirty="0" smtClean="0">
                          <a:effectLst/>
                          <a:latin typeface="Calibri"/>
                          <a:ea typeface="Calibri"/>
                          <a:cs typeface="B Nazanin" pitchFamily="2" charset="-78"/>
                        </a:rPr>
                        <a:t>GY10,20D501,2</a:t>
                      </a:r>
                      <a:endParaRPr lang="en-US" sz="1800" dirty="0">
                        <a:effectLst/>
                        <a:latin typeface="Calibri"/>
                        <a:ea typeface="Calibri"/>
                        <a:cs typeface="B Nazanin" pitchFamily="2" charset="-78"/>
                      </a:endParaRPr>
                    </a:p>
                  </a:txBody>
                  <a:tcPr marL="41435" marR="41435" marT="0" marB="0">
                    <a:lnB w="12700" cap="flat" cmpd="sng" algn="ctr">
                      <a:solidFill>
                        <a:schemeClr val="tx1"/>
                      </a:solidFill>
                      <a:prstDash val="solid"/>
                      <a:round/>
                      <a:headEnd type="none" w="med" len="med"/>
                      <a:tailEnd type="none" w="med" len="med"/>
                    </a:lnB>
                  </a:tcPr>
                </a:tc>
              </a:tr>
              <a:tr h="506349">
                <a:tc>
                  <a:txBody>
                    <a:bodyPr/>
                    <a:lstStyle/>
                    <a:p>
                      <a:pPr marL="0" marR="0" algn="ctr" rtl="1">
                        <a:lnSpc>
                          <a:spcPct val="115000"/>
                        </a:lnSpc>
                        <a:spcBef>
                          <a:spcPts val="0"/>
                        </a:spcBef>
                        <a:spcAft>
                          <a:spcPts val="0"/>
                        </a:spcAft>
                      </a:pPr>
                      <a:r>
                        <a:rPr lang="fa-IR" sz="2000" dirty="0" smtClean="0">
                          <a:effectLst/>
                          <a:latin typeface="Calibri"/>
                          <a:ea typeface="Calibri"/>
                          <a:cs typeface="B Nazanin" pitchFamily="2" charset="-78"/>
                        </a:rPr>
                        <a:t>8</a:t>
                      </a:r>
                      <a:endParaRPr lang="en-US" sz="20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fa-IR" sz="1800" dirty="0" smtClean="0">
                          <a:effectLst/>
                          <a:latin typeface="Calibri"/>
                          <a:ea typeface="Calibri"/>
                          <a:cs typeface="B Nazanin" pitchFamily="2" charset="-78"/>
                        </a:rPr>
                        <a:t>تعمیرات</a:t>
                      </a:r>
                      <a:r>
                        <a:rPr lang="fa-IR" sz="1800" baseline="0" dirty="0" smtClean="0">
                          <a:effectLst/>
                          <a:latin typeface="Calibri"/>
                          <a:ea typeface="Calibri"/>
                          <a:cs typeface="B Nazanin" pitchFamily="2" charset="-78"/>
                        </a:rPr>
                        <a:t> پمپ های خنک کننده کندانسور </a:t>
                      </a:r>
                      <a:r>
                        <a:rPr lang="en-US" sz="1800" baseline="0" dirty="0" smtClean="0">
                          <a:effectLst/>
                          <a:latin typeface="Calibri"/>
                          <a:ea typeface="Calibri"/>
                          <a:cs typeface="B Nazanin" pitchFamily="2" charset="-78"/>
                        </a:rPr>
                        <a:t>UF40</a:t>
                      </a:r>
                      <a:r>
                        <a:rPr lang="fa-IR" sz="1800" baseline="0" dirty="0" smtClean="0">
                          <a:effectLst/>
                          <a:latin typeface="Calibri"/>
                          <a:ea typeface="Calibri"/>
                          <a:cs typeface="B Nazanin" pitchFamily="2" charset="-78"/>
                        </a:rPr>
                        <a:t> مانند </a:t>
                      </a:r>
                      <a:r>
                        <a:rPr lang="en-US" sz="1800" baseline="0" dirty="0" smtClean="0">
                          <a:effectLst/>
                          <a:latin typeface="Calibri"/>
                          <a:ea typeface="Calibri"/>
                          <a:cs typeface="B Nazanin" pitchFamily="2" charset="-78"/>
                        </a:rPr>
                        <a:t>VJ41D001</a:t>
                      </a:r>
                      <a:endParaRPr lang="en-US" sz="18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2083">
                <a:tc>
                  <a:txBody>
                    <a:bodyPr/>
                    <a:lstStyle/>
                    <a:p>
                      <a:pPr marL="0" marR="0" algn="ctr" rtl="1">
                        <a:lnSpc>
                          <a:spcPct val="115000"/>
                        </a:lnSpc>
                        <a:spcBef>
                          <a:spcPts val="0"/>
                        </a:spcBef>
                        <a:spcAft>
                          <a:spcPts val="0"/>
                        </a:spcAft>
                      </a:pPr>
                      <a:r>
                        <a:rPr lang="fa-IR" sz="2000" dirty="0" smtClean="0">
                          <a:effectLst/>
                          <a:latin typeface="Calibri"/>
                          <a:ea typeface="Calibri"/>
                          <a:cs typeface="B Nazanin" pitchFamily="2" charset="-78"/>
                        </a:rPr>
                        <a:t>9</a:t>
                      </a:r>
                      <a:endParaRPr lang="en-US" sz="20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15000"/>
                        </a:lnSpc>
                        <a:spcBef>
                          <a:spcPts val="0"/>
                        </a:spcBef>
                        <a:spcAft>
                          <a:spcPts val="0"/>
                        </a:spcAft>
                        <a:buClrTx/>
                        <a:buSzTx/>
                        <a:buFontTx/>
                        <a:buNone/>
                        <a:tabLst/>
                        <a:defRPr/>
                      </a:pPr>
                      <a:r>
                        <a:rPr lang="fa-IR" sz="1800" dirty="0" smtClean="0">
                          <a:effectLst/>
                          <a:latin typeface="Calibri"/>
                          <a:ea typeface="Calibri"/>
                          <a:cs typeface="B Nazanin" pitchFamily="2" charset="-78"/>
                        </a:rPr>
                        <a:t>تعمیرات</a:t>
                      </a:r>
                      <a:r>
                        <a:rPr lang="fa-IR" sz="1800" baseline="0" dirty="0" smtClean="0">
                          <a:effectLst/>
                          <a:latin typeface="Calibri"/>
                          <a:ea typeface="Calibri"/>
                          <a:cs typeface="B Nazanin" pitchFamily="2" charset="-78"/>
                        </a:rPr>
                        <a:t> پمپ های سیرکوله کندانسور مانند </a:t>
                      </a:r>
                      <a:r>
                        <a:rPr lang="en-US" sz="1800" baseline="0" dirty="0" smtClean="0">
                          <a:effectLst/>
                          <a:latin typeface="Calibri"/>
                          <a:ea typeface="Calibri"/>
                          <a:cs typeface="B Nazanin" pitchFamily="2" charset="-78"/>
                        </a:rPr>
                        <a:t>VC10,20,30,40D001</a:t>
                      </a:r>
                      <a:endParaRPr lang="en-US" sz="1800" dirty="0" smtClean="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6629">
                <a:tc>
                  <a:txBody>
                    <a:bodyPr/>
                    <a:lstStyle/>
                    <a:p>
                      <a:pPr marL="0" marR="0" algn="ctr" rtl="1">
                        <a:lnSpc>
                          <a:spcPct val="115000"/>
                        </a:lnSpc>
                        <a:spcBef>
                          <a:spcPts val="0"/>
                        </a:spcBef>
                        <a:spcAft>
                          <a:spcPts val="0"/>
                        </a:spcAft>
                      </a:pPr>
                      <a:r>
                        <a:rPr lang="fa-IR" sz="2000" dirty="0" smtClean="0">
                          <a:effectLst/>
                          <a:latin typeface="Calibri"/>
                          <a:ea typeface="Calibri"/>
                          <a:cs typeface="B Nazanin" pitchFamily="2" charset="-78"/>
                        </a:rPr>
                        <a:t>10</a:t>
                      </a:r>
                      <a:endParaRPr lang="en-US" sz="20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15000"/>
                        </a:lnSpc>
                        <a:spcBef>
                          <a:spcPts val="0"/>
                        </a:spcBef>
                        <a:spcAft>
                          <a:spcPts val="0"/>
                        </a:spcAft>
                        <a:buClrTx/>
                        <a:buSzTx/>
                        <a:buFontTx/>
                        <a:buNone/>
                        <a:tabLst/>
                        <a:defRPr/>
                      </a:pPr>
                      <a:r>
                        <a:rPr lang="fa-IR" sz="1800" dirty="0" smtClean="0">
                          <a:effectLst/>
                          <a:latin typeface="Calibri"/>
                          <a:ea typeface="Calibri"/>
                          <a:cs typeface="B Nazanin" pitchFamily="2" charset="-78"/>
                        </a:rPr>
                        <a:t>تعمیرات</a:t>
                      </a:r>
                      <a:r>
                        <a:rPr lang="fa-IR" sz="1800" baseline="0" dirty="0" smtClean="0">
                          <a:effectLst/>
                          <a:latin typeface="Calibri"/>
                          <a:ea typeface="Calibri"/>
                          <a:cs typeface="B Nazanin" pitchFamily="2" charset="-78"/>
                        </a:rPr>
                        <a:t> پمپ های سیستم دفع بخارات روغن مانند </a:t>
                      </a:r>
                      <a:r>
                        <a:rPr lang="en-US" sz="1800" baseline="0" dirty="0" smtClean="0">
                          <a:effectLst/>
                          <a:latin typeface="Calibri"/>
                          <a:ea typeface="Calibri"/>
                          <a:cs typeface="B Nazanin" pitchFamily="2" charset="-78"/>
                        </a:rPr>
                        <a:t>SN81,91D001</a:t>
                      </a:r>
                      <a:endParaRPr lang="en-US" sz="1800" dirty="0" smtClean="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9036">
                <a:tc>
                  <a:txBody>
                    <a:bodyPr/>
                    <a:lstStyle/>
                    <a:p>
                      <a:pPr marL="0" marR="0" algn="ctr" rtl="1">
                        <a:lnSpc>
                          <a:spcPct val="115000"/>
                        </a:lnSpc>
                        <a:spcBef>
                          <a:spcPts val="0"/>
                        </a:spcBef>
                        <a:spcAft>
                          <a:spcPts val="0"/>
                        </a:spcAft>
                      </a:pPr>
                      <a:r>
                        <a:rPr lang="fa-IR" sz="2000" dirty="0" smtClean="0">
                          <a:effectLst/>
                          <a:latin typeface="Calibri"/>
                          <a:ea typeface="Calibri"/>
                          <a:cs typeface="B Nazanin" pitchFamily="2" charset="-78"/>
                        </a:rPr>
                        <a:t>11</a:t>
                      </a:r>
                      <a:endParaRPr lang="en-US" sz="20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15000"/>
                        </a:lnSpc>
                        <a:spcBef>
                          <a:spcPts val="0"/>
                        </a:spcBef>
                        <a:spcAft>
                          <a:spcPts val="0"/>
                        </a:spcAft>
                        <a:buClrTx/>
                        <a:buSzTx/>
                        <a:buFontTx/>
                        <a:buNone/>
                        <a:tabLst/>
                        <a:defRPr/>
                      </a:pPr>
                      <a:r>
                        <a:rPr lang="fa-IR" sz="1800" dirty="0" smtClean="0">
                          <a:effectLst/>
                          <a:latin typeface="Calibri"/>
                          <a:ea typeface="Calibri"/>
                          <a:cs typeface="B Nazanin" pitchFamily="2" charset="-78"/>
                        </a:rPr>
                        <a:t>تعمیرات</a:t>
                      </a:r>
                      <a:r>
                        <a:rPr lang="fa-IR" sz="1800" baseline="0" dirty="0" smtClean="0">
                          <a:effectLst/>
                          <a:latin typeface="Calibri"/>
                          <a:ea typeface="Calibri"/>
                          <a:cs typeface="B Nazanin" pitchFamily="2" charset="-78"/>
                        </a:rPr>
                        <a:t> پمپ های کمکی تغذیه مانند </a:t>
                      </a:r>
                      <a:r>
                        <a:rPr lang="en-US" sz="1800" baseline="0" dirty="0" smtClean="0">
                          <a:effectLst/>
                          <a:latin typeface="Calibri"/>
                          <a:ea typeface="Calibri"/>
                          <a:cs typeface="B Nazanin" pitchFamily="2" charset="-78"/>
                        </a:rPr>
                        <a:t>RR22</a:t>
                      </a:r>
                      <a:endParaRPr lang="en-US" sz="1800" dirty="0" smtClean="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9036">
                <a:tc>
                  <a:txBody>
                    <a:bodyPr/>
                    <a:lstStyle/>
                    <a:p>
                      <a:pPr marL="0" marR="0" algn="ctr" rtl="1">
                        <a:lnSpc>
                          <a:spcPct val="115000"/>
                        </a:lnSpc>
                        <a:spcBef>
                          <a:spcPts val="0"/>
                        </a:spcBef>
                        <a:spcAft>
                          <a:spcPts val="0"/>
                        </a:spcAft>
                      </a:pPr>
                      <a:r>
                        <a:rPr lang="fa-IR" sz="2000" dirty="0" smtClean="0">
                          <a:effectLst/>
                          <a:latin typeface="Calibri"/>
                          <a:ea typeface="Calibri"/>
                          <a:cs typeface="B Nazanin" pitchFamily="2" charset="-78"/>
                        </a:rPr>
                        <a:t>12</a:t>
                      </a:r>
                      <a:endParaRPr lang="en-US" sz="20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tcPr>
                </a:tc>
                <a:tc>
                  <a:txBody>
                    <a:bodyPr/>
                    <a:lstStyle/>
                    <a:p>
                      <a:pPr marL="0" marR="0" indent="0" algn="r" defTabSz="914400" rtl="1" eaLnBrk="1" fontAlgn="auto" latinLnBrk="0" hangingPunct="1">
                        <a:lnSpc>
                          <a:spcPct val="115000"/>
                        </a:lnSpc>
                        <a:spcBef>
                          <a:spcPts val="0"/>
                        </a:spcBef>
                        <a:spcAft>
                          <a:spcPts val="0"/>
                        </a:spcAft>
                        <a:buClrTx/>
                        <a:buSzTx/>
                        <a:buFontTx/>
                        <a:buNone/>
                        <a:tabLst/>
                        <a:defRPr/>
                      </a:pPr>
                      <a:r>
                        <a:rPr lang="fa-IR" sz="1800" dirty="0" smtClean="0">
                          <a:effectLst/>
                          <a:latin typeface="Calibri"/>
                          <a:ea typeface="Calibri"/>
                          <a:cs typeface="B Nazanin" pitchFamily="2" charset="-78"/>
                        </a:rPr>
                        <a:t>تعمیرات</a:t>
                      </a:r>
                      <a:r>
                        <a:rPr lang="fa-IR" sz="1800" baseline="0" dirty="0" smtClean="0">
                          <a:effectLst/>
                          <a:latin typeface="Calibri"/>
                          <a:ea typeface="Calibri"/>
                          <a:cs typeface="B Nazanin" pitchFamily="2" charset="-78"/>
                        </a:rPr>
                        <a:t> پمپ های روغن کاری توربین مانند </a:t>
                      </a:r>
                      <a:r>
                        <a:rPr lang="en-US" sz="1800" baseline="0" dirty="0" smtClean="0">
                          <a:effectLst/>
                          <a:latin typeface="Calibri"/>
                          <a:ea typeface="Calibri"/>
                          <a:cs typeface="B Nazanin" pitchFamily="2" charset="-78"/>
                        </a:rPr>
                        <a:t>SC11D001</a:t>
                      </a:r>
                      <a:endParaRPr lang="en-US" sz="1800" dirty="0" smtClean="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tcPr>
                </a:tc>
              </a:tr>
            </a:tbl>
          </a:graphicData>
        </a:graphic>
      </p:graphicFrame>
      <p:sp>
        <p:nvSpPr>
          <p:cNvPr id="3" name="Title 2"/>
          <p:cNvSpPr>
            <a:spLocks noGrp="1"/>
          </p:cNvSpPr>
          <p:nvPr>
            <p:ph type="title"/>
          </p:nvPr>
        </p:nvSpPr>
        <p:spPr/>
        <p:txBody>
          <a:bodyPr>
            <a:normAutofit/>
          </a:bodyPr>
          <a:lstStyle/>
          <a:p>
            <a:pPr algn="ctr"/>
            <a:r>
              <a:rPr lang="fa-IR" sz="2000" dirty="0">
                <a:effectLst/>
                <a:cs typeface="B Titr" pitchFamily="2" charset="-78"/>
              </a:rPr>
              <a:t>فعالیت هایی که تا پایان قرارداد جدید به کارفرما منتقل خواهند </a:t>
            </a:r>
            <a:r>
              <a:rPr lang="fa-IR" sz="2000" dirty="0" smtClean="0">
                <a:effectLst/>
                <a:cs typeface="B Titr" pitchFamily="2" charset="-78"/>
              </a:rPr>
              <a:t>شد</a:t>
            </a:r>
            <a:endParaRPr lang="en-US" sz="2000" dirty="0">
              <a:effectLst/>
              <a:cs typeface="B Titr" pitchFamily="2" charset="-78"/>
            </a:endParaRPr>
          </a:p>
        </p:txBody>
      </p:sp>
    </p:spTree>
    <p:extLst>
      <p:ext uri="{BB962C8B-B14F-4D97-AF65-F5344CB8AC3E}">
        <p14:creationId xmlns:p14="http://schemas.microsoft.com/office/powerpoint/2010/main" val="33938623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367818219"/>
              </p:ext>
            </p:extLst>
          </p:nvPr>
        </p:nvGraphicFramePr>
        <p:xfrm>
          <a:off x="1295400" y="1295401"/>
          <a:ext cx="6934200" cy="3322747"/>
        </p:xfrm>
        <a:graphic>
          <a:graphicData uri="http://schemas.openxmlformats.org/drawingml/2006/table">
            <a:tbl>
              <a:tblPr rtl="1" firstRow="1" firstCol="1" bandRow="1">
                <a:tableStyleId>{5C22544A-7EE6-4342-B048-85BDC9FD1C3A}</a:tableStyleId>
              </a:tblPr>
              <a:tblGrid>
                <a:gridCol w="769018"/>
                <a:gridCol w="6165182"/>
              </a:tblGrid>
              <a:tr h="268441">
                <a:tc>
                  <a:txBody>
                    <a:bodyPr/>
                    <a:lstStyle/>
                    <a:p>
                      <a:pPr marL="0" marR="0" algn="ctr" rtl="1">
                        <a:lnSpc>
                          <a:spcPct val="115000"/>
                        </a:lnSpc>
                        <a:spcBef>
                          <a:spcPts val="0"/>
                        </a:spcBef>
                        <a:spcAft>
                          <a:spcPts val="0"/>
                        </a:spcAft>
                      </a:pPr>
                      <a:r>
                        <a:rPr lang="fa-IR" sz="2400" dirty="0">
                          <a:effectLst/>
                          <a:cs typeface="B Nazanin" pitchFamily="2" charset="-78"/>
                        </a:rPr>
                        <a:t>ردیف</a:t>
                      </a:r>
                      <a:endParaRPr lang="en-US" sz="2400" dirty="0">
                        <a:effectLst/>
                        <a:latin typeface="Calibri"/>
                        <a:ea typeface="Calibri"/>
                        <a:cs typeface="B Nazanin" pitchFamily="2" charset="-78"/>
                      </a:endParaRPr>
                    </a:p>
                  </a:txBody>
                  <a:tcPr marL="41435" marR="41435" marT="0" marB="0"/>
                </a:tc>
                <a:tc>
                  <a:txBody>
                    <a:bodyPr/>
                    <a:lstStyle/>
                    <a:p>
                      <a:pPr marL="0" marR="0" algn="ctr" rtl="1">
                        <a:lnSpc>
                          <a:spcPct val="115000"/>
                        </a:lnSpc>
                        <a:spcBef>
                          <a:spcPts val="0"/>
                        </a:spcBef>
                        <a:spcAft>
                          <a:spcPts val="0"/>
                        </a:spcAft>
                      </a:pPr>
                      <a:r>
                        <a:rPr lang="fa-IR" sz="2400" dirty="0">
                          <a:effectLst/>
                          <a:cs typeface="B Nazanin" pitchFamily="2" charset="-78"/>
                        </a:rPr>
                        <a:t>شرح فعالیت</a:t>
                      </a:r>
                      <a:endParaRPr lang="en-US" sz="2400" dirty="0">
                        <a:effectLst/>
                        <a:latin typeface="Calibri"/>
                        <a:ea typeface="Calibri"/>
                        <a:cs typeface="B Nazanin" pitchFamily="2" charset="-78"/>
                      </a:endParaRPr>
                    </a:p>
                  </a:txBody>
                  <a:tcPr marL="41435" marR="41435" marT="0" marB="0"/>
                </a:tc>
              </a:tr>
              <a:tr h="417575">
                <a:tc>
                  <a:txBody>
                    <a:bodyPr/>
                    <a:lstStyle/>
                    <a:p>
                      <a:pPr marL="0" marR="0" algn="ctr" rtl="1">
                        <a:lnSpc>
                          <a:spcPct val="115000"/>
                        </a:lnSpc>
                        <a:spcBef>
                          <a:spcPts val="0"/>
                        </a:spcBef>
                        <a:spcAft>
                          <a:spcPts val="0"/>
                        </a:spcAft>
                      </a:pPr>
                      <a:r>
                        <a:rPr lang="fa-IR" sz="2000" dirty="0" smtClean="0">
                          <a:effectLst/>
                          <a:latin typeface="Calibri"/>
                          <a:ea typeface="Calibri"/>
                          <a:cs typeface="B Nazanin" pitchFamily="2" charset="-78"/>
                        </a:rPr>
                        <a:t>13</a:t>
                      </a:r>
                      <a:endParaRPr lang="en-US" sz="2000" dirty="0">
                        <a:effectLst/>
                        <a:latin typeface="Calibri"/>
                        <a:ea typeface="Calibri"/>
                        <a:cs typeface="B Nazanin" pitchFamily="2" charset="-78"/>
                      </a:endParaRPr>
                    </a:p>
                  </a:txBody>
                  <a:tcPr marL="41435" marR="41435" marT="0" marB="0">
                    <a:lnB w="12700" cap="flat" cmpd="sng" algn="ctr">
                      <a:solidFill>
                        <a:schemeClr val="tx1"/>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fa-IR" sz="1800" dirty="0" smtClean="0">
                          <a:effectLst/>
                          <a:latin typeface="Calibri"/>
                          <a:ea typeface="Calibri"/>
                          <a:cs typeface="B Nazanin" pitchFamily="2" charset="-78"/>
                        </a:rPr>
                        <a:t>تعمیرات پمپ های تنظیم توربین مانند </a:t>
                      </a:r>
                      <a:r>
                        <a:rPr lang="en-US" sz="1800" dirty="0" smtClean="0">
                          <a:effectLst/>
                          <a:latin typeface="Calibri"/>
                          <a:ea typeface="Calibri"/>
                          <a:cs typeface="B Nazanin" pitchFamily="2" charset="-78"/>
                        </a:rPr>
                        <a:t>SJ11D001</a:t>
                      </a:r>
                      <a:endParaRPr lang="en-US" sz="1800" dirty="0">
                        <a:effectLst/>
                        <a:latin typeface="Calibri"/>
                        <a:ea typeface="Calibri"/>
                        <a:cs typeface="B Nazanin" pitchFamily="2" charset="-78"/>
                      </a:endParaRPr>
                    </a:p>
                  </a:txBody>
                  <a:tcPr marL="41435" marR="41435" marT="0" marB="0">
                    <a:lnB w="12700" cap="flat" cmpd="sng" algn="ctr">
                      <a:solidFill>
                        <a:schemeClr val="tx1"/>
                      </a:solidFill>
                      <a:prstDash val="solid"/>
                      <a:round/>
                      <a:headEnd type="none" w="med" len="med"/>
                      <a:tailEnd type="none" w="med" len="med"/>
                    </a:lnB>
                  </a:tcPr>
                </a:tc>
              </a:tr>
              <a:tr h="506349">
                <a:tc>
                  <a:txBody>
                    <a:bodyPr/>
                    <a:lstStyle/>
                    <a:p>
                      <a:pPr marL="0" marR="0" algn="ctr" rtl="1">
                        <a:lnSpc>
                          <a:spcPct val="115000"/>
                        </a:lnSpc>
                        <a:spcBef>
                          <a:spcPts val="0"/>
                        </a:spcBef>
                        <a:spcAft>
                          <a:spcPts val="0"/>
                        </a:spcAft>
                      </a:pPr>
                      <a:r>
                        <a:rPr lang="fa-IR" sz="2000" dirty="0" smtClean="0">
                          <a:effectLst/>
                          <a:latin typeface="Calibri"/>
                          <a:ea typeface="Calibri"/>
                          <a:cs typeface="B Nazanin" pitchFamily="2" charset="-78"/>
                        </a:rPr>
                        <a:t>14</a:t>
                      </a:r>
                      <a:endParaRPr lang="en-US" sz="20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fa-IR" sz="1800" dirty="0" smtClean="0">
                          <a:effectLst/>
                          <a:latin typeface="Calibri"/>
                          <a:ea typeface="Calibri"/>
                          <a:cs typeface="B Nazanin" pitchFamily="2" charset="-78"/>
                        </a:rPr>
                        <a:t>تعمیرات پمپ های سیستم تامین روغن</a:t>
                      </a:r>
                      <a:r>
                        <a:rPr lang="ru-RU" sz="1800" dirty="0" smtClean="0">
                          <a:effectLst/>
                          <a:latin typeface="Calibri"/>
                          <a:ea typeface="Calibri"/>
                          <a:cs typeface="B Nazanin" pitchFamily="2" charset="-78"/>
                        </a:rPr>
                        <a:t>БРУ</a:t>
                      </a:r>
                      <a:r>
                        <a:rPr lang="ru-RU" sz="1800" baseline="0" dirty="0" smtClean="0">
                          <a:effectLst/>
                          <a:latin typeface="Calibri"/>
                          <a:ea typeface="Calibri"/>
                          <a:cs typeface="B Nazanin" pitchFamily="2" charset="-78"/>
                        </a:rPr>
                        <a:t>-К </a:t>
                      </a:r>
                      <a:r>
                        <a:rPr lang="fa-IR" sz="1800" baseline="0" dirty="0" smtClean="0">
                          <a:effectLst/>
                          <a:latin typeface="Calibri"/>
                          <a:ea typeface="Calibri"/>
                          <a:cs typeface="B Nazanin" pitchFamily="2" charset="-78"/>
                        </a:rPr>
                        <a:t> مانند</a:t>
                      </a:r>
                      <a:r>
                        <a:rPr lang="fa-IR" sz="1800" dirty="0" smtClean="0">
                          <a:effectLst/>
                          <a:latin typeface="Calibri"/>
                          <a:ea typeface="Calibri"/>
                          <a:cs typeface="B Nazanin" pitchFamily="2" charset="-78"/>
                        </a:rPr>
                        <a:t>  </a:t>
                      </a:r>
                      <a:r>
                        <a:rPr lang="en-US" sz="1800" dirty="0" smtClean="0">
                          <a:effectLst/>
                          <a:latin typeface="Calibri"/>
                          <a:ea typeface="Calibri"/>
                          <a:cs typeface="B Nazanin" pitchFamily="2" charset="-78"/>
                        </a:rPr>
                        <a:t>SJ81D001</a:t>
                      </a:r>
                      <a:endParaRPr lang="en-US" sz="18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60451">
                <a:tc>
                  <a:txBody>
                    <a:bodyPr/>
                    <a:lstStyle/>
                    <a:p>
                      <a:pPr marL="0" marR="0" algn="ctr" rtl="1">
                        <a:lnSpc>
                          <a:spcPct val="115000"/>
                        </a:lnSpc>
                        <a:spcBef>
                          <a:spcPts val="0"/>
                        </a:spcBef>
                        <a:spcAft>
                          <a:spcPts val="0"/>
                        </a:spcAft>
                      </a:pPr>
                      <a:r>
                        <a:rPr lang="fa-IR" sz="2000" dirty="0" smtClean="0">
                          <a:effectLst/>
                          <a:latin typeface="Calibri"/>
                          <a:ea typeface="Calibri"/>
                          <a:cs typeface="B Nazanin" pitchFamily="2" charset="-78"/>
                        </a:rPr>
                        <a:t>15</a:t>
                      </a:r>
                      <a:endParaRPr lang="en-US" sz="20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15000"/>
                        </a:lnSpc>
                        <a:spcBef>
                          <a:spcPts val="0"/>
                        </a:spcBef>
                        <a:spcAft>
                          <a:spcPts val="0"/>
                        </a:spcAft>
                        <a:buClrTx/>
                        <a:buSzTx/>
                        <a:buFontTx/>
                        <a:buNone/>
                        <a:tabLst/>
                        <a:defRPr/>
                      </a:pPr>
                      <a:r>
                        <a:rPr lang="fa-IR" sz="1800" dirty="0" smtClean="0">
                          <a:effectLst/>
                          <a:latin typeface="Calibri"/>
                          <a:ea typeface="Calibri"/>
                          <a:cs typeface="B Nazanin" pitchFamily="2" charset="-78"/>
                        </a:rPr>
                        <a:t>تعمیرات</a:t>
                      </a:r>
                      <a:r>
                        <a:rPr lang="fa-IR" sz="1800" baseline="0" dirty="0" smtClean="0">
                          <a:effectLst/>
                          <a:latin typeface="Calibri"/>
                          <a:ea typeface="Calibri"/>
                          <a:cs typeface="B Nazanin" pitchFamily="2" charset="-78"/>
                        </a:rPr>
                        <a:t> استاپ ولوهای توربین فشار بالا به همراه سروموتور مانند </a:t>
                      </a:r>
                      <a:r>
                        <a:rPr lang="en-US" sz="1800" baseline="0" dirty="0" smtClean="0">
                          <a:effectLst/>
                          <a:latin typeface="Calibri"/>
                          <a:ea typeface="Calibri"/>
                          <a:cs typeface="B Nazanin" pitchFamily="2" charset="-78"/>
                        </a:rPr>
                        <a:t>SA01S010</a:t>
                      </a:r>
                      <a:endParaRPr lang="en-US" sz="1800" dirty="0" smtClean="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2083">
                <a:tc>
                  <a:txBody>
                    <a:bodyPr/>
                    <a:lstStyle/>
                    <a:p>
                      <a:pPr marL="0" marR="0" algn="ctr" rtl="1">
                        <a:lnSpc>
                          <a:spcPct val="115000"/>
                        </a:lnSpc>
                        <a:spcBef>
                          <a:spcPts val="0"/>
                        </a:spcBef>
                        <a:spcAft>
                          <a:spcPts val="0"/>
                        </a:spcAft>
                      </a:pPr>
                      <a:r>
                        <a:rPr lang="fa-IR" sz="2000" dirty="0" smtClean="0">
                          <a:effectLst/>
                          <a:latin typeface="Calibri"/>
                          <a:ea typeface="Calibri"/>
                          <a:cs typeface="B Nazanin" pitchFamily="2" charset="-78"/>
                        </a:rPr>
                        <a:t>16</a:t>
                      </a:r>
                      <a:endParaRPr lang="en-US" sz="20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15000"/>
                        </a:lnSpc>
                        <a:spcBef>
                          <a:spcPts val="0"/>
                        </a:spcBef>
                        <a:spcAft>
                          <a:spcPts val="0"/>
                        </a:spcAft>
                        <a:buClrTx/>
                        <a:buSzTx/>
                        <a:buFontTx/>
                        <a:buNone/>
                        <a:tabLst/>
                        <a:defRPr/>
                      </a:pPr>
                      <a:r>
                        <a:rPr lang="fa-IR" sz="1800" dirty="0" smtClean="0">
                          <a:effectLst/>
                          <a:latin typeface="Calibri"/>
                          <a:ea typeface="Calibri"/>
                          <a:cs typeface="B Nazanin" pitchFamily="2" charset="-78"/>
                        </a:rPr>
                        <a:t>تعمیرات کنترل ولوهای فشار پایین توربین مانند </a:t>
                      </a:r>
                      <a:r>
                        <a:rPr lang="en-US" sz="1800" dirty="0" smtClean="0">
                          <a:effectLst/>
                          <a:latin typeface="Calibri"/>
                          <a:ea typeface="Calibri"/>
                          <a:cs typeface="B Nazanin" pitchFamily="2" charset="-78"/>
                        </a:rPr>
                        <a:t>SA30S020</a:t>
                      </a: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6629">
                <a:tc>
                  <a:txBody>
                    <a:bodyPr/>
                    <a:lstStyle/>
                    <a:p>
                      <a:pPr marL="0" marR="0" algn="ctr" rtl="1">
                        <a:lnSpc>
                          <a:spcPct val="115000"/>
                        </a:lnSpc>
                        <a:spcBef>
                          <a:spcPts val="0"/>
                        </a:spcBef>
                        <a:spcAft>
                          <a:spcPts val="0"/>
                        </a:spcAft>
                      </a:pPr>
                      <a:r>
                        <a:rPr lang="fa-IR" sz="2000" dirty="0" smtClean="0">
                          <a:effectLst/>
                          <a:latin typeface="Calibri"/>
                          <a:ea typeface="Calibri"/>
                          <a:cs typeface="B Nazanin" pitchFamily="2" charset="-78"/>
                        </a:rPr>
                        <a:t>17</a:t>
                      </a:r>
                      <a:endParaRPr lang="en-US" sz="20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15000"/>
                        </a:lnSpc>
                        <a:spcBef>
                          <a:spcPts val="0"/>
                        </a:spcBef>
                        <a:spcAft>
                          <a:spcPts val="0"/>
                        </a:spcAft>
                        <a:buClrTx/>
                        <a:buSzTx/>
                        <a:buFontTx/>
                        <a:buNone/>
                        <a:tabLst/>
                        <a:defRPr/>
                      </a:pPr>
                      <a:r>
                        <a:rPr lang="fa-IR" sz="1800" dirty="0" smtClean="0">
                          <a:effectLst/>
                          <a:latin typeface="Calibri"/>
                          <a:ea typeface="Calibri"/>
                          <a:cs typeface="B Nazanin" pitchFamily="2" charset="-78"/>
                        </a:rPr>
                        <a:t>تعمیرات</a:t>
                      </a:r>
                      <a:r>
                        <a:rPr lang="fa-IR" sz="1800" baseline="0" dirty="0" smtClean="0">
                          <a:effectLst/>
                          <a:latin typeface="Calibri"/>
                          <a:ea typeface="Calibri"/>
                          <a:cs typeface="B Nazanin" pitchFamily="2" charset="-78"/>
                        </a:rPr>
                        <a:t> استاپ ولوهای فشار پایین توربین مانند </a:t>
                      </a:r>
                      <a:r>
                        <a:rPr lang="en-US" sz="1800" baseline="0" dirty="0" smtClean="0">
                          <a:effectLst/>
                          <a:latin typeface="Calibri"/>
                          <a:ea typeface="Calibri"/>
                          <a:cs typeface="B Nazanin" pitchFamily="2" charset="-78"/>
                        </a:rPr>
                        <a:t>SA32S010</a:t>
                      </a:r>
                      <a:endParaRPr lang="en-US" sz="1800" dirty="0" smtClean="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9036">
                <a:tc>
                  <a:txBody>
                    <a:bodyPr/>
                    <a:lstStyle/>
                    <a:p>
                      <a:pPr marL="0" marR="0" algn="ctr" rtl="1">
                        <a:lnSpc>
                          <a:spcPct val="115000"/>
                        </a:lnSpc>
                        <a:spcBef>
                          <a:spcPts val="0"/>
                        </a:spcBef>
                        <a:spcAft>
                          <a:spcPts val="0"/>
                        </a:spcAft>
                      </a:pPr>
                      <a:r>
                        <a:rPr lang="fa-IR" sz="2000" dirty="0" smtClean="0">
                          <a:effectLst/>
                          <a:latin typeface="Calibri"/>
                          <a:ea typeface="Calibri"/>
                          <a:cs typeface="B Nazanin" pitchFamily="2" charset="-78"/>
                        </a:rPr>
                        <a:t>18</a:t>
                      </a:r>
                      <a:endParaRPr lang="en-US" sz="2000" dirty="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1" eaLnBrk="1" fontAlgn="auto" latinLnBrk="0" hangingPunct="1">
                        <a:lnSpc>
                          <a:spcPct val="115000"/>
                        </a:lnSpc>
                        <a:spcBef>
                          <a:spcPts val="0"/>
                        </a:spcBef>
                        <a:spcAft>
                          <a:spcPts val="0"/>
                        </a:spcAft>
                        <a:buClrTx/>
                        <a:buSzTx/>
                        <a:buFontTx/>
                        <a:buNone/>
                        <a:tabLst/>
                        <a:defRPr/>
                      </a:pPr>
                      <a:r>
                        <a:rPr lang="fa-IR" sz="1800" dirty="0" smtClean="0">
                          <a:effectLst/>
                          <a:latin typeface="Calibri"/>
                          <a:ea typeface="Calibri"/>
                          <a:cs typeface="B Nazanin" pitchFamily="2" charset="-78"/>
                        </a:rPr>
                        <a:t>تعمیرات کنترل ولوهای</a:t>
                      </a:r>
                      <a:r>
                        <a:rPr lang="fa-IR" sz="1800" baseline="0" dirty="0" smtClean="0">
                          <a:effectLst/>
                          <a:latin typeface="Calibri"/>
                          <a:ea typeface="Calibri"/>
                          <a:cs typeface="B Nazanin" pitchFamily="2" charset="-78"/>
                        </a:rPr>
                        <a:t> فشار پایین توربین مانند </a:t>
                      </a:r>
                      <a:r>
                        <a:rPr lang="en-US" sz="1800" baseline="0" dirty="0" smtClean="0">
                          <a:effectLst/>
                          <a:latin typeface="Calibri"/>
                          <a:ea typeface="Calibri"/>
                          <a:cs typeface="B Nazanin" pitchFamily="2" charset="-78"/>
                        </a:rPr>
                        <a:t>SA11S020</a:t>
                      </a:r>
                      <a:endParaRPr lang="en-US" sz="1800" dirty="0" smtClean="0">
                        <a:effectLst/>
                        <a:latin typeface="Calibri"/>
                        <a:ea typeface="Calibri"/>
                        <a:cs typeface="B Nazanin" pitchFamily="2" charset="-78"/>
                      </a:endParaRPr>
                    </a:p>
                  </a:txBody>
                  <a:tcPr marL="41435" marR="4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Title 2"/>
          <p:cNvSpPr>
            <a:spLocks noGrp="1"/>
          </p:cNvSpPr>
          <p:nvPr>
            <p:ph type="title"/>
          </p:nvPr>
        </p:nvSpPr>
        <p:spPr/>
        <p:txBody>
          <a:bodyPr>
            <a:normAutofit/>
          </a:bodyPr>
          <a:lstStyle/>
          <a:p>
            <a:pPr algn="ctr"/>
            <a:r>
              <a:rPr lang="fa-IR" sz="2000" dirty="0">
                <a:effectLst/>
                <a:cs typeface="B Titr" pitchFamily="2" charset="-78"/>
              </a:rPr>
              <a:t>فعالیت هایی که تا پایان قرارداد جدید به کارفرما منتقل خواهند شد</a:t>
            </a:r>
            <a:r>
              <a:rPr lang="en-US" sz="2000" dirty="0">
                <a:effectLst/>
                <a:cs typeface="B Titr" pitchFamily="2" charset="-78"/>
              </a:rPr>
              <a:t/>
            </a:r>
            <a:br>
              <a:rPr lang="en-US" sz="2000" dirty="0">
                <a:effectLst/>
                <a:cs typeface="B Titr" pitchFamily="2" charset="-78"/>
              </a:rPr>
            </a:br>
            <a:endParaRPr lang="en-US" sz="2000" dirty="0">
              <a:effectLst/>
              <a:cs typeface="B Titr" pitchFamily="2" charset="-78"/>
            </a:endParaRPr>
          </a:p>
        </p:txBody>
      </p:sp>
    </p:spTree>
    <p:extLst>
      <p:ext uri="{BB962C8B-B14F-4D97-AF65-F5344CB8AC3E}">
        <p14:creationId xmlns:p14="http://schemas.microsoft.com/office/powerpoint/2010/main" val="11334068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032639084"/>
              </p:ext>
            </p:extLst>
          </p:nvPr>
        </p:nvGraphicFramePr>
        <p:xfrm>
          <a:off x="1212272" y="2362200"/>
          <a:ext cx="6628708" cy="2925543"/>
        </p:xfrm>
        <a:graphic>
          <a:graphicData uri="http://schemas.openxmlformats.org/drawingml/2006/table">
            <a:tbl>
              <a:tblPr rtl="1" firstRow="1" firstCol="1" bandRow="1">
                <a:tableStyleId>{5C22544A-7EE6-4342-B048-85BDC9FD1C3A}</a:tableStyleId>
              </a:tblPr>
              <a:tblGrid>
                <a:gridCol w="546205"/>
                <a:gridCol w="1068662"/>
                <a:gridCol w="2617003"/>
                <a:gridCol w="2396838"/>
              </a:tblGrid>
              <a:tr h="530151">
                <a:tc>
                  <a:txBody>
                    <a:bodyPr/>
                    <a:lstStyle/>
                    <a:p>
                      <a:pPr marL="0" marR="0" algn="ctr" rtl="1">
                        <a:lnSpc>
                          <a:spcPct val="115000"/>
                        </a:lnSpc>
                        <a:spcBef>
                          <a:spcPts val="0"/>
                        </a:spcBef>
                        <a:spcAft>
                          <a:spcPts val="0"/>
                        </a:spcAft>
                      </a:pPr>
                      <a:r>
                        <a:rPr lang="fa-IR" sz="1400" dirty="0">
                          <a:effectLst/>
                          <a:cs typeface="B Nazanin" pitchFamily="2" charset="-78"/>
                        </a:rPr>
                        <a:t>ردیف</a:t>
                      </a:r>
                      <a:endParaRPr lang="en-US" sz="1400" dirty="0">
                        <a:effectLst/>
                        <a:latin typeface="Calibri"/>
                        <a:ea typeface="Calibri"/>
                        <a:cs typeface="B Nazanin" pitchFamily="2" charset="-78"/>
                      </a:endParaRPr>
                    </a:p>
                  </a:txBody>
                  <a:tcPr marL="68580" marR="68580" marT="0" marB="0"/>
                </a:tc>
                <a:tc>
                  <a:txBody>
                    <a:bodyPr/>
                    <a:lstStyle/>
                    <a:p>
                      <a:pPr marL="0" marR="0" algn="ctr" rtl="1">
                        <a:lnSpc>
                          <a:spcPct val="115000"/>
                        </a:lnSpc>
                        <a:spcBef>
                          <a:spcPts val="0"/>
                        </a:spcBef>
                        <a:spcAft>
                          <a:spcPts val="0"/>
                        </a:spcAft>
                      </a:pPr>
                      <a:r>
                        <a:rPr lang="fa-IR" sz="1400">
                          <a:effectLst/>
                          <a:cs typeface="B Nazanin" pitchFamily="2" charset="-78"/>
                        </a:rPr>
                        <a:t>مراحل انجام کار</a:t>
                      </a:r>
                      <a:endParaRPr lang="en-US" sz="1400">
                        <a:effectLst/>
                        <a:latin typeface="Calibri"/>
                        <a:ea typeface="Calibri"/>
                        <a:cs typeface="B Nazanin" pitchFamily="2" charset="-78"/>
                      </a:endParaRPr>
                    </a:p>
                  </a:txBody>
                  <a:tcPr marL="68580" marR="68580" marT="0" marB="0"/>
                </a:tc>
                <a:tc>
                  <a:txBody>
                    <a:bodyPr/>
                    <a:lstStyle/>
                    <a:p>
                      <a:pPr marL="0" marR="0" algn="ctr" rtl="1">
                        <a:lnSpc>
                          <a:spcPct val="115000"/>
                        </a:lnSpc>
                        <a:spcBef>
                          <a:spcPts val="0"/>
                        </a:spcBef>
                        <a:spcAft>
                          <a:spcPts val="0"/>
                        </a:spcAft>
                      </a:pPr>
                      <a:r>
                        <a:rPr lang="fa-IR" sz="1400" dirty="0">
                          <a:effectLst/>
                          <a:cs typeface="B Nazanin" pitchFamily="2" charset="-78"/>
                        </a:rPr>
                        <a:t>نفر ساعت فعالیت های مکانیک الحاقیه 65</a:t>
                      </a:r>
                      <a:endParaRPr lang="en-US" sz="1400" dirty="0">
                        <a:effectLst/>
                        <a:latin typeface="Calibri"/>
                        <a:ea typeface="Calibri"/>
                        <a:cs typeface="B Nazanin" pitchFamily="2" charset="-78"/>
                      </a:endParaRPr>
                    </a:p>
                  </a:txBody>
                  <a:tcPr marL="68580" marR="68580" marT="0" marB="0"/>
                </a:tc>
                <a:tc>
                  <a:txBody>
                    <a:bodyPr/>
                    <a:lstStyle/>
                    <a:p>
                      <a:pPr marL="0" marR="0" algn="ctr" rtl="1">
                        <a:lnSpc>
                          <a:spcPct val="115000"/>
                        </a:lnSpc>
                        <a:spcBef>
                          <a:spcPts val="0"/>
                        </a:spcBef>
                        <a:spcAft>
                          <a:spcPts val="0"/>
                        </a:spcAft>
                      </a:pPr>
                      <a:r>
                        <a:rPr lang="fa-IR" sz="1400" dirty="0">
                          <a:effectLst/>
                          <a:cs typeface="B Nazanin" pitchFamily="2" charset="-78"/>
                        </a:rPr>
                        <a:t>قرارداد جدید</a:t>
                      </a:r>
                      <a:endParaRPr lang="en-US" sz="1400" dirty="0">
                        <a:effectLst/>
                        <a:latin typeface="Calibri"/>
                        <a:ea typeface="Calibri"/>
                        <a:cs typeface="B Nazanin" pitchFamily="2" charset="-78"/>
                      </a:endParaRPr>
                    </a:p>
                  </a:txBody>
                  <a:tcPr marL="68580" marR="68580" marT="0" marB="0"/>
                </a:tc>
              </a:tr>
              <a:tr h="421780">
                <a:tc>
                  <a:txBody>
                    <a:bodyPr/>
                    <a:lstStyle/>
                    <a:p>
                      <a:pPr marL="0" marR="0" algn="ctr" rtl="1">
                        <a:lnSpc>
                          <a:spcPct val="115000"/>
                        </a:lnSpc>
                        <a:spcBef>
                          <a:spcPts val="0"/>
                        </a:spcBef>
                        <a:spcAft>
                          <a:spcPts val="0"/>
                        </a:spcAft>
                      </a:pPr>
                      <a:r>
                        <a:rPr lang="ar-SA" sz="1100">
                          <a:effectLst/>
                          <a:cs typeface="B Nazanin" pitchFamily="2" charset="-78"/>
                        </a:rPr>
                        <a:t>1</a:t>
                      </a:r>
                      <a:endParaRPr lang="en-US" sz="1100">
                        <a:effectLst/>
                        <a:latin typeface="Calibri"/>
                        <a:ea typeface="Calibri"/>
                        <a:cs typeface="B Nazanin" pitchFamily="2" charset="-78"/>
                      </a:endParaRPr>
                    </a:p>
                  </a:txBody>
                  <a:tcPr marL="68580" marR="68580" marT="0" marB="0"/>
                </a:tc>
                <a:tc>
                  <a:txBody>
                    <a:bodyPr/>
                    <a:lstStyle/>
                    <a:p>
                      <a:pPr marL="0" marR="0" algn="ctr" rtl="1">
                        <a:lnSpc>
                          <a:spcPct val="115000"/>
                        </a:lnSpc>
                        <a:spcBef>
                          <a:spcPts val="0"/>
                        </a:spcBef>
                        <a:spcAft>
                          <a:spcPts val="0"/>
                        </a:spcAft>
                      </a:pPr>
                      <a:r>
                        <a:rPr lang="ar-SA" sz="1600" dirty="0">
                          <a:effectLst/>
                          <a:cs typeface="B Nazanin" pitchFamily="2" charset="-78"/>
                        </a:rPr>
                        <a:t>دوم</a:t>
                      </a:r>
                      <a:endParaRPr lang="en-US" sz="1600" dirty="0">
                        <a:effectLst/>
                        <a:latin typeface="Calibri"/>
                        <a:ea typeface="Calibri"/>
                        <a:cs typeface="B Nazanin" pitchFamily="2" charset="-78"/>
                      </a:endParaRPr>
                    </a:p>
                  </a:txBody>
                  <a:tcPr marL="68580" marR="68580" marT="0" marB="0"/>
                </a:tc>
                <a:tc>
                  <a:txBody>
                    <a:bodyPr/>
                    <a:lstStyle/>
                    <a:p>
                      <a:pPr marL="0" marR="0" algn="ctr" rtl="1">
                        <a:lnSpc>
                          <a:spcPct val="115000"/>
                        </a:lnSpc>
                        <a:spcBef>
                          <a:spcPts val="0"/>
                        </a:spcBef>
                        <a:spcAft>
                          <a:spcPts val="0"/>
                        </a:spcAft>
                      </a:pPr>
                      <a:r>
                        <a:rPr lang="en-US" sz="1600" dirty="0" smtClean="0">
                          <a:effectLst/>
                          <a:latin typeface="Arial" pitchFamily="34" charset="0"/>
                          <a:cs typeface="B Nazanin" pitchFamily="2" charset="-78"/>
                        </a:rPr>
                        <a:t>99420</a:t>
                      </a:r>
                      <a:r>
                        <a:rPr lang="fa-IR" sz="1600" dirty="0">
                          <a:effectLst/>
                          <a:cs typeface="B Nazanin" pitchFamily="2" charset="-78"/>
                        </a:rPr>
                        <a:t> </a:t>
                      </a:r>
                      <a:endParaRPr lang="en-US" sz="1600" dirty="0">
                        <a:effectLst/>
                        <a:latin typeface="Calibri"/>
                        <a:ea typeface="Calibri"/>
                        <a:cs typeface="B Nazanin" pitchFamily="2" charset="-78"/>
                      </a:endParaRPr>
                    </a:p>
                  </a:txBody>
                  <a:tcPr marL="68580" marR="68580" marT="0" marB="0"/>
                </a:tc>
                <a:tc>
                  <a:txBody>
                    <a:bodyPr/>
                    <a:lstStyle/>
                    <a:p>
                      <a:pPr marL="0" marR="0" algn="ctr" rtl="1">
                        <a:lnSpc>
                          <a:spcPct val="115000"/>
                        </a:lnSpc>
                        <a:spcBef>
                          <a:spcPts val="0"/>
                        </a:spcBef>
                        <a:spcAft>
                          <a:spcPts val="0"/>
                        </a:spcAft>
                      </a:pPr>
                      <a:r>
                        <a:rPr lang="fa-IR" sz="1600" dirty="0">
                          <a:effectLst/>
                          <a:cs typeface="B Nazanin" pitchFamily="2" charset="-78"/>
                        </a:rPr>
                        <a:t> </a:t>
                      </a:r>
                      <a:r>
                        <a:rPr kumimoji="0" lang="en-US" sz="1600" kern="1200" dirty="0" smtClean="0">
                          <a:solidFill>
                            <a:schemeClr val="dk1"/>
                          </a:solidFill>
                          <a:effectLst/>
                          <a:latin typeface="Arial" pitchFamily="34" charset="0"/>
                          <a:ea typeface="+mn-ea"/>
                          <a:cs typeface="B Nazanin" pitchFamily="2" charset="-78"/>
                        </a:rPr>
                        <a:t>51660</a:t>
                      </a:r>
                      <a:endParaRPr kumimoji="0" lang="en-US" sz="1600" kern="1200" dirty="0">
                        <a:solidFill>
                          <a:schemeClr val="dk1"/>
                        </a:solidFill>
                        <a:effectLst/>
                        <a:latin typeface="Arial" pitchFamily="34" charset="0"/>
                        <a:ea typeface="+mn-ea"/>
                        <a:cs typeface="B Nazanin" pitchFamily="2" charset="-78"/>
                      </a:endParaRPr>
                    </a:p>
                  </a:txBody>
                  <a:tcPr marL="68580" marR="68580" marT="0" marB="0"/>
                </a:tc>
              </a:tr>
              <a:tr h="493403">
                <a:tc>
                  <a:txBody>
                    <a:bodyPr/>
                    <a:lstStyle/>
                    <a:p>
                      <a:pPr marL="0" marR="0" algn="ctr" rtl="1">
                        <a:lnSpc>
                          <a:spcPct val="115000"/>
                        </a:lnSpc>
                        <a:spcBef>
                          <a:spcPts val="0"/>
                        </a:spcBef>
                        <a:spcAft>
                          <a:spcPts val="0"/>
                        </a:spcAft>
                      </a:pPr>
                      <a:r>
                        <a:rPr lang="ar-SA" sz="1100">
                          <a:effectLst/>
                          <a:cs typeface="B Nazanin" pitchFamily="2" charset="-78"/>
                        </a:rPr>
                        <a:t>2</a:t>
                      </a:r>
                      <a:endParaRPr lang="en-US" sz="1100">
                        <a:effectLst/>
                        <a:latin typeface="Calibri"/>
                        <a:ea typeface="Calibri"/>
                        <a:cs typeface="B Nazanin" pitchFamily="2" charset="-78"/>
                      </a:endParaRPr>
                    </a:p>
                  </a:txBody>
                  <a:tcPr marL="68580" marR="68580" marT="0" marB="0"/>
                </a:tc>
                <a:tc>
                  <a:txBody>
                    <a:bodyPr/>
                    <a:lstStyle/>
                    <a:p>
                      <a:pPr marL="0" marR="0" algn="ctr" rtl="1">
                        <a:lnSpc>
                          <a:spcPct val="115000"/>
                        </a:lnSpc>
                        <a:spcBef>
                          <a:spcPts val="0"/>
                        </a:spcBef>
                        <a:spcAft>
                          <a:spcPts val="0"/>
                        </a:spcAft>
                      </a:pPr>
                      <a:r>
                        <a:rPr lang="ar-SA" sz="1600" dirty="0">
                          <a:effectLst/>
                          <a:cs typeface="B Nazanin" pitchFamily="2" charset="-78"/>
                        </a:rPr>
                        <a:t>چهارم</a:t>
                      </a:r>
                      <a:endParaRPr lang="en-US" sz="1600" dirty="0">
                        <a:effectLst/>
                        <a:latin typeface="Calibri"/>
                        <a:ea typeface="Calibri"/>
                        <a:cs typeface="B Nazanin" pitchFamily="2" charset="-78"/>
                      </a:endParaRPr>
                    </a:p>
                  </a:txBody>
                  <a:tcPr marL="68580" marR="68580" marT="0" marB="0"/>
                </a:tc>
                <a:tc>
                  <a:txBody>
                    <a:bodyPr/>
                    <a:lstStyle/>
                    <a:p>
                      <a:pPr marL="0" marR="0" algn="ctr" rtl="1">
                        <a:lnSpc>
                          <a:spcPct val="115000"/>
                        </a:lnSpc>
                        <a:spcBef>
                          <a:spcPts val="0"/>
                        </a:spcBef>
                        <a:spcAft>
                          <a:spcPts val="0"/>
                        </a:spcAft>
                      </a:pPr>
                      <a:r>
                        <a:rPr lang="fa-IR" sz="1600" dirty="0">
                          <a:effectLst/>
                          <a:cs typeface="B Nazanin" pitchFamily="2" charset="-78"/>
                        </a:rPr>
                        <a:t> </a:t>
                      </a:r>
                      <a:r>
                        <a:rPr kumimoji="0" lang="en-US" sz="1600" kern="1200" dirty="0" smtClean="0">
                          <a:solidFill>
                            <a:schemeClr val="dk1"/>
                          </a:solidFill>
                          <a:effectLst/>
                          <a:latin typeface="Arial" pitchFamily="34" charset="0"/>
                          <a:ea typeface="+mn-ea"/>
                          <a:cs typeface="B Nazanin" pitchFamily="2" charset="-78"/>
                        </a:rPr>
                        <a:t>109419</a:t>
                      </a:r>
                      <a:endParaRPr kumimoji="0" lang="en-US" sz="1600" kern="1200" dirty="0">
                        <a:solidFill>
                          <a:schemeClr val="dk1"/>
                        </a:solidFill>
                        <a:effectLst/>
                        <a:latin typeface="Arial" pitchFamily="34" charset="0"/>
                        <a:ea typeface="+mn-ea"/>
                        <a:cs typeface="B Nazanin" pitchFamily="2" charset="-78"/>
                      </a:endParaRPr>
                    </a:p>
                  </a:txBody>
                  <a:tcPr marL="68580" marR="68580" marT="0" marB="0"/>
                </a:tc>
                <a:tc>
                  <a:txBody>
                    <a:bodyPr/>
                    <a:lstStyle/>
                    <a:p>
                      <a:pPr marL="0" marR="0" algn="ctr" rtl="1">
                        <a:lnSpc>
                          <a:spcPct val="115000"/>
                        </a:lnSpc>
                        <a:spcBef>
                          <a:spcPts val="0"/>
                        </a:spcBef>
                        <a:spcAft>
                          <a:spcPts val="0"/>
                        </a:spcAft>
                      </a:pPr>
                      <a:r>
                        <a:rPr kumimoji="0" lang="en-US" sz="1600" kern="1200" dirty="0" smtClean="0">
                          <a:solidFill>
                            <a:schemeClr val="dk1"/>
                          </a:solidFill>
                          <a:effectLst/>
                          <a:latin typeface="Arial" pitchFamily="34" charset="0"/>
                          <a:ea typeface="+mn-ea"/>
                          <a:cs typeface="B Nazanin" pitchFamily="2" charset="-78"/>
                        </a:rPr>
                        <a:t>45689</a:t>
                      </a:r>
                      <a:r>
                        <a:rPr lang="fa-IR" sz="1600" dirty="0">
                          <a:effectLst/>
                          <a:cs typeface="B Nazanin" pitchFamily="2" charset="-78"/>
                        </a:rPr>
                        <a:t> </a:t>
                      </a:r>
                      <a:endParaRPr lang="en-US" sz="1600" dirty="0">
                        <a:effectLst/>
                        <a:latin typeface="Calibri"/>
                        <a:ea typeface="Calibri"/>
                        <a:cs typeface="B Nazanin" pitchFamily="2" charset="-78"/>
                      </a:endParaRPr>
                    </a:p>
                  </a:txBody>
                  <a:tcPr marL="68580" marR="68580" marT="0" marB="0"/>
                </a:tc>
              </a:tr>
              <a:tr h="493403">
                <a:tc>
                  <a:txBody>
                    <a:bodyPr/>
                    <a:lstStyle/>
                    <a:p>
                      <a:pPr marL="0" marR="0" algn="ctr" rtl="1">
                        <a:lnSpc>
                          <a:spcPct val="115000"/>
                        </a:lnSpc>
                        <a:spcBef>
                          <a:spcPts val="0"/>
                        </a:spcBef>
                        <a:spcAft>
                          <a:spcPts val="0"/>
                        </a:spcAft>
                      </a:pPr>
                      <a:r>
                        <a:rPr lang="ar-SA" sz="1100">
                          <a:effectLst/>
                          <a:cs typeface="B Nazanin" pitchFamily="2" charset="-78"/>
                        </a:rPr>
                        <a:t>3</a:t>
                      </a:r>
                      <a:endParaRPr lang="en-US" sz="1100">
                        <a:effectLst/>
                        <a:latin typeface="Calibri"/>
                        <a:ea typeface="Calibri"/>
                        <a:cs typeface="B Nazanin" pitchFamily="2" charset="-78"/>
                      </a:endParaRPr>
                    </a:p>
                  </a:txBody>
                  <a:tcPr marL="68580" marR="68580" marT="0" marB="0"/>
                </a:tc>
                <a:tc>
                  <a:txBody>
                    <a:bodyPr/>
                    <a:lstStyle/>
                    <a:p>
                      <a:pPr marL="0" marR="0" algn="ctr" rtl="1">
                        <a:lnSpc>
                          <a:spcPct val="115000"/>
                        </a:lnSpc>
                        <a:spcBef>
                          <a:spcPts val="0"/>
                        </a:spcBef>
                        <a:spcAft>
                          <a:spcPts val="0"/>
                        </a:spcAft>
                      </a:pPr>
                      <a:r>
                        <a:rPr lang="ar-SA" sz="1600" dirty="0">
                          <a:effectLst/>
                          <a:cs typeface="B Nazanin" pitchFamily="2" charset="-78"/>
                        </a:rPr>
                        <a:t>ششم</a:t>
                      </a:r>
                      <a:endParaRPr lang="en-US" sz="1600" dirty="0">
                        <a:effectLst/>
                        <a:latin typeface="Calibri"/>
                        <a:ea typeface="Calibri"/>
                        <a:cs typeface="B Nazanin" pitchFamily="2" charset="-78"/>
                      </a:endParaRPr>
                    </a:p>
                  </a:txBody>
                  <a:tcPr marL="68580" marR="68580" marT="0" marB="0"/>
                </a:tc>
                <a:tc>
                  <a:txBody>
                    <a:bodyPr/>
                    <a:lstStyle/>
                    <a:p>
                      <a:pPr marL="0" marR="0" algn="ctr" rtl="1">
                        <a:lnSpc>
                          <a:spcPct val="115000"/>
                        </a:lnSpc>
                        <a:spcBef>
                          <a:spcPts val="0"/>
                        </a:spcBef>
                        <a:spcAft>
                          <a:spcPts val="0"/>
                        </a:spcAft>
                      </a:pPr>
                      <a:r>
                        <a:rPr kumimoji="0" lang="en-US" sz="1600" kern="1200" dirty="0" smtClean="0">
                          <a:solidFill>
                            <a:schemeClr val="dk1"/>
                          </a:solidFill>
                          <a:effectLst/>
                          <a:latin typeface="Arial" pitchFamily="34" charset="0"/>
                          <a:ea typeface="+mn-ea"/>
                          <a:cs typeface="B Nazanin" pitchFamily="2" charset="-78"/>
                        </a:rPr>
                        <a:t>70923</a:t>
                      </a:r>
                      <a:r>
                        <a:rPr kumimoji="0" lang="fa-IR" sz="1600" kern="1200" dirty="0" smtClean="0">
                          <a:solidFill>
                            <a:schemeClr val="dk1"/>
                          </a:solidFill>
                          <a:effectLst/>
                          <a:latin typeface="Arial" pitchFamily="34" charset="0"/>
                          <a:ea typeface="+mn-ea"/>
                          <a:cs typeface="B Nazanin" pitchFamily="2" charset="-78"/>
                        </a:rPr>
                        <a:t>( تعميرات نيمه اساسي)</a:t>
                      </a:r>
                      <a:r>
                        <a:rPr lang="fa-IR" sz="1600" dirty="0">
                          <a:effectLst/>
                          <a:cs typeface="B Nazanin" pitchFamily="2" charset="-78"/>
                        </a:rPr>
                        <a:t> </a:t>
                      </a:r>
                      <a:endParaRPr lang="en-US" sz="1600" dirty="0">
                        <a:effectLst/>
                        <a:latin typeface="Calibri"/>
                        <a:ea typeface="Calibri"/>
                        <a:cs typeface="B Nazanin" pitchFamily="2" charset="-78"/>
                      </a:endParaRPr>
                    </a:p>
                  </a:txBody>
                  <a:tcPr marL="68580" marR="68580" marT="0" marB="0"/>
                </a:tc>
                <a:tc>
                  <a:txBody>
                    <a:bodyPr/>
                    <a:lstStyle/>
                    <a:p>
                      <a:pPr marL="0" marR="0" algn="ctr" rtl="1">
                        <a:lnSpc>
                          <a:spcPct val="115000"/>
                        </a:lnSpc>
                        <a:spcBef>
                          <a:spcPts val="0"/>
                        </a:spcBef>
                        <a:spcAft>
                          <a:spcPts val="0"/>
                        </a:spcAft>
                      </a:pPr>
                      <a:r>
                        <a:rPr kumimoji="0" lang="en-US" sz="1600" kern="1200" dirty="0" smtClean="0">
                          <a:solidFill>
                            <a:schemeClr val="dk1"/>
                          </a:solidFill>
                          <a:effectLst/>
                          <a:latin typeface="Arial" pitchFamily="34" charset="0"/>
                          <a:ea typeface="+mn-ea"/>
                          <a:cs typeface="B Nazanin" pitchFamily="2" charset="-78"/>
                        </a:rPr>
                        <a:t>55736</a:t>
                      </a:r>
                      <a:r>
                        <a:rPr lang="fa-IR" sz="1600" dirty="0">
                          <a:effectLst/>
                          <a:cs typeface="B Nazanin" pitchFamily="2" charset="-78"/>
                        </a:rPr>
                        <a:t> </a:t>
                      </a:r>
                      <a:r>
                        <a:rPr lang="fa-IR" sz="1600" dirty="0" smtClean="0">
                          <a:effectLst/>
                          <a:cs typeface="B Nazanin" pitchFamily="2" charset="-78"/>
                        </a:rPr>
                        <a:t>(تعميرات اساسي)</a:t>
                      </a:r>
                      <a:endParaRPr lang="en-US" sz="1600" dirty="0">
                        <a:effectLst/>
                        <a:latin typeface="Calibri"/>
                        <a:ea typeface="Calibri"/>
                        <a:cs typeface="B Nazanin" pitchFamily="2" charset="-78"/>
                      </a:endParaRPr>
                    </a:p>
                  </a:txBody>
                  <a:tcPr marL="68580" marR="68580" marT="0" marB="0"/>
                </a:tc>
              </a:tr>
              <a:tr h="493403">
                <a:tc>
                  <a:txBody>
                    <a:bodyPr/>
                    <a:lstStyle/>
                    <a:p>
                      <a:pPr marL="0" marR="0" algn="ctr" rtl="1">
                        <a:lnSpc>
                          <a:spcPct val="115000"/>
                        </a:lnSpc>
                        <a:spcBef>
                          <a:spcPts val="0"/>
                        </a:spcBef>
                        <a:spcAft>
                          <a:spcPts val="0"/>
                        </a:spcAft>
                      </a:pPr>
                      <a:r>
                        <a:rPr lang="ar-SA" sz="1100">
                          <a:effectLst/>
                          <a:cs typeface="B Nazanin" pitchFamily="2" charset="-78"/>
                        </a:rPr>
                        <a:t>4</a:t>
                      </a:r>
                      <a:endParaRPr lang="en-US" sz="1100">
                        <a:effectLst/>
                        <a:latin typeface="Calibri"/>
                        <a:ea typeface="Calibri"/>
                        <a:cs typeface="B Nazanin" pitchFamily="2" charset="-78"/>
                      </a:endParaRPr>
                    </a:p>
                  </a:txBody>
                  <a:tcPr marL="68580" marR="68580" marT="0" marB="0"/>
                </a:tc>
                <a:tc>
                  <a:txBody>
                    <a:bodyPr/>
                    <a:lstStyle/>
                    <a:p>
                      <a:pPr marL="0" marR="0" algn="ctr" rtl="1">
                        <a:lnSpc>
                          <a:spcPct val="115000"/>
                        </a:lnSpc>
                        <a:spcBef>
                          <a:spcPts val="0"/>
                        </a:spcBef>
                        <a:spcAft>
                          <a:spcPts val="0"/>
                        </a:spcAft>
                      </a:pPr>
                      <a:r>
                        <a:rPr lang="ar-SA" sz="1600" dirty="0">
                          <a:effectLst/>
                          <a:cs typeface="B Nazanin" pitchFamily="2" charset="-78"/>
                        </a:rPr>
                        <a:t>هشتم</a:t>
                      </a:r>
                      <a:endParaRPr lang="en-US" sz="1600" dirty="0">
                        <a:effectLst/>
                        <a:latin typeface="Calibri"/>
                        <a:ea typeface="Calibri"/>
                        <a:cs typeface="B Nazanin" pitchFamily="2" charset="-78"/>
                      </a:endParaRPr>
                    </a:p>
                  </a:txBody>
                  <a:tcPr marL="68580" marR="68580" marT="0" marB="0"/>
                </a:tc>
                <a:tc>
                  <a:txBody>
                    <a:bodyPr/>
                    <a:lstStyle/>
                    <a:p>
                      <a:pPr marL="0" marR="0" algn="ctr" rtl="1">
                        <a:lnSpc>
                          <a:spcPct val="115000"/>
                        </a:lnSpc>
                        <a:spcBef>
                          <a:spcPts val="0"/>
                        </a:spcBef>
                        <a:spcAft>
                          <a:spcPts val="0"/>
                        </a:spcAft>
                      </a:pPr>
                      <a:r>
                        <a:rPr lang="en-US" sz="1600" dirty="0" smtClean="0">
                          <a:effectLst/>
                          <a:cs typeface="B Nazanin" pitchFamily="2" charset="-78"/>
                        </a:rPr>
                        <a:t>-</a:t>
                      </a:r>
                      <a:r>
                        <a:rPr lang="fa-IR" sz="1600" dirty="0">
                          <a:effectLst/>
                          <a:cs typeface="B Nazanin" pitchFamily="2" charset="-78"/>
                        </a:rPr>
                        <a:t> </a:t>
                      </a:r>
                      <a:endParaRPr lang="en-US" sz="1600" dirty="0">
                        <a:effectLst/>
                        <a:latin typeface="Calibri"/>
                        <a:ea typeface="Calibri"/>
                        <a:cs typeface="B Nazanin" pitchFamily="2" charset="-78"/>
                      </a:endParaRPr>
                    </a:p>
                  </a:txBody>
                  <a:tcPr marL="68580" marR="68580" marT="0" marB="0"/>
                </a:tc>
                <a:tc>
                  <a:txBody>
                    <a:bodyPr/>
                    <a:lstStyle/>
                    <a:p>
                      <a:pPr marL="0" marR="0" algn="ctr" rtl="1">
                        <a:lnSpc>
                          <a:spcPct val="115000"/>
                        </a:lnSpc>
                        <a:spcBef>
                          <a:spcPts val="0"/>
                        </a:spcBef>
                        <a:spcAft>
                          <a:spcPts val="0"/>
                        </a:spcAft>
                      </a:pPr>
                      <a:r>
                        <a:rPr kumimoji="0" lang="en-US" sz="1600" kern="1200" dirty="0" smtClean="0">
                          <a:solidFill>
                            <a:schemeClr val="dk1"/>
                          </a:solidFill>
                          <a:effectLst/>
                          <a:latin typeface="Arial" pitchFamily="34" charset="0"/>
                          <a:ea typeface="+mn-ea"/>
                          <a:cs typeface="B Nazanin" pitchFamily="2" charset="-78"/>
                        </a:rPr>
                        <a:t>25301</a:t>
                      </a:r>
                      <a:r>
                        <a:rPr lang="fa-IR" sz="1600" dirty="0">
                          <a:effectLst/>
                          <a:cs typeface="B Nazanin" pitchFamily="2" charset="-78"/>
                        </a:rPr>
                        <a:t> </a:t>
                      </a:r>
                      <a:endParaRPr lang="en-US" sz="1600" dirty="0">
                        <a:effectLst/>
                        <a:latin typeface="Calibri"/>
                        <a:ea typeface="Calibri"/>
                        <a:cs typeface="B Nazanin" pitchFamily="2" charset="-78"/>
                      </a:endParaRPr>
                    </a:p>
                  </a:txBody>
                  <a:tcPr marL="68580" marR="68580" marT="0" marB="0"/>
                </a:tc>
              </a:tr>
              <a:tr h="493403">
                <a:tc>
                  <a:txBody>
                    <a:bodyPr/>
                    <a:lstStyle/>
                    <a:p>
                      <a:pPr marL="0" marR="0" algn="ctr" rtl="1">
                        <a:lnSpc>
                          <a:spcPct val="115000"/>
                        </a:lnSpc>
                        <a:spcBef>
                          <a:spcPts val="0"/>
                        </a:spcBef>
                        <a:spcAft>
                          <a:spcPts val="0"/>
                        </a:spcAft>
                      </a:pPr>
                      <a:r>
                        <a:rPr lang="ar-SA" sz="1100">
                          <a:effectLst/>
                          <a:cs typeface="B Nazanin" pitchFamily="2" charset="-78"/>
                        </a:rPr>
                        <a:t>5</a:t>
                      </a:r>
                      <a:endParaRPr lang="en-US" sz="1100">
                        <a:effectLst/>
                        <a:latin typeface="Calibri"/>
                        <a:ea typeface="Calibri"/>
                        <a:cs typeface="B Nazanin" pitchFamily="2" charset="-78"/>
                      </a:endParaRPr>
                    </a:p>
                  </a:txBody>
                  <a:tcPr marL="68580" marR="68580" marT="0" marB="0"/>
                </a:tc>
                <a:tc>
                  <a:txBody>
                    <a:bodyPr/>
                    <a:lstStyle/>
                    <a:p>
                      <a:pPr marL="0" marR="0" algn="ctr" rtl="1">
                        <a:lnSpc>
                          <a:spcPct val="115000"/>
                        </a:lnSpc>
                        <a:spcBef>
                          <a:spcPts val="0"/>
                        </a:spcBef>
                        <a:spcAft>
                          <a:spcPts val="0"/>
                        </a:spcAft>
                      </a:pPr>
                      <a:r>
                        <a:rPr lang="ar-SA" sz="1600" dirty="0">
                          <a:effectLst/>
                          <a:cs typeface="B Nazanin" pitchFamily="2" charset="-78"/>
                        </a:rPr>
                        <a:t>جمع </a:t>
                      </a:r>
                      <a:r>
                        <a:rPr lang="ar-SA" sz="1600" dirty="0" smtClean="0">
                          <a:effectLst/>
                          <a:cs typeface="B Nazanin" pitchFamily="2" charset="-78"/>
                        </a:rPr>
                        <a:t>کل</a:t>
                      </a:r>
                      <a:endParaRPr lang="en-US" sz="1600" dirty="0">
                        <a:effectLst/>
                        <a:latin typeface="Calibri"/>
                        <a:ea typeface="Calibri"/>
                        <a:cs typeface="B Nazanin" pitchFamily="2" charset="-78"/>
                      </a:endParaRPr>
                    </a:p>
                  </a:txBody>
                  <a:tcPr marL="68580" marR="68580" marT="0" marB="0"/>
                </a:tc>
                <a:tc>
                  <a:txBody>
                    <a:bodyPr/>
                    <a:lstStyle/>
                    <a:p>
                      <a:pPr marL="0" marR="0" algn="ctr" rtl="1">
                        <a:lnSpc>
                          <a:spcPct val="115000"/>
                        </a:lnSpc>
                        <a:spcBef>
                          <a:spcPts val="0"/>
                        </a:spcBef>
                        <a:spcAft>
                          <a:spcPts val="0"/>
                        </a:spcAft>
                      </a:pPr>
                      <a:r>
                        <a:rPr lang="fa-IR" sz="1600" dirty="0">
                          <a:effectLst/>
                          <a:cs typeface="B Nazanin" pitchFamily="2" charset="-78"/>
                        </a:rPr>
                        <a:t> </a:t>
                      </a:r>
                      <a:r>
                        <a:rPr kumimoji="0" lang="en-US" sz="1600" kern="1200" dirty="0" smtClean="0">
                          <a:solidFill>
                            <a:schemeClr val="dk1"/>
                          </a:solidFill>
                          <a:effectLst/>
                          <a:latin typeface="Arial" pitchFamily="34" charset="0"/>
                          <a:ea typeface="+mn-ea"/>
                          <a:cs typeface="B Nazanin" pitchFamily="2" charset="-78"/>
                        </a:rPr>
                        <a:t>279762</a:t>
                      </a:r>
                      <a:endParaRPr kumimoji="0" lang="en-US" sz="1600" kern="1200" dirty="0">
                        <a:solidFill>
                          <a:schemeClr val="dk1"/>
                        </a:solidFill>
                        <a:effectLst/>
                        <a:latin typeface="Arial" pitchFamily="34" charset="0"/>
                        <a:ea typeface="+mn-ea"/>
                        <a:cs typeface="B Nazanin" pitchFamily="2" charset="-78"/>
                      </a:endParaRPr>
                    </a:p>
                  </a:txBody>
                  <a:tcPr marL="68580" marR="68580" marT="0" marB="0"/>
                </a:tc>
                <a:tc>
                  <a:txBody>
                    <a:bodyPr/>
                    <a:lstStyle/>
                    <a:p>
                      <a:pPr marL="0" marR="0" algn="ctr" rtl="1">
                        <a:lnSpc>
                          <a:spcPct val="115000"/>
                        </a:lnSpc>
                        <a:spcBef>
                          <a:spcPts val="0"/>
                        </a:spcBef>
                        <a:spcAft>
                          <a:spcPts val="0"/>
                        </a:spcAft>
                      </a:pPr>
                      <a:r>
                        <a:rPr kumimoji="0" lang="en-US" sz="1600" kern="1200" dirty="0" smtClean="0">
                          <a:solidFill>
                            <a:schemeClr val="dk1"/>
                          </a:solidFill>
                          <a:effectLst/>
                          <a:latin typeface="Arial" pitchFamily="34" charset="0"/>
                          <a:ea typeface="+mn-ea"/>
                          <a:cs typeface="B Nazanin" pitchFamily="2" charset="-78"/>
                        </a:rPr>
                        <a:t>178386</a:t>
                      </a:r>
                      <a:r>
                        <a:rPr lang="fa-IR" sz="1600" dirty="0">
                          <a:effectLst/>
                          <a:cs typeface="B Nazanin" pitchFamily="2" charset="-78"/>
                        </a:rPr>
                        <a:t> </a:t>
                      </a:r>
                      <a:endParaRPr lang="en-US" sz="1600" dirty="0">
                        <a:effectLst/>
                        <a:latin typeface="Calibri"/>
                        <a:ea typeface="Calibri"/>
                        <a:cs typeface="B Nazanin" pitchFamily="2" charset="-78"/>
                      </a:endParaRPr>
                    </a:p>
                  </a:txBody>
                  <a:tcPr marL="68580" marR="68580" marT="0" marB="0"/>
                </a:tc>
              </a:tr>
            </a:tbl>
          </a:graphicData>
        </a:graphic>
      </p:graphicFrame>
      <p:sp>
        <p:nvSpPr>
          <p:cNvPr id="3" name="Title 2"/>
          <p:cNvSpPr>
            <a:spLocks noGrp="1"/>
          </p:cNvSpPr>
          <p:nvPr>
            <p:ph type="title"/>
          </p:nvPr>
        </p:nvSpPr>
        <p:spPr/>
        <p:txBody>
          <a:bodyPr>
            <a:noAutofit/>
          </a:bodyPr>
          <a:lstStyle/>
          <a:p>
            <a:pPr algn="ctr"/>
            <a:r>
              <a:rPr lang="ar-SA" sz="2000" dirty="0">
                <a:effectLst/>
                <a:cs typeface="B Titr" pitchFamily="2" charset="-78"/>
              </a:rPr>
              <a:t>مقایسه نفرساعت فعالیت های حوزه تعمیرات مکانیک پس از آموزش های درنظر گرفته شده در الحاقیه65 و قرارداد جدید</a:t>
            </a:r>
            <a:r>
              <a:rPr lang="en-US" sz="2000" dirty="0">
                <a:effectLst/>
                <a:cs typeface="B Titr" pitchFamily="2" charset="-78"/>
              </a:rPr>
              <a:t/>
            </a:r>
            <a:br>
              <a:rPr lang="en-US" sz="2000" dirty="0">
                <a:effectLst/>
                <a:cs typeface="B Titr" pitchFamily="2" charset="-78"/>
              </a:rPr>
            </a:br>
            <a:endParaRPr lang="en-US" sz="2000" dirty="0">
              <a:effectLst/>
              <a:cs typeface="B Titr" pitchFamily="2" charset="-78"/>
            </a:endParaRPr>
          </a:p>
        </p:txBody>
      </p:sp>
    </p:spTree>
    <p:extLst>
      <p:ext uri="{BB962C8B-B14F-4D97-AF65-F5344CB8AC3E}">
        <p14:creationId xmlns:p14="http://schemas.microsoft.com/office/powerpoint/2010/main" val="2184440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rtl="1"/>
            <a:r>
              <a:rPr lang="fa-IR" sz="1700" dirty="0">
                <a:cs typeface="B Nazanin" pitchFamily="2" charset="-78"/>
              </a:rPr>
              <a:t>تعميرات اساسي/ نيمه اساسي </a:t>
            </a:r>
            <a:r>
              <a:rPr lang="fa-IR" sz="1700" dirty="0" smtClean="0">
                <a:cs typeface="B Nazanin" pitchFamily="2" charset="-78"/>
              </a:rPr>
              <a:t>تجهيزات اصلي و مهم </a:t>
            </a:r>
            <a:r>
              <a:rPr lang="fa-IR" sz="1700" dirty="0">
                <a:cs typeface="B Nazanin" pitchFamily="2" charset="-78"/>
              </a:rPr>
              <a:t>نيروگاه اتمي بوشهر به شرح پيوست يك قرارداد مذكور در دوره زماني مذكور به تعداد سه تعميرات نيمه اساسي و يك تعميرات </a:t>
            </a:r>
            <a:r>
              <a:rPr lang="fa-IR" sz="1700" dirty="0" smtClean="0">
                <a:cs typeface="B Nazanin" pitchFamily="2" charset="-78"/>
              </a:rPr>
              <a:t>اساسي</a:t>
            </a:r>
          </a:p>
          <a:p>
            <a:pPr algn="just" rtl="1"/>
            <a:r>
              <a:rPr lang="fa-IR" sz="1700" dirty="0" smtClean="0">
                <a:cs typeface="B Nazanin" pitchFamily="2" charset="-78"/>
              </a:rPr>
              <a:t>ارائه خدمات فني و مهندسي مشاوره اي جهت كسب آمادگي انجام فعاليتهاي تعميراتي مهم و پيچيده در يك دوره زماني محدود كه  با توافق طرفين از يك بازه زماني قبل از توقف واحد آغاز و پس از اتصال به شبكه خاتمه خواهد يافت</a:t>
            </a:r>
          </a:p>
          <a:p>
            <a:pPr algn="just" rtl="1"/>
            <a:r>
              <a:rPr lang="fa-IR" sz="1700" dirty="0" smtClean="0">
                <a:cs typeface="B Nazanin" pitchFamily="2" charset="-78"/>
              </a:rPr>
              <a:t>انجام آموزش هاي تخصصي فني و حرفه اي براي دو گروه از پرسنل كارفرما شامل دوره هاي تئوري ارتقا مهارت فني براي پرسنل شاغل و آموزش هاي استاندار براي بخشي از پرسنل جديد الورود به ساختار شركت تپنا بر اساسي تقسيم بندي هاي صورت گرفته توسط كارفرما؛( لازم به ذكر است دوره هاي ارتقا مهارت فني و حرفه اي و آموزشي استاندارد فقط شامل حوزه هايي ميگردد كه امكان برگزاري اين دوره ها در داخل كشور بدليل محدوديت هاي فني، علمي و عملياتي ميسر نميباشد. به اين موارد ميتوان به كارآموزي پيشرفته بر روي ماشين تعويض سوخت نيروگاه هاي روسي، تعميرات اساسي پمپ خنك كننده مدار اول، تعميرات اساسي توربوژنراتور، تعميرات اساسي شيرآلات ايمني و اصلي نيروگاه كه در وضعيت بهره رداري نرمال دست يابي به آنها ميسر نيست. حوزه طراحي مهندسي تعميرات شامل طراحي تجهيزات و ابزارآلات ويژه و خاص و عمدتا بدون نمونه مشابه كه بنا بر نياز هاي موضعي و خاص كه مورد نياز قرار ميگيرند؛</a:t>
            </a:r>
          </a:p>
          <a:p>
            <a:pPr algn="just" rtl="1"/>
            <a:endParaRPr lang="fa-IR" sz="1700" dirty="0" smtClean="0">
              <a:cs typeface="B Nazanin" pitchFamily="2" charset="-78"/>
            </a:endParaRPr>
          </a:p>
          <a:p>
            <a:pPr algn="just" rtl="1"/>
            <a:endParaRPr lang="en-US" sz="1700" dirty="0">
              <a:cs typeface="B Nazanin" pitchFamily="2" charset="-78"/>
            </a:endParaRPr>
          </a:p>
        </p:txBody>
      </p:sp>
      <p:sp>
        <p:nvSpPr>
          <p:cNvPr id="3" name="Title 2"/>
          <p:cNvSpPr>
            <a:spLocks noGrp="1"/>
          </p:cNvSpPr>
          <p:nvPr>
            <p:ph type="title"/>
          </p:nvPr>
        </p:nvSpPr>
        <p:spPr/>
        <p:txBody>
          <a:bodyPr/>
          <a:lstStyle/>
          <a:p>
            <a:pPr rtl="1"/>
            <a:r>
              <a:rPr lang="fa-IR" sz="1800" dirty="0" smtClean="0">
                <a:cs typeface="B Titr" pitchFamily="2" charset="-78"/>
              </a:rPr>
              <a:t>  موضوع </a:t>
            </a:r>
            <a:r>
              <a:rPr lang="fa-IR" sz="1800" dirty="0">
                <a:cs typeface="B Titr" pitchFamily="2" charset="-78"/>
              </a:rPr>
              <a:t>و ساختار </a:t>
            </a:r>
            <a:r>
              <a:rPr lang="fa-IR" sz="1800" dirty="0" smtClean="0">
                <a:cs typeface="B Titr" pitchFamily="2" charset="-78"/>
              </a:rPr>
              <a:t>قرارداد تعميرات دوره چهارساله 2018الي2021 نيروگاه اتمي بوشهر</a:t>
            </a:r>
            <a:endParaRPr lang="en-US" sz="1800" dirty="0">
              <a:cs typeface="B Titr" pitchFamily="2" charset="-78"/>
            </a:endParaRPr>
          </a:p>
        </p:txBody>
      </p:sp>
    </p:spTree>
    <p:extLst>
      <p:ext uri="{BB962C8B-B14F-4D97-AF65-F5344CB8AC3E}">
        <p14:creationId xmlns:p14="http://schemas.microsoft.com/office/powerpoint/2010/main" val="2071501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884742753"/>
              </p:ext>
            </p:extLst>
          </p:nvPr>
        </p:nvGraphicFramePr>
        <p:xfrm>
          <a:off x="457200" y="1219200"/>
          <a:ext cx="8229600" cy="3505200"/>
        </p:xfrm>
        <a:graphic>
          <a:graphicData uri="http://schemas.openxmlformats.org/drawingml/2006/chart">
            <c:chart xmlns:c="http://schemas.openxmlformats.org/drawingml/2006/chart" xmlns:r="http://schemas.openxmlformats.org/officeDocument/2006/relationships" r:id="rId2"/>
          </a:graphicData>
        </a:graphic>
      </p:graphicFrame>
      <p:sp>
        <p:nvSpPr>
          <p:cNvPr id="3" name="Title 2"/>
          <p:cNvSpPr>
            <a:spLocks noGrp="1"/>
          </p:cNvSpPr>
          <p:nvPr>
            <p:ph type="title"/>
          </p:nvPr>
        </p:nvSpPr>
        <p:spPr/>
        <p:txBody>
          <a:bodyPr>
            <a:normAutofit/>
          </a:bodyPr>
          <a:lstStyle/>
          <a:p>
            <a:pPr algn="ctr"/>
            <a:r>
              <a:rPr lang="ar-SA" sz="1800" dirty="0">
                <a:effectLst/>
                <a:cs typeface="B Titr" pitchFamily="2" charset="-78"/>
              </a:rPr>
              <a:t>نمودار مقایسه ای کلی میزان تصدی گری فعالیت های تعمیرات مکانیک در پایان سال 2021</a:t>
            </a:r>
            <a:r>
              <a:rPr lang="en-US" sz="1800" dirty="0">
                <a:effectLst/>
                <a:cs typeface="B Titr" pitchFamily="2" charset="-78"/>
              </a:rPr>
              <a:t/>
            </a:r>
            <a:br>
              <a:rPr lang="en-US" sz="1800" dirty="0">
                <a:effectLst/>
                <a:cs typeface="B Titr" pitchFamily="2" charset="-78"/>
              </a:rPr>
            </a:br>
            <a:endParaRPr lang="en-US" sz="1800" dirty="0">
              <a:effectLst/>
              <a:cs typeface="B Titr" pitchFamily="2" charset="-78"/>
            </a:endParaRPr>
          </a:p>
        </p:txBody>
      </p:sp>
      <p:sp>
        <p:nvSpPr>
          <p:cNvPr id="4" name="TextBox 3"/>
          <p:cNvSpPr txBox="1"/>
          <p:nvPr/>
        </p:nvSpPr>
        <p:spPr>
          <a:xfrm>
            <a:off x="1219200" y="4953000"/>
            <a:ext cx="7162800" cy="1477328"/>
          </a:xfrm>
          <a:prstGeom prst="rect">
            <a:avLst/>
          </a:prstGeom>
          <a:noFill/>
        </p:spPr>
        <p:txBody>
          <a:bodyPr wrap="square" rtlCol="0">
            <a:spAutoFit/>
          </a:bodyPr>
          <a:lstStyle/>
          <a:p>
            <a:pPr algn="just" rtl="1"/>
            <a:r>
              <a:rPr lang="ar-SA" dirty="0">
                <a:solidFill>
                  <a:schemeClr val="dk1"/>
                </a:solidFill>
                <a:latin typeface="Calibri"/>
                <a:ea typeface="Calibri"/>
                <a:cs typeface="B Nazanin" pitchFamily="2" charset="-78"/>
              </a:rPr>
              <a:t>سال2021 کل تعداد نفرات مورد نیاز از پیمانکار روس </a:t>
            </a:r>
            <a:r>
              <a:rPr lang="fa-IR" dirty="0" smtClean="0">
                <a:solidFill>
                  <a:schemeClr val="dk1"/>
                </a:solidFill>
                <a:latin typeface="Calibri"/>
                <a:ea typeface="Calibri"/>
                <a:cs typeface="B Nazanin" pitchFamily="2" charset="-78"/>
              </a:rPr>
              <a:t>حدود</a:t>
            </a:r>
            <a:r>
              <a:rPr lang="ar-SA" dirty="0" smtClean="0">
                <a:solidFill>
                  <a:schemeClr val="dk1"/>
                </a:solidFill>
                <a:latin typeface="Calibri"/>
                <a:ea typeface="Calibri"/>
                <a:cs typeface="B Nazanin" pitchFamily="2" charset="-78"/>
              </a:rPr>
              <a:t> </a:t>
            </a:r>
            <a:r>
              <a:rPr lang="en-US" dirty="0" smtClean="0">
                <a:solidFill>
                  <a:schemeClr val="dk1"/>
                </a:solidFill>
                <a:latin typeface="Calibri"/>
                <a:ea typeface="Calibri"/>
                <a:cs typeface="B Nazanin" pitchFamily="2" charset="-78"/>
              </a:rPr>
              <a:t>48</a:t>
            </a:r>
            <a:r>
              <a:rPr lang="fa-IR" dirty="0" smtClean="0">
                <a:solidFill>
                  <a:schemeClr val="dk1"/>
                </a:solidFill>
                <a:latin typeface="Calibri"/>
                <a:ea typeface="Calibri"/>
                <a:cs typeface="B Nazanin" pitchFamily="2" charset="-78"/>
              </a:rPr>
              <a:t> نفر </a:t>
            </a:r>
            <a:r>
              <a:rPr lang="ar-SA" dirty="0" smtClean="0">
                <a:solidFill>
                  <a:schemeClr val="dk1"/>
                </a:solidFill>
                <a:latin typeface="Calibri"/>
                <a:ea typeface="Calibri"/>
                <a:cs typeface="B Nazanin" pitchFamily="2" charset="-78"/>
              </a:rPr>
              <a:t>در </a:t>
            </a:r>
            <a:r>
              <a:rPr lang="fa-IR" dirty="0" smtClean="0">
                <a:solidFill>
                  <a:schemeClr val="dk1"/>
                </a:solidFill>
                <a:latin typeface="Calibri"/>
                <a:ea typeface="Calibri"/>
                <a:cs typeface="B Nazanin" pitchFamily="2" charset="-78"/>
              </a:rPr>
              <a:t>خصوص تعمیر تجهیزات </a:t>
            </a:r>
            <a:r>
              <a:rPr lang="ar-SA" dirty="0" smtClean="0">
                <a:solidFill>
                  <a:schemeClr val="dk1"/>
                </a:solidFill>
                <a:latin typeface="Calibri"/>
                <a:ea typeface="Calibri"/>
                <a:cs typeface="B Nazanin" pitchFamily="2" charset="-78"/>
              </a:rPr>
              <a:t>استاتی</a:t>
            </a:r>
            <a:r>
              <a:rPr lang="fa-IR" dirty="0" smtClean="0">
                <a:solidFill>
                  <a:schemeClr val="dk1"/>
                </a:solidFill>
                <a:latin typeface="Calibri"/>
                <a:ea typeface="Calibri"/>
                <a:cs typeface="B Nazanin" pitchFamily="2" charset="-78"/>
              </a:rPr>
              <a:t>ک و </a:t>
            </a:r>
            <a:r>
              <a:rPr lang="ar-SA" dirty="0" smtClean="0">
                <a:solidFill>
                  <a:schemeClr val="dk1"/>
                </a:solidFill>
                <a:latin typeface="Calibri"/>
                <a:ea typeface="Calibri"/>
                <a:cs typeface="B Nazanin" pitchFamily="2" charset="-78"/>
              </a:rPr>
              <a:t>دوار</a:t>
            </a:r>
            <a:r>
              <a:rPr lang="fa-IR" dirty="0" smtClean="0">
                <a:solidFill>
                  <a:schemeClr val="dk1"/>
                </a:solidFill>
                <a:latin typeface="Calibri"/>
                <a:ea typeface="Calibri"/>
                <a:cs typeface="B Nazanin" pitchFamily="2" charset="-78"/>
              </a:rPr>
              <a:t> سیستم های نیروگاه</a:t>
            </a:r>
            <a:r>
              <a:rPr lang="ar-SA" dirty="0" smtClean="0">
                <a:solidFill>
                  <a:schemeClr val="dk1"/>
                </a:solidFill>
                <a:latin typeface="Calibri"/>
                <a:ea typeface="Calibri"/>
                <a:cs typeface="B Nazanin" pitchFamily="2" charset="-78"/>
              </a:rPr>
              <a:t>،تورب</a:t>
            </a:r>
            <a:r>
              <a:rPr lang="fa-IR" dirty="0" smtClean="0">
                <a:solidFill>
                  <a:schemeClr val="dk1"/>
                </a:solidFill>
                <a:latin typeface="Calibri"/>
                <a:ea typeface="Calibri"/>
                <a:cs typeface="B Nazanin" pitchFamily="2" charset="-78"/>
              </a:rPr>
              <a:t>وژنراتور در سالن توربین</a:t>
            </a:r>
            <a:r>
              <a:rPr lang="ar-SA" dirty="0" smtClean="0">
                <a:solidFill>
                  <a:schemeClr val="dk1"/>
                </a:solidFill>
                <a:latin typeface="Calibri"/>
                <a:ea typeface="Calibri"/>
                <a:cs typeface="B Nazanin" pitchFamily="2" charset="-78"/>
              </a:rPr>
              <a:t> </a:t>
            </a:r>
            <a:r>
              <a:rPr lang="fa-IR" dirty="0" smtClean="0">
                <a:solidFill>
                  <a:schemeClr val="dk1"/>
                </a:solidFill>
                <a:latin typeface="Calibri"/>
                <a:ea typeface="Calibri"/>
                <a:cs typeface="B Nazanin" pitchFamily="2" charset="-78"/>
              </a:rPr>
              <a:t>و قسمت داخلی پمپ سیرکوله اصلی از تجهیزات سالن راکتور</a:t>
            </a:r>
            <a:r>
              <a:rPr lang="en-US" dirty="0" smtClean="0">
                <a:solidFill>
                  <a:schemeClr val="dk1"/>
                </a:solidFill>
                <a:latin typeface="Calibri"/>
                <a:ea typeface="Calibri"/>
                <a:cs typeface="B Nazanin" pitchFamily="2" charset="-78"/>
              </a:rPr>
              <a:t> </a:t>
            </a:r>
            <a:r>
              <a:rPr lang="ar-SA" dirty="0">
                <a:solidFill>
                  <a:schemeClr val="dk1"/>
                </a:solidFill>
                <a:latin typeface="Calibri"/>
                <a:ea typeface="Calibri"/>
                <a:cs typeface="B Nazanin" pitchFamily="2" charset="-78"/>
              </a:rPr>
              <a:t>خواهد بود</a:t>
            </a:r>
            <a:r>
              <a:rPr lang="ar-SA" dirty="0" smtClean="0">
                <a:solidFill>
                  <a:schemeClr val="dk1"/>
                </a:solidFill>
                <a:latin typeface="Calibri"/>
                <a:ea typeface="Calibri"/>
                <a:cs typeface="B Nazanin" pitchFamily="2" charset="-78"/>
              </a:rPr>
              <a:t>.</a:t>
            </a:r>
            <a:r>
              <a:rPr lang="fa-IR" dirty="0" smtClean="0">
                <a:solidFill>
                  <a:schemeClr val="dk1"/>
                </a:solidFill>
                <a:latin typeface="Calibri"/>
                <a:ea typeface="Calibri"/>
                <a:cs typeface="B Nazanin" pitchFamily="2" charset="-78"/>
              </a:rPr>
              <a:t>( با احتساب روزانه 10 ساعت كار به مدت دو ماه تقويمي معادل 52 روز كاري)</a:t>
            </a:r>
            <a:endParaRPr lang="en-US" dirty="0">
              <a:solidFill>
                <a:schemeClr val="dk1"/>
              </a:solidFill>
              <a:latin typeface="Calibri"/>
              <a:ea typeface="Calibri"/>
              <a:cs typeface="B Nazanin" pitchFamily="2" charset="-78"/>
            </a:endParaRPr>
          </a:p>
          <a:p>
            <a:endParaRPr lang="en-US" dirty="0"/>
          </a:p>
        </p:txBody>
      </p:sp>
    </p:spTree>
    <p:extLst>
      <p:ext uri="{BB962C8B-B14F-4D97-AF65-F5344CB8AC3E}">
        <p14:creationId xmlns:p14="http://schemas.microsoft.com/office/powerpoint/2010/main" val="25060635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lgn="just" rtl="1"/>
            <a:r>
              <a:rPr lang="fa-IR" sz="1700" dirty="0" smtClean="0">
                <a:cs typeface="B Nazanin" pitchFamily="2" charset="-78"/>
              </a:rPr>
              <a:t>قرارداد مذكور شامل متن قرارداد بوده كه بر پايه الحاقيه 65 به قرارداد اصلي( قرارداد فعلي تعميرات) تهيه و تنظيم گرديده و بر اساس تجربيات دوره مذكور اصلاحاتي در آن پيشنهاد گرديده است؛</a:t>
            </a:r>
          </a:p>
          <a:p>
            <a:pPr algn="just" rtl="1"/>
            <a:r>
              <a:rPr lang="fa-IR" sz="1700" dirty="0" smtClean="0">
                <a:cs typeface="B Nazanin" pitchFamily="2" charset="-78"/>
              </a:rPr>
              <a:t>همچنين متن مذكور داراي تعداد 22 پيوست ميباشد كه كليه مكانيزم هاي عملياتي شدن متن قرار داد در قالب اين پيوست ها تعريف و توافق گرديده است؛</a:t>
            </a:r>
          </a:p>
          <a:p>
            <a:pPr algn="just" rtl="1"/>
            <a:r>
              <a:rPr lang="fa-IR" sz="1700" dirty="0" smtClean="0">
                <a:cs typeface="B Nazanin" pitchFamily="2" charset="-78"/>
              </a:rPr>
              <a:t>از جمله پيوست هاي مهم اين قرارداد پيوست هاي 1،7،20 و 21 بوده كه اساس توافقات و اهداف قرارداد را در برگرفته و كليه بار مالي قرار داد را شامل ميگردد؛</a:t>
            </a:r>
          </a:p>
          <a:p>
            <a:pPr algn="just" rtl="1"/>
            <a:r>
              <a:rPr lang="fa-IR" sz="1700" dirty="0" smtClean="0">
                <a:cs typeface="B Nazanin" pitchFamily="2" charset="-78"/>
              </a:rPr>
              <a:t>پيوست «يك» شامل كليه احجام كاري فعاليت هاي اجرايي تعميرات اساسي و تجهيزات موضوع قرارداد ميباشد كه در چهار مرحله عملياتي ميگردند( مراحل زوج قرارداد)؛</a:t>
            </a:r>
          </a:p>
          <a:p>
            <a:pPr algn="just" rtl="1"/>
            <a:r>
              <a:rPr lang="fa-IR" sz="1700" dirty="0" smtClean="0">
                <a:cs typeface="B Nazanin" pitchFamily="2" charset="-78"/>
              </a:rPr>
              <a:t>پيوست «هفت» شامل خدمات فني و مهندسي مشاوره اي در حوزه آماده سازي تجهيزات براي تعميرات، سازماندهي درست و مناسب و ايمن و مطمئن تعميرات، طراحي و مهندسي تعميرات، پشتيباني فني فعاليتهاي جوشكاري و متدهاي تعميرات تجهيزات مهم و اصلي دوار نيروگاه، تهيه و تدوين مدارك فني و اجرايي متناسب با نوع فعاليتهاي صورت گرفته و نهايتا بعنوان مهمترين موضوع : ارائه خدمات مهندسي در ارتباط با اتخاذ تصميمات فني بموقع و مناسب در حين انجام فعاليتهاي عيب يابي تجهيزات و رفع عيب در حين تعمير تجهيز مذكور در صورت بروز انحراف از شرايط استاندارد ميگردد؛</a:t>
            </a:r>
          </a:p>
          <a:p>
            <a:pPr algn="just" rtl="1"/>
            <a:r>
              <a:rPr lang="fa-IR" sz="1700" dirty="0" smtClean="0">
                <a:cs typeface="B Nazanin" pitchFamily="2" charset="-78"/>
              </a:rPr>
              <a:t>ساير پيوست ها شامل موارد فني و جانبي تعميرات شامل نحوه مستند سازي، پذيرش از تعمير، الزامات تضمين كيفيت، نحوه استقرار پيمانكار در محل هاي كاري، الزامات ايمني در كليه حوزه و ....... ميگردد؛</a:t>
            </a:r>
          </a:p>
          <a:p>
            <a:pPr algn="just" rtl="1"/>
            <a:endParaRPr lang="en-US" sz="1700" dirty="0">
              <a:cs typeface="B Nazanin" pitchFamily="2" charset="-78"/>
            </a:endParaRPr>
          </a:p>
        </p:txBody>
      </p:sp>
      <p:sp>
        <p:nvSpPr>
          <p:cNvPr id="3" name="Title 2"/>
          <p:cNvSpPr>
            <a:spLocks noGrp="1"/>
          </p:cNvSpPr>
          <p:nvPr>
            <p:ph type="title"/>
          </p:nvPr>
        </p:nvSpPr>
        <p:spPr/>
        <p:txBody>
          <a:bodyPr/>
          <a:lstStyle/>
          <a:p>
            <a:pPr rtl="1"/>
            <a:r>
              <a:rPr lang="fa-IR" sz="1800" dirty="0" smtClean="0">
                <a:cs typeface="B Titr" pitchFamily="2" charset="-78"/>
              </a:rPr>
              <a:t>  ادامه.....</a:t>
            </a:r>
            <a:endParaRPr lang="en-US" sz="1800" dirty="0">
              <a:cs typeface="B Titr" pitchFamily="2" charset="-78"/>
            </a:endParaRPr>
          </a:p>
        </p:txBody>
      </p:sp>
    </p:spTree>
    <p:extLst>
      <p:ext uri="{BB962C8B-B14F-4D97-AF65-F5344CB8AC3E}">
        <p14:creationId xmlns:p14="http://schemas.microsoft.com/office/powerpoint/2010/main" val="19650633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algn="just" rtl="1"/>
            <a:r>
              <a:rPr lang="fa-IR" sz="2000" dirty="0">
                <a:cs typeface="B Nazanin" pitchFamily="2" charset="-78"/>
              </a:rPr>
              <a:t>تهیه و </a:t>
            </a:r>
            <a:r>
              <a:rPr lang="fa-IR" sz="2000" dirty="0" smtClean="0">
                <a:cs typeface="B Nazanin" pitchFamily="2" charset="-78"/>
              </a:rPr>
              <a:t>تنظیم جداول و مستندات </a:t>
            </a:r>
            <a:r>
              <a:rPr lang="fa-IR" sz="2000" dirty="0">
                <a:cs typeface="B Nazanin" pitchFamily="2" charset="-78"/>
              </a:rPr>
              <a:t>و توافق طرفین در خصوص پیوست های اصلی قرارداد شامل پیوست شماره 1 و 7 و 21 و </a:t>
            </a:r>
            <a:r>
              <a:rPr lang="fa-IR" sz="2000" dirty="0" smtClean="0">
                <a:cs typeface="B Nazanin" pitchFamily="2" charset="-78"/>
              </a:rPr>
              <a:t>22؛ </a:t>
            </a:r>
            <a:endParaRPr lang="en-US" sz="2000" dirty="0">
              <a:cs typeface="B Nazanin" pitchFamily="2" charset="-78"/>
            </a:endParaRPr>
          </a:p>
          <a:p>
            <a:pPr algn="just" rtl="1"/>
            <a:r>
              <a:rPr lang="fa-IR" sz="2000" dirty="0" smtClean="0">
                <a:cs typeface="B Nazanin" pitchFamily="2" charset="-78"/>
              </a:rPr>
              <a:t>تعيين احجام </a:t>
            </a:r>
            <a:r>
              <a:rPr lang="fa-IR" sz="2000" dirty="0">
                <a:cs typeface="B Nazanin" pitchFamily="2" charset="-78"/>
              </a:rPr>
              <a:t>کاری </a:t>
            </a:r>
            <a:r>
              <a:rPr lang="fa-IR" sz="2000" dirty="0" smtClean="0">
                <a:cs typeface="B Nazanin" pitchFamily="2" charset="-78"/>
              </a:rPr>
              <a:t>و انجام توافقات لازم با پيمانكار در </a:t>
            </a:r>
            <a:r>
              <a:rPr lang="fa-IR" sz="2000" dirty="0">
                <a:cs typeface="B Nazanin" pitchFamily="2" charset="-78"/>
              </a:rPr>
              <a:t>طی سه دوره تعمیرات نیمه اساسی و یک تعمیرات اساسی در قالب مراحل 2 و4 و 6 و </a:t>
            </a:r>
            <a:r>
              <a:rPr lang="fa-IR" sz="2000" dirty="0" smtClean="0">
                <a:cs typeface="B Nazanin" pitchFamily="2" charset="-78"/>
              </a:rPr>
              <a:t>8پيوست يك قرارداد به تفكيك تجهيزات و تيپ تعميرات مورد انتظار؛</a:t>
            </a:r>
            <a:endParaRPr lang="en-US" sz="2000" dirty="0">
              <a:cs typeface="B Nazanin" pitchFamily="2" charset="-78"/>
            </a:endParaRPr>
          </a:p>
          <a:p>
            <a:pPr algn="just" rtl="1"/>
            <a:r>
              <a:rPr lang="fa-IR" sz="2000" dirty="0" smtClean="0">
                <a:cs typeface="B Nazanin" pitchFamily="2" charset="-78"/>
              </a:rPr>
              <a:t>تعيين نيازمنديهاي حوزه و فعالیت </a:t>
            </a:r>
            <a:r>
              <a:rPr lang="fa-IR" sz="2000" dirty="0">
                <a:cs typeface="B Nazanin" pitchFamily="2" charset="-78"/>
              </a:rPr>
              <a:t>های آماده سازی </a:t>
            </a:r>
            <a:r>
              <a:rPr lang="fa-IR" sz="2000" dirty="0" smtClean="0">
                <a:cs typeface="B Nazanin" pitchFamily="2" charset="-78"/>
              </a:rPr>
              <a:t>تعمیرات و همچنين نفرات كانديدا براي انجام مشاوره هاي فني </a:t>
            </a:r>
            <a:r>
              <a:rPr lang="fa-IR" sz="2000" dirty="0">
                <a:cs typeface="B Nazanin" pitchFamily="2" charset="-78"/>
              </a:rPr>
              <a:t>جهت انجام </a:t>
            </a:r>
            <a:r>
              <a:rPr lang="fa-IR" sz="2000" dirty="0" smtClean="0">
                <a:cs typeface="B Nazanin" pitchFamily="2" charset="-78"/>
              </a:rPr>
              <a:t>فعاليتهاي تعمیرات  نيروگاه اتمي بوشهر در </a:t>
            </a:r>
            <a:r>
              <a:rPr lang="fa-IR" sz="2000" dirty="0">
                <a:cs typeface="B Nazanin" pitchFamily="2" charset="-78"/>
              </a:rPr>
              <a:t>قالب مراحل 1 و 3 و 5 و </a:t>
            </a:r>
            <a:r>
              <a:rPr lang="fa-IR" sz="2000" dirty="0" smtClean="0">
                <a:cs typeface="B Nazanin" pitchFamily="2" charset="-78"/>
              </a:rPr>
              <a:t>7</a:t>
            </a:r>
            <a:r>
              <a:rPr lang="en-US" sz="2000" dirty="0" smtClean="0">
                <a:cs typeface="B Nazanin" pitchFamily="2" charset="-78"/>
              </a:rPr>
              <a:t> </a:t>
            </a:r>
            <a:r>
              <a:rPr lang="fa-IR" sz="2000" dirty="0" smtClean="0">
                <a:cs typeface="B Nazanin" pitchFamily="2" charset="-78"/>
              </a:rPr>
              <a:t> قرارداد جديد تعميرات( پيوست 7)؛</a:t>
            </a:r>
            <a:endParaRPr lang="en-US" sz="2000" dirty="0">
              <a:cs typeface="B Nazanin" pitchFamily="2" charset="-78"/>
            </a:endParaRPr>
          </a:p>
          <a:p>
            <a:pPr algn="just" rtl="1"/>
            <a:r>
              <a:rPr lang="fa-IR" sz="2000" dirty="0" smtClean="0">
                <a:cs typeface="B Nazanin" pitchFamily="2" charset="-78"/>
              </a:rPr>
              <a:t>تعيين افراد، مشاغل و نيازهاي آموزشي </a:t>
            </a:r>
            <a:r>
              <a:rPr lang="fa-IR" sz="2000" dirty="0">
                <a:cs typeface="B Nazanin" pitchFamily="2" charset="-78"/>
              </a:rPr>
              <a:t>پرسنل </a:t>
            </a:r>
            <a:r>
              <a:rPr lang="fa-IR" sz="2000" dirty="0" smtClean="0">
                <a:cs typeface="B Nazanin" pitchFamily="2" charset="-78"/>
              </a:rPr>
              <a:t>جدیدالاستخدام شركت تپنا </a:t>
            </a:r>
            <a:r>
              <a:rPr lang="fa-IR" sz="2000" dirty="0">
                <a:cs typeface="B Nazanin" pitchFamily="2" charset="-78"/>
              </a:rPr>
              <a:t>و همچنین </a:t>
            </a:r>
            <a:r>
              <a:rPr lang="fa-IR" sz="2000" dirty="0" smtClean="0">
                <a:cs typeface="B Nazanin" pitchFamily="2" charset="-78"/>
              </a:rPr>
              <a:t>حوزه هاي مورد نياز جهت افزایش </a:t>
            </a:r>
            <a:r>
              <a:rPr lang="fa-IR" sz="2000" dirty="0">
                <a:cs typeface="B Nazanin" pitchFamily="2" charset="-78"/>
              </a:rPr>
              <a:t>مهارت های فنی و حرفه ای و ارتقاء دانش پرسنل تعمیرات شاغل به فعالیت های </a:t>
            </a:r>
            <a:r>
              <a:rPr lang="fa-IR" sz="2000" dirty="0" smtClean="0">
                <a:cs typeface="B Nazanin" pitchFamily="2" charset="-78"/>
              </a:rPr>
              <a:t>اصلي و حاكميتي در </a:t>
            </a:r>
            <a:r>
              <a:rPr lang="fa-IR" sz="2000" dirty="0">
                <a:cs typeface="B Nazanin" pitchFamily="2" charset="-78"/>
              </a:rPr>
              <a:t>طی آموزش های تئوری داخل کشور و کارآموزی در نیروگاه های کشور </a:t>
            </a:r>
            <a:r>
              <a:rPr lang="fa-IR" sz="2000" dirty="0" smtClean="0">
                <a:cs typeface="B Nazanin" pitchFamily="2" charset="-78"/>
              </a:rPr>
              <a:t>روسیه در قالب پيوست هاي مربوط به آموزش متناسب با نيازهاي برآورد شده و ابلاغ آن به پيمانكار و مركز آموزش نيروگاه اتمي بوشهر؛</a:t>
            </a:r>
            <a:endParaRPr lang="en-US" sz="2000" dirty="0">
              <a:cs typeface="B Nazanin" pitchFamily="2" charset="-78"/>
            </a:endParaRPr>
          </a:p>
          <a:p>
            <a:pPr algn="just" rtl="1"/>
            <a:r>
              <a:rPr lang="fa-IR" sz="2000" dirty="0" smtClean="0">
                <a:cs typeface="B Nazanin" pitchFamily="2" charset="-78"/>
              </a:rPr>
              <a:t>اصلاح ساير پيوست هاي قرارداد جديد متناسب با تجربيات بدست آمده همكاري هاي مشترك در قالب الحاقيه 65؛</a:t>
            </a:r>
            <a:endParaRPr lang="en-US" sz="2000" dirty="0">
              <a:cs typeface="B Nazanin" pitchFamily="2" charset="-78"/>
            </a:endParaRPr>
          </a:p>
          <a:p>
            <a:pPr algn="just" rtl="1"/>
            <a:r>
              <a:rPr lang="fa-IR" sz="2000" dirty="0" smtClean="0">
                <a:cs typeface="B Nazanin" pitchFamily="2" charset="-78"/>
              </a:rPr>
              <a:t>اصلاح </a:t>
            </a:r>
            <a:r>
              <a:rPr lang="fa-IR" sz="2000" dirty="0">
                <a:cs typeface="B Nazanin" pitchFamily="2" charset="-78"/>
              </a:rPr>
              <a:t>و رفع نواقص الحاقیه موجود در ارتباط با تامین شرایط گارانتی تجهیزات پس از انجام </a:t>
            </a:r>
            <a:r>
              <a:rPr lang="fa-IR" sz="2000" dirty="0" smtClean="0">
                <a:cs typeface="B Nazanin" pitchFamily="2" charset="-78"/>
              </a:rPr>
              <a:t>تعمیرات و ابلاغ آن به پيمانكار و موافقت ايشان با شرايط كارفرما؛</a:t>
            </a:r>
            <a:endParaRPr lang="en-US" sz="2000" dirty="0">
              <a:cs typeface="B Nazanin" pitchFamily="2" charset="-78"/>
            </a:endParaRPr>
          </a:p>
          <a:p>
            <a:pPr algn="r" rtl="1"/>
            <a:endParaRPr lang="en-US" sz="2000" dirty="0">
              <a:cs typeface="B Nazanin" pitchFamily="2" charset="-78"/>
            </a:endParaRPr>
          </a:p>
        </p:txBody>
      </p:sp>
      <p:sp>
        <p:nvSpPr>
          <p:cNvPr id="3" name="Title 2"/>
          <p:cNvSpPr>
            <a:spLocks noGrp="1"/>
          </p:cNvSpPr>
          <p:nvPr>
            <p:ph type="title"/>
          </p:nvPr>
        </p:nvSpPr>
        <p:spPr/>
        <p:txBody>
          <a:bodyPr>
            <a:normAutofit/>
          </a:bodyPr>
          <a:lstStyle/>
          <a:p>
            <a:pPr algn="ctr" rtl="1"/>
            <a:r>
              <a:rPr lang="fa-IR" sz="1800" dirty="0">
                <a:effectLst/>
                <a:cs typeface="B Titr" pitchFamily="2" charset="-78"/>
              </a:rPr>
              <a:t>فعالیت های صورت گرفته در طی مذاکرات مربوط به عقد قرارداد تعمیرات دوره 2018-2021</a:t>
            </a:r>
            <a:r>
              <a:rPr lang="en-US" sz="1800" dirty="0">
                <a:effectLst/>
                <a:cs typeface="B Titr" pitchFamily="2" charset="-78"/>
              </a:rPr>
              <a:t/>
            </a:r>
            <a:br>
              <a:rPr lang="en-US" sz="1800" dirty="0">
                <a:effectLst/>
                <a:cs typeface="B Titr" pitchFamily="2" charset="-78"/>
              </a:rPr>
            </a:br>
            <a:endParaRPr lang="en-US" sz="1800" dirty="0">
              <a:cs typeface="B Titr" pitchFamily="2" charset="-78"/>
            </a:endParaRPr>
          </a:p>
        </p:txBody>
      </p:sp>
    </p:spTree>
    <p:extLst>
      <p:ext uri="{BB962C8B-B14F-4D97-AF65-F5344CB8AC3E}">
        <p14:creationId xmlns:p14="http://schemas.microsoft.com/office/powerpoint/2010/main" val="31250077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lgn="just" rtl="1"/>
            <a:r>
              <a:rPr lang="fa-IR" sz="2000" b="1" dirty="0">
                <a:solidFill>
                  <a:schemeClr val="lt1"/>
                </a:solidFill>
                <a:cs typeface="B Nazanin" pitchFamily="2" charset="-78"/>
              </a:rPr>
              <a:t>شروع مذاكرات قراردادي بصورت رسمي از تاريخ 1395/02/25</a:t>
            </a:r>
          </a:p>
          <a:p>
            <a:pPr algn="just" rtl="1"/>
            <a:r>
              <a:rPr lang="fa-IR" sz="2000" b="1" dirty="0">
                <a:solidFill>
                  <a:schemeClr val="lt1"/>
                </a:solidFill>
                <a:cs typeface="B Nazanin" pitchFamily="2" charset="-78"/>
              </a:rPr>
              <a:t>تا بحال جهت بررسي متن قرارداد و بحث و تبادل نظر در ارتباط با پيوست هاي قرارداد تعداد 5 جلسه در تهران و 12 جلسه در بوشهر به صورت مشترك با پيمانكاربرگزار گرديده است</a:t>
            </a:r>
          </a:p>
          <a:p>
            <a:pPr algn="just" rtl="1"/>
            <a:r>
              <a:rPr lang="fa-IR" sz="2000" b="1" dirty="0" smtClean="0">
                <a:solidFill>
                  <a:schemeClr val="lt1"/>
                </a:solidFill>
                <a:cs typeface="B Nazanin" pitchFamily="2" charset="-78"/>
              </a:rPr>
              <a:t>در طي جلسات مذكور، تهيه، تدوين و توافق پيوست </a:t>
            </a:r>
            <a:r>
              <a:rPr lang="fa-IR" sz="2000" b="1" dirty="0">
                <a:solidFill>
                  <a:schemeClr val="lt1"/>
                </a:solidFill>
                <a:cs typeface="B Nazanin" pitchFamily="2" charset="-78"/>
              </a:rPr>
              <a:t>هاي اصلي </a:t>
            </a:r>
            <a:r>
              <a:rPr lang="fa-IR" sz="2000" b="1" dirty="0" smtClean="0">
                <a:solidFill>
                  <a:schemeClr val="lt1"/>
                </a:solidFill>
                <a:cs typeface="B Nazanin" pitchFamily="2" charset="-78"/>
              </a:rPr>
              <a:t>قرارداد( پيوست هاي شماره 1و 7 )كه بار اصلي مالي قرارداد را شامل ميگردند، تحقق يافت و نهايتا در تاريخ 1395/10/29 پيوست هاي مذكور مورد تاييد طرفين قرار گرفتند.</a:t>
            </a:r>
          </a:p>
          <a:p>
            <a:pPr algn="just" rtl="1"/>
            <a:r>
              <a:rPr lang="fa-IR" sz="2000" b="1" dirty="0" smtClean="0">
                <a:solidFill>
                  <a:schemeClr val="lt1"/>
                </a:solidFill>
                <a:cs typeface="B Nazanin" pitchFamily="2" charset="-78"/>
              </a:rPr>
              <a:t>همچنين در </a:t>
            </a:r>
            <a:r>
              <a:rPr lang="fa-IR" sz="2000" b="1" dirty="0">
                <a:solidFill>
                  <a:schemeClr val="lt1"/>
                </a:solidFill>
                <a:cs typeface="B Nazanin" pitchFamily="2" charset="-78"/>
              </a:rPr>
              <a:t>طي جلسات مذكور، تهيه، تدوين و توافق پيوست هاي </a:t>
            </a:r>
            <a:r>
              <a:rPr lang="fa-IR" sz="2000" b="1" dirty="0" smtClean="0">
                <a:solidFill>
                  <a:schemeClr val="lt1"/>
                </a:solidFill>
                <a:cs typeface="B Nazanin" pitchFamily="2" charset="-78"/>
              </a:rPr>
              <a:t>آموزشي </a:t>
            </a:r>
            <a:r>
              <a:rPr lang="fa-IR" sz="2000" b="1" dirty="0">
                <a:solidFill>
                  <a:schemeClr val="lt1"/>
                </a:solidFill>
                <a:cs typeface="B Nazanin" pitchFamily="2" charset="-78"/>
              </a:rPr>
              <a:t>قرارداد( پيوست هاي شماره </a:t>
            </a:r>
            <a:r>
              <a:rPr lang="fa-IR" sz="2000" b="1" dirty="0" smtClean="0">
                <a:solidFill>
                  <a:schemeClr val="lt1"/>
                </a:solidFill>
                <a:cs typeface="B Nazanin" pitchFamily="2" charset="-78"/>
              </a:rPr>
              <a:t>20و 21 </a:t>
            </a:r>
            <a:r>
              <a:rPr lang="fa-IR" sz="2000" b="1" dirty="0">
                <a:solidFill>
                  <a:schemeClr val="lt1"/>
                </a:solidFill>
                <a:cs typeface="B Nazanin" pitchFamily="2" charset="-78"/>
              </a:rPr>
              <a:t>)كه </a:t>
            </a:r>
            <a:r>
              <a:rPr lang="fa-IR" sz="2000" b="1" dirty="0" smtClean="0">
                <a:solidFill>
                  <a:schemeClr val="lt1"/>
                </a:solidFill>
                <a:cs typeface="B Nazanin" pitchFamily="2" charset="-78"/>
              </a:rPr>
              <a:t>بخش ديگر مالي </a:t>
            </a:r>
            <a:r>
              <a:rPr lang="fa-IR" sz="2000" b="1" dirty="0">
                <a:solidFill>
                  <a:schemeClr val="lt1"/>
                </a:solidFill>
                <a:cs typeface="B Nazanin" pitchFamily="2" charset="-78"/>
              </a:rPr>
              <a:t>قرارداد را شامل ميگردند، تحقق يافت و نهايتا در تاريخ </a:t>
            </a:r>
            <a:r>
              <a:rPr lang="fa-IR" sz="2000" b="1" dirty="0" smtClean="0">
                <a:solidFill>
                  <a:schemeClr val="lt1"/>
                </a:solidFill>
                <a:cs typeface="B Nazanin" pitchFamily="2" charset="-78"/>
              </a:rPr>
              <a:t>1395/12/22 </a:t>
            </a:r>
            <a:r>
              <a:rPr lang="fa-IR" sz="2000" b="1" dirty="0">
                <a:solidFill>
                  <a:schemeClr val="lt1"/>
                </a:solidFill>
                <a:cs typeface="B Nazanin" pitchFamily="2" charset="-78"/>
              </a:rPr>
              <a:t>پيوست هاي مذكور مورد تاييد طرفين قرار گرفتند</a:t>
            </a:r>
            <a:r>
              <a:rPr lang="fa-IR" sz="2000" b="1" dirty="0" smtClean="0">
                <a:solidFill>
                  <a:schemeClr val="lt1"/>
                </a:solidFill>
                <a:cs typeface="B Nazanin" pitchFamily="2" charset="-78"/>
              </a:rPr>
              <a:t>.</a:t>
            </a:r>
          </a:p>
          <a:p>
            <a:pPr algn="just" rtl="1"/>
            <a:r>
              <a:rPr lang="fa-IR" sz="2000" b="1" dirty="0" smtClean="0">
                <a:solidFill>
                  <a:schemeClr val="lt1"/>
                </a:solidFill>
                <a:cs typeface="B Nazanin" pitchFamily="2" charset="-78"/>
              </a:rPr>
              <a:t>جهت بررسي و تهيه و تدوين پيوست هاي قرارداد و انجام اصلاحات متن اين قرارداد حدود 2800 نفر ساعت كار كارشناسي صورت گرفته است</a:t>
            </a:r>
            <a:endParaRPr lang="en-US" sz="2000" b="1" dirty="0">
              <a:solidFill>
                <a:schemeClr val="lt1"/>
              </a:solidFill>
              <a:cs typeface="B Nazanin" pitchFamily="2" charset="-78"/>
            </a:endParaRPr>
          </a:p>
          <a:p>
            <a:pPr algn="just" rtl="1"/>
            <a:endParaRPr lang="en-US" sz="2000" b="1" dirty="0">
              <a:solidFill>
                <a:schemeClr val="lt1"/>
              </a:solidFill>
              <a:cs typeface="B Nazanin" pitchFamily="2" charset="-78"/>
            </a:endParaRPr>
          </a:p>
        </p:txBody>
      </p:sp>
      <p:sp>
        <p:nvSpPr>
          <p:cNvPr id="3" name="Title 2"/>
          <p:cNvSpPr>
            <a:spLocks noGrp="1"/>
          </p:cNvSpPr>
          <p:nvPr>
            <p:ph type="title"/>
          </p:nvPr>
        </p:nvSpPr>
        <p:spPr/>
        <p:txBody>
          <a:bodyPr/>
          <a:lstStyle/>
          <a:p>
            <a:r>
              <a:rPr lang="fa-IR" sz="2000" dirty="0">
                <a:cs typeface="B Titr" pitchFamily="2" charset="-78"/>
              </a:rPr>
              <a:t>قرارداد </a:t>
            </a:r>
            <a:r>
              <a:rPr lang="fa-IR" sz="2000" dirty="0" smtClean="0">
                <a:cs typeface="B Titr" pitchFamily="2" charset="-78"/>
              </a:rPr>
              <a:t>تعميرات دوره هاي  توقف واحد سال هاي </a:t>
            </a:r>
            <a:r>
              <a:rPr lang="fa-IR" sz="2000" dirty="0">
                <a:cs typeface="B Titr" pitchFamily="2" charset="-78"/>
              </a:rPr>
              <a:t>2018الي2021</a:t>
            </a:r>
            <a:endParaRPr lang="en-US" sz="2000" dirty="0">
              <a:cs typeface="B Titr" pitchFamily="2" charset="-78"/>
            </a:endParaRPr>
          </a:p>
        </p:txBody>
      </p:sp>
    </p:spTree>
    <p:extLst>
      <p:ext uri="{BB962C8B-B14F-4D97-AF65-F5344CB8AC3E}">
        <p14:creationId xmlns:p14="http://schemas.microsoft.com/office/powerpoint/2010/main" val="101827051"/>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09799"/>
            <a:ext cx="7745505" cy="3916363"/>
          </a:xfrm>
        </p:spPr>
        <p:txBody>
          <a:bodyPr>
            <a:normAutofit fontScale="92500" lnSpcReduction="20000"/>
          </a:bodyPr>
          <a:lstStyle/>
          <a:p>
            <a:pPr algn="just" rtl="1"/>
            <a:r>
              <a:rPr lang="fa-IR" sz="2000" b="1" dirty="0" smtClean="0">
                <a:solidFill>
                  <a:schemeClr val="tx1"/>
                </a:solidFill>
                <a:cs typeface="B Nazanin" pitchFamily="2" charset="-78"/>
              </a:rPr>
              <a:t>تامين بستر مناسب جهت افزايش </a:t>
            </a:r>
            <a:r>
              <a:rPr lang="fa-IR" sz="2000" b="1" dirty="0">
                <a:solidFill>
                  <a:schemeClr val="tx1"/>
                </a:solidFill>
                <a:cs typeface="B Nazanin" pitchFamily="2" charset="-78"/>
              </a:rPr>
              <a:t>تصدي گري فعاليتهاي تعميرات تجهيزات اصلي و حاكميتي نيروگاه اتمي بوشهر توسط پرسنل ايراني و همچنين شركت هاي بومي تعميراتي </a:t>
            </a:r>
            <a:r>
              <a:rPr lang="fa-IR" sz="2000" b="1" dirty="0" smtClean="0">
                <a:solidFill>
                  <a:schemeClr val="tx1"/>
                </a:solidFill>
                <a:cs typeface="B Nazanin" pitchFamily="2" charset="-78"/>
              </a:rPr>
              <a:t>كشور از طريق كاهش پلكاني سهم پيمانكار خارجي در حوزه هاي اصلي تعميرات شامل اجرا و پشتيباني فني فعاليتهاي تعميراتي و آماده سازي؛</a:t>
            </a:r>
          </a:p>
          <a:p>
            <a:pPr algn="just" rtl="1"/>
            <a:r>
              <a:rPr lang="fa-IR" sz="2000" b="1" dirty="0" smtClean="0">
                <a:solidFill>
                  <a:schemeClr val="tx1"/>
                </a:solidFill>
                <a:cs typeface="B Nazanin" pitchFamily="2" charset="-78"/>
              </a:rPr>
              <a:t>انتقال دانش و تجربه و مهارت هاي فني و حرفه اي در حوزه تعميرات تخصصي تجهيزات خاص و پيچيده نيروگاه اتمي از طريق دوره هاي آموزشي تئوري و عملي ارتقا مهارت پرسنل فعلي شاغل به كار در حوزه نگهداري و تعميرات؛</a:t>
            </a:r>
          </a:p>
          <a:p>
            <a:pPr algn="just" rtl="1"/>
            <a:r>
              <a:rPr lang="fa-IR" sz="2000" b="1" dirty="0" smtClean="0">
                <a:solidFill>
                  <a:schemeClr val="tx1"/>
                </a:solidFill>
                <a:cs typeface="B Nazanin" pitchFamily="2" charset="-78"/>
              </a:rPr>
              <a:t>آموزش استاندارد پرسنل جديد الورود مبتني بر نياز هاي جاري و آينده نيروگاه اتمي بوشهر و تامين كادر فني تعميرات در راستاي حفظ سرمايه هاي موجود، جانشين پروري و دستيابي به استقلال كامل و خودكفايي در حوزه نيروي انساني بعنوان مهمترين سرمايه هر سازمان؛</a:t>
            </a:r>
          </a:p>
          <a:p>
            <a:pPr algn="just" rtl="1"/>
            <a:r>
              <a:rPr lang="fa-IR" sz="2000" b="1" dirty="0" smtClean="0">
                <a:solidFill>
                  <a:schemeClr val="tx1"/>
                </a:solidFill>
                <a:cs typeface="B Nazanin" pitchFamily="2" charset="-78"/>
              </a:rPr>
              <a:t>ايجاد تيم هاي مشترك تعميراتي جهت حصول اطمينان از كسب آمادگي مرحله اي پرستل ايراني جهت انجام مستقل فعاليتهاي حساس و مهم و همچنين با خطر هسته اي</a:t>
            </a:r>
          </a:p>
          <a:p>
            <a:pPr algn="just" rtl="1"/>
            <a:r>
              <a:rPr lang="fa-IR" sz="2000" b="1" dirty="0" smtClean="0">
                <a:solidFill>
                  <a:schemeClr val="tx1"/>
                </a:solidFill>
                <a:cs typeface="B Nazanin" pitchFamily="2" charset="-78"/>
              </a:rPr>
              <a:t>انتقال مرحله اي مسئوليتهاي اجرا، سازماندهي فعاليتهاي تعميرات از سال 2018 و همزمان با شروع مرحله دوم پيوست يك قرارداد</a:t>
            </a:r>
            <a:endParaRPr lang="en-US" sz="2000" b="1" dirty="0">
              <a:solidFill>
                <a:schemeClr val="tx1"/>
              </a:solidFill>
              <a:cs typeface="B Nazanin" pitchFamily="2" charset="-78"/>
            </a:endParaRPr>
          </a:p>
        </p:txBody>
      </p:sp>
      <p:sp>
        <p:nvSpPr>
          <p:cNvPr id="3" name="Title 2"/>
          <p:cNvSpPr>
            <a:spLocks noGrp="1"/>
          </p:cNvSpPr>
          <p:nvPr>
            <p:ph type="title"/>
          </p:nvPr>
        </p:nvSpPr>
        <p:spPr>
          <a:xfrm>
            <a:off x="688490" y="570156"/>
            <a:ext cx="7756263" cy="801444"/>
          </a:xfrm>
        </p:spPr>
        <p:txBody>
          <a:bodyPr/>
          <a:lstStyle/>
          <a:p>
            <a:r>
              <a:rPr lang="fa-IR" sz="2000" dirty="0" smtClean="0">
                <a:cs typeface="B Titr" pitchFamily="2" charset="-78"/>
              </a:rPr>
              <a:t>اهداف مورد انتظار از </a:t>
            </a:r>
            <a:r>
              <a:rPr lang="fa-IR" sz="2000" dirty="0">
                <a:cs typeface="B Titr" pitchFamily="2" charset="-78"/>
              </a:rPr>
              <a:t>عقد قرارداد تعميرات دوره چهارساله</a:t>
            </a:r>
            <a:endParaRPr lang="en-US" sz="2000" dirty="0">
              <a:cs typeface="B Titr" pitchFamily="2" charset="-78"/>
            </a:endParaRPr>
          </a:p>
        </p:txBody>
      </p:sp>
    </p:spTree>
    <p:extLst>
      <p:ext uri="{BB962C8B-B14F-4D97-AF65-F5344CB8AC3E}">
        <p14:creationId xmlns:p14="http://schemas.microsoft.com/office/powerpoint/2010/main" val="2442567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231455934"/>
              </p:ext>
            </p:extLst>
          </p:nvPr>
        </p:nvGraphicFramePr>
        <p:xfrm>
          <a:off x="942110" y="1600200"/>
          <a:ext cx="7439891" cy="3809999"/>
        </p:xfrm>
        <a:graphic>
          <a:graphicData uri="http://schemas.openxmlformats.org/drawingml/2006/table">
            <a:tbl>
              <a:tblPr rtl="1" firstRow="1" firstCol="1" bandRow="1">
                <a:tableStyleId>{5C22544A-7EE6-4342-B048-85BDC9FD1C3A}</a:tableStyleId>
              </a:tblPr>
              <a:tblGrid>
                <a:gridCol w="569637"/>
                <a:gridCol w="1778710"/>
                <a:gridCol w="2770908"/>
                <a:gridCol w="2320636"/>
              </a:tblGrid>
              <a:tr h="804371">
                <a:tc>
                  <a:txBody>
                    <a:bodyPr/>
                    <a:lstStyle/>
                    <a:p>
                      <a:pPr marL="0" marR="0" algn="ctr" rtl="1">
                        <a:lnSpc>
                          <a:spcPct val="115000"/>
                        </a:lnSpc>
                        <a:spcBef>
                          <a:spcPts val="0"/>
                        </a:spcBef>
                        <a:spcAft>
                          <a:spcPts val="0"/>
                        </a:spcAft>
                      </a:pPr>
                      <a:endParaRPr lang="fa-IR" sz="1400" dirty="0" smtClean="0">
                        <a:effectLst/>
                        <a:cs typeface="B Nazanin" pitchFamily="2" charset="-78"/>
                      </a:endParaRPr>
                    </a:p>
                    <a:p>
                      <a:pPr marL="0" marR="0" algn="ctr" rtl="1">
                        <a:lnSpc>
                          <a:spcPct val="115000"/>
                        </a:lnSpc>
                        <a:spcBef>
                          <a:spcPts val="0"/>
                        </a:spcBef>
                        <a:spcAft>
                          <a:spcPts val="0"/>
                        </a:spcAft>
                      </a:pPr>
                      <a:r>
                        <a:rPr lang="fa-IR" sz="1400" dirty="0" smtClean="0">
                          <a:effectLst/>
                          <a:cs typeface="B Nazanin" pitchFamily="2" charset="-78"/>
                        </a:rPr>
                        <a:t>ردیف</a:t>
                      </a:r>
                      <a:endParaRPr lang="en-US" sz="1400" dirty="0">
                        <a:effectLst/>
                        <a:latin typeface="Calibri"/>
                        <a:ea typeface="Calibri"/>
                        <a:cs typeface="B Nazanin" pitchFamily="2" charset="-78"/>
                      </a:endParaRPr>
                    </a:p>
                  </a:txBody>
                  <a:tcPr marL="68580" marR="68580" marT="0" marB="0"/>
                </a:tc>
                <a:tc>
                  <a:txBody>
                    <a:bodyPr/>
                    <a:lstStyle/>
                    <a:p>
                      <a:pPr marL="0" marR="0" algn="ctr" rtl="1">
                        <a:lnSpc>
                          <a:spcPct val="115000"/>
                        </a:lnSpc>
                        <a:spcBef>
                          <a:spcPts val="0"/>
                        </a:spcBef>
                        <a:spcAft>
                          <a:spcPts val="0"/>
                        </a:spcAft>
                      </a:pPr>
                      <a:endParaRPr lang="fa-IR" sz="1400" dirty="0" smtClean="0">
                        <a:effectLst/>
                        <a:cs typeface="B Nazanin" pitchFamily="2" charset="-78"/>
                      </a:endParaRPr>
                    </a:p>
                    <a:p>
                      <a:pPr marL="0" marR="0" algn="ctr" rtl="1">
                        <a:lnSpc>
                          <a:spcPct val="115000"/>
                        </a:lnSpc>
                        <a:spcBef>
                          <a:spcPts val="0"/>
                        </a:spcBef>
                        <a:spcAft>
                          <a:spcPts val="0"/>
                        </a:spcAft>
                      </a:pPr>
                      <a:r>
                        <a:rPr lang="ar-SA" sz="1400" dirty="0" smtClean="0">
                          <a:effectLst/>
                          <a:cs typeface="B Nazanin" pitchFamily="2" charset="-78"/>
                        </a:rPr>
                        <a:t>مراحل </a:t>
                      </a:r>
                      <a:r>
                        <a:rPr lang="ar-SA" sz="1400" dirty="0">
                          <a:effectLst/>
                          <a:cs typeface="B Nazanin" pitchFamily="2" charset="-78"/>
                        </a:rPr>
                        <a:t>پیوست</a:t>
                      </a:r>
                      <a:endParaRPr lang="en-US" sz="1400" dirty="0">
                        <a:effectLst/>
                        <a:latin typeface="Calibri"/>
                        <a:ea typeface="Calibri"/>
                        <a:cs typeface="B Nazanin" pitchFamily="2" charset="-78"/>
                      </a:endParaRPr>
                    </a:p>
                  </a:txBody>
                  <a:tcPr marL="68580" marR="68580" marT="0" marB="0"/>
                </a:tc>
                <a:tc>
                  <a:txBody>
                    <a:bodyPr/>
                    <a:lstStyle/>
                    <a:p>
                      <a:pPr marL="0" marR="0" algn="ctr" rtl="1">
                        <a:lnSpc>
                          <a:spcPct val="115000"/>
                        </a:lnSpc>
                        <a:spcBef>
                          <a:spcPts val="0"/>
                        </a:spcBef>
                        <a:spcAft>
                          <a:spcPts val="0"/>
                        </a:spcAft>
                      </a:pPr>
                      <a:endParaRPr lang="fa-IR" sz="1400" dirty="0" smtClean="0">
                        <a:effectLst/>
                        <a:cs typeface="B Nazanin" pitchFamily="2" charset="-78"/>
                      </a:endParaRPr>
                    </a:p>
                    <a:p>
                      <a:pPr marL="0" marR="0" algn="ctr" rtl="1">
                        <a:lnSpc>
                          <a:spcPct val="115000"/>
                        </a:lnSpc>
                        <a:spcBef>
                          <a:spcPts val="0"/>
                        </a:spcBef>
                        <a:spcAft>
                          <a:spcPts val="0"/>
                        </a:spcAft>
                      </a:pPr>
                      <a:r>
                        <a:rPr lang="ar-SA" sz="1400" dirty="0" smtClean="0">
                          <a:effectLst/>
                          <a:cs typeface="B Nazanin" pitchFamily="2" charset="-78"/>
                        </a:rPr>
                        <a:t>نفرساعت </a:t>
                      </a:r>
                      <a:r>
                        <a:rPr lang="ar-SA" sz="1400" dirty="0">
                          <a:effectLst/>
                          <a:cs typeface="B Nazanin" pitchFamily="2" charset="-78"/>
                        </a:rPr>
                        <a:t>فعالیت های اختصاص </a:t>
                      </a:r>
                      <a:r>
                        <a:rPr lang="ar-SA" sz="1400" dirty="0" smtClean="0">
                          <a:effectLst/>
                          <a:cs typeface="B Nazanin" pitchFamily="2" charset="-78"/>
                        </a:rPr>
                        <a:t>داده</a:t>
                      </a:r>
                      <a:endParaRPr lang="fa-IR" sz="1400" dirty="0" smtClean="0">
                        <a:effectLst/>
                        <a:cs typeface="B Nazanin" pitchFamily="2" charset="-78"/>
                      </a:endParaRPr>
                    </a:p>
                    <a:p>
                      <a:pPr marL="0" marR="0" algn="ctr" rtl="1">
                        <a:lnSpc>
                          <a:spcPct val="115000"/>
                        </a:lnSpc>
                        <a:spcBef>
                          <a:spcPts val="0"/>
                        </a:spcBef>
                        <a:spcAft>
                          <a:spcPts val="0"/>
                        </a:spcAft>
                      </a:pPr>
                      <a:r>
                        <a:rPr lang="ar-SA" sz="1400" dirty="0" smtClean="0">
                          <a:effectLst/>
                          <a:cs typeface="B Nazanin" pitchFamily="2" charset="-78"/>
                        </a:rPr>
                        <a:t> </a:t>
                      </a:r>
                      <a:r>
                        <a:rPr lang="ar-SA" sz="1400" dirty="0">
                          <a:effectLst/>
                          <a:cs typeface="B Nazanin" pitchFamily="2" charset="-78"/>
                        </a:rPr>
                        <a:t>به پیمانکار</a:t>
                      </a:r>
                      <a:endParaRPr lang="en-US" sz="1400" dirty="0">
                        <a:effectLst/>
                        <a:latin typeface="Calibri"/>
                        <a:ea typeface="Calibri"/>
                        <a:cs typeface="B Nazanin" pitchFamily="2" charset="-78"/>
                      </a:endParaRPr>
                    </a:p>
                  </a:txBody>
                  <a:tcPr marL="68580" marR="68580" marT="0" marB="0"/>
                </a:tc>
                <a:tc>
                  <a:txBody>
                    <a:bodyPr/>
                    <a:lstStyle/>
                    <a:p>
                      <a:pPr marL="0" marR="0" algn="ctr" rtl="1">
                        <a:lnSpc>
                          <a:spcPct val="115000"/>
                        </a:lnSpc>
                        <a:spcBef>
                          <a:spcPts val="0"/>
                        </a:spcBef>
                        <a:spcAft>
                          <a:spcPts val="0"/>
                        </a:spcAft>
                      </a:pPr>
                      <a:endParaRPr lang="fa-IR" sz="1400" dirty="0" smtClean="0">
                        <a:effectLst/>
                        <a:cs typeface="B Nazanin" pitchFamily="2" charset="-78"/>
                      </a:endParaRPr>
                    </a:p>
                    <a:p>
                      <a:pPr marL="0" marR="0" algn="ctr" rtl="1">
                        <a:lnSpc>
                          <a:spcPct val="115000"/>
                        </a:lnSpc>
                        <a:spcBef>
                          <a:spcPts val="0"/>
                        </a:spcBef>
                        <a:spcAft>
                          <a:spcPts val="0"/>
                        </a:spcAft>
                      </a:pPr>
                      <a:r>
                        <a:rPr lang="ar-SA" sz="1400" dirty="0" smtClean="0">
                          <a:effectLst/>
                          <a:cs typeface="B Nazanin" pitchFamily="2" charset="-78"/>
                        </a:rPr>
                        <a:t>جدید</a:t>
                      </a:r>
                      <a:endParaRPr lang="en-US" sz="1400" dirty="0">
                        <a:effectLst/>
                        <a:latin typeface="Calibri"/>
                        <a:ea typeface="Calibri"/>
                        <a:cs typeface="B Nazanin" pitchFamily="2" charset="-78"/>
                      </a:endParaRPr>
                    </a:p>
                  </a:txBody>
                  <a:tcPr marL="68580" marR="68580" marT="0" marB="0"/>
                </a:tc>
              </a:tr>
              <a:tr h="597047">
                <a:tc>
                  <a:txBody>
                    <a:bodyPr/>
                    <a:lstStyle/>
                    <a:p>
                      <a:pPr marL="0" marR="0" algn="ctr" rtl="1">
                        <a:lnSpc>
                          <a:spcPct val="115000"/>
                        </a:lnSpc>
                        <a:spcBef>
                          <a:spcPts val="0"/>
                        </a:spcBef>
                        <a:spcAft>
                          <a:spcPts val="0"/>
                        </a:spcAft>
                      </a:pPr>
                      <a:r>
                        <a:rPr lang="fa-IR" sz="1400" dirty="0" smtClean="0">
                          <a:effectLst/>
                          <a:latin typeface="Calibri"/>
                          <a:ea typeface="Calibri"/>
                          <a:cs typeface="B Nazanin" pitchFamily="2" charset="-78"/>
                        </a:rPr>
                        <a:t>1</a:t>
                      </a:r>
                      <a:endParaRPr lang="en-US" sz="1400" dirty="0">
                        <a:effectLst/>
                        <a:latin typeface="Calibri"/>
                        <a:ea typeface="Calibri"/>
                        <a:cs typeface="B Nazanin" pitchFamily="2" charset="-78"/>
                      </a:endParaRPr>
                    </a:p>
                  </a:txBody>
                  <a:tcPr marL="68580" marR="68580" marT="0" marB="0"/>
                </a:tc>
                <a:tc>
                  <a:txBody>
                    <a:bodyPr/>
                    <a:lstStyle/>
                    <a:p>
                      <a:pPr marL="0" marR="0" algn="ctr" rtl="1" eaLnBrk="1" latinLnBrk="0" hangingPunct="1">
                        <a:lnSpc>
                          <a:spcPct val="200000"/>
                        </a:lnSpc>
                        <a:spcBef>
                          <a:spcPts val="0"/>
                        </a:spcBef>
                        <a:spcAft>
                          <a:spcPts val="0"/>
                        </a:spcAft>
                      </a:pPr>
                      <a:r>
                        <a:rPr kumimoji="0" lang="ar-SA" sz="1600" kern="1200" dirty="0" smtClean="0">
                          <a:solidFill>
                            <a:schemeClr val="dk1"/>
                          </a:solidFill>
                          <a:effectLst/>
                          <a:latin typeface="+mn-lt"/>
                          <a:ea typeface="+mn-ea"/>
                          <a:cs typeface="B Nazanin" pitchFamily="2" charset="-78"/>
                        </a:rPr>
                        <a:t>دوم</a:t>
                      </a:r>
                      <a:endParaRPr kumimoji="0" lang="en-US" sz="1600" kern="1200" dirty="0">
                        <a:solidFill>
                          <a:schemeClr val="dk1"/>
                        </a:solidFill>
                        <a:effectLst/>
                        <a:latin typeface="+mn-lt"/>
                        <a:ea typeface="+mn-ea"/>
                        <a:cs typeface="B Nazanin" pitchFamily="2" charset="-78"/>
                      </a:endParaRPr>
                    </a:p>
                  </a:txBody>
                  <a:tcPr marL="68580" marR="68580" marT="0" marB="0"/>
                </a:tc>
                <a:tc>
                  <a:txBody>
                    <a:bodyPr/>
                    <a:lstStyle/>
                    <a:p>
                      <a:pPr marL="0" marR="0" algn="ctr" rtl="1">
                        <a:lnSpc>
                          <a:spcPct val="115000"/>
                        </a:lnSpc>
                        <a:spcBef>
                          <a:spcPts val="0"/>
                        </a:spcBef>
                        <a:spcAft>
                          <a:spcPts val="0"/>
                        </a:spcAft>
                      </a:pPr>
                      <a:endParaRPr kumimoji="0" lang="en-US" sz="1100" kern="1200" dirty="0" smtClean="0">
                        <a:solidFill>
                          <a:schemeClr val="dk1"/>
                        </a:solidFill>
                        <a:effectLst/>
                        <a:latin typeface="+mn-lt"/>
                        <a:ea typeface="+mn-ea"/>
                        <a:cs typeface="B Nazanin" pitchFamily="2" charset="-78"/>
                      </a:endParaRPr>
                    </a:p>
                    <a:p>
                      <a:pPr marL="0" marR="0" algn="ctr" rtl="1">
                        <a:lnSpc>
                          <a:spcPct val="115000"/>
                        </a:lnSpc>
                        <a:spcBef>
                          <a:spcPts val="0"/>
                        </a:spcBef>
                        <a:spcAft>
                          <a:spcPts val="0"/>
                        </a:spcAft>
                      </a:pPr>
                      <a:r>
                        <a:rPr kumimoji="0" lang="en-US" sz="1600" kern="1200" dirty="0" smtClean="0">
                          <a:solidFill>
                            <a:schemeClr val="dk1"/>
                          </a:solidFill>
                          <a:effectLst/>
                          <a:latin typeface="Arial" pitchFamily="34" charset="0"/>
                          <a:ea typeface="+mn-ea"/>
                          <a:cs typeface="B Nazanin" pitchFamily="2" charset="-78"/>
                        </a:rPr>
                        <a:t>189211</a:t>
                      </a:r>
                      <a:r>
                        <a:rPr kumimoji="0" lang="ar-SA" sz="1100" kern="1200" dirty="0">
                          <a:solidFill>
                            <a:schemeClr val="dk1"/>
                          </a:solidFill>
                          <a:effectLst/>
                          <a:latin typeface="+mn-lt"/>
                          <a:ea typeface="+mn-ea"/>
                          <a:cs typeface="B Nazanin" pitchFamily="2" charset="-78"/>
                        </a:rPr>
                        <a:t> </a:t>
                      </a:r>
                      <a:endParaRPr kumimoji="0" lang="en-US" sz="1100" kern="1200" dirty="0">
                        <a:solidFill>
                          <a:schemeClr val="dk1"/>
                        </a:solidFill>
                        <a:effectLst/>
                        <a:latin typeface="+mn-lt"/>
                        <a:ea typeface="+mn-ea"/>
                        <a:cs typeface="B Nazanin" pitchFamily="2" charset="-78"/>
                      </a:endParaRPr>
                    </a:p>
                  </a:txBody>
                  <a:tcPr marL="68580" marR="68580" marT="0" marB="0"/>
                </a:tc>
                <a:tc>
                  <a:txBody>
                    <a:bodyPr/>
                    <a:lstStyle/>
                    <a:p>
                      <a:pPr marL="0" marR="0" algn="ctr" rtl="1">
                        <a:lnSpc>
                          <a:spcPct val="115000"/>
                        </a:lnSpc>
                        <a:spcBef>
                          <a:spcPts val="0"/>
                        </a:spcBef>
                        <a:spcAft>
                          <a:spcPts val="0"/>
                        </a:spcAft>
                      </a:pPr>
                      <a:endParaRPr kumimoji="0" lang="en-US" sz="1100" kern="1200" dirty="0" smtClean="0">
                        <a:solidFill>
                          <a:schemeClr val="dk1"/>
                        </a:solidFill>
                        <a:effectLst/>
                        <a:latin typeface="+mn-lt"/>
                        <a:ea typeface="+mn-ea"/>
                        <a:cs typeface="B Nazanin" pitchFamily="2" charset="-78"/>
                      </a:endParaRPr>
                    </a:p>
                    <a:p>
                      <a:pPr marL="0" marR="0" algn="ctr" rtl="1">
                        <a:lnSpc>
                          <a:spcPct val="115000"/>
                        </a:lnSpc>
                        <a:spcBef>
                          <a:spcPts val="0"/>
                        </a:spcBef>
                        <a:spcAft>
                          <a:spcPts val="0"/>
                        </a:spcAft>
                      </a:pPr>
                      <a:r>
                        <a:rPr kumimoji="0" lang="en-US" sz="1600" kern="1200" dirty="0" smtClean="0">
                          <a:solidFill>
                            <a:schemeClr val="dk1"/>
                          </a:solidFill>
                          <a:effectLst/>
                          <a:latin typeface="Arial" pitchFamily="34" charset="0"/>
                          <a:ea typeface="+mn-ea"/>
                          <a:cs typeface="B Nazanin" pitchFamily="2" charset="-78"/>
                        </a:rPr>
                        <a:t>97891</a:t>
                      </a:r>
                      <a:r>
                        <a:rPr kumimoji="0" lang="ar-SA" sz="1100" kern="1200" dirty="0">
                          <a:solidFill>
                            <a:schemeClr val="dk1"/>
                          </a:solidFill>
                          <a:effectLst/>
                          <a:latin typeface="+mn-lt"/>
                          <a:ea typeface="+mn-ea"/>
                          <a:cs typeface="B Nazanin" pitchFamily="2" charset="-78"/>
                        </a:rPr>
                        <a:t> </a:t>
                      </a:r>
                      <a:endParaRPr kumimoji="0" lang="en-US" sz="1100" kern="1200" dirty="0">
                        <a:solidFill>
                          <a:schemeClr val="dk1"/>
                        </a:solidFill>
                        <a:effectLst/>
                        <a:latin typeface="+mn-lt"/>
                        <a:ea typeface="+mn-ea"/>
                        <a:cs typeface="B Nazanin" pitchFamily="2" charset="-78"/>
                      </a:endParaRPr>
                    </a:p>
                  </a:txBody>
                  <a:tcPr marL="68580" marR="68580" marT="0" marB="0"/>
                </a:tc>
              </a:tr>
              <a:tr h="597047">
                <a:tc>
                  <a:txBody>
                    <a:bodyPr/>
                    <a:lstStyle/>
                    <a:p>
                      <a:pPr marL="0" marR="0" algn="ctr" rtl="1" eaLnBrk="1" latinLnBrk="0" hangingPunct="1">
                        <a:lnSpc>
                          <a:spcPct val="115000"/>
                        </a:lnSpc>
                        <a:spcBef>
                          <a:spcPts val="0"/>
                        </a:spcBef>
                        <a:spcAft>
                          <a:spcPts val="0"/>
                        </a:spcAft>
                      </a:pPr>
                      <a:r>
                        <a:rPr kumimoji="0" lang="fa-IR" sz="1400" b="1" kern="1200" dirty="0" smtClean="0">
                          <a:solidFill>
                            <a:schemeClr val="lt1"/>
                          </a:solidFill>
                          <a:effectLst/>
                          <a:latin typeface="Calibri"/>
                          <a:ea typeface="Calibri"/>
                          <a:cs typeface="B Nazanin" pitchFamily="2" charset="-78"/>
                        </a:rPr>
                        <a:t>2</a:t>
                      </a:r>
                      <a:endParaRPr kumimoji="0" lang="en-US" sz="1400" b="1" kern="1200" dirty="0">
                        <a:solidFill>
                          <a:schemeClr val="lt1"/>
                        </a:solidFill>
                        <a:effectLst/>
                        <a:latin typeface="Calibri"/>
                        <a:ea typeface="Calibri"/>
                        <a:cs typeface="B Nazanin" pitchFamily="2" charset="-78"/>
                      </a:endParaRPr>
                    </a:p>
                  </a:txBody>
                  <a:tcPr marL="68580" marR="68580" marT="0" marB="0"/>
                </a:tc>
                <a:tc>
                  <a:txBody>
                    <a:bodyPr/>
                    <a:lstStyle/>
                    <a:p>
                      <a:pPr marL="0" marR="0" algn="ctr" rtl="1" eaLnBrk="1" latinLnBrk="0" hangingPunct="1">
                        <a:lnSpc>
                          <a:spcPct val="200000"/>
                        </a:lnSpc>
                        <a:spcBef>
                          <a:spcPts val="0"/>
                        </a:spcBef>
                        <a:spcAft>
                          <a:spcPts val="0"/>
                        </a:spcAft>
                      </a:pPr>
                      <a:r>
                        <a:rPr kumimoji="0" lang="ar-SA" sz="1600" kern="1200" dirty="0" smtClean="0">
                          <a:solidFill>
                            <a:schemeClr val="dk1"/>
                          </a:solidFill>
                          <a:effectLst/>
                          <a:latin typeface="+mn-lt"/>
                          <a:ea typeface="+mn-ea"/>
                          <a:cs typeface="B Nazanin" pitchFamily="2" charset="-78"/>
                        </a:rPr>
                        <a:t>چهارم</a:t>
                      </a:r>
                      <a:endParaRPr kumimoji="0" lang="en-US" sz="1600" kern="1200" dirty="0">
                        <a:solidFill>
                          <a:schemeClr val="dk1"/>
                        </a:solidFill>
                        <a:effectLst/>
                        <a:latin typeface="+mn-lt"/>
                        <a:ea typeface="+mn-ea"/>
                        <a:cs typeface="B Nazanin" pitchFamily="2" charset="-78"/>
                      </a:endParaRPr>
                    </a:p>
                  </a:txBody>
                  <a:tcPr marL="68580" marR="68580" marT="0" marB="0"/>
                </a:tc>
                <a:tc>
                  <a:txBody>
                    <a:bodyPr/>
                    <a:lstStyle/>
                    <a:p>
                      <a:pPr marL="0" marR="0" algn="ctr" rtl="1">
                        <a:lnSpc>
                          <a:spcPct val="115000"/>
                        </a:lnSpc>
                        <a:spcBef>
                          <a:spcPts val="0"/>
                        </a:spcBef>
                        <a:spcAft>
                          <a:spcPts val="0"/>
                        </a:spcAft>
                      </a:pPr>
                      <a:endParaRPr kumimoji="0" lang="en-US" sz="1100" kern="1200" dirty="0" smtClean="0">
                        <a:solidFill>
                          <a:schemeClr val="dk1"/>
                        </a:solidFill>
                        <a:effectLst/>
                        <a:latin typeface="+mn-lt"/>
                        <a:ea typeface="+mn-ea"/>
                        <a:cs typeface="B Nazanin" pitchFamily="2" charset="-78"/>
                      </a:endParaRPr>
                    </a:p>
                    <a:p>
                      <a:pPr marL="0" marR="0" algn="ctr" rtl="1">
                        <a:lnSpc>
                          <a:spcPct val="115000"/>
                        </a:lnSpc>
                        <a:spcBef>
                          <a:spcPts val="0"/>
                        </a:spcBef>
                        <a:spcAft>
                          <a:spcPts val="0"/>
                        </a:spcAft>
                      </a:pPr>
                      <a:r>
                        <a:rPr kumimoji="0" lang="en-US" sz="1600" kern="1200" dirty="0" smtClean="0">
                          <a:solidFill>
                            <a:schemeClr val="dk1"/>
                          </a:solidFill>
                          <a:effectLst/>
                          <a:latin typeface="Arial" pitchFamily="34" charset="0"/>
                          <a:ea typeface="+mn-ea"/>
                          <a:cs typeface="B Nazanin" pitchFamily="2" charset="-78"/>
                        </a:rPr>
                        <a:t>240393</a:t>
                      </a:r>
                      <a:r>
                        <a:rPr kumimoji="0" lang="ar-SA" sz="1100" kern="1200" dirty="0">
                          <a:solidFill>
                            <a:schemeClr val="dk1"/>
                          </a:solidFill>
                          <a:effectLst/>
                          <a:latin typeface="+mn-lt"/>
                          <a:ea typeface="+mn-ea"/>
                          <a:cs typeface="B Nazanin" pitchFamily="2" charset="-78"/>
                        </a:rPr>
                        <a:t> </a:t>
                      </a:r>
                      <a:endParaRPr kumimoji="0" lang="en-US" sz="1100" kern="1200" dirty="0">
                        <a:solidFill>
                          <a:schemeClr val="dk1"/>
                        </a:solidFill>
                        <a:effectLst/>
                        <a:latin typeface="+mn-lt"/>
                        <a:ea typeface="+mn-ea"/>
                        <a:cs typeface="B Nazanin" pitchFamily="2" charset="-78"/>
                      </a:endParaRPr>
                    </a:p>
                  </a:txBody>
                  <a:tcPr marL="68580" marR="68580" marT="0" marB="0"/>
                </a:tc>
                <a:tc>
                  <a:txBody>
                    <a:bodyPr/>
                    <a:lstStyle/>
                    <a:p>
                      <a:pPr marL="0" marR="0" algn="ctr" rtl="1">
                        <a:lnSpc>
                          <a:spcPct val="115000"/>
                        </a:lnSpc>
                        <a:spcBef>
                          <a:spcPts val="0"/>
                        </a:spcBef>
                        <a:spcAft>
                          <a:spcPts val="0"/>
                        </a:spcAft>
                      </a:pPr>
                      <a:r>
                        <a:rPr kumimoji="0" lang="ar-SA" sz="1100" kern="1200" dirty="0">
                          <a:solidFill>
                            <a:schemeClr val="dk1"/>
                          </a:solidFill>
                          <a:effectLst/>
                          <a:latin typeface="+mn-lt"/>
                          <a:ea typeface="+mn-ea"/>
                          <a:cs typeface="B Nazanin" pitchFamily="2" charset="-78"/>
                        </a:rPr>
                        <a:t> </a:t>
                      </a:r>
                      <a:endParaRPr kumimoji="0" lang="en-US" sz="1100" kern="1200" dirty="0" smtClean="0">
                        <a:solidFill>
                          <a:schemeClr val="dk1"/>
                        </a:solidFill>
                        <a:effectLst/>
                        <a:latin typeface="+mn-lt"/>
                        <a:ea typeface="+mn-ea"/>
                        <a:cs typeface="B Nazanin" pitchFamily="2" charset="-78"/>
                      </a:endParaRPr>
                    </a:p>
                    <a:p>
                      <a:pPr marL="0" marR="0" algn="ctr" rtl="1">
                        <a:lnSpc>
                          <a:spcPct val="115000"/>
                        </a:lnSpc>
                        <a:spcBef>
                          <a:spcPts val="0"/>
                        </a:spcBef>
                        <a:spcAft>
                          <a:spcPts val="0"/>
                        </a:spcAft>
                      </a:pPr>
                      <a:r>
                        <a:rPr kumimoji="0" lang="en-US" sz="1600" kern="1200" dirty="0" smtClean="0">
                          <a:solidFill>
                            <a:schemeClr val="dk1"/>
                          </a:solidFill>
                          <a:effectLst/>
                          <a:latin typeface="Arial" pitchFamily="34" charset="0"/>
                          <a:ea typeface="+mn-ea"/>
                          <a:cs typeface="B Nazanin" pitchFamily="2" charset="-78"/>
                        </a:rPr>
                        <a:t>91355</a:t>
                      </a:r>
                      <a:endParaRPr kumimoji="0" lang="en-US" sz="1600" kern="1200" dirty="0">
                        <a:solidFill>
                          <a:schemeClr val="dk1"/>
                        </a:solidFill>
                        <a:effectLst/>
                        <a:latin typeface="Arial" pitchFamily="34" charset="0"/>
                        <a:ea typeface="+mn-ea"/>
                        <a:cs typeface="B Nazanin" pitchFamily="2" charset="-78"/>
                      </a:endParaRPr>
                    </a:p>
                  </a:txBody>
                  <a:tcPr marL="68580" marR="68580" marT="0" marB="0"/>
                </a:tc>
              </a:tr>
              <a:tr h="597047">
                <a:tc>
                  <a:txBody>
                    <a:bodyPr/>
                    <a:lstStyle/>
                    <a:p>
                      <a:pPr marL="0" marR="0" algn="ctr" rtl="1" eaLnBrk="1" latinLnBrk="0" hangingPunct="1">
                        <a:lnSpc>
                          <a:spcPct val="115000"/>
                        </a:lnSpc>
                        <a:spcBef>
                          <a:spcPts val="0"/>
                        </a:spcBef>
                        <a:spcAft>
                          <a:spcPts val="0"/>
                        </a:spcAft>
                      </a:pPr>
                      <a:r>
                        <a:rPr kumimoji="0" lang="ar-SA" sz="1400" b="1" kern="1200" dirty="0">
                          <a:solidFill>
                            <a:schemeClr val="lt1"/>
                          </a:solidFill>
                          <a:effectLst/>
                          <a:latin typeface="Calibri"/>
                          <a:ea typeface="Calibri"/>
                          <a:cs typeface="B Nazanin" pitchFamily="2" charset="-78"/>
                        </a:rPr>
                        <a:t>3</a:t>
                      </a:r>
                      <a:endParaRPr kumimoji="0" lang="en-US" sz="1400" b="1" kern="1200" dirty="0">
                        <a:solidFill>
                          <a:schemeClr val="lt1"/>
                        </a:solidFill>
                        <a:effectLst/>
                        <a:latin typeface="Calibri"/>
                        <a:ea typeface="Calibri"/>
                        <a:cs typeface="B Nazanin" pitchFamily="2" charset="-78"/>
                      </a:endParaRPr>
                    </a:p>
                  </a:txBody>
                  <a:tcPr marL="68580" marR="68580" marT="0" marB="0"/>
                </a:tc>
                <a:tc>
                  <a:txBody>
                    <a:bodyPr/>
                    <a:lstStyle/>
                    <a:p>
                      <a:pPr marL="0" marR="0" algn="ctr" rtl="1" eaLnBrk="1" latinLnBrk="0" hangingPunct="1">
                        <a:lnSpc>
                          <a:spcPct val="200000"/>
                        </a:lnSpc>
                        <a:spcBef>
                          <a:spcPts val="0"/>
                        </a:spcBef>
                        <a:spcAft>
                          <a:spcPts val="0"/>
                        </a:spcAft>
                      </a:pPr>
                      <a:r>
                        <a:rPr kumimoji="0" lang="ar-SA" sz="1600" kern="1200" dirty="0" smtClean="0">
                          <a:solidFill>
                            <a:schemeClr val="dk1"/>
                          </a:solidFill>
                          <a:effectLst/>
                          <a:latin typeface="+mn-lt"/>
                          <a:ea typeface="+mn-ea"/>
                          <a:cs typeface="B Nazanin" pitchFamily="2" charset="-78"/>
                        </a:rPr>
                        <a:t>ششم</a:t>
                      </a:r>
                      <a:endParaRPr kumimoji="0" lang="en-US" sz="1600" kern="1200" dirty="0">
                        <a:solidFill>
                          <a:schemeClr val="dk1"/>
                        </a:solidFill>
                        <a:effectLst/>
                        <a:latin typeface="+mn-lt"/>
                        <a:ea typeface="+mn-ea"/>
                        <a:cs typeface="B Nazanin" pitchFamily="2" charset="-78"/>
                      </a:endParaRPr>
                    </a:p>
                  </a:txBody>
                  <a:tcPr marL="68580" marR="68580" marT="0" marB="0"/>
                </a:tc>
                <a:tc>
                  <a:txBody>
                    <a:bodyPr/>
                    <a:lstStyle/>
                    <a:p>
                      <a:pPr marL="0" marR="0" algn="ctr" rtl="1">
                        <a:lnSpc>
                          <a:spcPct val="115000"/>
                        </a:lnSpc>
                        <a:spcBef>
                          <a:spcPts val="0"/>
                        </a:spcBef>
                        <a:spcAft>
                          <a:spcPts val="0"/>
                        </a:spcAft>
                      </a:pPr>
                      <a:endParaRPr kumimoji="0" lang="en-US" sz="1100" kern="1200" dirty="0" smtClean="0">
                        <a:solidFill>
                          <a:schemeClr val="dk1"/>
                        </a:solidFill>
                        <a:effectLst/>
                        <a:latin typeface="+mn-lt"/>
                        <a:ea typeface="+mn-ea"/>
                        <a:cs typeface="B Nazanin" pitchFamily="2" charset="-78"/>
                      </a:endParaRPr>
                    </a:p>
                    <a:p>
                      <a:pPr marL="0" marR="0" algn="ctr" rtl="1">
                        <a:lnSpc>
                          <a:spcPct val="115000"/>
                        </a:lnSpc>
                        <a:spcBef>
                          <a:spcPts val="0"/>
                        </a:spcBef>
                        <a:spcAft>
                          <a:spcPts val="0"/>
                        </a:spcAft>
                      </a:pPr>
                      <a:r>
                        <a:rPr kumimoji="0" lang="en-US" sz="1600" kern="1200" dirty="0" smtClean="0">
                          <a:solidFill>
                            <a:schemeClr val="dk1"/>
                          </a:solidFill>
                          <a:effectLst/>
                          <a:latin typeface="Arial" pitchFamily="34" charset="0"/>
                          <a:ea typeface="+mn-ea"/>
                          <a:cs typeface="B Nazanin" pitchFamily="2" charset="-78"/>
                        </a:rPr>
                        <a:t>119768</a:t>
                      </a:r>
                      <a:r>
                        <a:rPr kumimoji="0" lang="ar-SA" sz="1100" kern="1200" dirty="0">
                          <a:solidFill>
                            <a:schemeClr val="dk1"/>
                          </a:solidFill>
                          <a:effectLst/>
                          <a:latin typeface="+mn-lt"/>
                          <a:ea typeface="+mn-ea"/>
                          <a:cs typeface="B Nazanin" pitchFamily="2" charset="-78"/>
                        </a:rPr>
                        <a:t> </a:t>
                      </a:r>
                      <a:r>
                        <a:rPr kumimoji="0" lang="fa-IR" sz="1100" kern="1200" dirty="0" smtClean="0">
                          <a:solidFill>
                            <a:schemeClr val="dk1"/>
                          </a:solidFill>
                          <a:effectLst/>
                          <a:latin typeface="+mn-lt"/>
                          <a:ea typeface="+mn-ea"/>
                          <a:cs typeface="B Nazanin" pitchFamily="2" charset="-78"/>
                        </a:rPr>
                        <a:t>(تعميرات نيمه اساسي)</a:t>
                      </a:r>
                      <a:endParaRPr kumimoji="0" lang="en-US" sz="1100" kern="1200" dirty="0">
                        <a:solidFill>
                          <a:schemeClr val="dk1"/>
                        </a:solidFill>
                        <a:effectLst/>
                        <a:latin typeface="+mn-lt"/>
                        <a:ea typeface="+mn-ea"/>
                        <a:cs typeface="B Nazanin" pitchFamily="2" charset="-78"/>
                      </a:endParaRPr>
                    </a:p>
                  </a:txBody>
                  <a:tcPr marL="68580" marR="68580" marT="0" marB="0"/>
                </a:tc>
                <a:tc>
                  <a:txBody>
                    <a:bodyPr/>
                    <a:lstStyle/>
                    <a:p>
                      <a:pPr marL="0" marR="0" algn="ctr" rtl="1">
                        <a:lnSpc>
                          <a:spcPct val="115000"/>
                        </a:lnSpc>
                        <a:spcBef>
                          <a:spcPts val="0"/>
                        </a:spcBef>
                        <a:spcAft>
                          <a:spcPts val="0"/>
                        </a:spcAft>
                      </a:pPr>
                      <a:endParaRPr kumimoji="0" lang="en-US" sz="1100" kern="1200" dirty="0" smtClean="0">
                        <a:solidFill>
                          <a:schemeClr val="dk1"/>
                        </a:solidFill>
                        <a:effectLst/>
                        <a:latin typeface="+mn-lt"/>
                        <a:ea typeface="+mn-ea"/>
                        <a:cs typeface="B Nazanin" pitchFamily="2" charset="-78"/>
                      </a:endParaRPr>
                    </a:p>
                    <a:p>
                      <a:pPr marL="0" marR="0" algn="ctr" rtl="1">
                        <a:lnSpc>
                          <a:spcPct val="115000"/>
                        </a:lnSpc>
                        <a:spcBef>
                          <a:spcPts val="0"/>
                        </a:spcBef>
                        <a:spcAft>
                          <a:spcPts val="0"/>
                        </a:spcAft>
                      </a:pPr>
                      <a:r>
                        <a:rPr kumimoji="0" lang="en-US" sz="1600" kern="1200" dirty="0" smtClean="0">
                          <a:solidFill>
                            <a:schemeClr val="dk1"/>
                          </a:solidFill>
                          <a:effectLst/>
                          <a:latin typeface="Arial" pitchFamily="34" charset="0"/>
                          <a:ea typeface="+mn-ea"/>
                          <a:cs typeface="B Nazanin" pitchFamily="2" charset="-78"/>
                        </a:rPr>
                        <a:t>103916</a:t>
                      </a:r>
                      <a:r>
                        <a:rPr kumimoji="0" lang="ar-SA" sz="1100" kern="1200" dirty="0">
                          <a:solidFill>
                            <a:schemeClr val="dk1"/>
                          </a:solidFill>
                          <a:effectLst/>
                          <a:latin typeface="+mn-lt"/>
                          <a:ea typeface="+mn-ea"/>
                          <a:cs typeface="B Nazanin" pitchFamily="2" charset="-78"/>
                        </a:rPr>
                        <a:t> </a:t>
                      </a:r>
                      <a:r>
                        <a:rPr kumimoji="0" lang="fa-IR" sz="1100" kern="1200" dirty="0" smtClean="0">
                          <a:solidFill>
                            <a:schemeClr val="dk1"/>
                          </a:solidFill>
                          <a:effectLst/>
                          <a:latin typeface="+mn-lt"/>
                          <a:ea typeface="+mn-ea"/>
                          <a:cs typeface="B Nazanin" pitchFamily="2" charset="-78"/>
                        </a:rPr>
                        <a:t>(تعميرات</a:t>
                      </a:r>
                      <a:r>
                        <a:rPr kumimoji="0" lang="fa-IR" sz="1100" kern="1200" baseline="0" dirty="0" smtClean="0">
                          <a:solidFill>
                            <a:schemeClr val="dk1"/>
                          </a:solidFill>
                          <a:effectLst/>
                          <a:latin typeface="+mn-lt"/>
                          <a:ea typeface="+mn-ea"/>
                          <a:cs typeface="B Nazanin" pitchFamily="2" charset="-78"/>
                        </a:rPr>
                        <a:t> اساسي)</a:t>
                      </a:r>
                      <a:endParaRPr kumimoji="0" lang="en-US" sz="1100" kern="1200" dirty="0">
                        <a:solidFill>
                          <a:schemeClr val="dk1"/>
                        </a:solidFill>
                        <a:effectLst/>
                        <a:latin typeface="+mn-lt"/>
                        <a:ea typeface="+mn-ea"/>
                        <a:cs typeface="B Nazanin" pitchFamily="2" charset="-78"/>
                      </a:endParaRPr>
                    </a:p>
                  </a:txBody>
                  <a:tcPr marL="68580" marR="68580" marT="0" marB="0"/>
                </a:tc>
              </a:tr>
              <a:tr h="617440">
                <a:tc>
                  <a:txBody>
                    <a:bodyPr/>
                    <a:lstStyle/>
                    <a:p>
                      <a:pPr marL="0" marR="0" algn="ctr" rtl="1" eaLnBrk="1" latinLnBrk="0" hangingPunct="1">
                        <a:lnSpc>
                          <a:spcPct val="115000"/>
                        </a:lnSpc>
                        <a:spcBef>
                          <a:spcPts val="0"/>
                        </a:spcBef>
                        <a:spcAft>
                          <a:spcPts val="0"/>
                        </a:spcAft>
                      </a:pPr>
                      <a:r>
                        <a:rPr kumimoji="0" lang="ar-SA" sz="1400" b="1" kern="1200" dirty="0">
                          <a:solidFill>
                            <a:schemeClr val="lt1"/>
                          </a:solidFill>
                          <a:effectLst/>
                          <a:latin typeface="Calibri"/>
                          <a:ea typeface="Calibri"/>
                          <a:cs typeface="B Nazanin" pitchFamily="2" charset="-78"/>
                        </a:rPr>
                        <a:t>4</a:t>
                      </a:r>
                      <a:endParaRPr kumimoji="0" lang="en-US" sz="1400" b="1" kern="1200" dirty="0">
                        <a:solidFill>
                          <a:schemeClr val="lt1"/>
                        </a:solidFill>
                        <a:effectLst/>
                        <a:latin typeface="Calibri"/>
                        <a:ea typeface="Calibri"/>
                        <a:cs typeface="B Nazanin" pitchFamily="2" charset="-78"/>
                      </a:endParaRPr>
                    </a:p>
                  </a:txBody>
                  <a:tcPr marL="68580" marR="68580" marT="0" marB="0"/>
                </a:tc>
                <a:tc>
                  <a:txBody>
                    <a:bodyPr/>
                    <a:lstStyle/>
                    <a:p>
                      <a:pPr marL="0" marR="0" algn="ctr" rtl="1">
                        <a:lnSpc>
                          <a:spcPct val="200000"/>
                        </a:lnSpc>
                        <a:spcBef>
                          <a:spcPts val="0"/>
                        </a:spcBef>
                        <a:spcAft>
                          <a:spcPts val="0"/>
                        </a:spcAft>
                      </a:pPr>
                      <a:r>
                        <a:rPr lang="ar-SA" sz="1600" dirty="0">
                          <a:effectLst/>
                          <a:cs typeface="B Nazanin" pitchFamily="2" charset="-78"/>
                        </a:rPr>
                        <a:t>هشتم</a:t>
                      </a:r>
                      <a:endParaRPr lang="en-US" sz="1600" dirty="0">
                        <a:effectLst/>
                        <a:latin typeface="Calibri"/>
                        <a:ea typeface="Calibri"/>
                        <a:cs typeface="B Nazanin" pitchFamily="2" charset="-78"/>
                      </a:endParaRPr>
                    </a:p>
                  </a:txBody>
                  <a:tcPr marL="68580" marR="68580" marT="0" marB="0"/>
                </a:tc>
                <a:tc>
                  <a:txBody>
                    <a:bodyPr/>
                    <a:lstStyle/>
                    <a:p>
                      <a:pPr marL="0" marR="0" algn="ctr" rtl="1">
                        <a:lnSpc>
                          <a:spcPct val="115000"/>
                        </a:lnSpc>
                        <a:spcBef>
                          <a:spcPts val="0"/>
                        </a:spcBef>
                        <a:spcAft>
                          <a:spcPts val="0"/>
                        </a:spcAft>
                      </a:pPr>
                      <a:endParaRPr kumimoji="0" lang="en-US" sz="1100" kern="1200" dirty="0" smtClean="0">
                        <a:solidFill>
                          <a:schemeClr val="dk1"/>
                        </a:solidFill>
                        <a:effectLst/>
                        <a:latin typeface="+mn-lt"/>
                        <a:ea typeface="+mn-ea"/>
                        <a:cs typeface="B Nazanin" pitchFamily="2" charset="-78"/>
                      </a:endParaRPr>
                    </a:p>
                    <a:p>
                      <a:pPr marL="0" marR="0" algn="ctr" rtl="1">
                        <a:lnSpc>
                          <a:spcPct val="115000"/>
                        </a:lnSpc>
                        <a:spcBef>
                          <a:spcPts val="0"/>
                        </a:spcBef>
                        <a:spcAft>
                          <a:spcPts val="0"/>
                        </a:spcAft>
                      </a:pPr>
                      <a:r>
                        <a:rPr kumimoji="0" lang="en-US" sz="1100" kern="1200" dirty="0" smtClean="0">
                          <a:solidFill>
                            <a:schemeClr val="dk1"/>
                          </a:solidFill>
                          <a:effectLst/>
                          <a:latin typeface="+mn-lt"/>
                          <a:ea typeface="+mn-ea"/>
                          <a:cs typeface="B Nazanin" pitchFamily="2" charset="-78"/>
                        </a:rPr>
                        <a:t>-</a:t>
                      </a:r>
                      <a:r>
                        <a:rPr kumimoji="0" lang="ar-SA" sz="1100" kern="1200" dirty="0">
                          <a:solidFill>
                            <a:schemeClr val="dk1"/>
                          </a:solidFill>
                          <a:effectLst/>
                          <a:latin typeface="+mn-lt"/>
                          <a:ea typeface="+mn-ea"/>
                          <a:cs typeface="B Nazanin" pitchFamily="2" charset="-78"/>
                        </a:rPr>
                        <a:t> </a:t>
                      </a:r>
                      <a:endParaRPr kumimoji="0" lang="en-US" sz="1100" kern="1200" dirty="0">
                        <a:solidFill>
                          <a:schemeClr val="dk1"/>
                        </a:solidFill>
                        <a:effectLst/>
                        <a:latin typeface="+mn-lt"/>
                        <a:ea typeface="+mn-ea"/>
                        <a:cs typeface="B Nazanin" pitchFamily="2" charset="-78"/>
                      </a:endParaRPr>
                    </a:p>
                  </a:txBody>
                  <a:tcPr marL="68580" marR="68580" marT="0" marB="0"/>
                </a:tc>
                <a:tc>
                  <a:txBody>
                    <a:bodyPr/>
                    <a:lstStyle/>
                    <a:p>
                      <a:pPr marL="0" marR="0" algn="ctr" rtl="1">
                        <a:lnSpc>
                          <a:spcPct val="115000"/>
                        </a:lnSpc>
                        <a:spcBef>
                          <a:spcPts val="0"/>
                        </a:spcBef>
                        <a:spcAft>
                          <a:spcPts val="0"/>
                        </a:spcAft>
                      </a:pPr>
                      <a:endParaRPr kumimoji="0" lang="en-US" sz="1100" kern="1200" dirty="0" smtClean="0">
                        <a:solidFill>
                          <a:schemeClr val="dk1"/>
                        </a:solidFill>
                        <a:effectLst/>
                        <a:latin typeface="+mn-lt"/>
                        <a:ea typeface="+mn-ea"/>
                        <a:cs typeface="B Nazanin" pitchFamily="2" charset="-78"/>
                      </a:endParaRPr>
                    </a:p>
                    <a:p>
                      <a:pPr marL="0" marR="0" algn="ctr" rtl="1">
                        <a:lnSpc>
                          <a:spcPct val="115000"/>
                        </a:lnSpc>
                        <a:spcBef>
                          <a:spcPts val="0"/>
                        </a:spcBef>
                        <a:spcAft>
                          <a:spcPts val="0"/>
                        </a:spcAft>
                      </a:pPr>
                      <a:r>
                        <a:rPr kumimoji="0" lang="en-US" sz="1600" kern="1200" dirty="0" smtClean="0">
                          <a:solidFill>
                            <a:schemeClr val="dk1"/>
                          </a:solidFill>
                          <a:effectLst/>
                          <a:latin typeface="Arial" pitchFamily="34" charset="0"/>
                          <a:ea typeface="+mn-ea"/>
                          <a:cs typeface="B Nazanin" pitchFamily="2" charset="-78"/>
                        </a:rPr>
                        <a:t>53965</a:t>
                      </a:r>
                      <a:r>
                        <a:rPr kumimoji="0" lang="ar-SA" sz="1100" kern="1200" dirty="0">
                          <a:solidFill>
                            <a:schemeClr val="dk1"/>
                          </a:solidFill>
                          <a:effectLst/>
                          <a:latin typeface="+mn-lt"/>
                          <a:ea typeface="+mn-ea"/>
                          <a:cs typeface="B Nazanin" pitchFamily="2" charset="-78"/>
                        </a:rPr>
                        <a:t> </a:t>
                      </a:r>
                      <a:endParaRPr kumimoji="0" lang="en-US" sz="1100" kern="1200" dirty="0">
                        <a:solidFill>
                          <a:schemeClr val="dk1"/>
                        </a:solidFill>
                        <a:effectLst/>
                        <a:latin typeface="+mn-lt"/>
                        <a:ea typeface="+mn-ea"/>
                        <a:cs typeface="B Nazanin" pitchFamily="2" charset="-78"/>
                      </a:endParaRPr>
                    </a:p>
                  </a:txBody>
                  <a:tcPr marL="68580" marR="68580" marT="0" marB="0"/>
                </a:tc>
              </a:tr>
              <a:tr h="597047">
                <a:tc>
                  <a:txBody>
                    <a:bodyPr/>
                    <a:lstStyle/>
                    <a:p>
                      <a:pPr marL="0" marR="0" algn="ctr" rtl="1" eaLnBrk="1" latinLnBrk="0" hangingPunct="1">
                        <a:lnSpc>
                          <a:spcPct val="115000"/>
                        </a:lnSpc>
                        <a:spcBef>
                          <a:spcPts val="0"/>
                        </a:spcBef>
                        <a:spcAft>
                          <a:spcPts val="0"/>
                        </a:spcAft>
                      </a:pPr>
                      <a:r>
                        <a:rPr kumimoji="0" lang="ar-SA" sz="1400" b="1" kern="1200" dirty="0">
                          <a:solidFill>
                            <a:schemeClr val="lt1"/>
                          </a:solidFill>
                          <a:effectLst/>
                          <a:latin typeface="Calibri"/>
                          <a:ea typeface="Calibri"/>
                          <a:cs typeface="B Nazanin" pitchFamily="2" charset="-78"/>
                        </a:rPr>
                        <a:t>5</a:t>
                      </a:r>
                      <a:endParaRPr kumimoji="0" lang="en-US" sz="1400" b="1" kern="1200" dirty="0">
                        <a:solidFill>
                          <a:schemeClr val="lt1"/>
                        </a:solidFill>
                        <a:effectLst/>
                        <a:latin typeface="Calibri"/>
                        <a:ea typeface="Calibri"/>
                        <a:cs typeface="B Nazanin" pitchFamily="2" charset="-78"/>
                      </a:endParaRPr>
                    </a:p>
                  </a:txBody>
                  <a:tcPr marL="68580" marR="68580" marT="0" marB="0"/>
                </a:tc>
                <a:tc>
                  <a:txBody>
                    <a:bodyPr/>
                    <a:lstStyle/>
                    <a:p>
                      <a:pPr marL="0" marR="0" algn="ctr" rtl="1">
                        <a:lnSpc>
                          <a:spcPct val="115000"/>
                        </a:lnSpc>
                        <a:spcBef>
                          <a:spcPts val="0"/>
                        </a:spcBef>
                        <a:spcAft>
                          <a:spcPts val="0"/>
                        </a:spcAft>
                      </a:pPr>
                      <a:endParaRPr kumimoji="0" lang="en-US" sz="600" kern="1200" dirty="0" smtClean="0">
                        <a:solidFill>
                          <a:schemeClr val="dk1"/>
                        </a:solidFill>
                        <a:effectLst/>
                        <a:latin typeface="+mn-lt"/>
                        <a:ea typeface="+mn-ea"/>
                        <a:cs typeface="B Nazanin" pitchFamily="2" charset="-78"/>
                      </a:endParaRPr>
                    </a:p>
                    <a:p>
                      <a:pPr marL="0" marR="0" algn="ctr" rtl="1">
                        <a:lnSpc>
                          <a:spcPct val="115000"/>
                        </a:lnSpc>
                        <a:spcBef>
                          <a:spcPts val="0"/>
                        </a:spcBef>
                        <a:spcAft>
                          <a:spcPts val="0"/>
                        </a:spcAft>
                      </a:pPr>
                      <a:r>
                        <a:rPr kumimoji="0" lang="ar-SA" sz="1600" kern="1200" dirty="0" smtClean="0">
                          <a:solidFill>
                            <a:schemeClr val="dk1"/>
                          </a:solidFill>
                          <a:effectLst/>
                          <a:latin typeface="+mn-lt"/>
                          <a:ea typeface="+mn-ea"/>
                          <a:cs typeface="B Nazanin" pitchFamily="2" charset="-78"/>
                        </a:rPr>
                        <a:t>جمع کل</a:t>
                      </a:r>
                      <a:endParaRPr kumimoji="0" lang="en-US" sz="1600" kern="1200" dirty="0">
                        <a:solidFill>
                          <a:schemeClr val="dk1"/>
                        </a:solidFill>
                        <a:effectLst/>
                        <a:latin typeface="+mn-lt"/>
                        <a:ea typeface="+mn-ea"/>
                        <a:cs typeface="B Nazanin" pitchFamily="2" charset="-78"/>
                      </a:endParaRPr>
                    </a:p>
                  </a:txBody>
                  <a:tcPr marL="68580" marR="68580" marT="0" marB="0"/>
                </a:tc>
                <a:tc>
                  <a:txBody>
                    <a:bodyPr/>
                    <a:lstStyle/>
                    <a:p>
                      <a:pPr marL="0" marR="0" algn="ctr" rtl="1">
                        <a:lnSpc>
                          <a:spcPct val="115000"/>
                        </a:lnSpc>
                        <a:spcBef>
                          <a:spcPts val="0"/>
                        </a:spcBef>
                        <a:spcAft>
                          <a:spcPts val="0"/>
                        </a:spcAft>
                      </a:pPr>
                      <a:endParaRPr kumimoji="0" lang="fa-IR" sz="1100" kern="1200" dirty="0" smtClean="0">
                        <a:solidFill>
                          <a:schemeClr val="dk1"/>
                        </a:solidFill>
                        <a:effectLst/>
                        <a:latin typeface="+mn-lt"/>
                        <a:ea typeface="+mn-ea"/>
                        <a:cs typeface="B Nazanin" pitchFamily="2" charset="-78"/>
                      </a:endParaRPr>
                    </a:p>
                    <a:p>
                      <a:pPr marL="0" marR="0" algn="ctr" rtl="1">
                        <a:lnSpc>
                          <a:spcPct val="115000"/>
                        </a:lnSpc>
                        <a:spcBef>
                          <a:spcPts val="0"/>
                        </a:spcBef>
                        <a:spcAft>
                          <a:spcPts val="0"/>
                        </a:spcAft>
                      </a:pPr>
                      <a:r>
                        <a:rPr kumimoji="0" lang="en-US" sz="1600" kern="1200" dirty="0" smtClean="0">
                          <a:solidFill>
                            <a:schemeClr val="dk1"/>
                          </a:solidFill>
                          <a:effectLst/>
                          <a:latin typeface="Arial" pitchFamily="34" charset="0"/>
                          <a:ea typeface="+mn-ea"/>
                          <a:cs typeface="B Nazanin" pitchFamily="2" charset="-78"/>
                        </a:rPr>
                        <a:t>549372</a:t>
                      </a:r>
                      <a:r>
                        <a:rPr kumimoji="0" lang="ar-SA" sz="1100" kern="1200" dirty="0">
                          <a:solidFill>
                            <a:schemeClr val="dk1"/>
                          </a:solidFill>
                          <a:effectLst/>
                          <a:latin typeface="+mn-lt"/>
                          <a:ea typeface="+mn-ea"/>
                          <a:cs typeface="B Nazanin" pitchFamily="2" charset="-78"/>
                        </a:rPr>
                        <a:t> </a:t>
                      </a:r>
                      <a:endParaRPr kumimoji="0" lang="en-US" sz="1100" kern="1200" dirty="0">
                        <a:solidFill>
                          <a:schemeClr val="dk1"/>
                        </a:solidFill>
                        <a:effectLst/>
                        <a:latin typeface="+mn-lt"/>
                        <a:ea typeface="+mn-ea"/>
                        <a:cs typeface="B Nazanin" pitchFamily="2" charset="-78"/>
                      </a:endParaRPr>
                    </a:p>
                  </a:txBody>
                  <a:tcPr marL="68580" marR="68580" marT="0" marB="0"/>
                </a:tc>
                <a:tc>
                  <a:txBody>
                    <a:bodyPr/>
                    <a:lstStyle/>
                    <a:p>
                      <a:pPr marL="0" marR="0" algn="ctr" rtl="1">
                        <a:lnSpc>
                          <a:spcPct val="115000"/>
                        </a:lnSpc>
                        <a:spcBef>
                          <a:spcPts val="0"/>
                        </a:spcBef>
                        <a:spcAft>
                          <a:spcPts val="0"/>
                        </a:spcAft>
                      </a:pPr>
                      <a:endParaRPr kumimoji="0" lang="fa-IR" sz="1100" kern="1200" dirty="0" smtClean="0">
                        <a:solidFill>
                          <a:schemeClr val="dk1"/>
                        </a:solidFill>
                        <a:effectLst/>
                        <a:latin typeface="+mn-lt"/>
                        <a:ea typeface="+mn-ea"/>
                        <a:cs typeface="B Nazanin" pitchFamily="2" charset="-78"/>
                      </a:endParaRPr>
                    </a:p>
                    <a:p>
                      <a:pPr marL="0" marR="0" algn="ctr" rtl="1">
                        <a:lnSpc>
                          <a:spcPct val="115000"/>
                        </a:lnSpc>
                        <a:spcBef>
                          <a:spcPts val="0"/>
                        </a:spcBef>
                        <a:spcAft>
                          <a:spcPts val="0"/>
                        </a:spcAft>
                      </a:pPr>
                      <a:r>
                        <a:rPr kumimoji="0" lang="en-US" sz="1600" kern="1200" dirty="0" smtClean="0">
                          <a:solidFill>
                            <a:schemeClr val="dk1"/>
                          </a:solidFill>
                          <a:effectLst/>
                          <a:latin typeface="Arial" pitchFamily="34" charset="0"/>
                          <a:ea typeface="+mn-ea"/>
                          <a:cs typeface="B Nazanin" pitchFamily="2" charset="-78"/>
                        </a:rPr>
                        <a:t>347127</a:t>
                      </a:r>
                      <a:r>
                        <a:rPr kumimoji="0" lang="ar-SA" sz="1100" kern="1200" dirty="0">
                          <a:solidFill>
                            <a:schemeClr val="dk1"/>
                          </a:solidFill>
                          <a:effectLst/>
                          <a:latin typeface="+mn-lt"/>
                          <a:ea typeface="+mn-ea"/>
                          <a:cs typeface="B Nazanin" pitchFamily="2" charset="-78"/>
                        </a:rPr>
                        <a:t> </a:t>
                      </a:r>
                      <a:endParaRPr kumimoji="0" lang="en-US" sz="1100" kern="1200" dirty="0">
                        <a:solidFill>
                          <a:schemeClr val="dk1"/>
                        </a:solidFill>
                        <a:effectLst/>
                        <a:latin typeface="+mn-lt"/>
                        <a:ea typeface="+mn-ea"/>
                        <a:cs typeface="B Nazanin" pitchFamily="2" charset="-78"/>
                      </a:endParaRPr>
                    </a:p>
                  </a:txBody>
                  <a:tcPr marL="68580" marR="68580" marT="0" marB="0"/>
                </a:tc>
              </a:tr>
            </a:tbl>
          </a:graphicData>
        </a:graphic>
      </p:graphicFrame>
      <p:sp>
        <p:nvSpPr>
          <p:cNvPr id="2" name="Title 1"/>
          <p:cNvSpPr>
            <a:spLocks noGrp="1"/>
          </p:cNvSpPr>
          <p:nvPr>
            <p:ph type="title"/>
          </p:nvPr>
        </p:nvSpPr>
        <p:spPr/>
        <p:txBody>
          <a:bodyPr>
            <a:normAutofit/>
          </a:bodyPr>
          <a:lstStyle/>
          <a:p>
            <a:r>
              <a:rPr lang="en-US" sz="2000" dirty="0">
                <a:cs typeface="B Titr" pitchFamily="2" charset="-78"/>
              </a:rPr>
              <a:t> </a:t>
            </a:r>
            <a:r>
              <a:rPr lang="fa-IR" sz="2000" dirty="0">
                <a:cs typeface="B Titr" pitchFamily="2" charset="-78"/>
              </a:rPr>
              <a:t> پیوست (1) </a:t>
            </a:r>
            <a:r>
              <a:rPr lang="fa-IR" sz="2000" dirty="0" smtClean="0">
                <a:cs typeface="B Titr" pitchFamily="2" charset="-78"/>
              </a:rPr>
              <a:t>مقايسه نفر ساعت پيمانكار درالحاقیه 65 و قرارداد جديد بر حسب(نفرساعت</a:t>
            </a:r>
            <a:r>
              <a:rPr lang="fa-IR" sz="2000" dirty="0">
                <a:cs typeface="B Titr" pitchFamily="2" charset="-78"/>
              </a:rPr>
              <a:t>)</a:t>
            </a:r>
            <a:endParaRPr lang="en-US" sz="2000" dirty="0">
              <a:cs typeface="B Titr" pitchFamily="2" charset="-78"/>
            </a:endParaRPr>
          </a:p>
        </p:txBody>
      </p:sp>
    </p:spTree>
    <p:extLst>
      <p:ext uri="{BB962C8B-B14F-4D97-AF65-F5344CB8AC3E}">
        <p14:creationId xmlns:p14="http://schemas.microsoft.com/office/powerpoint/2010/main" val="20474847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947553883"/>
              </p:ext>
            </p:extLst>
          </p:nvPr>
        </p:nvGraphicFramePr>
        <p:xfrm>
          <a:off x="1219200" y="1524001"/>
          <a:ext cx="7010399" cy="3733798"/>
        </p:xfrm>
        <a:graphic>
          <a:graphicData uri="http://schemas.openxmlformats.org/drawingml/2006/table">
            <a:tbl>
              <a:tblPr rtl="1" firstRow="1" firstCol="1" bandRow="1">
                <a:tableStyleId>{5C22544A-7EE6-4342-B048-85BDC9FD1C3A}</a:tableStyleId>
              </a:tblPr>
              <a:tblGrid>
                <a:gridCol w="474388"/>
                <a:gridCol w="1708626"/>
                <a:gridCol w="2458257"/>
                <a:gridCol w="2369128"/>
              </a:tblGrid>
              <a:tr h="857782">
                <a:tc>
                  <a:txBody>
                    <a:bodyPr/>
                    <a:lstStyle/>
                    <a:p>
                      <a:pPr marL="0" marR="0" algn="ctr" rtl="1">
                        <a:lnSpc>
                          <a:spcPct val="115000"/>
                        </a:lnSpc>
                        <a:spcBef>
                          <a:spcPts val="0"/>
                        </a:spcBef>
                        <a:spcAft>
                          <a:spcPts val="0"/>
                        </a:spcAft>
                      </a:pPr>
                      <a:endParaRPr lang="fa-IR" sz="1400" dirty="0" smtClean="0">
                        <a:effectLst/>
                        <a:cs typeface="B Nazanin" pitchFamily="2" charset="-78"/>
                      </a:endParaRPr>
                    </a:p>
                    <a:p>
                      <a:pPr marL="0" marR="0" algn="ctr" rtl="1">
                        <a:lnSpc>
                          <a:spcPct val="115000"/>
                        </a:lnSpc>
                        <a:spcBef>
                          <a:spcPts val="0"/>
                        </a:spcBef>
                        <a:spcAft>
                          <a:spcPts val="0"/>
                        </a:spcAft>
                      </a:pPr>
                      <a:r>
                        <a:rPr lang="fa-IR" sz="1400" dirty="0" smtClean="0">
                          <a:effectLst/>
                          <a:cs typeface="B Nazanin" pitchFamily="2" charset="-78"/>
                        </a:rPr>
                        <a:t>ردیف</a:t>
                      </a:r>
                      <a:endParaRPr lang="en-US" sz="1400" dirty="0">
                        <a:effectLst/>
                        <a:latin typeface="Calibri"/>
                        <a:ea typeface="Calibri"/>
                        <a:cs typeface="B Nazanin" pitchFamily="2" charset="-78"/>
                      </a:endParaRPr>
                    </a:p>
                  </a:txBody>
                  <a:tcPr marL="68580" marR="68580" marT="0" marB="0"/>
                </a:tc>
                <a:tc>
                  <a:txBody>
                    <a:bodyPr/>
                    <a:lstStyle/>
                    <a:p>
                      <a:pPr marL="0" marR="0" algn="ctr" rtl="1">
                        <a:lnSpc>
                          <a:spcPct val="115000"/>
                        </a:lnSpc>
                        <a:spcBef>
                          <a:spcPts val="0"/>
                        </a:spcBef>
                        <a:spcAft>
                          <a:spcPts val="0"/>
                        </a:spcAft>
                      </a:pPr>
                      <a:endParaRPr lang="fa-IR" sz="1400" dirty="0" smtClean="0">
                        <a:effectLst/>
                        <a:cs typeface="B Nazanin" pitchFamily="2" charset="-78"/>
                      </a:endParaRPr>
                    </a:p>
                    <a:p>
                      <a:pPr marL="0" marR="0" algn="ctr" rtl="1">
                        <a:lnSpc>
                          <a:spcPct val="115000"/>
                        </a:lnSpc>
                        <a:spcBef>
                          <a:spcPts val="0"/>
                        </a:spcBef>
                        <a:spcAft>
                          <a:spcPts val="0"/>
                        </a:spcAft>
                      </a:pPr>
                      <a:r>
                        <a:rPr lang="fa-IR" sz="1400" dirty="0" smtClean="0">
                          <a:effectLst/>
                          <a:cs typeface="B Nazanin" pitchFamily="2" charset="-78"/>
                        </a:rPr>
                        <a:t>مراحل </a:t>
                      </a:r>
                      <a:r>
                        <a:rPr lang="fa-IR" sz="1400" dirty="0">
                          <a:effectLst/>
                          <a:cs typeface="B Nazanin" pitchFamily="2" charset="-78"/>
                        </a:rPr>
                        <a:t>پیوست</a:t>
                      </a:r>
                      <a:endParaRPr lang="en-US" sz="1400" dirty="0">
                        <a:effectLst/>
                        <a:latin typeface="Calibri"/>
                        <a:ea typeface="Calibri"/>
                        <a:cs typeface="B Nazanin" pitchFamily="2" charset="-78"/>
                      </a:endParaRPr>
                    </a:p>
                  </a:txBody>
                  <a:tcPr marL="68580" marR="68580" marT="0" marB="0"/>
                </a:tc>
                <a:tc>
                  <a:txBody>
                    <a:bodyPr/>
                    <a:lstStyle/>
                    <a:p>
                      <a:pPr marL="0" marR="0" algn="ctr" rtl="1">
                        <a:lnSpc>
                          <a:spcPct val="115000"/>
                        </a:lnSpc>
                        <a:spcBef>
                          <a:spcPts val="0"/>
                        </a:spcBef>
                        <a:spcAft>
                          <a:spcPts val="0"/>
                        </a:spcAft>
                      </a:pPr>
                      <a:endParaRPr lang="fa-IR" sz="1400" dirty="0" smtClean="0">
                        <a:effectLst/>
                        <a:cs typeface="B Nazanin" pitchFamily="2" charset="-78"/>
                      </a:endParaRPr>
                    </a:p>
                    <a:p>
                      <a:pPr marL="0" marR="0" algn="ctr" rtl="1">
                        <a:lnSpc>
                          <a:spcPct val="115000"/>
                        </a:lnSpc>
                        <a:spcBef>
                          <a:spcPts val="0"/>
                        </a:spcBef>
                        <a:spcAft>
                          <a:spcPts val="0"/>
                        </a:spcAft>
                      </a:pPr>
                      <a:r>
                        <a:rPr lang="fa-IR" sz="1400" dirty="0" smtClean="0">
                          <a:effectLst/>
                          <a:cs typeface="B Nazanin" pitchFamily="2" charset="-78"/>
                        </a:rPr>
                        <a:t>نفرماه </a:t>
                      </a:r>
                      <a:r>
                        <a:rPr lang="fa-IR" sz="1400" dirty="0">
                          <a:effectLst/>
                          <a:cs typeface="B Nazanin" pitchFamily="2" charset="-78"/>
                        </a:rPr>
                        <a:t>فعالیت های اختصاص </a:t>
                      </a:r>
                      <a:r>
                        <a:rPr lang="fa-IR" sz="1400" dirty="0" smtClean="0">
                          <a:effectLst/>
                          <a:cs typeface="B Nazanin" pitchFamily="2" charset="-78"/>
                        </a:rPr>
                        <a:t>داده </a:t>
                      </a:r>
                    </a:p>
                    <a:p>
                      <a:pPr marL="0" marR="0" algn="ctr" rtl="1">
                        <a:lnSpc>
                          <a:spcPct val="115000"/>
                        </a:lnSpc>
                        <a:spcBef>
                          <a:spcPts val="0"/>
                        </a:spcBef>
                        <a:spcAft>
                          <a:spcPts val="0"/>
                        </a:spcAft>
                      </a:pPr>
                      <a:r>
                        <a:rPr lang="fa-IR" sz="1400" dirty="0" smtClean="0">
                          <a:effectLst/>
                          <a:cs typeface="B Nazanin" pitchFamily="2" charset="-78"/>
                        </a:rPr>
                        <a:t> </a:t>
                      </a:r>
                      <a:r>
                        <a:rPr lang="fa-IR" sz="1400" dirty="0">
                          <a:effectLst/>
                          <a:cs typeface="B Nazanin" pitchFamily="2" charset="-78"/>
                        </a:rPr>
                        <a:t>به پیمانکار</a:t>
                      </a:r>
                      <a:endParaRPr lang="en-US" sz="1400" dirty="0">
                        <a:effectLst/>
                        <a:latin typeface="Calibri"/>
                        <a:ea typeface="Calibri"/>
                        <a:cs typeface="B Nazanin" pitchFamily="2" charset="-78"/>
                      </a:endParaRPr>
                    </a:p>
                  </a:txBody>
                  <a:tcPr marL="68580" marR="68580" marT="0" marB="0"/>
                </a:tc>
                <a:tc>
                  <a:txBody>
                    <a:bodyPr/>
                    <a:lstStyle/>
                    <a:p>
                      <a:pPr marL="0" marR="0" algn="ctr" rtl="1">
                        <a:lnSpc>
                          <a:spcPct val="115000"/>
                        </a:lnSpc>
                        <a:spcBef>
                          <a:spcPts val="0"/>
                        </a:spcBef>
                        <a:spcAft>
                          <a:spcPts val="0"/>
                        </a:spcAft>
                      </a:pPr>
                      <a:endParaRPr lang="fa-IR" sz="1400" dirty="0" smtClean="0">
                        <a:effectLst/>
                        <a:cs typeface="B Nazanin" pitchFamily="2" charset="-78"/>
                      </a:endParaRPr>
                    </a:p>
                    <a:p>
                      <a:pPr marL="0" marR="0" algn="ctr" rtl="1">
                        <a:lnSpc>
                          <a:spcPct val="115000"/>
                        </a:lnSpc>
                        <a:spcBef>
                          <a:spcPts val="0"/>
                        </a:spcBef>
                        <a:spcAft>
                          <a:spcPts val="0"/>
                        </a:spcAft>
                      </a:pPr>
                      <a:r>
                        <a:rPr lang="fa-IR" sz="1400" dirty="0" smtClean="0">
                          <a:effectLst/>
                          <a:cs typeface="B Nazanin" pitchFamily="2" charset="-78"/>
                        </a:rPr>
                        <a:t>جدید</a:t>
                      </a:r>
                      <a:endParaRPr lang="en-US" sz="1400" dirty="0">
                        <a:effectLst/>
                        <a:latin typeface="Calibri"/>
                        <a:ea typeface="Calibri"/>
                        <a:cs typeface="B Nazanin" pitchFamily="2" charset="-78"/>
                      </a:endParaRPr>
                    </a:p>
                  </a:txBody>
                  <a:tcPr marL="68580" marR="68580" marT="0" marB="0"/>
                </a:tc>
              </a:tr>
              <a:tr h="552597">
                <a:tc>
                  <a:txBody>
                    <a:bodyPr/>
                    <a:lstStyle/>
                    <a:p>
                      <a:pPr marL="0" marR="0" algn="ctr" rtl="1" eaLnBrk="1" latinLnBrk="0" hangingPunct="1">
                        <a:lnSpc>
                          <a:spcPct val="115000"/>
                        </a:lnSpc>
                        <a:spcBef>
                          <a:spcPts val="0"/>
                        </a:spcBef>
                        <a:spcAft>
                          <a:spcPts val="0"/>
                        </a:spcAft>
                      </a:pPr>
                      <a:r>
                        <a:rPr kumimoji="0" lang="fa-IR" sz="1400" b="1" kern="1200" dirty="0" smtClean="0">
                          <a:solidFill>
                            <a:schemeClr val="lt1"/>
                          </a:solidFill>
                          <a:effectLst/>
                          <a:latin typeface="Calibri"/>
                          <a:ea typeface="Calibri"/>
                          <a:cs typeface="B Nazanin" pitchFamily="2" charset="-78"/>
                        </a:rPr>
                        <a:t>1</a:t>
                      </a:r>
                      <a:endParaRPr kumimoji="0" lang="en-US" sz="1400" b="1" kern="1200" dirty="0">
                        <a:solidFill>
                          <a:schemeClr val="lt1"/>
                        </a:solidFill>
                        <a:effectLst/>
                        <a:latin typeface="Calibri"/>
                        <a:ea typeface="Calibri"/>
                        <a:cs typeface="B Nazanin" pitchFamily="2" charset="-78"/>
                      </a:endParaRPr>
                    </a:p>
                  </a:txBody>
                  <a:tcPr marL="68580" marR="68580" marT="0" marB="0"/>
                </a:tc>
                <a:tc>
                  <a:txBody>
                    <a:bodyPr/>
                    <a:lstStyle/>
                    <a:p>
                      <a:pPr marL="0" marR="0" algn="ctr" rtl="1">
                        <a:lnSpc>
                          <a:spcPct val="115000"/>
                        </a:lnSpc>
                        <a:spcBef>
                          <a:spcPts val="0"/>
                        </a:spcBef>
                        <a:spcAft>
                          <a:spcPts val="0"/>
                        </a:spcAft>
                      </a:pPr>
                      <a:r>
                        <a:rPr kumimoji="0" lang="fa-IR" sz="1600" kern="1200" dirty="0" smtClean="0">
                          <a:solidFill>
                            <a:schemeClr val="dk1"/>
                          </a:solidFill>
                          <a:effectLst/>
                          <a:latin typeface="+mn-lt"/>
                          <a:ea typeface="+mn-ea"/>
                          <a:cs typeface="B Nazanin" pitchFamily="2" charset="-78"/>
                        </a:rPr>
                        <a:t>اول</a:t>
                      </a:r>
                      <a:r>
                        <a:rPr kumimoji="0" lang="fa-IR" sz="1600" kern="1200" dirty="0">
                          <a:solidFill>
                            <a:schemeClr val="dk1"/>
                          </a:solidFill>
                          <a:effectLst/>
                          <a:latin typeface="+mn-lt"/>
                          <a:ea typeface="+mn-ea"/>
                          <a:cs typeface="B Nazanin" pitchFamily="2" charset="-78"/>
                        </a:rPr>
                        <a:t> </a:t>
                      </a:r>
                      <a:endParaRPr kumimoji="0" lang="en-US" sz="1600" kern="1200" dirty="0">
                        <a:solidFill>
                          <a:schemeClr val="dk1"/>
                        </a:solidFill>
                        <a:effectLst/>
                        <a:latin typeface="+mn-lt"/>
                        <a:ea typeface="+mn-ea"/>
                        <a:cs typeface="B Nazanin" pitchFamily="2" charset="-78"/>
                      </a:endParaRPr>
                    </a:p>
                  </a:txBody>
                  <a:tcPr marL="68580" marR="68580" marT="0" marB="0"/>
                </a:tc>
                <a:tc>
                  <a:txBody>
                    <a:bodyPr/>
                    <a:lstStyle/>
                    <a:p>
                      <a:pPr marL="0" marR="0" algn="ctr" rtl="1">
                        <a:lnSpc>
                          <a:spcPct val="115000"/>
                        </a:lnSpc>
                        <a:spcBef>
                          <a:spcPts val="0"/>
                        </a:spcBef>
                        <a:spcAft>
                          <a:spcPts val="0"/>
                        </a:spcAft>
                      </a:pPr>
                      <a:endParaRPr lang="fa-IR" sz="1100" dirty="0" smtClean="0">
                        <a:effectLst/>
                        <a:cs typeface="B Nazanin" pitchFamily="2" charset="-78"/>
                      </a:endParaRPr>
                    </a:p>
                    <a:p>
                      <a:pPr marL="0" marR="0" algn="ctr" rtl="1">
                        <a:lnSpc>
                          <a:spcPct val="115000"/>
                        </a:lnSpc>
                        <a:spcBef>
                          <a:spcPts val="0"/>
                        </a:spcBef>
                        <a:spcAft>
                          <a:spcPts val="0"/>
                        </a:spcAft>
                      </a:pPr>
                      <a:r>
                        <a:rPr kumimoji="0" lang="fa-IR" sz="1600" kern="1200" dirty="0" smtClean="0">
                          <a:solidFill>
                            <a:schemeClr val="dk1"/>
                          </a:solidFill>
                          <a:effectLst/>
                          <a:latin typeface="Arial" pitchFamily="34" charset="0"/>
                          <a:ea typeface="+mn-ea"/>
                          <a:cs typeface="B Nazanin" pitchFamily="2" charset="-78"/>
                        </a:rPr>
                        <a:t>204.75</a:t>
                      </a:r>
                      <a:r>
                        <a:rPr lang="fa-IR" sz="1100" dirty="0">
                          <a:effectLst/>
                          <a:cs typeface="B Nazanin" pitchFamily="2" charset="-78"/>
                        </a:rPr>
                        <a:t> </a:t>
                      </a:r>
                      <a:endParaRPr lang="en-US" sz="1100" dirty="0">
                        <a:effectLst/>
                        <a:latin typeface="Calibri"/>
                        <a:ea typeface="Calibri"/>
                        <a:cs typeface="B Nazanin" pitchFamily="2" charset="-78"/>
                      </a:endParaRPr>
                    </a:p>
                  </a:txBody>
                  <a:tcPr marL="68580" marR="68580" marT="0" marB="0"/>
                </a:tc>
                <a:tc>
                  <a:txBody>
                    <a:bodyPr/>
                    <a:lstStyle/>
                    <a:p>
                      <a:pPr marL="0" marR="0" algn="ctr" rtl="1">
                        <a:lnSpc>
                          <a:spcPct val="115000"/>
                        </a:lnSpc>
                        <a:spcBef>
                          <a:spcPts val="0"/>
                        </a:spcBef>
                        <a:spcAft>
                          <a:spcPts val="0"/>
                        </a:spcAft>
                      </a:pPr>
                      <a:endParaRPr kumimoji="0" lang="en-US" sz="900" kern="1200" dirty="0" smtClean="0">
                        <a:solidFill>
                          <a:schemeClr val="dk1"/>
                        </a:solidFill>
                        <a:effectLst/>
                        <a:latin typeface="Arial" pitchFamily="34" charset="0"/>
                        <a:ea typeface="+mn-ea"/>
                        <a:cs typeface="B Nazanin" pitchFamily="2" charset="-78"/>
                      </a:endParaRPr>
                    </a:p>
                    <a:p>
                      <a:pPr marL="0" marR="0" algn="ctr" rtl="1">
                        <a:lnSpc>
                          <a:spcPct val="115000"/>
                        </a:lnSpc>
                        <a:spcBef>
                          <a:spcPts val="0"/>
                        </a:spcBef>
                        <a:spcAft>
                          <a:spcPts val="0"/>
                        </a:spcAft>
                      </a:pPr>
                      <a:r>
                        <a:rPr kumimoji="0" lang="fa-IR" sz="1600" kern="1200" dirty="0" smtClean="0">
                          <a:solidFill>
                            <a:schemeClr val="dk1"/>
                          </a:solidFill>
                          <a:effectLst/>
                          <a:latin typeface="Arial" pitchFamily="34" charset="0"/>
                          <a:ea typeface="+mn-ea"/>
                          <a:cs typeface="B Nazanin" pitchFamily="2" charset="-78"/>
                        </a:rPr>
                        <a:t>165</a:t>
                      </a:r>
                      <a:r>
                        <a:rPr lang="fa-IR" sz="1100" dirty="0">
                          <a:effectLst/>
                          <a:cs typeface="B Nazanin" pitchFamily="2" charset="-78"/>
                        </a:rPr>
                        <a:t> </a:t>
                      </a:r>
                      <a:endParaRPr lang="en-US" sz="1100" dirty="0">
                        <a:effectLst/>
                        <a:latin typeface="Calibri"/>
                        <a:ea typeface="Calibri"/>
                        <a:cs typeface="B Nazanin" pitchFamily="2" charset="-78"/>
                      </a:endParaRPr>
                    </a:p>
                  </a:txBody>
                  <a:tcPr marL="68580" marR="68580" marT="0" marB="0"/>
                </a:tc>
              </a:tr>
              <a:tr h="552597">
                <a:tc>
                  <a:txBody>
                    <a:bodyPr/>
                    <a:lstStyle/>
                    <a:p>
                      <a:pPr marL="0" marR="0" algn="ctr" rtl="1" eaLnBrk="1" latinLnBrk="0" hangingPunct="1">
                        <a:lnSpc>
                          <a:spcPct val="115000"/>
                        </a:lnSpc>
                        <a:spcBef>
                          <a:spcPts val="0"/>
                        </a:spcBef>
                        <a:spcAft>
                          <a:spcPts val="0"/>
                        </a:spcAft>
                      </a:pPr>
                      <a:r>
                        <a:rPr kumimoji="0" lang="fa-IR" sz="1400" b="1" kern="1200" dirty="0" smtClean="0">
                          <a:solidFill>
                            <a:schemeClr val="lt1"/>
                          </a:solidFill>
                          <a:effectLst/>
                          <a:latin typeface="Calibri"/>
                          <a:ea typeface="Calibri"/>
                          <a:cs typeface="B Nazanin" pitchFamily="2" charset="-78"/>
                        </a:rPr>
                        <a:t>2</a:t>
                      </a:r>
                      <a:endParaRPr kumimoji="0" lang="en-US" sz="1400" b="1" kern="1200" dirty="0">
                        <a:solidFill>
                          <a:schemeClr val="lt1"/>
                        </a:solidFill>
                        <a:effectLst/>
                        <a:latin typeface="Calibri"/>
                        <a:ea typeface="Calibri"/>
                        <a:cs typeface="B Nazanin" pitchFamily="2" charset="-78"/>
                      </a:endParaRPr>
                    </a:p>
                  </a:txBody>
                  <a:tcPr marL="68580" marR="68580" marT="0" marB="0"/>
                </a:tc>
                <a:tc>
                  <a:txBody>
                    <a:bodyPr/>
                    <a:lstStyle/>
                    <a:p>
                      <a:pPr marL="0" marR="0" algn="ctr" rtl="1">
                        <a:lnSpc>
                          <a:spcPct val="115000"/>
                        </a:lnSpc>
                        <a:spcBef>
                          <a:spcPts val="0"/>
                        </a:spcBef>
                        <a:spcAft>
                          <a:spcPts val="0"/>
                        </a:spcAft>
                      </a:pPr>
                      <a:r>
                        <a:rPr kumimoji="0" lang="fa-IR" sz="1600" kern="1200" dirty="0" smtClean="0">
                          <a:solidFill>
                            <a:schemeClr val="dk1"/>
                          </a:solidFill>
                          <a:effectLst/>
                          <a:latin typeface="+mn-lt"/>
                          <a:ea typeface="+mn-ea"/>
                          <a:cs typeface="B Nazanin" pitchFamily="2" charset="-78"/>
                        </a:rPr>
                        <a:t>سوم</a:t>
                      </a:r>
                      <a:r>
                        <a:rPr kumimoji="0" lang="fa-IR" sz="1600" kern="1200" dirty="0">
                          <a:solidFill>
                            <a:schemeClr val="dk1"/>
                          </a:solidFill>
                          <a:effectLst/>
                          <a:latin typeface="+mn-lt"/>
                          <a:ea typeface="+mn-ea"/>
                          <a:cs typeface="B Nazanin" pitchFamily="2" charset="-78"/>
                        </a:rPr>
                        <a:t> </a:t>
                      </a:r>
                      <a:endParaRPr kumimoji="0" lang="en-US" sz="1600" kern="1200" dirty="0">
                        <a:solidFill>
                          <a:schemeClr val="dk1"/>
                        </a:solidFill>
                        <a:effectLst/>
                        <a:latin typeface="+mn-lt"/>
                        <a:ea typeface="+mn-ea"/>
                        <a:cs typeface="B Nazanin" pitchFamily="2" charset="-78"/>
                      </a:endParaRPr>
                    </a:p>
                  </a:txBody>
                  <a:tcPr marL="68580" marR="68580" marT="0" marB="0"/>
                </a:tc>
                <a:tc>
                  <a:txBody>
                    <a:bodyPr/>
                    <a:lstStyle/>
                    <a:p>
                      <a:pPr marL="0" marR="0" algn="ctr" rtl="1">
                        <a:lnSpc>
                          <a:spcPct val="115000"/>
                        </a:lnSpc>
                        <a:spcBef>
                          <a:spcPts val="0"/>
                        </a:spcBef>
                        <a:spcAft>
                          <a:spcPts val="0"/>
                        </a:spcAft>
                      </a:pPr>
                      <a:endParaRPr lang="fa-IR" sz="1100" dirty="0" smtClean="0">
                        <a:effectLst/>
                        <a:cs typeface="B Nazanin" pitchFamily="2" charset="-78"/>
                      </a:endParaRPr>
                    </a:p>
                    <a:p>
                      <a:pPr marL="0" marR="0" algn="ctr" rtl="1">
                        <a:lnSpc>
                          <a:spcPct val="115000"/>
                        </a:lnSpc>
                        <a:spcBef>
                          <a:spcPts val="0"/>
                        </a:spcBef>
                        <a:spcAft>
                          <a:spcPts val="0"/>
                        </a:spcAft>
                      </a:pPr>
                      <a:r>
                        <a:rPr kumimoji="0" lang="fa-IR" sz="1600" kern="1200" dirty="0" smtClean="0">
                          <a:solidFill>
                            <a:schemeClr val="dk1"/>
                          </a:solidFill>
                          <a:effectLst/>
                          <a:latin typeface="Arial" pitchFamily="34" charset="0"/>
                          <a:ea typeface="+mn-ea"/>
                          <a:cs typeface="B Nazanin" pitchFamily="2" charset="-78"/>
                        </a:rPr>
                        <a:t>292.5</a:t>
                      </a:r>
                      <a:r>
                        <a:rPr lang="fa-IR" sz="1100" dirty="0">
                          <a:effectLst/>
                          <a:cs typeface="B Nazanin" pitchFamily="2" charset="-78"/>
                        </a:rPr>
                        <a:t> </a:t>
                      </a:r>
                      <a:endParaRPr lang="en-US" sz="1100" dirty="0">
                        <a:effectLst/>
                        <a:latin typeface="Calibri"/>
                        <a:ea typeface="Calibri"/>
                        <a:cs typeface="B Nazanin" pitchFamily="2" charset="-78"/>
                      </a:endParaRPr>
                    </a:p>
                  </a:txBody>
                  <a:tcPr marL="68580" marR="68580" marT="0" marB="0"/>
                </a:tc>
                <a:tc>
                  <a:txBody>
                    <a:bodyPr/>
                    <a:lstStyle/>
                    <a:p>
                      <a:pPr marL="0" marR="0" algn="ctr" rtl="1">
                        <a:lnSpc>
                          <a:spcPct val="115000"/>
                        </a:lnSpc>
                        <a:spcBef>
                          <a:spcPts val="0"/>
                        </a:spcBef>
                        <a:spcAft>
                          <a:spcPts val="0"/>
                        </a:spcAft>
                      </a:pPr>
                      <a:endParaRPr lang="fa-IR" sz="1100" dirty="0" smtClean="0">
                        <a:effectLst/>
                        <a:cs typeface="B Nazanin" pitchFamily="2" charset="-78"/>
                      </a:endParaRPr>
                    </a:p>
                    <a:p>
                      <a:pPr marL="0" marR="0" algn="ctr" rtl="1">
                        <a:lnSpc>
                          <a:spcPct val="115000"/>
                        </a:lnSpc>
                        <a:spcBef>
                          <a:spcPts val="0"/>
                        </a:spcBef>
                        <a:spcAft>
                          <a:spcPts val="0"/>
                        </a:spcAft>
                      </a:pPr>
                      <a:r>
                        <a:rPr kumimoji="0" lang="fa-IR" sz="1600" kern="1200" dirty="0" smtClean="0">
                          <a:solidFill>
                            <a:schemeClr val="dk1"/>
                          </a:solidFill>
                          <a:effectLst/>
                          <a:latin typeface="Arial" pitchFamily="34" charset="0"/>
                          <a:ea typeface="+mn-ea"/>
                          <a:cs typeface="B Nazanin" pitchFamily="2" charset="-78"/>
                        </a:rPr>
                        <a:t>134</a:t>
                      </a:r>
                      <a:r>
                        <a:rPr lang="fa-IR" sz="1100" dirty="0">
                          <a:effectLst/>
                          <a:cs typeface="B Nazanin" pitchFamily="2" charset="-78"/>
                        </a:rPr>
                        <a:t> </a:t>
                      </a:r>
                      <a:endParaRPr lang="en-US" sz="1100" dirty="0">
                        <a:effectLst/>
                        <a:latin typeface="Calibri"/>
                        <a:ea typeface="Calibri"/>
                        <a:cs typeface="B Nazanin" pitchFamily="2" charset="-78"/>
                      </a:endParaRPr>
                    </a:p>
                  </a:txBody>
                  <a:tcPr marL="68580" marR="68580" marT="0" marB="0"/>
                </a:tc>
              </a:tr>
              <a:tr h="665628">
                <a:tc>
                  <a:txBody>
                    <a:bodyPr/>
                    <a:lstStyle/>
                    <a:p>
                      <a:pPr marL="0" marR="0" algn="ctr" rtl="1" eaLnBrk="1" latinLnBrk="0" hangingPunct="1">
                        <a:lnSpc>
                          <a:spcPct val="115000"/>
                        </a:lnSpc>
                        <a:spcBef>
                          <a:spcPts val="0"/>
                        </a:spcBef>
                        <a:spcAft>
                          <a:spcPts val="0"/>
                        </a:spcAft>
                      </a:pPr>
                      <a:r>
                        <a:rPr kumimoji="0" lang="fa-IR" sz="1400" b="1" kern="1200" dirty="0" smtClean="0">
                          <a:solidFill>
                            <a:schemeClr val="lt1"/>
                          </a:solidFill>
                          <a:effectLst/>
                          <a:latin typeface="Calibri"/>
                          <a:ea typeface="Calibri"/>
                          <a:cs typeface="B Nazanin" pitchFamily="2" charset="-78"/>
                        </a:rPr>
                        <a:t>3</a:t>
                      </a:r>
                      <a:endParaRPr kumimoji="0" lang="en-US" sz="1400" b="1" kern="1200" dirty="0">
                        <a:solidFill>
                          <a:schemeClr val="lt1"/>
                        </a:solidFill>
                        <a:effectLst/>
                        <a:latin typeface="Calibri"/>
                        <a:ea typeface="Calibri"/>
                        <a:cs typeface="B Nazanin" pitchFamily="2" charset="-78"/>
                      </a:endParaRPr>
                    </a:p>
                  </a:txBody>
                  <a:tcPr marL="68580" marR="68580" marT="0" marB="0"/>
                </a:tc>
                <a:tc>
                  <a:txBody>
                    <a:bodyPr/>
                    <a:lstStyle/>
                    <a:p>
                      <a:pPr marL="0" marR="0" algn="ctr" rtl="1">
                        <a:lnSpc>
                          <a:spcPct val="115000"/>
                        </a:lnSpc>
                        <a:spcBef>
                          <a:spcPts val="0"/>
                        </a:spcBef>
                        <a:spcAft>
                          <a:spcPts val="0"/>
                        </a:spcAft>
                      </a:pPr>
                      <a:r>
                        <a:rPr kumimoji="0" lang="fa-IR" sz="1600" kern="1200" dirty="0" smtClean="0">
                          <a:solidFill>
                            <a:schemeClr val="dk1"/>
                          </a:solidFill>
                          <a:effectLst/>
                          <a:latin typeface="+mn-lt"/>
                          <a:ea typeface="+mn-ea"/>
                          <a:cs typeface="B Nazanin" pitchFamily="2" charset="-78"/>
                        </a:rPr>
                        <a:t>پنجم</a:t>
                      </a:r>
                      <a:endParaRPr kumimoji="0" lang="en-US" sz="1600" kern="1200" dirty="0">
                        <a:solidFill>
                          <a:schemeClr val="dk1"/>
                        </a:solidFill>
                        <a:effectLst/>
                        <a:latin typeface="+mn-lt"/>
                        <a:ea typeface="+mn-ea"/>
                        <a:cs typeface="B Nazanin" pitchFamily="2" charset="-78"/>
                      </a:endParaRPr>
                    </a:p>
                  </a:txBody>
                  <a:tcPr marL="68580" marR="68580" marT="0" marB="0"/>
                </a:tc>
                <a:tc>
                  <a:txBody>
                    <a:bodyPr/>
                    <a:lstStyle/>
                    <a:p>
                      <a:pPr marL="0" marR="0" algn="ctr" rtl="1">
                        <a:lnSpc>
                          <a:spcPct val="115000"/>
                        </a:lnSpc>
                        <a:spcBef>
                          <a:spcPts val="0"/>
                        </a:spcBef>
                        <a:spcAft>
                          <a:spcPts val="0"/>
                        </a:spcAft>
                      </a:pPr>
                      <a:endParaRPr lang="fa-IR" sz="1100" dirty="0" smtClean="0">
                        <a:effectLst/>
                        <a:cs typeface="B Nazanin" pitchFamily="2" charset="-78"/>
                      </a:endParaRPr>
                    </a:p>
                    <a:p>
                      <a:pPr marL="0" marR="0" algn="ctr" rtl="1">
                        <a:lnSpc>
                          <a:spcPct val="115000"/>
                        </a:lnSpc>
                        <a:spcBef>
                          <a:spcPts val="0"/>
                        </a:spcBef>
                        <a:spcAft>
                          <a:spcPts val="0"/>
                        </a:spcAft>
                      </a:pPr>
                      <a:r>
                        <a:rPr kumimoji="0" lang="fa-IR" sz="1600" kern="1200" dirty="0" smtClean="0">
                          <a:solidFill>
                            <a:schemeClr val="dk1"/>
                          </a:solidFill>
                          <a:effectLst/>
                          <a:latin typeface="Arial" pitchFamily="34" charset="0"/>
                          <a:ea typeface="+mn-ea"/>
                          <a:cs typeface="B Nazanin" pitchFamily="2" charset="-78"/>
                        </a:rPr>
                        <a:t>140.5</a:t>
                      </a:r>
                      <a:r>
                        <a:rPr lang="fa-IR" sz="1100" dirty="0">
                          <a:effectLst/>
                          <a:cs typeface="B Nazanin" pitchFamily="2" charset="-78"/>
                        </a:rPr>
                        <a:t> </a:t>
                      </a:r>
                      <a:r>
                        <a:rPr lang="fa-IR" sz="1100" dirty="0" smtClean="0">
                          <a:effectLst/>
                          <a:cs typeface="B Nazanin" pitchFamily="2" charset="-78"/>
                        </a:rPr>
                        <a:t>( تعميرات نيمه اساسي)</a:t>
                      </a:r>
                      <a:endParaRPr lang="en-US" sz="1100" dirty="0">
                        <a:effectLst/>
                        <a:latin typeface="Calibri"/>
                        <a:ea typeface="Calibri"/>
                        <a:cs typeface="B Nazanin" pitchFamily="2" charset="-78"/>
                      </a:endParaRPr>
                    </a:p>
                  </a:txBody>
                  <a:tcPr marL="68580" marR="68580" marT="0" marB="0"/>
                </a:tc>
                <a:tc>
                  <a:txBody>
                    <a:bodyPr/>
                    <a:lstStyle/>
                    <a:p>
                      <a:pPr marL="0" marR="0" algn="ctr" rtl="1">
                        <a:lnSpc>
                          <a:spcPct val="115000"/>
                        </a:lnSpc>
                        <a:spcBef>
                          <a:spcPts val="0"/>
                        </a:spcBef>
                        <a:spcAft>
                          <a:spcPts val="0"/>
                        </a:spcAft>
                      </a:pPr>
                      <a:endParaRPr lang="fa-IR" sz="1100" dirty="0" smtClean="0">
                        <a:effectLst/>
                        <a:cs typeface="B Nazanin" pitchFamily="2" charset="-78"/>
                      </a:endParaRPr>
                    </a:p>
                    <a:p>
                      <a:pPr marL="0" marR="0" algn="ctr" rtl="1">
                        <a:lnSpc>
                          <a:spcPct val="115000"/>
                        </a:lnSpc>
                        <a:spcBef>
                          <a:spcPts val="0"/>
                        </a:spcBef>
                        <a:spcAft>
                          <a:spcPts val="0"/>
                        </a:spcAft>
                      </a:pPr>
                      <a:r>
                        <a:rPr kumimoji="0" lang="fa-IR" sz="1600" kern="1200" dirty="0" smtClean="0">
                          <a:solidFill>
                            <a:schemeClr val="dk1"/>
                          </a:solidFill>
                          <a:effectLst/>
                          <a:latin typeface="Arial" pitchFamily="34" charset="0"/>
                          <a:ea typeface="+mn-ea"/>
                          <a:cs typeface="B Nazanin" pitchFamily="2" charset="-78"/>
                        </a:rPr>
                        <a:t>111</a:t>
                      </a:r>
                      <a:r>
                        <a:rPr lang="fa-IR" sz="1100" dirty="0">
                          <a:effectLst/>
                          <a:cs typeface="B Nazanin" pitchFamily="2" charset="-78"/>
                        </a:rPr>
                        <a:t> </a:t>
                      </a:r>
                      <a:r>
                        <a:rPr lang="fa-IR" sz="1100" dirty="0" smtClean="0">
                          <a:effectLst/>
                          <a:cs typeface="B Nazanin" pitchFamily="2" charset="-78"/>
                        </a:rPr>
                        <a:t>( تعميرات اساسي)</a:t>
                      </a:r>
                      <a:endParaRPr lang="en-US" sz="1100" dirty="0">
                        <a:effectLst/>
                        <a:latin typeface="Calibri"/>
                        <a:ea typeface="Calibri"/>
                        <a:cs typeface="B Nazanin" pitchFamily="2" charset="-78"/>
                      </a:endParaRPr>
                    </a:p>
                  </a:txBody>
                  <a:tcPr marL="68580" marR="68580" marT="0" marB="0"/>
                </a:tc>
              </a:tr>
              <a:tr h="552597">
                <a:tc>
                  <a:txBody>
                    <a:bodyPr/>
                    <a:lstStyle/>
                    <a:p>
                      <a:pPr marL="0" marR="0" algn="ctr" rtl="1" eaLnBrk="1" latinLnBrk="0" hangingPunct="1">
                        <a:lnSpc>
                          <a:spcPct val="115000"/>
                        </a:lnSpc>
                        <a:spcBef>
                          <a:spcPts val="0"/>
                        </a:spcBef>
                        <a:spcAft>
                          <a:spcPts val="0"/>
                        </a:spcAft>
                      </a:pPr>
                      <a:r>
                        <a:rPr kumimoji="0" lang="fa-IR" sz="1400" b="1" kern="1200" dirty="0" smtClean="0">
                          <a:solidFill>
                            <a:schemeClr val="lt1"/>
                          </a:solidFill>
                          <a:effectLst/>
                          <a:latin typeface="Calibri"/>
                          <a:ea typeface="Calibri"/>
                          <a:cs typeface="B Nazanin" pitchFamily="2" charset="-78"/>
                        </a:rPr>
                        <a:t>4</a:t>
                      </a:r>
                      <a:endParaRPr kumimoji="0" lang="en-US" sz="1400" b="1" kern="1200" dirty="0">
                        <a:solidFill>
                          <a:schemeClr val="lt1"/>
                        </a:solidFill>
                        <a:effectLst/>
                        <a:latin typeface="Calibri"/>
                        <a:ea typeface="Calibri"/>
                        <a:cs typeface="B Nazanin" pitchFamily="2" charset="-78"/>
                      </a:endParaRPr>
                    </a:p>
                  </a:txBody>
                  <a:tcPr marL="68580" marR="68580" marT="0" marB="0"/>
                </a:tc>
                <a:tc>
                  <a:txBody>
                    <a:bodyPr/>
                    <a:lstStyle/>
                    <a:p>
                      <a:pPr marL="0" marR="0" algn="ctr" rtl="1">
                        <a:lnSpc>
                          <a:spcPct val="115000"/>
                        </a:lnSpc>
                        <a:spcBef>
                          <a:spcPts val="0"/>
                        </a:spcBef>
                        <a:spcAft>
                          <a:spcPts val="0"/>
                        </a:spcAft>
                      </a:pPr>
                      <a:r>
                        <a:rPr kumimoji="0" lang="fa-IR" sz="1600" kern="1200" dirty="0" smtClean="0">
                          <a:solidFill>
                            <a:schemeClr val="dk1"/>
                          </a:solidFill>
                          <a:effectLst/>
                          <a:latin typeface="+mn-lt"/>
                          <a:ea typeface="+mn-ea"/>
                          <a:cs typeface="B Nazanin" pitchFamily="2" charset="-78"/>
                        </a:rPr>
                        <a:t>هفتم</a:t>
                      </a:r>
                      <a:r>
                        <a:rPr kumimoji="0" lang="fa-IR" sz="1600" kern="1200" dirty="0">
                          <a:solidFill>
                            <a:schemeClr val="dk1"/>
                          </a:solidFill>
                          <a:effectLst/>
                          <a:latin typeface="+mn-lt"/>
                          <a:ea typeface="+mn-ea"/>
                          <a:cs typeface="B Nazanin" pitchFamily="2" charset="-78"/>
                        </a:rPr>
                        <a:t> </a:t>
                      </a:r>
                      <a:endParaRPr kumimoji="0" lang="en-US" sz="1600" kern="1200" dirty="0">
                        <a:solidFill>
                          <a:schemeClr val="dk1"/>
                        </a:solidFill>
                        <a:effectLst/>
                        <a:latin typeface="+mn-lt"/>
                        <a:ea typeface="+mn-ea"/>
                        <a:cs typeface="B Nazanin" pitchFamily="2" charset="-78"/>
                      </a:endParaRPr>
                    </a:p>
                  </a:txBody>
                  <a:tcPr marL="68580" marR="68580" marT="0" marB="0"/>
                </a:tc>
                <a:tc>
                  <a:txBody>
                    <a:bodyPr/>
                    <a:lstStyle/>
                    <a:p>
                      <a:pPr marL="0" marR="0" algn="ctr" rtl="1">
                        <a:lnSpc>
                          <a:spcPct val="115000"/>
                        </a:lnSpc>
                        <a:spcBef>
                          <a:spcPts val="0"/>
                        </a:spcBef>
                        <a:spcAft>
                          <a:spcPts val="0"/>
                        </a:spcAft>
                      </a:pPr>
                      <a:endParaRPr lang="fa-IR" sz="1100" dirty="0" smtClean="0">
                        <a:effectLst/>
                        <a:cs typeface="B Nazanin" pitchFamily="2" charset="-78"/>
                      </a:endParaRPr>
                    </a:p>
                    <a:p>
                      <a:pPr marL="0" marR="0" algn="ctr" rtl="1">
                        <a:lnSpc>
                          <a:spcPct val="115000"/>
                        </a:lnSpc>
                        <a:spcBef>
                          <a:spcPts val="0"/>
                        </a:spcBef>
                        <a:spcAft>
                          <a:spcPts val="0"/>
                        </a:spcAft>
                      </a:pPr>
                      <a:r>
                        <a:rPr lang="fa-IR" sz="1100" dirty="0" smtClean="0">
                          <a:effectLst/>
                          <a:cs typeface="B Nazanin" pitchFamily="2" charset="-78"/>
                        </a:rPr>
                        <a:t>-</a:t>
                      </a:r>
                      <a:r>
                        <a:rPr lang="fa-IR" sz="1100" dirty="0">
                          <a:effectLst/>
                          <a:cs typeface="B Nazanin" pitchFamily="2" charset="-78"/>
                        </a:rPr>
                        <a:t> </a:t>
                      </a:r>
                      <a:endParaRPr lang="en-US" sz="1100" dirty="0">
                        <a:effectLst/>
                        <a:latin typeface="Calibri"/>
                        <a:ea typeface="Calibri"/>
                        <a:cs typeface="B Nazanin" pitchFamily="2" charset="-78"/>
                      </a:endParaRPr>
                    </a:p>
                  </a:txBody>
                  <a:tcPr marL="68580" marR="68580" marT="0" marB="0"/>
                </a:tc>
                <a:tc>
                  <a:txBody>
                    <a:bodyPr/>
                    <a:lstStyle/>
                    <a:p>
                      <a:pPr marL="0" marR="0" algn="ctr" rtl="1">
                        <a:lnSpc>
                          <a:spcPct val="115000"/>
                        </a:lnSpc>
                        <a:spcBef>
                          <a:spcPts val="0"/>
                        </a:spcBef>
                        <a:spcAft>
                          <a:spcPts val="0"/>
                        </a:spcAft>
                      </a:pPr>
                      <a:endParaRPr lang="fa-IR" sz="1100" dirty="0" smtClean="0">
                        <a:effectLst/>
                        <a:cs typeface="B Nazanin" pitchFamily="2" charset="-78"/>
                      </a:endParaRPr>
                    </a:p>
                    <a:p>
                      <a:pPr marL="0" marR="0" algn="ctr" rtl="1">
                        <a:lnSpc>
                          <a:spcPct val="115000"/>
                        </a:lnSpc>
                        <a:spcBef>
                          <a:spcPts val="0"/>
                        </a:spcBef>
                        <a:spcAft>
                          <a:spcPts val="0"/>
                        </a:spcAft>
                      </a:pPr>
                      <a:r>
                        <a:rPr kumimoji="0" lang="fa-IR" sz="1600" kern="1200" dirty="0" smtClean="0">
                          <a:solidFill>
                            <a:schemeClr val="dk1"/>
                          </a:solidFill>
                          <a:effectLst/>
                          <a:latin typeface="Arial" pitchFamily="34" charset="0"/>
                          <a:ea typeface="+mn-ea"/>
                          <a:cs typeface="B Nazanin" pitchFamily="2" charset="-78"/>
                        </a:rPr>
                        <a:t>54</a:t>
                      </a:r>
                      <a:r>
                        <a:rPr lang="fa-IR" sz="1100" dirty="0">
                          <a:effectLst/>
                          <a:cs typeface="B Nazanin" pitchFamily="2" charset="-78"/>
                        </a:rPr>
                        <a:t> </a:t>
                      </a:r>
                      <a:endParaRPr lang="en-US" sz="1100" dirty="0">
                        <a:effectLst/>
                        <a:latin typeface="Calibri"/>
                        <a:ea typeface="Calibri"/>
                        <a:cs typeface="B Nazanin" pitchFamily="2" charset="-78"/>
                      </a:endParaRPr>
                    </a:p>
                  </a:txBody>
                  <a:tcPr marL="68580" marR="68580" marT="0" marB="0"/>
                </a:tc>
              </a:tr>
              <a:tr h="552597">
                <a:tc>
                  <a:txBody>
                    <a:bodyPr/>
                    <a:lstStyle/>
                    <a:p>
                      <a:pPr marL="0" marR="0" algn="ctr" rtl="1">
                        <a:lnSpc>
                          <a:spcPct val="115000"/>
                        </a:lnSpc>
                        <a:spcBef>
                          <a:spcPts val="0"/>
                        </a:spcBef>
                        <a:spcAft>
                          <a:spcPts val="0"/>
                        </a:spcAft>
                      </a:pPr>
                      <a:r>
                        <a:rPr kumimoji="0" lang="fa-IR" sz="1400" kern="1200" dirty="0">
                          <a:solidFill>
                            <a:schemeClr val="dk1"/>
                          </a:solidFill>
                          <a:effectLst/>
                          <a:latin typeface="+mn-lt"/>
                          <a:ea typeface="+mn-ea"/>
                          <a:cs typeface="B Nazanin" pitchFamily="2" charset="-78"/>
                        </a:rPr>
                        <a:t> </a:t>
                      </a:r>
                      <a:endParaRPr kumimoji="0" lang="en-US" sz="1400" kern="1200" dirty="0">
                        <a:solidFill>
                          <a:schemeClr val="dk1"/>
                        </a:solidFill>
                        <a:effectLst/>
                        <a:latin typeface="+mn-lt"/>
                        <a:ea typeface="+mn-ea"/>
                        <a:cs typeface="B Nazanin" pitchFamily="2" charset="-78"/>
                      </a:endParaRPr>
                    </a:p>
                  </a:txBody>
                  <a:tcPr marL="68580" marR="68580" marT="0" marB="0"/>
                </a:tc>
                <a:tc>
                  <a:txBody>
                    <a:bodyPr/>
                    <a:lstStyle/>
                    <a:p>
                      <a:pPr marL="0" marR="0" algn="ctr" rtl="1">
                        <a:lnSpc>
                          <a:spcPct val="115000"/>
                        </a:lnSpc>
                        <a:spcBef>
                          <a:spcPts val="0"/>
                        </a:spcBef>
                        <a:spcAft>
                          <a:spcPts val="0"/>
                        </a:spcAft>
                      </a:pPr>
                      <a:r>
                        <a:rPr kumimoji="0" lang="fa-IR" sz="1600" kern="1200" dirty="0" smtClean="0">
                          <a:solidFill>
                            <a:schemeClr val="dk1"/>
                          </a:solidFill>
                          <a:effectLst/>
                          <a:latin typeface="+mn-lt"/>
                          <a:ea typeface="+mn-ea"/>
                          <a:cs typeface="B Nazanin" pitchFamily="2" charset="-78"/>
                        </a:rPr>
                        <a:t>جمع کل</a:t>
                      </a:r>
                      <a:r>
                        <a:rPr kumimoji="0" lang="fa-IR" sz="1600" kern="1200" dirty="0">
                          <a:solidFill>
                            <a:schemeClr val="dk1"/>
                          </a:solidFill>
                          <a:effectLst/>
                          <a:latin typeface="+mn-lt"/>
                          <a:ea typeface="+mn-ea"/>
                          <a:cs typeface="B Nazanin" pitchFamily="2" charset="-78"/>
                        </a:rPr>
                        <a:t> </a:t>
                      </a:r>
                      <a:endParaRPr kumimoji="0" lang="en-US" sz="1600" kern="1200" dirty="0">
                        <a:solidFill>
                          <a:schemeClr val="dk1"/>
                        </a:solidFill>
                        <a:effectLst/>
                        <a:latin typeface="+mn-lt"/>
                        <a:ea typeface="+mn-ea"/>
                        <a:cs typeface="B Nazanin" pitchFamily="2" charset="-78"/>
                      </a:endParaRPr>
                    </a:p>
                  </a:txBody>
                  <a:tcPr marL="68580" marR="68580" marT="0" marB="0"/>
                </a:tc>
                <a:tc>
                  <a:txBody>
                    <a:bodyPr/>
                    <a:lstStyle/>
                    <a:p>
                      <a:pPr marL="0" marR="0" algn="ctr" rtl="1" eaLnBrk="1" latinLnBrk="0" hangingPunct="1">
                        <a:lnSpc>
                          <a:spcPct val="115000"/>
                        </a:lnSpc>
                        <a:spcBef>
                          <a:spcPts val="0"/>
                        </a:spcBef>
                        <a:spcAft>
                          <a:spcPts val="0"/>
                        </a:spcAft>
                      </a:pPr>
                      <a:endParaRPr kumimoji="0" lang="en-US" sz="1100" kern="1200" dirty="0" smtClean="0">
                        <a:solidFill>
                          <a:schemeClr val="dk1"/>
                        </a:solidFill>
                        <a:effectLst/>
                        <a:latin typeface="Arial" pitchFamily="34" charset="0"/>
                        <a:ea typeface="+mn-ea"/>
                        <a:cs typeface="B Nazanin" pitchFamily="2" charset="-78"/>
                      </a:endParaRPr>
                    </a:p>
                    <a:p>
                      <a:pPr marL="0" marR="0" algn="ctr" defTabSz="914400" rtl="1" eaLnBrk="1" latinLnBrk="0" hangingPunct="1">
                        <a:lnSpc>
                          <a:spcPct val="115000"/>
                        </a:lnSpc>
                        <a:spcBef>
                          <a:spcPts val="0"/>
                        </a:spcBef>
                        <a:spcAft>
                          <a:spcPts val="0"/>
                        </a:spcAft>
                      </a:pPr>
                      <a:r>
                        <a:rPr kumimoji="0" lang="fa-IR" sz="1600" kern="1200" dirty="0" smtClean="0">
                          <a:solidFill>
                            <a:schemeClr val="dk1"/>
                          </a:solidFill>
                          <a:effectLst/>
                          <a:latin typeface="Arial" pitchFamily="34" charset="0"/>
                          <a:ea typeface="+mn-ea"/>
                          <a:cs typeface="B Nazanin" pitchFamily="2" charset="-78"/>
                        </a:rPr>
                        <a:t>637.75</a:t>
                      </a:r>
                      <a:endParaRPr kumimoji="0" lang="en-US" sz="1600" kern="1200" dirty="0">
                        <a:solidFill>
                          <a:schemeClr val="dk1"/>
                        </a:solidFill>
                        <a:effectLst/>
                        <a:latin typeface="Arial" pitchFamily="34" charset="0"/>
                        <a:ea typeface="+mn-ea"/>
                        <a:cs typeface="B Nazanin" pitchFamily="2" charset="-78"/>
                      </a:endParaRPr>
                    </a:p>
                  </a:txBody>
                  <a:tcPr marL="68580" marR="68580" marT="0" marB="0"/>
                </a:tc>
                <a:tc>
                  <a:txBody>
                    <a:bodyPr/>
                    <a:lstStyle/>
                    <a:p>
                      <a:pPr marL="0" marR="0" algn="ctr" rtl="1" eaLnBrk="1" latinLnBrk="0" hangingPunct="1">
                        <a:lnSpc>
                          <a:spcPct val="115000"/>
                        </a:lnSpc>
                        <a:spcBef>
                          <a:spcPts val="0"/>
                        </a:spcBef>
                        <a:spcAft>
                          <a:spcPts val="0"/>
                        </a:spcAft>
                      </a:pPr>
                      <a:endParaRPr kumimoji="0" lang="en-US" sz="1100" kern="1200" dirty="0" smtClean="0">
                        <a:solidFill>
                          <a:schemeClr val="dk1"/>
                        </a:solidFill>
                        <a:effectLst/>
                        <a:latin typeface="Arial" pitchFamily="34" charset="0"/>
                        <a:ea typeface="+mn-ea"/>
                        <a:cs typeface="B Nazanin" pitchFamily="2" charset="-78"/>
                      </a:endParaRPr>
                    </a:p>
                    <a:p>
                      <a:pPr marL="0" marR="0" algn="ctr" rtl="1" eaLnBrk="1" latinLnBrk="0" hangingPunct="1">
                        <a:lnSpc>
                          <a:spcPct val="115000"/>
                        </a:lnSpc>
                        <a:spcBef>
                          <a:spcPts val="0"/>
                        </a:spcBef>
                        <a:spcAft>
                          <a:spcPts val="0"/>
                        </a:spcAft>
                      </a:pPr>
                      <a:r>
                        <a:rPr kumimoji="0" lang="fa-IR" sz="1600" kern="1200" dirty="0" smtClean="0">
                          <a:solidFill>
                            <a:schemeClr val="dk1"/>
                          </a:solidFill>
                          <a:effectLst/>
                          <a:latin typeface="Arial" pitchFamily="34" charset="0"/>
                          <a:ea typeface="+mn-ea"/>
                          <a:cs typeface="B Nazanin" pitchFamily="2" charset="-78"/>
                        </a:rPr>
                        <a:t>464</a:t>
                      </a:r>
                      <a:endParaRPr kumimoji="0" lang="en-US" sz="1100" kern="1200" dirty="0">
                        <a:solidFill>
                          <a:schemeClr val="dk1"/>
                        </a:solidFill>
                        <a:effectLst/>
                        <a:latin typeface="+mn-lt"/>
                        <a:ea typeface="+mn-ea"/>
                        <a:cs typeface="B Nazanin" pitchFamily="2" charset="-78"/>
                      </a:endParaRPr>
                    </a:p>
                  </a:txBody>
                  <a:tcPr marL="68580" marR="68580" marT="0" marB="0"/>
                </a:tc>
              </a:tr>
            </a:tbl>
          </a:graphicData>
        </a:graphic>
      </p:graphicFrame>
      <p:sp>
        <p:nvSpPr>
          <p:cNvPr id="3" name="Title 2"/>
          <p:cNvSpPr>
            <a:spLocks noGrp="1"/>
          </p:cNvSpPr>
          <p:nvPr>
            <p:ph type="title"/>
          </p:nvPr>
        </p:nvSpPr>
        <p:spPr/>
        <p:txBody>
          <a:bodyPr>
            <a:normAutofit/>
          </a:bodyPr>
          <a:lstStyle/>
          <a:p>
            <a:r>
              <a:rPr lang="fa-IR" sz="2000" dirty="0">
                <a:cs typeface="B Titr" pitchFamily="2" charset="-78"/>
              </a:rPr>
              <a:t>پیوست </a:t>
            </a:r>
            <a:r>
              <a:rPr lang="fa-IR" sz="2000" dirty="0" smtClean="0">
                <a:cs typeface="B Titr" pitchFamily="2" charset="-78"/>
              </a:rPr>
              <a:t>(7) </a:t>
            </a:r>
            <a:r>
              <a:rPr lang="fa-IR" sz="2000" dirty="0">
                <a:cs typeface="B Titr" pitchFamily="2" charset="-78"/>
              </a:rPr>
              <a:t>مقايسه نفر ساعت پيمانكار درالحاقیه 65 و قرارداد جديد بر </a:t>
            </a:r>
            <a:r>
              <a:rPr lang="fa-IR" sz="2000" dirty="0" smtClean="0">
                <a:cs typeface="B Titr" pitchFamily="2" charset="-78"/>
              </a:rPr>
              <a:t>حسب(نفرماه)</a:t>
            </a:r>
            <a:endParaRPr lang="en-US" sz="2000" dirty="0">
              <a:cs typeface="B Titr" pitchFamily="2" charset="-78"/>
            </a:endParaRPr>
          </a:p>
        </p:txBody>
      </p:sp>
    </p:spTree>
    <p:extLst>
      <p:ext uri="{BB962C8B-B14F-4D97-AF65-F5344CB8AC3E}">
        <p14:creationId xmlns:p14="http://schemas.microsoft.com/office/powerpoint/2010/main" val="31936478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algn="just" rtl="1"/>
            <a:r>
              <a:rPr lang="fa-IR" sz="2000" dirty="0" smtClean="0">
                <a:cs typeface="B Nazanin" pitchFamily="2" charset="-78"/>
              </a:rPr>
              <a:t>زمان </a:t>
            </a:r>
            <a:r>
              <a:rPr lang="fa-IR" sz="2000" dirty="0">
                <a:cs typeface="B Nazanin" pitchFamily="2" charset="-78"/>
              </a:rPr>
              <a:t>کوتاه باقیمانده جهت عقد قرارداد و انجام آموزش های برنامه ریزی </a:t>
            </a:r>
            <a:r>
              <a:rPr lang="fa-IR" sz="2000" dirty="0" smtClean="0">
                <a:cs typeface="B Nazanin" pitchFamily="2" charset="-78"/>
              </a:rPr>
              <a:t>شده، فعاليتهاي آماده سازي واحد و تامين پرسنل توسط پيمانكار براي فعاليتهاي تعميراتي آتي </a:t>
            </a:r>
            <a:r>
              <a:rPr lang="fa-IR" sz="2000" dirty="0">
                <a:cs typeface="B Nazanin" pitchFamily="2" charset="-78"/>
              </a:rPr>
              <a:t>پرسنل جهت دست یابی به اهداف مرحله دوم قرارداد جدید و احراز مسئولیت فعالیت های در نظر گرفته شده در این مرحله توسط پرسنل </a:t>
            </a:r>
            <a:r>
              <a:rPr lang="fa-IR" sz="2000" dirty="0" smtClean="0">
                <a:cs typeface="B Nazanin" pitchFamily="2" charset="-78"/>
              </a:rPr>
              <a:t>ایرانی( دستيابي به هدف اصلي از عقد اين قرارداد)؛</a:t>
            </a:r>
          </a:p>
          <a:p>
            <a:pPr marL="0" indent="0" algn="just" rtl="1">
              <a:buNone/>
            </a:pPr>
            <a:endParaRPr lang="fa-IR" sz="2000" dirty="0" smtClean="0">
              <a:cs typeface="B Nazanin" pitchFamily="2" charset="-78"/>
            </a:endParaRPr>
          </a:p>
          <a:p>
            <a:pPr algn="just" rtl="1"/>
            <a:r>
              <a:rPr lang="fa-IR" sz="2000" dirty="0" smtClean="0">
                <a:cs typeface="B Nazanin" pitchFamily="2" charset="-78"/>
              </a:rPr>
              <a:t> تاخير بيشتر همراه با ريسك بالاي عدم امكان تامين نيروي انساني مجرب و با صلاحيت از سوي پيمانكار براي فعاليتهاي تعميراتي قرارداد جديد بوده و امكان سرباززدن ايشان از برخي توافقات فعلي؛</a:t>
            </a:r>
          </a:p>
          <a:p>
            <a:pPr marL="0" indent="0" algn="just" rtl="1">
              <a:buNone/>
            </a:pPr>
            <a:endParaRPr lang="en-US" sz="2000" dirty="0">
              <a:cs typeface="B Nazanin" pitchFamily="2" charset="-78"/>
            </a:endParaRPr>
          </a:p>
          <a:p>
            <a:pPr algn="just" rtl="1"/>
            <a:r>
              <a:rPr lang="fa-IR" sz="2000" dirty="0" smtClean="0">
                <a:cs typeface="B Nazanin" pitchFamily="2" charset="-78"/>
              </a:rPr>
              <a:t>پایان </a:t>
            </a:r>
            <a:r>
              <a:rPr lang="fa-IR" sz="2000" dirty="0">
                <a:cs typeface="B Nazanin" pitchFamily="2" charset="-78"/>
              </a:rPr>
              <a:t>مهلت الحاقیه 65 تا اواخر ماه آپریل و قطع هرگونه همکاری پیمانکار در حوزه های کسب آمادگی برای انجام آندسته از فعالیت های تعمیراتی که نیاز به همکاری مشترک با ایشان می </a:t>
            </a:r>
            <a:r>
              <a:rPr lang="fa-IR" sz="2000" dirty="0" smtClean="0">
                <a:cs typeface="B Nazanin" pitchFamily="2" charset="-78"/>
              </a:rPr>
              <a:t>باشد. (در حال حاضر با توجه به برآوردهاي صورت گرفته نياز به استفاده از خدمات 4 كارشناس پيمانكار در حوزه هاي تجهيزات دوار، استاتيك و طراحي مهندسي ميباشد.)؛</a:t>
            </a:r>
            <a:endParaRPr lang="en-US" sz="2000" dirty="0" smtClean="0">
              <a:cs typeface="B Nazanin" pitchFamily="2" charset="-78"/>
            </a:endParaRPr>
          </a:p>
          <a:p>
            <a:pPr marL="109728" indent="0" algn="just" rtl="1">
              <a:buNone/>
            </a:pPr>
            <a:endParaRPr lang="en-US" sz="2000" dirty="0">
              <a:cs typeface="B Nazanin" pitchFamily="2" charset="-78"/>
            </a:endParaRPr>
          </a:p>
          <a:p>
            <a:pPr algn="just" rtl="1"/>
            <a:r>
              <a:rPr lang="fa-IR" sz="2000" dirty="0" smtClean="0">
                <a:cs typeface="B Nazanin" pitchFamily="2" charset="-78"/>
              </a:rPr>
              <a:t>ادامه </a:t>
            </a:r>
            <a:r>
              <a:rPr lang="fa-IR" sz="2000" dirty="0">
                <a:cs typeface="B Nazanin" pitchFamily="2" charset="-78"/>
              </a:rPr>
              <a:t>خرابی تجهیزات مهم و اصلی همانند پمپ خنک کننده مدار اول، خرابی پره های توربین، رفع نواقص ماشین تعویض سوخت که به صورت مستمر شامل افزایش احجام کاری بیش از میزان برنامه ریزی سالیانه گردیده که به دنبال خود هزینه های قطعات یدکی، مواد مصرفی، تامین پیمانکاران و پیچیده شدن سازماندهی فعالیت های تعمیراتی مربوطه گردیده </a:t>
            </a:r>
            <a:r>
              <a:rPr lang="fa-IR" sz="2000" dirty="0" smtClean="0">
                <a:cs typeface="B Nazanin" pitchFamily="2" charset="-78"/>
              </a:rPr>
              <a:t>است و بايد در اسرع وقت نسبت به تعيين سياست كارفرما در ارتباط با اين دسته فعاليتها كه در حوزه تعهدات پيمانكار اصلي باقي خواهد ماند، تصميم گيري شود. در حال حاضر الحاقيه تعميرات موجود با پيمانكار اصلي تكميل طرح نيروگاه اتمي بوشهر ميباشد ودر سال آينده پيمانكار جديدي طرف قرارداد شركت توليد و توسعه خواهد بود؛</a:t>
            </a:r>
          </a:p>
          <a:p>
            <a:pPr algn="just" rtl="1"/>
            <a:r>
              <a:rPr lang="fa-IR" sz="2000" dirty="0" smtClean="0">
                <a:cs typeface="B Nazanin" pitchFamily="2" charset="-78"/>
              </a:rPr>
              <a:t>عدم  حصول توافق با پيمانكار در ارتباط با انجام فعاليتهاي مشترك با پرسنل ايراني در ارتباط با توربوژنراتور و همزمان ادامه  مشاهده عيوب جاري توربين؛</a:t>
            </a:r>
            <a:endParaRPr lang="en-US" sz="2000" dirty="0">
              <a:cs typeface="B Nazanin" pitchFamily="2" charset="-78"/>
            </a:endParaRPr>
          </a:p>
          <a:p>
            <a:pPr algn="r" rtl="1"/>
            <a:endParaRPr lang="en-US" dirty="0">
              <a:cs typeface="B Nazanin" pitchFamily="2" charset="-78"/>
            </a:endParaRPr>
          </a:p>
        </p:txBody>
      </p:sp>
      <p:sp>
        <p:nvSpPr>
          <p:cNvPr id="3" name="Title 2"/>
          <p:cNvSpPr>
            <a:spLocks noGrp="1"/>
          </p:cNvSpPr>
          <p:nvPr>
            <p:ph type="title"/>
          </p:nvPr>
        </p:nvSpPr>
        <p:spPr/>
        <p:txBody>
          <a:bodyPr>
            <a:normAutofit/>
          </a:bodyPr>
          <a:lstStyle/>
          <a:p>
            <a:pPr algn="ctr" rtl="1"/>
            <a:r>
              <a:rPr lang="fa-IR" sz="2000" dirty="0">
                <a:effectLst/>
                <a:cs typeface="B Titr" pitchFamily="2" charset="-78"/>
              </a:rPr>
              <a:t>چالش های فعلی پیش </a:t>
            </a:r>
            <a:r>
              <a:rPr lang="fa-IR" sz="2000" dirty="0" smtClean="0">
                <a:effectLst/>
                <a:cs typeface="B Titr" pitchFamily="2" charset="-78"/>
              </a:rPr>
              <a:t>رو</a:t>
            </a:r>
            <a:endParaRPr lang="en-US" sz="2000" dirty="0">
              <a:cs typeface="B Titr" pitchFamily="2" charset="-78"/>
            </a:endParaRPr>
          </a:p>
        </p:txBody>
      </p:sp>
    </p:spTree>
    <p:extLst>
      <p:ext uri="{BB962C8B-B14F-4D97-AF65-F5344CB8AC3E}">
        <p14:creationId xmlns:p14="http://schemas.microsoft.com/office/powerpoint/2010/main" val="63521567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Foundry</Template>
  <TotalTime>313</TotalTime>
  <Words>2414</Words>
  <Application>Microsoft Office PowerPoint</Application>
  <PresentationFormat>On-screen Show (4:3)</PresentationFormat>
  <Paragraphs>314</Paragraphs>
  <Slides>20</Slides>
  <Notes>9</Notes>
  <HiddenSlides>2</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Hardcover</vt:lpstr>
      <vt:lpstr>بررسی قرارداد جدید پیمانکار روس جهت تعمیرات نیروگاه اتمی بوشهردر سال های 2018-2021</vt:lpstr>
      <vt:lpstr>  موضوع و ساختار قرارداد تعميرات دوره چهارساله 2018الي2021 نيروگاه اتمي بوشهر</vt:lpstr>
      <vt:lpstr>  ادامه.....</vt:lpstr>
      <vt:lpstr>فعالیت های صورت گرفته در طی مذاکرات مربوط به عقد قرارداد تعمیرات دوره 2018-2021 </vt:lpstr>
      <vt:lpstr>قرارداد تعميرات دوره هاي  توقف واحد سال هاي 2018الي2021</vt:lpstr>
      <vt:lpstr>اهداف مورد انتظار از عقد قرارداد تعميرات دوره چهارساله</vt:lpstr>
      <vt:lpstr>  پیوست (1) مقايسه نفر ساعت پيمانكار درالحاقیه 65 و قرارداد جديد بر حسب(نفرساعت)</vt:lpstr>
      <vt:lpstr>پیوست (7) مقايسه نفر ساعت پيمانكار درالحاقیه 65 و قرارداد جديد بر حسب(نفرماه)</vt:lpstr>
      <vt:lpstr>چالش های فعلی پیش رو</vt:lpstr>
      <vt:lpstr>فعالیت های عمده ای که در قرارداد جدید به پیمانكارمنتقل نگرديده اند</vt:lpstr>
      <vt:lpstr>فعالیت های عمده ای که در قرارداد جدید به پیمانکار منتقل نشده اند</vt:lpstr>
      <vt:lpstr>فعالیت های عمده ای که در قرارداد جدید به پیمانکار منتقل نشده اند</vt:lpstr>
      <vt:lpstr>فعالیت های عمده ای که در قرارداد جدید به پیمانکار منتقل نشده اند</vt:lpstr>
      <vt:lpstr>فعالیت های عمده ای که در قرارداد جدید به پیمانکار منتقل نشده اند</vt:lpstr>
      <vt:lpstr>فعالیت های عمده ای که در قرارداد جدید به پیمانکار منتقل نشده اند</vt:lpstr>
      <vt:lpstr>فعالیت هایی که تا پایان قرارداد جدید به کارفرما منتقل خواهند شد</vt:lpstr>
      <vt:lpstr>فعالیت هایی که تا پایان قرارداد جدید به کارفرما منتقل خواهند شد</vt:lpstr>
      <vt:lpstr>فعالیت هایی که تا پایان قرارداد جدید به کارفرما منتقل خواهند شد </vt:lpstr>
      <vt:lpstr>مقایسه نفرساعت فعالیت های حوزه تعمیرات مکانیک پس از آموزش های درنظر گرفته شده در الحاقیه65 و قرارداد جدید </vt:lpstr>
      <vt:lpstr>نمودار مقایسه ای کلی میزان تصدی گری فعالیت های تعمیرات مکانیک در پایان سال 2021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ChavoushianNaeini, Mohammadreza</dc:creator>
  <cp:lastModifiedBy>Mahmoudi, Rasoul</cp:lastModifiedBy>
  <cp:revision>67</cp:revision>
  <dcterms:created xsi:type="dcterms:W3CDTF">2017-04-17T06:25:51Z</dcterms:created>
  <dcterms:modified xsi:type="dcterms:W3CDTF">2017-04-18T11:06:18Z</dcterms:modified>
</cp:coreProperties>
</file>