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2"/>
  </p:sldMasterIdLst>
  <p:notesMasterIdLst>
    <p:notesMasterId r:id="rId27"/>
  </p:notesMasterIdLst>
  <p:handoutMasterIdLst>
    <p:handoutMasterId r:id="rId28"/>
  </p:handoutMasterIdLst>
  <p:sldIdLst>
    <p:sldId id="295" r:id="rId3"/>
    <p:sldId id="373" r:id="rId4"/>
    <p:sldId id="375" r:id="rId5"/>
    <p:sldId id="376" r:id="rId6"/>
    <p:sldId id="369" r:id="rId7"/>
    <p:sldId id="378" r:id="rId8"/>
    <p:sldId id="379" r:id="rId9"/>
    <p:sldId id="368" r:id="rId10"/>
    <p:sldId id="380" r:id="rId11"/>
    <p:sldId id="381" r:id="rId12"/>
    <p:sldId id="346" r:id="rId13"/>
    <p:sldId id="383" r:id="rId14"/>
    <p:sldId id="384" r:id="rId15"/>
    <p:sldId id="382" r:id="rId16"/>
    <p:sldId id="385" r:id="rId17"/>
    <p:sldId id="370" r:id="rId18"/>
    <p:sldId id="387" r:id="rId19"/>
    <p:sldId id="391" r:id="rId20"/>
    <p:sldId id="372" r:id="rId21"/>
    <p:sldId id="392" r:id="rId22"/>
    <p:sldId id="393" r:id="rId23"/>
    <p:sldId id="388" r:id="rId24"/>
    <p:sldId id="389" r:id="rId25"/>
    <p:sldId id="319" r:id="rId26"/>
  </p:sldIdLst>
  <p:sldSz cx="9144000" cy="6858000" type="screen4x3"/>
  <p:notesSz cx="6858000" cy="9661525"/>
  <p:embeddedFontLst>
    <p:embeddedFont>
      <p:font typeface="B Mitra" panose="00000400000000000000" pitchFamily="2" charset="-78"/>
      <p:regular r:id="rId29"/>
      <p:bold r:id="rId30"/>
    </p:embeddedFon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07D"/>
    <a:srgbClr val="9999FF"/>
    <a:srgbClr val="3333FF"/>
    <a:srgbClr val="D2A000"/>
    <a:srgbClr val="6600CC"/>
    <a:srgbClr val="CCECFF"/>
    <a:srgbClr val="FFFFFF"/>
    <a:srgbClr val="CCCCFF"/>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83" autoAdjust="0"/>
    <p:restoredTop sz="94660"/>
  </p:normalViewPr>
  <p:slideViewPr>
    <p:cSldViewPr>
      <p:cViewPr>
        <p:scale>
          <a:sx n="120" d="100"/>
          <a:sy n="120" d="100"/>
        </p:scale>
        <p:origin x="-1788" y="17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EE315-68DA-4C1E-BEB0-5C280880B57E}" type="doc">
      <dgm:prSet loTypeId="urn:microsoft.com/office/officeart/2005/8/layout/vList5" loCatId="list" qsTypeId="urn:microsoft.com/office/officeart/2005/8/quickstyle/simple5" qsCatId="simple" csTypeId="urn:microsoft.com/office/officeart/2005/8/colors/accent3_3" csCatId="accent3" phldr="1"/>
      <dgm:spPr/>
      <dgm:t>
        <a:bodyPr/>
        <a:lstStyle/>
        <a:p>
          <a:endParaRPr lang="en-US"/>
        </a:p>
      </dgm:t>
    </dgm:pt>
    <dgm:pt modelId="{FEE961F6-1E37-461D-AF32-0955094A8B0B}">
      <dgm:prSet phldrT="[Text]" custT="1"/>
      <dgm:spPr/>
      <dgm:t>
        <a:bodyPr/>
        <a:lstStyle/>
        <a:p>
          <a:pPr algn="l"/>
          <a:r>
            <a:rPr lang="en-US" sz="1900" b="1" dirty="0" smtClean="0">
              <a:latin typeface="Times New Roman" panose="02020603050405020304" pitchFamily="18" charset="0"/>
              <a:cs typeface="Times New Roman" panose="02020603050405020304" pitchFamily="18" charset="0"/>
            </a:rPr>
            <a:t>LPSA Level-1 in BNPP</a:t>
          </a:r>
          <a:endParaRPr lang="en-US" sz="1900" b="1" dirty="0">
            <a:latin typeface="Times New Roman" panose="02020603050405020304" pitchFamily="18" charset="0"/>
            <a:cs typeface="Times New Roman" panose="02020603050405020304" pitchFamily="18" charset="0"/>
          </a:endParaRPr>
        </a:p>
      </dgm:t>
    </dgm:pt>
    <dgm:pt modelId="{9ECFA8FC-A725-45EB-AFF6-7A8FF57FB22E}" type="parTrans" cxnId="{D8DC04A0-3C59-4034-9303-4A13605CFB06}">
      <dgm:prSet/>
      <dgm:spPr/>
      <dgm:t>
        <a:bodyPr/>
        <a:lstStyle/>
        <a:p>
          <a:endParaRPr lang="en-US" sz="1900"/>
        </a:p>
      </dgm:t>
    </dgm:pt>
    <dgm:pt modelId="{0537D19C-A95D-47DD-8449-7FB141014FA2}" type="sibTrans" cxnId="{D8DC04A0-3C59-4034-9303-4A13605CFB06}">
      <dgm:prSet/>
      <dgm:spPr/>
      <dgm:t>
        <a:bodyPr/>
        <a:lstStyle/>
        <a:p>
          <a:endParaRPr lang="en-US" sz="1900"/>
        </a:p>
      </dgm:t>
    </dgm:pt>
    <dgm:pt modelId="{254EBB6E-3D5F-47DD-A39D-8D471B36FC29}">
      <dgm:prSet phldrT="[Text]" custT="1"/>
      <dgm:spPr/>
      <dgm:t>
        <a:bodyPr/>
        <a:lstStyle/>
        <a:p>
          <a:pPr algn="l"/>
          <a:r>
            <a:rPr lang="en-US" sz="1900" b="1" dirty="0" smtClean="0">
              <a:latin typeface="Times New Roman" panose="02020603050405020304" pitchFamily="18" charset="0"/>
              <a:cs typeface="Times New Roman" panose="02020603050405020304" pitchFamily="18" charset="0"/>
            </a:rPr>
            <a:t>Establishment stage</a:t>
          </a:r>
          <a:endParaRPr lang="en-US" sz="1900" dirty="0"/>
        </a:p>
      </dgm:t>
    </dgm:pt>
    <dgm:pt modelId="{D5439852-5988-471B-9C10-D2E62732819D}" type="parTrans" cxnId="{B593CCEF-E1AE-4068-B5AA-68AE8D81669C}">
      <dgm:prSet/>
      <dgm:spPr/>
      <dgm:t>
        <a:bodyPr/>
        <a:lstStyle/>
        <a:p>
          <a:endParaRPr lang="en-US" sz="1900"/>
        </a:p>
      </dgm:t>
    </dgm:pt>
    <dgm:pt modelId="{D1C94D3B-58EF-4EC6-98AC-0DC057D2157B}" type="sibTrans" cxnId="{B593CCEF-E1AE-4068-B5AA-68AE8D81669C}">
      <dgm:prSet/>
      <dgm:spPr/>
      <dgm:t>
        <a:bodyPr/>
        <a:lstStyle/>
        <a:p>
          <a:endParaRPr lang="en-US" sz="1900"/>
        </a:p>
      </dgm:t>
    </dgm:pt>
    <dgm:pt modelId="{389A95A1-EAAF-46A5-BC10-BDE9E4B826C5}">
      <dgm:prSet phldrT="[Text]" custT="1"/>
      <dgm:spPr/>
      <dgm:t>
        <a:bodyPr/>
        <a:lstStyle/>
        <a:p>
          <a:pPr algn="l"/>
          <a:r>
            <a:rPr lang="en-US" sz="1900" b="1" dirty="0" smtClean="0">
              <a:latin typeface="Times New Roman" panose="02020603050405020304" pitchFamily="18" charset="0"/>
              <a:cs typeface="Times New Roman" panose="02020603050405020304" pitchFamily="18" charset="0"/>
            </a:rPr>
            <a:t>Implementation stage</a:t>
          </a:r>
          <a:endParaRPr lang="en-US" sz="1900" dirty="0"/>
        </a:p>
      </dgm:t>
    </dgm:pt>
    <dgm:pt modelId="{5D27B61C-993E-4BB0-9F9A-7A369A06B096}" type="parTrans" cxnId="{A1E3A7B1-1DC3-42B9-B541-D6368D1D744A}">
      <dgm:prSet/>
      <dgm:spPr/>
      <dgm:t>
        <a:bodyPr/>
        <a:lstStyle/>
        <a:p>
          <a:endParaRPr lang="en-US" sz="1900"/>
        </a:p>
      </dgm:t>
    </dgm:pt>
    <dgm:pt modelId="{128FCECD-CB06-44FD-8315-F2FD9370BCB4}" type="sibTrans" cxnId="{A1E3A7B1-1DC3-42B9-B541-D6368D1D744A}">
      <dgm:prSet/>
      <dgm:spPr/>
      <dgm:t>
        <a:bodyPr/>
        <a:lstStyle/>
        <a:p>
          <a:endParaRPr lang="en-US" sz="1900"/>
        </a:p>
      </dgm:t>
    </dgm:pt>
    <dgm:pt modelId="{754F7557-94B3-400C-9E31-791C78F36BF7}">
      <dgm:prSet phldrT="[Text]" custT="1"/>
      <dgm:spPr/>
      <dgm:t>
        <a:bodyPr/>
        <a:lstStyle/>
        <a:p>
          <a:pPr algn="ctr"/>
          <a:r>
            <a:rPr lang="en-US" sz="1900" dirty="0" smtClean="0"/>
            <a:t>2</a:t>
          </a:r>
          <a:endParaRPr lang="en-US" sz="1900" dirty="0"/>
        </a:p>
      </dgm:t>
    </dgm:pt>
    <dgm:pt modelId="{8934E685-4AED-4CA8-BC9A-2322F3D12948}" type="parTrans" cxnId="{98173B29-D128-4092-AEAE-60BEFA7845FD}">
      <dgm:prSet/>
      <dgm:spPr/>
      <dgm:t>
        <a:bodyPr/>
        <a:lstStyle/>
        <a:p>
          <a:endParaRPr lang="en-US" sz="1900"/>
        </a:p>
      </dgm:t>
    </dgm:pt>
    <dgm:pt modelId="{0D16013D-7D7A-46CF-B580-3F0DAF3C1E37}" type="sibTrans" cxnId="{98173B29-D128-4092-AEAE-60BEFA7845FD}">
      <dgm:prSet/>
      <dgm:spPr/>
      <dgm:t>
        <a:bodyPr/>
        <a:lstStyle/>
        <a:p>
          <a:endParaRPr lang="en-US" sz="1900"/>
        </a:p>
      </dgm:t>
    </dgm:pt>
    <dgm:pt modelId="{4B733BFE-5A4B-48D0-865C-7429F1BB6D8A}">
      <dgm:prSet phldrT="[Text]" custT="1"/>
      <dgm:spPr/>
      <dgm:t>
        <a:bodyPr/>
        <a:lstStyle/>
        <a:p>
          <a:pPr algn="ctr"/>
          <a:r>
            <a:rPr lang="en-US" sz="1900" dirty="0" smtClean="0"/>
            <a:t>3</a:t>
          </a:r>
          <a:endParaRPr lang="en-US" sz="1900" dirty="0"/>
        </a:p>
      </dgm:t>
    </dgm:pt>
    <dgm:pt modelId="{B6492BDE-02DB-4574-90B3-490198324A0E}" type="parTrans" cxnId="{C92A88CA-FD73-4B9C-86DA-99F6EB37169E}">
      <dgm:prSet/>
      <dgm:spPr/>
      <dgm:t>
        <a:bodyPr/>
        <a:lstStyle/>
        <a:p>
          <a:endParaRPr lang="en-US" sz="1900"/>
        </a:p>
      </dgm:t>
    </dgm:pt>
    <dgm:pt modelId="{62F30A0A-C1DA-47FC-A685-BD88D10A7F0E}" type="sibTrans" cxnId="{C92A88CA-FD73-4B9C-86DA-99F6EB37169E}">
      <dgm:prSet/>
      <dgm:spPr/>
      <dgm:t>
        <a:bodyPr/>
        <a:lstStyle/>
        <a:p>
          <a:endParaRPr lang="en-US" sz="1900"/>
        </a:p>
      </dgm:t>
    </dgm:pt>
    <dgm:pt modelId="{A44FCCE2-1EA4-449E-B86A-F06E738AD072}">
      <dgm:prSet phldrT="[Text]" custT="1"/>
      <dgm:spPr/>
      <dgm:t>
        <a:bodyPr/>
        <a:lstStyle/>
        <a:p>
          <a:pPr algn="ctr"/>
          <a:r>
            <a:rPr lang="en-US" sz="1900" dirty="0" smtClean="0"/>
            <a:t>4</a:t>
          </a:r>
          <a:endParaRPr lang="en-US" sz="1900" dirty="0"/>
        </a:p>
      </dgm:t>
    </dgm:pt>
    <dgm:pt modelId="{57F9A4C5-D7A6-47CB-9DEE-7BA5A4EFC20B}" type="parTrans" cxnId="{CC3D46FF-A34F-4157-B584-5275FB381C23}">
      <dgm:prSet/>
      <dgm:spPr/>
      <dgm:t>
        <a:bodyPr/>
        <a:lstStyle/>
        <a:p>
          <a:endParaRPr lang="en-US" sz="1900"/>
        </a:p>
      </dgm:t>
    </dgm:pt>
    <dgm:pt modelId="{053FF38C-23CE-4D35-864D-74F52B59CE6F}" type="sibTrans" cxnId="{CC3D46FF-A34F-4157-B584-5275FB381C23}">
      <dgm:prSet/>
      <dgm:spPr/>
      <dgm:t>
        <a:bodyPr/>
        <a:lstStyle/>
        <a:p>
          <a:endParaRPr lang="en-US" sz="1900"/>
        </a:p>
      </dgm:t>
    </dgm:pt>
    <dgm:pt modelId="{855A9826-0320-4DD3-A89F-5023DF34073D}">
      <dgm:prSet phldrT="[Text]" custT="1"/>
      <dgm:spPr/>
      <dgm:t>
        <a:bodyPr/>
        <a:lstStyle/>
        <a:p>
          <a:pPr algn="ctr"/>
          <a:r>
            <a:rPr lang="en-US" sz="1900" dirty="0" smtClean="0"/>
            <a:t>1</a:t>
          </a:r>
          <a:endParaRPr lang="en-US" sz="1900" dirty="0"/>
        </a:p>
      </dgm:t>
    </dgm:pt>
    <dgm:pt modelId="{0CAF694B-A1EB-4F37-B454-D8FDCB03905E}" type="sibTrans" cxnId="{9570F2D7-CF33-438D-8A9D-2736B1BE9330}">
      <dgm:prSet/>
      <dgm:spPr/>
      <dgm:t>
        <a:bodyPr/>
        <a:lstStyle/>
        <a:p>
          <a:endParaRPr lang="en-US" sz="1900"/>
        </a:p>
      </dgm:t>
    </dgm:pt>
    <dgm:pt modelId="{2928EA1D-85DE-490F-B293-A7899681BFE4}" type="parTrans" cxnId="{9570F2D7-CF33-438D-8A9D-2736B1BE9330}">
      <dgm:prSet/>
      <dgm:spPr/>
      <dgm:t>
        <a:bodyPr/>
        <a:lstStyle/>
        <a:p>
          <a:endParaRPr lang="en-US" sz="1900"/>
        </a:p>
      </dgm:t>
    </dgm:pt>
    <dgm:pt modelId="{670C9528-D594-44FA-B413-2185BF271680}">
      <dgm:prSet phldrT="[Text]" custT="1"/>
      <dgm:spPr/>
      <dgm:t>
        <a:bodyPr/>
        <a:lstStyle/>
        <a:p>
          <a:pPr algn="l"/>
          <a:r>
            <a:rPr lang="en-US" sz="1900" b="1" dirty="0" smtClean="0">
              <a:latin typeface="Times New Roman" panose="02020603050405020304" pitchFamily="18" charset="0"/>
              <a:cs typeface="Times New Roman" panose="02020603050405020304" pitchFamily="18" charset="0"/>
            </a:rPr>
            <a:t>Bushehr Nuclear Power Plant (BNPP)</a:t>
          </a:r>
          <a:endParaRPr lang="en-US" sz="1900" dirty="0"/>
        </a:p>
      </dgm:t>
    </dgm:pt>
    <dgm:pt modelId="{FDB3ED78-DA89-4F9B-A330-9CCEB1A2E5E3}" type="sibTrans" cxnId="{BB2D6F9B-B82F-4A7B-9E4C-3C32DFDCE524}">
      <dgm:prSet/>
      <dgm:spPr/>
      <dgm:t>
        <a:bodyPr/>
        <a:lstStyle/>
        <a:p>
          <a:endParaRPr lang="en-US" sz="1900"/>
        </a:p>
      </dgm:t>
    </dgm:pt>
    <dgm:pt modelId="{7B1E8BCD-7BAE-4FF5-96C3-72C6B3F6B609}" type="parTrans" cxnId="{BB2D6F9B-B82F-4A7B-9E4C-3C32DFDCE524}">
      <dgm:prSet/>
      <dgm:spPr/>
      <dgm:t>
        <a:bodyPr/>
        <a:lstStyle/>
        <a:p>
          <a:endParaRPr lang="en-US" sz="1900"/>
        </a:p>
      </dgm:t>
    </dgm:pt>
    <dgm:pt modelId="{2692E2B5-CAD6-404D-9316-482089DB140F}">
      <dgm:prSet custT="1"/>
      <dgm:spPr/>
      <dgm:t>
        <a:bodyPr/>
        <a:lstStyle/>
        <a:p>
          <a:r>
            <a:rPr lang="en-US" sz="1900" dirty="0" smtClean="0"/>
            <a:t>5</a:t>
          </a:r>
          <a:endParaRPr lang="en-US" sz="1900" dirty="0"/>
        </a:p>
      </dgm:t>
    </dgm:pt>
    <dgm:pt modelId="{786C7951-DFCD-44E7-9BF7-76B7CE21FD28}" type="parTrans" cxnId="{5CB2CB9E-5750-4F9B-BB2C-F713AFE22BA7}">
      <dgm:prSet/>
      <dgm:spPr/>
      <dgm:t>
        <a:bodyPr/>
        <a:lstStyle/>
        <a:p>
          <a:endParaRPr lang="en-US" sz="1900"/>
        </a:p>
      </dgm:t>
    </dgm:pt>
    <dgm:pt modelId="{7F70572F-F023-43FA-8635-6693BD67ECE4}" type="sibTrans" cxnId="{5CB2CB9E-5750-4F9B-BB2C-F713AFE22BA7}">
      <dgm:prSet/>
      <dgm:spPr/>
      <dgm:t>
        <a:bodyPr/>
        <a:lstStyle/>
        <a:p>
          <a:endParaRPr lang="en-US" sz="1900"/>
        </a:p>
      </dgm:t>
    </dgm:pt>
    <dgm:pt modelId="{A82779F9-93B5-47E6-A3A5-02133D3A05EA}">
      <dgm:prSet custT="1"/>
      <dgm:spPr/>
      <dgm:t>
        <a:bodyPr/>
        <a:lstStyle/>
        <a:p>
          <a:r>
            <a:rPr lang="en-US" sz="1900" b="1" dirty="0" err="1" smtClean="0">
              <a:latin typeface="Times New Roman" panose="02020603050405020304" pitchFamily="18" charset="0"/>
              <a:cs typeface="Times New Roman" panose="02020603050405020304" pitchFamily="18" charset="0"/>
            </a:rPr>
            <a:t>Discution</a:t>
          </a:r>
          <a:r>
            <a:rPr lang="en-US" sz="1900" b="1" dirty="0" smtClean="0">
              <a:latin typeface="Times New Roman" panose="02020603050405020304" pitchFamily="18" charset="0"/>
              <a:cs typeface="Times New Roman" panose="02020603050405020304" pitchFamily="18" charset="0"/>
            </a:rPr>
            <a:t> </a:t>
          </a:r>
          <a:endParaRPr lang="en-US" sz="1900" dirty="0"/>
        </a:p>
      </dgm:t>
    </dgm:pt>
    <dgm:pt modelId="{AC97257A-57EB-45B5-BF96-4D7B5AAD2792}" type="parTrans" cxnId="{70ECAB66-80D1-4F7C-8F72-FE8EE47BF8FE}">
      <dgm:prSet/>
      <dgm:spPr/>
      <dgm:t>
        <a:bodyPr/>
        <a:lstStyle/>
        <a:p>
          <a:endParaRPr lang="en-US" sz="1900"/>
        </a:p>
      </dgm:t>
    </dgm:pt>
    <dgm:pt modelId="{2FD8E4EB-D41D-4A42-99A6-AB66A9C10A23}" type="sibTrans" cxnId="{70ECAB66-80D1-4F7C-8F72-FE8EE47BF8FE}">
      <dgm:prSet/>
      <dgm:spPr/>
      <dgm:t>
        <a:bodyPr/>
        <a:lstStyle/>
        <a:p>
          <a:endParaRPr lang="en-US" sz="1900"/>
        </a:p>
      </dgm:t>
    </dgm:pt>
    <dgm:pt modelId="{5929813B-2580-4EC5-9331-CA9196B51149}" type="pres">
      <dgm:prSet presAssocID="{272EE315-68DA-4C1E-BEB0-5C280880B57E}" presName="Name0" presStyleCnt="0">
        <dgm:presLayoutVars>
          <dgm:dir/>
          <dgm:animLvl val="lvl"/>
          <dgm:resizeHandles val="exact"/>
        </dgm:presLayoutVars>
      </dgm:prSet>
      <dgm:spPr/>
      <dgm:t>
        <a:bodyPr/>
        <a:lstStyle/>
        <a:p>
          <a:endParaRPr lang="en-US"/>
        </a:p>
      </dgm:t>
    </dgm:pt>
    <dgm:pt modelId="{65755457-2AA9-4040-AB99-915F429FC692}" type="pres">
      <dgm:prSet presAssocID="{855A9826-0320-4DD3-A89F-5023DF34073D}" presName="linNode" presStyleCnt="0"/>
      <dgm:spPr/>
    </dgm:pt>
    <dgm:pt modelId="{DBB653BD-D365-4C1D-907F-0FEF15EC32D0}" type="pres">
      <dgm:prSet presAssocID="{855A9826-0320-4DD3-A89F-5023DF34073D}" presName="parentText" presStyleLbl="node1" presStyleIdx="0" presStyleCnt="5" custScaleX="25000">
        <dgm:presLayoutVars>
          <dgm:chMax val="1"/>
          <dgm:bulletEnabled val="1"/>
        </dgm:presLayoutVars>
      </dgm:prSet>
      <dgm:spPr/>
      <dgm:t>
        <a:bodyPr/>
        <a:lstStyle/>
        <a:p>
          <a:endParaRPr lang="en-US"/>
        </a:p>
      </dgm:t>
    </dgm:pt>
    <dgm:pt modelId="{C0E63A14-1DFD-4F73-95E5-BEFE5F1AF14D}" type="pres">
      <dgm:prSet presAssocID="{855A9826-0320-4DD3-A89F-5023DF34073D}" presName="descendantText" presStyleLbl="alignAccFollowNode1" presStyleIdx="0" presStyleCnt="5" custScaleX="130466">
        <dgm:presLayoutVars>
          <dgm:bulletEnabled val="1"/>
        </dgm:presLayoutVars>
      </dgm:prSet>
      <dgm:spPr/>
      <dgm:t>
        <a:bodyPr/>
        <a:lstStyle/>
        <a:p>
          <a:endParaRPr lang="en-US"/>
        </a:p>
      </dgm:t>
    </dgm:pt>
    <dgm:pt modelId="{CBC36833-8568-4F4C-B95A-DD4F60033025}" type="pres">
      <dgm:prSet presAssocID="{0CAF694B-A1EB-4F37-B454-D8FDCB03905E}" presName="sp" presStyleCnt="0"/>
      <dgm:spPr/>
    </dgm:pt>
    <dgm:pt modelId="{1AE232E7-D370-4E72-B546-F0E52FBCA3F1}" type="pres">
      <dgm:prSet presAssocID="{754F7557-94B3-400C-9E31-791C78F36BF7}" presName="linNode" presStyleCnt="0"/>
      <dgm:spPr/>
    </dgm:pt>
    <dgm:pt modelId="{288CC403-F4E2-4A7E-9775-3D1DC96F7DD5}" type="pres">
      <dgm:prSet presAssocID="{754F7557-94B3-400C-9E31-791C78F36BF7}" presName="parentText" presStyleLbl="node1" presStyleIdx="1" presStyleCnt="5" custScaleX="25000">
        <dgm:presLayoutVars>
          <dgm:chMax val="1"/>
          <dgm:bulletEnabled val="1"/>
        </dgm:presLayoutVars>
      </dgm:prSet>
      <dgm:spPr/>
      <dgm:t>
        <a:bodyPr/>
        <a:lstStyle/>
        <a:p>
          <a:endParaRPr lang="en-US"/>
        </a:p>
      </dgm:t>
    </dgm:pt>
    <dgm:pt modelId="{3ECC4B04-9BBB-4E7C-9590-D7278BA6547F}" type="pres">
      <dgm:prSet presAssocID="{754F7557-94B3-400C-9E31-791C78F36BF7}" presName="descendantText" presStyleLbl="alignAccFollowNode1" presStyleIdx="1" presStyleCnt="5" custScaleX="130466">
        <dgm:presLayoutVars>
          <dgm:bulletEnabled val="1"/>
        </dgm:presLayoutVars>
      </dgm:prSet>
      <dgm:spPr/>
      <dgm:t>
        <a:bodyPr/>
        <a:lstStyle/>
        <a:p>
          <a:endParaRPr lang="en-US"/>
        </a:p>
      </dgm:t>
    </dgm:pt>
    <dgm:pt modelId="{D57A045D-ED34-4FFB-A2FA-3507362CA2AE}" type="pres">
      <dgm:prSet presAssocID="{0D16013D-7D7A-46CF-B580-3F0DAF3C1E37}" presName="sp" presStyleCnt="0"/>
      <dgm:spPr/>
    </dgm:pt>
    <dgm:pt modelId="{45F6F81D-E627-4BC9-B2A3-808BF2C61018}" type="pres">
      <dgm:prSet presAssocID="{4B733BFE-5A4B-48D0-865C-7429F1BB6D8A}" presName="linNode" presStyleCnt="0"/>
      <dgm:spPr/>
    </dgm:pt>
    <dgm:pt modelId="{BF0B4FC8-0A2B-405A-A7CC-16150211FFE0}" type="pres">
      <dgm:prSet presAssocID="{4B733BFE-5A4B-48D0-865C-7429F1BB6D8A}" presName="parentText" presStyleLbl="node1" presStyleIdx="2" presStyleCnt="5" custScaleX="25000">
        <dgm:presLayoutVars>
          <dgm:chMax val="1"/>
          <dgm:bulletEnabled val="1"/>
        </dgm:presLayoutVars>
      </dgm:prSet>
      <dgm:spPr/>
      <dgm:t>
        <a:bodyPr/>
        <a:lstStyle/>
        <a:p>
          <a:endParaRPr lang="en-US"/>
        </a:p>
      </dgm:t>
    </dgm:pt>
    <dgm:pt modelId="{03D80583-511F-42BC-AA4C-25051544A8D4}" type="pres">
      <dgm:prSet presAssocID="{4B733BFE-5A4B-48D0-865C-7429F1BB6D8A}" presName="descendantText" presStyleLbl="alignAccFollowNode1" presStyleIdx="2" presStyleCnt="5" custScaleX="130466">
        <dgm:presLayoutVars>
          <dgm:bulletEnabled val="1"/>
        </dgm:presLayoutVars>
      </dgm:prSet>
      <dgm:spPr/>
      <dgm:t>
        <a:bodyPr/>
        <a:lstStyle/>
        <a:p>
          <a:endParaRPr lang="en-US"/>
        </a:p>
      </dgm:t>
    </dgm:pt>
    <dgm:pt modelId="{6E58C8A8-54D5-4404-AEB5-7ACC2E3B2F82}" type="pres">
      <dgm:prSet presAssocID="{62F30A0A-C1DA-47FC-A685-BD88D10A7F0E}" presName="sp" presStyleCnt="0"/>
      <dgm:spPr/>
    </dgm:pt>
    <dgm:pt modelId="{DF8F0AD1-C3B6-4AB1-B20A-581749A78342}" type="pres">
      <dgm:prSet presAssocID="{A44FCCE2-1EA4-449E-B86A-F06E738AD072}" presName="linNode" presStyleCnt="0"/>
      <dgm:spPr/>
    </dgm:pt>
    <dgm:pt modelId="{2C80897E-630E-4A0E-BEFA-A92807E661CA}" type="pres">
      <dgm:prSet presAssocID="{A44FCCE2-1EA4-449E-B86A-F06E738AD072}" presName="parentText" presStyleLbl="node1" presStyleIdx="3" presStyleCnt="5" custScaleX="25000">
        <dgm:presLayoutVars>
          <dgm:chMax val="1"/>
          <dgm:bulletEnabled val="1"/>
        </dgm:presLayoutVars>
      </dgm:prSet>
      <dgm:spPr/>
      <dgm:t>
        <a:bodyPr/>
        <a:lstStyle/>
        <a:p>
          <a:endParaRPr lang="en-US"/>
        </a:p>
      </dgm:t>
    </dgm:pt>
    <dgm:pt modelId="{ED1C4E9C-2D47-4C0A-A837-425F2EA520D7}" type="pres">
      <dgm:prSet presAssocID="{A44FCCE2-1EA4-449E-B86A-F06E738AD072}" presName="descendantText" presStyleLbl="alignAccFollowNode1" presStyleIdx="3" presStyleCnt="5" custScaleX="130466">
        <dgm:presLayoutVars>
          <dgm:bulletEnabled val="1"/>
        </dgm:presLayoutVars>
      </dgm:prSet>
      <dgm:spPr/>
      <dgm:t>
        <a:bodyPr/>
        <a:lstStyle/>
        <a:p>
          <a:endParaRPr lang="en-US"/>
        </a:p>
      </dgm:t>
    </dgm:pt>
    <dgm:pt modelId="{FE4D9150-C70E-45C0-A674-94B2C16E5686}" type="pres">
      <dgm:prSet presAssocID="{053FF38C-23CE-4D35-864D-74F52B59CE6F}" presName="sp" presStyleCnt="0"/>
      <dgm:spPr/>
    </dgm:pt>
    <dgm:pt modelId="{BA0CA73D-AEC5-47EE-BAAF-8FA586EC7C81}" type="pres">
      <dgm:prSet presAssocID="{2692E2B5-CAD6-404D-9316-482089DB140F}" presName="linNode" presStyleCnt="0"/>
      <dgm:spPr/>
    </dgm:pt>
    <dgm:pt modelId="{696B0B40-4679-4AB3-9E53-31BAE1BD1F32}" type="pres">
      <dgm:prSet presAssocID="{2692E2B5-CAD6-404D-9316-482089DB140F}" presName="parentText" presStyleLbl="node1" presStyleIdx="4" presStyleCnt="5" custScaleX="26263">
        <dgm:presLayoutVars>
          <dgm:chMax val="1"/>
          <dgm:bulletEnabled val="1"/>
        </dgm:presLayoutVars>
      </dgm:prSet>
      <dgm:spPr/>
      <dgm:t>
        <a:bodyPr/>
        <a:lstStyle/>
        <a:p>
          <a:endParaRPr lang="en-US"/>
        </a:p>
      </dgm:t>
    </dgm:pt>
    <dgm:pt modelId="{39F37777-E373-489D-97BE-6804E64F7C35}" type="pres">
      <dgm:prSet presAssocID="{2692E2B5-CAD6-404D-9316-482089DB140F}" presName="descendantText" presStyleLbl="alignAccFollowNode1" presStyleIdx="4" presStyleCnt="5" custScaleX="129756">
        <dgm:presLayoutVars>
          <dgm:bulletEnabled val="1"/>
        </dgm:presLayoutVars>
      </dgm:prSet>
      <dgm:spPr/>
      <dgm:t>
        <a:bodyPr/>
        <a:lstStyle/>
        <a:p>
          <a:endParaRPr lang="en-US"/>
        </a:p>
      </dgm:t>
    </dgm:pt>
  </dgm:ptLst>
  <dgm:cxnLst>
    <dgm:cxn modelId="{69A96210-C621-4CF3-9A44-E68BDFE99223}" type="presOf" srcId="{2692E2B5-CAD6-404D-9316-482089DB140F}" destId="{696B0B40-4679-4AB3-9E53-31BAE1BD1F32}" srcOrd="0" destOrd="0" presId="urn:microsoft.com/office/officeart/2005/8/layout/vList5"/>
    <dgm:cxn modelId="{D5D0C973-4A32-40BF-8698-F0D47FBB4465}" type="presOf" srcId="{855A9826-0320-4DD3-A89F-5023DF34073D}" destId="{DBB653BD-D365-4C1D-907F-0FEF15EC32D0}" srcOrd="0" destOrd="0" presId="urn:microsoft.com/office/officeart/2005/8/layout/vList5"/>
    <dgm:cxn modelId="{B593CCEF-E1AE-4068-B5AA-68AE8D81669C}" srcId="{4B733BFE-5A4B-48D0-865C-7429F1BB6D8A}" destId="{254EBB6E-3D5F-47DD-A39D-8D471B36FC29}" srcOrd="0" destOrd="0" parTransId="{D5439852-5988-471B-9C10-D2E62732819D}" sibTransId="{D1C94D3B-58EF-4EC6-98AC-0DC057D2157B}"/>
    <dgm:cxn modelId="{98173B29-D128-4092-AEAE-60BEFA7845FD}" srcId="{272EE315-68DA-4C1E-BEB0-5C280880B57E}" destId="{754F7557-94B3-400C-9E31-791C78F36BF7}" srcOrd="1" destOrd="0" parTransId="{8934E685-4AED-4CA8-BC9A-2322F3D12948}" sibTransId="{0D16013D-7D7A-46CF-B580-3F0DAF3C1E37}"/>
    <dgm:cxn modelId="{D53686D5-E6CF-4D38-87B1-05E4DA214CB8}" type="presOf" srcId="{A44FCCE2-1EA4-449E-B86A-F06E738AD072}" destId="{2C80897E-630E-4A0E-BEFA-A92807E661CA}" srcOrd="0" destOrd="0" presId="urn:microsoft.com/office/officeart/2005/8/layout/vList5"/>
    <dgm:cxn modelId="{E3998031-0170-41EA-974D-F08685B930DD}" type="presOf" srcId="{272EE315-68DA-4C1E-BEB0-5C280880B57E}" destId="{5929813B-2580-4EC5-9331-CA9196B51149}" srcOrd="0" destOrd="0" presId="urn:microsoft.com/office/officeart/2005/8/layout/vList5"/>
    <dgm:cxn modelId="{972DCC4A-99CE-4670-B9AF-41C6E17B7178}" type="presOf" srcId="{4B733BFE-5A4B-48D0-865C-7429F1BB6D8A}" destId="{BF0B4FC8-0A2B-405A-A7CC-16150211FFE0}" srcOrd="0" destOrd="0" presId="urn:microsoft.com/office/officeart/2005/8/layout/vList5"/>
    <dgm:cxn modelId="{CC3D46FF-A34F-4157-B584-5275FB381C23}" srcId="{272EE315-68DA-4C1E-BEB0-5C280880B57E}" destId="{A44FCCE2-1EA4-449E-B86A-F06E738AD072}" srcOrd="3" destOrd="0" parTransId="{57F9A4C5-D7A6-47CB-9DEE-7BA5A4EFC20B}" sibTransId="{053FF38C-23CE-4D35-864D-74F52B59CE6F}"/>
    <dgm:cxn modelId="{751A1575-3C80-492E-9F3A-3D8B8EC59E90}" type="presOf" srcId="{A82779F9-93B5-47E6-A3A5-02133D3A05EA}" destId="{39F37777-E373-489D-97BE-6804E64F7C35}" srcOrd="0" destOrd="0" presId="urn:microsoft.com/office/officeart/2005/8/layout/vList5"/>
    <dgm:cxn modelId="{9570F2D7-CF33-438D-8A9D-2736B1BE9330}" srcId="{272EE315-68DA-4C1E-BEB0-5C280880B57E}" destId="{855A9826-0320-4DD3-A89F-5023DF34073D}" srcOrd="0" destOrd="0" parTransId="{2928EA1D-85DE-490F-B293-A7899681BFE4}" sibTransId="{0CAF694B-A1EB-4F37-B454-D8FDCB03905E}"/>
    <dgm:cxn modelId="{A1E3A7B1-1DC3-42B9-B541-D6368D1D744A}" srcId="{A44FCCE2-1EA4-449E-B86A-F06E738AD072}" destId="{389A95A1-EAAF-46A5-BC10-BDE9E4B826C5}" srcOrd="0" destOrd="0" parTransId="{5D27B61C-993E-4BB0-9F9A-7A369A06B096}" sibTransId="{128FCECD-CB06-44FD-8315-F2FD9370BCB4}"/>
    <dgm:cxn modelId="{70ECAB66-80D1-4F7C-8F72-FE8EE47BF8FE}" srcId="{2692E2B5-CAD6-404D-9316-482089DB140F}" destId="{A82779F9-93B5-47E6-A3A5-02133D3A05EA}" srcOrd="0" destOrd="0" parTransId="{AC97257A-57EB-45B5-BF96-4D7B5AAD2792}" sibTransId="{2FD8E4EB-D41D-4A42-99A6-AB66A9C10A23}"/>
    <dgm:cxn modelId="{7A4AF526-F435-4274-A044-522EFE1C45AD}" type="presOf" srcId="{254EBB6E-3D5F-47DD-A39D-8D471B36FC29}" destId="{03D80583-511F-42BC-AA4C-25051544A8D4}" srcOrd="0" destOrd="0" presId="urn:microsoft.com/office/officeart/2005/8/layout/vList5"/>
    <dgm:cxn modelId="{5CB2CB9E-5750-4F9B-BB2C-F713AFE22BA7}" srcId="{272EE315-68DA-4C1E-BEB0-5C280880B57E}" destId="{2692E2B5-CAD6-404D-9316-482089DB140F}" srcOrd="4" destOrd="0" parTransId="{786C7951-DFCD-44E7-9BF7-76B7CE21FD28}" sibTransId="{7F70572F-F023-43FA-8635-6693BD67ECE4}"/>
    <dgm:cxn modelId="{6D26A608-EA88-4BEF-8C75-6DCA9375D1C4}" type="presOf" srcId="{FEE961F6-1E37-461D-AF32-0955094A8B0B}" destId="{3ECC4B04-9BBB-4E7C-9590-D7278BA6547F}" srcOrd="0" destOrd="0" presId="urn:microsoft.com/office/officeart/2005/8/layout/vList5"/>
    <dgm:cxn modelId="{1176D983-9793-4C34-8996-6B6E7EC08BD6}" type="presOf" srcId="{754F7557-94B3-400C-9E31-791C78F36BF7}" destId="{288CC403-F4E2-4A7E-9775-3D1DC96F7DD5}" srcOrd="0" destOrd="0" presId="urn:microsoft.com/office/officeart/2005/8/layout/vList5"/>
    <dgm:cxn modelId="{D8DC04A0-3C59-4034-9303-4A13605CFB06}" srcId="{754F7557-94B3-400C-9E31-791C78F36BF7}" destId="{FEE961F6-1E37-461D-AF32-0955094A8B0B}" srcOrd="0" destOrd="0" parTransId="{9ECFA8FC-A725-45EB-AFF6-7A8FF57FB22E}" sibTransId="{0537D19C-A95D-47DD-8449-7FB141014FA2}"/>
    <dgm:cxn modelId="{CBC3CBD2-43FB-4662-A630-602A320F674C}" type="presOf" srcId="{670C9528-D594-44FA-B413-2185BF271680}" destId="{C0E63A14-1DFD-4F73-95E5-BEFE5F1AF14D}" srcOrd="0" destOrd="0" presId="urn:microsoft.com/office/officeart/2005/8/layout/vList5"/>
    <dgm:cxn modelId="{BB2D6F9B-B82F-4A7B-9E4C-3C32DFDCE524}" srcId="{855A9826-0320-4DD3-A89F-5023DF34073D}" destId="{670C9528-D594-44FA-B413-2185BF271680}" srcOrd="0" destOrd="0" parTransId="{7B1E8BCD-7BAE-4FF5-96C3-72C6B3F6B609}" sibTransId="{FDB3ED78-DA89-4F9B-A330-9CCEB1A2E5E3}"/>
    <dgm:cxn modelId="{6F6235FC-8FE7-490A-9809-E11233551FF0}" type="presOf" srcId="{389A95A1-EAAF-46A5-BC10-BDE9E4B826C5}" destId="{ED1C4E9C-2D47-4C0A-A837-425F2EA520D7}" srcOrd="0" destOrd="0" presId="urn:microsoft.com/office/officeart/2005/8/layout/vList5"/>
    <dgm:cxn modelId="{C92A88CA-FD73-4B9C-86DA-99F6EB37169E}" srcId="{272EE315-68DA-4C1E-BEB0-5C280880B57E}" destId="{4B733BFE-5A4B-48D0-865C-7429F1BB6D8A}" srcOrd="2" destOrd="0" parTransId="{B6492BDE-02DB-4574-90B3-490198324A0E}" sibTransId="{62F30A0A-C1DA-47FC-A685-BD88D10A7F0E}"/>
    <dgm:cxn modelId="{78726631-4278-46E8-9E3A-2F794646361B}" type="presParOf" srcId="{5929813B-2580-4EC5-9331-CA9196B51149}" destId="{65755457-2AA9-4040-AB99-915F429FC692}" srcOrd="0" destOrd="0" presId="urn:microsoft.com/office/officeart/2005/8/layout/vList5"/>
    <dgm:cxn modelId="{801D535C-E4FC-4186-A75B-64E86E2ED07A}" type="presParOf" srcId="{65755457-2AA9-4040-AB99-915F429FC692}" destId="{DBB653BD-D365-4C1D-907F-0FEF15EC32D0}" srcOrd="0" destOrd="0" presId="urn:microsoft.com/office/officeart/2005/8/layout/vList5"/>
    <dgm:cxn modelId="{BC607E63-EBF4-4846-BA86-0804233522EE}" type="presParOf" srcId="{65755457-2AA9-4040-AB99-915F429FC692}" destId="{C0E63A14-1DFD-4F73-95E5-BEFE5F1AF14D}" srcOrd="1" destOrd="0" presId="urn:microsoft.com/office/officeart/2005/8/layout/vList5"/>
    <dgm:cxn modelId="{6954EA1D-1CB9-48ED-8307-04B962AEB7BE}" type="presParOf" srcId="{5929813B-2580-4EC5-9331-CA9196B51149}" destId="{CBC36833-8568-4F4C-B95A-DD4F60033025}" srcOrd="1" destOrd="0" presId="urn:microsoft.com/office/officeart/2005/8/layout/vList5"/>
    <dgm:cxn modelId="{01C2CA23-F740-4D96-8D29-AC7E360B3626}" type="presParOf" srcId="{5929813B-2580-4EC5-9331-CA9196B51149}" destId="{1AE232E7-D370-4E72-B546-F0E52FBCA3F1}" srcOrd="2" destOrd="0" presId="urn:microsoft.com/office/officeart/2005/8/layout/vList5"/>
    <dgm:cxn modelId="{5E25D80E-D8F0-40C5-8B6E-D587CC458F76}" type="presParOf" srcId="{1AE232E7-D370-4E72-B546-F0E52FBCA3F1}" destId="{288CC403-F4E2-4A7E-9775-3D1DC96F7DD5}" srcOrd="0" destOrd="0" presId="urn:microsoft.com/office/officeart/2005/8/layout/vList5"/>
    <dgm:cxn modelId="{40CD02F5-23D7-4595-8AA4-E487775DD330}" type="presParOf" srcId="{1AE232E7-D370-4E72-B546-F0E52FBCA3F1}" destId="{3ECC4B04-9BBB-4E7C-9590-D7278BA6547F}" srcOrd="1" destOrd="0" presId="urn:microsoft.com/office/officeart/2005/8/layout/vList5"/>
    <dgm:cxn modelId="{7098EB99-8CA5-4A23-8605-97AE083D2723}" type="presParOf" srcId="{5929813B-2580-4EC5-9331-CA9196B51149}" destId="{D57A045D-ED34-4FFB-A2FA-3507362CA2AE}" srcOrd="3" destOrd="0" presId="urn:microsoft.com/office/officeart/2005/8/layout/vList5"/>
    <dgm:cxn modelId="{6A144AA7-0919-4F0A-8994-7FC0AB04A501}" type="presParOf" srcId="{5929813B-2580-4EC5-9331-CA9196B51149}" destId="{45F6F81D-E627-4BC9-B2A3-808BF2C61018}" srcOrd="4" destOrd="0" presId="urn:microsoft.com/office/officeart/2005/8/layout/vList5"/>
    <dgm:cxn modelId="{7E94309B-DBDE-4377-81B6-4A4214485F43}" type="presParOf" srcId="{45F6F81D-E627-4BC9-B2A3-808BF2C61018}" destId="{BF0B4FC8-0A2B-405A-A7CC-16150211FFE0}" srcOrd="0" destOrd="0" presId="urn:microsoft.com/office/officeart/2005/8/layout/vList5"/>
    <dgm:cxn modelId="{8062ED39-AB3E-4F7E-ADEB-8F94A066A9A3}" type="presParOf" srcId="{45F6F81D-E627-4BC9-B2A3-808BF2C61018}" destId="{03D80583-511F-42BC-AA4C-25051544A8D4}" srcOrd="1" destOrd="0" presId="urn:microsoft.com/office/officeart/2005/8/layout/vList5"/>
    <dgm:cxn modelId="{4E1324F3-E7D7-43DF-9B0B-A74E0E214C01}" type="presParOf" srcId="{5929813B-2580-4EC5-9331-CA9196B51149}" destId="{6E58C8A8-54D5-4404-AEB5-7ACC2E3B2F82}" srcOrd="5" destOrd="0" presId="urn:microsoft.com/office/officeart/2005/8/layout/vList5"/>
    <dgm:cxn modelId="{5E9D3CA8-A801-4581-A055-C9D532979439}" type="presParOf" srcId="{5929813B-2580-4EC5-9331-CA9196B51149}" destId="{DF8F0AD1-C3B6-4AB1-B20A-581749A78342}" srcOrd="6" destOrd="0" presId="urn:microsoft.com/office/officeart/2005/8/layout/vList5"/>
    <dgm:cxn modelId="{C239D209-209E-4A99-8BCC-90691D8DEE20}" type="presParOf" srcId="{DF8F0AD1-C3B6-4AB1-B20A-581749A78342}" destId="{2C80897E-630E-4A0E-BEFA-A92807E661CA}" srcOrd="0" destOrd="0" presId="urn:microsoft.com/office/officeart/2005/8/layout/vList5"/>
    <dgm:cxn modelId="{BE023577-A881-43A5-8F92-A0635FDAB65F}" type="presParOf" srcId="{DF8F0AD1-C3B6-4AB1-B20A-581749A78342}" destId="{ED1C4E9C-2D47-4C0A-A837-425F2EA520D7}" srcOrd="1" destOrd="0" presId="urn:microsoft.com/office/officeart/2005/8/layout/vList5"/>
    <dgm:cxn modelId="{90AF7D18-27C0-4E4C-BC6A-BED038D63B03}" type="presParOf" srcId="{5929813B-2580-4EC5-9331-CA9196B51149}" destId="{FE4D9150-C70E-45C0-A674-94B2C16E5686}" srcOrd="7" destOrd="0" presId="urn:microsoft.com/office/officeart/2005/8/layout/vList5"/>
    <dgm:cxn modelId="{89CA6F89-DCAF-4A20-9C84-92FE9B56B193}" type="presParOf" srcId="{5929813B-2580-4EC5-9331-CA9196B51149}" destId="{BA0CA73D-AEC5-47EE-BAAF-8FA586EC7C81}" srcOrd="8" destOrd="0" presId="urn:microsoft.com/office/officeart/2005/8/layout/vList5"/>
    <dgm:cxn modelId="{B63846C9-C14F-4E59-82DB-505F0F6BDE8B}" type="presParOf" srcId="{BA0CA73D-AEC5-47EE-BAAF-8FA586EC7C81}" destId="{696B0B40-4679-4AB3-9E53-31BAE1BD1F32}" srcOrd="0" destOrd="0" presId="urn:microsoft.com/office/officeart/2005/8/layout/vList5"/>
    <dgm:cxn modelId="{F77AD377-DBF5-435F-A8AE-3134AC6614D3}" type="presParOf" srcId="{BA0CA73D-AEC5-47EE-BAAF-8FA586EC7C81}" destId="{39F37777-E373-489D-97BE-6804E64F7C3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63A14-1DFD-4F73-95E5-BEFE5F1AF14D}">
      <dsp:nvSpPr>
        <dsp:cNvPr id="0" name=""/>
        <dsp:cNvSpPr/>
      </dsp:nvSpPr>
      <dsp:spPr>
        <a:xfrm rot="5400000">
          <a:off x="3715962" y="-2693632"/>
          <a:ext cx="624681" cy="6171688"/>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Times New Roman" panose="02020603050405020304" pitchFamily="18" charset="0"/>
              <a:cs typeface="Times New Roman" panose="02020603050405020304" pitchFamily="18" charset="0"/>
            </a:rPr>
            <a:t>Bushehr Nuclear Power Plant (BNPP)</a:t>
          </a:r>
          <a:endParaRPr lang="en-US" sz="1900" kern="1200" dirty="0"/>
        </a:p>
      </dsp:txBody>
      <dsp:txXfrm rot="-5400000">
        <a:off x="942459" y="110365"/>
        <a:ext cx="6141194" cy="563693"/>
      </dsp:txXfrm>
    </dsp:sp>
    <dsp:sp modelId="{DBB653BD-D365-4C1D-907F-0FEF15EC32D0}">
      <dsp:nvSpPr>
        <dsp:cNvPr id="0" name=""/>
        <dsp:cNvSpPr/>
      </dsp:nvSpPr>
      <dsp:spPr>
        <a:xfrm>
          <a:off x="277232" y="1785"/>
          <a:ext cx="665226" cy="780851"/>
        </a:xfrm>
        <a:prstGeom prst="round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309706" y="34259"/>
        <a:ext cx="600278" cy="715903"/>
      </dsp:txXfrm>
    </dsp:sp>
    <dsp:sp modelId="{3ECC4B04-9BBB-4E7C-9590-D7278BA6547F}">
      <dsp:nvSpPr>
        <dsp:cNvPr id="0" name=""/>
        <dsp:cNvSpPr/>
      </dsp:nvSpPr>
      <dsp:spPr>
        <a:xfrm rot="5400000">
          <a:off x="3715962" y="-1873738"/>
          <a:ext cx="624681" cy="6171688"/>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Times New Roman" panose="02020603050405020304" pitchFamily="18" charset="0"/>
              <a:cs typeface="Times New Roman" panose="02020603050405020304" pitchFamily="18" charset="0"/>
            </a:rPr>
            <a:t>LPSA Level-1 in BNPP</a:t>
          </a:r>
          <a:endParaRPr lang="en-US" sz="1900" b="1" kern="1200" dirty="0">
            <a:latin typeface="Times New Roman" panose="02020603050405020304" pitchFamily="18" charset="0"/>
            <a:cs typeface="Times New Roman" panose="02020603050405020304" pitchFamily="18" charset="0"/>
          </a:endParaRPr>
        </a:p>
      </dsp:txBody>
      <dsp:txXfrm rot="-5400000">
        <a:off x="942459" y="930259"/>
        <a:ext cx="6141194" cy="563693"/>
      </dsp:txXfrm>
    </dsp:sp>
    <dsp:sp modelId="{288CC403-F4E2-4A7E-9775-3D1DC96F7DD5}">
      <dsp:nvSpPr>
        <dsp:cNvPr id="0" name=""/>
        <dsp:cNvSpPr/>
      </dsp:nvSpPr>
      <dsp:spPr>
        <a:xfrm>
          <a:off x="277232" y="821680"/>
          <a:ext cx="665226" cy="780851"/>
        </a:xfrm>
        <a:prstGeom prst="roundRect">
          <a:avLst/>
        </a:prstGeom>
        <a:gradFill rotWithShape="0">
          <a:gsLst>
            <a:gs pos="0">
              <a:schemeClr val="accent3">
                <a:shade val="80000"/>
                <a:hueOff val="54727"/>
                <a:satOff val="-358"/>
                <a:lumOff val="6139"/>
                <a:alphaOff val="0"/>
                <a:shade val="51000"/>
                <a:satMod val="130000"/>
              </a:schemeClr>
            </a:gs>
            <a:gs pos="80000">
              <a:schemeClr val="accent3">
                <a:shade val="80000"/>
                <a:hueOff val="54727"/>
                <a:satOff val="-358"/>
                <a:lumOff val="6139"/>
                <a:alphaOff val="0"/>
                <a:shade val="93000"/>
                <a:satMod val="130000"/>
              </a:schemeClr>
            </a:gs>
            <a:gs pos="100000">
              <a:schemeClr val="accent3">
                <a:shade val="80000"/>
                <a:hueOff val="54727"/>
                <a:satOff val="-358"/>
                <a:lumOff val="6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2</a:t>
          </a:r>
          <a:endParaRPr lang="en-US" sz="1900" kern="1200" dirty="0"/>
        </a:p>
      </dsp:txBody>
      <dsp:txXfrm>
        <a:off x="309706" y="854154"/>
        <a:ext cx="600278" cy="715903"/>
      </dsp:txXfrm>
    </dsp:sp>
    <dsp:sp modelId="{03D80583-511F-42BC-AA4C-25051544A8D4}">
      <dsp:nvSpPr>
        <dsp:cNvPr id="0" name=""/>
        <dsp:cNvSpPr/>
      </dsp:nvSpPr>
      <dsp:spPr>
        <a:xfrm rot="5400000">
          <a:off x="3715962" y="-1053844"/>
          <a:ext cx="624681" cy="6171688"/>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Times New Roman" panose="02020603050405020304" pitchFamily="18" charset="0"/>
              <a:cs typeface="Times New Roman" panose="02020603050405020304" pitchFamily="18" charset="0"/>
            </a:rPr>
            <a:t>Establishment stage</a:t>
          </a:r>
          <a:endParaRPr lang="en-US" sz="1900" kern="1200" dirty="0"/>
        </a:p>
      </dsp:txBody>
      <dsp:txXfrm rot="-5400000">
        <a:off x="942459" y="1750153"/>
        <a:ext cx="6141194" cy="563693"/>
      </dsp:txXfrm>
    </dsp:sp>
    <dsp:sp modelId="{BF0B4FC8-0A2B-405A-A7CC-16150211FFE0}">
      <dsp:nvSpPr>
        <dsp:cNvPr id="0" name=""/>
        <dsp:cNvSpPr/>
      </dsp:nvSpPr>
      <dsp:spPr>
        <a:xfrm>
          <a:off x="277232" y="1641574"/>
          <a:ext cx="665226" cy="780851"/>
        </a:xfrm>
        <a:prstGeom prst="roundRect">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3</a:t>
          </a:r>
          <a:endParaRPr lang="en-US" sz="1900" kern="1200" dirty="0"/>
        </a:p>
      </dsp:txBody>
      <dsp:txXfrm>
        <a:off x="309706" y="1674048"/>
        <a:ext cx="600278" cy="715903"/>
      </dsp:txXfrm>
    </dsp:sp>
    <dsp:sp modelId="{ED1C4E9C-2D47-4C0A-A837-425F2EA520D7}">
      <dsp:nvSpPr>
        <dsp:cNvPr id="0" name=""/>
        <dsp:cNvSpPr/>
      </dsp:nvSpPr>
      <dsp:spPr>
        <a:xfrm rot="5400000">
          <a:off x="3715962" y="-233950"/>
          <a:ext cx="624681" cy="6171688"/>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Times New Roman" panose="02020603050405020304" pitchFamily="18" charset="0"/>
              <a:cs typeface="Times New Roman" panose="02020603050405020304" pitchFamily="18" charset="0"/>
            </a:rPr>
            <a:t>Implementation stage</a:t>
          </a:r>
          <a:endParaRPr lang="en-US" sz="1900" kern="1200" dirty="0"/>
        </a:p>
      </dsp:txBody>
      <dsp:txXfrm rot="-5400000">
        <a:off x="942459" y="2570047"/>
        <a:ext cx="6141194" cy="563693"/>
      </dsp:txXfrm>
    </dsp:sp>
    <dsp:sp modelId="{2C80897E-630E-4A0E-BEFA-A92807E661CA}">
      <dsp:nvSpPr>
        <dsp:cNvPr id="0" name=""/>
        <dsp:cNvSpPr/>
      </dsp:nvSpPr>
      <dsp:spPr>
        <a:xfrm>
          <a:off x="277232" y="2461468"/>
          <a:ext cx="665226" cy="780851"/>
        </a:xfrm>
        <a:prstGeom prst="roundRect">
          <a:avLst/>
        </a:prstGeom>
        <a:gradFill rotWithShape="0">
          <a:gsLst>
            <a:gs pos="0">
              <a:schemeClr val="accent3">
                <a:shade val="80000"/>
                <a:hueOff val="164182"/>
                <a:satOff val="-1073"/>
                <a:lumOff val="18416"/>
                <a:alphaOff val="0"/>
                <a:shade val="51000"/>
                <a:satMod val="130000"/>
              </a:schemeClr>
            </a:gs>
            <a:gs pos="80000">
              <a:schemeClr val="accent3">
                <a:shade val="80000"/>
                <a:hueOff val="164182"/>
                <a:satOff val="-1073"/>
                <a:lumOff val="18416"/>
                <a:alphaOff val="0"/>
                <a:shade val="93000"/>
                <a:satMod val="130000"/>
              </a:schemeClr>
            </a:gs>
            <a:gs pos="100000">
              <a:schemeClr val="accent3">
                <a:shade val="80000"/>
                <a:hueOff val="164182"/>
                <a:satOff val="-1073"/>
                <a:lumOff val="184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4</a:t>
          </a:r>
          <a:endParaRPr lang="en-US" sz="1900" kern="1200" dirty="0"/>
        </a:p>
      </dsp:txBody>
      <dsp:txXfrm>
        <a:off x="309706" y="2493942"/>
        <a:ext cx="600278" cy="715903"/>
      </dsp:txXfrm>
    </dsp:sp>
    <dsp:sp modelId="{39F37777-E373-489D-97BE-6804E64F7C35}">
      <dsp:nvSpPr>
        <dsp:cNvPr id="0" name=""/>
        <dsp:cNvSpPr/>
      </dsp:nvSpPr>
      <dsp:spPr>
        <a:xfrm rot="5400000">
          <a:off x="3732775" y="602737"/>
          <a:ext cx="624681" cy="613810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err="1" smtClean="0">
              <a:latin typeface="Times New Roman" panose="02020603050405020304" pitchFamily="18" charset="0"/>
              <a:cs typeface="Times New Roman" panose="02020603050405020304" pitchFamily="18" charset="0"/>
            </a:rPr>
            <a:t>Discution</a:t>
          </a:r>
          <a:r>
            <a:rPr lang="en-US" sz="1900" b="1" kern="1200" dirty="0" smtClean="0">
              <a:latin typeface="Times New Roman" panose="02020603050405020304" pitchFamily="18" charset="0"/>
              <a:cs typeface="Times New Roman" panose="02020603050405020304" pitchFamily="18" charset="0"/>
            </a:rPr>
            <a:t> </a:t>
          </a:r>
          <a:endParaRPr lang="en-US" sz="1900" kern="1200" dirty="0"/>
        </a:p>
      </dsp:txBody>
      <dsp:txXfrm rot="-5400000">
        <a:off x="976065" y="3389941"/>
        <a:ext cx="6107608" cy="563693"/>
      </dsp:txXfrm>
    </dsp:sp>
    <dsp:sp modelId="{696B0B40-4679-4AB3-9E53-31BAE1BD1F32}">
      <dsp:nvSpPr>
        <dsp:cNvPr id="0" name=""/>
        <dsp:cNvSpPr/>
      </dsp:nvSpPr>
      <dsp:spPr>
        <a:xfrm>
          <a:off x="277232" y="3281362"/>
          <a:ext cx="698833" cy="780851"/>
        </a:xfrm>
        <a:prstGeom prst="roundRect">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5</a:t>
          </a:r>
          <a:endParaRPr lang="en-US" sz="1900" kern="1200" dirty="0"/>
        </a:p>
      </dsp:txBody>
      <dsp:txXfrm>
        <a:off x="311346" y="3315476"/>
        <a:ext cx="630605" cy="7126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82600"/>
          </a:xfrm>
          <a:prstGeom prst="rect">
            <a:avLst/>
          </a:prstGeom>
        </p:spPr>
        <p:txBody>
          <a:bodyPr vert="horz" lIns="91440" tIns="45720" rIns="91440" bIns="45720" rtlCol="0"/>
          <a:lstStyle>
            <a:lvl1pPr algn="r">
              <a:defRPr sz="1200"/>
            </a:lvl1pPr>
          </a:lstStyle>
          <a:p>
            <a:fld id="{36CD5661-F995-43F5-886E-91019D9D9D6D}" type="datetimeFigureOut">
              <a:rPr lang="en-US" smtClean="0"/>
              <a:t>5/5/2021</a:t>
            </a:fld>
            <a:endParaRPr lang="en-US"/>
          </a:p>
        </p:txBody>
      </p:sp>
      <p:sp>
        <p:nvSpPr>
          <p:cNvPr id="4" name="Footer Placeholder 3"/>
          <p:cNvSpPr>
            <a:spLocks noGrp="1"/>
          </p:cNvSpPr>
          <p:nvPr>
            <p:ph type="ftr" sz="quarter" idx="2"/>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177338"/>
            <a:ext cx="2971800" cy="482600"/>
          </a:xfrm>
          <a:prstGeom prst="rect">
            <a:avLst/>
          </a:prstGeom>
        </p:spPr>
        <p:txBody>
          <a:bodyPr vert="horz" lIns="91440" tIns="45720" rIns="91440" bIns="45720" rtlCol="0" anchor="b"/>
          <a:lstStyle>
            <a:lvl1pPr algn="r">
              <a:defRPr sz="1200"/>
            </a:lvl1pPr>
          </a:lstStyle>
          <a:p>
            <a:fld id="{ED9E8B10-1DF9-410A-B63B-74E9DE3171A5}" type="slidenum">
              <a:rPr lang="en-US" smtClean="0"/>
              <a:t>‹#›</a:t>
            </a:fld>
            <a:endParaRPr lang="en-US"/>
          </a:p>
        </p:txBody>
      </p:sp>
    </p:spTree>
    <p:extLst>
      <p:ext uri="{BB962C8B-B14F-4D97-AF65-F5344CB8AC3E}">
        <p14:creationId xmlns:p14="http://schemas.microsoft.com/office/powerpoint/2010/main" val="368590796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02B39143-D0DD-4A48-9DCB-3313C75252C8}" type="datetimeFigureOut">
              <a:rPr lang="en-US" smtClean="0"/>
              <a:t>5/5/2021</a:t>
            </a:fld>
            <a:endParaRPr lang="en-US"/>
          </a:p>
        </p:txBody>
      </p:sp>
      <p:sp>
        <p:nvSpPr>
          <p:cNvPr id="4" name="Slide Image Placeholder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89463"/>
            <a:ext cx="5486400" cy="43481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D4028F19-F4A0-443F-9867-AA2690AE2B8C}" type="slidenum">
              <a:rPr lang="en-US" smtClean="0"/>
              <a:t>‹#›</a:t>
            </a:fld>
            <a:endParaRPr lang="en-US"/>
          </a:p>
        </p:txBody>
      </p:sp>
    </p:spTree>
    <p:extLst>
      <p:ext uri="{BB962C8B-B14F-4D97-AF65-F5344CB8AC3E}">
        <p14:creationId xmlns:p14="http://schemas.microsoft.com/office/powerpoint/2010/main" val="197859559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28F19-F4A0-443F-9867-AA2690AE2B8C}" type="slidenum">
              <a:rPr lang="en-US" smtClean="0"/>
              <a:t>1</a:t>
            </a:fld>
            <a:endParaRPr lang="en-US"/>
          </a:p>
        </p:txBody>
      </p:sp>
      <p:sp>
        <p:nvSpPr>
          <p:cNvPr id="6" name="Footer Placeholder 5"/>
          <p:cNvSpPr>
            <a:spLocks noGrp="1"/>
          </p:cNvSpPr>
          <p:nvPr>
            <p:ph type="ftr" sz="quarter"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22303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21B4674-A102-4B97-BDAC-D471A209F822}" type="slidenum">
              <a:rPr lang="en-US" smtClean="0"/>
              <a:t>3</a:t>
            </a:fld>
            <a:endParaRPr lang="en-US"/>
          </a:p>
        </p:txBody>
      </p:sp>
    </p:spTree>
    <p:extLst>
      <p:ext uri="{BB962C8B-B14F-4D97-AF65-F5344CB8AC3E}">
        <p14:creationId xmlns:p14="http://schemas.microsoft.com/office/powerpoint/2010/main" val="279942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21B4674-A102-4B97-BDAC-D471A209F822}" type="slidenum">
              <a:rPr lang="en-US" smtClean="0"/>
              <a:t>4</a:t>
            </a:fld>
            <a:endParaRPr lang="en-US"/>
          </a:p>
        </p:txBody>
      </p:sp>
    </p:spTree>
    <p:extLst>
      <p:ext uri="{BB962C8B-B14F-4D97-AF65-F5344CB8AC3E}">
        <p14:creationId xmlns:p14="http://schemas.microsoft.com/office/powerpoint/2010/main" val="402631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2887CA8-482B-40C4-9465-930B27BD2DF4}" type="datetime1">
              <a:rPr lang="en-US" smtClean="0"/>
              <a:t>5/5/2021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6CCC85-941D-4393-A31D-CFD946D6AE90}" type="slidenum">
              <a:rPr lang="en-US" smtClean="0"/>
              <a:pPr>
                <a:defRPr/>
              </a:pPr>
              <a:t>‹#›</a:t>
            </a:fld>
            <a:endParaRPr lang="en-US"/>
          </a:p>
        </p:txBody>
      </p:sp>
    </p:spTree>
    <p:extLst>
      <p:ext uri="{BB962C8B-B14F-4D97-AF65-F5344CB8AC3E}">
        <p14:creationId xmlns:p14="http://schemas.microsoft.com/office/powerpoint/2010/main" val="306272095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C5DA9C6-E2D8-4710-9183-7838E64D9DD1}" type="datetime1">
              <a:rPr lang="en-US" smtClean="0"/>
              <a:t>5/5/2021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99A2EC-1E8C-4CD4-903C-F719543C27D2}" type="slidenum">
              <a:rPr lang="en-US" smtClean="0"/>
              <a:pPr>
                <a:defRPr/>
              </a:pPr>
              <a:t>‹#›</a:t>
            </a:fld>
            <a:endParaRPr lang="en-US"/>
          </a:p>
        </p:txBody>
      </p:sp>
    </p:spTree>
    <p:extLst>
      <p:ext uri="{BB962C8B-B14F-4D97-AF65-F5344CB8AC3E}">
        <p14:creationId xmlns:p14="http://schemas.microsoft.com/office/powerpoint/2010/main" val="3300890133"/>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E5CC1D4-2B05-4574-9E42-151066CC5BC4}" type="datetime1">
              <a:rPr lang="en-US" smtClean="0"/>
              <a:t>5/5/2021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DB9D4E-CEAD-43A9-BA5D-B9FF4CD9E438}" type="slidenum">
              <a:rPr lang="en-US" smtClean="0"/>
              <a:pPr>
                <a:defRPr/>
              </a:pPr>
              <a:t>‹#›</a:t>
            </a:fld>
            <a:endParaRPr lang="en-US"/>
          </a:p>
        </p:txBody>
      </p:sp>
    </p:spTree>
    <p:extLst>
      <p:ext uri="{BB962C8B-B14F-4D97-AF65-F5344CB8AC3E}">
        <p14:creationId xmlns:p14="http://schemas.microsoft.com/office/powerpoint/2010/main" val="1493111050"/>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63F12-367F-4529-82D8-DD659F98AE9C}" type="datetime1">
              <a:rPr lang="en-US" smtClean="0"/>
              <a:t>5/5/2021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FD6F85-A2BF-40B0-9B9D-EA4A4A5E25DE}" type="slidenum">
              <a:rPr lang="en-US" smtClean="0"/>
              <a:pPr>
                <a:defRPr/>
              </a:pPr>
              <a:t>‹#›</a:t>
            </a:fld>
            <a:endParaRPr lang="en-US"/>
          </a:p>
        </p:txBody>
      </p:sp>
    </p:spTree>
    <p:extLst>
      <p:ext uri="{BB962C8B-B14F-4D97-AF65-F5344CB8AC3E}">
        <p14:creationId xmlns:p14="http://schemas.microsoft.com/office/powerpoint/2010/main" val="216371806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03320D2-92E3-401E-BB31-E531FDE7B155}" type="datetime1">
              <a:rPr lang="en-US" smtClean="0"/>
              <a:t>5/5/2021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FE59E7-F064-42A4-821C-527B6866C9F2}" type="slidenum">
              <a:rPr lang="en-US" smtClean="0"/>
              <a:pPr>
                <a:defRPr/>
              </a:pPr>
              <a:t>‹#›</a:t>
            </a:fld>
            <a:endParaRPr lang="en-US"/>
          </a:p>
        </p:txBody>
      </p:sp>
    </p:spTree>
    <p:extLst>
      <p:ext uri="{BB962C8B-B14F-4D97-AF65-F5344CB8AC3E}">
        <p14:creationId xmlns:p14="http://schemas.microsoft.com/office/powerpoint/2010/main" val="38747501"/>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768881D-3939-4CFE-AAC9-4F82183A6E77}" type="datetime1">
              <a:rPr lang="en-US" smtClean="0"/>
              <a:t>5/5/2021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A3B17C-73FF-46CF-A596-EA3F396BE2D4}" type="slidenum">
              <a:rPr lang="en-US" smtClean="0"/>
              <a:pPr>
                <a:defRPr/>
              </a:pPr>
              <a:t>‹#›</a:t>
            </a:fld>
            <a:endParaRPr lang="en-US"/>
          </a:p>
        </p:txBody>
      </p:sp>
    </p:spTree>
    <p:extLst>
      <p:ext uri="{BB962C8B-B14F-4D97-AF65-F5344CB8AC3E}">
        <p14:creationId xmlns:p14="http://schemas.microsoft.com/office/powerpoint/2010/main" val="174735095"/>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3E30F9F-4791-464B-9523-5BA1F4E02D12}" type="datetime1">
              <a:rPr lang="en-US" smtClean="0"/>
              <a:t>5/5/2021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6F5DF1-BFFC-41AA-9A51-6E643204F04E}" type="slidenum">
              <a:rPr lang="en-US" smtClean="0"/>
              <a:pPr>
                <a:defRPr/>
              </a:pPr>
              <a:t>‹#›</a:t>
            </a:fld>
            <a:endParaRPr lang="en-US"/>
          </a:p>
        </p:txBody>
      </p:sp>
    </p:spTree>
    <p:extLst>
      <p:ext uri="{BB962C8B-B14F-4D97-AF65-F5344CB8AC3E}">
        <p14:creationId xmlns:p14="http://schemas.microsoft.com/office/powerpoint/2010/main" val="372355687"/>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BDDF814-7E79-493A-80B9-E41E15E96783}" type="datetime1">
              <a:rPr lang="en-US" smtClean="0"/>
              <a:t>5/5/2021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FC8E3C-A79A-4C31-9D03-6817E95FA854}" type="slidenum">
              <a:rPr lang="en-US" smtClean="0"/>
              <a:pPr>
                <a:defRPr/>
              </a:pPr>
              <a:t>‹#›</a:t>
            </a:fld>
            <a:endParaRPr lang="en-US"/>
          </a:p>
        </p:txBody>
      </p:sp>
    </p:spTree>
    <p:extLst>
      <p:ext uri="{BB962C8B-B14F-4D97-AF65-F5344CB8AC3E}">
        <p14:creationId xmlns:p14="http://schemas.microsoft.com/office/powerpoint/2010/main" val="407232231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11B648D-9C5B-41B7-9088-164144B6EBC6}" type="datetime1">
              <a:rPr lang="en-US" smtClean="0"/>
              <a:t>5/5/2021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58C6298-5786-4B9E-B79F-52C1D66442D3}" type="slidenum">
              <a:rPr lang="en-US" smtClean="0"/>
              <a:pPr>
                <a:defRPr/>
              </a:pPr>
              <a:t>‹#›</a:t>
            </a:fld>
            <a:endParaRPr lang="en-US"/>
          </a:p>
        </p:txBody>
      </p:sp>
    </p:spTree>
    <p:extLst>
      <p:ext uri="{BB962C8B-B14F-4D97-AF65-F5344CB8AC3E}">
        <p14:creationId xmlns:p14="http://schemas.microsoft.com/office/powerpoint/2010/main" val="2894403045"/>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53881E-ABEA-4E6D-9787-0D5640F0A8A0}" type="datetime1">
              <a:rPr lang="en-US" smtClean="0"/>
              <a:t>5/5/2021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E46D60-33DC-430B-8EA4-AE2FB0F2F66A}" type="slidenum">
              <a:rPr lang="en-US" smtClean="0"/>
              <a:pPr>
                <a:defRPr/>
              </a:pPr>
              <a:t>‹#›</a:t>
            </a:fld>
            <a:endParaRPr lang="en-US"/>
          </a:p>
        </p:txBody>
      </p:sp>
    </p:spTree>
    <p:extLst>
      <p:ext uri="{BB962C8B-B14F-4D97-AF65-F5344CB8AC3E}">
        <p14:creationId xmlns:p14="http://schemas.microsoft.com/office/powerpoint/2010/main" val="2529997636"/>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91511D1-04A9-480E-83C8-363D656C1AF1}" type="datetime1">
              <a:rPr lang="en-US" smtClean="0"/>
              <a:t>5/5/2021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D89D27-9FDD-42A0-B70C-EE7BBA98EC2B}" type="slidenum">
              <a:rPr lang="en-US" smtClean="0"/>
              <a:pPr>
                <a:defRPr/>
              </a:pPr>
              <a:t>‹#›</a:t>
            </a:fld>
            <a:endParaRPr lang="en-US"/>
          </a:p>
        </p:txBody>
      </p:sp>
    </p:spTree>
    <p:extLst>
      <p:ext uri="{BB962C8B-B14F-4D97-AF65-F5344CB8AC3E}">
        <p14:creationId xmlns:p14="http://schemas.microsoft.com/office/powerpoint/2010/main" val="1587616912"/>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02950F-AE7F-413C-A2D8-8070A5316565}" type="datetime1">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E3D416-40DC-4BEB-BA93-C6864F9BCD07}" type="slidenum">
              <a:rPr lang="en-US" smtClean="0"/>
              <a:pPr>
                <a:defRPr/>
              </a:pPr>
              <a:t>‹#›</a:t>
            </a:fld>
            <a:endParaRPr lang="en-US"/>
          </a:p>
        </p:txBody>
      </p:sp>
    </p:spTree>
    <p:extLst>
      <p:ext uri="{BB962C8B-B14F-4D97-AF65-F5344CB8AC3E}">
        <p14:creationId xmlns:p14="http://schemas.microsoft.com/office/powerpoint/2010/main" val="2309763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slideLayout" Target="../slideLayouts/slideLayout1.xml"/><Relationship Id="rId1" Type="http://schemas.openxmlformats.org/officeDocument/2006/relationships/customXml" Target="../../customXml/item1.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4.jpe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
            <a:ext cx="9172575" cy="6858000"/>
          </a:xfrm>
          <a:prstGeom prst="rect">
            <a:avLst/>
          </a:prstGeom>
          <a:blipFill dpi="0" rotWithShape="1">
            <a:blip r:embed="rId3">
              <a:alphaModFix amt="45000"/>
              <a:extLst>
                <a:ext uri="{BEBA8EAE-BF5A-486C-A8C5-ECC9F3942E4B}">
                  <a14:imgProps xmlns:a14="http://schemas.microsoft.com/office/drawing/2010/main">
                    <a14:imgLayer r:embed="rId4">
                      <a14:imgEffect>
                        <a14:sharpenSoften amount="-1000"/>
                      </a14:imgEffect>
                      <a14:imgEffect>
                        <a14:brightnessContrast bright="4000" contrast="-63000"/>
                      </a14:imgEffect>
                    </a14:imgLayer>
                  </a14:imgProps>
                </a:ex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0" name="Rectangle 9"/>
          <p:cNvSpPr/>
          <p:nvPr/>
        </p:nvSpPr>
        <p:spPr>
          <a:xfrm>
            <a:off x="693268" y="1291173"/>
            <a:ext cx="7688732" cy="1193084"/>
          </a:xfrm>
          <a:prstGeom prst="rect">
            <a:avLst/>
          </a:prstGeom>
        </p:spPr>
        <p:txBody>
          <a:bodyPr wrap="square">
            <a:spAutoFit/>
          </a:bodyPr>
          <a:lstStyle/>
          <a:p>
            <a:pPr>
              <a:lnSpc>
                <a:spcPct val="150000"/>
              </a:lnSpc>
            </a:pPr>
            <a:endParaRPr lang="en-US" sz="800" dirty="0">
              <a:solidFill>
                <a:srgbClr val="000000"/>
              </a:solidFill>
              <a:latin typeface="Verdana"/>
            </a:endParaRPr>
          </a:p>
          <a:p>
            <a:pPr>
              <a:lnSpc>
                <a:spcPct val="150000"/>
              </a:lnSpc>
            </a:pPr>
            <a:endParaRPr lang="en-US" sz="800" dirty="0">
              <a:latin typeface="Verdana"/>
            </a:endParaRPr>
          </a:p>
          <a:p>
            <a:pPr algn="ctr">
              <a:lnSpc>
                <a:spcPct val="150000"/>
              </a:lnSpc>
            </a:pPr>
            <a:r>
              <a:rPr lang="en-US" sz="3600" b="1" dirty="0" smtClean="0">
                <a:latin typeface="Times New Roman" panose="02020603050405020304" pitchFamily="18" charset="0"/>
                <a:cs typeface="Times New Roman" panose="02020603050405020304" pitchFamily="18" charset="0"/>
              </a:rPr>
              <a:t>PSA and LPSA in </a:t>
            </a:r>
            <a:r>
              <a:rPr lang="en-US" sz="3600" b="1" dirty="0" err="1" smtClean="0">
                <a:latin typeface="Times New Roman" panose="02020603050405020304" pitchFamily="18" charset="0"/>
                <a:cs typeface="Times New Roman" panose="02020603050405020304" pitchFamily="18" charset="0"/>
              </a:rPr>
              <a:t>Bushehr</a:t>
            </a:r>
            <a:r>
              <a:rPr lang="en-US" sz="3600" b="1" dirty="0" smtClean="0">
                <a:latin typeface="Times New Roman" panose="02020603050405020304" pitchFamily="18" charset="0"/>
                <a:cs typeface="Times New Roman" panose="02020603050405020304" pitchFamily="18" charset="0"/>
              </a:rPr>
              <a:t> NPP</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152400" y="4140875"/>
            <a:ext cx="8662035" cy="1692771"/>
          </a:xfrm>
          <a:prstGeom prst="rect">
            <a:avLst/>
          </a:prstGeom>
        </p:spPr>
        <p:txBody>
          <a:bodyPr wrap="square">
            <a:spAutoFit/>
          </a:bodyPr>
          <a:lstStyle/>
          <a:p>
            <a:pPr algn="ctr"/>
            <a:r>
              <a:rPr lang="en-GB" sz="2000" b="1" dirty="0" smtClean="0">
                <a:latin typeface="Times New Roman" panose="02020603050405020304" pitchFamily="18" charset="0"/>
                <a:cs typeface="Times New Roman" panose="02020603050405020304" pitchFamily="18" charset="0"/>
              </a:rPr>
              <a:t>WANO MC workshop </a:t>
            </a:r>
          </a:p>
          <a:p>
            <a:pPr algn="ctr"/>
            <a:r>
              <a:rPr lang="en-US" sz="2000" b="1" dirty="0" smtClean="0">
                <a:latin typeface="Times New Roman" panose="02020603050405020304" pitchFamily="18" charset="0"/>
                <a:cs typeface="Times New Roman" panose="02020603050405020304" pitchFamily="18" charset="0"/>
              </a:rPr>
              <a:t>Probabilistic Safety Assessment at operating NPPs</a:t>
            </a:r>
          </a:p>
          <a:p>
            <a:pPr algn="ctr"/>
            <a:endParaRPr lang="en-US" sz="1600" b="1" dirty="0" smtClean="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18-21 </a:t>
            </a:r>
            <a:r>
              <a:rPr lang="en-GB" sz="1600" b="1" dirty="0" smtClean="0">
                <a:latin typeface="Times New Roman" panose="02020603050405020304" pitchFamily="18" charset="0"/>
                <a:cs typeface="Times New Roman" panose="02020603050405020304" pitchFamily="18" charset="0"/>
              </a:rPr>
              <a:t>May </a:t>
            </a:r>
            <a:r>
              <a:rPr lang="en-US" sz="1600" b="1" dirty="0" smtClean="0">
                <a:latin typeface="Times New Roman" panose="02020603050405020304" pitchFamily="18" charset="0"/>
                <a:cs typeface="Times New Roman" panose="02020603050405020304" pitchFamily="18" charset="0"/>
              </a:rPr>
              <a:t>2021 </a:t>
            </a: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1229678" y="329625"/>
            <a:ext cx="7228522" cy="584775"/>
          </a:xfrm>
          <a:prstGeom prst="rect">
            <a:avLst/>
          </a:prstGeom>
        </p:spPr>
        <p:txBody>
          <a:bodyPr wrap="square">
            <a:spAutoFit/>
          </a:bodyPr>
          <a:lstStyle/>
          <a:p>
            <a:pPr algn="ctr"/>
            <a:r>
              <a:rPr lang="en-US" sz="3200" b="1" dirty="0" err="1" smtClean="0">
                <a:latin typeface="Times New Roman" panose="02020603050405020304" pitchFamily="18" charset="0"/>
                <a:cs typeface="Times New Roman" panose="02020603050405020304" pitchFamily="18" charset="0"/>
              </a:rPr>
              <a:t>Bushehr</a:t>
            </a:r>
            <a:r>
              <a:rPr lang="en-US" sz="3200" b="1" dirty="0" smtClean="0">
                <a:latin typeface="Times New Roman" panose="02020603050405020304" pitchFamily="18" charset="0"/>
                <a:cs typeface="Times New Roman" panose="02020603050405020304" pitchFamily="18" charset="0"/>
              </a:rPr>
              <a:t> Nuclear Power Plant</a:t>
            </a:r>
            <a:endParaRPr lang="en-US" sz="3200" b="1" dirty="0">
              <a:latin typeface="Times New Roman" panose="02020603050405020304" pitchFamily="18" charset="0"/>
              <a:cs typeface="Times New Roman" panose="02020603050405020304" pitchFamily="18" charset="0"/>
            </a:endParaRPr>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565" y="713740"/>
            <a:ext cx="712470" cy="429260"/>
          </a:xfrm>
          <a:prstGeom prst="rect">
            <a:avLst/>
          </a:prstGeom>
          <a:noFill/>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740" y="204470"/>
            <a:ext cx="734060" cy="405130"/>
          </a:xfrm>
          <a:prstGeom prst="rect">
            <a:avLst/>
          </a:prstGeom>
          <a:noFill/>
        </p:spPr>
      </p:pic>
      <p:cxnSp>
        <p:nvCxnSpPr>
          <p:cNvPr id="15" name="Straight Connector 14"/>
          <p:cNvCxnSpPr/>
          <p:nvPr/>
        </p:nvCxnSpPr>
        <p:spPr>
          <a:xfrm flipH="1">
            <a:off x="1295400" y="1219200"/>
            <a:ext cx="655320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6" name="Picture 15"/>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32445" y="137319"/>
            <a:ext cx="782955" cy="1143000"/>
          </a:xfrm>
          <a:prstGeom prst="rect">
            <a:avLst/>
          </a:prstGeom>
        </p:spPr>
      </p:pic>
    </p:spTree>
    <p:extLst>
      <p:ext uri="{BB962C8B-B14F-4D97-AF65-F5344CB8AC3E}">
        <p14:creationId xmlns:p14="http://schemas.microsoft.com/office/powerpoint/2010/main" val="3718775077"/>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15" name="Rectangle 14"/>
          <p:cNvSpPr/>
          <p:nvPr/>
        </p:nvSpPr>
        <p:spPr>
          <a:xfrm>
            <a:off x="838200" y="1215464"/>
            <a:ext cx="7162800" cy="400110"/>
          </a:xfrm>
          <a:prstGeom prst="rect">
            <a:avLst/>
          </a:prstGeom>
        </p:spPr>
        <p:txBody>
          <a:bodyPr wrap="square">
            <a:spAutoFit/>
          </a:bodyPr>
          <a:lstStyle/>
          <a:p>
            <a:pPr eaLnBrk="1" fontAlgn="auto" hangingPunct="1">
              <a:spcBef>
                <a:spcPts val="0"/>
              </a:spcBef>
              <a:spcAft>
                <a:spcPts val="1200"/>
              </a:spcAft>
            </a:pPr>
            <a:r>
              <a:rPr lang="en-US" sz="2000" dirty="0">
                <a:latin typeface="Times New Roman" panose="02020603050405020304" pitchFamily="18" charset="0"/>
                <a:cs typeface="Times New Roman" panose="02020603050405020304" pitchFamily="18" charset="0"/>
              </a:rPr>
              <a:t>Result page: In order to show and print the calculation results</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10/23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Data Management Software (PSA</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pic>
        <p:nvPicPr>
          <p:cNvPr id="16" name="Picture 2" descr="C:\Users\ghanbari.TAVANA\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828800"/>
            <a:ext cx="4419600" cy="425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001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15" name="Rectangle 14"/>
          <p:cNvSpPr/>
          <p:nvPr/>
        </p:nvSpPr>
        <p:spPr>
          <a:xfrm>
            <a:off x="838200" y="1231742"/>
            <a:ext cx="7239000" cy="2308324"/>
          </a:xfrm>
          <a:prstGeom prst="rect">
            <a:avLst/>
          </a:prstGeom>
        </p:spPr>
        <p:txBody>
          <a:bodyPr wrap="square">
            <a:spAutoFit/>
          </a:bodyPr>
          <a:lstStyle/>
          <a:p>
            <a:pPr marL="342900" indent="-342900" eaLnBrk="1" fontAlgn="auto" hangingPunct="1">
              <a:spcBef>
                <a:spcPts val="0"/>
              </a:spcBef>
              <a:spcAft>
                <a:spcPts val="1200"/>
              </a:spcAft>
              <a:buFont typeface="Wingdings" panose="05000000000000000000"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DATA gathering from 2015 to 2019:</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Gathering of data from working journals;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Providing </a:t>
            </a:r>
            <a:r>
              <a:rPr lang="en-US" dirty="0">
                <a:latin typeface="Times New Roman" panose="02020603050405020304" pitchFamily="18" charset="0"/>
                <a:cs typeface="Times New Roman" panose="02020603050405020304" pitchFamily="18" charset="0"/>
              </a:rPr>
              <a:t>computer server to gathering and analysis of working signal</a:t>
            </a:r>
            <a:r>
              <a:rPr lang="en-US"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Inputting data to </a:t>
            </a:r>
            <a:r>
              <a:rPr lang="en-US" sz="2000" u="sng" dirty="0" smtClean="0">
                <a:solidFill>
                  <a:prstClr val="black"/>
                </a:solidFill>
                <a:latin typeface="Times New Roman" panose="02020603050405020304" pitchFamily="18" charset="0"/>
                <a:cs typeface="Times New Roman" panose="02020603050405020304" pitchFamily="18" charset="0"/>
              </a:rPr>
              <a:t>Data management software </a:t>
            </a:r>
            <a:r>
              <a:rPr lang="en-US" sz="2000" dirty="0" smtClean="0">
                <a:solidFill>
                  <a:prstClr val="black"/>
                </a:solidFill>
                <a:latin typeface="Times New Roman" panose="02020603050405020304" pitchFamily="18" charset="0"/>
                <a:cs typeface="Times New Roman" panose="02020603050405020304" pitchFamily="18" charset="0"/>
              </a:rPr>
              <a:t>for updating based on classical and Bayesian methods.</a:t>
            </a:r>
            <a:endParaRPr lang="en-US" sz="20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1200"/>
              </a:spcAf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11/23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DATA </a:t>
            </a:r>
            <a:r>
              <a:rPr lang="en-US" sz="3200" b="1" i="1" dirty="0" smtClean="0">
                <a:latin typeface="Times New Roman" panose="02020603050405020304" pitchFamily="18" charset="0"/>
                <a:cs typeface="Times New Roman" panose="02020603050405020304" pitchFamily="18" charset="0"/>
              </a:rPr>
              <a:t>gathering and analysis</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0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50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12/23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Operating mode and POS </a:t>
            </a:r>
            <a:r>
              <a:rPr lang="en-US" sz="3200" b="1" i="1" dirty="0" smtClean="0">
                <a:latin typeface="Times New Roman" panose="02020603050405020304" pitchFamily="18" charset="0"/>
                <a:cs typeface="Times New Roman" panose="02020603050405020304" pitchFamily="18" charset="0"/>
              </a:rPr>
              <a:t>analysis</a:t>
            </a:r>
            <a:endParaRPr lang="en-US" sz="3200" b="1" i="1"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685800" y="1447800"/>
            <a:ext cx="7990522"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fontAlgn="auto">
              <a:spcAft>
                <a:spcPts val="0"/>
              </a:spcAft>
              <a:buFont typeface="Wingdings" panose="05000000000000000000" pitchFamily="2" charset="2"/>
              <a:buChar char="v"/>
              <a:tabLst>
                <a:tab pos="568325" algn="l"/>
              </a:tabLst>
            </a:pPr>
            <a:r>
              <a:rPr lang="en-US" sz="2400" dirty="0" smtClean="0">
                <a:latin typeface="Times New Roman" panose="02020603050405020304" pitchFamily="18" charset="0"/>
                <a:cs typeface="Times New Roman" panose="02020603050405020304" pitchFamily="18" charset="0"/>
              </a:rPr>
              <a:t>Enhancing of reactor operational modes from three to </a:t>
            </a:r>
            <a:r>
              <a:rPr lang="en-US" sz="2400" dirty="0" smtClean="0">
                <a:latin typeface="Times New Roman" panose="02020603050405020304" pitchFamily="18" charset="0"/>
                <a:cs typeface="Times New Roman" panose="02020603050405020304" pitchFamily="18" charset="0"/>
              </a:rPr>
              <a:t>five.</a:t>
            </a:r>
            <a:endParaRPr lang="en-US" dirty="0">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685800" y="2743200"/>
            <a:ext cx="80391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v"/>
              <a:tabLst>
                <a:tab pos="568325" algn="l"/>
              </a:tabLst>
            </a:pPr>
            <a:r>
              <a:rPr lang="en-US" sz="2400" dirty="0" smtClean="0">
                <a:latin typeface="Times New Roman" panose="02020603050405020304" pitchFamily="18" charset="0"/>
                <a:cs typeface="Times New Roman" panose="02020603050405020304" pitchFamily="18" charset="0"/>
              </a:rPr>
              <a:t>Correction of POS grouping based on added reactor operational modes and using of second stage hydra-accumulators .</a:t>
            </a:r>
            <a:endParaRPr lang="en-US" dirty="0">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685800" y="3962400"/>
            <a:ext cx="803553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v"/>
              <a:tabLst>
                <a:tab pos="568325" algn="l"/>
              </a:tabLst>
            </a:pPr>
            <a:r>
              <a:rPr lang="en-US" sz="2400" dirty="0" smtClean="0">
                <a:latin typeface="Times New Roman" panose="02020603050405020304" pitchFamily="18" charset="0"/>
                <a:cs typeface="Times New Roman" panose="02020603050405020304" pitchFamily="18" charset="0"/>
              </a:rPr>
              <a:t>Correction of each of POS duration and frequency based on operational experiences </a:t>
            </a:r>
            <a:r>
              <a:rPr lang="en-US" sz="24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119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125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250"/>
                            </p:stCondLst>
                            <p:childTnLst>
                              <p:par>
                                <p:cTn id="13" presetID="10" presetClass="entr" presetSubtype="0" fill="hold" grpId="0" nodeType="afterEffect">
                                  <p:stCondLst>
                                    <p:cond delay="17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15" name="Rectangle 14"/>
          <p:cNvSpPr/>
          <p:nvPr/>
        </p:nvSpPr>
        <p:spPr>
          <a:xfrm>
            <a:off x="838200" y="1231742"/>
            <a:ext cx="7239000" cy="3170099"/>
          </a:xfrm>
          <a:prstGeom prst="rect">
            <a:avLst/>
          </a:prstGeom>
        </p:spPr>
        <p:txBody>
          <a:bodyPr wrap="square">
            <a:spAutoFit/>
          </a:bodyPr>
          <a:lstStyle/>
          <a:p>
            <a:pPr marL="342900" indent="-342900" eaLnBrk="1" fontAlgn="auto" hangingPunct="1">
              <a:spcBef>
                <a:spcPts val="0"/>
              </a:spcBef>
              <a:spcAft>
                <a:spcPts val="1200"/>
              </a:spcAft>
              <a:buFont typeface="Wingdings" panose="05000000000000000000"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Correction of IE’s grouping for all of POSs based on:</a:t>
            </a:r>
          </a:p>
          <a:p>
            <a:pPr marL="800100" lvl="1" indent="-342900" eaLnBrk="1" fontAlgn="auto" hangingPunct="1">
              <a:spcBef>
                <a:spcPts val="0"/>
              </a:spcBef>
              <a:spcAft>
                <a:spcPts val="12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Updated POSs</a:t>
            </a:r>
          </a:p>
          <a:p>
            <a:pPr marL="800100" lvl="1" indent="-342900" eaLnBrk="1" fontAlgn="auto" hangingPunct="1">
              <a:spcBef>
                <a:spcPts val="0"/>
              </a:spcBef>
              <a:spcAft>
                <a:spcPts val="12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FSAR analysis</a:t>
            </a:r>
          </a:p>
          <a:p>
            <a:pPr marL="800100" lvl="1" indent="-342900" eaLnBrk="1" fontAlgn="auto" hangingPunct="1">
              <a:spcBef>
                <a:spcPts val="0"/>
              </a:spcBef>
              <a:spcAft>
                <a:spcPts val="12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IAEA general list</a:t>
            </a:r>
          </a:p>
          <a:p>
            <a:pPr marL="800100" lvl="1" indent="-342900" eaLnBrk="1" fontAlgn="auto" hangingPunct="1">
              <a:spcBef>
                <a:spcPts val="0"/>
              </a:spcBef>
              <a:spcAft>
                <a:spcPts val="12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BNPP operational experiences </a:t>
            </a:r>
          </a:p>
          <a:p>
            <a:pPr marL="800100" lvl="1" indent="-342900" eaLnBrk="1" fontAlgn="auto" hangingPunct="1">
              <a:spcBef>
                <a:spcPts val="0"/>
              </a:spcBef>
              <a:spcAft>
                <a:spcPts val="12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Similar NPP experiences within years 2000 to 2019</a:t>
            </a:r>
          </a:p>
          <a:p>
            <a:pPr eaLnBrk="1" fontAlgn="auto" hangingPunct="1">
              <a:spcBef>
                <a:spcPts val="0"/>
              </a:spcBef>
              <a:spcAft>
                <a:spcPts val="1200"/>
              </a:spcAf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13/23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Initiating event analysis:</a:t>
            </a:r>
          </a:p>
        </p:txBody>
      </p:sp>
    </p:spTree>
    <p:extLst>
      <p:ext uri="{BB962C8B-B14F-4D97-AF65-F5344CB8AC3E}">
        <p14:creationId xmlns:p14="http://schemas.microsoft.com/office/powerpoint/2010/main" val="2193119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750"/>
                            </p:stCondLst>
                            <p:childTnLst>
                              <p:par>
                                <p:cTn id="13" presetID="10" presetClass="entr" presetSubtype="0" fill="hold" nodeType="afterEffect">
                                  <p:stCondLst>
                                    <p:cond delay="25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25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3250"/>
                            </p:stCondLst>
                            <p:childTnLst>
                              <p:par>
                                <p:cTn id="21" presetID="10" presetClass="entr" presetSubtype="0" fill="hold" nodeType="afterEffect">
                                  <p:stCondLst>
                                    <p:cond delay="25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4000"/>
                            </p:stCondLst>
                            <p:childTnLst>
                              <p:par>
                                <p:cTn id="25" presetID="10" presetClass="entr" presetSubtype="0" fill="hold" nodeType="afterEffect">
                                  <p:stCondLst>
                                    <p:cond delay="50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14/23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System </a:t>
            </a:r>
            <a:r>
              <a:rPr lang="en-US" sz="3200" b="1" i="1" dirty="0" smtClean="0">
                <a:latin typeface="Times New Roman" panose="02020603050405020304" pitchFamily="18" charset="0"/>
                <a:cs typeface="Times New Roman" panose="02020603050405020304" pitchFamily="18" charset="0"/>
              </a:rPr>
              <a:t>analysis</a:t>
            </a:r>
            <a:endParaRPr lang="en-US" sz="3200" b="1" i="1"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990600" y="4342690"/>
            <a:ext cx="8229600" cy="19812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fontAlgn="auto">
              <a:spcAft>
                <a:spcPts val="0"/>
              </a:spcAft>
              <a:buFont typeface="Wingdings" panose="05000000000000000000" pitchFamily="2" charset="2"/>
              <a:buChar char="v"/>
              <a:tabLst>
                <a:tab pos="568325" algn="l"/>
              </a:tabLst>
            </a:pPr>
            <a:endParaRPr lang="en-US" sz="2200" dirty="0">
              <a:latin typeface="Times New Roman" panose="02020603050405020304" pitchFamily="18" charset="0"/>
              <a:cs typeface="Times New Roman" panose="02020603050405020304" pitchFamily="18" charset="0"/>
            </a:endParaRPr>
          </a:p>
          <a:p>
            <a:pPr marL="342900" indent="-342900" algn="l" fontAlgn="auto">
              <a:spcAft>
                <a:spcPts val="0"/>
              </a:spcAft>
              <a:buFont typeface="Wingdings" panose="05000000000000000000" pitchFamily="2" charset="2"/>
              <a:buChar char="v"/>
              <a:tabLst>
                <a:tab pos="568325" algn="l"/>
              </a:tabLst>
            </a:pPr>
            <a:endParaRPr lang="en-US" sz="2200" dirty="0" smtClean="0">
              <a:latin typeface="Times New Roman" panose="02020603050405020304" pitchFamily="18" charset="0"/>
              <a:cs typeface="Times New Roman" panose="02020603050405020304" pitchFamily="18" charset="0"/>
            </a:endParaRPr>
          </a:p>
          <a:p>
            <a:pPr algn="l" fontAlgn="auto">
              <a:spcAft>
                <a:spcPts val="0"/>
              </a:spcAft>
              <a:tabLst>
                <a:tab pos="568325" algn="l"/>
              </a:tabLst>
            </a:pPr>
            <a:r>
              <a:rPr lang="en-US" sz="2200" dirty="0" smtClean="0">
                <a:latin typeface="Times New Roman" panose="02020603050405020304" pitchFamily="18" charset="0"/>
                <a:cs typeface="Times New Roman" panose="02020603050405020304" pitchFamily="18" charset="0"/>
              </a:rPr>
              <a:t>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587193" y="3738239"/>
            <a:ext cx="8229600" cy="923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Correction of system equipment dependencies especially based on new defined POSs.</a:t>
            </a:r>
            <a:endParaRPr lang="en-US" sz="4000" b="1" dirty="0">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587193" y="4724400"/>
            <a:ext cx="8229600" cy="923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Ongoing development of fault trees based on necessary safety functions and above mentioned corrections.</a:t>
            </a:r>
            <a:endParaRPr lang="en-US" sz="4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609600" y="1336119"/>
            <a:ext cx="8066722" cy="2246769"/>
          </a:xfrm>
          <a:prstGeom prst="rect">
            <a:avLst/>
          </a:prstGeom>
        </p:spPr>
        <p:txBody>
          <a:bodyPr wrap="square">
            <a:spAutoFit/>
          </a:bodyPr>
          <a:lstStyle/>
          <a:p>
            <a:pPr marL="342900" indent="-342900" eaLnBrk="1" fontAlgn="auto" hangingPunct="1">
              <a:spcBef>
                <a:spcPts val="0"/>
              </a:spcBef>
              <a:spcAft>
                <a:spcPts val="1200"/>
              </a:spcAft>
              <a:buFont typeface="Wingdings" panose="05000000000000000000"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Correction Checking of working (as built) system flow diagrams and making necessary </a:t>
            </a:r>
            <a:r>
              <a:rPr lang="en-US" sz="2000" b="1" dirty="0" smtClean="0">
                <a:solidFill>
                  <a:prstClr val="black"/>
                </a:solidFill>
                <a:latin typeface="Times New Roman" panose="02020603050405020304" pitchFamily="18" charset="0"/>
                <a:cs typeface="Times New Roman" panose="02020603050405020304" pitchFamily="18" charset="0"/>
              </a:rPr>
              <a:t>corrections:</a:t>
            </a:r>
            <a:endParaRPr lang="en-US" sz="2000" b="1"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Remove </a:t>
            </a:r>
            <a:r>
              <a:rPr lang="en-US" sz="2000" dirty="0">
                <a:solidFill>
                  <a:prstClr val="black"/>
                </a:solidFill>
                <a:latin typeface="Times New Roman" panose="02020603050405020304" pitchFamily="18" charset="0"/>
                <a:cs typeface="Times New Roman" panose="02020603050405020304" pitchFamily="18" charset="0"/>
              </a:rPr>
              <a:t>of conservative assumption as far as </a:t>
            </a:r>
            <a:r>
              <a:rPr lang="en-US" sz="2000" dirty="0" smtClean="0">
                <a:solidFill>
                  <a:prstClr val="black"/>
                </a:solidFill>
                <a:latin typeface="Times New Roman" panose="02020603050405020304" pitchFamily="18" charset="0"/>
                <a:cs typeface="Times New Roman" panose="02020603050405020304" pitchFamily="18" charset="0"/>
              </a:rPr>
              <a:t>possible</a:t>
            </a:r>
            <a:endParaRPr lang="en-US" sz="2000"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Remove </a:t>
            </a:r>
            <a:r>
              <a:rPr lang="en-US" sz="2000" dirty="0">
                <a:solidFill>
                  <a:prstClr val="black"/>
                </a:solidFill>
                <a:latin typeface="Times New Roman" panose="02020603050405020304" pitchFamily="18" charset="0"/>
                <a:cs typeface="Times New Roman" panose="02020603050405020304" pitchFamily="18" charset="0"/>
              </a:rPr>
              <a:t>of unacceptable </a:t>
            </a:r>
            <a:r>
              <a:rPr lang="en-US" sz="2000" dirty="0" smtClean="0">
                <a:solidFill>
                  <a:prstClr val="black"/>
                </a:solidFill>
                <a:latin typeface="Times New Roman" panose="02020603050405020304" pitchFamily="18" charset="0"/>
                <a:cs typeface="Times New Roman" panose="02020603050405020304" pitchFamily="18" charset="0"/>
              </a:rPr>
              <a:t>simplification</a:t>
            </a:r>
            <a:endParaRPr lang="en-US" sz="2000"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Inserting </a:t>
            </a:r>
            <a:r>
              <a:rPr lang="en-US" sz="2000" dirty="0">
                <a:solidFill>
                  <a:prstClr val="black"/>
                </a:solidFill>
                <a:latin typeface="Times New Roman" panose="02020603050405020304" pitchFamily="18" charset="0"/>
                <a:cs typeface="Times New Roman" panose="02020603050405020304" pitchFamily="18" charset="0"/>
              </a:rPr>
              <a:t>new changes applied in operational duration based on </a:t>
            </a:r>
            <a:r>
              <a:rPr lang="en-US" sz="2000" dirty="0" smtClean="0">
                <a:solidFill>
                  <a:prstClr val="black"/>
                </a:solidFill>
                <a:latin typeface="Times New Roman" panose="02020603050405020304" pitchFamily="18" charset="0"/>
                <a:cs typeface="Times New Roman" panose="02020603050405020304" pitchFamily="18" charset="0"/>
              </a:rPr>
              <a:t>technical </a:t>
            </a:r>
            <a:r>
              <a:rPr lang="en-US" sz="2000" dirty="0">
                <a:solidFill>
                  <a:prstClr val="black"/>
                </a:solidFill>
                <a:latin typeface="Times New Roman" panose="02020603050405020304" pitchFamily="18" charset="0"/>
                <a:cs typeface="Times New Roman" panose="02020603050405020304" pitchFamily="18" charset="0"/>
              </a:rPr>
              <a:t>decision or modernization </a:t>
            </a:r>
            <a:r>
              <a:rPr lang="en-US" sz="2000" dirty="0" smtClean="0">
                <a:solidFill>
                  <a:prstClr val="black"/>
                </a:solidFill>
                <a:latin typeface="Times New Roman" panose="02020603050405020304" pitchFamily="18" charset="0"/>
                <a:cs typeface="Times New Roman" panose="02020603050405020304" pitchFamily="18" charset="0"/>
              </a:rPr>
              <a:t>programs</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119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15/23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Accident sequence analysis:</a:t>
            </a:r>
          </a:p>
        </p:txBody>
      </p:sp>
      <p:sp>
        <p:nvSpPr>
          <p:cNvPr id="15" name="Title 1"/>
          <p:cNvSpPr txBox="1">
            <a:spLocks/>
          </p:cNvSpPr>
          <p:nvPr/>
        </p:nvSpPr>
        <p:spPr>
          <a:xfrm>
            <a:off x="629864" y="1600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fontAlgn="auto">
              <a:spcAft>
                <a:spcPts val="0"/>
              </a:spcAft>
              <a:buFont typeface="Wingdings" panose="05000000000000000000" pitchFamily="2" charset="2"/>
              <a:buChar char="v"/>
              <a:tabLst>
                <a:tab pos="568325" algn="l"/>
              </a:tabLst>
            </a:pPr>
            <a:r>
              <a:rPr lang="en-US" sz="2000" b="1" dirty="0" smtClean="0">
                <a:latin typeface="Times New Roman" panose="02020603050405020304" pitchFamily="18" charset="0"/>
                <a:cs typeface="Times New Roman" panose="02020603050405020304" pitchFamily="18" charset="0"/>
              </a:rPr>
              <a:t>Ongoing check of system safety functions and sequence of applying them in event tree model </a:t>
            </a:r>
            <a:r>
              <a:rPr lang="en-US" sz="2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629864" y="2741212"/>
            <a:ext cx="8229600" cy="923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Ongoing development of event tree model .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192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15" name="Rectangle 14"/>
          <p:cNvSpPr/>
          <p:nvPr/>
        </p:nvSpPr>
        <p:spPr>
          <a:xfrm>
            <a:off x="152400" y="1215464"/>
            <a:ext cx="8400232" cy="369332"/>
          </a:xfrm>
          <a:prstGeom prst="rect">
            <a:avLst/>
          </a:prstGeom>
        </p:spPr>
        <p:txBody>
          <a:bodyPr wrap="square">
            <a:spAutoFit/>
          </a:bodyPr>
          <a:lstStyle/>
          <a:p>
            <a:pPr marL="342900" indent="-342900" eaLnBrk="1" fontAlgn="auto" hangingPunct="1">
              <a:spcBef>
                <a:spcPts val="0"/>
              </a:spcBef>
              <a:spcAft>
                <a:spcPts val="1200"/>
              </a:spcAft>
              <a:buFont typeface="Wingdings" panose="05000000000000000000" pitchFamily="2" charset="2"/>
              <a:buChar char="v"/>
            </a:pPr>
            <a:r>
              <a:rPr lang="en-US" b="1" dirty="0">
                <a:solidFill>
                  <a:prstClr val="black"/>
                </a:solidFill>
                <a:latin typeface="Times New Roman" panose="02020603050405020304" pitchFamily="18" charset="0"/>
                <a:cs typeface="Times New Roman" panose="02020603050405020304" pitchFamily="18" charset="0"/>
              </a:rPr>
              <a:t>U</a:t>
            </a:r>
            <a:r>
              <a:rPr lang="en-US" b="1" dirty="0" smtClean="0">
                <a:solidFill>
                  <a:prstClr val="black"/>
                </a:solidFill>
                <a:latin typeface="Times New Roman" panose="02020603050405020304" pitchFamily="18" charset="0"/>
                <a:cs typeface="Times New Roman" panose="02020603050405020304" pitchFamily="18" charset="0"/>
              </a:rPr>
              <a:t>pdating of CCF </a:t>
            </a:r>
            <a:r>
              <a:rPr lang="en-US" b="1" dirty="0">
                <a:solidFill>
                  <a:prstClr val="black"/>
                </a:solidFill>
                <a:latin typeface="Times New Roman" panose="02020603050405020304" pitchFamily="18" charset="0"/>
                <a:cs typeface="Times New Roman" panose="02020603050405020304" pitchFamily="18" charset="0"/>
              </a:rPr>
              <a:t>parameters</a:t>
            </a: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16/23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Common Cause Failure:</a:t>
            </a:r>
          </a:p>
        </p:txBody>
      </p:sp>
      <mc:AlternateContent xmlns:mc="http://schemas.openxmlformats.org/markup-compatibility/2006" xmlns:a14="http://schemas.microsoft.com/office/drawing/2010/main">
        <mc:Choice Requires="a14">
          <p:sp>
            <p:nvSpPr>
              <p:cNvPr id="17" name="Content Placeholder 2"/>
              <p:cNvSpPr txBox="1">
                <a:spLocks/>
              </p:cNvSpPr>
              <p:nvPr/>
            </p:nvSpPr>
            <p:spPr>
              <a:xfrm>
                <a:off x="838200" y="1610311"/>
                <a:ext cx="7886700" cy="5171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Collection BNPP operational data for CCF group components from 2014-2019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Determination the values of impact vector factors for CCF events based on NUREG/CR-6268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Determination the average impact vector and </a:t>
                </a:r>
                <a14:m>
                  <m:oMath xmlns:m="http://schemas.openxmlformats.org/officeDocument/2006/math">
                    <m:sSub>
                      <m:sSubPr>
                        <m:ctrlPr>
                          <a:rPr kumimoji="0" lang="en-US" sz="1800" b="0" i="1" u="none" strike="noStrike" kern="1200" cap="none" spc="0" normalizeH="0" baseline="0" noProof="0" smtClean="0">
                            <a:ln>
                              <a:noFill/>
                            </a:ln>
                            <a:solidFill>
                              <a:sysClr val="windowText" lastClr="000000"/>
                            </a:solidFill>
                            <a:effectLst/>
                            <a:uLnTx/>
                            <a:uFillTx/>
                            <a:latin typeface="Cambria Math"/>
                          </a:rPr>
                        </m:ctrlPr>
                      </m:sSubPr>
                      <m:e>
                        <m:r>
                          <a:rPr kumimoji="0" lang="en-GB" sz="1800" b="0" i="1" u="none" strike="noStrike" kern="1200" cap="none" spc="0" normalizeH="0" baseline="0" noProof="0">
                            <a:ln>
                              <a:noFill/>
                            </a:ln>
                            <a:solidFill>
                              <a:sysClr val="windowText" lastClr="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e>
                      <m:sub>
                        <m:r>
                          <a:rPr kumimoji="0" lang="en-GB" sz="1800" b="0" i="1" u="none" strike="noStrike" kern="1200" cap="none" spc="0" normalizeH="0" baseline="0" noProof="0">
                            <a:ln>
                              <a:noFill/>
                            </a:ln>
                            <a:solidFill>
                              <a:sysClr val="windowText" lastClr="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kumimoji="0" lang="en-US"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which represents the total number of times where a group of k components of CCF group fail.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Conducting studies on estimating alpha parameters in the case of incomplete data due to limited BNPP operational data.</a:t>
                </a:r>
              </a:p>
              <a:p>
                <a:pPr marL="285750" indent="-285750"/>
                <a:r>
                  <a:rPr lang="en-US" sz="1800" dirty="0">
                    <a:latin typeface="Times New Roman" panose="02020603050405020304" pitchFamily="18" charset="0"/>
                    <a:cs typeface="Times New Roman" panose="02020603050405020304" pitchFamily="18" charset="0"/>
                  </a:rPr>
                  <a:t>Investigation of methods for estimating alpha parameters by using simulation [1], </a:t>
                </a:r>
                <a:r>
                  <a:rPr lang="it-IT" sz="1800" dirty="0">
                    <a:latin typeface="Times New Roman" panose="02020603050405020304" pitchFamily="18" charset="0"/>
                    <a:cs typeface="Times New Roman" panose="02020603050405020304" pitchFamily="18" charset="0"/>
                  </a:rPr>
                  <a:t>constrained non informative prior distribution which use binomial model [2] and constrained non informative prior distribution which use multinomial and </a:t>
                </a:r>
                <a:r>
                  <a:rPr lang="en-US" sz="1800" dirty="0" err="1">
                    <a:latin typeface="Times New Roman" panose="02020603050405020304" pitchFamily="18" charset="0"/>
                    <a:cs typeface="Times New Roman" panose="02020603050405020304" pitchFamily="18" charset="0"/>
                  </a:rPr>
                  <a:t>Dirichlet</a:t>
                </a:r>
                <a:r>
                  <a:rPr lang="it-IT" sz="1800" dirty="0">
                    <a:latin typeface="Times New Roman" panose="02020603050405020304" pitchFamily="18" charset="0"/>
                    <a:cs typeface="Times New Roman" panose="02020603050405020304" pitchFamily="18" charset="0"/>
                  </a:rPr>
                  <a:t> model [3]</a:t>
                </a:r>
              </a:p>
              <a:p>
                <a:pPr marL="285750" indent="-285750"/>
                <a:r>
                  <a:rPr lang="it-IT" sz="1800" dirty="0">
                    <a:latin typeface="Times New Roman" panose="02020603050405020304" pitchFamily="18" charset="0"/>
                    <a:cs typeface="Times New Roman" panose="02020603050405020304" pitchFamily="18" charset="0"/>
                  </a:rPr>
                  <a:t>Using the Kelly method [3] for calculation of alpha parameters for the reason of the possibility of considering generic data that has been acquired from NUREG/CR-5497 and integrating them with BNPP operational data.</a:t>
                </a:r>
              </a:p>
              <a:p>
                <a:pPr marL="285750" indent="-285750"/>
                <a:r>
                  <a:rPr lang="en-US" sz="1800" dirty="0">
                    <a:latin typeface="Times New Roman" panose="02020603050405020304" pitchFamily="18" charset="0"/>
                    <a:cs typeface="Times New Roman" panose="02020603050405020304" pitchFamily="18" charset="0"/>
                  </a:rPr>
                  <a:t>Numerical optimization of </a:t>
                </a:r>
                <a:r>
                  <a:rPr lang="en-US" sz="1800" dirty="0" err="1">
                    <a:latin typeface="Times New Roman" panose="02020603050405020304" pitchFamily="18" charset="0"/>
                    <a:cs typeface="Times New Roman" panose="02020603050405020304" pitchFamily="18" charset="0"/>
                  </a:rPr>
                  <a:t>Dirichlet</a:t>
                </a:r>
                <a:r>
                  <a:rPr lang="en-US" sz="1800" dirty="0">
                    <a:latin typeface="Times New Roman" panose="02020603050405020304" pitchFamily="18" charset="0"/>
                    <a:cs typeface="Times New Roman" panose="02020603050405020304" pitchFamily="18" charset="0"/>
                  </a:rPr>
                  <a:t> distribution parameters via R package which use the algorithm for nonlinear constrained optimization developed by </a:t>
                </a:r>
                <a:r>
                  <a:rPr lang="en-US" sz="1800" dirty="0" err="1">
                    <a:latin typeface="Times New Roman" panose="02020603050405020304" pitchFamily="18" charset="0"/>
                    <a:cs typeface="Times New Roman" panose="02020603050405020304" pitchFamily="18" charset="0"/>
                  </a:rPr>
                  <a:t>Nocedal</a:t>
                </a:r>
                <a:r>
                  <a:rPr lang="en-US" sz="1800" dirty="0">
                    <a:latin typeface="Times New Roman" panose="02020603050405020304" pitchFamily="18" charset="0"/>
                    <a:cs typeface="Times New Roman" panose="02020603050405020304" pitchFamily="18" charset="0"/>
                  </a:rPr>
                  <a:t> [4</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838200" y="1610311"/>
                <a:ext cx="7886700" cy="5171489"/>
              </a:xfrm>
              <a:prstGeom prst="rect">
                <a:avLst/>
              </a:prstGeom>
              <a:blipFill rotWithShape="1">
                <a:blip r:embed="rId6"/>
                <a:stretch>
                  <a:fillRect l="-541" t="-1060" r="-1083"/>
                </a:stretch>
              </a:blipFill>
            </p:spPr>
            <p:txBody>
              <a:bodyPr/>
              <a:lstStyle/>
              <a:p>
                <a:r>
                  <a:rPr lang="en-US">
                    <a:noFill/>
                  </a:rPr>
                  <a:t> </a:t>
                </a:r>
              </a:p>
            </p:txBody>
          </p:sp>
        </mc:Fallback>
      </mc:AlternateContent>
    </p:spTree>
    <p:extLst>
      <p:ext uri="{BB962C8B-B14F-4D97-AF65-F5344CB8AC3E}">
        <p14:creationId xmlns:p14="http://schemas.microsoft.com/office/powerpoint/2010/main" val="2213061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latin typeface="Times New Roman" panose="02020603050405020304" pitchFamily="18" charset="0"/>
              <a:cs typeface="B Mitra" panose="00000400000000000000" pitchFamily="2" charset="-78"/>
            </a:endParaRPr>
          </a:p>
        </p:txBody>
      </p:sp>
      <p:sp>
        <p:nvSpPr>
          <p:cNvPr id="15" name="Rectangle 14"/>
          <p:cNvSpPr/>
          <p:nvPr/>
        </p:nvSpPr>
        <p:spPr>
          <a:xfrm>
            <a:off x="152400" y="1143000"/>
            <a:ext cx="8400232" cy="400110"/>
          </a:xfrm>
          <a:prstGeom prst="rect">
            <a:avLst/>
          </a:prstGeom>
        </p:spPr>
        <p:txBody>
          <a:bodyPr wrap="square">
            <a:spAutoFit/>
          </a:bodyPr>
          <a:lstStyle/>
          <a:p>
            <a:pPr marL="342900" indent="-342900" eaLnBrk="1" fontAlgn="auto" hangingPunct="1">
              <a:spcBef>
                <a:spcPts val="0"/>
              </a:spcBef>
              <a:spcAft>
                <a:spcPts val="1200"/>
              </a:spcAft>
              <a:buFont typeface="Wingdings" panose="05000000000000000000" pitchFamily="2" charset="2"/>
              <a:buChar char="v"/>
            </a:pPr>
            <a:r>
              <a:rPr lang="en-US" sz="2000" b="1" dirty="0">
                <a:solidFill>
                  <a:prstClr val="black"/>
                </a:solidFill>
                <a:latin typeface="Times New Roman" panose="02020603050405020304" pitchFamily="18" charset="0"/>
                <a:cs typeface="Times New Roman" panose="02020603050405020304" pitchFamily="18" charset="0"/>
              </a:rPr>
              <a:t>U</a:t>
            </a:r>
            <a:r>
              <a:rPr lang="en-US" sz="2000" b="1" dirty="0" smtClean="0">
                <a:solidFill>
                  <a:prstClr val="black"/>
                </a:solidFill>
                <a:latin typeface="Times New Roman" panose="02020603050405020304" pitchFamily="18" charset="0"/>
                <a:cs typeface="Times New Roman" panose="02020603050405020304" pitchFamily="18" charset="0"/>
              </a:rPr>
              <a:t>pdating of CCF </a:t>
            </a:r>
            <a:r>
              <a:rPr lang="en-US" sz="2000" b="1" dirty="0">
                <a:solidFill>
                  <a:prstClr val="black"/>
                </a:solidFill>
                <a:latin typeface="Times New Roman" panose="02020603050405020304" pitchFamily="18" charset="0"/>
                <a:cs typeface="Times New Roman" panose="02020603050405020304" pitchFamily="18" charset="0"/>
              </a:rPr>
              <a:t>parameters</a:t>
            </a: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itchFamily="18" charset="0"/>
              </a:rPr>
              <a:t>17/23</a:t>
            </a:r>
            <a:endParaRPr lang="en-US" sz="1400" dirty="0">
              <a:solidFill>
                <a:schemeClr val="tx1"/>
              </a:solidFill>
              <a:latin typeface="Times New Roman" panose="02020603050405020304"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Common Cause Failure:</a:t>
            </a:r>
          </a:p>
        </p:txBody>
      </p:sp>
      <p:sp>
        <p:nvSpPr>
          <p:cNvPr id="17" name="Content Placeholder 2"/>
          <p:cNvSpPr txBox="1">
            <a:spLocks/>
          </p:cNvSpPr>
          <p:nvPr/>
        </p:nvSpPr>
        <p:spPr>
          <a:xfrm>
            <a:off x="838200" y="1537847"/>
            <a:ext cx="7714432" cy="824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fontAlgn="auto">
              <a:spcAft>
                <a:spcPts val="0"/>
              </a:spcAft>
            </a:pPr>
            <a:r>
              <a:rPr lang="en-US" sz="1800" dirty="0">
                <a:solidFill>
                  <a:sysClr val="windowText" lastClr="000000"/>
                </a:solidFill>
                <a:latin typeface="Times New Roman" panose="02020603050405020304" pitchFamily="18" charset="0"/>
                <a:cs typeface="Times New Roman" panose="02020603050405020304" pitchFamily="18" charset="0"/>
              </a:rPr>
              <a:t>Construction an algorithm to calculate the posterior distribution</a:t>
            </a:r>
          </a:p>
          <a:p>
            <a:pPr lvl="0" algn="just" fontAlgn="auto">
              <a:spcAft>
                <a:spcPts val="0"/>
              </a:spcAft>
            </a:pPr>
            <a:r>
              <a:rPr lang="en-US" sz="1800" dirty="0">
                <a:solidFill>
                  <a:sysClr val="windowText" lastClr="000000"/>
                </a:solidFill>
                <a:latin typeface="Times New Roman" panose="02020603050405020304" pitchFamily="18" charset="0"/>
                <a:cs typeface="Times New Roman" panose="02020603050405020304" pitchFamily="18" charset="0"/>
              </a:rPr>
              <a:t>Extraction updated alpha parameters value from the </a:t>
            </a:r>
            <a:r>
              <a:rPr lang="en-US" sz="1800" dirty="0" smtClean="0">
                <a:solidFill>
                  <a:sysClr val="windowText" lastClr="000000"/>
                </a:solidFill>
                <a:latin typeface="Times New Roman" panose="02020603050405020304" pitchFamily="18" charset="0"/>
                <a:cs typeface="Times New Roman" panose="02020603050405020304" pitchFamily="18" charset="0"/>
              </a:rPr>
              <a:t>posterior </a:t>
            </a:r>
            <a:r>
              <a:rPr lang="en-US" sz="1800" dirty="0">
                <a:solidFill>
                  <a:sysClr val="windowText" lastClr="000000"/>
                </a:solidFill>
                <a:latin typeface="Times New Roman" panose="02020603050405020304" pitchFamily="18" charset="0"/>
                <a:cs typeface="Times New Roman" panose="02020603050405020304" pitchFamily="18" charset="0"/>
              </a:rPr>
              <a:t>distribution</a:t>
            </a:r>
          </a:p>
        </p:txBody>
      </p:sp>
      <p:sp>
        <p:nvSpPr>
          <p:cNvPr id="2" name="Rectangle 1"/>
          <p:cNvSpPr/>
          <p:nvPr/>
        </p:nvSpPr>
        <p:spPr>
          <a:xfrm>
            <a:off x="609600" y="5228272"/>
            <a:ext cx="7943032" cy="1477328"/>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The main challenge in updating the alpha parameters is the lack of specific power plant operation data due to its short service life.</a:t>
            </a:r>
          </a:p>
          <a:p>
            <a:pPr marL="285750" indent="-285750" algn="just">
              <a:buFont typeface="Arial" panose="020B0604020202020204" pitchFamily="34" charset="0"/>
              <a:buChar char="•"/>
            </a:pPr>
            <a:r>
              <a:rPr lang="en-US" dirty="0">
                <a:latin typeface="Times New Roman" panose="02020603050405020304" pitchFamily="18" charset="0"/>
              </a:rPr>
              <a:t>Another challenge is the incomplete recording of equipment status after fault detection, which makes the determination of the values of impact vector factors uncertain.</a:t>
            </a:r>
          </a:p>
        </p:txBody>
      </p:sp>
      <p:sp>
        <p:nvSpPr>
          <p:cNvPr id="3" name="Rectangle 2"/>
          <p:cNvSpPr/>
          <p:nvPr/>
        </p:nvSpPr>
        <p:spPr>
          <a:xfrm>
            <a:off x="225063" y="4808738"/>
            <a:ext cx="1683474" cy="400110"/>
          </a:xfrm>
          <a:prstGeom prst="rect">
            <a:avLst/>
          </a:prstGeom>
        </p:spPr>
        <p:txBody>
          <a:bodyPr wrap="none">
            <a:spAutoFit/>
          </a:bodyPr>
          <a:lstStyle/>
          <a:p>
            <a:pPr marL="342900" indent="-342900">
              <a:buFont typeface="Wingdings" panose="05000000000000000000" pitchFamily="2" charset="2"/>
              <a:buChar char="v"/>
            </a:pPr>
            <a:r>
              <a:rPr lang="en-US" sz="2000" b="1" dirty="0">
                <a:latin typeface="Times New Roman" panose="02020603050405020304" pitchFamily="18" charset="0"/>
              </a:rPr>
              <a:t>Discussion</a:t>
            </a:r>
          </a:p>
        </p:txBody>
      </p:sp>
      <p:sp>
        <p:nvSpPr>
          <p:cNvPr id="1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dirty="0"/>
          </a:p>
        </p:txBody>
      </p:sp>
      <p:sp>
        <p:nvSpPr>
          <p:cNvPr id="18" name="Content Placeholder 2"/>
          <p:cNvSpPr txBox="1">
            <a:spLocks/>
          </p:cNvSpPr>
          <p:nvPr/>
        </p:nvSpPr>
        <p:spPr>
          <a:xfrm>
            <a:off x="838200" y="2668002"/>
            <a:ext cx="7714432" cy="22087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auto">
              <a:spcAft>
                <a:spcPts val="0"/>
              </a:spcAft>
            </a:pPr>
            <a:r>
              <a:rPr lang="en-US" sz="1400" dirty="0" smtClean="0">
                <a:solidFill>
                  <a:schemeClr val="tx1"/>
                </a:solidFill>
                <a:latin typeface="Times New Roman" panose="02020603050405020304" pitchFamily="18" charset="0"/>
                <a:cs typeface="Times New Roman" panose="02020603050405020304" pitchFamily="18" charset="0"/>
              </a:rPr>
              <a:t>[1] T. D. </a:t>
            </a:r>
            <a:r>
              <a:rPr lang="en-US" sz="1400" dirty="0" err="1" smtClean="0">
                <a:solidFill>
                  <a:schemeClr val="tx1"/>
                </a:solidFill>
                <a:latin typeface="Times New Roman" panose="02020603050405020304" pitchFamily="18" charset="0"/>
                <a:cs typeface="Times New Roman" panose="02020603050405020304" pitchFamily="18" charset="0"/>
              </a:rPr>
              <a:t>Duy</a:t>
            </a:r>
            <a:r>
              <a:rPr lang="en-US" sz="1400" dirty="0" smtClean="0">
                <a:solidFill>
                  <a:schemeClr val="tx1"/>
                </a:solidFill>
                <a:latin typeface="Times New Roman" panose="02020603050405020304" pitchFamily="18" charset="0"/>
                <a:cs typeface="Times New Roman" panose="02020603050405020304" pitchFamily="18" charset="0"/>
              </a:rPr>
              <a:t>, D. </a:t>
            </a:r>
            <a:r>
              <a:rPr lang="en-US" sz="1400" dirty="0" err="1" smtClean="0">
                <a:solidFill>
                  <a:schemeClr val="tx1"/>
                </a:solidFill>
                <a:latin typeface="Times New Roman" panose="02020603050405020304" pitchFamily="18" charset="0"/>
                <a:cs typeface="Times New Roman" panose="02020603050405020304" pitchFamily="18" charset="0"/>
              </a:rPr>
              <a:t>Vasseur</a:t>
            </a:r>
            <a:r>
              <a:rPr lang="en-US" sz="1400" dirty="0" smtClean="0">
                <a:solidFill>
                  <a:schemeClr val="tx1"/>
                </a:solidFill>
                <a:latin typeface="Times New Roman" panose="02020603050405020304" pitchFamily="18" charset="0"/>
                <a:cs typeface="Times New Roman" panose="02020603050405020304" pitchFamily="18" charset="0"/>
              </a:rPr>
              <a:t>, A practical methodology for modeling and estimation of common cause failure parameters in multi-unit nuclear PSA model, Reliability Engineering and System Safety 170 (2018) 159–174</a:t>
            </a:r>
          </a:p>
          <a:p>
            <a:pPr algn="just" fontAlgn="auto">
              <a:spcAft>
                <a:spcPts val="0"/>
              </a:spcAft>
            </a:pPr>
            <a:r>
              <a:rPr lang="en-US" sz="1400" dirty="0" smtClean="0">
                <a:solidFill>
                  <a:schemeClr val="tx1"/>
                </a:solidFill>
                <a:latin typeface="Times New Roman" panose="02020603050405020304" pitchFamily="18" charset="0"/>
                <a:cs typeface="Times New Roman" panose="02020603050405020304" pitchFamily="18" charset="0"/>
              </a:rPr>
              <a:t>[2] C. L. Atwood, Constrained non-informative priors in risk assessment, Reliability Engineering and System Safety 53 (1996) 37-46.</a:t>
            </a:r>
          </a:p>
          <a:p>
            <a:pPr algn="just" fontAlgn="auto">
              <a:spcAft>
                <a:spcPts val="0"/>
              </a:spcAft>
            </a:pPr>
            <a:r>
              <a:rPr lang="en-US" sz="1400" dirty="0" smtClean="0">
                <a:solidFill>
                  <a:schemeClr val="tx1"/>
                </a:solidFill>
                <a:latin typeface="Times New Roman" panose="02020603050405020304" pitchFamily="18" charset="0"/>
                <a:cs typeface="Times New Roman" panose="02020603050405020304" pitchFamily="18" charset="0"/>
              </a:rPr>
              <a:t>[3] D. L. Kelly, C. L. Atwood, Finding a minimally informative </a:t>
            </a:r>
            <a:r>
              <a:rPr lang="en-US" sz="1400" dirty="0" err="1" smtClean="0">
                <a:solidFill>
                  <a:schemeClr val="tx1"/>
                </a:solidFill>
                <a:latin typeface="Times New Roman" panose="02020603050405020304" pitchFamily="18" charset="0"/>
                <a:cs typeface="Times New Roman" panose="02020603050405020304" pitchFamily="18" charset="0"/>
              </a:rPr>
              <a:t>Dirichlet</a:t>
            </a:r>
            <a:r>
              <a:rPr lang="en-US" sz="1400" dirty="0" smtClean="0">
                <a:solidFill>
                  <a:schemeClr val="tx1"/>
                </a:solidFill>
                <a:latin typeface="Times New Roman" panose="02020603050405020304" pitchFamily="18" charset="0"/>
                <a:cs typeface="Times New Roman" panose="02020603050405020304" pitchFamily="18" charset="0"/>
              </a:rPr>
              <a:t> prior distribution using least squares, Reliability Engineering and System Safety 96 (3) (2011) 398-402.</a:t>
            </a:r>
          </a:p>
          <a:p>
            <a:pPr algn="just" fontAlgn="auto">
              <a:spcAft>
                <a:spcPts val="0"/>
              </a:spcAft>
            </a:pPr>
            <a:r>
              <a:rPr lang="en-US" sz="1400" dirty="0" smtClean="0">
                <a:solidFill>
                  <a:schemeClr val="tx1"/>
                </a:solidFill>
                <a:latin typeface="Times New Roman" panose="02020603050405020304" pitchFamily="18" charset="0"/>
                <a:cs typeface="Times New Roman" panose="02020603050405020304" pitchFamily="18" charset="0"/>
              </a:rPr>
              <a:t>[4] J. </a:t>
            </a:r>
            <a:r>
              <a:rPr lang="en-US" sz="1400" dirty="0" err="1" smtClean="0">
                <a:solidFill>
                  <a:schemeClr val="tx1"/>
                </a:solidFill>
                <a:latin typeface="Times New Roman" panose="02020603050405020304" pitchFamily="18" charset="0"/>
                <a:cs typeface="Times New Roman" panose="02020603050405020304" pitchFamily="18" charset="0"/>
              </a:rPr>
              <a:t>Nocedal</a:t>
            </a:r>
            <a:r>
              <a:rPr lang="en-US" sz="1400" dirty="0" smtClean="0">
                <a:solidFill>
                  <a:schemeClr val="tx1"/>
                </a:solidFill>
                <a:latin typeface="Times New Roman" panose="02020603050405020304" pitchFamily="18" charset="0"/>
                <a:cs typeface="Times New Roman" panose="02020603050405020304" pitchFamily="18" charset="0"/>
              </a:rPr>
              <a:t> and S. J. Wright (2006). Numerical Optimization. Second Edition, Springer Science + Business Media, New York.</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44422" y="2267892"/>
            <a:ext cx="8400232" cy="400110"/>
          </a:xfrm>
          <a:prstGeom prst="rect">
            <a:avLst/>
          </a:prstGeom>
        </p:spPr>
        <p:txBody>
          <a:bodyPr wrap="square">
            <a:spAutoFit/>
          </a:bodyPr>
          <a:lstStyle/>
          <a:p>
            <a:pPr marL="342900" indent="-342900" eaLnBrk="1" fontAlgn="auto" hangingPunct="1">
              <a:spcBef>
                <a:spcPts val="0"/>
              </a:spcBef>
              <a:spcAft>
                <a:spcPts val="1200"/>
              </a:spcAft>
              <a:buFont typeface="Wingdings" panose="05000000000000000000" pitchFamily="2" charset="2"/>
              <a:buChar char="v"/>
            </a:pPr>
            <a:r>
              <a:rPr lang="en-US" sz="2000" b="1" dirty="0" smtClean="0">
                <a:solidFill>
                  <a:prstClr val="black"/>
                </a:solidFill>
                <a:latin typeface="Times New Roman" panose="02020603050405020304" pitchFamily="18" charset="0"/>
                <a:cs typeface="Times New Roman" panose="02020603050405020304" pitchFamily="18" charset="0"/>
              </a:rPr>
              <a:t>References</a:t>
            </a:r>
            <a:endParaRPr lang="en-US"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965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par>
                          <p:cTn id="25" fill="hold">
                            <p:stCondLst>
                              <p:cond delay="1500"/>
                            </p:stCondLst>
                            <p:childTnLst>
                              <p:par>
                                <p:cTn id="26" presetID="10" presetClass="entr" presetSubtype="0" fill="hold" nodeType="afterEffect">
                                  <p:stCondLst>
                                    <p:cond delay="75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childTnLst>
                          </p:cTn>
                        </p:par>
                        <p:par>
                          <p:cTn id="29" fill="hold">
                            <p:stCondLst>
                              <p:cond delay="2750"/>
                            </p:stCondLst>
                            <p:childTnLst>
                              <p:par>
                                <p:cTn id="30" presetID="10" presetClass="entr" presetSubtype="0" fill="hold" nodeType="afterEffect">
                                  <p:stCondLst>
                                    <p:cond delay="75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18/23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Human Analysis</a:t>
            </a:r>
          </a:p>
        </p:txBody>
      </p:sp>
      <p:sp>
        <p:nvSpPr>
          <p:cNvPr id="15" name="Content Placeholder 2"/>
          <p:cNvSpPr txBox="1">
            <a:spLocks/>
          </p:cNvSpPr>
          <p:nvPr/>
        </p:nvSpPr>
        <p:spPr>
          <a:xfrm>
            <a:off x="990600" y="1219200"/>
            <a:ext cx="7294245" cy="53096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just" fontAlgn="auto">
              <a:spcAft>
                <a:spcPts val="6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Correction of quantifying the Pre-accident human error probabilities due to calibration, maintenance and repair by developing dependency effect for actions which of dependency between action executers was not considered, and by selecting the more relevant items from THERP method for probable errors assigned for identified actions;</a:t>
            </a:r>
          </a:p>
          <a:p>
            <a:pPr marL="285750" indent="-285750" algn="just" fontAlgn="auto">
              <a:spcAft>
                <a:spcPts val="6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Adding new Post-accident human error and removing some based on changes resulted from system analysis and safety function definition at power mode;</a:t>
            </a:r>
          </a:p>
          <a:p>
            <a:pPr marL="285750" indent="-285750" algn="just" fontAlgn="auto">
              <a:spcAft>
                <a:spcPts val="6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Enhancing qualitative assessment of Post-accident human error at all modes by describing personnel actions in term of safety functions more specific and unambiguous;</a:t>
            </a:r>
          </a:p>
          <a:p>
            <a:pPr marL="285750" indent="-285750" algn="just" fontAlgn="auto">
              <a:spcAft>
                <a:spcPts val="6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Verification of quantification of Post-accident human error probabilities at power mode by CREAM method;</a:t>
            </a:r>
          </a:p>
          <a:p>
            <a:pPr marL="285750" indent="-285750" algn="just" fontAlgn="auto">
              <a:spcAft>
                <a:spcPts val="6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Redeveloping dependencies between Post-accident human errors at all modes after completion of the PSA model; Correction of Post-accident human error analysis at low power and shutdown modes based on changes in new POS grouping, system analysis, and accident sequence analysis result;</a:t>
            </a:r>
          </a:p>
          <a:p>
            <a:pPr marL="285750" indent="-285750" algn="just" fontAlgn="auto">
              <a:spcAft>
                <a:spcPts val="600"/>
              </a:spcAft>
              <a:buFont typeface="Arial" panose="020B0604020202020204" pitchFamily="34" charset="0"/>
              <a:buChar char="•"/>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500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19/23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Human Analysis</a:t>
            </a:r>
          </a:p>
        </p:txBody>
      </p:sp>
      <p:sp>
        <p:nvSpPr>
          <p:cNvPr id="15" name="Content Placeholder 2"/>
          <p:cNvSpPr txBox="1">
            <a:spLocks/>
          </p:cNvSpPr>
          <p:nvPr/>
        </p:nvSpPr>
        <p:spPr>
          <a:xfrm>
            <a:off x="810260" y="1487032"/>
            <a:ext cx="7474585" cy="2819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just" fontAlgn="auto">
              <a:spcAft>
                <a:spcPts val="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Enhancing of human errors entailing </a:t>
            </a:r>
            <a:r>
              <a:rPr lang="en-US" sz="1800" dirty="0">
                <a:solidFill>
                  <a:schemeClr val="tx1"/>
                </a:solidFill>
                <a:latin typeface="Times New Roman" panose="02020603050405020304" pitchFamily="18" charset="0"/>
                <a:cs typeface="Times New Roman" panose="02020603050405020304" pitchFamily="18" charset="0"/>
              </a:rPr>
              <a:t>initiating</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fontAlgn="auto">
              <a:spcAft>
                <a:spcPts val="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Reviewing BNPP operational experiences from 2014-2019 to drive human error related event which are important from PSA point of view for updating either post or pre-accident human error </a:t>
            </a:r>
            <a:r>
              <a:rPr lang="en-US" sz="1800" dirty="0" smtClean="0">
                <a:solidFill>
                  <a:schemeClr val="tx1"/>
                </a:solidFill>
                <a:latin typeface="Times New Roman" panose="02020603050405020304" pitchFamily="18" charset="0"/>
                <a:cs typeface="Times New Roman" panose="02020603050405020304" pitchFamily="18" charset="0"/>
              </a:rPr>
              <a:t>probabilities;</a:t>
            </a:r>
            <a:endParaRPr lang="en-US"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fontAlgn="auto">
              <a:spcAft>
                <a:spcPts val="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Running PSA scenarios containing post-accident human error at power mode in BNPP simulator with main control room personnel to drive the intended data for updating post-accident human error probabilities . </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7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sp>
        <p:nvSpPr>
          <p:cNvPr id="6" name="Rectangle 5"/>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Outline</a:t>
            </a:r>
            <a:endParaRPr lang="en-US" sz="2800" b="1" dirty="0">
              <a:solidFill>
                <a:prstClr val="black"/>
              </a:solidFill>
              <a:latin typeface="+mn-lt"/>
              <a:cs typeface="B Mitra" panose="00000400000000000000" pitchFamily="2" charset="-78"/>
            </a:endParaRPr>
          </a:p>
        </p:txBody>
      </p:sp>
      <p:sp>
        <p:nvSpPr>
          <p:cNvPr id="8" name="Oval 7"/>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1/23</a:t>
            </a:r>
            <a:endParaRPr lang="en-US" sz="1400" dirty="0">
              <a:solidFill>
                <a:schemeClr val="tx1"/>
              </a:solidFill>
              <a:latin typeface="Times New Roman" pitchFamily="18" charset="0"/>
              <a:cs typeface="Times New Roman" pitchFamily="18" charset="0"/>
            </a:endParaRPr>
          </a:p>
        </p:txBody>
      </p:sp>
      <p:cxnSp>
        <p:nvCxnSpPr>
          <p:cNvPr id="9" name="Straight Connector 8"/>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0" name="Picture 9"/>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graphicFrame>
        <p:nvGraphicFramePr>
          <p:cNvPr id="13" name="Diagram 12"/>
          <p:cNvGraphicFramePr/>
          <p:nvPr>
            <p:custDataLst>
              <p:custData r:id="rId1"/>
            </p:custDataLst>
            <p:extLst>
              <p:ext uri="{D42A27DB-BD31-4B8C-83A1-F6EECF244321}">
                <p14:modId xmlns:p14="http://schemas.microsoft.com/office/powerpoint/2010/main" val="4103481958"/>
              </p:ext>
            </p:extLst>
          </p:nvPr>
        </p:nvGraphicFramePr>
        <p:xfrm>
          <a:off x="810260" y="1397000"/>
          <a:ext cx="73914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7259950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20/23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Human Analysis</a:t>
            </a:r>
          </a:p>
        </p:txBody>
      </p:sp>
      <p:sp>
        <p:nvSpPr>
          <p:cNvPr id="17" name="Rectangle 16"/>
          <p:cNvSpPr/>
          <p:nvPr/>
        </p:nvSpPr>
        <p:spPr>
          <a:xfrm>
            <a:off x="304800" y="1258631"/>
            <a:ext cx="1683474" cy="400110"/>
          </a:xfrm>
          <a:prstGeom prst="rect">
            <a:avLst/>
          </a:prstGeom>
        </p:spPr>
        <p:txBody>
          <a:bodyPr wrap="none">
            <a:spAutoFit/>
          </a:bodyPr>
          <a:lstStyle/>
          <a:p>
            <a:pPr marL="342900" indent="-342900">
              <a:buFont typeface="Wingdings" panose="05000000000000000000" pitchFamily="2" charset="2"/>
              <a:buChar char="v"/>
            </a:pPr>
            <a:r>
              <a:rPr lang="en-US" sz="2000" b="1" dirty="0">
                <a:latin typeface="Times New Roman" panose="02020603050405020304" pitchFamily="18" charset="0"/>
              </a:rPr>
              <a:t>Discussion</a:t>
            </a:r>
          </a:p>
        </p:txBody>
      </p:sp>
      <p:sp>
        <p:nvSpPr>
          <p:cNvPr id="18" name="Content Placeholder 2"/>
          <p:cNvSpPr txBox="1">
            <a:spLocks/>
          </p:cNvSpPr>
          <p:nvPr/>
        </p:nvSpPr>
        <p:spPr>
          <a:xfrm>
            <a:off x="788670" y="1675709"/>
            <a:ext cx="7496175" cy="48012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fontAlgn="auto">
              <a:spcAft>
                <a:spcPts val="12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NPP operational experiences </a:t>
            </a:r>
            <a:r>
              <a:rPr lang="en-US" sz="1800" dirty="0" smtClean="0">
                <a:solidFill>
                  <a:schemeClr val="tx1"/>
                </a:solidFill>
                <a:latin typeface="Times New Roman" panose="02020603050405020304" pitchFamily="18" charset="0"/>
                <a:cs typeface="Times New Roman" panose="02020603050405020304" pitchFamily="18" charset="0"/>
              </a:rPr>
              <a:t>do </a:t>
            </a:r>
            <a:r>
              <a:rPr lang="en-US" sz="1800" dirty="0" smtClean="0">
                <a:solidFill>
                  <a:schemeClr val="tx1"/>
                </a:solidFill>
                <a:latin typeface="Times New Roman" panose="02020603050405020304" pitchFamily="18" charset="0"/>
                <a:cs typeface="Times New Roman" panose="02020603050405020304" pitchFamily="18" charset="0"/>
              </a:rPr>
              <a:t>not help updating human </a:t>
            </a:r>
            <a:r>
              <a:rPr lang="en-US" sz="1800" dirty="0" smtClean="0">
                <a:solidFill>
                  <a:schemeClr val="tx1"/>
                </a:solidFill>
                <a:latin typeface="Times New Roman" panose="02020603050405020304" pitchFamily="18" charset="0"/>
                <a:cs typeface="Times New Roman" panose="02020603050405020304" pitchFamily="18" charset="0"/>
              </a:rPr>
              <a:t>error</a:t>
            </a:r>
            <a:endParaRPr lang="en-US" sz="1800" dirty="0" smtClean="0">
              <a:solidFill>
                <a:schemeClr val="tx1"/>
              </a:solidFill>
              <a:latin typeface="Times New Roman" panose="02020603050405020304" pitchFamily="18" charset="0"/>
              <a:cs typeface="Times New Roman" panose="02020603050405020304" pitchFamily="18" charset="0"/>
            </a:endParaRPr>
          </a:p>
          <a:p>
            <a:pPr marL="457200" indent="-457200" algn="just" fontAlgn="auto">
              <a:spcAft>
                <a:spcPts val="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However full scope simulator can only provide data for post-accident  errors at power mode but still a valuable source for HRA as they allow to produce data of interest as well as to observe operator performance in recreated accident conditions for which there is little, if any, real experience. The challenge in simulator application is that the scenarios should be run in repetitive way for all actions defined in PSA and it may not be possible.</a:t>
            </a:r>
          </a:p>
        </p:txBody>
      </p:sp>
    </p:spTree>
    <p:extLst>
      <p:ext uri="{BB962C8B-B14F-4D97-AF65-F5344CB8AC3E}">
        <p14:creationId xmlns:p14="http://schemas.microsoft.com/office/powerpoint/2010/main" val="198406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21/23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Human Analysis</a:t>
            </a:r>
          </a:p>
        </p:txBody>
      </p:sp>
      <p:sp>
        <p:nvSpPr>
          <p:cNvPr id="2" name="TextBox 1"/>
          <p:cNvSpPr txBox="1"/>
          <p:nvPr/>
        </p:nvSpPr>
        <p:spPr>
          <a:xfrm>
            <a:off x="788669" y="1813679"/>
            <a:ext cx="7496175" cy="3447098"/>
          </a:xfrm>
          <a:prstGeom prst="rect">
            <a:avLst/>
          </a:prstGeom>
          <a:noFill/>
        </p:spPr>
        <p:txBody>
          <a:bodyPr wrap="square" rtlCol="0">
            <a:spAutoFit/>
          </a:bodyPr>
          <a:lstStyle/>
          <a:p>
            <a:pPr marL="457200" indent="-457200" algn="just" fontAlgn="auto">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Several scenarios in low power and shutdown modes, which typically have large water inventories and generally slower dynamics are defined as long time window scenarios. In long time scenario the mission times are on the order of hours, from as little as 4-6 hours up to 24 or 48 hours which makes them impossible to be run in </a:t>
            </a:r>
            <a:r>
              <a:rPr lang="en-US" dirty="0" smtClean="0">
                <a:latin typeface="Times New Roman" panose="02020603050405020304" pitchFamily="18" charset="0"/>
                <a:cs typeface="Times New Roman" panose="02020603050405020304" pitchFamily="18" charset="0"/>
              </a:rPr>
              <a:t>simulator. </a:t>
            </a:r>
            <a:endParaRPr lang="en-US" dirty="0">
              <a:latin typeface="Times New Roman" panose="02020603050405020304" pitchFamily="18" charset="0"/>
              <a:cs typeface="Times New Roman" panose="02020603050405020304" pitchFamily="18" charset="0"/>
            </a:endParaRPr>
          </a:p>
          <a:p>
            <a:pPr marL="457200" indent="-457200" algn="just" fontAlgn="auto">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Deriving times on hands of operators for implementation of required actions defined in </a:t>
            </a:r>
            <a:r>
              <a:rPr lang="en-US" dirty="0" smtClean="0">
                <a:latin typeface="Times New Roman" panose="02020603050405020304" pitchFamily="18" charset="0"/>
                <a:cs typeface="Times New Roman" panose="02020603050405020304" pitchFamily="18" charset="0"/>
              </a:rPr>
              <a:t>PSA (specially in low power and shutdown modes) </a:t>
            </a:r>
            <a:r>
              <a:rPr lang="en-US" dirty="0">
                <a:latin typeface="Times New Roman" panose="02020603050405020304" pitchFamily="18" charset="0"/>
                <a:cs typeface="Times New Roman" panose="02020603050405020304" pitchFamily="18" charset="0"/>
              </a:rPr>
              <a:t>is problematic.</a:t>
            </a:r>
          </a:p>
          <a:p>
            <a:pPr marL="457200" indent="-457200" algn="just" fontAlgn="auto">
              <a:spcAft>
                <a:spcPts val="12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Prior </a:t>
            </a:r>
            <a:r>
              <a:rPr lang="en-US" dirty="0">
                <a:latin typeface="Times New Roman" panose="02020603050405020304" pitchFamily="18" charset="0"/>
                <a:cs typeface="Times New Roman" panose="02020603050405020304" pitchFamily="18" charset="0"/>
              </a:rPr>
              <a:t>probabilities of performance shaping factors considered in decision tree method which is needed in process of human error probability updating is not available. </a:t>
            </a:r>
          </a:p>
        </p:txBody>
      </p:sp>
      <p:sp>
        <p:nvSpPr>
          <p:cNvPr id="15" name="Rectangle 14"/>
          <p:cNvSpPr/>
          <p:nvPr/>
        </p:nvSpPr>
        <p:spPr>
          <a:xfrm>
            <a:off x="304800" y="1258631"/>
            <a:ext cx="1683474" cy="400110"/>
          </a:xfrm>
          <a:prstGeom prst="rect">
            <a:avLst/>
          </a:prstGeom>
        </p:spPr>
        <p:txBody>
          <a:bodyPr wrap="none">
            <a:spAutoFit/>
          </a:bodyPr>
          <a:lstStyle/>
          <a:p>
            <a:pPr marL="342900" indent="-342900">
              <a:buFont typeface="Wingdings" panose="05000000000000000000" pitchFamily="2" charset="2"/>
              <a:buChar char="v"/>
            </a:pPr>
            <a:r>
              <a:rPr lang="en-US" sz="2000" b="1" dirty="0">
                <a:latin typeface="Times New Roman" panose="02020603050405020304" pitchFamily="18" charset="0"/>
              </a:rPr>
              <a:t>Discussion</a:t>
            </a:r>
          </a:p>
        </p:txBody>
      </p:sp>
    </p:spTree>
    <p:extLst>
      <p:ext uri="{BB962C8B-B14F-4D97-AF65-F5344CB8AC3E}">
        <p14:creationId xmlns:p14="http://schemas.microsoft.com/office/powerpoint/2010/main" val="329775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22/23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smtClean="0">
                <a:latin typeface="Times New Roman" panose="02020603050405020304" pitchFamily="18" charset="0"/>
                <a:cs typeface="Times New Roman" panose="02020603050405020304" pitchFamily="18" charset="0"/>
              </a:rPr>
              <a:t>Thermo-</a:t>
            </a:r>
            <a:r>
              <a:rPr lang="en-US" sz="3200" b="1" i="1" dirty="0" err="1" smtClean="0">
                <a:latin typeface="Times New Roman" panose="02020603050405020304" pitchFamily="18" charset="0"/>
                <a:cs typeface="Times New Roman" panose="02020603050405020304" pitchFamily="18" charset="0"/>
              </a:rPr>
              <a:t>hydroulic</a:t>
            </a:r>
            <a:r>
              <a:rPr lang="en-US" sz="3200" b="1" i="1" dirty="0" smtClean="0">
                <a:latin typeface="Times New Roman" panose="02020603050405020304" pitchFamily="18" charset="0"/>
                <a:cs typeface="Times New Roman" panose="02020603050405020304" pitchFamily="18" charset="0"/>
              </a:rPr>
              <a:t> Analysis</a:t>
            </a:r>
            <a:endParaRPr lang="en-US" sz="3200" b="1" i="1" dirty="0">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457200" y="990600"/>
            <a:ext cx="876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fontAlgn="auto">
              <a:spcAft>
                <a:spcPts val="0"/>
              </a:spcAft>
              <a:buFont typeface="Wingdings" panose="05000000000000000000" pitchFamily="2" charset="2"/>
              <a:buChar char="v"/>
              <a:tabLst>
                <a:tab pos="568325" algn="l"/>
              </a:tabLst>
            </a:pPr>
            <a:r>
              <a:rPr lang="en-US" sz="2200" dirty="0" smtClean="0">
                <a:latin typeface="Times New Roman" panose="02020603050405020304" pitchFamily="18" charset="0"/>
                <a:cs typeface="Times New Roman" panose="02020603050405020304" pitchFamily="18" charset="0"/>
              </a:rPr>
              <a:t>Ongoing develop a comprehensive thermo-hydraulic model.</a:t>
            </a:r>
            <a:endParaRPr lang="en-US" dirty="0">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432435" y="1905000"/>
            <a:ext cx="863536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fontAlgn="auto">
              <a:spcAft>
                <a:spcPts val="0"/>
              </a:spcAft>
              <a:buFont typeface="Wingdings" panose="05000000000000000000" pitchFamily="2" charset="2"/>
              <a:buChar char="v"/>
              <a:tabLst>
                <a:tab pos="568325" algn="l"/>
              </a:tabLst>
            </a:pPr>
            <a:r>
              <a:rPr lang="en-US" sz="2200" dirty="0" smtClean="0">
                <a:latin typeface="Times New Roman" panose="02020603050405020304" pitchFamily="18" charset="0"/>
                <a:cs typeface="Times New Roman" panose="02020603050405020304" pitchFamily="18" charset="0"/>
              </a:rPr>
              <a:t>Ongoing perform thermo-hydraulic calculations using computational code (RELAP5) with the following  purposes:</a:t>
            </a:r>
            <a:endParaRPr lang="en-US"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838200" y="2933700"/>
            <a:ext cx="8229600" cy="419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4163" indent="-284163" algn="l" fontAlgn="auto">
              <a:spcAft>
                <a:spcPts val="0"/>
              </a:spcAft>
              <a:buFont typeface="Arial" panose="020B0604020202020204" pitchFamily="34" charset="0"/>
              <a:buChar char="•"/>
              <a:tabLst>
                <a:tab pos="568325" algn="l"/>
              </a:tabLst>
            </a:pPr>
            <a:r>
              <a:rPr lang="en-US" sz="1800" dirty="0" smtClean="0">
                <a:latin typeface="Times New Roman" panose="02020603050405020304" pitchFamily="18" charset="0"/>
                <a:cs typeface="Times New Roman" panose="02020603050405020304" pitchFamily="18" charset="0"/>
              </a:rPr>
              <a:t>Prepare code input for selected scenarios according to event tree;</a:t>
            </a:r>
          </a:p>
        </p:txBody>
      </p:sp>
      <p:sp>
        <p:nvSpPr>
          <p:cNvPr id="20" name="Title 1"/>
          <p:cNvSpPr txBox="1">
            <a:spLocks/>
          </p:cNvSpPr>
          <p:nvPr/>
        </p:nvSpPr>
        <p:spPr>
          <a:xfrm>
            <a:off x="838200" y="3238500"/>
            <a:ext cx="8229600" cy="6477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4163" indent="-284163" algn="l" fontAlgn="auto">
              <a:spcAft>
                <a:spcPts val="0"/>
              </a:spcAft>
              <a:buFont typeface="Arial" panose="020B0604020202020204" pitchFamily="34" charset="0"/>
              <a:buChar char="•"/>
              <a:tabLst>
                <a:tab pos="568325" algn="l"/>
              </a:tabLst>
            </a:pPr>
            <a:r>
              <a:rPr lang="en-US" sz="1800" dirty="0" smtClean="0">
                <a:latin typeface="Times New Roman" panose="02020603050405020304" pitchFamily="18" charset="0"/>
                <a:cs typeface="Times New Roman" panose="02020603050405020304" pitchFamily="18" charset="0"/>
              </a:rPr>
              <a:t>Preform Thermo-hydraulic analysis for different versions of each scenario;</a:t>
            </a:r>
            <a:endParaRPr lang="en-US" sz="3600" dirty="0">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838200" y="3581400"/>
            <a:ext cx="8229600" cy="6858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4163" indent="-284163" algn="l" fontAlgn="auto">
              <a:spcAft>
                <a:spcPts val="0"/>
              </a:spcAft>
              <a:buFont typeface="Arial" panose="020B0604020202020204" pitchFamily="34" charset="0"/>
              <a:buChar char="•"/>
              <a:tabLst>
                <a:tab pos="568325" algn="l"/>
              </a:tabLst>
            </a:pPr>
            <a:r>
              <a:rPr lang="en-US" sz="1800" dirty="0" smtClean="0">
                <a:latin typeface="Times New Roman" panose="02020603050405020304" pitchFamily="18" charset="0"/>
                <a:cs typeface="Times New Roman" panose="02020603050405020304" pitchFamily="18" charset="0"/>
              </a:rPr>
              <a:t>Determine the final state of the core and maximum fuel cladding temperature for all scenarios’ sequences.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9215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500"/>
                                        <p:tgtEl>
                                          <p:spTgt spid="20">
                                            <p:txEl>
                                              <p:pRg st="0" end="0"/>
                                            </p:txEl>
                                          </p:spTgt>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23/23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smtClean="0">
                <a:latin typeface="Times New Roman" panose="02020603050405020304" pitchFamily="18" charset="0"/>
                <a:cs typeface="Times New Roman" panose="02020603050405020304" pitchFamily="18" charset="0"/>
              </a:rPr>
              <a:t>conclusion</a:t>
            </a:r>
            <a:endParaRPr lang="en-US" sz="3200" b="1" i="1" dirty="0">
              <a:latin typeface="Times New Roman" panose="02020603050405020304" pitchFamily="18" charset="0"/>
              <a:cs typeface="Times New Roman" panose="02020603050405020304" pitchFamily="18" charset="0"/>
            </a:endParaRPr>
          </a:p>
        </p:txBody>
      </p:sp>
      <p:sp>
        <p:nvSpPr>
          <p:cNvPr id="15" name="Rectangle 14"/>
          <p:cNvSpPr/>
          <p:nvPr/>
        </p:nvSpPr>
        <p:spPr>
          <a:xfrm>
            <a:off x="304800" y="1258631"/>
            <a:ext cx="2680542" cy="400110"/>
          </a:xfrm>
          <a:prstGeom prst="rect">
            <a:avLst/>
          </a:prstGeom>
        </p:spPr>
        <p:txBody>
          <a:bodyPr wrap="none">
            <a:spAutoFit/>
          </a:bodyPr>
          <a:lstStyle/>
          <a:p>
            <a:pPr marL="342900" indent="-342900">
              <a:buFont typeface="Wingdings" panose="05000000000000000000" pitchFamily="2" charset="2"/>
              <a:buChar char="v"/>
            </a:pPr>
            <a:r>
              <a:rPr lang="en-US" sz="2000" b="1" dirty="0" smtClean="0">
                <a:latin typeface="Times New Roman" panose="02020603050405020304" pitchFamily="18" charset="0"/>
              </a:rPr>
              <a:t>Many of Discussion</a:t>
            </a:r>
            <a:endParaRPr lang="en-US" sz="2000" b="1" dirty="0">
              <a:latin typeface="Times New Roman" panose="02020603050405020304" pitchFamily="18" charset="0"/>
            </a:endParaRPr>
          </a:p>
        </p:txBody>
      </p:sp>
      <p:sp>
        <p:nvSpPr>
          <p:cNvPr id="16" name="Content Placeholder 2"/>
          <p:cNvSpPr txBox="1">
            <a:spLocks/>
          </p:cNvSpPr>
          <p:nvPr/>
        </p:nvSpPr>
        <p:spPr>
          <a:xfrm>
            <a:off x="788670" y="1752600"/>
            <a:ext cx="7496175" cy="48012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fontAlgn="auto">
              <a:spcBef>
                <a:spcPts val="0"/>
              </a:spcBef>
              <a:spcAft>
                <a:spcPts val="12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the </a:t>
            </a:r>
            <a:r>
              <a:rPr lang="en-US" sz="1800" dirty="0">
                <a:solidFill>
                  <a:schemeClr val="tx1"/>
                </a:solidFill>
                <a:latin typeface="Times New Roman" panose="02020603050405020304" pitchFamily="18" charset="0"/>
                <a:cs typeface="Times New Roman" panose="02020603050405020304" pitchFamily="18" charset="0"/>
              </a:rPr>
              <a:t>main challenge in updating the alpha parameters is the lack of specific power plant operation data due to its short service </a:t>
            </a:r>
            <a:r>
              <a:rPr lang="en-US" sz="1800" dirty="0" smtClean="0">
                <a:solidFill>
                  <a:schemeClr val="tx1"/>
                </a:solidFill>
                <a:latin typeface="Times New Roman" panose="02020603050405020304" pitchFamily="18" charset="0"/>
                <a:cs typeface="Times New Roman" panose="02020603050405020304" pitchFamily="18" charset="0"/>
              </a:rPr>
              <a:t>life. Another </a:t>
            </a:r>
            <a:r>
              <a:rPr lang="en-US" sz="1800" dirty="0">
                <a:solidFill>
                  <a:schemeClr val="tx1"/>
                </a:solidFill>
                <a:latin typeface="Times New Roman" panose="02020603050405020304" pitchFamily="18" charset="0"/>
                <a:cs typeface="Times New Roman" panose="02020603050405020304" pitchFamily="18" charset="0"/>
              </a:rPr>
              <a:t>challenge is the incomplete recording of equipment status after fault detection, which makes the determination of the values of impact vector factors uncertain</a:t>
            </a:r>
            <a:r>
              <a:rPr lang="en-US" sz="1800" dirty="0">
                <a:latin typeface="Times New Roman" panose="02020603050405020304" pitchFamily="18" charset="0"/>
              </a:rPr>
              <a:t>.</a:t>
            </a:r>
          </a:p>
          <a:p>
            <a:pPr marL="457200" indent="-457200" algn="just" fontAlgn="auto">
              <a:spcBef>
                <a:spcPts val="0"/>
              </a:spcBef>
              <a:spcAft>
                <a:spcPts val="1200"/>
              </a:spcAft>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full scope simulator  can only provide data for post-accident  errors at power mode but still a valuable source for HRA as they allow to produce data of interest as well as to observe operator performance in recreated accident conditions for which there is little, if any, real experience. The </a:t>
            </a:r>
            <a:r>
              <a:rPr lang="en-US" sz="1800" dirty="0">
                <a:solidFill>
                  <a:schemeClr val="tx1"/>
                </a:solidFill>
                <a:latin typeface="Times New Roman" panose="02020603050405020304" pitchFamily="18" charset="0"/>
                <a:cs typeface="Times New Roman" panose="02020603050405020304" pitchFamily="18" charset="0"/>
              </a:rPr>
              <a:t>challenge in simulator application is that the scenarios should be run in repetitive way for all actions defined in PSA and it may not be possible.</a:t>
            </a:r>
          </a:p>
          <a:p>
            <a:pPr marL="457200" indent="-457200" algn="just" fontAlgn="auto">
              <a:spcBef>
                <a:spcPts val="0"/>
              </a:spcBef>
              <a:spcAft>
                <a:spcPts val="1200"/>
              </a:spcAft>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Several scenarios in low power and shutdown modes, which typically have large water inventories and generally slower dynamics are defined as long time window scenarios. In long time scenario the mission times are on the order of hours, from as little as 4-6 hours up to 24 or 48 hours which makes them impossible to be run in simulator. </a:t>
            </a:r>
          </a:p>
          <a:p>
            <a:pPr marL="457200" indent="-457200" algn="just" fontAlgn="auto">
              <a:spcAft>
                <a:spcPts val="0"/>
              </a:spcAft>
              <a:buFont typeface="Arial" panose="020B0604020202020204" pitchFamily="34" charset="0"/>
              <a:buChar char="•"/>
            </a:pPr>
            <a:endParaRPr lang="en-US"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254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24</a:t>
            </a:fld>
            <a:endParaRPr lang="en-US"/>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 y="-6927"/>
            <a:ext cx="9143999" cy="6858000"/>
          </a:xfrm>
          <a:prstGeom prst="rect">
            <a:avLst/>
          </a:prstGeom>
        </p:spPr>
      </p:pic>
      <p:sp>
        <p:nvSpPr>
          <p:cNvPr id="6" name="Rectangle 5"/>
          <p:cNvSpPr/>
          <p:nvPr/>
        </p:nvSpPr>
        <p:spPr>
          <a:xfrm>
            <a:off x="0" y="1241294"/>
            <a:ext cx="6324599" cy="144655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rgbClr val="FF0000"/>
                </a:solidFill>
                <a:latin typeface="Times New Roman" pitchFamily="18" charset="0"/>
                <a:cs typeface="Times New Roman" pitchFamily="18" charset="0"/>
              </a:rPr>
              <a:t>Thank You For Your Attention</a:t>
            </a:r>
            <a:endParaRPr lang="en-US" sz="4400" b="1" dirty="0">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2893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sp>
        <p:nvSpPr>
          <p:cNvPr id="12" name="TextBox 11"/>
          <p:cNvSpPr txBox="1"/>
          <p:nvPr/>
        </p:nvSpPr>
        <p:spPr>
          <a:xfrm>
            <a:off x="699770" y="1464042"/>
            <a:ext cx="3714750" cy="4098558"/>
          </a:xfrm>
          <a:prstGeom prst="rect">
            <a:avLst/>
          </a:prstGeom>
          <a:noFill/>
        </p:spPr>
        <p:txBody>
          <a:bodyPr wrap="square" rtlCol="1" anchor="ctr">
            <a:spAutoFit/>
          </a:bodyPr>
          <a:lstStyle/>
          <a:p>
            <a:pPr marL="342900" indent="-342900" algn="just">
              <a:lnSpc>
                <a:spcPct val="110000"/>
              </a:lnSpc>
              <a:spcBef>
                <a:spcPts val="1108"/>
              </a:spcBef>
              <a:buFont typeface="Wingdings" panose="05000000000000000000" pitchFamily="2" charset="2"/>
              <a:buChar char="v"/>
              <a:defRPr/>
            </a:pPr>
            <a:r>
              <a:rPr lang="en-US" sz="2000" dirty="0">
                <a:solidFill>
                  <a:prstClr val="black"/>
                </a:solidFill>
                <a:latin typeface="Times New Roman" panose="02020603050405020304" pitchFamily="18" charset="0"/>
                <a:cs typeface="Times New Roman" panose="02020603050405020304" pitchFamily="18" charset="0"/>
              </a:rPr>
              <a:t>Construction started in 1974, KWU design, 2 PWR units each 1293 </a:t>
            </a:r>
            <a:r>
              <a:rPr lang="en-US" sz="2000" dirty="0" smtClean="0">
                <a:solidFill>
                  <a:prstClr val="black"/>
                </a:solidFill>
                <a:latin typeface="Times New Roman" panose="02020603050405020304" pitchFamily="18" charset="0"/>
                <a:cs typeface="Times New Roman" panose="02020603050405020304" pitchFamily="18" charset="0"/>
              </a:rPr>
              <a:t>MW;</a:t>
            </a: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lgn="just">
              <a:lnSpc>
                <a:spcPct val="110000"/>
              </a:lnSpc>
              <a:spcBef>
                <a:spcPts val="1108"/>
              </a:spcBef>
              <a:buFont typeface="Wingdings" panose="05000000000000000000" pitchFamily="2" charset="2"/>
              <a:buChar char="v"/>
              <a:tabLst>
                <a:tab pos="159731" algn="l"/>
              </a:tabLst>
              <a:defRPr/>
            </a:pPr>
            <a:r>
              <a:rPr lang="en-US" sz="2000" dirty="0">
                <a:solidFill>
                  <a:prstClr val="black"/>
                </a:solidFill>
                <a:latin typeface="Times New Roman" panose="02020603050405020304" pitchFamily="18" charset="0"/>
                <a:cs typeface="Times New Roman" panose="02020603050405020304" pitchFamily="18" charset="0"/>
              </a:rPr>
              <a:t>Construction stopped in </a:t>
            </a:r>
            <a:r>
              <a:rPr lang="en-US" sz="2000" dirty="0" smtClean="0">
                <a:solidFill>
                  <a:prstClr val="black"/>
                </a:solidFill>
                <a:latin typeface="Times New Roman" panose="02020603050405020304" pitchFamily="18" charset="0"/>
                <a:cs typeface="Times New Roman" panose="02020603050405020304" pitchFamily="18" charset="0"/>
              </a:rPr>
              <a:t>1980;</a:t>
            </a:r>
            <a:endParaRPr lang="en-US" sz="2000" dirty="0">
              <a:solidFill>
                <a:prstClr val="black"/>
              </a:solidFill>
              <a:latin typeface="Times New Roman" panose="02020603050405020304" pitchFamily="18" charset="0"/>
              <a:cs typeface="Times New Roman" panose="02020603050405020304" pitchFamily="18" charset="0"/>
            </a:endParaRPr>
          </a:p>
          <a:p>
            <a:pPr marL="342900" indent="-342900" algn="just">
              <a:lnSpc>
                <a:spcPct val="110000"/>
              </a:lnSpc>
              <a:spcBef>
                <a:spcPts val="1108"/>
              </a:spcBef>
              <a:buFont typeface="Wingdings" panose="05000000000000000000" pitchFamily="2" charset="2"/>
              <a:buChar char="v"/>
              <a:defRPr/>
            </a:pPr>
            <a:r>
              <a:rPr lang="en-US" sz="2000" dirty="0">
                <a:solidFill>
                  <a:prstClr val="black"/>
                </a:solidFill>
                <a:latin typeface="Times New Roman" panose="02020603050405020304" pitchFamily="18" charset="0"/>
                <a:cs typeface="Times New Roman" panose="02020603050405020304" pitchFamily="18" charset="0"/>
              </a:rPr>
              <a:t>In Jan. 1996 contract was effective with RF to complete the unit-1 based on VVER-1000 type 446 (modified version of 320) with </a:t>
            </a:r>
            <a:r>
              <a:rPr lang="en-US" sz="2000" dirty="0" smtClean="0">
                <a:solidFill>
                  <a:prstClr val="black"/>
                </a:solidFill>
                <a:latin typeface="Times New Roman" panose="02020603050405020304" pitchFamily="18" charset="0"/>
                <a:cs typeface="Times New Roman" panose="02020603050405020304" pitchFamily="18" charset="0"/>
              </a:rPr>
              <a:t>using of </a:t>
            </a:r>
            <a:r>
              <a:rPr lang="en-US" sz="2000" dirty="0">
                <a:solidFill>
                  <a:prstClr val="black"/>
                </a:solidFill>
                <a:latin typeface="Times New Roman" panose="02020603050405020304" pitchFamily="18" charset="0"/>
                <a:cs typeface="Times New Roman" panose="02020603050405020304" pitchFamily="18" charset="0"/>
              </a:rPr>
              <a:t>KWU available buildings &amp;  </a:t>
            </a:r>
            <a:r>
              <a:rPr lang="en-US" sz="2000" dirty="0" smtClean="0">
                <a:solidFill>
                  <a:prstClr val="black"/>
                </a:solidFill>
                <a:latin typeface="Times New Roman" panose="02020603050405020304" pitchFamily="18" charset="0"/>
                <a:cs typeface="Times New Roman" panose="02020603050405020304" pitchFamily="18" charset="0"/>
              </a:rPr>
              <a:t>equipment.</a:t>
            </a:r>
            <a:endParaRPr lang="en-US" sz="2000" dirty="0">
              <a:solidFill>
                <a:prstClr val="black"/>
              </a:solidFill>
              <a:latin typeface="Times New Roman" panose="02020603050405020304" pitchFamily="18" charset="0"/>
              <a:cs typeface="Times New Roman" panose="02020603050405020304" pitchFamily="18" charset="0"/>
            </a:endParaRPr>
          </a:p>
        </p:txBody>
      </p:sp>
      <p:grpSp>
        <p:nvGrpSpPr>
          <p:cNvPr id="14" name="Group 3"/>
          <p:cNvGrpSpPr>
            <a:grpSpLocks/>
          </p:cNvGrpSpPr>
          <p:nvPr/>
        </p:nvGrpSpPr>
        <p:grpSpPr bwMode="auto">
          <a:xfrm>
            <a:off x="4470078" y="1325441"/>
            <a:ext cx="4053844" cy="5279576"/>
            <a:chOff x="5240746" y="908050"/>
            <a:chExt cx="4464819" cy="5916042"/>
          </a:xfrm>
        </p:grpSpPr>
        <p:pic>
          <p:nvPicPr>
            <p:cNvPr id="15" name="Picture 5" descr="iran-bushehr-quake-nuclear.si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908050"/>
              <a:ext cx="431958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ss-140512-08-Bushehr-Russia-Iran-nuclear-contract-199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3363" y="3717032"/>
              <a:ext cx="4319587" cy="31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flipH="1">
              <a:off x="5240746" y="3789085"/>
              <a:ext cx="4464819" cy="0"/>
            </a:xfrm>
            <a:prstGeom prst="line">
              <a:avLst/>
            </a:prstGeom>
            <a:ln w="101600" cmpd="sng">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itle 1"/>
          <p:cNvSpPr txBox="1">
            <a:spLocks/>
          </p:cNvSpPr>
          <p:nvPr/>
        </p:nvSpPr>
        <p:spPr>
          <a:xfrm>
            <a:off x="1928622" y="212408"/>
            <a:ext cx="54864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latin typeface="Times New Roman" panose="02020603050405020304" pitchFamily="18" charset="0"/>
              </a:rPr>
              <a:t>Bushehr Nuclear Power Plant (BNPP-1)</a:t>
            </a:r>
            <a:endParaRPr lang="fa-IR" sz="2400" b="1" i="1" dirty="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pic>
        <p:nvPicPr>
          <p:cNvPr id="21" name="Picture 20"/>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32445" y="137319"/>
            <a:ext cx="782955" cy="1143000"/>
          </a:xfrm>
          <a:prstGeom prst="rect">
            <a:avLst/>
          </a:prstGeom>
        </p:spPr>
      </p:pic>
      <p:cxnSp>
        <p:nvCxnSpPr>
          <p:cNvPr id="20" name="Straight Connector 19"/>
          <p:cNvCxnSpPr/>
          <p:nvPr/>
        </p:nvCxnSpPr>
        <p:spPr>
          <a:xfrm flipH="1">
            <a:off x="1295400" y="1219200"/>
            <a:ext cx="655320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22" name="Picture 2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565" y="713740"/>
            <a:ext cx="712470" cy="429260"/>
          </a:xfrm>
          <a:prstGeom prst="rect">
            <a:avLst/>
          </a:prstGeom>
          <a:noFill/>
        </p:spPr>
      </p:pic>
      <p:pic>
        <p:nvPicPr>
          <p:cNvPr id="23" name="Picture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740" y="204470"/>
            <a:ext cx="734060" cy="405130"/>
          </a:xfrm>
          <a:prstGeom prst="rect">
            <a:avLst/>
          </a:prstGeom>
          <a:noFill/>
        </p:spPr>
      </p:pic>
      <p:sp>
        <p:nvSpPr>
          <p:cNvPr id="19" name="Oval 1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2/23</a:t>
            </a:r>
            <a:endParaRPr lang="en-US"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3324597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sp>
        <p:nvSpPr>
          <p:cNvPr id="11" name="TextBox 10"/>
          <p:cNvSpPr txBox="1"/>
          <p:nvPr/>
        </p:nvSpPr>
        <p:spPr>
          <a:xfrm>
            <a:off x="609600" y="1371600"/>
            <a:ext cx="7162800" cy="3785652"/>
          </a:xfrm>
          <a:prstGeom prst="rect">
            <a:avLst/>
          </a:prstGeom>
          <a:noFill/>
        </p:spPr>
        <p:txBody>
          <a:bodyPr wrap="square" rtlCol="1">
            <a:spAutoFit/>
          </a:bodyPr>
          <a:lstStyle/>
          <a:p>
            <a:pPr marL="285750" algn="just">
              <a:lnSpc>
                <a:spcPct val="200000"/>
              </a:lnSpc>
              <a:defRPr/>
            </a:pPr>
            <a:r>
              <a:rPr lang="en-US" sz="2400" b="1" dirty="0" smtClean="0">
                <a:latin typeface="Times New Roman" panose="02020603050405020304" pitchFamily="18" charset="0"/>
                <a:cs typeface="Times New Roman" panose="02020603050405020304" pitchFamily="18" charset="0"/>
              </a:rPr>
              <a:t>History of commissioning and operation:</a:t>
            </a:r>
          </a:p>
          <a:p>
            <a:pPr marL="1085850" lvl="1" indent="-342900" algn="just">
              <a:lnSpc>
                <a:spcPct val="200000"/>
              </a:lnSpc>
              <a:buFont typeface="Wingdings" panose="05000000000000000000" pitchFamily="2" charset="2"/>
              <a:buChar char="v"/>
              <a:defRPr/>
            </a:pPr>
            <a:r>
              <a:rPr lang="en-US" sz="2400" dirty="0" smtClean="0">
                <a:latin typeface="Times New Roman" panose="02020603050405020304" pitchFamily="18" charset="0"/>
                <a:cs typeface="Times New Roman" panose="02020603050405020304" pitchFamily="18" charset="0"/>
              </a:rPr>
              <a:t>First </a:t>
            </a:r>
            <a:r>
              <a:rPr lang="en-US" sz="2400" dirty="0">
                <a:latin typeface="Times New Roman" panose="02020603050405020304" pitchFamily="18" charset="0"/>
                <a:cs typeface="Times New Roman" panose="02020603050405020304" pitchFamily="18" charset="0"/>
              </a:rPr>
              <a:t>criticality achieved in </a:t>
            </a:r>
            <a:r>
              <a:rPr lang="en-US" sz="2400" dirty="0" smtClean="0">
                <a:latin typeface="Times New Roman" panose="02020603050405020304" pitchFamily="18" charset="0"/>
                <a:cs typeface="Times New Roman" panose="02020603050405020304" pitchFamily="18" charset="0"/>
              </a:rPr>
              <a:t>May 2011</a:t>
            </a:r>
            <a:endParaRPr lang="en-US" sz="2400" dirty="0">
              <a:latin typeface="Times New Roman" panose="02020603050405020304" pitchFamily="18" charset="0"/>
              <a:cs typeface="Times New Roman" panose="02020603050405020304" pitchFamily="18" charset="0"/>
            </a:endParaRPr>
          </a:p>
          <a:p>
            <a:pPr marL="1085850" lvl="1" indent="-342900" algn="just">
              <a:lnSpc>
                <a:spcPct val="200000"/>
              </a:lnSpc>
              <a:buFont typeface="Wingdings" panose="05000000000000000000" pitchFamily="2" charset="2"/>
              <a:buChar char="v"/>
              <a:defRPr/>
            </a:pPr>
            <a:r>
              <a:rPr lang="en-US" sz="2400" dirty="0">
                <a:latin typeface="Times New Roman" panose="02020603050405020304" pitchFamily="18" charset="0"/>
                <a:cs typeface="Times New Roman" panose="02020603050405020304" pitchFamily="18" charset="0"/>
              </a:rPr>
              <a:t>Unit connected to the grid </a:t>
            </a:r>
            <a:r>
              <a:rPr lang="en-US" sz="2400" dirty="0" smtClean="0">
                <a:latin typeface="Times New Roman" panose="02020603050405020304" pitchFamily="18" charset="0"/>
                <a:cs typeface="Times New Roman" panose="02020603050405020304" pitchFamily="18" charset="0"/>
              </a:rPr>
              <a:t>in Sep. 2011</a:t>
            </a:r>
            <a:endParaRPr lang="en-US" sz="2400" dirty="0">
              <a:latin typeface="Times New Roman" panose="02020603050405020304" pitchFamily="18" charset="0"/>
              <a:cs typeface="Times New Roman" panose="02020603050405020304" pitchFamily="18" charset="0"/>
            </a:endParaRPr>
          </a:p>
          <a:p>
            <a:pPr marL="1085850" lvl="1" indent="-342900" algn="just">
              <a:lnSpc>
                <a:spcPct val="200000"/>
              </a:lnSpc>
              <a:buFont typeface="Wingdings" panose="05000000000000000000" pitchFamily="2" charset="2"/>
              <a:buChar char="v"/>
              <a:defRPr/>
            </a:pPr>
            <a:r>
              <a:rPr lang="en-US" sz="2400" dirty="0">
                <a:latin typeface="Times New Roman" panose="02020603050405020304" pitchFamily="18" charset="0"/>
                <a:cs typeface="Times New Roman" panose="02020603050405020304" pitchFamily="18" charset="0"/>
              </a:rPr>
              <a:t>Unit provisional acceptance in </a:t>
            </a:r>
            <a:r>
              <a:rPr lang="en-US" sz="2400" dirty="0" smtClean="0">
                <a:latin typeface="Times New Roman" panose="02020603050405020304" pitchFamily="18" charset="0"/>
                <a:cs typeface="Times New Roman" panose="02020603050405020304" pitchFamily="18" charset="0"/>
              </a:rPr>
              <a:t>Sep. 2013</a:t>
            </a:r>
            <a:endParaRPr lang="en-US" sz="2400" dirty="0">
              <a:latin typeface="Times New Roman" panose="02020603050405020304" pitchFamily="18" charset="0"/>
              <a:cs typeface="Times New Roman" panose="02020603050405020304" pitchFamily="18" charset="0"/>
            </a:endParaRPr>
          </a:p>
          <a:p>
            <a:pPr marL="1085850" lvl="1" indent="-342900" algn="just">
              <a:lnSpc>
                <a:spcPct val="200000"/>
              </a:lnSpc>
              <a:buFont typeface="Wingdings" panose="05000000000000000000" pitchFamily="2" charset="2"/>
              <a:buChar char="v"/>
              <a:defRPr/>
            </a:pPr>
            <a:r>
              <a:rPr lang="en-US" sz="2400" dirty="0">
                <a:latin typeface="Times New Roman" panose="02020603050405020304" pitchFamily="18" charset="0"/>
                <a:cs typeface="Times New Roman" panose="02020603050405020304" pitchFamily="18" charset="0"/>
              </a:rPr>
              <a:t>First refueling conducted, Feb. </a:t>
            </a:r>
            <a:r>
              <a:rPr lang="en-US" sz="2400" dirty="0" smtClean="0">
                <a:latin typeface="Times New Roman" panose="02020603050405020304" pitchFamily="18" charset="0"/>
                <a:cs typeface="Times New Roman" panose="02020603050405020304" pitchFamily="18" charset="0"/>
              </a:rPr>
              <a:t>2013</a:t>
            </a:r>
            <a:endParaRPr lang="en-US" sz="2400" dirty="0">
              <a:latin typeface="Times New Roman" panose="02020603050405020304" pitchFamily="18" charset="0"/>
              <a:cs typeface="Times New Roman" panose="02020603050405020304" pitchFamily="18" charset="0"/>
            </a:endParaRPr>
          </a:p>
        </p:txBody>
      </p:sp>
      <p:pic>
        <p:nvPicPr>
          <p:cNvPr id="22" name="Picture 2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32445" y="137319"/>
            <a:ext cx="782955" cy="1143000"/>
          </a:xfrm>
          <a:prstGeom prst="rect">
            <a:avLst/>
          </a:prstGeom>
        </p:spPr>
      </p:pic>
      <p:cxnSp>
        <p:nvCxnSpPr>
          <p:cNvPr id="12" name="Straight Connector 11"/>
          <p:cNvCxnSpPr/>
          <p:nvPr/>
        </p:nvCxnSpPr>
        <p:spPr>
          <a:xfrm flipH="1">
            <a:off x="1295400" y="1219200"/>
            <a:ext cx="655320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565" y="713740"/>
            <a:ext cx="712470" cy="429260"/>
          </a:xfrm>
          <a:prstGeom prst="rect">
            <a:avLst/>
          </a:prstGeom>
          <a:noFill/>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740" y="204470"/>
            <a:ext cx="734060" cy="405130"/>
          </a:xfrm>
          <a:prstGeom prst="rect">
            <a:avLst/>
          </a:prstGeom>
          <a:noFill/>
        </p:spPr>
      </p:pic>
      <p:sp>
        <p:nvSpPr>
          <p:cNvPr id="16" name="Oval 15"/>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3/23</a:t>
            </a:r>
            <a:endParaRPr lang="en-US" sz="1400" dirty="0">
              <a:solidFill>
                <a:schemeClr val="tx1"/>
              </a:solidFill>
              <a:latin typeface="Times New Roman" pitchFamily="18" charset="0"/>
              <a:cs typeface="Times New Roman" pitchFamily="18" charset="0"/>
            </a:endParaRPr>
          </a:p>
        </p:txBody>
      </p:sp>
      <p:sp>
        <p:nvSpPr>
          <p:cNvPr id="17" name="Title 1"/>
          <p:cNvSpPr txBox="1">
            <a:spLocks/>
          </p:cNvSpPr>
          <p:nvPr/>
        </p:nvSpPr>
        <p:spPr>
          <a:xfrm>
            <a:off x="1928622" y="212408"/>
            <a:ext cx="54864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latin typeface="Times New Roman" panose="02020603050405020304" pitchFamily="18" charset="0"/>
              </a:rPr>
              <a:t>Bushehr Nuclear Power Plant (BNPP-1)</a:t>
            </a:r>
            <a:endParaRPr lang="fa-IR" sz="2400" b="1" i="1" dirty="0">
              <a:latin typeface="Times New Roman" panose="02020603050405020304" pitchFamily="18" charset="0"/>
            </a:endParaRPr>
          </a:p>
        </p:txBody>
      </p:sp>
    </p:spTree>
    <p:extLst>
      <p:ext uri="{BB962C8B-B14F-4D97-AF65-F5344CB8AC3E}">
        <p14:creationId xmlns:p14="http://schemas.microsoft.com/office/powerpoint/2010/main" val="2045542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4/23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1101840"/>
          </a:xfrm>
          <a:prstGeom prst="rect">
            <a:avLst/>
          </a:prstGeom>
        </p:spPr>
        <p:txBody>
          <a:bodyPr wrap="square">
            <a:spAutoFit/>
          </a:bodyPr>
          <a:lstStyle/>
          <a:p>
            <a:pPr algn="ctr" rtl="1" eaLnBrk="1" fontAlgn="auto" hangingPunct="1">
              <a:spcBef>
                <a:spcPct val="20000"/>
              </a:spcBef>
              <a:spcAft>
                <a:spcPts val="0"/>
              </a:spcAft>
            </a:pPr>
            <a:r>
              <a:rPr lang="en-US" sz="3200" b="1" i="1" dirty="0" smtClean="0">
                <a:latin typeface="Times New Roman" panose="02020603050405020304" pitchFamily="18" charset="0"/>
                <a:cs typeface="Times New Roman" panose="02020603050405020304" pitchFamily="18" charset="0"/>
              </a:rPr>
              <a:t>PSA Documents in BNPP</a:t>
            </a:r>
            <a:endParaRPr lang="en-US" sz="3200" b="1" i="1" dirty="0">
              <a:latin typeface="Times New Roman" panose="02020603050405020304" pitchFamily="18" charset="0"/>
              <a:cs typeface="Times New Roman" panose="02020603050405020304" pitchFamily="18" charset="0"/>
            </a:endParaRPr>
          </a:p>
          <a:p>
            <a:pPr algn="ctr" rtl="1" eaLnBrk="1" fontAlgn="auto" hangingPunct="1">
              <a:spcBef>
                <a:spcPct val="20000"/>
              </a:spcBef>
              <a:spcAft>
                <a:spcPts val="0"/>
              </a:spcAft>
            </a:pPr>
            <a:endParaRPr lang="en-US" sz="2800" b="1" dirty="0">
              <a:solidFill>
                <a:prstClr val="black"/>
              </a:solidFill>
              <a:latin typeface="+mn-lt"/>
              <a:cs typeface="B Mitra" panose="00000400000000000000" pitchFamily="2" charset="-78"/>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133600"/>
            <a:ext cx="4980940" cy="377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788670" y="1215464"/>
            <a:ext cx="7763962" cy="400110"/>
          </a:xfrm>
          <a:prstGeom prst="rect">
            <a:avLst/>
          </a:prstGeom>
        </p:spPr>
        <p:txBody>
          <a:bodyPr wrap="square">
            <a:spAutoFit/>
          </a:bodyPr>
          <a:lstStyle/>
          <a:p>
            <a:pPr eaLnBrk="1" fontAlgn="auto" hangingPunct="1">
              <a:spcBef>
                <a:spcPts val="0"/>
              </a:spcBef>
              <a:spcAft>
                <a:spcPts val="1200"/>
              </a:spcAft>
            </a:pPr>
            <a:r>
              <a:rPr lang="en-US" sz="2000" dirty="0">
                <a:solidFill>
                  <a:prstClr val="black"/>
                </a:solidFill>
                <a:latin typeface="Times New Roman" panose="02020603050405020304" pitchFamily="18" charset="0"/>
                <a:cs typeface="Times New Roman" panose="02020603050405020304" pitchFamily="18" charset="0"/>
              </a:rPr>
              <a:t>LPSA Level 1 for full power </a:t>
            </a:r>
            <a:r>
              <a:rPr lang="en-US" sz="2000" dirty="0" smtClean="0">
                <a:solidFill>
                  <a:prstClr val="black"/>
                </a:solidFill>
                <a:latin typeface="Times New Roman" panose="02020603050405020304" pitchFamily="18" charset="0"/>
                <a:cs typeface="Times New Roman" panose="02020603050405020304" pitchFamily="18" charset="0"/>
              </a:rPr>
              <a:t>and </a:t>
            </a:r>
            <a:r>
              <a:rPr lang="en-US" sz="2000" dirty="0">
                <a:solidFill>
                  <a:prstClr val="black"/>
                </a:solidFill>
                <a:latin typeface="Times New Roman" panose="02020603050405020304" pitchFamily="18" charset="0"/>
                <a:cs typeface="Times New Roman" panose="02020603050405020304" pitchFamily="18" charset="0"/>
              </a:rPr>
              <a:t>shutdown </a:t>
            </a:r>
            <a:r>
              <a:rPr lang="en-US" sz="2000" dirty="0" smtClean="0">
                <a:solidFill>
                  <a:prstClr val="black"/>
                </a:solidFill>
                <a:latin typeface="Times New Roman" panose="02020603050405020304" pitchFamily="18" charset="0"/>
                <a:cs typeface="Times New Roman" panose="02020603050405020304" pitchFamily="18" charset="0"/>
              </a:rPr>
              <a:t>modes are being conducted</a:t>
            </a:r>
            <a:r>
              <a:rPr lang="en-US" b="1" dirty="0" smtClean="0">
                <a:solidFill>
                  <a:prstClr val="black"/>
                </a:solidFill>
                <a:latin typeface="Calibri"/>
              </a:rPr>
              <a:t>.</a:t>
            </a:r>
          </a:p>
        </p:txBody>
      </p:sp>
    </p:spTree>
    <p:extLst>
      <p:ext uri="{BB962C8B-B14F-4D97-AF65-F5344CB8AC3E}">
        <p14:creationId xmlns:p14="http://schemas.microsoft.com/office/powerpoint/2010/main" val="155807940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5/23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1101840"/>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L</a:t>
            </a:r>
            <a:r>
              <a:rPr lang="en-US" sz="3200" b="1" i="1" dirty="0" smtClean="0">
                <a:latin typeface="Times New Roman" panose="02020603050405020304" pitchFamily="18" charset="0"/>
                <a:cs typeface="Times New Roman" panose="02020603050405020304" pitchFamily="18" charset="0"/>
              </a:rPr>
              <a:t>PSA Level-1 in BNPP</a:t>
            </a:r>
            <a:endParaRPr lang="en-US" sz="3200" b="1" i="1" dirty="0">
              <a:latin typeface="Times New Roman" panose="02020603050405020304" pitchFamily="18" charset="0"/>
              <a:cs typeface="Times New Roman" panose="02020603050405020304" pitchFamily="18" charset="0"/>
            </a:endParaRPr>
          </a:p>
          <a:p>
            <a:pPr algn="ctr" rtl="1" eaLnBrk="1" fontAlgn="auto" hangingPunct="1">
              <a:spcBef>
                <a:spcPct val="20000"/>
              </a:spcBef>
              <a:spcAft>
                <a:spcPts val="0"/>
              </a:spcAft>
            </a:pPr>
            <a:endParaRPr lang="en-US" sz="2800" b="1" dirty="0">
              <a:solidFill>
                <a:prstClr val="black"/>
              </a:solidFill>
              <a:latin typeface="+mn-lt"/>
              <a:cs typeface="B Mitra" panose="00000400000000000000" pitchFamily="2" charset="-78"/>
            </a:endParaRPr>
          </a:p>
        </p:txBody>
      </p:sp>
      <p:sp>
        <p:nvSpPr>
          <p:cNvPr id="17" name="Rectangle 16"/>
          <p:cNvSpPr/>
          <p:nvPr/>
        </p:nvSpPr>
        <p:spPr>
          <a:xfrm>
            <a:off x="152400" y="1215464"/>
            <a:ext cx="8400232" cy="5170646"/>
          </a:xfrm>
          <a:prstGeom prst="rect">
            <a:avLst/>
          </a:prstGeom>
        </p:spPr>
        <p:txBody>
          <a:bodyPr wrap="square">
            <a:spAutoFit/>
          </a:bodyPr>
          <a:lstStyle/>
          <a:p>
            <a:pPr eaLnBrk="1" fontAlgn="auto" hangingPunct="1">
              <a:spcBef>
                <a:spcPts val="0"/>
              </a:spcBef>
              <a:spcAft>
                <a:spcPts val="1200"/>
              </a:spcAft>
            </a:pPr>
            <a:r>
              <a:rPr lang="en-US" sz="2000" b="1" dirty="0">
                <a:solidFill>
                  <a:prstClr val="black"/>
                </a:solidFill>
                <a:latin typeface="Times New Roman" panose="02020603050405020304" pitchFamily="18" charset="0"/>
                <a:cs typeface="Times New Roman" panose="02020603050405020304" pitchFamily="18" charset="0"/>
              </a:rPr>
              <a:t>Establishment </a:t>
            </a:r>
            <a:r>
              <a:rPr lang="en-US" sz="2000" b="1" dirty="0" smtClean="0">
                <a:solidFill>
                  <a:prstClr val="black"/>
                </a:solidFill>
                <a:latin typeface="Times New Roman" panose="02020603050405020304" pitchFamily="18" charset="0"/>
                <a:cs typeface="Times New Roman" panose="02020603050405020304" pitchFamily="18" charset="0"/>
              </a:rPr>
              <a:t>stage:</a:t>
            </a:r>
            <a:endParaRPr lang="en-US" sz="2000" b="1"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Development of procedures;</a:t>
            </a:r>
          </a:p>
          <a:p>
            <a:pPr marL="800100" lvl="1" indent="-342900" eaLnBrk="1" fontAlgn="auto" hangingPunct="1">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Provide Risk Spectrum;</a:t>
            </a:r>
          </a:p>
          <a:p>
            <a:pPr marL="800100" lvl="1" indent="-342900" eaLnBrk="1" fontAlgn="auto" hangingPunct="1">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Development of </a:t>
            </a:r>
            <a:r>
              <a:rPr lang="en-US" sz="2000" u="sng" dirty="0" smtClean="0">
                <a:solidFill>
                  <a:prstClr val="black"/>
                </a:solidFill>
                <a:latin typeface="Times New Roman" panose="02020603050405020304" pitchFamily="18" charset="0"/>
                <a:cs typeface="Times New Roman" panose="02020603050405020304" pitchFamily="18" charset="0"/>
              </a:rPr>
              <a:t>Data </a:t>
            </a:r>
            <a:r>
              <a:rPr lang="en-US" sz="2000" u="sng" dirty="0">
                <a:solidFill>
                  <a:prstClr val="black"/>
                </a:solidFill>
                <a:latin typeface="Times New Roman" panose="02020603050405020304" pitchFamily="18" charset="0"/>
                <a:cs typeface="Times New Roman" panose="02020603050405020304" pitchFamily="18" charset="0"/>
              </a:rPr>
              <a:t>Management Software (PSA</a:t>
            </a:r>
            <a:r>
              <a:rPr lang="en-US" sz="2000" u="sng"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1200"/>
              </a:spcAft>
            </a:pPr>
            <a:r>
              <a:rPr lang="en-US" sz="2000" b="1" dirty="0" smtClean="0">
                <a:solidFill>
                  <a:prstClr val="black"/>
                </a:solidFill>
                <a:latin typeface="Times New Roman" panose="02020603050405020304" pitchFamily="18" charset="0"/>
                <a:cs typeface="Times New Roman" panose="02020603050405020304" pitchFamily="18" charset="0"/>
              </a:rPr>
              <a:t>Implementation </a:t>
            </a:r>
            <a:r>
              <a:rPr lang="en-US" sz="2000" b="1" dirty="0">
                <a:solidFill>
                  <a:prstClr val="black"/>
                </a:solidFill>
                <a:latin typeface="Times New Roman" panose="02020603050405020304" pitchFamily="18" charset="0"/>
                <a:cs typeface="Times New Roman" panose="02020603050405020304" pitchFamily="18" charset="0"/>
              </a:rPr>
              <a:t>stage</a:t>
            </a:r>
            <a:r>
              <a:rPr lang="en-US" sz="2000" b="1" dirty="0" smtClean="0">
                <a:solidFill>
                  <a:prstClr val="black"/>
                </a:solidFill>
                <a:latin typeface="Times New Roman" panose="02020603050405020304" pitchFamily="18" charset="0"/>
                <a:cs typeface="Times New Roman" panose="02020603050405020304" pitchFamily="18" charset="0"/>
              </a:rPr>
              <a:t>:</a:t>
            </a:r>
          </a:p>
          <a:p>
            <a:pPr marL="800100" lvl="1" indent="-342900" eaLnBrk="1" fontAlgn="auto" hangingPunct="1">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DATA </a:t>
            </a:r>
            <a:r>
              <a:rPr lang="en-US" sz="2000" dirty="0" smtClean="0">
                <a:solidFill>
                  <a:prstClr val="black"/>
                </a:solidFill>
                <a:latin typeface="Times New Roman" panose="02020603050405020304" pitchFamily="18" charset="0"/>
                <a:cs typeface="Times New Roman" panose="02020603050405020304" pitchFamily="18" charset="0"/>
              </a:rPr>
              <a:t>gathering and analysis;</a:t>
            </a:r>
            <a:endParaRPr lang="en-US" sz="2000"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Operating mode and POS </a:t>
            </a:r>
            <a:r>
              <a:rPr lang="en-US" sz="2000" dirty="0" smtClean="0">
                <a:solidFill>
                  <a:prstClr val="black"/>
                </a:solidFill>
                <a:latin typeface="Times New Roman" panose="02020603050405020304" pitchFamily="18" charset="0"/>
                <a:cs typeface="Times New Roman" panose="02020603050405020304" pitchFamily="18" charset="0"/>
              </a:rPr>
              <a:t>analysis;</a:t>
            </a:r>
            <a:endParaRPr lang="en-US" sz="2000"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Initiating event </a:t>
            </a:r>
            <a:r>
              <a:rPr lang="en-US" sz="2000" dirty="0" smtClean="0">
                <a:solidFill>
                  <a:prstClr val="black"/>
                </a:solidFill>
                <a:latin typeface="Times New Roman" panose="02020603050405020304" pitchFamily="18" charset="0"/>
                <a:cs typeface="Times New Roman" panose="02020603050405020304" pitchFamily="18" charset="0"/>
              </a:rPr>
              <a:t>analysis;</a:t>
            </a:r>
            <a:endParaRPr lang="en-US" sz="2000"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System </a:t>
            </a:r>
            <a:r>
              <a:rPr lang="en-US" sz="2000" dirty="0" smtClean="0">
                <a:solidFill>
                  <a:prstClr val="black"/>
                </a:solidFill>
                <a:latin typeface="Times New Roman" panose="02020603050405020304" pitchFamily="18" charset="0"/>
                <a:cs typeface="Times New Roman" panose="02020603050405020304" pitchFamily="18" charset="0"/>
              </a:rPr>
              <a:t>analysis;</a:t>
            </a:r>
            <a:endParaRPr lang="en-US" sz="2000"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Accident sequence analysis;</a:t>
            </a:r>
          </a:p>
          <a:p>
            <a:pPr marL="800100" lvl="1" indent="-342900" eaLnBrk="1" fontAlgn="auto" hangingPunct="1">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Common Cause Failure analysis;</a:t>
            </a:r>
          </a:p>
          <a:p>
            <a:pPr marL="800100" lvl="1" indent="-342900" eaLnBrk="1" fontAlgn="auto" hangingPunct="1">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Human </a:t>
            </a:r>
            <a:r>
              <a:rPr lang="en-US" sz="2000" dirty="0" smtClean="0">
                <a:solidFill>
                  <a:prstClr val="black"/>
                </a:solidFill>
                <a:latin typeface="Times New Roman" panose="02020603050405020304" pitchFamily="18" charset="0"/>
                <a:cs typeface="Times New Roman" panose="02020603050405020304" pitchFamily="18" charset="0"/>
              </a:rPr>
              <a:t>Analysis;</a:t>
            </a:r>
            <a:endParaRPr lang="en-US" sz="2000" dirty="0">
              <a:solidFill>
                <a:prstClr val="black"/>
              </a:solidFill>
              <a:latin typeface="Times New Roman" panose="02020603050405020304" pitchFamily="18" charset="0"/>
              <a:cs typeface="Times New Roman" panose="02020603050405020304" pitchFamily="18" charset="0"/>
            </a:endParaRPr>
          </a:p>
          <a:p>
            <a:pPr marL="800100" lvl="1" indent="-342900" eaLnBrk="1" fontAlgn="auto" hangingPunct="1">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Thermo-hydraulic Analysis.</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688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17">
                                            <p:txEl>
                                              <p:pRg st="4" end="4"/>
                                            </p:txEl>
                                          </p:spTgt>
                                        </p:tgtEl>
                                        <p:attrNameLst>
                                          <p:attrName>style.visibility</p:attrName>
                                        </p:attrNameLst>
                                      </p:cBhvr>
                                      <p:to>
                                        <p:strVal val="visible"/>
                                      </p:to>
                                    </p:set>
                                    <p:animEffect transition="in" filter="fade">
                                      <p:cBhvr>
                                        <p:cTn id="10" dur="500"/>
                                        <p:tgtEl>
                                          <p:spTgt spid="1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par>
                          <p:cTn id="20" fill="hold">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500"/>
                                        <p:tgtEl>
                                          <p:spTgt spid="17">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7">
                                            <p:txEl>
                                              <p:pRg st="7" end="7"/>
                                            </p:txEl>
                                          </p:spTgt>
                                        </p:tgtEl>
                                        <p:attrNameLst>
                                          <p:attrName>style.visibility</p:attrName>
                                        </p:attrNameLst>
                                      </p:cBhvr>
                                      <p:to>
                                        <p:strVal val="visible"/>
                                      </p:to>
                                    </p:set>
                                    <p:animEffect transition="in" filter="fade">
                                      <p:cBhvr>
                                        <p:cTn id="36" dur="500"/>
                                        <p:tgtEl>
                                          <p:spTgt spid="17">
                                            <p:txEl>
                                              <p:pRg st="7" end="7"/>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7">
                                            <p:txEl>
                                              <p:pRg st="8" end="8"/>
                                            </p:txEl>
                                          </p:spTgt>
                                        </p:tgtEl>
                                        <p:attrNameLst>
                                          <p:attrName>style.visibility</p:attrName>
                                        </p:attrNameLst>
                                      </p:cBhvr>
                                      <p:to>
                                        <p:strVal val="visible"/>
                                      </p:to>
                                    </p:set>
                                    <p:animEffect transition="in" filter="fade">
                                      <p:cBhvr>
                                        <p:cTn id="40" dur="500"/>
                                        <p:tgtEl>
                                          <p:spTgt spid="17">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7">
                                            <p:txEl>
                                              <p:pRg st="9" end="9"/>
                                            </p:txEl>
                                          </p:spTgt>
                                        </p:tgtEl>
                                        <p:attrNameLst>
                                          <p:attrName>style.visibility</p:attrName>
                                        </p:attrNameLst>
                                      </p:cBhvr>
                                      <p:to>
                                        <p:strVal val="visible"/>
                                      </p:to>
                                    </p:set>
                                    <p:animEffect transition="in" filter="fade">
                                      <p:cBhvr>
                                        <p:cTn id="44" dur="500"/>
                                        <p:tgtEl>
                                          <p:spTgt spid="17">
                                            <p:txEl>
                                              <p:pRg st="9" end="9"/>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17">
                                            <p:txEl>
                                              <p:pRg st="10" end="10"/>
                                            </p:txEl>
                                          </p:spTgt>
                                        </p:tgtEl>
                                        <p:attrNameLst>
                                          <p:attrName>style.visibility</p:attrName>
                                        </p:attrNameLst>
                                      </p:cBhvr>
                                      <p:to>
                                        <p:strVal val="visible"/>
                                      </p:to>
                                    </p:set>
                                    <p:animEffect transition="in" filter="fade">
                                      <p:cBhvr>
                                        <p:cTn id="48" dur="500"/>
                                        <p:tgtEl>
                                          <p:spTgt spid="17">
                                            <p:txEl>
                                              <p:pRg st="10" end="10"/>
                                            </p:txEl>
                                          </p:spTgt>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17">
                                            <p:txEl>
                                              <p:pRg st="11" end="11"/>
                                            </p:txEl>
                                          </p:spTgt>
                                        </p:tgtEl>
                                        <p:attrNameLst>
                                          <p:attrName>style.visibility</p:attrName>
                                        </p:attrNameLst>
                                      </p:cBhvr>
                                      <p:to>
                                        <p:strVal val="visible"/>
                                      </p:to>
                                    </p:set>
                                    <p:animEffect transition="in" filter="fade">
                                      <p:cBhvr>
                                        <p:cTn id="52" dur="500"/>
                                        <p:tgtEl>
                                          <p:spTgt spid="17">
                                            <p:txEl>
                                              <p:pRg st="11" end="11"/>
                                            </p:txEl>
                                          </p:spTgt>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7">
                                            <p:txEl>
                                              <p:pRg st="12" end="12"/>
                                            </p:txEl>
                                          </p:spTgt>
                                        </p:tgtEl>
                                        <p:attrNameLst>
                                          <p:attrName>style.visibility</p:attrName>
                                        </p:attrNameLst>
                                      </p:cBhvr>
                                      <p:to>
                                        <p:strVal val="visible"/>
                                      </p:to>
                                    </p:set>
                                    <p:animEffect transition="in" filter="fade">
                                      <p:cBhvr>
                                        <p:cTn id="56" dur="500"/>
                                        <p:tgtEl>
                                          <p:spTgt spid="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7/23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eaLnBrk="1" fontAlgn="auto" hangingPunct="1">
              <a:spcBef>
                <a:spcPts val="0"/>
              </a:spcBef>
              <a:spcAft>
                <a:spcPts val="1200"/>
              </a:spcAft>
            </a:pPr>
            <a:r>
              <a:rPr lang="en-US" sz="3200" b="1" i="1" dirty="0">
                <a:latin typeface="Times New Roman" panose="02020603050405020304" pitchFamily="18" charset="0"/>
                <a:cs typeface="Times New Roman" panose="02020603050405020304" pitchFamily="18" charset="0"/>
              </a:rPr>
              <a:t>Establishment</a:t>
            </a:r>
            <a:r>
              <a:rPr lang="en-US" sz="2000" b="1" dirty="0">
                <a:solidFill>
                  <a:prstClr val="black"/>
                </a:solidFill>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stage</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22922" y="1066800"/>
            <a:ext cx="8153400" cy="1631216"/>
          </a:xfrm>
          <a:prstGeom prst="rect">
            <a:avLst/>
          </a:prstGeom>
          <a:noFill/>
        </p:spPr>
        <p:txBody>
          <a:bodyPr wrap="square" rtlCol="0">
            <a:spAutoFit/>
          </a:bodyPr>
          <a:lstStyle/>
          <a:p>
            <a:pPr marL="285750" lvl="1" indent="-285750">
              <a:lnSpc>
                <a:spcPct val="150000"/>
              </a:lnSpc>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Development of Data Management Software (PSA</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lvl="1" fontAlgn="auto">
              <a:spcBef>
                <a:spcPts val="1200"/>
              </a:spcBef>
              <a:spcAft>
                <a:spcPts val="0"/>
              </a:spcAft>
              <a:defRP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software by which data of PSA could be managed. Furthermore, this software have been coupled with </a:t>
            </a:r>
            <a:r>
              <a:rPr lang="en-US" dirty="0" smtClean="0">
                <a:latin typeface="Times New Roman" panose="02020603050405020304" pitchFamily="18" charset="0"/>
                <a:cs typeface="Times New Roman" panose="02020603050405020304" pitchFamily="18" charset="0"/>
              </a:rPr>
              <a:t>R studio </a:t>
            </a:r>
            <a:r>
              <a:rPr lang="en-US" dirty="0">
                <a:latin typeface="Times New Roman" panose="02020603050405020304" pitchFamily="18" charset="0"/>
                <a:cs typeface="Times New Roman" panose="02020603050405020304" pitchFamily="18" charset="0"/>
              </a:rPr>
              <a:t>and WINBUGs in order to update the data using classical method and Bayesian analysis.</a:t>
            </a:r>
          </a:p>
        </p:txBody>
      </p:sp>
      <p:pic>
        <p:nvPicPr>
          <p:cNvPr id="3075" name="Picture 3" descr="D:\Kordalivand\Paper\WANO PSA 2021\Untitl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9894" y="3124200"/>
            <a:ext cx="5791199" cy="325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76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500"/>
                                        <p:tgtEl>
                                          <p:spTgt spid="1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100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15" name="Rectangle 14"/>
          <p:cNvSpPr/>
          <p:nvPr/>
        </p:nvSpPr>
        <p:spPr>
          <a:xfrm>
            <a:off x="838200" y="1215464"/>
            <a:ext cx="7162800" cy="400110"/>
          </a:xfrm>
          <a:prstGeom prst="rect">
            <a:avLst/>
          </a:prstGeom>
        </p:spPr>
        <p:txBody>
          <a:bodyPr wrap="square">
            <a:spAutoFit/>
          </a:bodyPr>
          <a:lstStyle/>
          <a:p>
            <a:pPr eaLnBrk="1" fontAlgn="auto" hangingPunct="1">
              <a:spcBef>
                <a:spcPts val="0"/>
              </a:spcBef>
              <a:spcAft>
                <a:spcPts val="1200"/>
              </a:spcAft>
            </a:pPr>
            <a:r>
              <a:rPr lang="en-US" sz="2000" dirty="0">
                <a:latin typeface="Times New Roman" panose="02020603050405020304" pitchFamily="18" charset="0"/>
                <a:cs typeface="Times New Roman" panose="02020603050405020304" pitchFamily="18" charset="0"/>
              </a:rPr>
              <a:t>Equipment page: In order to define and add new </a:t>
            </a:r>
            <a:r>
              <a:rPr lang="en-US" sz="2000" dirty="0" smtClean="0">
                <a:latin typeface="Times New Roman" panose="02020603050405020304" pitchFamily="18" charset="0"/>
                <a:cs typeface="Times New Roman" panose="02020603050405020304" pitchFamily="18" charset="0"/>
              </a:rPr>
              <a:t>equipment</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8/23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Data Management Software (PSA</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pic>
        <p:nvPicPr>
          <p:cNvPr id="16" name="Picture 2" descr="C:\Users\ghanbari.TAVANA\Desktop\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3822" y="1828799"/>
            <a:ext cx="6303646" cy="4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330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22878" t="5398" r="16283" b="3330"/>
          <a:stretch/>
        </p:blipFill>
        <p:spPr bwMode="auto">
          <a:xfrm>
            <a:off x="0" y="0"/>
            <a:ext cx="2819400" cy="6858000"/>
          </a:xfrm>
          <a:prstGeom prst="rect">
            <a:avLst/>
          </a:prstGeom>
          <a:noFill/>
          <a:ln>
            <a:noFill/>
          </a:ln>
        </p:spPr>
      </p:pic>
      <p:pic>
        <p:nvPicPr>
          <p:cNvPr id="10" name="Picture 9"/>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4845" y="0"/>
            <a:ext cx="782955" cy="10668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9600"/>
            <a:ext cx="712470" cy="42926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734060" cy="405130"/>
          </a:xfrm>
          <a:prstGeom prst="rect">
            <a:avLst/>
          </a:prstGeom>
          <a:noFill/>
        </p:spPr>
      </p:pic>
      <p:sp>
        <p:nvSpPr>
          <p:cNvPr id="4" name="Title 1"/>
          <p:cNvSpPr txBox="1">
            <a:spLocks/>
          </p:cNvSpPr>
          <p:nvPr/>
        </p:nvSpPr>
        <p:spPr>
          <a:xfrm>
            <a:off x="5410199" y="2539793"/>
            <a:ext cx="3311137" cy="735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endParaRPr lang="en-US" sz="2000" b="1" dirty="0" smtClean="0">
              <a:solidFill>
                <a:prstClr val="black"/>
              </a:solidFill>
              <a:cs typeface="B Mitra" panose="00000400000000000000" pitchFamily="2" charset="-78"/>
            </a:endParaRPr>
          </a:p>
        </p:txBody>
      </p:sp>
      <p:sp>
        <p:nvSpPr>
          <p:cNvPr id="15" name="Rectangle 14"/>
          <p:cNvSpPr/>
          <p:nvPr/>
        </p:nvSpPr>
        <p:spPr>
          <a:xfrm>
            <a:off x="838200" y="1215464"/>
            <a:ext cx="7162800" cy="707886"/>
          </a:xfrm>
          <a:prstGeom prst="rect">
            <a:avLst/>
          </a:prstGeom>
        </p:spPr>
        <p:txBody>
          <a:bodyPr wrap="square">
            <a:spAutoFit/>
          </a:bodyPr>
          <a:lstStyle/>
          <a:p>
            <a:pPr eaLnBrk="1" fontAlgn="auto" hangingPunct="1">
              <a:spcBef>
                <a:spcPts val="0"/>
              </a:spcBef>
              <a:spcAft>
                <a:spcPts val="1200"/>
              </a:spcAft>
            </a:pPr>
            <a:r>
              <a:rPr lang="en-US" sz="2000" dirty="0">
                <a:latin typeface="Times New Roman" panose="02020603050405020304" pitchFamily="18" charset="0"/>
                <a:cs typeface="Times New Roman" panose="02020603050405020304" pitchFamily="18" charset="0"/>
              </a:rPr>
              <a:t>Operation History of Equipment page: In order to define the operation time of equipment</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8305800" y="6376416"/>
            <a:ext cx="838200" cy="457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9/23</a:t>
            </a:r>
            <a:endParaRPr lang="en-US" sz="1400" dirty="0">
              <a:solidFill>
                <a:schemeClr val="tx1"/>
              </a:solidFill>
              <a:latin typeface="Times New Roman" pitchFamily="18" charset="0"/>
              <a:cs typeface="Times New Roman" pitchFamily="18" charset="0"/>
            </a:endParaRPr>
          </a:p>
        </p:txBody>
      </p:sp>
      <p:cxnSp>
        <p:nvCxnSpPr>
          <p:cNvPr id="13" name="Straight Connector 12"/>
          <p:cNvCxnSpPr/>
          <p:nvPr/>
        </p:nvCxnSpPr>
        <p:spPr>
          <a:xfrm flipH="1">
            <a:off x="1066800" y="990600"/>
            <a:ext cx="706564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1066800" y="228600"/>
            <a:ext cx="7065646" cy="584775"/>
          </a:xfrm>
          <a:prstGeom prst="rect">
            <a:avLst/>
          </a:prstGeom>
        </p:spPr>
        <p:txBody>
          <a:bodyPr wrap="square">
            <a:spAutoFit/>
          </a:bodyPr>
          <a:lstStyle/>
          <a:p>
            <a:pPr algn="ctr" rtl="1" eaLnBrk="1" fontAlgn="auto" hangingPunct="1">
              <a:spcBef>
                <a:spcPct val="20000"/>
              </a:spcBef>
              <a:spcAft>
                <a:spcPts val="0"/>
              </a:spcAft>
            </a:pPr>
            <a:r>
              <a:rPr lang="en-US" sz="3200" b="1" i="1" dirty="0">
                <a:latin typeface="Times New Roman" panose="02020603050405020304" pitchFamily="18" charset="0"/>
                <a:cs typeface="Times New Roman" panose="02020603050405020304" pitchFamily="18" charset="0"/>
              </a:rPr>
              <a:t>Data Management Software (PSA</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pic>
        <p:nvPicPr>
          <p:cNvPr id="17" name="Picture 2" descr="C:\Users\ghanbari.TAVANA\Desktop\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154853"/>
            <a:ext cx="5114864" cy="420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293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e27c82d6-b9e8-4d85-9a99-ba4b808e335b" Revision="1" Stencil="System.MyShapes" StencilVersion="1.0"/>
</Control>
</file>

<file path=customXml/itemProps1.xml><?xml version="1.0" encoding="utf-8"?>
<ds:datastoreItem xmlns:ds="http://schemas.openxmlformats.org/officeDocument/2006/customXml" ds:itemID="{1E517425-8CCD-4F38-85B3-F5006FE7BB95}">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5811</TotalTime>
  <Words>1667</Words>
  <Application>Microsoft Office PowerPoint</Application>
  <PresentationFormat>On-screen Show (4:3)</PresentationFormat>
  <Paragraphs>184</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Times New Roman</vt:lpstr>
      <vt:lpstr>B Mitra</vt:lpstr>
      <vt:lpstr>Calibri</vt:lpstr>
      <vt:lpstr>Cambria Math</vt:lpstr>
      <vt:lpstr>Wingdings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Mghods</dc:creator>
  <cp:lastModifiedBy>Raji Mohammad Hosein</cp:lastModifiedBy>
  <cp:revision>762</cp:revision>
  <dcterms:created xsi:type="dcterms:W3CDTF">2006-08-16T00:00:00Z</dcterms:created>
  <dcterms:modified xsi:type="dcterms:W3CDTF">2021-05-05T08:26:22Z</dcterms:modified>
</cp:coreProperties>
</file>