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7"/>
  </p:notesMasterIdLst>
  <p:sldIdLst>
    <p:sldId id="258" r:id="rId2"/>
    <p:sldId id="259" r:id="rId3"/>
    <p:sldId id="376" r:id="rId4"/>
    <p:sldId id="342" r:id="rId5"/>
    <p:sldId id="375" r:id="rId6"/>
    <p:sldId id="365" r:id="rId7"/>
    <p:sldId id="362" r:id="rId8"/>
    <p:sldId id="305" r:id="rId9"/>
    <p:sldId id="370" r:id="rId10"/>
    <p:sldId id="306" r:id="rId11"/>
    <p:sldId id="371" r:id="rId12"/>
    <p:sldId id="372" r:id="rId13"/>
    <p:sldId id="369" r:id="rId14"/>
    <p:sldId id="367" r:id="rId15"/>
    <p:sldId id="3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A7E"/>
    <a:srgbClr val="552579"/>
    <a:srgbClr val="CCECFF"/>
    <a:srgbClr val="CCFFFF"/>
    <a:srgbClr val="001D58"/>
    <a:srgbClr val="058DE1"/>
    <a:srgbClr val="079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>
      <p:cViewPr>
        <p:scale>
          <a:sx n="70" d="100"/>
          <a:sy n="70" d="100"/>
        </p:scale>
        <p:origin x="-614" y="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7852743-5AB4-4FD2-863C-718A52B2AE95}" type="datetimeFigureOut">
              <a:rPr lang="fa-IR" smtClean="0"/>
              <a:pPr/>
              <a:t>12/20/1437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BFDF2FE-6319-49EA-8977-81E69AAD4D6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140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9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7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3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7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7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1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9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BA88-2AA0-4A08-AB9C-BFB3B518309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5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3297115" y="476671"/>
            <a:ext cx="1770311" cy="898549"/>
            <a:chOff x="0" y="0"/>
            <a:chExt cx="199" cy="101"/>
          </a:xfrm>
        </p:grpSpPr>
        <p:sp>
          <p:nvSpPr>
            <p:cNvPr id="3080" name="Rectangle 8"/>
            <p:cNvSpPr>
              <a:spLocks/>
            </p:cNvSpPr>
            <p:nvPr/>
          </p:nvSpPr>
          <p:spPr bwMode="auto">
            <a:xfrm>
              <a:off x="0" y="0"/>
              <a:ext cx="199" cy="101"/>
            </a:xfrm>
            <a:prstGeom prst="rect">
              <a:avLst/>
            </a:prstGeom>
            <a:solidFill>
              <a:srgbClr val="F0C9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248" tIns="72248" rIns="72248" bIns="72248" anchor="ctr"/>
            <a:lstStyle/>
            <a:p>
              <a:endParaRPr lang="en-US" dirty="0"/>
            </a:p>
          </p:txBody>
        </p:sp>
        <p:pic>
          <p:nvPicPr>
            <p:cNvPr id="3081" name="Picture 9" descr="ima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9" cy="10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389485" y="4251197"/>
            <a:ext cx="628030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6514"/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Behrooz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Kamalvandi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456514"/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456514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Deputy President of The Atomic Energy Organization of</a:t>
            </a:r>
          </a:p>
          <a:p>
            <a:pPr algn="ctr" defTabSz="456514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Iran for International, Legal and Parliamentary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Affairs</a:t>
            </a:r>
          </a:p>
          <a:p>
            <a:pPr algn="ctr" defTabSz="456514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 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456514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9492" y="5589239"/>
            <a:ext cx="578555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</a:p>
          <a:p>
            <a:pPr lvl="0" algn="ctr">
              <a:defRPr/>
            </a:pPr>
            <a:r>
              <a:rPr lang="en-US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    Wednesday</a:t>
            </a:r>
            <a:r>
              <a:rPr lang="en-US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28 September 2016, from 4.00 p.m. to 6.00 p.m. </a:t>
            </a:r>
            <a:endParaRPr lang="en-US" sz="2000" kern="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60</a:t>
            </a:r>
            <a:r>
              <a:rPr lang="en-US" sz="1600" baseline="30000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th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General Conference IAEA</a:t>
            </a:r>
          </a:p>
          <a:p>
            <a:pPr algn="ctr"/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Vianna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3192" y="1977430"/>
            <a:ext cx="517051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649288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The Iranian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heavy water</a:t>
            </a:r>
            <a:endParaRPr lang="en-US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reflection blurRad="12700" stA="28000" endPos="45000" dist="1000" dir="5400000" sy="-100000" algn="bl" rotWithShape="0"/>
              </a:effectLst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649288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program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&amp;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policies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268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JCPoA (</a:t>
            </a:r>
            <a:r>
              <a:rPr lang="en-US" sz="32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</a:rPr>
              <a:t>cont'd</a:t>
            </a:r>
            <a:r>
              <a:rPr lang="en-US" sz="32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)</a:t>
            </a:r>
            <a:endParaRPr lang="en-US" sz="3200" b="1" dirty="0">
              <a:solidFill>
                <a:srgbClr val="5525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2376264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On </a:t>
            </a:r>
            <a:r>
              <a:rPr lang="en-US" sz="26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January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2016</a:t>
            </a: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parities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E3/EU+3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)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Iran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after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two years of intensive negotiation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started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to </a:t>
            </a: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implement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JCPOA :</a:t>
            </a:r>
          </a:p>
          <a:p>
            <a:pPr marL="541338" lvl="1" indent="-431800">
              <a:spcBef>
                <a:spcPts val="400"/>
              </a:spcBef>
              <a:buSzPct val="68000"/>
              <a:buNone/>
            </a:pP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-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Lifting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 of all nuclear-related </a:t>
            </a:r>
            <a:r>
              <a:rPr lang="en-US" sz="26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sanctions</a:t>
            </a:r>
            <a:r>
              <a:rPr lang="en-US" sz="26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imposed on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            </a:t>
            </a:r>
            <a:r>
              <a:rPr lang="en-US" sz="26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Iran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by </a:t>
            </a:r>
            <a:r>
              <a:rPr lang="en-US" sz="26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26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UN</a:t>
            </a:r>
            <a:r>
              <a:rPr lang="en-US" sz="26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Security Council and the</a:t>
            </a:r>
            <a:r>
              <a:rPr lang="en-US" sz="26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US</a:t>
            </a:r>
            <a:r>
              <a:rPr lang="en-US" sz="26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3505200"/>
            <a:ext cx="8458200" cy="27363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 -Termination of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6 UNSC Resolutions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 - Termination of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IAEA resolution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Board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err="1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decesions</a:t>
            </a:r>
            <a:endParaRPr lang="en-US" sz="2600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6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- Adoption of UNSC Resolution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2231.</a:t>
            </a:r>
          </a:p>
          <a:p>
            <a:pPr marL="446088" lvl="1" indent="-354013">
              <a:spcBef>
                <a:spcPts val="400"/>
              </a:spcBef>
              <a:buSzPct val="68000"/>
              <a:buNone/>
            </a:pPr>
            <a:r>
              <a:rPr lang="en-US" sz="26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smtClean="0">
                <a:latin typeface="Helvetica" charset="0"/>
                <a:ea typeface="Helvetica" charset="0"/>
                <a:cs typeface="Helvetica" charset="0"/>
              </a:rPr>
              <a:t>-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600" dirty="0" smtClean="0">
                <a:latin typeface="Helvetica" charset="0"/>
                <a:ea typeface="Helvetica" charset="0"/>
                <a:cs typeface="Helvetica" charset="0"/>
              </a:rPr>
              <a:t>cooperation on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Trade</a:t>
            </a:r>
            <a:r>
              <a:rPr lang="en-US" sz="2600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Technology </a:t>
            </a:r>
            <a:r>
              <a:rPr lang="en-US" sz="2600" dirty="0" smtClean="0">
                <a:latin typeface="Helvetica" charset="0"/>
                <a:ea typeface="Helvetica" charset="0"/>
                <a:cs typeface="Helvetica" charset="0"/>
              </a:rPr>
              <a:t>,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finance </a:t>
            </a:r>
            <a:r>
              <a:rPr lang="en-US" sz="2600" dirty="0" smtClean="0">
                <a:latin typeface="Helvetica" charset="0"/>
                <a:ea typeface="Helvetica" charset="0"/>
                <a:cs typeface="Helvetica" charset="0"/>
              </a:rPr>
              <a:t>and</a:t>
            </a:r>
            <a:r>
              <a:rPr lang="en-US" sz="2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Energy</a:t>
            </a:r>
            <a:endParaRPr lang="en-US" sz="2600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9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JCPoA</a:t>
            </a:r>
            <a:r>
              <a:rPr lang="en-US" sz="36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 (</a:t>
            </a:r>
            <a:r>
              <a:rPr lang="en-US" sz="36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</a:rPr>
              <a:t>cont'd</a:t>
            </a:r>
            <a:r>
              <a:rPr lang="en-US" sz="36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)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Iran accepted to limit it’s nuclear program in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scope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level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size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that would later be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gradually developed and intensify 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based on an agreed timetable</a:t>
            </a:r>
            <a:endParaRPr lang="en-US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dirty="0" smtClean="0"/>
              <a:t>Iran will implement </a:t>
            </a:r>
            <a:r>
              <a:rPr lang="en-US" sz="2800" dirty="0" smtClean="0">
                <a:solidFill>
                  <a:srgbClr val="FF0000"/>
                </a:solidFill>
              </a:rPr>
              <a:t>additional protocol </a:t>
            </a:r>
            <a:r>
              <a:rPr lang="en-US" sz="2800" dirty="0" smtClean="0"/>
              <a:t>with the expectation that IAEA would issue it’s </a:t>
            </a:r>
            <a:r>
              <a:rPr lang="en-US" sz="2800" dirty="0" smtClean="0">
                <a:solidFill>
                  <a:srgbClr val="FF0000"/>
                </a:solidFill>
              </a:rPr>
              <a:t>broader conclusion </a:t>
            </a:r>
            <a:r>
              <a:rPr lang="en-US" sz="2800" dirty="0" smtClean="0"/>
              <a:t>not more than 8 years.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The UNSC Resolution 2231 would </a:t>
            </a:r>
            <a:r>
              <a:rPr lang="en-US" sz="2800" dirty="0" smtClean="0">
                <a:solidFill>
                  <a:srgbClr val="FF0000"/>
                </a:solidFill>
              </a:rPr>
              <a:t>automatically</a:t>
            </a:r>
            <a:r>
              <a:rPr lang="en-US" sz="2800" dirty="0" smtClean="0"/>
              <a:t> be terminated after 10 years.</a:t>
            </a:r>
          </a:p>
          <a:p>
            <a:r>
              <a:rPr lang="en-US" sz="2800" dirty="0" smtClean="0"/>
              <a:t>Certain </a:t>
            </a:r>
            <a:r>
              <a:rPr lang="en-US" sz="2800" dirty="0" smtClean="0">
                <a:solidFill>
                  <a:srgbClr val="FF0000"/>
                </a:solidFill>
              </a:rPr>
              <a:t>limits</a:t>
            </a:r>
            <a:r>
              <a:rPr lang="en-US" sz="2800" dirty="0" smtClean="0"/>
              <a:t> would be </a:t>
            </a:r>
            <a:r>
              <a:rPr lang="en-US" sz="2800" dirty="0" smtClean="0">
                <a:solidFill>
                  <a:srgbClr val="FF0000"/>
                </a:solidFill>
              </a:rPr>
              <a:t>removed</a:t>
            </a:r>
            <a:r>
              <a:rPr lang="en-US" sz="2800" dirty="0" smtClean="0"/>
              <a:t> on years</a:t>
            </a:r>
            <a:r>
              <a:rPr lang="en-US" sz="2800" dirty="0" smtClean="0">
                <a:solidFill>
                  <a:srgbClr val="FF0000"/>
                </a:solidFill>
              </a:rPr>
              <a:t> 8 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10</a:t>
            </a:r>
            <a:r>
              <a:rPr lang="en-US" sz="2800" dirty="0" smtClean="0"/>
              <a:t> and all restriction would be automatically removed on year </a:t>
            </a:r>
            <a:r>
              <a:rPr lang="en-US" sz="2800" dirty="0" smtClean="0">
                <a:solidFill>
                  <a:srgbClr val="FF0000"/>
                </a:solidFill>
              </a:rPr>
              <a:t>15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39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International cooperation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Wide range of issues in the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Annex 3 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</a:t>
            </a:r>
            <a:r>
              <a:rPr lang="en-US" dirty="0" err="1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JCPoA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Modernization of Arak Heavy Water Reactor</a:t>
            </a:r>
            <a:r>
              <a:rPr lang="en-US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Autofit/>
          </a:bodyPr>
          <a:lstStyle/>
          <a:p>
            <a:pPr algn="ctr" defTabSz="649288">
              <a:defRPr/>
            </a:pPr>
            <a:r>
              <a:rPr lang="en-US" sz="28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JCPoA Impact on Iran Nuclear </a:t>
            </a:r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 Program</a:t>
            </a:r>
            <a:endParaRPr lang="en-US" sz="28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Development of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international relations with 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companies &amp; countries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with nuclear technology</a:t>
            </a:r>
          </a:p>
          <a:p>
            <a:endParaRPr lang="en-US" dirty="0"/>
          </a:p>
          <a:p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enhancing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strengthening of nuclear technology in Iran</a:t>
            </a:r>
          </a:p>
          <a:p>
            <a:endParaRPr lang="en-US" sz="2800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dirty="0" smtClean="0">
                <a:solidFill>
                  <a:srgbClr val="001D58"/>
                </a:solidFill>
                <a:latin typeface="Helvetica" charset="0"/>
              </a:rPr>
              <a:t>Optimization of the nuclear development program with Eco-technical and localization approach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9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4460" y="116632"/>
            <a:ext cx="8784976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JCPoA Impact on Iran Nuclear Programme</a:t>
            </a:r>
            <a:endParaRPr lang="en-US" sz="3200" dirty="0">
              <a:solidFill>
                <a:srgbClr val="5525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US" sz="32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Cooperation field:</a:t>
            </a:r>
          </a:p>
          <a:p>
            <a:pPr marL="625475" indent="-358775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Strengthening </a:t>
            </a: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nuclear safety</a:t>
            </a: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,</a:t>
            </a:r>
            <a:endParaRPr lang="en-US" sz="28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625475" indent="-358775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Capacity building 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different fields,</a:t>
            </a:r>
          </a:p>
          <a:p>
            <a:pPr marL="625475" indent="-358775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Supplying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</a:t>
            </a:r>
            <a:r>
              <a:rPr lang="en-US" sz="28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valid codes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instruments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equipment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related to 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energy and nuclear safety,</a:t>
            </a:r>
          </a:p>
          <a:p>
            <a:pPr marL="625475" indent="-358775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Small </a:t>
            </a:r>
            <a:r>
              <a:rPr lang="en-US" sz="28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Modular </a:t>
            </a: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Reactor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technology development plans,</a:t>
            </a:r>
          </a:p>
          <a:p>
            <a:pPr marL="625475" indent="-358775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Other 2 S , </a:t>
            </a: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Security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and</a:t>
            </a:r>
            <a:r>
              <a:rPr lang="en-US" sz="28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Safeguards</a:t>
            </a:r>
            <a:r>
              <a:rPr lang="en-US" sz="2800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2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34290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 MT Extra Bold" pitchFamily="18" charset="0"/>
              </a:rPr>
              <a:t>Thank you for your attention</a:t>
            </a:r>
            <a:endParaRPr lang="en-US" sz="4400" b="1" dirty="0">
              <a:solidFill>
                <a:schemeClr val="bg1"/>
              </a:solidFill>
              <a:latin typeface="Times New Roman MT Extra Bol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9144000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7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smella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914400"/>
            <a:ext cx="6140804" cy="4259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895600" y="3962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the name of GOD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05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Contents</a:t>
            </a:r>
            <a:endParaRPr lang="en-US" sz="28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035904"/>
          </a:xfrm>
        </p:spPr>
        <p:txBody>
          <a:bodyPr>
            <a:normAutofit/>
          </a:bodyPr>
          <a:lstStyle/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200" b="1" i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200" b="1" i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Introduction</a:t>
            </a: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200" b="1" i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History of </a:t>
            </a: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Iranian Heavy Water and </a:t>
            </a: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current </a:t>
            </a: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status</a:t>
            </a: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200" b="1" i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Heavy Water &amp; Joint </a:t>
            </a: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Comprehensive Plan of Action (</a:t>
            </a:r>
            <a:r>
              <a:rPr lang="en-US" sz="2200" b="1" i="1" u="sng" dirty="0" err="1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JCPoA</a:t>
            </a:r>
            <a:r>
              <a:rPr lang="en-US" sz="2200" b="1" i="1" u="sng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)</a:t>
            </a:r>
            <a:endParaRPr lang="en-US" sz="2200" b="1" i="1" u="sng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200" b="1" i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200" b="1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Conclusions</a:t>
            </a:r>
            <a:endParaRPr lang="en-US" sz="2200" b="1" i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67305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0609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552579"/>
                </a:solidFill>
                <a:latin typeface="Albertus Extra Bold" pitchFamily="34" charset="0"/>
              </a:rPr>
              <a:t>Reference Points before Islamic Revolution</a:t>
            </a:r>
            <a:endParaRPr lang="fa-IR" sz="2800" dirty="0">
              <a:solidFill>
                <a:srgbClr val="552579"/>
              </a:solidFill>
              <a:latin typeface="Albertus Extra Bold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008" y="990600"/>
            <a:ext cx="8928992" cy="5616624"/>
          </a:xfrm>
        </p:spPr>
        <p:txBody>
          <a:bodyPr>
            <a:normAutofit fontScale="92500" lnSpcReduction="10000"/>
          </a:bodyPr>
          <a:lstStyle/>
          <a:p>
            <a:pPr marL="342900" lvl="1" indent="-342900" fontAlgn="base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1957: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Start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of civil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program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fontAlgn="base"/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1959: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Academic</a:t>
            </a:r>
            <a:r>
              <a:rPr lang="en-US" sz="2200" b="1" u="sng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education </a:t>
            </a:r>
            <a:r>
              <a:rPr lang="en-US" sz="2200" b="1" u="sng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k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ick off. </a:t>
            </a:r>
            <a:endParaRPr lang="en-US" sz="2200" b="1" u="sng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fontAlgn="base"/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1966: Construction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Operation of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Tehran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Research Reactor</a:t>
            </a:r>
            <a:r>
              <a:rPr lang="en-US" sz="2200" b="1" dirty="0" smtClean="0">
                <a:solidFill>
                  <a:srgbClr val="002A7E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lvl="0" fontAlgn="base"/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1970-78: </a:t>
            </a:r>
            <a:endParaRPr lang="en-US" sz="2200" b="1" u="sng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630237" lvl="0" indent="-342900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SRI Study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 Stanford Research Institute) for energy planning: Forecasting for nuclear power sharing</a:t>
            </a:r>
            <a:r>
              <a:rPr lang="en-US" sz="24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9000 MW (16%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630237" fontAlgn="base">
              <a:buFont typeface="Courier New" pitchFamily="49" charset="0"/>
              <a:buChar char="o"/>
            </a:pPr>
            <a:r>
              <a:rPr lang="en-US" sz="24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Establishment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AEOI)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Atomic E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nergy Organization  of IRAN </a:t>
            </a:r>
          </a:p>
          <a:p>
            <a:pPr marL="630237" fontAlgn="base">
              <a:buFont typeface="Courier New" pitchFamily="49" charset="0"/>
              <a:buChar char="o"/>
            </a:pP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Conclusion of </a:t>
            </a: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Bushehr </a:t>
            </a:r>
            <a:r>
              <a:rPr lang="en-US" sz="24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NPPs Contract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with KWU (2 reactor)</a:t>
            </a:r>
          </a:p>
          <a:p>
            <a:pPr marL="630237" indent="-342900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Darkhowin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(Karon)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NPPs Contract with Framatom (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2Reactor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630237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Conclusion of agreements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for construction of</a:t>
            </a:r>
            <a:r>
              <a:rPr lang="en-US" sz="2400" b="1" u="sng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6</a:t>
            </a:r>
            <a:r>
              <a:rPr lang="en-US" sz="2400" b="1" u="sng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NPP with Germany</a:t>
            </a: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630237" indent="-342900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Nuclear </a:t>
            </a:r>
            <a:r>
              <a:rPr lang="en-US" sz="24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fuel cycle </a:t>
            </a: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research 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development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including airborne uranium exploration (more than a third of 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country) began.</a:t>
            </a:r>
          </a:p>
          <a:p>
            <a:pPr marL="630237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Research </a:t>
            </a:r>
            <a:r>
              <a:rPr lang="en-US" sz="24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laboratories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for nuclear 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studies constructed.</a:t>
            </a: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630237" fontAlgn="base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Esfahan center for nuclear technology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was established.</a:t>
            </a: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287337" indent="0" fontAlgn="base">
              <a:buNone/>
            </a:pP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630237" lvl="0" indent="-342900" fontAlgn="base">
              <a:buClr>
                <a:srgbClr val="2DA2BF"/>
              </a:buClr>
              <a:buFont typeface="Courier New" pitchFamily="49" charset="0"/>
              <a:buChar char="o"/>
            </a:pPr>
            <a:endParaRPr lang="fa-IR" sz="2200" b="1" dirty="0">
              <a:solidFill>
                <a:srgbClr val="FF0000"/>
              </a:solidFill>
              <a:cs typeface="B Mitra" pitchFamily="2" charset="-78"/>
            </a:endParaRPr>
          </a:p>
          <a:p>
            <a:endParaRPr lang="fa-IR" sz="2200" b="1" dirty="0"/>
          </a:p>
        </p:txBody>
      </p:sp>
    </p:spTree>
    <p:extLst>
      <p:ext uri="{BB962C8B-B14F-4D97-AF65-F5344CB8AC3E}">
        <p14:creationId xmlns:p14="http://schemas.microsoft.com/office/powerpoint/2010/main" val="117787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148536"/>
          </a:xfrm>
        </p:spPr>
        <p:txBody>
          <a:bodyPr>
            <a:normAutofit lnSpcReduction="10000"/>
          </a:bodyPr>
          <a:lstStyle/>
          <a:p>
            <a:pPr fontAlgn="base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Aft>
                <a:spcPct val="0"/>
              </a:spcAft>
              <a:buClr>
                <a:prstClr val="black"/>
              </a:buClr>
              <a:buSzPct val="120000"/>
            </a:pPr>
            <a:r>
              <a:rPr lang="en-US" sz="2400" dirty="0" smtClean="0">
                <a:solidFill>
                  <a:srgbClr val="552579"/>
                </a:solidFill>
                <a:latin typeface="Albertus Extra Bold" pitchFamily="34" charset="0"/>
              </a:rPr>
              <a:t>Reference Points after the Islamic Revolution</a:t>
            </a:r>
          </a:p>
          <a:p>
            <a:pPr lvl="0" fontAlgn="base">
              <a:spcAft>
                <a:spcPct val="0"/>
              </a:spcAft>
              <a:buClr>
                <a:prstClr val="black"/>
              </a:buClr>
              <a:buSzPct val="120000"/>
            </a:pP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European countries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abandon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their engagement with Iran</a:t>
            </a:r>
          </a:p>
          <a:p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Conclusion of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Agreement with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Russia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for completion of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BNPP-1 in 1992,  Signing commercial Contract, 1995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fuel cycle technology achievement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(1990-2002),</a:t>
            </a:r>
          </a:p>
          <a:p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Design and construction of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Heavy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water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production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plant,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Designing and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construction of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IR-40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Iranian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HWRR),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Development of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fusion and laser research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non-power 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application in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medicine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agriculture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industry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fontAlgn="ctr"/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BNPP-1,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First grid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connection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Sept</a:t>
            </a:r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2011,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fontAlgn="ctr"/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BNPP-1, Reach to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it’s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1000 Mw. Capacity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Aug 2012,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fontAlgn="ctr"/>
            <a:r>
              <a:rPr lang="en-US" sz="22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BNPP-1, </a:t>
            </a:r>
            <a:r>
              <a:rPr lang="en-US" sz="22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Provisional </a:t>
            </a:r>
            <a:r>
              <a:rPr lang="en-US" sz="2200" b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Acceptance-Iranian </a:t>
            </a:r>
            <a:r>
              <a:rPr lang="en-US" sz="22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Operator,Sept.2013</a:t>
            </a:r>
          </a:p>
          <a:p>
            <a:pPr marL="788988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cs typeface="Times New Roman" pitchFamily="18" charset="0"/>
              </a:rPr>
              <a:t>First refueling conducted, Feb. 2013</a:t>
            </a:r>
          </a:p>
          <a:p>
            <a:pPr marL="788988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cs typeface="Times New Roman" pitchFamily="18" charset="0"/>
              </a:rPr>
              <a:t>Second refueling, planned Sept. 2015 </a:t>
            </a:r>
            <a:endParaRPr lang="en-US" sz="22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120000"/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120000"/>
              <a:buFont typeface="Arial" pitchFamily="34" charset="0"/>
              <a:buChar char="•"/>
            </a:pPr>
            <a:endParaRPr lang="fa-IR" sz="2400" dirty="0"/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120000"/>
              <a:buFont typeface="Arial" pitchFamily="34" charset="0"/>
              <a:buChar char="•"/>
            </a:pPr>
            <a:endParaRPr lang="en-US" sz="24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852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8549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552579"/>
                </a:solidFill>
                <a:latin typeface="Albertus Extra Bold" pitchFamily="34" charset="0"/>
              </a:rPr>
              <a:t>Non-Power Nuclear applications in Iran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124744"/>
            <a:ext cx="8208912" cy="5472607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n-US" sz="1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Food and agriculture </a:t>
            </a:r>
            <a:r>
              <a:rPr lang="en-US" sz="24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application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: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food preservation, increasing genetic variability and crop production and etc.</a:t>
            </a:r>
          </a:p>
          <a:p>
            <a:endParaRPr lang="en-US" sz="1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Medicine application 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: using radiation and radioisotopes for diagnosis and therapy of various medical conditions, producing radiopharmaceuticals and etc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 parts of Isotope production is exported.</a:t>
            </a:r>
          </a:p>
          <a:p>
            <a:pPr marL="109728" indent="0">
              <a:buNone/>
            </a:pPr>
            <a:endParaRPr lang="en-US" sz="1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4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Industrial applications</a:t>
            </a:r>
            <a:r>
              <a:rPr lang="en-US" sz="2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: oil and gas exploration, radioactive tracers, road construction and etc</a:t>
            </a:r>
            <a:r>
              <a:rPr lang="en-US" sz="2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Seawater desalination</a:t>
            </a:r>
          </a:p>
          <a:p>
            <a:endParaRPr lang="en-US" sz="24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indent="0">
              <a:buNone/>
            </a:pPr>
            <a:endParaRPr lang="en-US" sz="2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4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28" y="1249320"/>
            <a:ext cx="8229600" cy="66751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Nuclear power development in IRAN means not only large scale power production, but also additional advantages </a:t>
            </a:r>
            <a:endParaRPr lang="en-US" sz="2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Content Placeholder 3" descr="\\Srvweb\UsersNPPD\Gerami\My Documents\My Pictures\untitled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1972583"/>
            <a:ext cx="7670234" cy="47929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4972" y="2129663"/>
            <a:ext cx="195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baseline="0" dirty="0" smtClean="0">
                <a:solidFill>
                  <a:srgbClr val="000000"/>
                </a:solidFill>
                <a:latin typeface="Calibri" pitchFamily="34" charset="0"/>
              </a:rPr>
              <a:t>Power production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694" y="2669450"/>
            <a:ext cx="1244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Base Load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4694" y="4534323"/>
            <a:ext cx="2590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Science </a:t>
            </a:r>
            <a:r>
              <a:rPr lang="en-US" b="1" dirty="0" smtClean="0">
                <a:latin typeface="Calibri" pitchFamily="34" charset="0"/>
              </a:rPr>
              <a:t>development 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R&amp;D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111125" indent="-111125">
              <a:buFont typeface="Wingdings" pitchFamily="2" charset="2"/>
              <a:buChar char="§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technologies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development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2084674"/>
            <a:ext cx="2514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Industry development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New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jobs </a:t>
            </a:r>
          </a:p>
          <a:p>
            <a:pPr marL="111125" indent="-111125"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Creation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 manufacturing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facilities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baseline="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4539952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baseline="0" dirty="0" smtClean="0">
                <a:solidFill>
                  <a:srgbClr val="000000"/>
                </a:solidFill>
                <a:latin typeface="Arial"/>
              </a:rPr>
              <a:t>Alternative use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Seawater desalination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Heat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generation </a:t>
            </a:r>
          </a:p>
          <a:p>
            <a:r>
              <a:rPr lang="en-US" sz="1600" b="1" baseline="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US" sz="1600" dirty="0"/>
          </a:p>
        </p:txBody>
      </p:sp>
      <p:pic>
        <p:nvPicPr>
          <p:cNvPr id="1026" name="Picture 2" descr="\\RS01\UsersNPPD\Gerami\My Documents\My Pictures\Untitleddf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972583"/>
            <a:ext cx="2088232" cy="108447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251520" y="188640"/>
            <a:ext cx="8229600" cy="100811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nuclear </a:t>
            </a:r>
            <a:r>
              <a:rPr lang="en-US" sz="28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Tecnology</a:t>
            </a:r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 applications</a:t>
            </a:r>
            <a:endParaRPr lang="fa-IR" sz="28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6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3946443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Joint Comprehensive Plan of Action (JCPOA) known commonly as the Iran deal, is an international agreement on 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program of Iran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reached in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Vienna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on 14 July 2015 between </a:t>
            </a:r>
            <a:r>
              <a:rPr lang="en-US" sz="2800" b="1" u="sng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Iran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2800" b="1" u="sng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P5+1*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800" b="1" u="sng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1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*</a:t>
            </a:r>
            <a:r>
              <a:rPr lang="en-US" sz="1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1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five </a:t>
            </a:r>
            <a:r>
              <a:rPr lang="en-US" sz="1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permanent members of the United Nations Security Council-China, France, Russia, United Kingdom, United States- plus Germany, </a:t>
            </a:r>
            <a:r>
              <a:rPr lang="en-US" sz="14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the </a:t>
            </a:r>
            <a:r>
              <a:rPr lang="en-US" sz="14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European Union.</a:t>
            </a:r>
            <a:endParaRPr lang="en-US" sz="20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95536" y="476672"/>
            <a:ext cx="8229600" cy="7920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800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Iran Nuclear Agreement  (JCPoA)</a:t>
            </a:r>
            <a:endParaRPr lang="fa-IR" sz="28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5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JCPoA</a:t>
            </a:r>
            <a:r>
              <a:rPr lang="en-US" sz="28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 (</a:t>
            </a:r>
            <a:r>
              <a:rPr lang="en-US" sz="28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</a:rPr>
              <a:t>cont'd</a:t>
            </a:r>
            <a:r>
              <a:rPr lang="en-US" sz="2800" b="1" dirty="0">
                <a:solidFill>
                  <a:srgbClr val="552579"/>
                </a:solidFill>
                <a:latin typeface="Arial" pitchFamily="34" charset="0"/>
                <a:cs typeface="Arial" pitchFamily="34" charset="0"/>
                <a:sym typeface="Helvetica" charset="0"/>
              </a:rPr>
              <a:t>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What </a:t>
            </a:r>
            <a:r>
              <a:rPr lang="en-US" b="1" u="sng" dirty="0" smtClean="0"/>
              <a:t>Iran</a:t>
            </a:r>
            <a:r>
              <a:rPr lang="en-US" u="sng" dirty="0" smtClean="0"/>
              <a:t> wants </a:t>
            </a:r>
            <a:r>
              <a:rPr lang="en-US" dirty="0" smtClean="0"/>
              <a:t>: </a:t>
            </a:r>
            <a:r>
              <a:rPr lang="en-US" sz="2600" dirty="0" smtClean="0"/>
              <a:t>lifting of</a:t>
            </a:r>
            <a:r>
              <a:rPr lang="en-US" sz="2600" dirty="0" smtClean="0">
                <a:solidFill>
                  <a:srgbClr val="FF0000"/>
                </a:solidFill>
              </a:rPr>
              <a:t> sanctions </a:t>
            </a:r>
            <a:r>
              <a:rPr lang="en-US" sz="2600" dirty="0" smtClean="0"/>
              <a:t>(National , international &amp; multinational), preservation of </a:t>
            </a:r>
            <a:r>
              <a:rPr lang="en-US" sz="2600" dirty="0" smtClean="0">
                <a:solidFill>
                  <a:srgbClr val="FF0000"/>
                </a:solidFill>
              </a:rPr>
              <a:t>Nuclear achievement </a:t>
            </a:r>
            <a:r>
              <a:rPr lang="en-US" sz="2600" dirty="0" smtClean="0"/>
              <a:t>particularly the </a:t>
            </a:r>
            <a:r>
              <a:rPr lang="en-US" sz="2600" dirty="0" smtClean="0">
                <a:solidFill>
                  <a:srgbClr val="FF0000"/>
                </a:solidFill>
              </a:rPr>
              <a:t>Fuel Cycle</a:t>
            </a:r>
            <a:r>
              <a:rPr lang="en-US" sz="2600" dirty="0" smtClean="0"/>
              <a:t>, recognition of it’s </a:t>
            </a:r>
            <a:r>
              <a:rPr lang="en-US" sz="2600" dirty="0" smtClean="0">
                <a:solidFill>
                  <a:srgbClr val="FF0000"/>
                </a:solidFill>
              </a:rPr>
              <a:t>right of enrichment</a:t>
            </a:r>
            <a:r>
              <a:rPr lang="en-US" sz="2600" dirty="0" smtClean="0"/>
              <a:t> , keeping </a:t>
            </a:r>
            <a:r>
              <a:rPr lang="en-US" sz="2600" dirty="0" smtClean="0">
                <a:solidFill>
                  <a:srgbClr val="FF0000"/>
                </a:solidFill>
              </a:rPr>
              <a:t>infrastructure</a:t>
            </a:r>
            <a:r>
              <a:rPr lang="en-US" sz="2600" dirty="0" smtClean="0"/>
              <a:t> of the Nuclear Program, putting an end to the accusation of </a:t>
            </a:r>
            <a:r>
              <a:rPr lang="en-US" sz="2600" dirty="0" smtClean="0">
                <a:solidFill>
                  <a:srgbClr val="FF0000"/>
                </a:solidFill>
              </a:rPr>
              <a:t>PMD</a:t>
            </a:r>
            <a:r>
              <a:rPr lang="en-US" sz="2600" dirty="0" smtClean="0"/>
              <a:t>.       Paving the way for international nuclear </a:t>
            </a:r>
            <a:r>
              <a:rPr lang="en-US" sz="2600" dirty="0" smtClean="0">
                <a:solidFill>
                  <a:srgbClr val="FF0000"/>
                </a:solidFill>
              </a:rPr>
              <a:t>cooperation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u="sng" dirty="0" smtClean="0"/>
              <a:t>What </a:t>
            </a:r>
            <a:r>
              <a:rPr lang="en-US" sz="2600" b="1" u="sng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(E3/EU+3) </a:t>
            </a:r>
            <a:r>
              <a:rPr lang="en-US" u="sng" dirty="0" smtClean="0"/>
              <a:t>want: </a:t>
            </a:r>
            <a:r>
              <a:rPr lang="en-US" sz="2600" dirty="0" smtClean="0"/>
              <a:t>to </a:t>
            </a:r>
            <a:r>
              <a:rPr lang="en-US" sz="2600" dirty="0" smtClean="0">
                <a:solidFill>
                  <a:srgbClr val="FF0000"/>
                </a:solidFill>
              </a:rPr>
              <a:t>have objective guarantee</a:t>
            </a:r>
            <a:r>
              <a:rPr lang="en-US" sz="2600" dirty="0" smtClean="0"/>
              <a:t>  on peacefulness of Iran’s </a:t>
            </a:r>
            <a:r>
              <a:rPr lang="en-US" sz="2600" dirty="0" err="1" smtClean="0"/>
              <a:t>nuc</a:t>
            </a:r>
            <a:r>
              <a:rPr lang="en-US" sz="2600" dirty="0" smtClean="0"/>
              <a:t>. Program, to </a:t>
            </a:r>
            <a:r>
              <a:rPr lang="en-US" sz="2800" dirty="0" smtClean="0">
                <a:solidFill>
                  <a:srgbClr val="FF0000"/>
                </a:solidFill>
              </a:rPr>
              <a:t>limit </a:t>
            </a:r>
            <a:r>
              <a:rPr lang="en-US" sz="2800" dirty="0" smtClean="0"/>
              <a:t>Iran’s </a:t>
            </a:r>
            <a:r>
              <a:rPr lang="en-US" sz="2600" dirty="0" smtClean="0"/>
              <a:t>nuclear program, more </a:t>
            </a:r>
            <a:r>
              <a:rPr lang="en-US" sz="2600" dirty="0" smtClean="0">
                <a:solidFill>
                  <a:srgbClr val="FF0000"/>
                </a:solidFill>
              </a:rPr>
              <a:t>transparency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FF0000"/>
                </a:solidFill>
              </a:rPr>
              <a:t>verification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73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5207</TotalTime>
  <Words>884</Words>
  <Application>Microsoft Office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Contents</vt:lpstr>
      <vt:lpstr>Reference Points before Islamic Revolution</vt:lpstr>
      <vt:lpstr>PowerPoint Presentation</vt:lpstr>
      <vt:lpstr>Non-Power Nuclear applications in Iran</vt:lpstr>
      <vt:lpstr>Nuclear power development in IRAN means not only large scale power production, but also additional advantages </vt:lpstr>
      <vt:lpstr>PowerPoint Presentation</vt:lpstr>
      <vt:lpstr>JCPoA (cont'd)</vt:lpstr>
      <vt:lpstr>JCPoA (cont'd)</vt:lpstr>
      <vt:lpstr>JCPoA (cont'd)</vt:lpstr>
      <vt:lpstr>International cooperation</vt:lpstr>
      <vt:lpstr>JCPoA Impact on Iran Nuclear  Program</vt:lpstr>
      <vt:lpstr>JCPoA Impact on Iran Nuclear Programme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 Jafarian</dc:creator>
  <cp:lastModifiedBy>nahid</cp:lastModifiedBy>
  <cp:revision>508</cp:revision>
  <cp:lastPrinted>2015-03-16T09:54:29Z</cp:lastPrinted>
  <dcterms:created xsi:type="dcterms:W3CDTF">2015-01-29T09:00:16Z</dcterms:created>
  <dcterms:modified xsi:type="dcterms:W3CDTF">2016-09-22T17:03:51Z</dcterms:modified>
</cp:coreProperties>
</file>