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2" d="100"/>
          <a:sy n="152" d="100"/>
        </p:scale>
        <p:origin x="-372" y="20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4D9-5AA3-43F7-9A61-C554D7B4B013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D07E-1BFA-42BD-935F-BDC3E57B1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267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4D9-5AA3-43F7-9A61-C554D7B4B013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D07E-1BFA-42BD-935F-BDC3E57B1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38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4D9-5AA3-43F7-9A61-C554D7B4B013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D07E-1BFA-42BD-935F-BDC3E57B1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255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4D9-5AA3-43F7-9A61-C554D7B4B013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D07E-1BFA-42BD-935F-BDC3E57B1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056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4D9-5AA3-43F7-9A61-C554D7B4B013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D07E-1BFA-42BD-935F-BDC3E57B1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011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4D9-5AA3-43F7-9A61-C554D7B4B013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D07E-1BFA-42BD-935F-BDC3E57B1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31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4D9-5AA3-43F7-9A61-C554D7B4B013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D07E-1BFA-42BD-935F-BDC3E57B1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90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4D9-5AA3-43F7-9A61-C554D7B4B013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D07E-1BFA-42BD-935F-BDC3E57B1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456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4D9-5AA3-43F7-9A61-C554D7B4B013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D07E-1BFA-42BD-935F-BDC3E57B1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5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4D9-5AA3-43F7-9A61-C554D7B4B013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D07E-1BFA-42BD-935F-BDC3E57B1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629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4D9-5AA3-43F7-9A61-C554D7B4B013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7D07E-1BFA-42BD-935F-BDC3E57B1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193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764D9-5AA3-43F7-9A61-C554D7B4B013}" type="datetimeFigureOut">
              <a:rPr lang="en-US" smtClean="0"/>
              <a:t>2/23/2019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7D07E-1BFA-42BD-935F-BDC3E57B15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176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fa-IR" sz="3600" dirty="0" smtClean="0">
                <a:solidFill>
                  <a:srgbClr val="0066FF"/>
                </a:solidFill>
                <a:cs typeface="Titr" panose="00000700000000000000" pitchFamily="2" charset="-78"/>
              </a:rPr>
              <a:t>نمونه‌هایی از صرفه‌جویی اقتصادی</a:t>
            </a:r>
            <a:endParaRPr lang="en-US" sz="3600" dirty="0">
              <a:solidFill>
                <a:srgbClr val="0066FF"/>
              </a:solidFill>
              <a:cs typeface="Titr" panose="00000700000000000000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fa-IR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B Titr" panose="00000700000000000000" pitchFamily="2" charset="-78"/>
              </a:rPr>
              <a:t>پروژه استقرار  و اجرای </a:t>
            </a: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B Titr" panose="00000700000000000000" pitchFamily="2" charset="-78"/>
              </a:rPr>
              <a:t>LPSA </a:t>
            </a:r>
            <a:r>
              <a:rPr lang="fa-IR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B Titr" panose="00000700000000000000" pitchFamily="2" charset="-78"/>
              </a:rPr>
              <a:t>و </a:t>
            </a:r>
            <a:r>
              <a:rPr 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B Titr" panose="00000700000000000000" pitchFamily="2" charset="-78"/>
              </a:rPr>
              <a:t>Risk Monitoring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37828382"/>
              </p:ext>
            </p:extLst>
          </p:nvPr>
        </p:nvGraphicFramePr>
        <p:xfrm>
          <a:off x="457200" y="1630362"/>
          <a:ext cx="4040188" cy="3074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094"/>
                <a:gridCol w="2020094"/>
              </a:tblGrid>
              <a:tr h="42895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دستاوردهای </a:t>
                      </a:r>
                      <a:r>
                        <a:rPr lang="fa-IR" sz="12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اقتصادی </a:t>
                      </a:r>
                      <a:r>
                        <a:rPr lang="fa-IR" sz="12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پروژه </a:t>
                      </a:r>
                      <a:endParaRPr lang="en-US" sz="1200" b="1" dirty="0" smtClean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دلایل تعریف پروژه</a:t>
                      </a:r>
                      <a:endParaRPr lang="en-US" sz="1200" b="1" dirty="0" smtClean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anchor="ctr"/>
                </a:tc>
              </a:tr>
              <a:tr h="2646028">
                <a:tc>
                  <a:txBody>
                    <a:bodyPr/>
                    <a:lstStyle/>
                    <a:p>
                      <a:pPr marL="182880" indent="-182880" algn="justLow" rtl="1">
                        <a:buFont typeface="Wingdings" panose="05000000000000000000" pitchFamily="2" charset="2"/>
                        <a:buChar char="v"/>
                      </a:pPr>
                      <a:r>
                        <a:rPr lang="fa-I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در حال حاضر این پروژه در شرکت توانا و</a:t>
                      </a:r>
                      <a:r>
                        <a:rPr lang="fa-IR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</a:t>
                      </a:r>
                      <a:r>
                        <a:rPr lang="fa-I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در دو فاز استقرار و اجرا با </a:t>
                      </a:r>
                      <a:r>
                        <a:rPr lang="fa-I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ارزش     </a:t>
                      </a:r>
                      <a:r>
                        <a:rPr lang="fa-IR" sz="1200" b="1" u="sng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3 </a:t>
                      </a:r>
                      <a:r>
                        <a:rPr lang="fa-IR" sz="1200" b="1" u="sng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میلیارد و 500 میلیون تومان </a:t>
                      </a:r>
                      <a:r>
                        <a:rPr lang="fa-I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در حال انجام است.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lvl="0" indent="-182880" algn="justLow" defTabSz="914400" rtl="1" eaLnBrk="1" latinLnBrk="0" hangingPunct="1">
                        <a:lnSpc>
                          <a:spcPct val="130000"/>
                        </a:lnSpc>
                        <a:buFont typeface="Wingdings" panose="05000000000000000000" pitchFamily="2" charset="2"/>
                        <a:buChar char="v"/>
                      </a:pPr>
                      <a:r>
                        <a:rPr lang="fa-I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بر اساس الزامات شرکت تولید و توسعه انرژی اتمی ایران، لازم است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(LPSA) Living PSA  </a:t>
                      </a:r>
                      <a:r>
                        <a:rPr lang="fa-I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و (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RM</a:t>
                      </a:r>
                      <a:r>
                        <a:rPr lang="fa-I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) </a:t>
                      </a: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Risk Monitoring </a:t>
                      </a:r>
                      <a:r>
                        <a:rPr lang="fa-I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در نیروگاه اتمی بوشهر استقرار انجام پذیرد.</a:t>
                      </a:r>
                    </a:p>
                    <a:p>
                      <a:pPr marL="182880" marR="0" lvl="0" indent="-182880" algn="justLow" defTabSz="914400" rtl="1" eaLnBrk="1" fontAlgn="auto" latinLnBrk="0" hangingPunct="1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lang="fa-IR" sz="1200" b="0" dirty="0" smtClean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پیشنهاد ارائه شده توسط شرکت        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Risk Engineering </a:t>
                      </a:r>
                      <a:r>
                        <a:rPr lang="fa-IR" sz="1000" b="0" dirty="0" smtClean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 </a:t>
                      </a:r>
                      <a:r>
                        <a:rPr lang="fa-IR" sz="1200" b="0" dirty="0" smtClean="0">
                          <a:solidFill>
                            <a:schemeClr val="tx1"/>
                          </a:solidFill>
                          <a:cs typeface="B Mitra" pitchFamily="2" charset="-78"/>
                        </a:rPr>
                        <a:t>بلغارستان </a:t>
                      </a:r>
                      <a:r>
                        <a:rPr lang="en-US" sz="1200" b="1" u="sng" dirty="0" smtClean="0">
                          <a:solidFill>
                            <a:srgbClr val="FF0000"/>
                          </a:solidFill>
                        </a:rPr>
                        <a:t>2,355,968</a:t>
                      </a:r>
                      <a:r>
                        <a:rPr lang="fa-IR" sz="1200" b="1" u="sng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a-IR" sz="1200" b="1" u="sng" dirty="0" smtClean="0">
                          <a:solidFill>
                            <a:srgbClr val="FF0000"/>
                          </a:solidFill>
                          <a:cs typeface="B Mitra" pitchFamily="2" charset="-78"/>
                        </a:rPr>
                        <a:t>یورو</a:t>
                      </a:r>
                      <a:r>
                        <a:rPr lang="en-US" sz="1200" b="1" u="sng" dirty="0" smtClean="0">
                          <a:solidFill>
                            <a:srgbClr val="FF0000"/>
                          </a:solidFill>
                          <a:cs typeface="B Mitra" pitchFamily="2" charset="-78"/>
                        </a:rPr>
                        <a:t>  </a:t>
                      </a:r>
                      <a:r>
                        <a:rPr lang="fa-IR" sz="1200" b="0" dirty="0" smtClean="0">
                          <a:solidFill>
                            <a:srgbClr val="0000FF"/>
                          </a:solidFill>
                          <a:cs typeface="B Mitra" pitchFamily="2" charset="-78"/>
                        </a:rPr>
                        <a:t>در مدت زمان حدود 4 سال</a:t>
                      </a:r>
                      <a:r>
                        <a:rPr lang="fa-IR" sz="1200" b="0" baseline="0" dirty="0" smtClean="0">
                          <a:solidFill>
                            <a:srgbClr val="0000FF"/>
                          </a:solidFill>
                          <a:cs typeface="B Mitra" pitchFamily="2" charset="-78"/>
                        </a:rPr>
                        <a:t> بود.</a:t>
                      </a:r>
                      <a:r>
                        <a:rPr lang="fa-IR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B Mitra" pitchFamily="2" charset="-78"/>
                        </a:rPr>
                        <a:t> 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 anchor="b">
            <a:noAutofit/>
          </a:bodyPr>
          <a:lstStyle/>
          <a:p>
            <a:pPr algn="r" rtl="1"/>
            <a:r>
              <a:rPr lang="fa-IR" alt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itr" pitchFamily="2" charset="-78"/>
              </a:rPr>
              <a:t>پروژه بومی‌سازی </a:t>
            </a:r>
            <a:r>
              <a:rPr lang="fa-I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cs typeface="B Titr" pitchFamily="2" charset="-78"/>
              </a:rPr>
              <a:t>فیلترهای ایروزل کلاس 3 و4 در داخل </a:t>
            </a:r>
            <a:r>
              <a:rPr lang="fa-IR" altLang="en-US" sz="13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B Titr" pitchFamily="2" charset="-78"/>
              </a:rPr>
              <a:t>کشور</a:t>
            </a:r>
            <a:endParaRPr lang="en-US" sz="1300" dirty="0">
              <a:solidFill>
                <a:schemeClr val="tx1">
                  <a:lumMod val="50000"/>
                  <a:lumOff val="50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588533574"/>
              </p:ext>
            </p:extLst>
          </p:nvPr>
        </p:nvGraphicFramePr>
        <p:xfrm>
          <a:off x="4645025" y="1630362"/>
          <a:ext cx="4041776" cy="3074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888"/>
                <a:gridCol w="2020888"/>
              </a:tblGrid>
              <a:tr h="440059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دستاوردهای </a:t>
                      </a:r>
                      <a:r>
                        <a:rPr lang="fa-IR" sz="1200" b="1" baseline="0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 اقتصادی </a:t>
                      </a:r>
                      <a:r>
                        <a:rPr lang="fa-IR" sz="12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پروژه </a:t>
                      </a:r>
                      <a:endParaRPr lang="en-US" sz="1200" b="1" dirty="0" smtClean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200" b="1" dirty="0" smtClean="0">
                          <a:solidFill>
                            <a:schemeClr val="bg1"/>
                          </a:solidFill>
                          <a:cs typeface="B Mitra" panose="00000400000000000000" pitchFamily="2" charset="-78"/>
                        </a:rPr>
                        <a:t>دلایل تعریف پروژه</a:t>
                      </a:r>
                      <a:endParaRPr lang="en-US" sz="1200" b="1" dirty="0" smtClean="0">
                        <a:solidFill>
                          <a:schemeClr val="bg1"/>
                        </a:solidFill>
                        <a:cs typeface="B Mitra" panose="00000400000000000000" pitchFamily="2" charset="-78"/>
                      </a:endParaRPr>
                    </a:p>
                  </a:txBody>
                  <a:tcPr anchor="ctr"/>
                </a:tc>
              </a:tr>
              <a:tr h="2634928">
                <a:tc>
                  <a:txBody>
                    <a:bodyPr/>
                    <a:lstStyle/>
                    <a:p>
                      <a:pPr marL="182880" indent="-182880" algn="justLow" defTabSz="533400" rtl="1">
                        <a:lnSpc>
                          <a:spcPct val="130000"/>
                        </a:lnSpc>
                        <a:buFont typeface="Wingdings" panose="05000000000000000000" pitchFamily="2" charset="2"/>
                        <a:buChar char="v"/>
                      </a:pPr>
                      <a:r>
                        <a:rPr lang="fa-IR" sz="1200" u="sng" dirty="0" smtClean="0">
                          <a:latin typeface="+mn-lt"/>
                          <a:cs typeface="B Mitra" pitchFamily="2" charset="-78"/>
                        </a:rPr>
                        <a:t>صرفه‌جویی ارزی و ریالی </a:t>
                      </a:r>
                      <a:r>
                        <a:rPr lang="fa-IR" sz="1200" dirty="0" smtClean="0">
                          <a:latin typeface="+mn-lt"/>
                          <a:cs typeface="B Mitra" pitchFamily="2" charset="-78"/>
                        </a:rPr>
                        <a:t>در تامین فیلترهای ایروزول کلاس 3 و 4 (قیمت ساخت فیلترهای ایروزل در داخل کشور در حال حاضر به طور متوسط کمتر از </a:t>
                      </a:r>
                      <a:r>
                        <a:rPr lang="fa-IR" sz="1200" b="1" u="sng" dirty="0" smtClean="0">
                          <a:solidFill>
                            <a:srgbClr val="FF0000"/>
                          </a:solidFill>
                          <a:latin typeface="+mn-lt"/>
                          <a:cs typeface="B Mitra" pitchFamily="2" charset="-78"/>
                        </a:rPr>
                        <a:t>10%  </a:t>
                      </a:r>
                      <a:r>
                        <a:rPr lang="fa-IR" sz="1200" dirty="0" smtClean="0">
                          <a:latin typeface="+mn-lt"/>
                          <a:cs typeface="B Mitra" pitchFamily="2" charset="-78"/>
                        </a:rPr>
                        <a:t>قیمت تامین آن از شرکت‌های روسی است </a:t>
                      </a:r>
                      <a:r>
                        <a:rPr lang="fa-IR" sz="1200" b="1" u="sng" dirty="0" smtClean="0">
                          <a:solidFill>
                            <a:srgbClr val="FF0000"/>
                          </a:solidFill>
                          <a:latin typeface="+mn-lt"/>
                          <a:cs typeface="B Mitra" pitchFamily="2" charset="-78"/>
                        </a:rPr>
                        <a:t>(1 تا 2 میلیون تومان)</a:t>
                      </a:r>
                      <a:r>
                        <a:rPr lang="fa-IR" sz="1200" b="1" u="none" dirty="0" smtClean="0">
                          <a:solidFill>
                            <a:schemeClr val="dk1"/>
                          </a:solidFill>
                          <a:latin typeface="+mn-lt"/>
                          <a:cs typeface="B Mitra" pitchFamily="2" charset="-78"/>
                        </a:rPr>
                        <a:t>.</a:t>
                      </a:r>
                      <a:endParaRPr lang="fa-IR" sz="1200" b="1" dirty="0" smtClean="0">
                        <a:latin typeface="+mn-lt"/>
                        <a:cs typeface="B Mitra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82880" lvl="0" indent="-182880" algn="justLow" rtl="1">
                        <a:lnSpc>
                          <a:spcPct val="130000"/>
                        </a:lnSpc>
                        <a:buFont typeface="Wingdings" panose="05000000000000000000" pitchFamily="2" charset="2"/>
                        <a:buChar char="v"/>
                      </a:pPr>
                      <a:r>
                        <a:rPr lang="fa-IR" sz="1200" dirty="0" smtClean="0">
                          <a:latin typeface="+mn-lt"/>
                          <a:cs typeface="B Mitra" pitchFamily="2" charset="-78"/>
                        </a:rPr>
                        <a:t>هزینه تامین فیلترهای ایروزل از کشور روسیه بسیار بالا می‌باشد. قیمت هر فیلتر ایروزل حدود  </a:t>
                      </a:r>
                      <a:r>
                        <a:rPr lang="fa-IR" sz="1200" b="1" u="sng" dirty="0" smtClean="0">
                          <a:solidFill>
                            <a:srgbClr val="FF0000"/>
                          </a:solidFill>
                          <a:latin typeface="+mn-lt"/>
                          <a:cs typeface="B Mitra" pitchFamily="2" charset="-78"/>
                        </a:rPr>
                        <a:t>$ 3000</a:t>
                      </a:r>
                      <a:r>
                        <a:rPr lang="fa-IR" sz="1200" b="1" dirty="0" smtClean="0">
                          <a:solidFill>
                            <a:srgbClr val="C00000"/>
                          </a:solidFill>
                          <a:latin typeface="+mn-lt"/>
                          <a:cs typeface="B Mitra" pitchFamily="2" charset="-78"/>
                        </a:rPr>
                        <a:t> </a:t>
                      </a:r>
                      <a:r>
                        <a:rPr lang="fa-IR" sz="1200" dirty="0" smtClean="0">
                          <a:latin typeface="+mn-lt"/>
                          <a:cs typeface="B Mitra" pitchFamily="2" charset="-78"/>
                        </a:rPr>
                        <a:t>می‌باشد.</a:t>
                      </a:r>
                    </a:p>
                    <a:p>
                      <a:pPr marL="182880" lvl="0" indent="-182880" algn="justLow" rtl="1">
                        <a:lnSpc>
                          <a:spcPct val="130000"/>
                        </a:lnSpc>
                        <a:buFont typeface="Wingdings" panose="05000000000000000000" pitchFamily="2" charset="2"/>
                        <a:buChar char="v"/>
                      </a:pPr>
                      <a:r>
                        <a:rPr lang="fa-IR" sz="1200" dirty="0" smtClean="0">
                          <a:latin typeface="+mn-lt"/>
                          <a:cs typeface="B Mitra" pitchFamily="2" charset="-78"/>
                        </a:rPr>
                        <a:t>تامین فیلترهای ایروزل مورد نیاز نیروگاه اتمی بوشهر در مدت زمان 2 تا 3 سال، هزینه‌ای بالغ بر </a:t>
                      </a:r>
                      <a:r>
                        <a:rPr lang="fa-IR" sz="1200" b="1" u="sng" dirty="0" smtClean="0">
                          <a:solidFill>
                            <a:srgbClr val="FF0000"/>
                          </a:solidFill>
                          <a:latin typeface="+mn-lt"/>
                          <a:cs typeface="B Mitra" pitchFamily="2" charset="-78"/>
                        </a:rPr>
                        <a:t>2 میلیون دلار </a:t>
                      </a:r>
                      <a:r>
                        <a:rPr lang="fa-IR" sz="1200" dirty="0" smtClean="0">
                          <a:latin typeface="+mn-lt"/>
                          <a:cs typeface="B Mitra" pitchFamily="2" charset="-78"/>
                        </a:rPr>
                        <a:t>در بر خواهد داشت.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67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 txBox="1">
            <a:spLocks/>
          </p:cNvSpPr>
          <p:nvPr/>
        </p:nvSpPr>
        <p:spPr>
          <a:xfrm>
            <a:off x="4648199" y="804487"/>
            <a:ext cx="4041775" cy="47982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altLang="en-US" sz="1300" dirty="0">
                <a:solidFill>
                  <a:schemeClr val="tx1">
                    <a:lumMod val="50000"/>
                    <a:lumOff val="50000"/>
                  </a:schemeClr>
                </a:solidFill>
                <a:cs typeface="B Titr" pitchFamily="2" charset="-78"/>
              </a:rPr>
              <a:t>حوزه مدیریت سوخت و فیزیک راکتور</a:t>
            </a:r>
            <a:endParaRPr lang="en-US" sz="1300" dirty="0">
              <a:solidFill>
                <a:schemeClr val="tx1">
                  <a:lumMod val="50000"/>
                  <a:lumOff val="50000"/>
                </a:schemeClr>
              </a:solidFill>
              <a:cs typeface="B Titr" pitchFamily="2" charset="-78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255926"/>
              </p:ext>
            </p:extLst>
          </p:nvPr>
        </p:nvGraphicFramePr>
        <p:xfrm>
          <a:off x="457200" y="1303655"/>
          <a:ext cx="8305800" cy="3096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200"/>
                <a:gridCol w="1219201"/>
                <a:gridCol w="1295400"/>
                <a:gridCol w="910558"/>
                <a:gridCol w="2823242"/>
                <a:gridCol w="457199"/>
              </a:tblGrid>
              <a:tr h="35369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میزان مشارکت شرکت توانا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Titr" panose="00000700000000000000" pitchFamily="2" charset="-78"/>
                        </a:rPr>
                        <a:t>سیکل پنجم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سیکل چهارم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سیکل سوم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عنوان مدرک/گزارش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ردیف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6510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50%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پیمانکار </a:t>
                      </a:r>
                      <a:r>
                        <a:rPr lang="fa-IR" sz="1200" dirty="0" smtClean="0">
                          <a:effectLst/>
                          <a:cs typeface="B Titr" panose="00000700000000000000" pitchFamily="2" charset="-78"/>
                        </a:rPr>
                        <a:t>روس-توانا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آنالیز تست­های راه­اندازی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B Titr" panose="00000700000000000000" pitchFamily="2" charset="-78"/>
                        </a:rPr>
                        <a:t>1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100%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Titr" panose="00000700000000000000" pitchFamily="2" charset="-78"/>
                        </a:rPr>
                        <a:t>توانا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روس- توانا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گزارش مقدماتی مدیریت سوخت </a:t>
                      </a:r>
                      <a:r>
                        <a:rPr lang="en-US" sz="1200" dirty="0">
                          <a:effectLst/>
                          <a:cs typeface="B Titr" panose="00000700000000000000" pitchFamily="2" charset="-78"/>
                        </a:rPr>
                        <a:t>PFMR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B Titr" panose="00000700000000000000" pitchFamily="2" charset="-78"/>
                        </a:rPr>
                        <a:t>2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100%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Titr" panose="00000700000000000000" pitchFamily="2" charset="-78"/>
                        </a:rPr>
                        <a:t>توانا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روس-توانا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گزارش نهایی مدیریت سوخت </a:t>
                      </a:r>
                      <a:r>
                        <a:rPr lang="en-US" sz="1200" dirty="0">
                          <a:effectLst/>
                          <a:cs typeface="B Titr" panose="00000700000000000000" pitchFamily="2" charset="-78"/>
                        </a:rPr>
                        <a:t>FMR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B Titr" panose="00000700000000000000" pitchFamily="2" charset="-78"/>
                        </a:rPr>
                        <a:t>3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70%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روس-توانا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روس-توانا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گزارش آنالیز سیستم پایش قلب راکتور</a:t>
                      </a:r>
                      <a:r>
                        <a:rPr lang="en-US" sz="1200" dirty="0">
                          <a:effectLst/>
                          <a:cs typeface="B Titr" panose="00000700000000000000" pitchFamily="2" charset="-78"/>
                        </a:rPr>
                        <a:t> ICIS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B Titr" panose="00000700000000000000" pitchFamily="2" charset="-78"/>
                        </a:rPr>
                        <a:t>4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70%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روس-توانا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روس-توانا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گزارش عملکرد سوخت </a:t>
                      </a:r>
                      <a:r>
                        <a:rPr lang="en-US" sz="1200" dirty="0">
                          <a:effectLst/>
                          <a:cs typeface="B Titr" panose="00000700000000000000" pitchFamily="2" charset="-78"/>
                        </a:rPr>
                        <a:t> Fuel Operation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B Titr" panose="00000700000000000000" pitchFamily="2" charset="-78"/>
                        </a:rPr>
                        <a:t>5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100%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Titr" panose="00000700000000000000" pitchFamily="2" charset="-78"/>
                        </a:rPr>
                        <a:t>توانا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روس-توانا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گزارش طراحی هسته­ای </a:t>
                      </a:r>
                      <a:r>
                        <a:rPr lang="en-US" sz="1200" dirty="0">
                          <a:effectLst/>
                          <a:cs typeface="B Titr" panose="00000700000000000000" pitchFamily="2" charset="-78"/>
                        </a:rPr>
                        <a:t> NDR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B Titr" panose="00000700000000000000" pitchFamily="2" charset="-78"/>
                        </a:rPr>
                        <a:t>6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-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effectLst/>
                          <a:cs typeface="B Titr" panose="00000700000000000000" pitchFamily="2" charset="-78"/>
                        </a:rPr>
                        <a:t>گزارش توجیه ایمنی هسته­ای بارگذاری</a:t>
                      </a:r>
                      <a:r>
                        <a:rPr lang="en-US" sz="1200" dirty="0">
                          <a:effectLst/>
                          <a:cs typeface="B Titr" panose="00000700000000000000" pitchFamily="2" charset="-78"/>
                        </a:rPr>
                        <a:t>RSAR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 dirty="0">
                          <a:solidFill>
                            <a:schemeClr val="bg1"/>
                          </a:solidFill>
                          <a:effectLst/>
                          <a:cs typeface="B Titr" panose="00000700000000000000" pitchFamily="2" charset="-78"/>
                        </a:rPr>
                        <a:t>7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50%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روس-توانا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روس-توانا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گزارش آنالیز یکپارچگی سوخت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  <a:cs typeface="B Titr" panose="00000700000000000000" pitchFamily="2" charset="-78"/>
                        </a:rPr>
                        <a:t>8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100%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  <a:cs typeface="B Titr" panose="00000700000000000000" pitchFamily="2" charset="-78"/>
                        </a:rPr>
                        <a:t>توانا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روس-توانا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گزارش آلبوم نوترونیک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  <a:cs typeface="B Titr" panose="00000700000000000000" pitchFamily="2" charset="-78"/>
                        </a:rPr>
                        <a:t>9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-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200">
                          <a:effectLst/>
                          <a:cs typeface="B Titr" panose="00000700000000000000" pitchFamily="2" charset="-78"/>
                        </a:rPr>
                        <a:t>پیمانکار روس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  <a:cs typeface="B Titr" panose="00000700000000000000" pitchFamily="2" charset="-78"/>
                        </a:rPr>
                        <a:t>محاسبه ضرایب حساسیت </a:t>
                      </a:r>
                      <a:r>
                        <a:rPr lang="en-US" sz="1200" dirty="0">
                          <a:effectLst/>
                          <a:cs typeface="B Titr" panose="00000700000000000000" pitchFamily="2" charset="-78"/>
                        </a:rPr>
                        <a:t>SPND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>
                          <a:solidFill>
                            <a:schemeClr val="bg1"/>
                          </a:solidFill>
                          <a:effectLst/>
                          <a:cs typeface="B Titr" panose="00000700000000000000" pitchFamily="2" charset="-78"/>
                        </a:rPr>
                        <a:t>10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B Titr" panose="00000700000000000000" pitchFamily="2" charset="-78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0" name="Text Placeholder 6"/>
          <p:cNvSpPr txBox="1">
            <a:spLocks/>
          </p:cNvSpPr>
          <p:nvPr/>
        </p:nvSpPr>
        <p:spPr>
          <a:xfrm>
            <a:off x="228600" y="4476750"/>
            <a:ext cx="8763000" cy="609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2880" indent="-182880" algn="r" rtl="1">
              <a:buFont typeface="Wingdings" panose="05000000000000000000" pitchFamily="2" charset="2"/>
              <a:buChar char="v"/>
            </a:pPr>
            <a:r>
              <a:rPr lang="fa-IR" altLang="en-US" sz="1200" dirty="0" smtClean="0">
                <a:solidFill>
                  <a:srgbClr val="0066FF"/>
                </a:solidFill>
                <a:cs typeface="B Titr" pitchFamily="2" charset="-78"/>
              </a:rPr>
              <a:t>بر </a:t>
            </a:r>
            <a:r>
              <a:rPr lang="fa-IR" altLang="en-US" sz="1200" dirty="0">
                <a:solidFill>
                  <a:srgbClr val="0066FF"/>
                </a:solidFill>
                <a:cs typeface="B Titr" pitchFamily="2" charset="-78"/>
              </a:rPr>
              <a:t>اساس </a:t>
            </a:r>
            <a:r>
              <a:rPr lang="fa-IR" altLang="en-US" sz="1200" dirty="0" smtClean="0">
                <a:solidFill>
                  <a:srgbClr val="0066FF"/>
                </a:solidFill>
                <a:cs typeface="B Titr" pitchFamily="2" charset="-78"/>
              </a:rPr>
              <a:t>متمم‌های </a:t>
            </a:r>
            <a:r>
              <a:rPr lang="fa-IR" altLang="en-US" sz="1200" dirty="0">
                <a:solidFill>
                  <a:srgbClr val="0066FF"/>
                </a:solidFill>
                <a:cs typeface="B Titr" pitchFamily="2" charset="-78"/>
              </a:rPr>
              <a:t>7 و 8 قرارداد سوخت متوسط قیمت هر یک از </a:t>
            </a:r>
            <a:r>
              <a:rPr lang="fa-IR" altLang="en-US" sz="1200" dirty="0" smtClean="0">
                <a:solidFill>
                  <a:srgbClr val="0066FF"/>
                </a:solidFill>
                <a:cs typeface="B Titr" pitchFamily="2" charset="-78"/>
              </a:rPr>
              <a:t>گزارش‌های </a:t>
            </a:r>
            <a:r>
              <a:rPr lang="fa-IR" altLang="en-US" sz="1200" dirty="0">
                <a:solidFill>
                  <a:srgbClr val="0066FF"/>
                </a:solidFill>
                <a:cs typeface="B Titr" pitchFamily="2" charset="-78"/>
              </a:rPr>
              <a:t>تولید شده توسط پیمانکار روس در حدود پنجاه هزار یورو </a:t>
            </a:r>
            <a:r>
              <a:rPr lang="fa-IR" altLang="en-US" sz="1200" dirty="0" smtClean="0">
                <a:solidFill>
                  <a:srgbClr val="0066FF"/>
                </a:solidFill>
                <a:cs typeface="B Titr" pitchFamily="2" charset="-78"/>
              </a:rPr>
              <a:t>می‌باشد</a:t>
            </a:r>
            <a:r>
              <a:rPr lang="fa-IR" altLang="en-US" sz="1200" dirty="0">
                <a:solidFill>
                  <a:srgbClr val="0066FF"/>
                </a:solidFill>
                <a:cs typeface="B Titr" pitchFamily="2" charset="-78"/>
              </a:rPr>
              <a:t>.</a:t>
            </a:r>
          </a:p>
          <a:p>
            <a:pPr marL="182880" indent="-182880" algn="r" rtl="1">
              <a:buFont typeface="Wingdings" panose="05000000000000000000" pitchFamily="2" charset="2"/>
              <a:buChar char="v"/>
            </a:pPr>
            <a:r>
              <a:rPr lang="fa-IR" altLang="en-US" sz="1200" dirty="0" smtClean="0">
                <a:solidFill>
                  <a:srgbClr val="0066FF"/>
                </a:solidFill>
                <a:cs typeface="B Titr" pitchFamily="2" charset="-78"/>
              </a:rPr>
              <a:t>لازم </a:t>
            </a:r>
            <a:r>
              <a:rPr lang="fa-IR" altLang="en-US" sz="1200" dirty="0">
                <a:solidFill>
                  <a:srgbClr val="0066FF"/>
                </a:solidFill>
                <a:cs typeface="B Titr" pitchFamily="2" charset="-78"/>
              </a:rPr>
              <a:t>به ذکر است که علاوه بر انتقال دانش و فناوری مربوطه، بر این ارتباط در طی سال جاری حدود بیش از400،000 یورو </a:t>
            </a:r>
            <a:r>
              <a:rPr lang="fa-IR" altLang="en-US" sz="1200" dirty="0" smtClean="0">
                <a:solidFill>
                  <a:srgbClr val="0066FF"/>
                </a:solidFill>
                <a:cs typeface="B Titr" pitchFamily="2" charset="-78"/>
              </a:rPr>
              <a:t>صرفه‌جویی </a:t>
            </a:r>
            <a:r>
              <a:rPr lang="fa-IR" altLang="en-US" sz="1200" dirty="0">
                <a:solidFill>
                  <a:srgbClr val="0066FF"/>
                </a:solidFill>
                <a:cs typeface="B Titr" pitchFamily="2" charset="-78"/>
              </a:rPr>
              <a:t>ارزی شده است.</a:t>
            </a:r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rtl="1"/>
            <a:r>
              <a:rPr lang="fa-IR" sz="3600" dirty="0">
                <a:solidFill>
                  <a:srgbClr val="0066FF"/>
                </a:solidFill>
                <a:cs typeface="Titr" panose="00000700000000000000" pitchFamily="2" charset="-78"/>
              </a:rPr>
              <a:t>نمونه‌هایی از صرفه‌جویی اقتصادی</a:t>
            </a:r>
            <a:endParaRPr lang="en-US" sz="3600" dirty="0">
              <a:solidFill>
                <a:srgbClr val="0066FF"/>
              </a:solidFill>
              <a:cs typeface="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0991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10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411</Words>
  <Application>Microsoft Office PowerPoint</Application>
  <PresentationFormat>On-screen Show (16:9)</PresentationFormat>
  <Paragraphs>83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نمونه‌هایی از صرفه‌جویی اقتصادی</vt:lpstr>
      <vt:lpstr>نمونه‌هایی از صرفه‌جویی اقتصادی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نمونه‌هایی از صرفه‌جویی اقتصادی</dc:title>
  <dc:creator>Houshmand Reza</dc:creator>
  <cp:lastModifiedBy>Ghods Mohammad</cp:lastModifiedBy>
  <cp:revision>15</cp:revision>
  <dcterms:created xsi:type="dcterms:W3CDTF">2019-02-23T11:15:06Z</dcterms:created>
  <dcterms:modified xsi:type="dcterms:W3CDTF">2019-02-23T13:41:44Z</dcterms:modified>
</cp:coreProperties>
</file>