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0" r:id="rId6"/>
    <p:sldId id="362" r:id="rId7"/>
    <p:sldId id="287" r:id="rId8"/>
    <p:sldId id="288" r:id="rId9"/>
    <p:sldId id="370" r:id="rId10"/>
    <p:sldId id="293" r:id="rId11"/>
    <p:sldId id="324" r:id="rId12"/>
    <p:sldId id="294" r:id="rId13"/>
    <p:sldId id="385" r:id="rId14"/>
    <p:sldId id="344" r:id="rId15"/>
    <p:sldId id="371" r:id="rId16"/>
    <p:sldId id="357" r:id="rId17"/>
    <p:sldId id="298" r:id="rId18"/>
    <p:sldId id="299" r:id="rId19"/>
    <p:sldId id="373" r:id="rId20"/>
    <p:sldId id="387" r:id="rId21"/>
    <p:sldId id="374" r:id="rId22"/>
    <p:sldId id="375" r:id="rId23"/>
    <p:sldId id="376" r:id="rId24"/>
    <p:sldId id="389" r:id="rId25"/>
    <p:sldId id="377" r:id="rId26"/>
    <p:sldId id="379" r:id="rId27"/>
    <p:sldId id="380" r:id="rId28"/>
    <p:sldId id="391" r:id="rId29"/>
    <p:sldId id="301" r:id="rId30"/>
    <p:sldId id="364" r:id="rId31"/>
    <p:sldId id="302" r:id="rId32"/>
    <p:sldId id="303" r:id="rId33"/>
    <p:sldId id="366" r:id="rId34"/>
    <p:sldId id="304" r:id="rId35"/>
    <p:sldId id="307" r:id="rId36"/>
    <p:sldId id="309"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0282" autoAdjust="0"/>
  </p:normalViewPr>
  <p:slideViewPr>
    <p:cSldViewPr>
      <p:cViewPr varScale="1">
        <p:scale>
          <a:sx n="98" d="100"/>
          <a:sy n="98" d="100"/>
        </p:scale>
        <p:origin x="-264" y="-102"/>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25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10/13/2021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سيستم ثبت گردش ابزارآلات</a:t>
            </a:r>
            <a:endParaRPr lang="en-US" dirty="0" smtClean="0"/>
          </a:p>
          <a:p>
            <a:pPr algn="r" rtl="1"/>
            <a:r>
              <a:rPr lang="fa-IR" dirty="0" smtClean="0"/>
              <a:t>مستند سازي </a:t>
            </a:r>
            <a:r>
              <a:rPr lang="fa-IR" baseline="0" dirty="0" smtClean="0"/>
              <a:t>ويدئويي فعاليت‌هاي نت</a:t>
            </a:r>
          </a:p>
          <a:p>
            <a:pPr algn="r" rtl="1"/>
            <a:r>
              <a:rPr lang="fa-IR" sz="1200" kern="1200" dirty="0" smtClean="0">
                <a:solidFill>
                  <a:schemeClr val="tx1"/>
                </a:solidFill>
                <a:effectLst/>
                <a:latin typeface="+mn-lt"/>
                <a:ea typeface="+mn-ea"/>
                <a:cs typeface="+mn-cs"/>
              </a:rPr>
              <a:t>شبیه­ساز سیستم خودکار حفاظت حریق </a:t>
            </a:r>
          </a:p>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smtClean="0">
                <a:solidFill>
                  <a:schemeClr val="tx1"/>
                </a:solidFill>
                <a:effectLst/>
                <a:latin typeface="+mn-lt"/>
                <a:ea typeface="+mn-ea"/>
                <a:cs typeface="+mn-cs"/>
              </a:rPr>
              <a:t>جعبه </a:t>
            </a:r>
            <a:r>
              <a:rPr lang="fa-IR" sz="1200" kern="1200" dirty="0" smtClean="0">
                <a:solidFill>
                  <a:schemeClr val="tx1"/>
                </a:solidFill>
                <a:effectLst/>
                <a:latin typeface="+mn-lt"/>
                <a:ea typeface="+mn-ea"/>
                <a:cs typeface="+mn-cs"/>
              </a:rPr>
              <a:t>نمونه­گیری (بعد از اجراي طرح اصلاح و بهبود): اندازه­گیری </a:t>
            </a:r>
            <a:r>
              <a:rPr lang="ar-SA" sz="1200" kern="1200" dirty="0" smtClean="0">
                <a:solidFill>
                  <a:schemeClr val="tx1"/>
                </a:solidFill>
                <a:effectLst/>
                <a:latin typeface="+mn-lt"/>
                <a:ea typeface="+mn-ea"/>
                <a:cs typeface="+mn-cs"/>
              </a:rPr>
              <a:t>غلظت اكسيژن و هيدروژن با كمك دستگاه آناليزور قابل حمل</a:t>
            </a: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استقرار تیم تحقیق و توسعه در آزمايشگاه مواد و همچنين کمیته ارزیابی و تاييد نتايج تست­های مخرب و غیرمخرب، آنالیزهای شكست، و همچنین طراحی و تولید روبات­هایی برای استفاده در فعالیت­های بازرسی.</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به کارگیری آزمون‌ها و معاینات روان­شناختي و پزشکی جهت برآورده نمودن الزامات "تناسب شغل و شاغل" در مراحل جذب و ارزيابي (بدو استخدام و دوره‌ای) كاركناني كه عملکرد آنها بر ایمنی هسته‌ای تأثیر گذار می باشد. </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427602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اسكله‌هاي ماهي‌گيري</a:t>
            </a:r>
            <a:r>
              <a:rPr lang="fa-IR" baseline="0" dirty="0" smtClean="0"/>
              <a:t> بوشهر</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13</a:t>
            </a:fld>
            <a:endParaRPr lang="en-US" dirty="0"/>
          </a:p>
        </p:txBody>
      </p:sp>
    </p:spTree>
    <p:extLst>
      <p:ext uri="{BB962C8B-B14F-4D97-AF65-F5344CB8AC3E}">
        <p14:creationId xmlns:p14="http://schemas.microsoft.com/office/powerpoint/2010/main" val="17896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سئوالات اقدام اصلاحي تمرين ارتباطي مرکز مديريت وانو مسکو:</a:t>
            </a:r>
          </a:p>
          <a:p>
            <a:pPr algn="r" rtl="1"/>
            <a:r>
              <a:rPr lang="fa-IR" dirty="0" smtClean="0"/>
              <a:t>1- با توجه به هزينه‌ي بالاي استقرار سيستم ارتباط ماهواره‌اي نحوه‌ي </a:t>
            </a:r>
            <a:r>
              <a:rPr lang="fa-IR" baseline="0" dirty="0" smtClean="0"/>
              <a:t>تأمين</a:t>
            </a:r>
            <a:r>
              <a:rPr lang="ru-RU" baseline="0" dirty="0" smtClean="0"/>
              <a:t> </a:t>
            </a:r>
            <a:r>
              <a:rPr lang="fa-IR" baseline="0" dirty="0" smtClean="0"/>
              <a:t> و </a:t>
            </a:r>
            <a:r>
              <a:rPr lang="fa-IR" dirty="0" smtClean="0"/>
              <a:t>برخورداري</a:t>
            </a:r>
            <a:r>
              <a:rPr lang="fa-IR" baseline="0" dirty="0" smtClean="0"/>
              <a:t> از </a:t>
            </a:r>
            <a:r>
              <a:rPr lang="fa-IR" dirty="0" smtClean="0"/>
              <a:t>اين سيستم و يا سيستم‌هاي جايگزين در نيروگاه‌هاي ساير کشورها چگونه است؟</a:t>
            </a:r>
          </a:p>
          <a:p>
            <a:pPr algn="r" rtl="1"/>
            <a:r>
              <a:rPr lang="fa-IR" dirty="0" smtClean="0"/>
              <a:t>2- آيا فايل و کليپ‌هاي</a:t>
            </a:r>
            <a:r>
              <a:rPr lang="fa-IR" baseline="0" dirty="0" smtClean="0"/>
              <a:t> آموزشي براي اعضاي کميته مديريت حوادث و تيم‌هاي عمليات اضطراري در مرکز مديريت بحران وانو وجود دارد؟</a:t>
            </a:r>
            <a:endParaRPr lang="fa-IR" dirty="0" smtClean="0"/>
          </a:p>
          <a:p>
            <a:pPr algn="r" rtl="1"/>
            <a:r>
              <a:rPr lang="fa-IR" dirty="0" smtClean="0"/>
              <a:t>3- آيا نمونه</a:t>
            </a:r>
            <a:r>
              <a:rPr lang="fa-IR" baseline="0" dirty="0" smtClean="0"/>
              <a:t> اقدامات بهبود ارتباط با مردم خارج از سايت جهت تأمين پذيرش اجتماعي وجود دارد؟</a:t>
            </a:r>
          </a:p>
          <a:p>
            <a:pPr algn="r" rtl="1"/>
            <a:r>
              <a:rPr lang="fa-IR" baseline="0" dirty="0" smtClean="0"/>
              <a:t>4- آيا استفاده از فرم‌ گزارش حادثه در زمان ارسال به هر دو زبان روسي و انگليسي لازم است يا ارسال گزارش فقط به يک زبان کفايت مي‌کند؟</a:t>
            </a:r>
          </a:p>
          <a:p>
            <a:pPr algn="r" rtl="1"/>
            <a:r>
              <a:rPr lang="fa-IR" baseline="0" dirty="0" smtClean="0"/>
              <a:t>5- آيا ارسال گزارش موازي از طريق فکس همزمان با ايميل لازم است يا فقط از طريق ايميل کافي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14</a:t>
            </a:fld>
            <a:endParaRPr lang="en-US" dirty="0"/>
          </a:p>
        </p:txBody>
      </p:sp>
    </p:spTree>
    <p:extLst>
      <p:ext uri="{BB962C8B-B14F-4D97-AF65-F5344CB8AC3E}">
        <p14:creationId xmlns:p14="http://schemas.microsoft.com/office/powerpoint/2010/main" val="122602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برنامه</a:t>
            </a:r>
            <a:r>
              <a:rPr lang="fa-IR" baseline="0" dirty="0" smtClean="0"/>
              <a:t> تست ارتباط ويدئوكنفرانس نيروگاه اتمي بوشهر با مركز مديريت بحران وانو مسكو در سال 2020</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15</a:t>
            </a:fld>
            <a:endParaRPr lang="en-US" dirty="0"/>
          </a:p>
        </p:txBody>
      </p:sp>
    </p:spTree>
    <p:extLst>
      <p:ext uri="{BB962C8B-B14F-4D97-AF65-F5344CB8AC3E}">
        <p14:creationId xmlns:p14="http://schemas.microsoft.com/office/powerpoint/2010/main" val="66067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ادامه تبادل</a:t>
            </a:r>
            <a:r>
              <a:rPr lang="fa-IR" baseline="0" dirty="0" smtClean="0"/>
              <a:t> اطلاعات اعضاي وانو طبق پيوست «ژ» مدرك وانو    تحت كنترل</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16</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غروب بوشهر (خليج</a:t>
            </a:r>
            <a:r>
              <a:rPr lang="fa-IR" baseline="0" dirty="0" smtClean="0"/>
              <a:t> </a:t>
            </a:r>
            <a:r>
              <a:rPr lang="fa-IR" dirty="0" smtClean="0"/>
              <a:t>نايبند)</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175602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ارسال درخواست‌ها</a:t>
            </a:r>
            <a:r>
              <a:rPr lang="fa-IR" baseline="0" dirty="0" smtClean="0"/>
              <a:t> به مركز مديريت وانو مسكو قبل از تاريخ 2020/01/17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133281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نيروگاه ها/ سازمان بهره بردار اطلاع رساني حادثه در</a:t>
            </a:r>
            <a:r>
              <a:rPr lang="fa-IR" baseline="0" dirty="0" smtClean="0"/>
              <a:t> واحد را بر اساس «يك واحد- يك خبر» سازماندهي نمايند. انجام شده است.</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178975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نيروگاه ها/سازمان بهره بردار زمان برگزاري</a:t>
            </a:r>
            <a:r>
              <a:rPr lang="fa-IR" baseline="0" dirty="0" smtClean="0"/>
              <a:t> تمرين اضطراري را تا تاريخ 2019/12/23 به مركز مديريت بحران وانو مسكو اعلام نمايند.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268766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شهر</a:t>
            </a:r>
            <a:r>
              <a:rPr lang="fa-IR" baseline="0" dirty="0" smtClean="0"/>
              <a:t> نخل و آفتاب - بوشهر</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21</a:t>
            </a:fld>
            <a:endParaRPr lang="en-US" dirty="0"/>
          </a:p>
        </p:txBody>
      </p:sp>
    </p:spTree>
    <p:extLst>
      <p:ext uri="{BB962C8B-B14F-4D97-AF65-F5344CB8AC3E}">
        <p14:creationId xmlns:p14="http://schemas.microsoft.com/office/powerpoint/2010/main" val="256837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مختصر آشنايي با نيروگاه</a:t>
            </a:r>
            <a:r>
              <a:rPr lang="fa-IR" baseline="0" dirty="0" smtClean="0"/>
              <a:t> اتمي بوشهر اين </a:t>
            </a:r>
            <a:r>
              <a:rPr lang="fa-IR" dirty="0" smtClean="0"/>
              <a:t>نيروگاه در جنوب ايران و کنار ساحل</a:t>
            </a:r>
            <a:r>
              <a:rPr lang="fa-IR" baseline="0" dirty="0" smtClean="0"/>
              <a:t> خليج فارس قرار دارد.</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نيروگاه ها/سازمان بهره بردار حداقل يه تمرين ارتباطي در سال 2020 انجام دهند.</a:t>
            </a:r>
            <a:r>
              <a:rPr lang="fa-IR" baseline="0" dirty="0" smtClean="0"/>
              <a:t>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22</a:t>
            </a:fld>
            <a:endParaRPr lang="en-US" dirty="0"/>
          </a:p>
        </p:txBody>
      </p:sp>
    </p:spTree>
    <p:extLst>
      <p:ext uri="{BB962C8B-B14F-4D97-AF65-F5344CB8AC3E}">
        <p14:creationId xmlns:p14="http://schemas.microsoft.com/office/powerpoint/2010/main" val="421843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تمرين اهداف تمرين</a:t>
            </a:r>
            <a:r>
              <a:rPr lang="fa-IR" baseline="0" dirty="0" smtClean="0"/>
              <a:t> دو مورد زير گنجانده شود:</a:t>
            </a:r>
          </a:p>
          <a:p>
            <a:pPr algn="r" rtl="1"/>
            <a:r>
              <a:rPr lang="fa-IR" baseline="0" dirty="0" smtClean="0"/>
              <a:t>درخواست پشتيباني فني از مركز مديريت بحران وانو مسكو</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استفاده از ارتباط ويدئوكنفرانس      انجام شده است.</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23</a:t>
            </a:fld>
            <a:endParaRPr lang="en-US" dirty="0"/>
          </a:p>
        </p:txBody>
      </p:sp>
    </p:spTree>
    <p:extLst>
      <p:ext uri="{BB962C8B-B14F-4D97-AF65-F5344CB8AC3E}">
        <p14:creationId xmlns:p14="http://schemas.microsoft.com/office/powerpoint/2010/main" val="206710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ارسال پيشنهادات موضوعي جهت</a:t>
            </a:r>
            <a:r>
              <a:rPr lang="fa-IR" baseline="0" dirty="0" smtClean="0"/>
              <a:t> طرح در جلسه آتي تا تاريخ 20 ژانويه 2020 .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24</a:t>
            </a:fld>
            <a:endParaRPr lang="en-US" dirty="0"/>
          </a:p>
        </p:txBody>
      </p:sp>
    </p:spTree>
    <p:extLst>
      <p:ext uri="{BB962C8B-B14F-4D97-AF65-F5344CB8AC3E}">
        <p14:creationId xmlns:p14="http://schemas.microsoft.com/office/powerpoint/2010/main" val="2899485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آثار باستاني عمارت ملك بوشهر</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25</a:t>
            </a:fld>
            <a:endParaRPr lang="en-US" dirty="0"/>
          </a:p>
        </p:txBody>
      </p:sp>
    </p:spTree>
    <p:extLst>
      <p:ext uri="{BB962C8B-B14F-4D97-AF65-F5344CB8AC3E}">
        <p14:creationId xmlns:p14="http://schemas.microsoft.com/office/powerpoint/2010/main" val="327658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اجراي شيوه‌نامه‌ها، ابلاغيه‌ها و دستورالعمل‌هاي بهداشتي ملي و استاني و همچنين بهره‌گيري از تجارب بين‌المللي دريافت شده از وانو و آژانس بين‌المللي انرژي اتمي از طريق انجام اقدامات مشروحه ذيل:</a:t>
            </a:r>
            <a:endParaRPr lang="en-US" sz="1200" dirty="0" smtClean="0"/>
          </a:p>
          <a:p>
            <a:pPr lvl="0" algn="r" rtl="1"/>
            <a:r>
              <a:rPr lang="fa-IR" sz="1200" dirty="0" smtClean="0"/>
              <a:t>كاهش ساعت كاري كاركنان؛</a:t>
            </a:r>
            <a:endParaRPr lang="en-US" sz="1200" dirty="0" smtClean="0"/>
          </a:p>
          <a:p>
            <a:pPr lvl="0" algn="r" rtl="1"/>
            <a:r>
              <a:rPr lang="fa-IR" sz="1200" dirty="0" smtClean="0"/>
              <a:t>اجراي طرح دوركاري نوبتي كاركنان روزكار؛</a:t>
            </a:r>
            <a:endParaRPr lang="en-US" sz="1200" dirty="0" smtClean="0"/>
          </a:p>
          <a:p>
            <a:pPr lvl="0" algn="r" rtl="1"/>
            <a:r>
              <a:rPr lang="fa-IR" sz="1200" dirty="0" smtClean="0"/>
              <a:t>مراقبت از كاركنان مشمول گروه‌هاي آسيب‌پذير شامل خانم‌هاي باردار، بيماران حاد تنفسي، بيماران سرطاني، پيوند اعضا و غيره؛ </a:t>
            </a:r>
            <a:endParaRPr lang="en-US" sz="1200" dirty="0" smtClean="0"/>
          </a:p>
          <a:p>
            <a:pPr lvl="0" algn="r" rtl="1"/>
            <a:r>
              <a:rPr lang="fa-IR" sz="1200" dirty="0" smtClean="0"/>
              <a:t>سازماندهي و همكاري مناسب با كاركنان داراي بيماري‌هاي زمينه‌اي پر خطر جهت انجام فعاليت‌هاي شغلي به صورت دوركاري؛</a:t>
            </a: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26</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شب‌هاي بوشهر</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27</a:t>
            </a:fld>
            <a:endParaRPr lang="en-US" dirty="0"/>
          </a:p>
        </p:txBody>
      </p:sp>
    </p:spTree>
    <p:extLst>
      <p:ext uri="{BB962C8B-B14F-4D97-AF65-F5344CB8AC3E}">
        <p14:creationId xmlns:p14="http://schemas.microsoft.com/office/powerpoint/2010/main" val="1984842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dirty="0" smtClean="0"/>
              <a:t>حذف وعده ناهار كاركنان روزكار و </a:t>
            </a:r>
            <a:r>
              <a:rPr lang="en-US" sz="1200" baseline="0" dirty="0" smtClean="0"/>
              <a:t> </a:t>
            </a:r>
            <a:r>
              <a:rPr lang="fa-IR" sz="1200" dirty="0" smtClean="0"/>
              <a:t>توزيع بهداشتي و بسته‌بندي شده وعده‌هاي غذايي كاركنان نوبت‌كار؛</a:t>
            </a:r>
            <a:endParaRPr lang="en-US" sz="1200" dirty="0" smtClean="0"/>
          </a:p>
          <a:p>
            <a:pPr lvl="0" algn="r" rtl="1"/>
            <a:r>
              <a:rPr lang="fa-IR" sz="1200" dirty="0" smtClean="0"/>
              <a:t>به حداقل رساندن تردد و دسترسي كاركنان غير ضروري به اتاق كنترل اصلي نيروگاه؛</a:t>
            </a:r>
            <a:endParaRPr lang="en-US" sz="1200" dirty="0" smtClean="0"/>
          </a:p>
          <a:p>
            <a:pPr lvl="0" algn="r" rtl="1"/>
            <a:r>
              <a:rPr lang="fa-IR" sz="1200" dirty="0" smtClean="0"/>
              <a:t>لغو كليه مراسم جمعي و يا بازديدهاي عمومي از قبل برنامه‌ريزي شده و يا غير ضروري.؛</a:t>
            </a:r>
          </a:p>
          <a:p>
            <a:pPr lvl="0" algn="r" rtl="1"/>
            <a:r>
              <a:rPr lang="fa-IR" sz="1200" dirty="0" smtClean="0"/>
              <a:t>اطلاع</a:t>
            </a:r>
            <a:r>
              <a:rPr lang="fa-IR" sz="1200" baseline="0" dirty="0" smtClean="0"/>
              <a:t> رساني به كاركنان نيروگاه؛</a:t>
            </a:r>
          </a:p>
          <a:p>
            <a:pPr lvl="0" algn="r" rtl="1"/>
            <a:r>
              <a:rPr lang="fa-IR" dirty="0" smtClean="0"/>
              <a:t>توزيع</a:t>
            </a:r>
            <a:r>
              <a:rPr lang="fa-IR" baseline="0" dirty="0" smtClean="0"/>
              <a:t> ماسك و وسايل حفاظتي</a:t>
            </a:r>
          </a:p>
          <a:p>
            <a:pPr lvl="0" algn="r" rtl="1"/>
            <a:r>
              <a:rPr lang="fa-IR" baseline="0" dirty="0" smtClean="0"/>
              <a:t>نصب تجهيزات ضد عفوني روي ديوارها</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28</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به حداقل رساندن مراجعات و يا مكاتبات حضوري؛</a:t>
            </a:r>
            <a:endParaRPr lang="en-US" dirty="0" smtClean="0"/>
          </a:p>
          <a:p>
            <a:pPr lvl="0" algn="r" rtl="1"/>
            <a:r>
              <a:rPr lang="fa-IR" dirty="0" smtClean="0"/>
              <a:t>آماده‌سازي و تجهيز يك دستگاه آمبولانس درمانگاه نيروگاه جهت انتقال افراد مشكوك شناسايي شده به مركزاكز درماني شهر بوشهر؛</a:t>
            </a:r>
            <a:endParaRPr lang="en-US" dirty="0" smtClean="0"/>
          </a:p>
          <a:p>
            <a:pPr lvl="0" algn="r" rtl="1"/>
            <a:r>
              <a:rPr lang="fa-IR" dirty="0" smtClean="0"/>
              <a:t>آموزش چهره به چهره كاركنان خدماتي در زمينه آشنايي و رعايت الزامات و توصيه‌هاي بهداشت فردي و جمعي مرتبط با ويروس كرونا؛</a:t>
            </a:r>
          </a:p>
          <a:p>
            <a:pPr lvl="0" algn="r" rtl="1"/>
            <a:r>
              <a:rPr lang="fa-IR" dirty="0" smtClean="0"/>
              <a:t>ضدعفوني كليه‌ي سطوح كاري؛</a:t>
            </a:r>
          </a:p>
          <a:p>
            <a:pPr lvl="0" algn="r" rtl="1"/>
            <a:r>
              <a:rPr lang="fa-IR" dirty="0" smtClean="0"/>
              <a:t>نصب تجهيزات ضدعفوني كف كفش؛</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29</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ساحل آفتابي بوشهر</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30</a:t>
            </a:fld>
            <a:endParaRPr lang="en-US" dirty="0"/>
          </a:p>
        </p:txBody>
      </p:sp>
    </p:spTree>
    <p:extLst>
      <p:ext uri="{BB962C8B-B14F-4D97-AF65-F5344CB8AC3E}">
        <p14:creationId xmlns:p14="http://schemas.microsoft.com/office/powerpoint/2010/main" val="352193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مونيتورينگ وضعيت سلامت كاركنان قبل از شروع شيفت( بويژه اطاق</a:t>
            </a:r>
            <a:r>
              <a:rPr lang="fa-IR" baseline="0" dirty="0" smtClean="0"/>
              <a:t> كنترل و . . .</a:t>
            </a:r>
            <a:r>
              <a:rPr lang="fa-IR" dirty="0" smtClean="0"/>
              <a:t>)؛</a:t>
            </a:r>
          </a:p>
          <a:p>
            <a:pPr lvl="0" algn="r" rtl="1"/>
            <a:r>
              <a:rPr lang="fa-IR" dirty="0" smtClean="0"/>
              <a:t>انجام اقدامات كلينيكي و آزمايشگاهي؛</a:t>
            </a:r>
            <a:endParaRPr lang="fa-IR" dirty="0"/>
          </a:p>
          <a:p>
            <a:pPr lvl="0" algn="r" rtl="1"/>
            <a:r>
              <a:rPr lang="fa-IR" dirty="0" smtClean="0"/>
              <a:t>رعايت</a:t>
            </a:r>
            <a:r>
              <a:rPr lang="fa-IR" baseline="0" dirty="0" smtClean="0"/>
              <a:t> فواصل اجتماعي؛</a:t>
            </a:r>
            <a:endParaRPr lang="fa-IR"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31</a:t>
            </a:fld>
            <a:endParaRPr lang="en-US" dirty="0"/>
          </a:p>
        </p:txBody>
      </p:sp>
    </p:spTree>
    <p:extLst>
      <p:ext uri="{BB962C8B-B14F-4D97-AF65-F5344CB8AC3E}">
        <p14:creationId xmlns:p14="http://schemas.microsoft.com/office/powerpoint/2010/main" val="331981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ساخت</a:t>
            </a:r>
            <a:r>
              <a:rPr lang="fa-IR" baseline="0" dirty="0" smtClean="0">
                <a:cs typeface="B Mitra" panose="00000400000000000000" pitchFamily="2" charset="-78"/>
              </a:rPr>
              <a:t> نيروگاه از سال 1975 توسط شرکت ک و او زير مجموعه‌ي زيمنس آلمان شروع شد. بعد از انقلاب اسلامي در سال 1979 قرارداد خاتمه يافت و ساخت نيروگاه متوقف شد.</a:t>
            </a:r>
          </a:p>
          <a:p>
            <a:pPr algn="r" rtl="1"/>
            <a:r>
              <a:rPr lang="fa-IR" dirty="0" smtClean="0"/>
              <a:t>در آگوست 1992 براساس</a:t>
            </a:r>
            <a:r>
              <a:rPr lang="fa-IR" baseline="0" dirty="0" smtClean="0"/>
              <a:t> پروتکل</a:t>
            </a:r>
            <a:r>
              <a:rPr lang="fa-IR" dirty="0" smtClean="0"/>
              <a:t> استفاده‌ي صلح آميز از انرژي</a:t>
            </a:r>
            <a:r>
              <a:rPr lang="fa-IR" baseline="0" dirty="0" smtClean="0"/>
              <a:t> اتمي موافقتنامه‌ي همکاري في مابين ايران و روسيه با موضوع ساخت نيروگاه اتمي در ايران منعقد گرديد و‌ </a:t>
            </a:r>
            <a:r>
              <a:rPr lang="fa-IR" dirty="0" smtClean="0"/>
              <a:t>در ژانويه‌ي 1995 </a:t>
            </a:r>
            <a:r>
              <a:rPr lang="fa-IR" baseline="0" dirty="0" smtClean="0"/>
              <a:t>قراردادي </a:t>
            </a:r>
            <a:r>
              <a:rPr lang="fa-IR" dirty="0" smtClean="0"/>
              <a:t>براي تکميل ساخت واحد 1 نيروگاه اتمي بوشهر</a:t>
            </a:r>
            <a:r>
              <a:rPr lang="fa-IR" baseline="0" dirty="0" smtClean="0"/>
              <a:t> </a:t>
            </a:r>
            <a:r>
              <a:rPr lang="fa-IR" dirty="0" smtClean="0"/>
              <a:t>في مابين آن‌ها </a:t>
            </a:r>
            <a:r>
              <a:rPr lang="fa-IR" baseline="0" dirty="0" smtClean="0"/>
              <a:t>منعقد گرديد.</a:t>
            </a:r>
          </a:p>
          <a:p>
            <a:pPr algn="r" rtl="1"/>
            <a:r>
              <a:rPr lang="fa-IR" baseline="0" dirty="0" smtClean="0"/>
              <a:t>واحد 4 نيروگاه اتمي بالاکوا(</a:t>
            </a:r>
            <a:r>
              <a:rPr lang="en-US" baseline="0" dirty="0" smtClean="0"/>
              <a:t>B-320</a:t>
            </a:r>
            <a:r>
              <a:rPr lang="fa-IR" baseline="0" dirty="0" smtClean="0"/>
              <a:t>)به عنوان مرجع براي نيروگاه اتمي بوشهر قرار گرفت.</a:t>
            </a:r>
            <a:r>
              <a:rPr lang="ru-RU" baseline="0" dirty="0" smtClean="0"/>
              <a:t>  </a:t>
            </a:r>
            <a:r>
              <a:rPr lang="fa-IR" baseline="0" dirty="0" smtClean="0"/>
              <a:t>توان حرارتي 300 مگاوات و توان الكتريكي 1000 مگاوات.</a:t>
            </a:r>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5</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مانيتورينگ سلامت افراد قبل از ورود به نيروگاه؛</a:t>
            </a:r>
          </a:p>
          <a:p>
            <a:pPr lvl="0" algn="r" rtl="1"/>
            <a:r>
              <a:rPr lang="fa-IR" dirty="0" smtClean="0"/>
              <a:t>نصب روكش پلاستيكي براي صفحه كليد آسانسور و صفحه كليد عابر بانك به منظور تسهيل در ضدعفوني آنها؛</a:t>
            </a:r>
            <a:endParaRPr lang="en-US" dirty="0" smtClean="0"/>
          </a:p>
          <a:p>
            <a:pPr lvl="0" algn="r" rtl="1"/>
            <a:r>
              <a:rPr lang="fa-IR" dirty="0" smtClean="0"/>
              <a:t>پيگيري وضعيت نفراتي كه بنا به توصيه پزشك، در مراقبت خانگي به سر برده و يا به دليل مشكوك بودن به مركزاكز درماني شهر بوشهر ارجاع يا اعزام شده‌اند؛</a:t>
            </a:r>
            <a:endParaRPr lang="en-US" dirty="0" smtClean="0"/>
          </a:p>
          <a:p>
            <a:pPr lvl="0" algn="r" rtl="1"/>
            <a:r>
              <a:rPr lang="fa-IR" dirty="0" smtClean="0"/>
              <a:t>اتخاذ تدابير پيشگيرانه مناسب جهت غربالگري كاركنان پيمانكار تعميراتي نيروگاه؛</a:t>
            </a:r>
          </a:p>
          <a:p>
            <a:pPr lvl="0" algn="r" rtl="1"/>
            <a:r>
              <a:rPr lang="fa-IR" dirty="0" smtClean="0"/>
              <a:t>انجام واكسيناسيون كامل كليه‌ي كاركنان نيروگاه.</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32</a:t>
            </a:fld>
            <a:endParaRPr lang="en-US" dirty="0"/>
          </a:p>
        </p:txBody>
      </p:sp>
    </p:spTree>
    <p:extLst>
      <p:ext uri="{BB962C8B-B14F-4D97-AF65-F5344CB8AC3E}">
        <p14:creationId xmlns:p14="http://schemas.microsoft.com/office/powerpoint/2010/main" val="363073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خليج فارس</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6</a:t>
            </a:fld>
            <a:endParaRPr lang="en-US" dirty="0"/>
          </a:p>
        </p:txBody>
      </p:sp>
    </p:spTree>
    <p:extLst>
      <p:ext uri="{BB962C8B-B14F-4D97-AF65-F5344CB8AC3E}">
        <p14:creationId xmlns:p14="http://schemas.microsoft.com/office/powerpoint/2010/main" val="306335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تمرينات(مانورهاي)</a:t>
            </a:r>
            <a:r>
              <a:rPr lang="fa-IR" baseline="0" dirty="0" smtClean="0"/>
              <a:t> آمادگي اضطراري:</a:t>
            </a:r>
          </a:p>
          <a:p>
            <a:pPr algn="r" rtl="1"/>
            <a:r>
              <a:rPr lang="fa-IR" baseline="0" dirty="0" smtClean="0"/>
              <a:t>به‌روزآوري مدارک سازماندهي، اجرا و ارزيابي تمرينات آمادگي اضطراري بر اساس مدارک آژانس بين‌المللي انرژي اتمي</a:t>
            </a:r>
          </a:p>
          <a:p>
            <a:pPr algn="r" rtl="1"/>
            <a:r>
              <a:rPr lang="fa-IR" baseline="0" dirty="0" smtClean="0"/>
              <a:t>تهيه، اجرا و ارزيابي سناريوي تمرين كميته مديريت بحران در نيروگاه اتمي بوشهر به روش دورميزي</a:t>
            </a:r>
          </a:p>
          <a:p>
            <a:pPr algn="r" rtl="1"/>
            <a:r>
              <a:rPr lang="fa-IR" baseline="0" dirty="0" smtClean="0"/>
              <a:t>سازماندهي اجراي ميداني تمرين تهديدات امنيتي در نيروگاه اتمي بوشهر در پايان سال</a:t>
            </a:r>
            <a:r>
              <a:rPr lang="ru-RU" baseline="0" dirty="0" smtClean="0"/>
              <a:t> </a:t>
            </a:r>
            <a:r>
              <a:rPr lang="fa-IR" baseline="0" dirty="0" smtClean="0"/>
              <a:t> جاري</a:t>
            </a:r>
          </a:p>
          <a:p>
            <a:pPr algn="r" rtl="1"/>
            <a:r>
              <a:rPr lang="fa-IR" baseline="0" dirty="0" smtClean="0"/>
              <a:t>تهيه، اجرا و ارزيابي تمرين با استفاده از تجهيرات سيار مديريت حوادث شديد</a:t>
            </a:r>
            <a:endParaRPr lang="ru-RU" baseline="0" dirty="0" smtClean="0"/>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اجرا و ارزيابي فراخواني اعضاي کميته بحران نيروگاه</a:t>
            </a:r>
          </a:p>
          <a:p>
            <a:pPr algn="r" rtl="1"/>
            <a:r>
              <a:rPr lang="fa-IR" dirty="0" smtClean="0"/>
              <a:t>شروع سازماندهي اجراي تمرين جامع آمادگي اضطراري در سال 2022 با مشارکت سازمان‌هاي پاسخ خارج سايت با سناريوي فني و منشأ تهديدات امنيتي</a:t>
            </a:r>
          </a:p>
          <a:p>
            <a:pPr algn="r" rtl="1"/>
            <a:r>
              <a:rPr lang="fa-IR" dirty="0" smtClean="0"/>
              <a:t>توقف يا</a:t>
            </a:r>
            <a:r>
              <a:rPr lang="fa-IR" baseline="0" dirty="0" smtClean="0"/>
              <a:t> کاهش انجام تمرينات گروهي داخل سايت به دليل انتشار بيماري کوويد-19 طبق شيوه‌نامه‌هاي بهداشتي ملي و بين‌المللي</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برنامه‌ي اقدامات اصلاحي سيستم</a:t>
            </a:r>
            <a:r>
              <a:rPr lang="fa-IR" baseline="0" dirty="0" smtClean="0"/>
              <a:t> مديريت حوادث شديد:</a:t>
            </a:r>
          </a:p>
          <a:p>
            <a:pPr algn="r" rtl="1"/>
            <a:r>
              <a:rPr lang="fa-IR" baseline="0" dirty="0" smtClean="0"/>
              <a:t>خريد دستگاه ديزل برق اضطراري و ديزل پمپ طبق طرح . در مرحله اول تست و کنترل پذيرش در محل نيروگاه انجام گرديده است. تکليف فني برنامه جزيي و کلي استفاده از ديزل ژنراتور سيار براي مقابله با حوادث خارج طرح واحد 1 نيروگاه اتمي بوشهر تهيه گرديده است.</a:t>
            </a:r>
            <a:endParaRPr lang="ru-RU"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تهيه‌ي برنامه‌ي زمان‌بندي سيستم</a:t>
            </a:r>
            <a:r>
              <a:rPr lang="fa-IR" baseline="0" dirty="0" smtClean="0"/>
              <a:t>، تحليل و بررسي، تهيه‌ي نقشه‌ها، فهرست کدها و استانداردها، </a:t>
            </a:r>
            <a:r>
              <a:rPr lang="fa-IR" baseline="0" smtClean="0"/>
              <a:t>پاسپورت‌هاي </a:t>
            </a:r>
            <a:r>
              <a:rPr lang="fa-IR" baseline="0" smtClean="0"/>
              <a:t>فني.</a:t>
            </a:r>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كوه‌هاي نمكي بوشهر(جاشك)</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418521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noProof="0" dirty="0" smtClean="0"/>
              <a:t>تمرين ساليانه‌ي ارتباطي با مرکز مديريت بحران</a:t>
            </a:r>
            <a:r>
              <a:rPr lang="fa-IR" baseline="0" noProof="0" dirty="0" smtClean="0"/>
              <a:t> وانو مسکو</a:t>
            </a:r>
          </a:p>
          <a:p>
            <a:pPr marL="171450" indent="-171450" algn="r" rtl="1">
              <a:buFont typeface="Arial" panose="020B0604020202020204" pitchFamily="34" charset="0"/>
              <a:buChar char="•"/>
            </a:pPr>
            <a:r>
              <a:rPr lang="fa-IR" baseline="0" noProof="0" dirty="0" smtClean="0"/>
              <a:t>هدف اجراي تمرين ارتباطي تست توانايي و ارزيابي سطح آمادگي تجهيزات، سيستم‌ها و افراد براي تبادل اطلاعات با مرکز مديريت بحران وانو مسکو ميباشد.</a:t>
            </a:r>
            <a:endParaRPr lang="ru-RU" baseline="0" noProof="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dirty="0" smtClean="0"/>
              <a:t>تعيين</a:t>
            </a:r>
            <a:r>
              <a:rPr lang="fa-IR" baseline="0" dirty="0" smtClean="0"/>
              <a:t> زمان برگزاري تمرين: </a:t>
            </a:r>
            <a:r>
              <a:rPr lang="fa-IR" sz="1200" baseline="0" dirty="0" smtClean="0">
                <a:solidFill>
                  <a:srgbClr val="0070C0"/>
                </a:solidFill>
              </a:rPr>
              <a:t>سناريوي تمرين، افراد شرکت کننده و سيستم هاي ارتباطي ( تلفن، فکس، ايميل و ويدئوکنفرانس) نيز تعيين و به وانو مسکو ارسال گرديدند.</a:t>
            </a:r>
            <a:endParaRPr lang="en-US" dirty="0" smtClean="0"/>
          </a:p>
          <a:p>
            <a:pPr marL="171450" indent="-171450" algn="r" rtl="1">
              <a:buFont typeface="Arial" panose="020B0604020202020204" pitchFamily="34" charset="0"/>
              <a:buChar char="•"/>
            </a:pPr>
            <a:endParaRPr lang="fa-IR" baseline="0" noProof="0" dirty="0" smtClean="0"/>
          </a:p>
          <a:p>
            <a:pPr algn="r" rtl="1"/>
            <a:endParaRPr lang="fa-IR" noProof="0" dirty="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213760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10/13/2021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2"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3"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813173"/>
            <a:ext cx="8867296" cy="477053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ru-RU" sz="7200" b="1" dirty="0">
                <a:solidFill>
                  <a:srgbClr val="002060"/>
                </a:solidFill>
                <a:cs typeface="Times New Roman" pitchFamily="18" charset="0"/>
              </a:rPr>
              <a:t>Бушерская АЭС</a:t>
            </a:r>
          </a:p>
          <a:p>
            <a:pPr algn="ctr" fontAlgn="auto">
              <a:spcBef>
                <a:spcPts val="0"/>
              </a:spcBef>
              <a:spcAft>
                <a:spcPts val="0"/>
              </a:spcAft>
              <a:defRPr/>
            </a:pPr>
            <a:r>
              <a:rPr lang="ru-RU" sz="4400" b="1" dirty="0">
                <a:solidFill>
                  <a:srgbClr val="002060"/>
                </a:solidFill>
                <a:cs typeface="Times New Roman" pitchFamily="18" charset="0"/>
              </a:rPr>
              <a:t>Аварийная Готовность и реагирование</a:t>
            </a:r>
            <a:endParaRPr lang="en-US" sz="4400" b="1" dirty="0">
              <a:solidFill>
                <a:srgbClr val="002060"/>
              </a:solidFill>
              <a:cs typeface="Times New Roman" pitchFamily="18" charset="0"/>
            </a:endParaRPr>
          </a:p>
          <a:p>
            <a:pPr algn="ctr" fontAlgn="auto">
              <a:spcBef>
                <a:spcPts val="0"/>
              </a:spcBef>
              <a:spcAft>
                <a:spcPts val="0"/>
              </a:spcAft>
              <a:defRPr/>
            </a:pPr>
            <a:r>
              <a:rPr lang="ru-RU" sz="4400" b="1" dirty="0">
                <a:solidFill>
                  <a:srgbClr val="002060"/>
                </a:solidFill>
                <a:cs typeface="Times New Roman" pitchFamily="18" charset="0"/>
              </a:rPr>
              <a:t>Ноябрь </a:t>
            </a:r>
            <a:r>
              <a:rPr lang="ru-RU" sz="4400" b="1" dirty="0" smtClean="0">
                <a:solidFill>
                  <a:srgbClr val="002060"/>
                </a:solidFill>
                <a:cs typeface="Times New Roman" pitchFamily="18" charset="0"/>
              </a:rPr>
              <a:t>2021</a:t>
            </a:r>
            <a:endParaRPr lang="en-US" sz="4400" b="1" dirty="0" smtClean="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a:cs typeface="Times New Roman" pitchFamily="18" charset="0"/>
              </a:rPr>
              <a:t>November</a:t>
            </a:r>
            <a:r>
              <a:rPr lang="ru-RU" sz="2800" b="1" dirty="0">
                <a:cs typeface="Times New Roman" pitchFamily="18" charset="0"/>
              </a:rPr>
              <a:t> </a:t>
            </a:r>
            <a:r>
              <a:rPr lang="en-US" sz="2800" b="1" dirty="0" smtClean="0">
                <a:cs typeface="Times New Roman" pitchFamily="18" charset="0"/>
              </a:rPr>
              <a:t>2021</a:t>
            </a:r>
            <a:endParaRPr lang="en-US" sz="2800" b="1" dirty="0">
              <a:cs typeface="Times New Roman" pitchFamily="18"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5760640" cy="706090"/>
          </a:xfrm>
        </p:spPr>
        <p:txBody>
          <a:bodyPr>
            <a:normAutofit/>
          </a:bodyPr>
          <a:lstStyle/>
          <a:p>
            <a:r>
              <a:rPr lang="ru-RU" sz="2000" b="1" dirty="0">
                <a:solidFill>
                  <a:srgbClr val="002060"/>
                </a:solidFill>
              </a:rPr>
              <a:t>Соляная гора Бушура</a:t>
            </a:r>
            <a:r>
              <a:rPr lang="ru-RU" sz="2000" b="1" dirty="0" smtClean="0"/>
              <a:t/>
            </a:r>
            <a:br>
              <a:rPr lang="ru-RU" sz="2000" b="1" dirty="0" smtClean="0"/>
            </a:br>
            <a:r>
              <a:rPr lang="en-US" sz="2000" b="1" dirty="0" smtClean="0"/>
              <a:t>Bushehr Salt mountains</a:t>
            </a:r>
            <a:endParaRPr lang="en-US" sz="2000"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038" y="1235893"/>
            <a:ext cx="8229600" cy="4857403"/>
          </a:xfr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 y="38071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81399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052736"/>
            <a:ext cx="8534400" cy="4968552"/>
          </a:xfrm>
        </p:spPr>
        <p:txBody>
          <a:bodyPr>
            <a:normAutofit fontScale="92500" lnSpcReduction="10000"/>
          </a:bodyPr>
          <a:lstStyle/>
          <a:p>
            <a:pPr marL="36576" lvl="1" indent="0" algn="just">
              <a:buClr>
                <a:schemeClr val="accent2">
                  <a:lumMod val="75000"/>
                </a:schemeClr>
              </a:buClr>
              <a:buNone/>
            </a:pPr>
            <a:r>
              <a:rPr lang="ru-RU" sz="1800" dirty="0">
                <a:solidFill>
                  <a:srgbClr val="002060"/>
                </a:solidFill>
              </a:rPr>
              <a:t>Целью проведения тренировкы по обмену информацией является: проверка эффективности и оценка степени готовности оборудования, систем и лиц для связи и обмена информацией с Региональным кризисным центром ВАО АЭС</a:t>
            </a:r>
            <a:r>
              <a:rPr lang="fa-IR" sz="1800" dirty="0">
                <a:solidFill>
                  <a:srgbClr val="002060"/>
                </a:solidFill>
              </a:rPr>
              <a:t> </a:t>
            </a:r>
            <a:r>
              <a:rPr lang="ru-RU" sz="1800" dirty="0">
                <a:solidFill>
                  <a:srgbClr val="002060"/>
                </a:solidFill>
              </a:rPr>
              <a:t>в Москве.</a:t>
            </a:r>
            <a:r>
              <a:rPr lang="en-US" sz="1800" dirty="0">
                <a:solidFill>
                  <a:srgbClr val="002060"/>
                </a:solidFill>
              </a:rPr>
              <a:t> </a:t>
            </a:r>
            <a:endParaRPr lang="ru-RU" sz="1800" dirty="0">
              <a:solidFill>
                <a:srgbClr val="002060"/>
              </a:solidFill>
            </a:endParaRPr>
          </a:p>
          <a:p>
            <a:pPr marL="0" lvl="1" indent="0" algn="just">
              <a:buClr>
                <a:schemeClr val="accent2">
                  <a:lumMod val="75000"/>
                </a:schemeClr>
              </a:buClr>
              <a:buNone/>
            </a:pPr>
            <a:endParaRPr lang="en-US" sz="1800" dirty="0">
              <a:solidFill>
                <a:srgbClr val="0070C0"/>
              </a:solidFill>
            </a:endParaRPr>
          </a:p>
          <a:p>
            <a:pPr marL="0" indent="0" algn="just">
              <a:buClr>
                <a:schemeClr val="accent2">
                  <a:lumMod val="75000"/>
                </a:schemeClr>
              </a:buClr>
              <a:buNone/>
            </a:pPr>
            <a:r>
              <a:rPr lang="en-US" sz="1800" dirty="0" smtClean="0">
                <a:cs typeface="B Mitra" pitchFamily="2" charset="-78"/>
              </a:rPr>
              <a:t>The </a:t>
            </a:r>
            <a:r>
              <a:rPr lang="en-US" sz="1800" dirty="0">
                <a:cs typeface="B Mitra" pitchFamily="2" charset="-78"/>
              </a:rPr>
              <a:t>goal of conducting communication exercise </a:t>
            </a:r>
            <a:r>
              <a:rPr lang="en-US" sz="1800" dirty="0" smtClean="0">
                <a:cs typeface="B Mitra" pitchFamily="2" charset="-78"/>
              </a:rPr>
              <a:t>is</a:t>
            </a:r>
            <a:r>
              <a:rPr lang="ru-RU" sz="1800" dirty="0">
                <a:cs typeface="B Mitra" pitchFamily="2" charset="-78"/>
              </a:rPr>
              <a:t>:</a:t>
            </a:r>
            <a:r>
              <a:rPr lang="en-US" sz="1800" dirty="0" smtClean="0">
                <a:cs typeface="B Mitra" pitchFamily="2" charset="-78"/>
              </a:rPr>
              <a:t> </a:t>
            </a:r>
            <a:r>
              <a:rPr lang="en-US" sz="1800" dirty="0">
                <a:cs typeface="B Mitra" pitchFamily="2" charset="-78"/>
              </a:rPr>
              <a:t>to particularly test the efficiency and to evaluate the degree of preparedness of equipment, systems and individuals for communicating and exchanging information with the WANO Regional Crisis Center located in Moscow</a:t>
            </a:r>
            <a:r>
              <a:rPr lang="en-US" sz="1800" dirty="0" smtClean="0">
                <a:cs typeface="B Mitra" pitchFamily="2" charset="-78"/>
              </a:rPr>
              <a:t>.</a:t>
            </a:r>
            <a:endParaRPr lang="fa-IR" sz="1800" dirty="0" smtClean="0">
              <a:cs typeface="B Mitra" pitchFamily="2" charset="-78"/>
            </a:endParaRPr>
          </a:p>
          <a:p>
            <a:pPr marL="36576" indent="0" algn="just">
              <a:buNone/>
            </a:pPr>
            <a:endParaRPr lang="en-US" sz="1800" b="1" dirty="0" smtClean="0">
              <a:solidFill>
                <a:srgbClr val="0070C0"/>
              </a:solidFill>
            </a:endParaRPr>
          </a:p>
          <a:p>
            <a:pPr marL="36576" indent="0" algn="just">
              <a:buNone/>
            </a:pPr>
            <a:r>
              <a:rPr lang="ru-RU" sz="1800" b="1" dirty="0" smtClean="0">
                <a:solidFill>
                  <a:srgbClr val="002060"/>
                </a:solidFill>
              </a:rPr>
              <a:t>Определение </a:t>
            </a:r>
            <a:r>
              <a:rPr lang="ru-RU" sz="1800" b="1" dirty="0">
                <a:solidFill>
                  <a:srgbClr val="002060"/>
                </a:solidFill>
              </a:rPr>
              <a:t>даты проведения коммуникативной тренировкы </a:t>
            </a:r>
            <a:endParaRPr lang="en-US" sz="1800" b="1" dirty="0">
              <a:solidFill>
                <a:srgbClr val="002060"/>
              </a:solidFill>
            </a:endParaRPr>
          </a:p>
          <a:p>
            <a:pPr marL="36576" indent="0" algn="just">
              <a:buNone/>
            </a:pPr>
            <a:r>
              <a:rPr lang="ru-RU" sz="1800" dirty="0">
                <a:solidFill>
                  <a:srgbClr val="002060"/>
                </a:solidFill>
              </a:rPr>
              <a:t>это коммуникационная тренировка проведена в 19.10.2021 (27.07.1400) Исходя из этого, сценарий тренировкы и информация об ответственных лицах, а также характеристики каналов связи (телефон, факс, электронная почта и видеоконференция), которые были представлены в РКЦ.</a:t>
            </a:r>
            <a:endParaRPr lang="en-US" sz="1800" dirty="0">
              <a:solidFill>
                <a:srgbClr val="002060"/>
              </a:solidFill>
            </a:endParaRPr>
          </a:p>
          <a:p>
            <a:pPr marL="0" indent="0" algn="just">
              <a:buClr>
                <a:schemeClr val="accent2">
                  <a:lumMod val="75000"/>
                </a:schemeClr>
              </a:buClr>
              <a:buNone/>
            </a:pPr>
            <a:endParaRPr lang="ru-RU" sz="1800" dirty="0" smtClean="0">
              <a:cs typeface="B Mitra" pitchFamily="2" charset="-78"/>
            </a:endParaRPr>
          </a:p>
          <a:p>
            <a:pPr marL="36576" indent="0" algn="just">
              <a:buNone/>
            </a:pPr>
            <a:r>
              <a:rPr lang="en-US" sz="1800" b="1" dirty="0">
                <a:cs typeface="B Mitra" pitchFamily="2" charset="-78"/>
              </a:rPr>
              <a:t>Determining the Date of Conducting the Communication Exercise</a:t>
            </a:r>
            <a:endParaRPr lang="fa-IR" sz="1800" dirty="0">
              <a:cs typeface="B Mitra" pitchFamily="2" charset="-78"/>
            </a:endParaRPr>
          </a:p>
          <a:p>
            <a:pPr marL="36576" indent="0" algn="just">
              <a:buNone/>
            </a:pPr>
            <a:r>
              <a:rPr lang="en-US" sz="1800" dirty="0" smtClean="0">
                <a:cs typeface="B Mitra" pitchFamily="2" charset="-78"/>
              </a:rPr>
              <a:t>This </a:t>
            </a:r>
            <a:r>
              <a:rPr lang="en-US" sz="1800" dirty="0">
                <a:cs typeface="B Mitra" pitchFamily="2" charset="-78"/>
              </a:rPr>
              <a:t>communication exercise </a:t>
            </a:r>
            <a:r>
              <a:rPr lang="en-US" sz="1800" dirty="0" smtClean="0">
                <a:cs typeface="B Mitra" pitchFamily="2" charset="-78"/>
              </a:rPr>
              <a:t>have conducted </a:t>
            </a:r>
            <a:r>
              <a:rPr lang="en-US" sz="1800" dirty="0">
                <a:cs typeface="B Mitra" pitchFamily="2" charset="-78"/>
              </a:rPr>
              <a:t>on 19.10.2021 </a:t>
            </a:r>
            <a:r>
              <a:rPr lang="en-US" sz="1800" dirty="0" smtClean="0">
                <a:cs typeface="B Mitra" pitchFamily="2" charset="-78"/>
              </a:rPr>
              <a:t>(27/07/1400</a:t>
            </a:r>
            <a:r>
              <a:rPr lang="en-US" sz="1800" dirty="0">
                <a:cs typeface="B Mitra" pitchFamily="2" charset="-78"/>
              </a:rPr>
              <a:t>). Based on this, the scenario for exercise </a:t>
            </a:r>
            <a:r>
              <a:rPr lang="en-US" sz="1800" dirty="0" smtClean="0">
                <a:cs typeface="B Mitra" pitchFamily="2" charset="-78"/>
              </a:rPr>
              <a:t>and </a:t>
            </a:r>
            <a:r>
              <a:rPr lang="en-US" sz="1800" dirty="0">
                <a:cs typeface="B Mitra" pitchFamily="2" charset="-78"/>
              </a:rPr>
              <a:t>the information on responsible individuals and also the specifications of communication channels (telephone, fax, email and videoconference) were determined and submitted to the RCC.</a:t>
            </a:r>
          </a:p>
          <a:p>
            <a:pPr algn="just">
              <a:buClr>
                <a:schemeClr val="accent2">
                  <a:lumMod val="75000"/>
                </a:schemeClr>
              </a:buClr>
            </a:pPr>
            <a:endParaRPr lang="ru-RU" sz="1800" dirty="0">
              <a:cs typeface="B Mitra" pitchFamily="2" charset="-78"/>
            </a:endParaRPr>
          </a:p>
          <a:p>
            <a:pPr marL="36576" indent="0" algn="just">
              <a:buNone/>
            </a:pPr>
            <a:endParaRPr lang="en-US" sz="1800" b="1" dirty="0">
              <a:cs typeface="B Mitra" pitchFamily="2" charset="-78"/>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algn="ctr">
              <a:buClr>
                <a:schemeClr val="accent2">
                  <a:lumMod val="75000"/>
                </a:schemeClr>
              </a:buClr>
            </a:pPr>
            <a:r>
              <a:rPr lang="ru-RU" sz="2000" b="1" dirty="0">
                <a:solidFill>
                  <a:srgbClr val="002060"/>
                </a:solidFill>
                <a:cs typeface="B Mitra" pitchFamily="2" charset="-78"/>
              </a:rPr>
              <a:t>Ежегодных учений по обмену информацией с РКЦ-ВАО </a:t>
            </a:r>
            <a:r>
              <a:rPr lang="ru-RU" sz="2000" b="1" dirty="0" smtClean="0">
                <a:solidFill>
                  <a:srgbClr val="002060"/>
                </a:solidFill>
                <a:cs typeface="B Mitra" pitchFamily="2" charset="-78"/>
              </a:rPr>
              <a:t>АЭС</a:t>
            </a:r>
            <a:endParaRPr lang="en-US" sz="2000" b="1" dirty="0" smtClean="0">
              <a:ea typeface="+mj-ea"/>
              <a:cs typeface="B Mitra" pitchFamily="2" charset="-78"/>
            </a:endParaRPr>
          </a:p>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229600" cy="4968551"/>
          </a:xfrm>
        </p:spPr>
        <p:txBody>
          <a:bodyPr>
            <a:normAutofit fontScale="25000" lnSpcReduction="20000"/>
          </a:bodyPr>
          <a:lstStyle/>
          <a:p>
            <a:pPr algn="just"/>
            <a:r>
              <a:rPr lang="ru-RU" sz="6400" dirty="0">
                <a:solidFill>
                  <a:srgbClr val="002060"/>
                </a:solidFill>
              </a:rPr>
              <a:t>Систем контроля циркуляции инструмента</a:t>
            </a:r>
          </a:p>
          <a:p>
            <a:pPr algn="just"/>
            <a:r>
              <a:rPr lang="ru-RU" sz="6400" dirty="0">
                <a:solidFill>
                  <a:srgbClr val="002060"/>
                </a:solidFill>
              </a:rPr>
              <a:t>Видиодокументирование работ по ТОиР, направлённых на выполнение и устранение риска</a:t>
            </a:r>
          </a:p>
          <a:p>
            <a:pPr algn="just"/>
            <a:r>
              <a:rPr lang="ru-RU" sz="6400" dirty="0">
                <a:solidFill>
                  <a:srgbClr val="002060"/>
                </a:solidFill>
              </a:rPr>
              <a:t>Автаматическая система противопожарной защиты</a:t>
            </a:r>
          </a:p>
          <a:p>
            <a:pPr algn="just"/>
            <a:r>
              <a:rPr lang="ru-RU" sz="6400" dirty="0">
                <a:solidFill>
                  <a:srgbClr val="002060"/>
                </a:solidFill>
              </a:rPr>
              <a:t>Бокс для отбора проб(после модификации на АЭС): измерение О2Н2 с помащью переносного оборудования</a:t>
            </a:r>
          </a:p>
          <a:p>
            <a:pPr algn="just"/>
            <a:r>
              <a:rPr lang="ru-RU" sz="6400" dirty="0">
                <a:solidFill>
                  <a:srgbClr val="002060"/>
                </a:solidFill>
              </a:rPr>
              <a:t>Выдающаяся и прверення программа дятельности или испуьзуемое оборудование, которое прямо или косвенно способствует эксплуатационной безопасности и поддерживает хорошую протзводительность</a:t>
            </a:r>
          </a:p>
          <a:p>
            <a:pPr algn="just"/>
            <a:r>
              <a:rPr lang="ru-RU" sz="6400" dirty="0">
                <a:solidFill>
                  <a:srgbClr val="002060"/>
                </a:solidFill>
              </a:rPr>
              <a:t>Применение дежурной проверки состояния здоровья и психологической пригодности при приеме на работу и обследовании персонала, выполняющего задачи, важных для ядерной безопасности</a:t>
            </a:r>
          </a:p>
          <a:p>
            <a:pPr algn="just"/>
            <a:endParaRPr lang="ru-RU" sz="6400" dirty="0" smtClean="0"/>
          </a:p>
          <a:p>
            <a:pPr algn="just"/>
            <a:r>
              <a:rPr lang="en-US" sz="6400" dirty="0" smtClean="0"/>
              <a:t>Tools </a:t>
            </a:r>
            <a:r>
              <a:rPr lang="en-US" sz="6400" dirty="0"/>
              <a:t>Circulation Control System</a:t>
            </a:r>
            <a:endParaRPr lang="ru-RU" sz="6400" dirty="0"/>
          </a:p>
          <a:p>
            <a:pPr algn="just"/>
            <a:r>
              <a:rPr lang="en-US" sz="6400" dirty="0"/>
              <a:t>Video documenting the M&amp;R activities aiming at Identification and Elimination of Risks</a:t>
            </a:r>
            <a:endParaRPr lang="fa-IR" sz="6400" dirty="0"/>
          </a:p>
          <a:p>
            <a:pPr algn="just"/>
            <a:r>
              <a:rPr lang="en-GB" sz="6400" dirty="0"/>
              <a:t>Automatic Fire Protection System (AFPS) simulator</a:t>
            </a:r>
            <a:endParaRPr lang="fa-IR" sz="6400" dirty="0"/>
          </a:p>
          <a:p>
            <a:pPr algn="just"/>
            <a:r>
              <a:rPr lang="en-GB" sz="6400" dirty="0"/>
              <a:t>Sampling box (after modification by the plant): O2/H2 measurement with portable equipment</a:t>
            </a:r>
            <a:endParaRPr lang="fa-IR" sz="6400" dirty="0"/>
          </a:p>
          <a:p>
            <a:pPr algn="just"/>
            <a:r>
              <a:rPr lang="en-GB" sz="6400" dirty="0"/>
              <a:t>Outstanding and proven performance, programme, activity or equipment in use that contributes directly or indirectly to operational safety and sustained good performance</a:t>
            </a:r>
            <a:endParaRPr lang="ru-RU" sz="6400" dirty="0"/>
          </a:p>
          <a:p>
            <a:pPr algn="just"/>
            <a:r>
              <a:rPr lang="en-GB" sz="6400" dirty="0"/>
              <a:t>Application of medical and psychological “fitness for duty” examinations in the recruitment and examinations of personnel with tasks important for nuclear safety.</a:t>
            </a:r>
            <a:endParaRPr lang="fa-IR" sz="6400" dirty="0"/>
          </a:p>
          <a:p>
            <a:pPr algn="just"/>
            <a:endParaRPr lang="ru-RU" sz="3100" dirty="0" smtClean="0"/>
          </a:p>
        </p:txBody>
      </p:sp>
      <p:sp>
        <p:nvSpPr>
          <p:cNvPr id="5" name="Title 1"/>
          <p:cNvSpPr>
            <a:spLocks noGrp="1"/>
          </p:cNvSpPr>
          <p:nvPr>
            <p:ph type="title"/>
          </p:nvPr>
        </p:nvSpPr>
        <p:spPr>
          <a:xfrm>
            <a:off x="2339752" y="404664"/>
            <a:ext cx="4464496" cy="720080"/>
          </a:xfrm>
        </p:spPr>
        <p:txBody>
          <a:bodyPr>
            <a:normAutofit/>
          </a:bodyPr>
          <a:lstStyle/>
          <a:p>
            <a:r>
              <a:rPr lang="ru-RU" sz="2000" b="1" dirty="0" smtClean="0">
                <a:solidFill>
                  <a:srgbClr val="002060"/>
                </a:solidFill>
                <a:cs typeface="B Mitra" pitchFamily="2" charset="-78"/>
              </a:rPr>
              <a:t>Хорошая практика МАГАТЭ и ВАО</a:t>
            </a:r>
            <a:r>
              <a:rPr lang="en-US" sz="2000" b="1" cap="all" dirty="0"/>
              <a:t/>
            </a:r>
            <a:br>
              <a:rPr lang="en-US" sz="2000" b="1" cap="all" dirty="0"/>
            </a:br>
            <a:r>
              <a:rPr lang="en-US" sz="2000" b="1" cap="all" dirty="0"/>
              <a:t>IAEA </a:t>
            </a:r>
            <a:r>
              <a:rPr lang="en-US" sz="2000" b="1" cap="all" dirty="0" smtClean="0"/>
              <a:t> &amp; WANO Good Practice </a:t>
            </a:r>
            <a:endParaRPr lang="en-US"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3848"/>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82682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1193" y="385650"/>
            <a:ext cx="4769080" cy="576065"/>
          </a:xfrm>
        </p:spPr>
        <p:txBody>
          <a:bodyPr>
            <a:normAutofit fontScale="90000"/>
          </a:bodyPr>
          <a:lstStyle/>
          <a:p>
            <a:r>
              <a:rPr lang="ru-RU" sz="2000" b="1" dirty="0">
                <a:solidFill>
                  <a:srgbClr val="002060"/>
                </a:solidFill>
              </a:rPr>
              <a:t>Рыболовный пирс</a:t>
            </a:r>
            <a:r>
              <a:rPr lang="en-US" sz="2000" b="1" dirty="0">
                <a:solidFill>
                  <a:srgbClr val="002060"/>
                </a:solidFill>
              </a:rPr>
              <a:t> </a:t>
            </a:r>
            <a:r>
              <a:rPr lang="ru-RU" sz="2000" b="1" dirty="0">
                <a:solidFill>
                  <a:srgbClr val="002060"/>
                </a:solidFill>
              </a:rPr>
              <a:t>Бушера</a:t>
            </a:r>
            <a:r>
              <a:rPr lang="en-US" sz="2000" b="1" dirty="0" smtClean="0"/>
              <a:t/>
            </a:r>
            <a:br>
              <a:rPr lang="en-US" sz="2000" b="1" dirty="0" smtClean="0"/>
            </a:br>
            <a:r>
              <a:rPr lang="en-US" sz="2000" b="1" dirty="0" smtClean="0"/>
              <a:t>Bushehr Fishing pier</a:t>
            </a:r>
            <a:endParaRPr lang="en-US" sz="2000" b="1" dirty="0">
              <a:solidFill>
                <a:srgbClr val="002060"/>
              </a:solidFill>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6547" y="1196752"/>
            <a:ext cx="4230252" cy="4896544"/>
          </a:xfr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96752"/>
            <a:ext cx="3999347" cy="4896544"/>
          </a:xfrm>
          <a:prstGeom prst="rect">
            <a:avLst/>
          </a:prstGeom>
          <a:noFill/>
          <a:ln>
            <a:no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798966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196752"/>
            <a:ext cx="8229600" cy="5040559"/>
          </a:xfrm>
        </p:spPr>
        <p:txBody>
          <a:bodyPr>
            <a:noAutofit/>
          </a:bodyPr>
          <a:lstStyle/>
          <a:p>
            <a:pPr marL="0" indent="0" algn="just">
              <a:buNone/>
            </a:pPr>
            <a:r>
              <a:rPr lang="ru-RU" sz="1400" b="1" dirty="0">
                <a:solidFill>
                  <a:srgbClr val="002060"/>
                </a:solidFill>
                <a:cs typeface="B Mitra" pitchFamily="2" charset="-78"/>
              </a:rPr>
              <a:t>Вопросы по корректирующим действиям учения ПКР 1- </a:t>
            </a:r>
            <a:endParaRPr lang="en-US" sz="1400" b="1" dirty="0">
              <a:solidFill>
                <a:srgbClr val="002060"/>
              </a:solidFill>
              <a:cs typeface="B Mitra" pitchFamily="2" charset="-78"/>
            </a:endParaRPr>
          </a:p>
          <a:p>
            <a:pPr marL="0" indent="0" algn="just">
              <a:buNone/>
            </a:pPr>
            <a:r>
              <a:rPr lang="en-US" sz="1400" dirty="0">
                <a:solidFill>
                  <a:srgbClr val="002060"/>
                </a:solidFill>
              </a:rPr>
              <a:t>1- </a:t>
            </a:r>
            <a:r>
              <a:rPr lang="ru-RU" sz="1400" dirty="0">
                <a:solidFill>
                  <a:srgbClr val="002060"/>
                </a:solidFill>
              </a:rPr>
              <a:t>Как установить систему спутниковой связи (некабельной) в центрах кризисного управления и эксплуатации системы, а учитывая высокую стоимость создания системы спутниковой связи, какое альтернативное решение с учетом систем, используемых в других странах?</a:t>
            </a:r>
            <a:endParaRPr lang="en-US" sz="1400" dirty="0">
              <a:solidFill>
                <a:srgbClr val="002060"/>
              </a:solidFill>
            </a:endParaRPr>
          </a:p>
          <a:p>
            <a:pPr marL="0" indent="0" algn="just">
              <a:buNone/>
            </a:pPr>
            <a:r>
              <a:rPr lang="ru-RU" sz="1400" dirty="0">
                <a:solidFill>
                  <a:srgbClr val="002060"/>
                </a:solidFill>
              </a:rPr>
              <a:t> 2-Как скачать клипы и учебные файлы для новых систем, используемых в центрах кризисного управления? </a:t>
            </a:r>
            <a:endParaRPr lang="en-US" sz="1400" dirty="0">
              <a:solidFill>
                <a:srgbClr val="002060"/>
              </a:solidFill>
            </a:endParaRPr>
          </a:p>
          <a:p>
            <a:pPr marL="0" indent="0" algn="just">
              <a:buNone/>
            </a:pPr>
            <a:r>
              <a:rPr lang="ru-RU" sz="1400" dirty="0">
                <a:solidFill>
                  <a:srgbClr val="002060"/>
                </a:solidFill>
              </a:rPr>
              <a:t>3-Образец мероприятий, предпринятых для улучшения отношений с людьми за пределами площадки в плане сотрудничества и поддержки ядерной деятельности? </a:t>
            </a:r>
            <a:endParaRPr lang="en-US" sz="1400" dirty="0">
              <a:solidFill>
                <a:srgbClr val="002060"/>
              </a:solidFill>
            </a:endParaRPr>
          </a:p>
          <a:p>
            <a:pPr marL="0" indent="0" algn="just">
              <a:buNone/>
            </a:pPr>
            <a:r>
              <a:rPr lang="ru-RU" sz="1400" dirty="0">
                <a:solidFill>
                  <a:srgbClr val="002060"/>
                </a:solidFill>
              </a:rPr>
              <a:t>4- Обязательно ли использовать формы на английском и русском языках? </a:t>
            </a:r>
            <a:endParaRPr lang="en-US" sz="1400" dirty="0">
              <a:solidFill>
                <a:srgbClr val="002060"/>
              </a:solidFill>
            </a:endParaRPr>
          </a:p>
          <a:p>
            <a:pPr marL="0" indent="0" algn="just">
              <a:buNone/>
            </a:pPr>
            <a:r>
              <a:rPr lang="ru-RU" sz="1400" dirty="0">
                <a:solidFill>
                  <a:srgbClr val="002060"/>
                </a:solidFill>
              </a:rPr>
              <a:t>5- Обязательно ли отправлять заполненные формы по факсу и электронной почте одновременно или достаточно электронной почты</a:t>
            </a:r>
            <a:r>
              <a:rPr lang="ru-RU" sz="1400" dirty="0" smtClean="0">
                <a:solidFill>
                  <a:srgbClr val="002060"/>
                </a:solidFill>
              </a:rPr>
              <a:t>?</a:t>
            </a:r>
            <a:endParaRPr lang="en-US" sz="1400" b="1" dirty="0" smtClean="0">
              <a:solidFill>
                <a:srgbClr val="002060"/>
              </a:solidFill>
              <a:cs typeface="B Mitra" pitchFamily="2" charset="-78"/>
            </a:endParaRPr>
          </a:p>
          <a:p>
            <a:pPr marL="0" indent="0">
              <a:buNone/>
            </a:pPr>
            <a:endParaRPr lang="en-US" sz="1400" b="1" dirty="0">
              <a:cs typeface="B Mitra" pitchFamily="2" charset="-78"/>
            </a:endParaRPr>
          </a:p>
          <a:p>
            <a:pPr marL="0" indent="0">
              <a:buNone/>
            </a:pPr>
            <a:r>
              <a:rPr lang="en-US" sz="1400" b="1" dirty="0" smtClean="0">
                <a:cs typeface="B Mitra" pitchFamily="2" charset="-78"/>
              </a:rPr>
              <a:t>Questions </a:t>
            </a:r>
            <a:r>
              <a:rPr lang="en-US" sz="1400" b="1" dirty="0">
                <a:cs typeface="B Mitra" pitchFamily="2" charset="-78"/>
              </a:rPr>
              <a:t>of Corrective Action of the RCC Exercise</a:t>
            </a:r>
            <a:r>
              <a:rPr lang="en-US" sz="1400" b="1" dirty="0">
                <a:cs typeface="Times New Roman" pitchFamily="18" charset="0"/>
              </a:rPr>
              <a:t> </a:t>
            </a:r>
            <a:endParaRPr lang="en-US" sz="1400" dirty="0">
              <a:cs typeface="B Mitra" pitchFamily="2" charset="-78"/>
            </a:endParaRPr>
          </a:p>
          <a:p>
            <a:pPr marL="0" indent="0" algn="just" rtl="0">
              <a:buNone/>
            </a:pPr>
            <a:r>
              <a:rPr lang="fa-IR" sz="1400" dirty="0">
                <a:cs typeface="Times New Roman" pitchFamily="18" charset="0"/>
              </a:rPr>
              <a:t>1</a:t>
            </a:r>
            <a:r>
              <a:rPr lang="en-US" sz="1400" dirty="0">
                <a:cs typeface="Times New Roman" pitchFamily="18" charset="0"/>
              </a:rPr>
              <a:t>- How to establish a satellite communication system (non-cable) in crisis management centers and operating the system and given the high cost of establishing a satellite communication system, what is the alternative solution considering the systems used in other countries?</a:t>
            </a:r>
          </a:p>
          <a:p>
            <a:pPr marL="0" indent="0" algn="just" rtl="0">
              <a:buNone/>
            </a:pPr>
            <a:r>
              <a:rPr lang="en-US" sz="1400" dirty="0">
                <a:cs typeface="Times New Roman" pitchFamily="18" charset="0"/>
              </a:rPr>
              <a:t>2-How to download clips and educational files for new systems used in crisis management centers?</a:t>
            </a:r>
          </a:p>
          <a:p>
            <a:pPr marL="0" indent="0" algn="just" rtl="0">
              <a:buNone/>
            </a:pPr>
            <a:r>
              <a:rPr lang="en-US" sz="1400" dirty="0">
                <a:cs typeface="Times New Roman" pitchFamily="18" charset="0"/>
              </a:rPr>
              <a:t>3-A sample of activities undertaken to improve relationships with people outside the site in terms of cooperation and support for nuclear activities?</a:t>
            </a:r>
          </a:p>
          <a:p>
            <a:pPr marL="0" indent="0" algn="just" rtl="0">
              <a:buNone/>
            </a:pPr>
            <a:r>
              <a:rPr lang="en-US" sz="1400" dirty="0">
                <a:cs typeface="Times New Roman" pitchFamily="18" charset="0"/>
              </a:rPr>
              <a:t>4- Is it a requirement to use the forms in both English and Russian language?</a:t>
            </a:r>
          </a:p>
          <a:p>
            <a:pPr marL="0" indent="0" algn="just" rtl="0">
              <a:buNone/>
            </a:pPr>
            <a:r>
              <a:rPr lang="en-US" sz="1400" dirty="0">
                <a:cs typeface="Times New Roman" pitchFamily="18" charset="0"/>
              </a:rPr>
              <a:t>5- Is it a requirement to send the filled up forms via fax and email  at the same time or just email is enough?</a:t>
            </a:r>
          </a:p>
          <a:p>
            <a:pPr marL="0" indent="0" algn="just" rtl="0">
              <a:buNone/>
            </a:pPr>
            <a:endParaRPr lang="en-US" sz="1400" dirty="0">
              <a:cs typeface="Times New Roman" pitchFamily="18" charset="0"/>
            </a:endParaRPr>
          </a:p>
        </p:txBody>
      </p:sp>
      <p:sp>
        <p:nvSpPr>
          <p:cNvPr id="5" name="Title 1"/>
          <p:cNvSpPr>
            <a:spLocks noGrp="1"/>
          </p:cNvSpPr>
          <p:nvPr>
            <p:ph type="title"/>
          </p:nvPr>
        </p:nvSpPr>
        <p:spPr>
          <a:xfrm>
            <a:off x="251520" y="1772816"/>
            <a:ext cx="8229600" cy="548680"/>
          </a:xfrm>
        </p:spPr>
        <p:txBody>
          <a:bodyPr>
            <a:noAutofit/>
          </a:bodyPr>
          <a:lstStyle/>
          <a:p>
            <a:pPr algn="ctr" rtl="1"/>
            <a:r>
              <a:rPr lang="en-US" sz="2800" b="1" dirty="0">
                <a:solidFill>
                  <a:srgbClr val="FFC000"/>
                </a:solidFill>
                <a:latin typeface="Times New Roman" pitchFamily="18" charset="0"/>
                <a:cs typeface="B Mitra" pitchFamily="2" charset="-78"/>
              </a:rPr>
              <a:t/>
            </a:r>
            <a:br>
              <a:rPr lang="en-US" sz="2800" b="1" dirty="0">
                <a:solidFill>
                  <a:srgbClr val="FFC000"/>
                </a:solidFill>
                <a:latin typeface="Times New Roman" pitchFamily="18" charset="0"/>
                <a:cs typeface="B Mitra" pitchFamily="2" charset="-78"/>
              </a:rPr>
            </a:br>
            <a:r>
              <a:rPr lang="en-US" sz="2800" b="1" dirty="0">
                <a:solidFill>
                  <a:srgbClr val="FFC000"/>
                </a:solidFill>
                <a:latin typeface="Times New Roman" pitchFamily="18" charset="0"/>
                <a:cs typeface="B Mitra" pitchFamily="2" charset="-78"/>
              </a:rPr>
              <a:t/>
            </a:r>
            <a:br>
              <a:rPr lang="en-US" sz="2800" b="1" dirty="0">
                <a:solidFill>
                  <a:srgbClr val="FFC000"/>
                </a:solidFill>
                <a:latin typeface="Times New Roman" pitchFamily="18" charset="0"/>
                <a:cs typeface="B Mitra" pitchFamily="2" charset="-78"/>
              </a:rPr>
            </a:br>
            <a:r>
              <a:rPr lang="fa-IR" sz="2800" b="1" dirty="0">
                <a:solidFill>
                  <a:srgbClr val="FFC000"/>
                </a:solidFill>
                <a:latin typeface="Times New Roman" pitchFamily="18" charset="0"/>
                <a:cs typeface="B Mitra" pitchFamily="2" charset="-78"/>
              </a:rPr>
              <a:t/>
            </a:r>
            <a:br>
              <a:rPr lang="fa-IR" sz="2800" b="1" dirty="0">
                <a:solidFill>
                  <a:srgbClr val="FFC000"/>
                </a:solidFill>
                <a:latin typeface="Times New Roman" pitchFamily="18" charset="0"/>
                <a:cs typeface="B Mitra" pitchFamily="2" charset="-78"/>
              </a:rPr>
            </a:br>
            <a:r>
              <a:rPr lang="fa-IR" sz="2800" b="1" dirty="0">
                <a:solidFill>
                  <a:srgbClr val="FFC000"/>
                </a:solidFill>
                <a:latin typeface="Times New Roman" pitchFamily="18" charset="0"/>
                <a:cs typeface="B Mitra" pitchFamily="2" charset="-78"/>
              </a:rPr>
              <a:t/>
            </a:r>
            <a:br>
              <a:rPr lang="fa-IR" sz="2800" b="1" dirty="0">
                <a:solidFill>
                  <a:srgbClr val="FFC000"/>
                </a:solidFill>
                <a:latin typeface="Times New Roman" pitchFamily="18" charset="0"/>
                <a:cs typeface="B Mitra" pitchFamily="2" charset="-78"/>
              </a:rPr>
            </a:br>
            <a:endParaRPr lang="fa-IR" sz="2800" b="1" dirty="0">
              <a:solidFill>
                <a:srgbClr val="FFC000"/>
              </a:solidFill>
              <a:latin typeface="Times New Roman" pitchFamily="18" charset="0"/>
              <a:cs typeface="Times New Roman" pitchFamily="18" charset="0"/>
            </a:endParaRPr>
          </a:p>
        </p:txBody>
      </p:sp>
      <p:sp>
        <p:nvSpPr>
          <p:cNvPr id="7" name="Rectangle 6"/>
          <p:cNvSpPr/>
          <p:nvPr/>
        </p:nvSpPr>
        <p:spPr>
          <a:xfrm>
            <a:off x="1115616" y="404664"/>
            <a:ext cx="6912768" cy="707886"/>
          </a:xfrm>
          <a:prstGeom prst="rect">
            <a:avLst/>
          </a:prstGeom>
        </p:spPr>
        <p:txBody>
          <a:bodyPr wrap="square">
            <a:spAutoFit/>
          </a:bodyPr>
          <a:lstStyle/>
          <a:p>
            <a:pPr marL="0" lvl="1" algn="ctr">
              <a:buClr>
                <a:schemeClr val="accent2">
                  <a:lumMod val="75000"/>
                </a:schemeClr>
              </a:buClr>
            </a:pPr>
            <a:r>
              <a:rPr lang="ru-RU" sz="2000" b="1" dirty="0">
                <a:solidFill>
                  <a:srgbClr val="002060"/>
                </a:solidFill>
                <a:cs typeface="B Mitra" pitchFamily="2" charset="-78"/>
              </a:rPr>
              <a:t>Ежегодных учений по обмену информацией с РКЦ-ВАО </a:t>
            </a:r>
            <a:r>
              <a:rPr lang="ru-RU" sz="2000" b="1" dirty="0" smtClean="0">
                <a:solidFill>
                  <a:srgbClr val="002060"/>
                </a:solidFill>
                <a:cs typeface="B Mitra" pitchFamily="2" charset="-78"/>
              </a:rPr>
              <a:t>АЭС</a:t>
            </a:r>
            <a:endParaRPr lang="en-US" sz="2000" b="1" dirty="0" smtClean="0">
              <a:ea typeface="+mj-ea"/>
              <a:cs typeface="B Mitra" pitchFamily="2" charset="-78"/>
            </a:endParaRPr>
          </a:p>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045011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fontScale="90000"/>
          </a:bodyPr>
          <a:lstStyle/>
          <a:p>
            <a:r>
              <a:rPr lang="ru-RU" sz="2200" b="1" dirty="0">
                <a:solidFill>
                  <a:srgbClr val="002060"/>
                </a:solidFill>
                <a:cs typeface="B Mitra" pitchFamily="2" charset="-78"/>
              </a:rPr>
              <a:t>Тест видиоконфренцсвязи КЧС</a:t>
            </a:r>
            <a:r>
              <a:rPr lang="en-US" sz="2200" b="1" dirty="0">
                <a:solidFill>
                  <a:srgbClr val="002060"/>
                </a:solidFill>
                <a:cs typeface="B Mitra" pitchFamily="2" charset="-78"/>
              </a:rPr>
              <a:t> </a:t>
            </a:r>
            <a:r>
              <a:rPr lang="ru-RU" sz="2200" b="1" dirty="0">
                <a:solidFill>
                  <a:srgbClr val="002060"/>
                </a:solidFill>
                <a:cs typeface="B Mitra" pitchFamily="2" charset="-78"/>
              </a:rPr>
              <a:t>БАЭС</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BNPP CMC Videoconference communication test</a:t>
            </a:r>
            <a:r>
              <a:rPr lang="en-GB" sz="2200" b="1" dirty="0" smtClean="0">
                <a:latin typeface="+mn-lt"/>
                <a:cs typeface="B Mitra" pitchFamily="2" charset="-78"/>
              </a:rPr>
              <a:t>;</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67683613"/>
              </p:ext>
            </p:extLst>
          </p:nvPr>
        </p:nvGraphicFramePr>
        <p:xfrm>
          <a:off x="415610" y="1268760"/>
          <a:ext cx="8229600" cy="2325520"/>
        </p:xfrm>
        <a:graphic>
          <a:graphicData uri="http://schemas.openxmlformats.org/drawingml/2006/table">
            <a:tbl>
              <a:tblPr rtl="1">
                <a:tableStyleId>{5C22544A-7EE6-4342-B048-85BDC9FD1C3A}</a:tableStyleId>
              </a:tblPr>
              <a:tblGrid>
                <a:gridCol w="3544253"/>
                <a:gridCol w="1191649"/>
                <a:gridCol w="1299981"/>
                <a:gridCol w="1516644"/>
                <a:gridCol w="677073"/>
              </a:tblGrid>
              <a:tr h="232552">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465104">
                <a:tc>
                  <a:txBody>
                    <a:bodyPr/>
                    <a:lstStyle/>
                    <a:p>
                      <a:pPr marL="0" marR="0" algn="ctr" rtl="1">
                        <a:lnSpc>
                          <a:spcPct val="115000"/>
                        </a:lnSpc>
                        <a:spcBef>
                          <a:spcPts val="0"/>
                        </a:spcBef>
                        <a:spcAft>
                          <a:spcPts val="0"/>
                        </a:spcAft>
                      </a:pPr>
                      <a:r>
                        <a:rPr lang="ru-RU" sz="1300" dirty="0" smtClean="0">
                          <a:solidFill>
                            <a:srgbClr val="002060"/>
                          </a:solidFill>
                          <a:effectLst/>
                        </a:rPr>
                        <a:t>С участвием</a:t>
                      </a:r>
                      <a:r>
                        <a:rPr lang="en-US" sz="1300" dirty="0" smtClean="0">
                          <a:solidFill>
                            <a:srgbClr val="002060"/>
                          </a:solidFill>
                          <a:effectLst/>
                        </a:rPr>
                        <a:t> </a:t>
                      </a:r>
                      <a:r>
                        <a:rPr lang="en-US" sz="1300" dirty="0">
                          <a:solidFill>
                            <a:srgbClr val="002060"/>
                          </a:solidFill>
                          <a:effectLst/>
                        </a:rPr>
                        <a:t>NPPD</a:t>
                      </a:r>
                      <a:endParaRPr lang="en-US" sz="1000" dirty="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Рождества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98/10/24</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14/01/2020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dirty="0">
                          <a:solidFill>
                            <a:srgbClr val="002060"/>
                          </a:solidFill>
                          <a:effectLst/>
                        </a:rPr>
                        <a:t>-</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98/12/13</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03/03/2020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участвием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99/02/16</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05/05/2020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a:solidFill>
                            <a:srgbClr val="002060"/>
                          </a:solidFill>
                          <a:effectLst/>
                        </a:rPr>
                        <a:t>-</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99/04/17</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07/07/2020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участвием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99/06/11</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01/09/2020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r h="697656">
                <a:tc>
                  <a:txBody>
                    <a:bodyPr/>
                    <a:lstStyle/>
                    <a:p>
                      <a:pPr marL="0" marR="0" algn="ctr" rtl="1">
                        <a:lnSpc>
                          <a:spcPct val="115000"/>
                        </a:lnSpc>
                        <a:spcBef>
                          <a:spcPts val="0"/>
                        </a:spcBef>
                        <a:spcAft>
                          <a:spcPts val="0"/>
                        </a:spcAft>
                      </a:pPr>
                      <a:r>
                        <a:rPr lang="ru-RU" sz="1300" dirty="0" smtClean="0">
                          <a:solidFill>
                            <a:srgbClr val="002060"/>
                          </a:solidFill>
                          <a:effectLst/>
                        </a:rPr>
                        <a:t>С участвием</a:t>
                      </a:r>
                      <a:r>
                        <a:rPr lang="en-US" sz="1300" dirty="0" smtClean="0">
                          <a:solidFill>
                            <a:srgbClr val="002060"/>
                          </a:solidFill>
                          <a:effectLst/>
                        </a:rPr>
                        <a:t> NPPD</a:t>
                      </a:r>
                      <a:endParaRPr lang="en-US" sz="1000" dirty="0" smtClean="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Иранских</a:t>
                      </a:r>
                      <a:r>
                        <a:rPr lang="ru-RU" sz="1300" baseline="0" dirty="0" smtClean="0">
                          <a:solidFill>
                            <a:srgbClr val="002060"/>
                          </a:solidFill>
                          <a:effectLst/>
                        </a:rPr>
                        <a:t> каникул</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99/08/20</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10/11/2020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6</a:t>
                      </a:r>
                      <a:endParaRPr lang="en-US" sz="1000" dirty="0">
                        <a:solidFill>
                          <a:srgbClr val="002060"/>
                        </a:solidFill>
                        <a:effectLst/>
                        <a:latin typeface="Calibri"/>
                        <a:ea typeface="Calibri"/>
                        <a:cs typeface="Arial"/>
                      </a:endParaRPr>
                    </a:p>
                  </a:txBody>
                  <a:tcPr marL="64999" marR="64999" marT="0" marB="0"/>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385537517"/>
              </p:ext>
            </p:extLst>
          </p:nvPr>
        </p:nvGraphicFramePr>
        <p:xfrm>
          <a:off x="497906" y="3861048"/>
          <a:ext cx="8128000" cy="2160240"/>
        </p:xfrm>
        <a:graphic>
          <a:graphicData uri="http://schemas.openxmlformats.org/drawingml/2006/table">
            <a:tbl>
              <a:tblPr rtl="1">
                <a:tableStyleId>{5C22544A-7EE6-4342-B048-85BDC9FD1C3A}</a:tableStyleId>
              </a:tblPr>
              <a:tblGrid>
                <a:gridCol w="3500497"/>
                <a:gridCol w="1176937"/>
                <a:gridCol w="1283932"/>
                <a:gridCol w="1497920"/>
                <a:gridCol w="668714"/>
              </a:tblGrid>
              <a:tr h="229681">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Date </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459362">
                <a:tc>
                  <a:txBody>
                    <a:bodyPr/>
                    <a:lstStyle/>
                    <a:p>
                      <a:pPr marL="0" marR="0" algn="ctr" rtl="1">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Christmas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98/10/24</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14/01/2020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 </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98/12/13</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03/03/2020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99/02/16</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05/05/2020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99/04/17</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07/07/2020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99/06/11</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01/09/2020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5</a:t>
                      </a:r>
                      <a:endParaRPr lang="en-US" sz="1000">
                        <a:effectLst/>
                        <a:latin typeface="Calibri"/>
                        <a:ea typeface="Calibri"/>
                        <a:cs typeface="Arial"/>
                      </a:endParaRPr>
                    </a:p>
                  </a:txBody>
                  <a:tcPr marL="64197" marR="64197" marT="0" marB="0"/>
                </a:tc>
              </a:tr>
              <a:tr h="552473">
                <a:tc>
                  <a:txBody>
                    <a:bodyPr/>
                    <a:lstStyle/>
                    <a:p>
                      <a:pPr marL="0" marR="0" algn="ctr" rtl="0">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Iranian vacations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99/08/20</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10/11/2020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6</a:t>
                      </a:r>
                      <a:endParaRPr lang="en-US" sz="1000" dirty="0">
                        <a:effectLst/>
                        <a:latin typeface="Calibri"/>
                        <a:ea typeface="Calibri"/>
                        <a:cs typeface="Arial"/>
                      </a:endParaRPr>
                    </a:p>
                  </a:txBody>
                  <a:tcPr marL="64197" marR="64197" marT="0" marB="0"/>
                </a:tc>
              </a:tr>
            </a:tbl>
          </a:graphicData>
        </a:graphic>
      </p:graphicFrame>
      <p:sp>
        <p:nvSpPr>
          <p:cNvPr id="12"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lvl="0" indent="0" algn="just">
              <a:buNone/>
            </a:pPr>
            <a:r>
              <a:rPr lang="ru-RU" dirty="0" smtClean="0">
                <a:solidFill>
                  <a:srgbClr val="002060"/>
                </a:solidFill>
              </a:rPr>
              <a:t>1. </a:t>
            </a:r>
            <a:r>
              <a:rPr lang="ru-RU" dirty="0">
                <a:solidFill>
                  <a:srgbClr val="002060"/>
                </a:solidFill>
              </a:rPr>
              <a:t>Членам РКЦ продолжить информационный обмен в рамках РКЦ в соответствии с Приложением Ж Регламента информационного обмена (приведено в Приложении 3 к данному протоколу).</a:t>
            </a:r>
            <a:endParaRPr lang="en-US" dirty="0">
              <a:solidFill>
                <a:srgbClr val="002060"/>
              </a:solidFill>
            </a:endParaRPr>
          </a:p>
          <a:p>
            <a:pPr marL="177800" algn="just"/>
            <a:endParaRPr lang="ru-RU" sz="2400" b="1" dirty="0">
              <a:cs typeface="B Mitra" pitchFamily="2" charset="-78"/>
            </a:endParaRPr>
          </a:p>
          <a:p>
            <a:pPr marL="0" indent="0" algn="ctr">
              <a:buNone/>
            </a:pPr>
            <a:r>
              <a:rPr lang="ru-RU" sz="3600" b="1" dirty="0" smtClean="0">
                <a:solidFill>
                  <a:schemeClr val="accent3">
                    <a:lumMod val="75000"/>
                  </a:schemeClr>
                </a:solidFill>
                <a:cs typeface="Times New Roman" pitchFamily="18" charset="0"/>
              </a:rPr>
              <a:t>Под </a:t>
            </a:r>
            <a:r>
              <a:rPr lang="ru-RU" sz="3600" b="1" dirty="0">
                <a:solidFill>
                  <a:schemeClr val="accent3">
                    <a:lumMod val="75000"/>
                  </a:schemeClr>
                </a:solidFill>
                <a:cs typeface="Times New Roman" pitchFamily="18" charset="0"/>
              </a:rPr>
              <a:t>контролом </a:t>
            </a:r>
            <a:r>
              <a:rPr lang="ru-RU" sz="3600" b="1" dirty="0" smtClean="0">
                <a:solidFill>
                  <a:schemeClr val="accent3">
                    <a:lumMod val="75000"/>
                  </a:schemeClr>
                </a:solidFill>
                <a:cs typeface="Times New Roman" pitchFamily="18" charset="0"/>
              </a:rPr>
              <a:t>БАЭС</a:t>
            </a:r>
            <a:endParaRPr lang="ru-RU" dirty="0" smtClean="0"/>
          </a:p>
          <a:p>
            <a:pPr marL="0" indent="0" algn="just">
              <a:buNone/>
            </a:pPr>
            <a:endParaRPr lang="ru-RU" dirty="0"/>
          </a:p>
          <a:p>
            <a:pPr marL="0" indent="0" algn="just">
              <a:buNone/>
            </a:pPr>
            <a:r>
              <a:rPr lang="ru-RU" dirty="0" smtClean="0"/>
              <a:t>1. </a:t>
            </a:r>
            <a:r>
              <a:rPr lang="en-US" dirty="0" smtClean="0"/>
              <a:t>The </a:t>
            </a:r>
            <a:r>
              <a:rPr lang="en-US" dirty="0"/>
              <a:t>RCC members shall continue their information exchange within the RCC according to Appendix G, Regulations on Information Exchange (is given in Appendix 3, hereto).</a:t>
            </a:r>
          </a:p>
          <a:p>
            <a:pPr marL="0" indent="0" algn="ctr">
              <a:buNone/>
            </a:pPr>
            <a:r>
              <a:rPr lang="en-US" sz="3600" b="1" dirty="0" smtClean="0">
                <a:solidFill>
                  <a:schemeClr val="accent3">
                    <a:lumMod val="75000"/>
                  </a:schemeClr>
                </a:solidFill>
                <a:cs typeface="Times New Roman" pitchFamily="18" charset="0"/>
              </a:rPr>
              <a:t>Under </a:t>
            </a:r>
            <a:r>
              <a:rPr lang="en-US" sz="3600" b="1" dirty="0">
                <a:solidFill>
                  <a:schemeClr val="accent3">
                    <a:lumMod val="75000"/>
                  </a:schemeClr>
                </a:solidFill>
                <a:cs typeface="Times New Roman" pitchFamily="18" charset="0"/>
              </a:rPr>
              <a:t>control by </a:t>
            </a:r>
            <a:r>
              <a:rPr lang="en-US" sz="3600" b="1" dirty="0" smtClean="0">
                <a:solidFill>
                  <a:schemeClr val="accent3">
                    <a:lumMod val="75000"/>
                  </a:schemeClr>
                </a:solidFill>
                <a:cs typeface="Times New Roman" pitchFamily="18" charset="0"/>
              </a:rPr>
              <a:t>BNPP</a:t>
            </a:r>
            <a:endParaRPr lang="fa-IR" sz="3600" b="1" dirty="0">
              <a:solidFill>
                <a:schemeClr val="accent3">
                  <a:lumMod val="75000"/>
                </a:schemeClr>
              </a:solidFill>
              <a:cs typeface="Times New Roman" pitchFamily="18" charset="0"/>
            </a:endParaRPr>
          </a:p>
          <a:p>
            <a:pPr marL="177800" algn="just" rtl="1"/>
            <a:endParaRPr lang="ru-RU" sz="2400" b="1" dirty="0">
              <a:cs typeface="B Mitra" pitchFamily="2" charset="-78"/>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протоколь №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23728" y="404664"/>
            <a:ext cx="4608512" cy="648072"/>
          </a:xfrm>
        </p:spPr>
        <p:txBody>
          <a:bodyPr vert="horz" lIns="91440" tIns="45720" rIns="91440" bIns="45720" rtlCol="0" anchor="ctr">
            <a:noAutofit/>
          </a:bodyPr>
          <a:lstStyle/>
          <a:p>
            <a:r>
              <a:rPr lang="ru-RU" sz="2000" b="1" dirty="0">
                <a:solidFill>
                  <a:srgbClr val="002060"/>
                </a:solidFill>
                <a:cs typeface="Times New Roman" pitchFamily="18" charset="0"/>
              </a:rPr>
              <a:t>Закат на пляж Бушера</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Sunset on Bushehr beach</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417638"/>
            <a:ext cx="8147248" cy="4747666"/>
          </a:xfr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73702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lvl="0" indent="0" algn="just">
              <a:buNone/>
            </a:pPr>
            <a:r>
              <a:rPr lang="ru-RU" dirty="0" smtClean="0">
                <a:solidFill>
                  <a:srgbClr val="002060"/>
                </a:solidFill>
              </a:rPr>
              <a:t>2. Членам </a:t>
            </a:r>
            <a:r>
              <a:rPr lang="ru-RU" dirty="0">
                <a:solidFill>
                  <a:srgbClr val="002060"/>
                </a:solidFill>
              </a:rPr>
              <a:t>рабочей группы от ЭО /АЭС на 2 и 3 уровнях взаимодействия с РКЦ (1 уровень – опционально) до 17.01.2020 направить запрос в ВАО АЭС-МЦ по проведению проверок ВКС между членами РКЦ и КЦ АО «Концерн Росэнергоатом» на регулярной основе</a:t>
            </a:r>
            <a:r>
              <a:rPr lang="ru-RU" dirty="0" smtClean="0">
                <a:solidFill>
                  <a:srgbClr val="002060"/>
                </a:solidFill>
              </a:rPr>
              <a:t>.</a:t>
            </a:r>
          </a:p>
          <a:p>
            <a:pPr marL="0" indent="0" algn="ctr">
              <a:buNone/>
            </a:pPr>
            <a:r>
              <a:rPr lang="ru-RU" b="1" dirty="0">
                <a:solidFill>
                  <a:schemeClr val="accent3">
                    <a:lumMod val="75000"/>
                  </a:schemeClr>
                </a:solidFill>
                <a:cs typeface="Times New Roman" pitchFamily="18" charset="0"/>
              </a:rPr>
              <a:t>ВЫПОЛНЕНО</a:t>
            </a:r>
          </a:p>
          <a:p>
            <a:pPr lvl="0"/>
            <a:endParaRPr lang="en-US" dirty="0"/>
          </a:p>
          <a:p>
            <a:pPr marL="0" indent="0" algn="just">
              <a:buNone/>
            </a:pPr>
            <a:r>
              <a:rPr lang="en-US" dirty="0"/>
              <a:t>2. The Operator/Plant Working Group members of the RCC interaction levels 2 and 3 (optionally – for level 1) shall send a request to the WANO-MC for regular RCC Members/Rosenergoatom Crisis Centre videoconference communication tests.</a:t>
            </a:r>
          </a:p>
          <a:p>
            <a:pPr marL="0" indent="0" algn="ctr">
              <a:buNone/>
            </a:pPr>
            <a:r>
              <a:rPr lang="en-US" b="1" dirty="0">
                <a:solidFill>
                  <a:schemeClr val="accent3">
                    <a:lumMod val="75000"/>
                  </a:schemeClr>
                </a:solidFill>
                <a:cs typeface="Times New Roman" pitchFamily="18" charset="0"/>
              </a:rPr>
              <a:t>COMPLETED</a:t>
            </a:r>
            <a:endParaRPr lang="ru-RU" b="1" dirty="0">
              <a:solidFill>
                <a:srgbClr val="FFC000"/>
              </a:solidFill>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протоколь №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21457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52" y="1052736"/>
            <a:ext cx="8229600" cy="5040560"/>
          </a:xfrm>
        </p:spPr>
        <p:txBody>
          <a:bodyPr>
            <a:noAutofit/>
          </a:bodyPr>
          <a:lstStyle/>
          <a:p>
            <a:pPr marL="0" lvl="0" indent="0" algn="just">
              <a:buNone/>
            </a:pPr>
            <a:r>
              <a:rPr lang="ru-RU" sz="2400" dirty="0">
                <a:solidFill>
                  <a:srgbClr val="002060"/>
                </a:solidFill>
              </a:rPr>
              <a:t>10. ЭО/АЭС начиная с 2020 года, при направлении информации в форматах РКЦ, оформлять сообщения по «аварийным» энергоблокам по принципу «один энергоблок – одно сообщение». При плановом пересмотре внести это требование в Регламент информационного обмена.</a:t>
            </a:r>
            <a:endParaRPr lang="en-US" sz="2400" dirty="0">
              <a:solidFill>
                <a:srgbClr val="002060"/>
              </a:solidFill>
            </a:endParaRPr>
          </a:p>
          <a:p>
            <a:pPr marL="0" indent="0" algn="ctr">
              <a:buNone/>
            </a:pPr>
            <a:r>
              <a:rPr lang="ru-RU" sz="2400" b="1" dirty="0">
                <a:solidFill>
                  <a:schemeClr val="accent3">
                    <a:lumMod val="75000"/>
                  </a:schemeClr>
                </a:solidFill>
                <a:cs typeface="Times New Roman" pitchFamily="18" charset="0"/>
              </a:rPr>
              <a:t>Под контролом </a:t>
            </a:r>
            <a:r>
              <a:rPr lang="ru-RU" sz="2400" b="1" dirty="0" smtClean="0">
                <a:solidFill>
                  <a:schemeClr val="accent3">
                    <a:lumMod val="75000"/>
                  </a:schemeClr>
                </a:solidFill>
                <a:cs typeface="Times New Roman" pitchFamily="18" charset="0"/>
              </a:rPr>
              <a:t>БАЭС</a:t>
            </a:r>
            <a:endParaRPr lang="en-US" sz="2400" dirty="0"/>
          </a:p>
          <a:p>
            <a:pPr marL="0" indent="0" algn="just">
              <a:buNone/>
            </a:pPr>
            <a:r>
              <a:rPr lang="en-US" sz="2400" dirty="0"/>
              <a:t>10. Starting from the year 2020 a One Unit – One Event Report principle shall be applied to the “affected” units in their information exchange within the RCC formats. This requirement is to be introduced in Regulations on Information Exchange at scheduled revision.</a:t>
            </a:r>
          </a:p>
          <a:p>
            <a:pPr marL="0" indent="0" algn="ctr">
              <a:buNone/>
            </a:pPr>
            <a:r>
              <a:rPr lang="en-US" sz="2800" b="1" dirty="0">
                <a:solidFill>
                  <a:schemeClr val="accent3">
                    <a:lumMod val="75000"/>
                  </a:schemeClr>
                </a:solidFill>
                <a:cs typeface="Times New Roman" pitchFamily="18" charset="0"/>
              </a:rPr>
              <a:t>Under control by BNPP</a:t>
            </a:r>
            <a:endParaRPr lang="fa-IR" sz="2800" b="1" dirty="0">
              <a:solidFill>
                <a:schemeClr val="accent3">
                  <a:lumMod val="75000"/>
                </a:schemeClr>
              </a:solidFill>
              <a:cs typeface="Times New Roman" pitchFamily="18" charset="0"/>
            </a:endParaRPr>
          </a:p>
          <a:p>
            <a:pPr marL="0" indent="0" algn="ctr">
              <a:buNone/>
            </a:pPr>
            <a:endParaRPr lang="en-US" sz="27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протоколь №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76848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2677656"/>
          </a:xfrm>
          <a:prstGeom prst="rect">
            <a:avLst/>
          </a:prstGeom>
        </p:spPr>
        <p:txBody>
          <a:bodyPr wrap="square">
            <a:spAutoFit/>
          </a:bodyPr>
          <a:lstStyle/>
          <a:p>
            <a:pPr lvl="2" algn="ctr"/>
            <a:r>
              <a:rPr lang="ru-RU" sz="2800" b="1" dirty="0">
                <a:solidFill>
                  <a:srgbClr val="002060"/>
                </a:solidFill>
                <a:cs typeface="B Mitra" pitchFamily="2" charset="-78"/>
              </a:rPr>
              <a:t>Виртуальная встреча рабочей группы РКЦ ВАО АЭС </a:t>
            </a:r>
          </a:p>
          <a:p>
            <a:pPr lvl="2" algn="ctr"/>
            <a:r>
              <a:rPr lang="en-US" sz="2800" b="1" dirty="0">
                <a:solidFill>
                  <a:srgbClr val="002060"/>
                </a:solidFill>
                <a:cs typeface="B Mitra" pitchFamily="2" charset="-78"/>
              </a:rPr>
              <a:t>09</a:t>
            </a:r>
            <a:r>
              <a:rPr lang="ru-RU" sz="2800" b="1" dirty="0">
                <a:solidFill>
                  <a:srgbClr val="002060"/>
                </a:solidFill>
                <a:cs typeface="B Mitra" pitchFamily="2" charset="-78"/>
              </a:rPr>
              <a:t>-</a:t>
            </a:r>
            <a:r>
              <a:rPr lang="en-US" sz="2800" b="1" dirty="0">
                <a:solidFill>
                  <a:srgbClr val="002060"/>
                </a:solidFill>
                <a:cs typeface="B Mitra" pitchFamily="2" charset="-78"/>
              </a:rPr>
              <a:t>10</a:t>
            </a:r>
            <a:r>
              <a:rPr lang="ru-RU" sz="2800" b="1" dirty="0">
                <a:solidFill>
                  <a:srgbClr val="002060"/>
                </a:solidFill>
                <a:cs typeface="B Mitra" pitchFamily="2" charset="-78"/>
              </a:rPr>
              <a:t> </a:t>
            </a:r>
            <a:r>
              <a:rPr lang="ru-RU" sz="2800" b="1" dirty="0">
                <a:solidFill>
                  <a:srgbClr val="002060"/>
                </a:solidFill>
                <a:cs typeface="Times New Roman" pitchFamily="18" charset="0"/>
              </a:rPr>
              <a:t>Ноябрь </a:t>
            </a:r>
            <a:r>
              <a:rPr lang="ru-RU" sz="2800" b="1" dirty="0">
                <a:solidFill>
                  <a:srgbClr val="002060"/>
                </a:solidFill>
                <a:cs typeface="B Mitra" pitchFamily="2" charset="-78"/>
              </a:rPr>
              <a:t>2021г.</a:t>
            </a:r>
            <a:endParaRPr lang="fa-IR" sz="2800" b="1" dirty="0">
              <a:solidFill>
                <a:srgbClr val="002060"/>
              </a:solidFill>
              <a:cs typeface="B Mitra" pitchFamily="2" charset="-78"/>
            </a:endParaRPr>
          </a:p>
          <a:p>
            <a:pPr lvl="2" algn="ct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ru-RU" altLang="hu-HU" sz="2800" b="1" dirty="0">
                <a:cs typeface="B Mitra" pitchFamily="2" charset="-78"/>
              </a:rPr>
              <a:t> </a:t>
            </a:r>
            <a:r>
              <a:rPr lang="en-US" altLang="hu-HU" sz="2800" b="1" dirty="0">
                <a:cs typeface="B Mitra" pitchFamily="2" charset="-78"/>
              </a:rPr>
              <a:t>Virtual </a:t>
            </a:r>
            <a:r>
              <a:rPr lang="hu-HU" altLang="hu-HU" sz="2800" b="1" dirty="0">
                <a:cs typeface="B Mitra" pitchFamily="2" charset="-78"/>
              </a:rPr>
              <a:t>MEETING</a:t>
            </a:r>
            <a:endParaRPr lang="en-US" altLang="hu-HU" sz="2800" b="1" dirty="0">
              <a:cs typeface="B Mitra" pitchFamily="2" charset="-78"/>
            </a:endParaRPr>
          </a:p>
          <a:p>
            <a:pPr lvl="2" algn="ctr"/>
            <a:r>
              <a:rPr lang="en-US" altLang="hu-HU" sz="2800" b="1" dirty="0">
                <a:cs typeface="B Mitra" pitchFamily="2" charset="-78"/>
              </a:rPr>
              <a:t>09-10 </a:t>
            </a:r>
            <a:r>
              <a:rPr lang="en-US" sz="2800" b="1" dirty="0">
                <a:cs typeface="B Mitra" pitchFamily="2" charset="-78"/>
              </a:rPr>
              <a:t>November </a:t>
            </a:r>
            <a:r>
              <a:rPr lang="en-US" altLang="hu-HU" sz="2800" b="1" dirty="0" smtClean="0">
                <a:cs typeface="B Mitra" pitchFamily="2" charset="-78"/>
              </a:rPr>
              <a:t>2021</a:t>
            </a:r>
            <a:endParaRPr lang="fa-IR" altLang="hu-HU" sz="2800" b="1" dirty="0">
              <a:cs typeface="B Mitra" pitchFamily="2" charset="-78"/>
            </a:endParaRPr>
          </a:p>
        </p:txBody>
      </p:sp>
      <p:sp>
        <p:nvSpPr>
          <p:cNvPr id="2" name="Rectangle 1"/>
          <p:cNvSpPr/>
          <p:nvPr/>
        </p:nvSpPr>
        <p:spPr>
          <a:xfrm>
            <a:off x="2055953" y="5229200"/>
            <a:ext cx="4616979" cy="1477328"/>
          </a:xfrm>
          <a:prstGeom prst="rect">
            <a:avLst/>
          </a:prstGeom>
        </p:spPr>
        <p:txBody>
          <a:bodyPr wrap="square">
            <a:spAutoFit/>
          </a:bodyPr>
          <a:lstStyle/>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Аварииного Планирования</a:t>
            </a:r>
            <a:endParaRPr lang="en-US" b="1" dirty="0">
              <a:solidFill>
                <a:schemeClr val="bg1"/>
              </a:solidFill>
            </a:endParaRPr>
          </a:p>
          <a:p>
            <a:pPr algn="ctr"/>
            <a:endParaRPr lang="en-US" b="1" dirty="0" smtClean="0">
              <a:solidFill>
                <a:schemeClr val="bg1"/>
              </a:solidFill>
            </a:endParaRPr>
          </a:p>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lgn="just">
              <a:buNone/>
            </a:pPr>
            <a:r>
              <a:rPr lang="ru-RU" sz="2900" dirty="0">
                <a:solidFill>
                  <a:srgbClr val="002060"/>
                </a:solidFill>
              </a:rPr>
              <a:t>11. ЭО/АЭС до 23.12.2019 предоставить в РКЦ информацию о сроках проведения противоаварийных тренировок и учений с РКЦ в 2020 году и о возможных дополнительных тренировках. </a:t>
            </a:r>
            <a:endParaRPr lang="en-US" sz="2900"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p>
          <a:p>
            <a:pPr marL="0" indent="0" algn="ctr">
              <a:buNone/>
            </a:pPr>
            <a:endParaRPr lang="ru-RU" b="1" dirty="0">
              <a:solidFill>
                <a:schemeClr val="accent3">
                  <a:lumMod val="75000"/>
                </a:schemeClr>
              </a:solidFill>
              <a:cs typeface="Times New Roman" pitchFamily="18" charset="0"/>
            </a:endParaRPr>
          </a:p>
          <a:p>
            <a:pPr marL="0" indent="0" algn="just">
              <a:buNone/>
            </a:pPr>
            <a:r>
              <a:rPr lang="en-US" sz="2900" dirty="0"/>
              <a:t>11. The operators and the plants shall submit to the RCC the information on the dates of their 2020 emergency drills and exercises as well as any potential additional drills before 23 December 2019.</a:t>
            </a:r>
            <a:endParaRPr lang="ru-RU" sz="2900" dirty="0"/>
          </a:p>
          <a:p>
            <a:pPr marL="0" indent="0" algn="ctr">
              <a:buNone/>
            </a:pPr>
            <a:r>
              <a:rPr lang="en-US" b="1" dirty="0" smtClean="0">
                <a:solidFill>
                  <a:schemeClr val="accent3">
                    <a:lumMod val="75000"/>
                  </a:schemeClr>
                </a:solidFill>
                <a:cs typeface="Times New Roman" pitchFamily="18" charset="0"/>
              </a:rPr>
              <a:t>COMPLETED</a:t>
            </a:r>
            <a:endParaRPr lang="en-US" dirty="0"/>
          </a:p>
          <a:p>
            <a:pPr marL="0" indent="0">
              <a:buNone/>
            </a:pPr>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протоколь №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36401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39752" y="332656"/>
            <a:ext cx="5472608" cy="778098"/>
          </a:xfrm>
        </p:spPr>
        <p:txBody>
          <a:bodyPr>
            <a:normAutofit/>
          </a:bodyPr>
          <a:lstStyle/>
          <a:p>
            <a:r>
              <a:rPr lang="ru-RU" sz="2000" b="1" dirty="0">
                <a:solidFill>
                  <a:srgbClr val="002060"/>
                </a:solidFill>
              </a:rPr>
              <a:t>Город Палм и Солнца - Бушера</a:t>
            </a:r>
            <a:r>
              <a:rPr lang="en-US" sz="2000" dirty="0" smtClean="0">
                <a:solidFill>
                  <a:srgbClr val="002060"/>
                </a:solidFill>
              </a:rPr>
              <a:t/>
            </a:r>
            <a:br>
              <a:rPr lang="en-US" sz="2000" dirty="0" smtClean="0">
                <a:solidFill>
                  <a:srgbClr val="002060"/>
                </a:solidFill>
              </a:rPr>
            </a:br>
            <a:r>
              <a:rPr lang="fa-IR" sz="2000" dirty="0" smtClean="0">
                <a:solidFill>
                  <a:srgbClr val="002060"/>
                </a:solidFill>
              </a:rPr>
              <a:t> </a:t>
            </a:r>
            <a:r>
              <a:rPr lang="en-US" sz="2000" b="1" dirty="0" smtClean="0"/>
              <a:t>City of Palms and Sunshine - Bushehr</a:t>
            </a:r>
            <a:endParaRPr lang="en-US" sz="2000" b="1" dirty="0"/>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8229600" cy="4603650"/>
          </a:xfr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404440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r>
              <a:rPr lang="ru-RU" dirty="0" smtClean="0">
                <a:solidFill>
                  <a:srgbClr val="002060"/>
                </a:solidFill>
              </a:rPr>
              <a:t>12. ЭО/АЭС </a:t>
            </a:r>
            <a:r>
              <a:rPr lang="ru-RU" dirty="0">
                <a:solidFill>
                  <a:srgbClr val="002060"/>
                </a:solidFill>
              </a:rPr>
              <a:t>- членам РКЦ провести минимум по одной противоаварийной тренировке на своих ЭО/АЭС с привлечением РКЦ в 2020.</a:t>
            </a:r>
            <a:endParaRPr lang="en-US"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endParaRPr lang="ru-RU" dirty="0" smtClean="0"/>
          </a:p>
          <a:p>
            <a:pPr marL="0" indent="0" algn="just">
              <a:buNone/>
            </a:pPr>
            <a:r>
              <a:rPr lang="en-US" dirty="0"/>
              <a:t>12. The operators and the plants shall conduct at least one emergency drill with participation of the RCC in 2020.</a:t>
            </a:r>
          </a:p>
          <a:p>
            <a:pPr marL="0" indent="0" algn="ctr">
              <a:buNone/>
            </a:pPr>
            <a:r>
              <a:rPr lang="en-US" b="1" dirty="0">
                <a:solidFill>
                  <a:schemeClr val="accent3">
                    <a:lumMod val="75000"/>
                  </a:schemeClr>
                </a:solidFill>
                <a:cs typeface="Times New Roman" pitchFamily="18" charset="0"/>
              </a:rPr>
              <a:t>COMPLETED</a:t>
            </a:r>
            <a:endParaRPr lang="en-US"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протоколь №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536930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84576"/>
          </a:xfrm>
        </p:spPr>
        <p:txBody>
          <a:bodyPr>
            <a:normAutofit fontScale="25000" lnSpcReduction="20000"/>
          </a:bodyPr>
          <a:lstStyle/>
          <a:p>
            <a:pPr marL="0" lvl="0" indent="0" algn="just">
              <a:buNone/>
            </a:pPr>
            <a:r>
              <a:rPr lang="ru-RU" sz="11200" dirty="0">
                <a:solidFill>
                  <a:srgbClr val="002060"/>
                </a:solidFill>
              </a:rPr>
              <a:t>14. В тренировочных целях при проведении учений РКЦ:</a:t>
            </a:r>
            <a:endParaRPr lang="en-US" sz="11200" dirty="0">
              <a:solidFill>
                <a:srgbClr val="002060"/>
              </a:solidFill>
            </a:endParaRPr>
          </a:p>
          <a:p>
            <a:pPr lvl="0" algn="just"/>
            <a:r>
              <a:rPr lang="ru-RU" sz="11200" dirty="0">
                <a:solidFill>
                  <a:srgbClr val="002060"/>
                </a:solidFill>
              </a:rPr>
              <a:t>АЭС/ЭО направлять (по возможности) запрос об оказании экспертной/технической поддержки от РКЦ; </a:t>
            </a:r>
            <a:endParaRPr lang="en-US" sz="11200" dirty="0">
              <a:solidFill>
                <a:srgbClr val="002060"/>
              </a:solidFill>
            </a:endParaRPr>
          </a:p>
          <a:p>
            <a:pPr lvl="0" algn="just"/>
            <a:r>
              <a:rPr lang="ru-RU" sz="11200" dirty="0">
                <a:solidFill>
                  <a:srgbClr val="002060"/>
                </a:solidFill>
              </a:rPr>
              <a:t>АЭС/ЭО использовать ВКС (по возможности). </a:t>
            </a:r>
            <a:endParaRPr lang="en-US" sz="11200" dirty="0">
              <a:solidFill>
                <a:srgbClr val="002060"/>
              </a:solidFill>
            </a:endParaRPr>
          </a:p>
          <a:p>
            <a:pPr marL="0" indent="0" algn="ctr">
              <a:buNone/>
            </a:pPr>
            <a:r>
              <a:rPr lang="ru-RU" sz="12000" b="1" dirty="0" smtClean="0">
                <a:solidFill>
                  <a:schemeClr val="accent3">
                    <a:lumMod val="75000"/>
                  </a:schemeClr>
                </a:solidFill>
                <a:cs typeface="Times New Roman" pitchFamily="18" charset="0"/>
              </a:rPr>
              <a:t>ВЫПОЛНЕНО</a:t>
            </a:r>
            <a:endParaRPr lang="ru-RU" sz="8600" dirty="0"/>
          </a:p>
          <a:p>
            <a:pPr marL="0" indent="0" algn="just">
              <a:buNone/>
            </a:pPr>
            <a:r>
              <a:rPr lang="en-US" sz="11200" dirty="0"/>
              <a:t>14. For the purpose of training during the RCC drills:</a:t>
            </a:r>
          </a:p>
          <a:p>
            <a:pPr lvl="0" algn="just"/>
            <a:r>
              <a:rPr lang="en-US" sz="11200" dirty="0"/>
              <a:t>the plants and the operators shall send requests for the RCC expert/technical support if appropriate; </a:t>
            </a:r>
          </a:p>
          <a:p>
            <a:pPr lvl="0" algn="just"/>
            <a:r>
              <a:rPr lang="en-US" sz="11200" dirty="0"/>
              <a:t>the plants and the operators shall use the videoconference channels if possible</a:t>
            </a:r>
            <a:r>
              <a:rPr lang="en-US" sz="11200" dirty="0" smtClean="0"/>
              <a:t>.</a:t>
            </a:r>
          </a:p>
          <a:p>
            <a:pPr marL="0" lvl="0" indent="0" algn="ctr">
              <a:buNone/>
            </a:pPr>
            <a:r>
              <a:rPr lang="en-US" sz="8600" dirty="0" smtClean="0"/>
              <a:t> </a:t>
            </a:r>
            <a:r>
              <a:rPr lang="en-US" sz="12000" b="1" dirty="0" smtClean="0">
                <a:solidFill>
                  <a:schemeClr val="accent3">
                    <a:lumMod val="75000"/>
                  </a:schemeClr>
                </a:solidFill>
                <a:cs typeface="Times New Roman" pitchFamily="18" charset="0"/>
              </a:rPr>
              <a:t>COMPLETED</a:t>
            </a:r>
            <a:endParaRPr lang="en-US" sz="12000" b="1" dirty="0">
              <a:solidFill>
                <a:schemeClr val="accent3">
                  <a:lumMod val="75000"/>
                </a:schemeClr>
              </a:solidFill>
              <a:cs typeface="Times New Roman" pitchFamily="18" charset="0"/>
            </a:endParaRPr>
          </a:p>
          <a:p>
            <a:pPr lvl="0"/>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протоколь №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709771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протоколь №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3" name="Content Placeholder 2"/>
          <p:cNvSpPr>
            <a:spLocks noGrp="1"/>
          </p:cNvSpPr>
          <p:nvPr>
            <p:ph idx="1"/>
          </p:nvPr>
        </p:nvSpPr>
        <p:spPr/>
        <p:txBody>
          <a:bodyPr>
            <a:normAutofit fontScale="92500" lnSpcReduction="10000"/>
          </a:bodyPr>
          <a:lstStyle/>
          <a:p>
            <a:pPr marL="0" lvl="0" indent="0" algn="just">
              <a:buNone/>
            </a:pPr>
            <a:r>
              <a:rPr lang="ru-RU" dirty="0" smtClean="0">
                <a:solidFill>
                  <a:srgbClr val="002060"/>
                </a:solidFill>
              </a:rPr>
              <a:t>17. Членам </a:t>
            </a:r>
            <a:r>
              <a:rPr lang="ru-RU" dirty="0">
                <a:solidFill>
                  <a:srgbClr val="002060"/>
                </a:solidFill>
              </a:rPr>
              <a:t>рабочей группы направить предложения по тематике следующего совещания в Секретариат РКЦ до 20 января 2020</a:t>
            </a:r>
            <a:r>
              <a:rPr lang="ru-RU" dirty="0" smtClean="0">
                <a:solidFill>
                  <a:srgbClr val="002060"/>
                </a:solidFill>
              </a:rPr>
              <a:t>.</a:t>
            </a:r>
            <a:endParaRPr lang="en-US" dirty="0" smtClean="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endParaRPr lang="ru-RU" b="1" dirty="0">
              <a:solidFill>
                <a:schemeClr val="accent3">
                  <a:lumMod val="75000"/>
                </a:schemeClr>
              </a:solidFill>
              <a:cs typeface="Times New Roman" pitchFamily="18" charset="0"/>
            </a:endParaRPr>
          </a:p>
          <a:p>
            <a:pPr marL="0" lvl="0" indent="0" algn="just">
              <a:buNone/>
            </a:pPr>
            <a:endParaRPr lang="en-US" dirty="0"/>
          </a:p>
          <a:p>
            <a:pPr marL="0" indent="0" algn="just">
              <a:buNone/>
            </a:pPr>
            <a:r>
              <a:rPr lang="en-US" dirty="0" smtClean="0"/>
              <a:t>17. WG </a:t>
            </a:r>
            <a:r>
              <a:rPr lang="en-US" dirty="0"/>
              <a:t>members are to send propositions on topics of interest to be discussed at the next meeting by 20 January 2020</a:t>
            </a:r>
            <a:r>
              <a:rPr lang="en-US" dirty="0" smtClean="0"/>
              <a:t>.</a:t>
            </a:r>
            <a:endParaRPr lang="ru-RU" dirty="0" smtClean="0"/>
          </a:p>
          <a:p>
            <a:pPr marL="0" lvl="0" indent="0" algn="ctr">
              <a:buNone/>
            </a:pPr>
            <a:r>
              <a:rPr lang="en-US" b="1" dirty="0">
                <a:solidFill>
                  <a:schemeClr val="accent3">
                    <a:lumMod val="75000"/>
                  </a:schemeClr>
                </a:solidFill>
                <a:cs typeface="Times New Roman" pitchFamily="18" charset="0"/>
              </a:rPr>
              <a:t>COMPLETED</a:t>
            </a:r>
          </a:p>
          <a:p>
            <a:pPr marL="0" indent="0">
              <a:buNone/>
            </a:pPr>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980645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5266928" cy="720080"/>
          </a:xfrm>
        </p:spPr>
        <p:txBody>
          <a:bodyPr>
            <a:normAutofit fontScale="90000"/>
          </a:bodyPr>
          <a:lstStyle/>
          <a:p>
            <a:r>
              <a:rPr lang="ru-RU" sz="2200" b="1" dirty="0">
                <a:solidFill>
                  <a:srgbClr val="002060"/>
                </a:solidFill>
              </a:rPr>
              <a:t>Древности Особняка Малика Бушура</a:t>
            </a:r>
            <a:r>
              <a:rPr lang="en-US" sz="2200" b="1" dirty="0">
                <a:solidFill>
                  <a:srgbClr val="002060"/>
                </a:solidFill>
              </a:rPr>
              <a:t> </a:t>
            </a:r>
            <a:r>
              <a:rPr lang="en-US" dirty="0" smtClean="0"/>
              <a:t/>
            </a:r>
            <a:br>
              <a:rPr lang="en-US" dirty="0" smtClean="0"/>
            </a:br>
            <a:r>
              <a:rPr lang="en-US" sz="2200" b="1" dirty="0" smtClean="0"/>
              <a:t>Bushehr Malik Mansions</a:t>
            </a:r>
            <a:r>
              <a:rPr lang="en-US" sz="2200" b="1" dirty="0"/>
              <a:t> </a:t>
            </a:r>
            <a:r>
              <a:rPr lang="en-US" sz="2200" b="1" dirty="0" smtClean="0"/>
              <a:t>Antiquities</a:t>
            </a:r>
            <a:endParaRPr lang="en-US" sz="2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84784"/>
            <a:ext cx="8229600" cy="4283397"/>
          </a:xfr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10751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268760"/>
            <a:ext cx="8208912" cy="4955203"/>
          </a:xfrm>
          <a:prstGeom prst="rect">
            <a:avLst/>
          </a:prstGeom>
        </p:spPr>
        <p:txBody>
          <a:bodyPr wrap="square">
            <a:spAutoFit/>
          </a:bodyPr>
          <a:lstStyle/>
          <a:p>
            <a:pPr algn="just"/>
            <a:r>
              <a:rPr lang="en-US" sz="1400" b="1" dirty="0">
                <a:solidFill>
                  <a:srgbClr val="002060"/>
                </a:solidFill>
                <a:cs typeface="B Mitra" pitchFamily="2" charset="-78"/>
              </a:rPr>
              <a:t> </a:t>
            </a:r>
            <a:r>
              <a:rPr lang="ru-RU" sz="1400" b="1" dirty="0">
                <a:solidFill>
                  <a:srgbClr val="002060"/>
                </a:solidFill>
                <a:cs typeface="B Mitra" pitchFamily="2" charset="-78"/>
              </a:rPr>
              <a:t>Меры, принятые на БАЭС для предотвращения распространения пандемии COVID-19</a:t>
            </a:r>
            <a:endParaRPr lang="en-US" sz="1400" b="1" dirty="0">
              <a:solidFill>
                <a:srgbClr val="002060"/>
              </a:solidFill>
              <a:cs typeface="B Mitra" pitchFamily="2" charset="-78"/>
            </a:endParaRPr>
          </a:p>
          <a:p>
            <a:pPr algn="just"/>
            <a:r>
              <a:rPr lang="ru-RU" sz="1400" dirty="0">
                <a:solidFill>
                  <a:srgbClr val="002060"/>
                </a:solidFill>
                <a:cs typeface="B Mitra" pitchFamily="2" charset="-78"/>
              </a:rPr>
              <a:t>Выполнение национальных и провинциальных инструкций, предписаний и процедур в области здравоохранения, а также использование международного опыта, полученного от ВАО АЭС и МАГАТЭ, посредством выполнения действий, описанных ниже:</a:t>
            </a:r>
            <a:endParaRPr lang="en-US" sz="1400" dirty="0">
              <a:solidFill>
                <a:srgbClr val="002060"/>
              </a:solidFill>
              <a:cs typeface="B Mitra" pitchFamily="2" charset="-78"/>
            </a:endParaRPr>
          </a:p>
          <a:p>
            <a:pPr marL="285750" indent="-285750" algn="just">
              <a:buFont typeface="Arial" pitchFamily="34" charset="0"/>
              <a:buChar char="•"/>
            </a:pPr>
            <a:r>
              <a:rPr lang="ru-RU" sz="1400" dirty="0">
                <a:solidFill>
                  <a:srgbClr val="002060"/>
                </a:solidFill>
                <a:cs typeface="B Mitra" pitchFamily="2" charset="-78"/>
              </a:rPr>
              <a:t> Сокращение рабочего времени персонала</a:t>
            </a:r>
            <a:endParaRPr lang="en-US" sz="1400" dirty="0">
              <a:solidFill>
                <a:srgbClr val="002060"/>
              </a:solidFill>
              <a:cs typeface="B Mitra" pitchFamily="2" charset="-78"/>
            </a:endParaRPr>
          </a:p>
          <a:p>
            <a:pPr marL="285750" indent="-285750" algn="just">
              <a:buFont typeface="Arial" pitchFamily="34" charset="0"/>
              <a:buChar char="•"/>
            </a:pPr>
            <a:r>
              <a:rPr lang="ru-RU" sz="1400" dirty="0">
                <a:solidFill>
                  <a:srgbClr val="002060"/>
                </a:solidFill>
                <a:cs typeface="B Mitra" pitchFamily="2" charset="-78"/>
              </a:rPr>
              <a:t> Внедрение программы удаленной работы ежедневных работников </a:t>
            </a:r>
            <a:endParaRPr lang="en-US" sz="1400" dirty="0">
              <a:solidFill>
                <a:srgbClr val="002060"/>
              </a:solidFill>
              <a:cs typeface="B Mitra" pitchFamily="2" charset="-78"/>
            </a:endParaRPr>
          </a:p>
          <a:p>
            <a:pPr marL="285750" indent="-285750" algn="just">
              <a:buFont typeface="Arial" pitchFamily="34" charset="0"/>
              <a:buChar char="•"/>
            </a:pPr>
            <a:r>
              <a:rPr lang="ru-RU" sz="1400" dirty="0">
                <a:solidFill>
                  <a:srgbClr val="002060"/>
                </a:solidFill>
                <a:cs typeface="B Mitra" pitchFamily="2" charset="-78"/>
              </a:rPr>
              <a:t>Уход за уязвимыми группами персонала, такими как беременные женщины, пациенты с острыми респираторными заболеваниями, больные раком, пациенты после трансплантации и т. Д.</a:t>
            </a:r>
            <a:endParaRPr lang="fa-IR" sz="1400" dirty="0">
              <a:solidFill>
                <a:srgbClr val="002060"/>
              </a:solidFill>
              <a:cs typeface="B Mitra" pitchFamily="2" charset="-78"/>
            </a:endParaRPr>
          </a:p>
          <a:p>
            <a:pPr marL="285750" indent="-285750" algn="just">
              <a:buFont typeface="Arial" pitchFamily="34" charset="0"/>
              <a:buChar char="•"/>
            </a:pPr>
            <a:r>
              <a:rPr lang="ru-RU" sz="1400" dirty="0">
                <a:solidFill>
                  <a:srgbClr val="002060"/>
                </a:solidFill>
                <a:cs typeface="B Mitra" pitchFamily="2" charset="-78"/>
              </a:rPr>
              <a:t>Надлежащая организация и сотрудничество с теми сотрудниками, которые страдают хроническими заболеваниями высокой степени риска, чтобы они могли выполнять свою профессиональную деятельность с помощью удаленной работы;</a:t>
            </a:r>
            <a:endParaRPr lang="en-US" sz="1400" dirty="0">
              <a:solidFill>
                <a:srgbClr val="002060"/>
              </a:solidFill>
              <a:cs typeface="B Mitra" pitchFamily="2" charset="-78"/>
            </a:endParaRPr>
          </a:p>
          <a:p>
            <a:endParaRPr lang="en-US" dirty="0"/>
          </a:p>
          <a:p>
            <a:r>
              <a:rPr lang="en-US" sz="1400" b="1" dirty="0">
                <a:cs typeface="B Mitra" pitchFamily="2" charset="-78"/>
              </a:rPr>
              <a:t>Measures taken at the BNPP to prevent the spread of </a:t>
            </a:r>
            <a:r>
              <a:rPr lang="en-US" sz="1400" b="1" dirty="0" smtClean="0">
                <a:cs typeface="B Mitra" pitchFamily="2" charset="-78"/>
              </a:rPr>
              <a:t>COVID-19</a:t>
            </a:r>
            <a:r>
              <a:rPr lang="en-US" sz="1400" b="1" dirty="0">
                <a:cs typeface="B Mitra" pitchFamily="2" charset="-78"/>
              </a:rPr>
              <a:t> Pandemic</a:t>
            </a:r>
            <a:r>
              <a:rPr lang="en-US" sz="1400" b="1" dirty="0" smtClean="0">
                <a:cs typeface="B Mitra" pitchFamily="2" charset="-78"/>
              </a:rPr>
              <a:t> </a:t>
            </a:r>
            <a:endParaRPr lang="en-US" sz="1400" dirty="0">
              <a:cs typeface="B Mitra" pitchFamily="2" charset="-78"/>
            </a:endParaRPr>
          </a:p>
          <a:p>
            <a:pPr algn="just"/>
            <a:r>
              <a:rPr lang="en-US" sz="1400" dirty="0">
                <a:cs typeface="B Mitra" pitchFamily="2" charset="-78"/>
              </a:rPr>
              <a:t>Implementation of the national and provincial health instructions, mandates, and procedures and also utilizing international experiences received from WANO and IAEA through performing the activities described below: </a:t>
            </a:r>
          </a:p>
          <a:p>
            <a:pPr marL="285750" indent="-285750" algn="just">
              <a:buFont typeface="Arial" pitchFamily="34" charset="0"/>
              <a:buChar char="•"/>
            </a:pPr>
            <a:r>
              <a:rPr lang="en-US" sz="1400" dirty="0">
                <a:cs typeface="B Mitra" pitchFamily="2" charset="-78"/>
              </a:rPr>
              <a:t>Reducing the working hours of staff </a:t>
            </a:r>
          </a:p>
          <a:p>
            <a:pPr marL="285750" indent="-285750" algn="just">
              <a:buFont typeface="Arial" pitchFamily="34" charset="0"/>
              <a:buChar char="•"/>
            </a:pPr>
            <a:r>
              <a:rPr lang="en-US" sz="1400" dirty="0">
                <a:cs typeface="B Mitra" pitchFamily="2" charset="-78"/>
              </a:rPr>
              <a:t>Implementing the teleworking program of the daily workers </a:t>
            </a:r>
          </a:p>
          <a:p>
            <a:pPr marL="285750" indent="-285750" algn="just">
              <a:buFont typeface="Arial" pitchFamily="34" charset="0"/>
              <a:buChar char="•"/>
            </a:pPr>
            <a:r>
              <a:rPr lang="en-US" sz="1400" dirty="0">
                <a:cs typeface="B Mitra" pitchFamily="2" charset="-78"/>
              </a:rPr>
              <a:t>Taking care of vulnerable groups of staff such as pregnant women, patients with acute respiratory problems, cancer patients, transplant patients, etc. </a:t>
            </a:r>
          </a:p>
          <a:p>
            <a:pPr marL="285750" indent="-285750" algn="just">
              <a:buFont typeface="Arial" pitchFamily="34" charset="0"/>
              <a:buChar char="•"/>
            </a:pPr>
            <a:r>
              <a:rPr lang="en-US" sz="1400" dirty="0">
                <a:cs typeface="B Mitra" pitchFamily="2" charset="-78"/>
              </a:rPr>
              <a:t>Appropriately organizing the and cooperating with those staff who have highly risky chronic diseases so that they would be able to perform their occupational activities by teleworking;</a:t>
            </a:r>
          </a:p>
          <a:p>
            <a:pPr algn="just"/>
            <a:endParaRPr lang="en-US" sz="1400"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96752"/>
            <a:ext cx="8229600" cy="4968551"/>
          </a:xfrm>
        </p:spPr>
      </p:pic>
      <p:sp>
        <p:nvSpPr>
          <p:cNvPr id="5" name="Rectangle 4"/>
          <p:cNvSpPr/>
          <p:nvPr/>
        </p:nvSpPr>
        <p:spPr>
          <a:xfrm>
            <a:off x="3095836" y="332656"/>
            <a:ext cx="2952328" cy="707886"/>
          </a:xfrm>
          <a:prstGeom prst="rect">
            <a:avLst/>
          </a:prstGeom>
        </p:spPr>
        <p:txBody>
          <a:bodyPr wrap="square">
            <a:spAutoFit/>
          </a:bodyPr>
          <a:lstStyle/>
          <a:p>
            <a:pPr algn="ctr"/>
            <a:r>
              <a:rPr lang="ru-RU" sz="2000" b="1" dirty="0">
                <a:solidFill>
                  <a:srgbClr val="002060"/>
                </a:solidFill>
              </a:rPr>
              <a:t>Бушерские </a:t>
            </a:r>
            <a:r>
              <a:rPr lang="ru-RU" sz="2000" b="1" dirty="0" smtClean="0">
                <a:solidFill>
                  <a:srgbClr val="002060"/>
                </a:solidFill>
              </a:rPr>
              <a:t>Ночи</a:t>
            </a:r>
            <a:endParaRPr lang="en-US" sz="2000" b="1" dirty="0" smtClean="0"/>
          </a:p>
          <a:p>
            <a:pPr algn="ctr"/>
            <a:r>
              <a:rPr lang="en-US" sz="2000" b="1" dirty="0" smtClean="0"/>
              <a:t>Bushehr Nights</a:t>
            </a:r>
            <a:endParaRPr lang="ru-RU" sz="2000" b="1" dirty="0" smtClean="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677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77337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268760"/>
            <a:ext cx="7408333" cy="4641379"/>
          </a:xfrm>
        </p:spPr>
        <p:txBody>
          <a:bodyPr>
            <a:normAutofit fontScale="85000" lnSpcReduction="20000"/>
          </a:bodyPr>
          <a:lstStyle/>
          <a:p>
            <a:pPr marL="0" indent="0" algn="just">
              <a:buNone/>
            </a:pPr>
            <a:endParaRPr lang="en-US" sz="1600" dirty="0">
              <a:cs typeface="B Mitra" pitchFamily="2" charset="-78"/>
            </a:endParaRPr>
          </a:p>
          <a:p>
            <a:pPr algn="just"/>
            <a:r>
              <a:rPr lang="ru-RU" sz="1600" dirty="0">
                <a:solidFill>
                  <a:srgbClr val="002060"/>
                </a:solidFill>
              </a:rPr>
              <a:t>Отмена обеда для ежедневных рабочих; </a:t>
            </a:r>
            <a:endParaRPr lang="en-US" sz="1600" dirty="0">
              <a:solidFill>
                <a:srgbClr val="002060"/>
              </a:solidFill>
            </a:endParaRPr>
          </a:p>
          <a:p>
            <a:pPr algn="just"/>
            <a:r>
              <a:rPr lang="ru-RU" sz="1600" dirty="0">
                <a:solidFill>
                  <a:srgbClr val="002060"/>
                </a:solidFill>
              </a:rPr>
              <a:t>санитарно-гигиеническое распределение обедов для сменного персонала в упаковках; </a:t>
            </a:r>
            <a:endParaRPr lang="en-US" sz="1600" dirty="0">
              <a:solidFill>
                <a:srgbClr val="002060"/>
              </a:solidFill>
            </a:endParaRPr>
          </a:p>
          <a:p>
            <a:pPr algn="just"/>
            <a:r>
              <a:rPr lang="ru-RU" sz="1600" dirty="0">
                <a:solidFill>
                  <a:srgbClr val="002060"/>
                </a:solidFill>
              </a:rPr>
              <a:t>Сведение к минимуму ненужного доступа персонала и движения к Главному диспетчерскому пункту станции; </a:t>
            </a:r>
            <a:endParaRPr lang="en-US" sz="1600" dirty="0">
              <a:solidFill>
                <a:srgbClr val="002060"/>
              </a:solidFill>
            </a:endParaRPr>
          </a:p>
          <a:p>
            <a:pPr algn="just"/>
            <a:r>
              <a:rPr lang="ru-RU" sz="1600" dirty="0">
                <a:solidFill>
                  <a:srgbClr val="002060"/>
                </a:solidFill>
              </a:rPr>
              <a:t>Отмена всех ранее запланированных и / или ненужных публичных посещений и собраний</a:t>
            </a:r>
            <a:r>
              <a:rPr lang="ru-RU" sz="1600" dirty="0">
                <a:solidFill>
                  <a:srgbClr val="002060"/>
                </a:solidFill>
                <a:cs typeface="B Mitra" pitchFamily="2" charset="-78"/>
              </a:rPr>
              <a:t>Минимизация количества командировок персонала;</a:t>
            </a:r>
            <a:endParaRPr lang="fa-IR" sz="1600" dirty="0">
              <a:solidFill>
                <a:srgbClr val="002060"/>
              </a:solidFill>
            </a:endParaRPr>
          </a:p>
          <a:p>
            <a:pPr algn="just"/>
            <a:r>
              <a:rPr lang="ru-RU" sz="1600" dirty="0">
                <a:solidFill>
                  <a:srgbClr val="002060"/>
                </a:solidFill>
                <a:cs typeface="B Mitra" pitchFamily="2" charset="-78"/>
              </a:rPr>
              <a:t>Минимизация количества командировок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Уведомление персонала БАЭС;</a:t>
            </a:r>
            <a:endParaRPr lang="fa-IR" sz="1600" dirty="0">
              <a:solidFill>
                <a:srgbClr val="002060"/>
              </a:solidFill>
              <a:cs typeface="B Mitra" pitchFamily="2" charset="-78"/>
            </a:endParaRPr>
          </a:p>
          <a:p>
            <a:pPr algn="just"/>
            <a:r>
              <a:rPr lang="ru-RU" sz="1600" dirty="0">
                <a:solidFill>
                  <a:srgbClr val="002060"/>
                </a:solidFill>
                <a:cs typeface="B Mitra" pitchFamily="2" charset="-78"/>
              </a:rPr>
              <a:t>Надлежащее распространение медицинских масок среди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Установка на стене диспенсеров с дезинфицирующим средством;</a:t>
            </a:r>
            <a:endParaRPr lang="en-US" sz="1600" dirty="0">
              <a:solidFill>
                <a:srgbClr val="002060"/>
              </a:solidFill>
              <a:cs typeface="B Mitra" pitchFamily="2" charset="-78"/>
            </a:endParaRPr>
          </a:p>
          <a:p>
            <a:pPr lvl="0" algn="just"/>
            <a:endParaRPr lang="en-US" sz="1600" dirty="0" smtClean="0">
              <a:cs typeface="B Mitra" pitchFamily="2" charset="-78"/>
            </a:endParaRPr>
          </a:p>
          <a:p>
            <a:pPr lvl="0" algn="just"/>
            <a:r>
              <a:rPr lang="en-US" sz="1600" dirty="0" smtClean="0">
                <a:cs typeface="B Mitra" pitchFamily="2" charset="-78"/>
              </a:rPr>
              <a:t>Canceling </a:t>
            </a:r>
            <a:r>
              <a:rPr lang="en-US" sz="1600" dirty="0">
                <a:cs typeface="B Mitra" pitchFamily="2" charset="-78"/>
              </a:rPr>
              <a:t>the lunch meal of the daily </a:t>
            </a:r>
            <a:r>
              <a:rPr lang="en-US" sz="1600" dirty="0" smtClean="0">
                <a:cs typeface="B Mitra" pitchFamily="2" charset="-78"/>
              </a:rPr>
              <a:t>workers and distributing </a:t>
            </a:r>
            <a:r>
              <a:rPr lang="en-US" sz="1600" dirty="0">
                <a:cs typeface="B Mitra" pitchFamily="2" charset="-78"/>
              </a:rPr>
              <a:t>the shift staff meals as packages in a sanitary manner;</a:t>
            </a:r>
          </a:p>
          <a:p>
            <a:pPr algn="just"/>
            <a:r>
              <a:rPr lang="en-US" sz="1600" dirty="0">
                <a:cs typeface="B Mitra" pitchFamily="2" charset="-78"/>
              </a:rPr>
              <a:t>Minimizing the unnecessary staff’s access and traffic to the Main Control Room of the Plant; </a:t>
            </a:r>
          </a:p>
          <a:p>
            <a:pPr algn="just"/>
            <a:r>
              <a:rPr lang="en-US" sz="1600" dirty="0">
                <a:cs typeface="B Mitra" pitchFamily="2" charset="-78"/>
              </a:rPr>
              <a:t>Canceling all previously planned and/or unnecessary public visits and </a:t>
            </a:r>
            <a:r>
              <a:rPr lang="en-US" sz="1600" dirty="0" smtClean="0">
                <a:cs typeface="B Mitra" pitchFamily="2" charset="-78"/>
              </a:rPr>
              <a:t>gatherings;</a:t>
            </a:r>
            <a:endParaRPr lang="fa-IR" sz="1600" dirty="0">
              <a:cs typeface="B Mitra" pitchFamily="2" charset="-78"/>
            </a:endParaRPr>
          </a:p>
          <a:p>
            <a:pPr algn="just">
              <a:lnSpc>
                <a:spcPct val="120000"/>
              </a:lnSpc>
            </a:pPr>
            <a:r>
              <a:rPr lang="en-US" sz="1600" dirty="0">
                <a:cs typeface="B Mitra" pitchFamily="2" charset="-78"/>
              </a:rPr>
              <a:t>Minimizing the number of missions of staff;</a:t>
            </a:r>
          </a:p>
          <a:p>
            <a:pPr algn="just"/>
            <a:r>
              <a:rPr lang="en-US" sz="1600" dirty="0">
                <a:cs typeface="B Mitra" pitchFamily="2" charset="-78"/>
              </a:rPr>
              <a:t>Notifying the staff of BNPP</a:t>
            </a:r>
            <a:r>
              <a:rPr lang="en-US" sz="1600" dirty="0" smtClean="0">
                <a:cs typeface="B Mitra" pitchFamily="2" charset="-78"/>
              </a:rPr>
              <a:t>; </a:t>
            </a:r>
            <a:endParaRPr lang="en-US" sz="1600" dirty="0">
              <a:cs typeface="B Mitra" pitchFamily="2" charset="-78"/>
            </a:endParaRPr>
          </a:p>
          <a:p>
            <a:pPr algn="just">
              <a:lnSpc>
                <a:spcPct val="120000"/>
              </a:lnSpc>
            </a:pPr>
            <a:r>
              <a:rPr lang="en-US" sz="1600" dirty="0">
                <a:cs typeface="B Mitra" pitchFamily="2" charset="-78"/>
              </a:rPr>
              <a:t>Distributing medical face masks amongst the staff appropriately;  </a:t>
            </a:r>
          </a:p>
          <a:p>
            <a:pPr algn="just">
              <a:lnSpc>
                <a:spcPct val="120000"/>
              </a:lnSpc>
            </a:pPr>
            <a:r>
              <a:rPr lang="en-US" sz="1600" dirty="0">
                <a:cs typeface="B Mitra" pitchFamily="2" charset="-78"/>
              </a:rPr>
              <a:t>Installing hand sanitizer solution dispensers on the wall;</a:t>
            </a:r>
            <a:endParaRPr lang="fa-IR" sz="1600" dirty="0">
              <a:cs typeface="B Mitra" pitchFamily="2" charset="-78"/>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0"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24744"/>
            <a:ext cx="7408333" cy="4392488"/>
          </a:xfrm>
        </p:spPr>
        <p:txBody>
          <a:bodyPr>
            <a:noAutofit/>
          </a:bodyPr>
          <a:lstStyle/>
          <a:p>
            <a:pPr algn="just"/>
            <a:r>
              <a:rPr lang="ru-RU" sz="1400" dirty="0">
                <a:solidFill>
                  <a:srgbClr val="002060"/>
                </a:solidFill>
                <a:cs typeface="B Mitra" pitchFamily="2" charset="-78"/>
              </a:rPr>
              <a:t>Сведение к минимуму количества личных взаимодействий;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Подготовка и оснащение одной машины скорой помощи поликлиники станции для перевозки идентифицированных пациентов с подозрением на заболевание в медицинские центры города Бушер;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обеспечение личного обучения обслуживающего персонала, чтобы ознакомить их с личными рекомендациями и требованиями общественного здравоохранения и требованиями, связанными с COVID-19, и соблюдать их;</a:t>
            </a:r>
            <a:endParaRPr lang="fa-IR" sz="1400" dirty="0">
              <a:solidFill>
                <a:srgbClr val="002060"/>
              </a:solidFill>
              <a:cs typeface="B Mitra" pitchFamily="2" charset="-78"/>
            </a:endParaRPr>
          </a:p>
          <a:p>
            <a:pPr algn="just"/>
            <a:r>
              <a:rPr lang="ru-RU" sz="1400" dirty="0">
                <a:solidFill>
                  <a:srgbClr val="002060"/>
                </a:solidFill>
                <a:cs typeface="B Mitra" pitchFamily="2" charset="-78"/>
              </a:rPr>
              <a:t>Дезинфекция всех рабочих поверхностей;</a:t>
            </a:r>
            <a:endParaRPr lang="fa-IR" sz="1400" dirty="0">
              <a:solidFill>
                <a:srgbClr val="002060"/>
              </a:solidFill>
              <a:cs typeface="B Mitra" pitchFamily="2" charset="-78"/>
            </a:endParaRPr>
          </a:p>
          <a:p>
            <a:pPr algn="just"/>
            <a:r>
              <a:rPr lang="ru-RU" sz="1400" dirty="0">
                <a:solidFill>
                  <a:srgbClr val="002060"/>
                </a:solidFill>
                <a:cs typeface="B Mitra" pitchFamily="2" charset="-78"/>
              </a:rPr>
              <a:t>Установка специального поддона для дезинфекции подошвы обуви на площадке</a:t>
            </a:r>
            <a:r>
              <a:rPr lang="en-US" sz="1400" dirty="0">
                <a:solidFill>
                  <a:srgbClr val="002060"/>
                </a:solidFill>
                <a:cs typeface="B Mitra" pitchFamily="2" charset="-78"/>
              </a:rPr>
              <a:t>;</a:t>
            </a:r>
            <a:endParaRPr lang="ru-RU" sz="1400" dirty="0">
              <a:solidFill>
                <a:srgbClr val="002060"/>
              </a:solidFill>
              <a:cs typeface="B Mitra" pitchFamily="2" charset="-78"/>
            </a:endParaRPr>
          </a:p>
          <a:p>
            <a:pPr algn="just">
              <a:lnSpc>
                <a:spcPct val="120000"/>
              </a:lnSpc>
            </a:pPr>
            <a:endParaRPr lang="en-US" sz="1400" dirty="0" smtClean="0">
              <a:cs typeface="B Mitra" pitchFamily="2" charset="-78"/>
            </a:endParaRPr>
          </a:p>
          <a:p>
            <a:pPr algn="just">
              <a:lnSpc>
                <a:spcPct val="120000"/>
              </a:lnSpc>
            </a:pPr>
            <a:r>
              <a:rPr lang="en-US" sz="1400" dirty="0" smtClean="0">
                <a:cs typeface="B Mitra" pitchFamily="2" charset="-78"/>
              </a:rPr>
              <a:t>Minimizing the number of in-person interactions; </a:t>
            </a:r>
          </a:p>
          <a:p>
            <a:pPr algn="just">
              <a:lnSpc>
                <a:spcPct val="120000"/>
              </a:lnSpc>
            </a:pPr>
            <a:r>
              <a:rPr lang="en-US" sz="1400" dirty="0" smtClean="0">
                <a:cs typeface="B Mitra" pitchFamily="2" charset="-78"/>
              </a:rPr>
              <a:t>Preparing and equipping one ambulance of Plant clinic for transporting identified patients suspected to have the disease Bushehr City medical centers; </a:t>
            </a:r>
          </a:p>
          <a:p>
            <a:pPr algn="just"/>
            <a:r>
              <a:rPr lang="en-US" sz="1400" dirty="0" smtClean="0">
                <a:cs typeface="B Mitra" pitchFamily="2" charset="-78"/>
              </a:rPr>
              <a:t>providing in-person training of service workers to make them familiar with personal and public health recommendations and requirements related to COVID-19 and to observe them;</a:t>
            </a:r>
            <a:endParaRPr lang="fa-IR" sz="1400" dirty="0" smtClean="0">
              <a:cs typeface="B Mitra" pitchFamily="2" charset="-78"/>
            </a:endParaRPr>
          </a:p>
          <a:p>
            <a:pPr algn="just">
              <a:lnSpc>
                <a:spcPct val="120000"/>
              </a:lnSpc>
            </a:pPr>
            <a:r>
              <a:rPr lang="en-US" sz="1400" dirty="0" smtClean="0"/>
              <a:t>Disinfecting all working surfaces;</a:t>
            </a:r>
            <a:endParaRPr lang="fa-IR" sz="1400" dirty="0" smtClean="0"/>
          </a:p>
          <a:p>
            <a:pPr algn="just">
              <a:lnSpc>
                <a:spcPct val="120000"/>
              </a:lnSpc>
            </a:pPr>
            <a:r>
              <a:rPr lang="en-US" sz="1400" dirty="0" smtClean="0"/>
              <a:t>Installing the special tray for disinfecting the bottom of shoes at the plant;</a:t>
            </a:r>
            <a:endParaRPr lang="en-US" sz="1400" dirty="0" smtClean="0">
              <a:cs typeface="B Mitra" pitchFamily="2" charset="-78"/>
            </a:endParaRPr>
          </a:p>
          <a:p>
            <a:pPr algn="just"/>
            <a:endParaRPr lang="fa-IR" sz="1400" dirty="0" smtClean="0">
              <a:solidFill>
                <a:srgbClr val="0070C0"/>
              </a:solidFill>
              <a:cs typeface="B Mitra" pitchFamily="2" charset="-78"/>
            </a:endParaRPr>
          </a:p>
          <a:p>
            <a:pPr algn="just"/>
            <a:endParaRPr lang="en-US" sz="1500" dirty="0" smtClean="0">
              <a:solidFill>
                <a:srgbClr val="0070C0"/>
              </a:solidFill>
              <a:cs typeface="B Mitra" pitchFamily="2" charset="-78"/>
            </a:endParaRPr>
          </a:p>
          <a:p>
            <a:pPr algn="just"/>
            <a:endParaRPr lang="fa-IR" sz="1500" dirty="0" smtClean="0">
              <a:solidFill>
                <a:srgbClr val="0070C0"/>
              </a:solidFill>
              <a:cs typeface="B Mitra" pitchFamily="2" charset="-78"/>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rmAutofit fontScale="90000"/>
          </a:bodyPr>
          <a:lstStyle/>
          <a:p>
            <a:r>
              <a:rPr lang="ru-RU" sz="2000" b="1" dirty="0">
                <a:solidFill>
                  <a:srgbClr val="002060"/>
                </a:solidFill>
              </a:rPr>
              <a:t>Содержание</a:t>
            </a:r>
            <a:r>
              <a:rPr lang="ru-RU" sz="2000" b="1" dirty="0" smtClean="0"/>
              <a:t/>
            </a:r>
            <a:br>
              <a:rPr lang="ru-RU" sz="2000" b="1" dirty="0" smtClean="0"/>
            </a:br>
            <a:r>
              <a:rPr lang="en-US" sz="2000" b="1" dirty="0" smtClean="0"/>
              <a:t>CONTENT</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47500" lnSpcReduction="20000"/>
          </a:bodyPr>
          <a:lstStyle/>
          <a:p>
            <a:pPr algn="just"/>
            <a:endParaRPr lang="fa-IR"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Тренировка аварииного готовность</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Корректирующие  мероприятия в зоне </a:t>
            </a:r>
            <a:r>
              <a:rPr lang="ru-RU" sz="3300" b="1" dirty="0" smtClean="0">
                <a:solidFill>
                  <a:srgbClr val="002060"/>
                </a:solidFill>
                <a:cs typeface="B Mitra" pitchFamily="2" charset="-78"/>
              </a:rPr>
              <a:t>УТА</a:t>
            </a:r>
            <a:endParaRPr lang="fa-IR" sz="3300" b="1" dirty="0" smtClean="0">
              <a:solidFill>
                <a:srgbClr val="002060"/>
              </a:solidFill>
              <a:cs typeface="B Mitra" pitchFamily="2" charset="-78"/>
            </a:endParaRPr>
          </a:p>
          <a:p>
            <a:pPr algn="just"/>
            <a:r>
              <a:rPr lang="ru-RU" sz="3300" b="1" dirty="0" smtClean="0">
                <a:solidFill>
                  <a:srgbClr val="002060"/>
                </a:solidFill>
                <a:cs typeface="B Mitra" pitchFamily="2" charset="-78"/>
              </a:rPr>
              <a:t>Ежегодных </a:t>
            </a:r>
            <a:r>
              <a:rPr lang="ru-RU" sz="3300" b="1" dirty="0">
                <a:solidFill>
                  <a:srgbClr val="002060"/>
                </a:solidFill>
                <a:cs typeface="B Mitra" pitchFamily="2" charset="-78"/>
              </a:rPr>
              <a:t>учений по обмену информацией с РКЦ-ВАО </a:t>
            </a:r>
            <a:r>
              <a:rPr lang="ru-RU" sz="3300" b="1" dirty="0" smtClean="0">
                <a:solidFill>
                  <a:srgbClr val="002060"/>
                </a:solidFill>
                <a:cs typeface="B Mitra" pitchFamily="2" charset="-78"/>
              </a:rPr>
              <a:t>АЭС</a:t>
            </a:r>
          </a:p>
          <a:p>
            <a:pPr algn="just"/>
            <a:r>
              <a:rPr lang="ru-RU" sz="3600" b="1" dirty="0">
                <a:solidFill>
                  <a:srgbClr val="002060"/>
                </a:solidFill>
                <a:cs typeface="B Mitra" pitchFamily="2" charset="-78"/>
              </a:rPr>
              <a:t>Хорошая практика МАГАТЭ и </a:t>
            </a:r>
            <a:r>
              <a:rPr lang="ru-RU" sz="3600" b="1" dirty="0" smtClean="0">
                <a:solidFill>
                  <a:srgbClr val="002060"/>
                </a:solidFill>
                <a:cs typeface="B Mitra" pitchFamily="2" charset="-78"/>
              </a:rPr>
              <a:t>ВАО</a:t>
            </a:r>
            <a:r>
              <a:rPr lang="ru-RU" sz="3600" b="1" cap="all" dirty="0" smtClean="0"/>
              <a:t> </a:t>
            </a:r>
          </a:p>
          <a:p>
            <a:pPr algn="just"/>
            <a:r>
              <a:rPr lang="ru-RU" sz="3300" b="1" dirty="0" smtClean="0">
                <a:solidFill>
                  <a:srgbClr val="002060"/>
                </a:solidFill>
                <a:cs typeface="B Mitra" pitchFamily="2" charset="-78"/>
              </a:rPr>
              <a:t>Тест </a:t>
            </a:r>
            <a:r>
              <a:rPr lang="ru-RU" sz="3300" b="1" dirty="0">
                <a:solidFill>
                  <a:srgbClr val="002060"/>
                </a:solidFill>
                <a:cs typeface="B Mitra" pitchFamily="2" charset="-78"/>
              </a:rPr>
              <a:t>видиоконфренцсвязи КЧС</a:t>
            </a:r>
            <a:r>
              <a:rPr lang="en-US" sz="3300" b="1" dirty="0">
                <a:solidFill>
                  <a:srgbClr val="002060"/>
                </a:solidFill>
                <a:cs typeface="B Mitra" pitchFamily="2" charset="-78"/>
              </a:rPr>
              <a:t> </a:t>
            </a:r>
            <a:r>
              <a:rPr lang="ru-RU" sz="3300" b="1" dirty="0" smtClean="0">
                <a:solidFill>
                  <a:srgbClr val="002060"/>
                </a:solidFill>
                <a:cs typeface="B Mitra" pitchFamily="2" charset="-78"/>
              </a:rPr>
              <a:t>БАЭС</a:t>
            </a:r>
            <a:r>
              <a:rPr lang="fa-IR" sz="3300" dirty="0" smtClean="0">
                <a:solidFill>
                  <a:srgbClr val="002060"/>
                </a:solidFill>
                <a:latin typeface="Times New Roman" pitchFamily="18" charset="0"/>
                <a:cs typeface="Times New Roman" pitchFamily="18" charset="0"/>
              </a:rPr>
              <a:t> </a:t>
            </a:r>
            <a:endParaRPr lang="ru-RU" sz="3300" dirty="0" smtClean="0">
              <a:solidFill>
                <a:srgbClr val="002060"/>
              </a:solidFill>
              <a:latin typeface="Times New Roman" pitchFamily="18" charset="0"/>
              <a:cs typeface="Times New Roman" pitchFamily="18" charset="0"/>
            </a:endParaRPr>
          </a:p>
          <a:p>
            <a:pPr algn="just"/>
            <a:r>
              <a:rPr lang="ru-RU" sz="3300" b="1" dirty="0">
                <a:solidFill>
                  <a:srgbClr val="002060"/>
                </a:solidFill>
                <a:cs typeface="B Mitra" pitchFamily="2" charset="-78"/>
              </a:rPr>
              <a:t>Статус протоколь № </a:t>
            </a:r>
            <a:r>
              <a:rPr lang="ru-RU" sz="3300" b="1" dirty="0" smtClean="0">
                <a:solidFill>
                  <a:srgbClr val="002060"/>
                </a:solidFill>
                <a:cs typeface="B Mitra" pitchFamily="2" charset="-78"/>
              </a:rPr>
              <a:t>14</a:t>
            </a:r>
            <a:endParaRPr lang="fa-IR" sz="3300" b="1" dirty="0" smtClean="0">
              <a:solidFill>
                <a:srgbClr val="002060"/>
              </a:solidFill>
              <a:cs typeface="B Mitra" pitchFamily="2" charset="-78"/>
            </a:endParaRPr>
          </a:p>
          <a:p>
            <a:pPr algn="just"/>
            <a:r>
              <a:rPr lang="ru-RU" sz="3300" b="1" dirty="0" smtClean="0">
                <a:solidFill>
                  <a:srgbClr val="002060"/>
                </a:solidFill>
                <a:cs typeface="B Mitra" pitchFamily="2" charset="-78"/>
              </a:rPr>
              <a:t>Меры </a:t>
            </a:r>
            <a:r>
              <a:rPr lang="ru-RU" sz="3300" b="1" dirty="0">
                <a:solidFill>
                  <a:srgbClr val="002060"/>
                </a:solidFill>
                <a:cs typeface="B Mitra" pitchFamily="2" charset="-78"/>
              </a:rPr>
              <a:t>защиты от пандемии </a:t>
            </a:r>
            <a:r>
              <a:rPr lang="ru-RU" sz="3300" b="1" dirty="0" smtClean="0">
                <a:solidFill>
                  <a:srgbClr val="002060"/>
                </a:solidFill>
                <a:cs typeface="B Mitra" pitchFamily="2" charset="-78"/>
              </a:rPr>
              <a:t>COVID-19</a:t>
            </a:r>
            <a:endParaRPr lang="en-US"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algn="just"/>
            <a:r>
              <a:rPr lang="en-US" sz="3300" b="1" dirty="0">
                <a:cs typeface="B Mitra" pitchFamily="2" charset="-78"/>
              </a:rPr>
              <a:t>Brief Introduction of the Bushehr NPP</a:t>
            </a:r>
            <a:endParaRPr lang="fa-IR" sz="3300" b="1" dirty="0">
              <a:cs typeface="B Mitra" pitchFamily="2" charset="-78"/>
            </a:endParaRPr>
          </a:p>
          <a:p>
            <a:pPr algn="just"/>
            <a:r>
              <a:rPr lang="en-US" sz="3300" b="1" dirty="0">
                <a:cs typeface="B Mitra" pitchFamily="2" charset="-78"/>
              </a:rPr>
              <a:t>Emergency Preparedness Exercises</a:t>
            </a:r>
            <a:endParaRPr lang="fa-IR" sz="3300" b="1" dirty="0">
              <a:cs typeface="B Mitra" pitchFamily="2" charset="-78"/>
            </a:endParaRPr>
          </a:p>
          <a:p>
            <a:pPr algn="just"/>
            <a:r>
              <a:rPr lang="en-US" sz="3300" b="1" dirty="0">
                <a:cs typeface="B Mitra" pitchFamily="2" charset="-78"/>
              </a:rPr>
              <a:t>Corrective </a:t>
            </a:r>
            <a:r>
              <a:rPr lang="en-US" sz="3400" b="1" dirty="0">
                <a:cs typeface="B Mitra" pitchFamily="2" charset="-78"/>
              </a:rPr>
              <a:t>Action in the </a:t>
            </a:r>
            <a:r>
              <a:rPr lang="en-US" sz="3400" b="1" dirty="0" smtClean="0">
                <a:cs typeface="B Mitra" pitchFamily="2" charset="-78"/>
              </a:rPr>
              <a:t>SAM Area</a:t>
            </a:r>
            <a:endParaRPr lang="fa-IR" sz="3400" b="1" dirty="0">
              <a:cs typeface="B Mitra" pitchFamily="2" charset="-78"/>
            </a:endParaRPr>
          </a:p>
          <a:p>
            <a:pPr algn="just"/>
            <a:r>
              <a:rPr lang="en-US" sz="3400" b="1" dirty="0">
                <a:cs typeface="B Mitra" pitchFamily="2" charset="-78"/>
              </a:rPr>
              <a:t>Annual Communication Exercise with the RCC – WANO MC</a:t>
            </a:r>
            <a:endParaRPr lang="ru-RU" sz="3400" b="1" dirty="0">
              <a:cs typeface="B Mitra" pitchFamily="2" charset="-78"/>
            </a:endParaRPr>
          </a:p>
          <a:p>
            <a:pPr algn="just"/>
            <a:r>
              <a:rPr lang="en-US" sz="3400" b="1" dirty="0">
                <a:cs typeface="B Mitra" pitchFamily="2" charset="-78"/>
              </a:rPr>
              <a:t>IAEA  &amp; WANO Good Practice </a:t>
            </a:r>
            <a:endParaRPr lang="fa-IR" sz="3400" b="1" dirty="0">
              <a:cs typeface="B Mitra" pitchFamily="2" charset="-78"/>
            </a:endParaRPr>
          </a:p>
          <a:p>
            <a:pPr algn="just"/>
            <a:r>
              <a:rPr lang="en-US" sz="3400" b="1" dirty="0">
                <a:cs typeface="B Mitra" pitchFamily="2" charset="-78"/>
              </a:rPr>
              <a:t>BNPP CMC Videoconference </a:t>
            </a:r>
            <a:r>
              <a:rPr lang="en-US" sz="3300" b="1" dirty="0">
                <a:cs typeface="B Mitra" pitchFamily="2" charset="-78"/>
              </a:rPr>
              <a:t>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a:t>
            </a:r>
            <a:r>
              <a:rPr lang="ru-RU" sz="3300" b="1" dirty="0">
                <a:cs typeface="B Mitra" pitchFamily="2" charset="-78"/>
              </a:rPr>
              <a:t>4</a:t>
            </a:r>
            <a:endParaRPr lang="fa-IR" sz="3300" b="1" dirty="0">
              <a:cs typeface="B Mitra" pitchFamily="2" charset="-78"/>
            </a:endParaRPr>
          </a:p>
          <a:p>
            <a:pPr algn="just"/>
            <a:r>
              <a:rPr lang="en-US" sz="3300" b="1" dirty="0">
                <a:cs typeface="B Mitra" pitchFamily="2" charset="-78"/>
              </a:rPr>
              <a:t>Protective Measures for COVID-19 Pandemic</a:t>
            </a:r>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716" y="404664"/>
            <a:ext cx="5112568" cy="559534"/>
          </a:xfrm>
        </p:spPr>
        <p:txBody>
          <a:bodyPr>
            <a:normAutofit fontScale="90000"/>
          </a:bodyPr>
          <a:lstStyle/>
          <a:p>
            <a:r>
              <a:rPr lang="ru-RU" sz="2000" b="1" dirty="0">
                <a:solidFill>
                  <a:srgbClr val="002060"/>
                </a:solidFill>
              </a:rPr>
              <a:t>Солнечный берег Бушера</a:t>
            </a:r>
            <a:r>
              <a:rPr lang="en-US" sz="2000" b="1" dirty="0" smtClean="0"/>
              <a:t/>
            </a:r>
            <a:br>
              <a:rPr lang="en-US" sz="2000" b="1" dirty="0" smtClean="0"/>
            </a:br>
            <a:r>
              <a:rPr lang="en-US" sz="2000" b="1" dirty="0" smtClean="0"/>
              <a:t>Bushehr </a:t>
            </a:r>
            <a:r>
              <a:rPr lang="en-US" sz="2000" b="1" dirty="0"/>
              <a:t>sunny beach</a:t>
            </a:r>
            <a:r>
              <a:rPr lang="ru-RU" sz="2000" b="1" dirty="0">
                <a:solidFill>
                  <a:srgbClr val="002060"/>
                </a:solidFill>
              </a:rPr>
              <a:t/>
            </a:r>
            <a:br>
              <a:rPr lang="ru-RU" sz="2000" b="1" dirty="0">
                <a:solidFill>
                  <a:srgbClr val="002060"/>
                </a:solidFill>
              </a:rPr>
            </a:br>
            <a:endParaRPr lang="en-US" sz="2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24744"/>
            <a:ext cx="8229600" cy="5001419"/>
          </a:xfr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095186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484784"/>
            <a:ext cx="7408333" cy="4680520"/>
          </a:xfrm>
        </p:spPr>
        <p:txBody>
          <a:bodyPr>
            <a:noAutofit/>
          </a:bodyPr>
          <a:lstStyle/>
          <a:p>
            <a:pPr algn="just"/>
            <a:r>
              <a:rPr lang="en-US" sz="1600" dirty="0" smtClean="0"/>
              <a:t> </a:t>
            </a:r>
            <a:r>
              <a:rPr lang="ru-RU" sz="1600" dirty="0">
                <a:solidFill>
                  <a:srgbClr val="002060"/>
                </a:solidFill>
                <a:cs typeface="B Mitra" pitchFamily="2" charset="-78"/>
              </a:rPr>
              <a:t>Мониторинг состояния здоровья сменного персонала перед началом смены (особенно персонала Главного диспетчерского пункта) в центре скорой помощи, расположенном на объекте, путем измерения температуры и насыщения крови кислородом персонала;</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Проведение клинических и лабораторных обследований в клинике станции для выявленных людей с подозрением на заболевание или людей с подозрительными симптомами;</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Осуществление социального дистанцирования на входах и выходах на плащадке и Площадку;</a:t>
            </a:r>
            <a:endParaRPr lang="fa-IR" sz="1600" dirty="0">
              <a:solidFill>
                <a:srgbClr val="002060"/>
              </a:solidFill>
              <a:cs typeface="B Mitra" pitchFamily="2" charset="-78"/>
            </a:endParaRPr>
          </a:p>
          <a:p>
            <a:pPr algn="just">
              <a:lnSpc>
                <a:spcPct val="120000"/>
              </a:lnSpc>
            </a:pPr>
            <a:endParaRPr lang="en-US" sz="1600" dirty="0" smtClean="0"/>
          </a:p>
          <a:p>
            <a:pPr algn="just">
              <a:lnSpc>
                <a:spcPct val="120000"/>
              </a:lnSpc>
            </a:pPr>
            <a:r>
              <a:rPr lang="en-US" sz="1600" dirty="0" smtClean="0">
                <a:cs typeface="B Mitra" pitchFamily="2" charset="-78"/>
              </a:rPr>
              <a:t>Monitoring </a:t>
            </a:r>
            <a:r>
              <a:rPr lang="en-US" sz="1600" dirty="0">
                <a:cs typeface="B Mitra" pitchFamily="2" charset="-78"/>
              </a:rPr>
              <a:t>the health of shift staff before the start of the shift (especially for Main Control Room staff) in EMS center located at the site through measuring the temperature and blood oxygen saturation of the staff; </a:t>
            </a:r>
          </a:p>
          <a:p>
            <a:pPr algn="just">
              <a:lnSpc>
                <a:spcPct val="120000"/>
              </a:lnSpc>
            </a:pPr>
            <a:r>
              <a:rPr lang="en-US" sz="1600" dirty="0">
                <a:cs typeface="B Mitra" pitchFamily="2" charset="-78"/>
              </a:rPr>
              <a:t>Performing clinical and laboratory examinations in the Plant clinic for the identified people suspected to have the disease or people with suspicious symptoms;</a:t>
            </a:r>
          </a:p>
          <a:p>
            <a:pPr algn="just">
              <a:lnSpc>
                <a:spcPct val="120000"/>
              </a:lnSpc>
            </a:pPr>
            <a:r>
              <a:rPr lang="en-US" sz="1600" dirty="0">
                <a:cs typeface="B Mitra" pitchFamily="2" charset="-78"/>
              </a:rPr>
              <a:t>Implementing social distancing in the entrances and exits of the Plant and Site; </a:t>
            </a: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74349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11561" y="1628800"/>
            <a:ext cx="7668840" cy="4497363"/>
          </a:xfrm>
        </p:spPr>
        <p:txBody>
          <a:bodyPr>
            <a:normAutofit fontScale="85000" lnSpcReduction="20000"/>
          </a:bodyPr>
          <a:lstStyle/>
          <a:p>
            <a:pPr algn="just"/>
            <a:r>
              <a:rPr lang="ru-RU" sz="1600" dirty="0">
                <a:solidFill>
                  <a:srgbClr val="002060"/>
                </a:solidFill>
              </a:rPr>
              <a:t>Установка станции наблюдения за состоянием здоровья на входе на плащадке</a:t>
            </a:r>
            <a:r>
              <a:rPr lang="en-US" sz="1600" dirty="0">
                <a:solidFill>
                  <a:srgbClr val="002060"/>
                </a:solidFill>
              </a:rPr>
              <a:t>;</a:t>
            </a:r>
            <a:endParaRPr lang="fa-IR" sz="1600" dirty="0">
              <a:solidFill>
                <a:srgbClr val="002060"/>
              </a:solidFill>
            </a:endParaRPr>
          </a:p>
          <a:p>
            <a:pPr algn="just"/>
            <a:r>
              <a:rPr lang="ru-RU" sz="1600" dirty="0">
                <a:solidFill>
                  <a:srgbClr val="002060"/>
                </a:solidFill>
                <a:cs typeface="B Mitra" pitchFamily="2" charset="-78"/>
              </a:rPr>
              <a:t>Установка пластиковой крышки на кнопки лифтов и банкоматов для облегчения их дезинфекции;</a:t>
            </a:r>
            <a:endParaRPr lang="fa-IR" sz="1600" dirty="0">
              <a:solidFill>
                <a:srgbClr val="002060"/>
              </a:solidFill>
            </a:endParaRPr>
          </a:p>
          <a:p>
            <a:pPr algn="just"/>
            <a:r>
              <a:rPr lang="ru-RU" sz="1600" dirty="0">
                <a:solidFill>
                  <a:srgbClr val="002060"/>
                </a:solidFill>
              </a:rPr>
              <a:t>Наблюдение за состоянием людей, подозреваемых в заболевании, получающих помощь на дому по рекомендации врача или лиц, направленных или отправленных в медицинские центры Бушера;</a:t>
            </a:r>
            <a:endParaRPr lang="en-US" sz="1600" dirty="0">
              <a:solidFill>
                <a:srgbClr val="002060"/>
              </a:solidFill>
            </a:endParaRPr>
          </a:p>
          <a:p>
            <a:pPr algn="just"/>
            <a:r>
              <a:rPr lang="ru-RU" sz="1600" dirty="0">
                <a:solidFill>
                  <a:srgbClr val="002060"/>
                </a:solidFill>
              </a:rPr>
              <a:t>Принятие соответствующих профилактических мер по проверке персонала подрядных организаций по ТО и ремонту станции;</a:t>
            </a:r>
            <a:endParaRPr lang="fa-IR" sz="1600" dirty="0">
              <a:solidFill>
                <a:srgbClr val="002060"/>
              </a:solidFill>
            </a:endParaRPr>
          </a:p>
          <a:p>
            <a:pPr algn="just"/>
            <a:r>
              <a:rPr lang="ru-RU" sz="1600" dirty="0">
                <a:solidFill>
                  <a:srgbClr val="002060"/>
                </a:solidFill>
              </a:rPr>
              <a:t>Полное внедрение процесса возвращения к работе персонала,</a:t>
            </a:r>
            <a:endParaRPr lang="fa-IR" sz="1600" dirty="0">
              <a:solidFill>
                <a:srgbClr val="002060"/>
              </a:solidFill>
            </a:endParaRPr>
          </a:p>
          <a:p>
            <a:pPr algn="just"/>
            <a:r>
              <a:rPr lang="ru-RU" sz="1600" dirty="0">
                <a:solidFill>
                  <a:srgbClr val="002060"/>
                </a:solidFill>
              </a:rPr>
              <a:t>Вакцинация всех сотрудников станции и подрядчиков, работающих на Бушерской электростанции.</a:t>
            </a:r>
            <a:endParaRPr lang="fa-IR" sz="1600" dirty="0">
              <a:solidFill>
                <a:srgbClr val="002060"/>
              </a:solidFill>
            </a:endParaRPr>
          </a:p>
          <a:p>
            <a:pPr algn="just">
              <a:lnSpc>
                <a:spcPct val="120000"/>
              </a:lnSpc>
            </a:pPr>
            <a:endParaRPr lang="en-US" sz="1600" dirty="0" smtClean="0"/>
          </a:p>
          <a:p>
            <a:pPr algn="just">
              <a:lnSpc>
                <a:spcPct val="120000"/>
              </a:lnSpc>
            </a:pPr>
            <a:r>
              <a:rPr lang="en-US" sz="1600" dirty="0" smtClean="0"/>
              <a:t>Setting </a:t>
            </a:r>
            <a:r>
              <a:rPr lang="en-US" sz="1600" dirty="0"/>
              <a:t>up health monitoring station in the entrance of plant ;</a:t>
            </a:r>
          </a:p>
          <a:p>
            <a:pPr algn="just"/>
            <a:r>
              <a:rPr lang="en-US" sz="1600" dirty="0" smtClean="0">
                <a:cs typeface="B Mitra" pitchFamily="2" charset="-78"/>
              </a:rPr>
              <a:t>Installing </a:t>
            </a:r>
            <a:r>
              <a:rPr lang="en-US" sz="1600" dirty="0">
                <a:cs typeface="B Mitra" pitchFamily="2" charset="-78"/>
              </a:rPr>
              <a:t>plastic cover on elevators buttons and ATM buttons in order to facilitate their disinfection;  </a:t>
            </a:r>
            <a:endParaRPr lang="fa-IR" sz="1600" dirty="0" smtClean="0">
              <a:cs typeface="B Mitra" pitchFamily="2" charset="-78"/>
            </a:endParaRPr>
          </a:p>
          <a:p>
            <a:pPr algn="just"/>
            <a:r>
              <a:rPr lang="en-US" sz="1600" dirty="0" smtClean="0">
                <a:cs typeface="B Mitra" pitchFamily="2" charset="-78"/>
              </a:rPr>
              <a:t>Following </a:t>
            </a:r>
            <a:r>
              <a:rPr lang="en-US" sz="1600" dirty="0">
                <a:cs typeface="B Mitra" pitchFamily="2" charset="-78"/>
              </a:rPr>
              <a:t>up on the conditions of the people suspected to have the disease, receiving home care on physician’s recommendation or those referred or dispatched to </a:t>
            </a:r>
            <a:r>
              <a:rPr lang="en-US" sz="1600" dirty="0" smtClean="0">
                <a:cs typeface="B Mitra" pitchFamily="2" charset="-78"/>
              </a:rPr>
              <a:t>Bushehr medical </a:t>
            </a:r>
            <a:r>
              <a:rPr lang="en-US" sz="1600" dirty="0">
                <a:cs typeface="B Mitra" pitchFamily="2" charset="-78"/>
              </a:rPr>
              <a:t>centers;   </a:t>
            </a:r>
          </a:p>
          <a:p>
            <a:pPr algn="just"/>
            <a:r>
              <a:rPr lang="en-US" sz="1600" dirty="0">
                <a:cs typeface="B Mitra" pitchFamily="2" charset="-78"/>
              </a:rPr>
              <a:t>Taking appropriate preventive measures in order to screen the maintenance and repair contractor’s staff of the Plant; </a:t>
            </a:r>
          </a:p>
          <a:p>
            <a:pPr algn="just"/>
            <a:r>
              <a:rPr lang="en-US" sz="1600" dirty="0">
                <a:cs typeface="B Mitra" pitchFamily="2" charset="-78"/>
              </a:rPr>
              <a:t>Fully implementing the return-to-work process of staff already infected;</a:t>
            </a:r>
            <a:endParaRPr lang="fa-IR" sz="1600" dirty="0">
              <a:cs typeface="B Mitra" pitchFamily="2" charset="-78"/>
            </a:endParaRPr>
          </a:p>
          <a:p>
            <a:pPr algn="just"/>
            <a:r>
              <a:rPr lang="en-US" sz="1600" dirty="0">
                <a:cs typeface="B Mitra" pitchFamily="2" charset="-78"/>
              </a:rPr>
              <a:t>Vaccination of all Plant’s employees and contractors working in the Bushehr power Plant</a:t>
            </a:r>
            <a:r>
              <a:rPr lang="fa-IR" sz="1600" dirty="0">
                <a:cs typeface="B Mitra" pitchFamily="2" charset="-78"/>
              </a:rPr>
              <a:t>.</a:t>
            </a:r>
            <a:endParaRPr lang="en-US" sz="1600" dirty="0">
              <a:cs typeface="B Mitra" pitchFamily="2" charset="-78"/>
            </a:endParaRPr>
          </a:p>
          <a:p>
            <a:pPr marL="0" indent="0" algn="just">
              <a:buNone/>
            </a:pPr>
            <a:endParaRPr lang="en-US" sz="1600" dirty="0">
              <a:cs typeface="B Mitra" pitchFamily="2" charset="-78"/>
            </a:endParaRPr>
          </a:p>
          <a:p>
            <a:pPr algn="just"/>
            <a:endParaRPr lang="fa-IR" sz="1600" dirty="0" smtClean="0">
              <a:solidFill>
                <a:srgbClr val="0070C0"/>
              </a:solidFill>
            </a:endParaRP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77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9"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3579266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2"/>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smtClean="0">
              <a:cs typeface="Arial" charset="0"/>
            </a:endParaRPr>
          </a:p>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fa-IR" sz="3200" b="1" i="1" dirty="0">
              <a:cs typeface="Arial"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772816"/>
            <a:ext cx="8352928" cy="435334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buNone/>
            </a:pPr>
            <a:endParaRPr lang="en-US" sz="1600" dirty="0" smtClean="0"/>
          </a:p>
          <a:p>
            <a:pPr indent="0" algn="just">
              <a:spcAft>
                <a:spcPts val="0"/>
              </a:spcAft>
              <a:buNone/>
            </a:pPr>
            <a:r>
              <a:rPr lang="ru-RU" sz="1600" dirty="0">
                <a:solidFill>
                  <a:srgbClr val="002060"/>
                </a:solidFill>
                <a:ea typeface="Times New Roman"/>
                <a:cs typeface="Arial" pitchFamily="34" charset="0"/>
              </a:rPr>
              <a:t>Строительство АЭС в Иране было начато в 1975 году немецкой фирмой «KWU» (филиал компании "Сименс"). После февральской Исламской революции 1979 года контракт был расторгнут и строительство станции прекратилось.</a:t>
            </a:r>
            <a:endParaRPr lang="fa-IR" sz="1600" dirty="0">
              <a:solidFill>
                <a:srgbClr val="002060"/>
              </a:solidFill>
              <a:ea typeface="Times New Roman"/>
              <a:cs typeface="Arial" pitchFamily="34" charset="0"/>
            </a:endParaRPr>
          </a:p>
          <a:p>
            <a:pPr indent="0" algn="just">
              <a:spcAft>
                <a:spcPts val="0"/>
              </a:spcAft>
              <a:buNone/>
            </a:pPr>
            <a:r>
              <a:rPr lang="ru-RU" sz="1600" dirty="0">
                <a:solidFill>
                  <a:srgbClr val="002060"/>
                </a:solidFill>
              </a:rPr>
              <a:t>В августе 1992-го подписано Российско-Иранское межправительственное соглашение о сотрудничестве в мирном использовании атомной энергии и о сооружении на территории Ирана атомной электростанции</a:t>
            </a:r>
            <a:r>
              <a:rPr lang="en-US" sz="1600" dirty="0">
                <a:solidFill>
                  <a:srgbClr val="002060"/>
                </a:solidFill>
                <a:cs typeface="Arial" pitchFamily="34" charset="0"/>
              </a:rPr>
              <a:t> </a:t>
            </a:r>
            <a:r>
              <a:rPr lang="ru-RU" sz="1600" dirty="0">
                <a:solidFill>
                  <a:srgbClr val="002060"/>
                </a:solidFill>
                <a:cs typeface="Arial" pitchFamily="34" charset="0"/>
              </a:rPr>
              <a:t>и </a:t>
            </a:r>
            <a:r>
              <a:rPr lang="ru-RU" sz="1600" dirty="0">
                <a:solidFill>
                  <a:srgbClr val="002060"/>
                </a:solidFill>
              </a:rPr>
              <a:t>в январе 1995-го года подписан Контракт на завершение строительства блока 1 атомной электростанции Бушер между нимы.</a:t>
            </a:r>
            <a:r>
              <a:rPr lang="en-US" sz="1600" dirty="0">
                <a:solidFill>
                  <a:srgbClr val="002060"/>
                </a:solidFill>
              </a:rPr>
              <a:t> </a:t>
            </a:r>
            <a:r>
              <a:rPr lang="ru-RU" sz="1600" dirty="0">
                <a:solidFill>
                  <a:srgbClr val="002060"/>
                </a:solidFill>
              </a:rPr>
              <a:t>Для АЭС «Бушер», референтным является Блок №4 Балаковской АЭС (В-320). </a:t>
            </a:r>
            <a:r>
              <a:rPr lang="en-US" sz="1600" dirty="0">
                <a:solidFill>
                  <a:srgbClr val="002060"/>
                </a:solidFill>
              </a:rPr>
              <a:t> </a:t>
            </a:r>
            <a:r>
              <a:rPr lang="ru-RU" sz="1600" dirty="0">
                <a:solidFill>
                  <a:srgbClr val="002060"/>
                </a:solidFill>
              </a:rPr>
              <a:t>Тепловая мощность</a:t>
            </a:r>
            <a:r>
              <a:rPr lang="en-US" sz="1600" dirty="0">
                <a:solidFill>
                  <a:srgbClr val="002060"/>
                </a:solidFill>
              </a:rPr>
              <a:t>3000 </a:t>
            </a:r>
            <a:r>
              <a:rPr lang="ru-RU" sz="1600" dirty="0">
                <a:solidFill>
                  <a:srgbClr val="002060"/>
                </a:solidFill>
              </a:rPr>
              <a:t>МВт</a:t>
            </a:r>
            <a:r>
              <a:rPr lang="en-US" sz="1600" dirty="0">
                <a:solidFill>
                  <a:srgbClr val="002060"/>
                </a:solidFill>
              </a:rPr>
              <a:t> </a:t>
            </a:r>
            <a:r>
              <a:rPr lang="ru-RU" sz="1600" dirty="0">
                <a:solidFill>
                  <a:srgbClr val="002060"/>
                </a:solidFill>
              </a:rPr>
              <a:t>и</a:t>
            </a:r>
            <a:r>
              <a:rPr lang="en-US" sz="1600" dirty="0">
                <a:solidFill>
                  <a:srgbClr val="002060"/>
                </a:solidFill>
              </a:rPr>
              <a:t> </a:t>
            </a:r>
            <a:r>
              <a:rPr lang="ru-RU" sz="1600" dirty="0">
                <a:solidFill>
                  <a:srgbClr val="002060"/>
                </a:solidFill>
              </a:rPr>
              <a:t>Электрическая мощность</a:t>
            </a:r>
            <a:r>
              <a:rPr lang="en-US" sz="1600" dirty="0">
                <a:solidFill>
                  <a:srgbClr val="002060"/>
                </a:solidFill>
              </a:rPr>
              <a:t> 1000 </a:t>
            </a:r>
            <a:r>
              <a:rPr lang="ru-RU" sz="1600" dirty="0" smtClean="0">
                <a:solidFill>
                  <a:srgbClr val="002060"/>
                </a:solidFill>
              </a:rPr>
              <a:t>МВт</a:t>
            </a:r>
            <a:endParaRPr lang="en-US" sz="1600" dirty="0">
              <a:solidFill>
                <a:srgbClr val="002060"/>
              </a:solidFill>
            </a:endParaRPr>
          </a:p>
          <a:p>
            <a:pPr indent="0" algn="just">
              <a:buNone/>
            </a:pPr>
            <a:endParaRPr lang="en-US" sz="1600" dirty="0" smtClean="0"/>
          </a:p>
          <a:p>
            <a:pPr indent="0" algn="just">
              <a:buNone/>
            </a:pPr>
            <a:r>
              <a:rPr lang="en-US" sz="1600" dirty="0" smtClean="0"/>
              <a:t>The </a:t>
            </a:r>
            <a:r>
              <a:rPr lang="en-US" sz="1600" dirty="0"/>
              <a:t>construction of a nuclear power plant in Iran was started in 1975 by the German company KWU (a subsidiary of Siemens). After the February 1979 Islamic Revolution, the contract was terminated and construction of the station was halted. </a:t>
            </a:r>
            <a:endParaRPr lang="fa-IR" sz="1600" dirty="0"/>
          </a:p>
          <a:p>
            <a:pPr indent="0" algn="just">
              <a:spcAft>
                <a:spcPts val="0"/>
              </a:spcAft>
              <a:buNone/>
            </a:pPr>
            <a:r>
              <a:rPr lang="en-US" sz="1600" dirty="0" smtClean="0"/>
              <a:t>In </a:t>
            </a:r>
            <a:r>
              <a:rPr lang="en-US" sz="1600" dirty="0"/>
              <a:t>August 1992, a Russian-Iranian intergovernmental agreement was signed on cooperation in the peaceful use of atomic energy and on the construction of a nuclear power plant in Iran and in January 1995, a contract was signed between them to complete the construction of Unit 1 of the Bushehr nuclear power plant. </a:t>
            </a:r>
            <a:r>
              <a:rPr lang="en-US" sz="1600" dirty="0" smtClean="0"/>
              <a:t>For </a:t>
            </a:r>
            <a:r>
              <a:rPr lang="en-US" sz="1600" dirty="0"/>
              <a:t>the Bushehr NPP, the reference is Unit 4 of the Balakovo NPP (V-320</a:t>
            </a:r>
            <a:r>
              <a:rPr lang="en-US" sz="1600" dirty="0" smtClean="0"/>
              <a:t>).</a:t>
            </a:r>
            <a:r>
              <a:rPr lang="en-US" sz="1600" dirty="0"/>
              <a:t> </a:t>
            </a:r>
            <a:r>
              <a:rPr lang="en-US" sz="1600" dirty="0" smtClean="0"/>
              <a:t>Thermal power</a:t>
            </a:r>
            <a:r>
              <a:rPr lang="fa-IR" sz="1600" dirty="0" smtClean="0"/>
              <a:t> </a:t>
            </a:r>
            <a:r>
              <a:rPr lang="en-US" sz="1600" dirty="0" smtClean="0"/>
              <a:t>3000MW</a:t>
            </a:r>
            <a:r>
              <a:rPr lang="en-US" sz="1600" dirty="0" smtClean="0">
                <a:cs typeface="Nazanin"/>
              </a:rPr>
              <a:t>  &amp;  </a:t>
            </a:r>
            <a:r>
              <a:rPr lang="en-US" sz="16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endParaRPr lang="en-US" sz="1800" dirty="0">
              <a:solidFill>
                <a:srgbClr val="0070C0"/>
              </a:solidFill>
              <a:ea typeface="Times New Roman"/>
              <a:cs typeface="Arial" pitchFamily="34" charset="0"/>
            </a:endParaRPr>
          </a:p>
        </p:txBody>
      </p:sp>
      <p:sp>
        <p:nvSpPr>
          <p:cNvPr id="6"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4608512" cy="850106"/>
          </a:xfrm>
        </p:spPr>
        <p:txBody>
          <a:bodyPr>
            <a:normAutofit/>
          </a:bodyPr>
          <a:lstStyle/>
          <a:p>
            <a:r>
              <a:rPr lang="ru-RU" sz="2000" b="1" dirty="0">
                <a:solidFill>
                  <a:srgbClr val="002060"/>
                </a:solidFill>
              </a:rPr>
              <a:t>Персидский Залив</a:t>
            </a:r>
            <a:r>
              <a:rPr lang="ru-RU" sz="2000" b="1" dirty="0" smtClean="0"/>
              <a:t/>
            </a:r>
            <a:br>
              <a:rPr lang="ru-RU" sz="2000" b="1" dirty="0" smtClean="0"/>
            </a:br>
            <a:r>
              <a:rPr lang="en-US" sz="2000" b="1" dirty="0" smtClean="0"/>
              <a:t>Persian Gulf</a:t>
            </a:r>
            <a:endParaRPr lang="en-US" sz="2000"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6016" y="1710022"/>
            <a:ext cx="3970784" cy="4416142"/>
          </a:xfr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87456" y="1710020"/>
            <a:ext cx="3977055" cy="4416143"/>
          </a:xfrm>
          <a:prstGeom prst="rect">
            <a:avLst/>
          </a:prstGeom>
          <a:noFill/>
          <a:ln>
            <a:noFill/>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966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31945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4247317"/>
          </a:xfrm>
          <a:prstGeom prst="rect">
            <a:avLst/>
          </a:prstGeom>
        </p:spPr>
        <p:txBody>
          <a:bodyPr wrap="square">
            <a:spAutoFit/>
          </a:bodyPr>
          <a:lstStyle/>
          <a:p>
            <a:pPr marL="177800" algn="just"/>
            <a:r>
              <a:rPr lang="en-US" dirty="0">
                <a:solidFill>
                  <a:srgbClr val="002060"/>
                </a:solidFill>
              </a:rPr>
              <a:t>1.   </a:t>
            </a:r>
            <a:r>
              <a:rPr lang="ru-RU" dirty="0">
                <a:solidFill>
                  <a:srgbClr val="002060"/>
                </a:solidFill>
              </a:rPr>
              <a:t>Актуализация документов по организации, проведению и оценке учений по противоаварийной готовности на основе документа МАГАТЭ;</a:t>
            </a:r>
            <a:endParaRPr lang="en-US" dirty="0">
              <a:solidFill>
                <a:srgbClr val="002060"/>
              </a:solidFill>
            </a:endParaRPr>
          </a:p>
          <a:p>
            <a:pPr marL="177800" algn="just"/>
            <a:r>
              <a:rPr lang="en-US" dirty="0">
                <a:solidFill>
                  <a:srgbClr val="002060"/>
                </a:solidFill>
              </a:rPr>
              <a:t>2.   </a:t>
            </a:r>
            <a:r>
              <a:rPr lang="ru-RU" dirty="0">
                <a:solidFill>
                  <a:srgbClr val="002060"/>
                </a:solidFill>
              </a:rPr>
              <a:t>Разработка, проведение и оценка сценария на БАЭС</a:t>
            </a:r>
            <a:r>
              <a:rPr lang="en-US" dirty="0">
                <a:solidFill>
                  <a:srgbClr val="002060"/>
                </a:solidFill>
              </a:rPr>
              <a:t> </a:t>
            </a:r>
            <a:r>
              <a:rPr lang="ru-RU" dirty="0">
                <a:solidFill>
                  <a:srgbClr val="002060"/>
                </a:solidFill>
              </a:rPr>
              <a:t>для КЧС настольным методом;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b="1" kern="0" dirty="0">
              <a:solidFill>
                <a:srgbClr val="002060"/>
              </a:solidFill>
              <a:cs typeface="Times New Roman" pitchFamily="18" charset="0"/>
            </a:endParaRPr>
          </a:p>
          <a:p>
            <a:pPr marL="177800" algn="just"/>
            <a:endParaRPr lang="en-US" kern="0" dirty="0" smtClean="0">
              <a:cs typeface="Times New Roman" pitchFamily="18" charset="0"/>
            </a:endParaRPr>
          </a:p>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kern="0" dirty="0" smtClean="0">
                <a:cs typeface="Times New Roman" pitchFamily="18" charset="0"/>
              </a:rPr>
              <a:t>Updating </a:t>
            </a:r>
            <a:r>
              <a:rPr lang="en-US" kern="0" dirty="0">
                <a:cs typeface="Times New Roman" pitchFamily="18" charset="0"/>
              </a:rPr>
              <a:t>the documents on organization, conduct and evaluation of emergency preparedness exercises based on the IAEA document;</a:t>
            </a:r>
          </a:p>
          <a:p>
            <a:pPr marL="635000" indent="-457200" algn="just">
              <a:buFont typeface="+mj-lt"/>
              <a:buAutoNum type="arabicPeriod"/>
            </a:pPr>
            <a:r>
              <a:rPr lang="en-US" kern="0" dirty="0">
                <a:cs typeface="Times New Roman" pitchFamily="18" charset="0"/>
              </a:rPr>
              <a:t>Developing, conducting and evaluating the </a:t>
            </a:r>
            <a:r>
              <a:rPr lang="en-US" kern="0" dirty="0" smtClean="0">
                <a:cs typeface="Times New Roman" pitchFamily="18" charset="0"/>
              </a:rPr>
              <a:t>scenario for c</a:t>
            </a:r>
            <a:r>
              <a:rPr lang="ru-RU" dirty="0" smtClean="0"/>
              <a:t>risis </a:t>
            </a:r>
            <a:r>
              <a:rPr lang="en-US" dirty="0"/>
              <a:t>m</a:t>
            </a:r>
            <a:r>
              <a:rPr lang="ru-RU" dirty="0" smtClean="0"/>
              <a:t>anagement </a:t>
            </a:r>
            <a:r>
              <a:rPr lang="en-US" dirty="0" smtClean="0"/>
              <a:t>committee </a:t>
            </a:r>
            <a:r>
              <a:rPr lang="en-US" kern="0" dirty="0" smtClean="0">
                <a:cs typeface="Times New Roman" pitchFamily="18" charset="0"/>
              </a:rPr>
              <a:t>at </a:t>
            </a:r>
            <a:r>
              <a:rPr lang="en-US" kern="0" dirty="0">
                <a:cs typeface="Times New Roman" pitchFamily="18" charset="0"/>
              </a:rPr>
              <a:t>the BNPP with the tabletop method;</a:t>
            </a:r>
          </a:p>
          <a:p>
            <a:pPr marL="635000" indent="-457200" algn="just">
              <a:buFont typeface="+mj-lt"/>
              <a:buAutoNum type="arabicPeriod"/>
            </a:pPr>
            <a:r>
              <a:rPr lang="en-US" kern="0" dirty="0" smtClean="0">
                <a:cs typeface="Times New Roman" pitchFamily="18" charset="0"/>
              </a:rPr>
              <a:t>Developing</a:t>
            </a:r>
            <a:r>
              <a:rPr lang="en-US" kern="0" dirty="0">
                <a:cs typeface="Times New Roman" pitchFamily="18" charset="0"/>
              </a:rPr>
              <a:t>, conducting and evaluating the mobile equipment exercise in the Severe Accident Management;</a:t>
            </a:r>
          </a:p>
          <a:p>
            <a:pPr marL="177800" algn="just"/>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аварииного </a:t>
            </a:r>
            <a:r>
              <a:rPr lang="ru-RU" sz="2000" b="1" dirty="0" smtClean="0">
                <a:solidFill>
                  <a:srgbClr val="002060"/>
                </a:solidFill>
                <a:cs typeface="B Mitra" pitchFamily="2" charset="-78"/>
              </a:rPr>
              <a:t>готовность</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493096"/>
          </a:xfrm>
        </p:spPr>
        <p:txBody>
          <a:bodyPr>
            <a:noAutofit/>
          </a:bodyPr>
          <a:lstStyle/>
          <a:p>
            <a:pPr marL="0" indent="0" algn="just">
              <a:buNone/>
            </a:pPr>
            <a:r>
              <a:rPr lang="en-US" sz="1800" dirty="0">
                <a:solidFill>
                  <a:srgbClr val="002060"/>
                </a:solidFill>
              </a:rPr>
              <a:t>5. </a:t>
            </a:r>
            <a:r>
              <a:rPr lang="ru-RU" sz="1800" dirty="0">
                <a:solidFill>
                  <a:srgbClr val="002060"/>
                </a:solidFill>
              </a:rPr>
              <a:t>Проведение и оценка упражнения по созыву членов КЧС на станции; </a:t>
            </a:r>
            <a:endParaRPr lang="en-US" sz="1800" dirty="0">
              <a:solidFill>
                <a:srgbClr val="002060"/>
              </a:solidFill>
            </a:endParaRPr>
          </a:p>
          <a:p>
            <a:pPr marL="0" indent="0" algn="just">
              <a:buNone/>
            </a:pPr>
            <a:r>
              <a:rPr lang="en-US" sz="1800" dirty="0">
                <a:solidFill>
                  <a:srgbClr val="002060"/>
                </a:solidFill>
              </a:rPr>
              <a:t>6. </a:t>
            </a:r>
            <a:r>
              <a:rPr lang="ru-RU" sz="1800" dirty="0">
                <a:solidFill>
                  <a:srgbClr val="002060"/>
                </a:solidFill>
              </a:rPr>
              <a:t>Начало 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en-US" sz="1800" dirty="0">
                <a:solidFill>
                  <a:srgbClr val="002060"/>
                </a:solidFill>
              </a:rPr>
              <a:t>7. </a:t>
            </a:r>
            <a:r>
              <a:rPr lang="ru-RU" sz="1800" dirty="0">
                <a:solidFill>
                  <a:srgbClr val="002060"/>
                </a:solidFill>
              </a:rPr>
              <a:t>Сокращение или прекращение проведения групповых тренировок на площадке из-за распространения пандемии COVID-19 в соответствии с национальными и международными протоколы здравоохранения. </a:t>
            </a:r>
            <a:endParaRPr lang="en-US" sz="1800" dirty="0" smtClean="0">
              <a:solidFill>
                <a:srgbClr val="002060"/>
              </a:solidFill>
            </a:endParaRPr>
          </a:p>
          <a:p>
            <a:pPr marL="0" indent="0" algn="just">
              <a:buNone/>
            </a:pPr>
            <a:endParaRPr lang="en-US" sz="1800" dirty="0" smtClean="0"/>
          </a:p>
          <a:p>
            <a:pPr marL="0" indent="0" algn="just">
              <a:buNone/>
            </a:pPr>
            <a:r>
              <a:rPr lang="en-US" sz="1800" dirty="0" smtClean="0"/>
              <a:t>5. Conducting </a:t>
            </a:r>
            <a:r>
              <a:rPr lang="en-US" sz="1800" dirty="0"/>
              <a:t>and evaluating the exercise of calling the members of the plant </a:t>
            </a:r>
            <a:r>
              <a:rPr lang="en-US" sz="1800" kern="0" dirty="0">
                <a:cs typeface="Times New Roman" pitchFamily="18" charset="0"/>
              </a:rPr>
              <a:t>c</a:t>
            </a:r>
            <a:r>
              <a:rPr lang="ru-RU" sz="1800" dirty="0"/>
              <a:t>risis </a:t>
            </a:r>
            <a:r>
              <a:rPr lang="en-US" sz="1800" dirty="0"/>
              <a:t>m</a:t>
            </a:r>
            <a:r>
              <a:rPr lang="ru-RU" sz="1800" dirty="0"/>
              <a:t>anagement </a:t>
            </a:r>
            <a:r>
              <a:rPr lang="en-US" sz="1800" dirty="0"/>
              <a:t>committee to assemble;</a:t>
            </a:r>
          </a:p>
          <a:p>
            <a:pPr marL="0" indent="0" algn="just">
              <a:buNone/>
            </a:pPr>
            <a:r>
              <a:rPr lang="en-US" sz="1800" dirty="0"/>
              <a:t>6</a:t>
            </a:r>
            <a:r>
              <a:rPr lang="en-US" sz="1800" dirty="0" smtClean="0"/>
              <a:t>. </a:t>
            </a:r>
            <a:r>
              <a:rPr lang="en-US" sz="1800" dirty="0"/>
              <a:t>Starting the organization of conduct of comprehensive emergency preparedness exercise with participation of offsite organizations in the year 2022 with a technical scenario and security threat source;</a:t>
            </a:r>
          </a:p>
          <a:p>
            <a:pPr marL="0" indent="0" algn="just">
              <a:buNone/>
            </a:pPr>
            <a:r>
              <a:rPr lang="en-US" sz="1800" dirty="0"/>
              <a:t>7</a:t>
            </a:r>
            <a:r>
              <a:rPr lang="en-US" sz="1800" dirty="0" smtClean="0"/>
              <a:t>. </a:t>
            </a:r>
            <a:r>
              <a:rPr lang="en-US" sz="1800" dirty="0"/>
              <a:t>Reducing or stopping the conduct of onsite group exercises due to spread of COVID-19 </a:t>
            </a:r>
            <a:r>
              <a:rPr lang="en-US" sz="1800" dirty="0" smtClean="0"/>
              <a:t>pandemic </a:t>
            </a:r>
            <a:r>
              <a:rPr lang="en-US" sz="1800" dirty="0"/>
              <a:t>in accordance with the national and international health </a:t>
            </a:r>
            <a:r>
              <a:rPr lang="en-US" sz="1800" dirty="0" smtClean="0"/>
              <a:t>protocols.</a:t>
            </a:r>
            <a:endParaRPr lang="en-US" sz="1800" dirty="0"/>
          </a:p>
        </p:txBody>
      </p:sp>
      <p:sp>
        <p:nvSpPr>
          <p:cNvPr id="5" name="Rectangle 4"/>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аварииного </a:t>
            </a:r>
            <a:r>
              <a:rPr lang="ru-RU" sz="2000" b="1" dirty="0" smtClean="0">
                <a:solidFill>
                  <a:srgbClr val="002060"/>
                </a:solidFill>
                <a:cs typeface="B Mitra" pitchFamily="2" charset="-78"/>
              </a:rPr>
              <a:t>готовность</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67" y="1196752"/>
            <a:ext cx="8330881" cy="5109091"/>
          </a:xfrm>
          <a:prstGeom prst="rect">
            <a:avLst/>
          </a:prstGeom>
        </p:spPr>
        <p:txBody>
          <a:bodyPr wrap="square">
            <a:spAutoFit/>
          </a:bodyPr>
          <a:lstStyle/>
          <a:p>
            <a:pPr lvl="0" algn="just"/>
            <a:r>
              <a:rPr lang="ru-RU" b="1" dirty="0">
                <a:solidFill>
                  <a:srgbClr val="002060"/>
                </a:solidFill>
              </a:rPr>
              <a:t>Приобретенные позиции: </a:t>
            </a:r>
          </a:p>
          <a:p>
            <a:pPr marL="342900" lvl="0" indent="-342900" algn="just">
              <a:buFont typeface="Arial" pitchFamily="34" charset="0"/>
              <a:buChar char="•"/>
            </a:pPr>
            <a:r>
              <a:rPr lang="ru-RU" dirty="0">
                <a:solidFill>
                  <a:srgbClr val="002060"/>
                </a:solidFill>
              </a:rPr>
              <a:t>Дизель-генераторы и Дизельный насос на основании проекта, также на АЭС были проведены начальные этапы испытаний и входного контроля.</a:t>
            </a:r>
          </a:p>
          <a:p>
            <a:pPr marL="342900" lvl="0" indent="-342900" algn="just">
              <a:buFont typeface="Arial" pitchFamily="34" charset="0"/>
              <a:buChar char="•"/>
            </a:pPr>
            <a:r>
              <a:rPr lang="ru-RU" dirty="0">
                <a:solidFill>
                  <a:srgbClr val="002060"/>
                </a:solidFill>
              </a:rPr>
              <a:t>Техническое задание: Разработка базового и детального плана использования мобильных дизель-генераторов для ликвидации запроектных аварий на БАЭС-1.</a:t>
            </a:r>
          </a:p>
          <a:p>
            <a:pPr marL="342900" indent="-342900" algn="just">
              <a:buFont typeface="Arial" pitchFamily="34" charset="0"/>
              <a:buChar char="•"/>
            </a:pPr>
            <a:r>
              <a:rPr lang="ru-RU" dirty="0">
                <a:solidFill>
                  <a:srgbClr val="002060"/>
                </a:solidFill>
              </a:rPr>
              <a:t>Разработка детального плана систем, анализы, разработка чертежей, паспорта, перечня стандартов и </a:t>
            </a:r>
            <a:r>
              <a:rPr lang="ru-RU" dirty="0" smtClean="0">
                <a:solidFill>
                  <a:srgbClr val="002060"/>
                </a:solidFill>
              </a:rPr>
              <a:t>кодов</a:t>
            </a:r>
            <a:r>
              <a:rPr lang="en-US" dirty="0" smtClean="0">
                <a:solidFill>
                  <a:srgbClr val="002060"/>
                </a:solidFill>
              </a:rPr>
              <a:t>.</a:t>
            </a:r>
          </a:p>
          <a:p>
            <a:pPr lvl="0" algn="just"/>
            <a:endParaRPr lang="en-US" dirty="0"/>
          </a:p>
          <a:p>
            <a:pPr lvl="0" algn="just"/>
            <a:r>
              <a:rPr lang="en-US" b="1" dirty="0" smtClean="0"/>
              <a:t>Purchased </a:t>
            </a:r>
            <a:r>
              <a:rPr lang="en-US" b="1" dirty="0"/>
              <a:t>items: </a:t>
            </a:r>
            <a:endParaRPr lang="ru-RU" b="1" dirty="0" smtClean="0"/>
          </a:p>
          <a:p>
            <a:pPr marL="342900" lvl="0" indent="-342900" algn="just">
              <a:buFont typeface="Arial" pitchFamily="34" charset="0"/>
              <a:buChar char="•"/>
            </a:pPr>
            <a:r>
              <a:rPr lang="en-US" dirty="0" smtClean="0"/>
              <a:t>Diesel Generators</a:t>
            </a:r>
            <a:r>
              <a:rPr lang="ru-RU" dirty="0" smtClean="0"/>
              <a:t>,</a:t>
            </a:r>
            <a:r>
              <a:rPr lang="en-US" dirty="0" smtClean="0"/>
              <a:t> </a:t>
            </a:r>
            <a:r>
              <a:rPr lang="en-US" dirty="0"/>
              <a:t>Diesel Pump </a:t>
            </a:r>
            <a:r>
              <a:rPr lang="en-US" dirty="0" smtClean="0"/>
              <a:t>based on design and </a:t>
            </a:r>
            <a:r>
              <a:rPr lang="en-US" dirty="0"/>
              <a:t>the initial stages of testing and incoming control have also been carried out at the plant. </a:t>
            </a:r>
            <a:endParaRPr lang="ru-RU" dirty="0" smtClean="0"/>
          </a:p>
          <a:p>
            <a:pPr marL="342900" lvl="0" indent="-342900" algn="just">
              <a:buFont typeface="Arial" pitchFamily="34" charset="0"/>
              <a:buChar char="•"/>
            </a:pPr>
            <a:r>
              <a:rPr lang="en-US" dirty="0" smtClean="0"/>
              <a:t>Technical </a:t>
            </a:r>
            <a:r>
              <a:rPr lang="en-US" dirty="0"/>
              <a:t>assignment: Developing the basic and detailed plan of using the mobile Diesel Generators for responding to Beyond-Design-Basis Accidents at the </a:t>
            </a:r>
            <a:r>
              <a:rPr lang="en-US" dirty="0" smtClean="0"/>
              <a:t>BNPP-1.</a:t>
            </a:r>
            <a:endParaRPr lang="ru-RU" dirty="0"/>
          </a:p>
          <a:p>
            <a:pPr marL="342900" lvl="0" indent="-342900" algn="just">
              <a:buFont typeface="Arial" pitchFamily="34" charset="0"/>
              <a:buChar char="•"/>
            </a:pPr>
            <a:r>
              <a:rPr lang="en-US" dirty="0" smtClean="0"/>
              <a:t>Developing </a:t>
            </a:r>
            <a:r>
              <a:rPr lang="en-US" dirty="0"/>
              <a:t>the detailed plan of system, analyzing, developing layout drawing, datasheet list of standards and </a:t>
            </a:r>
            <a:r>
              <a:rPr lang="en-US" dirty="0" smtClean="0"/>
              <a:t>codes.</a:t>
            </a:r>
            <a:endParaRPr lang="en-US" dirty="0"/>
          </a:p>
          <a:p>
            <a:pPr lvl="0" algn="just"/>
            <a:endParaRPr lang="en-US" dirty="0"/>
          </a:p>
          <a:p>
            <a:pPr marL="342900" lvl="0" indent="-342900" algn="just">
              <a:buFont typeface="Arial" pitchFamily="34" charset="0"/>
              <a:buChar char="•"/>
            </a:pPr>
            <a:endParaRPr lang="en-US" sz="2000" dirty="0">
              <a:solidFill>
                <a:srgbClr val="0070C0"/>
              </a:solidFill>
            </a:endParaRPr>
          </a:p>
        </p:txBody>
      </p:sp>
      <p:sp>
        <p:nvSpPr>
          <p:cNvPr id="3" name="Rectangle 2"/>
          <p:cNvSpPr/>
          <p:nvPr/>
        </p:nvSpPr>
        <p:spPr>
          <a:xfrm>
            <a:off x="1475656" y="239034"/>
            <a:ext cx="6120680" cy="646331"/>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86297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3206</TotalTime>
  <Words>4049</Words>
  <Application>Microsoft Office PowerPoint</Application>
  <PresentationFormat>On-screen Show (4:3)</PresentationFormat>
  <Paragraphs>481</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Содержание CONTENT</vt:lpstr>
      <vt:lpstr>Краткое знакомство с АЭС Бушер Brief Introduction of the Bushehr NPP</vt:lpstr>
      <vt:lpstr>Краткое знакомство с АЭС Бушер Brief Introduction of the Bushehr NPP</vt:lpstr>
      <vt:lpstr>Персидский Залив Persian Gulf</vt:lpstr>
      <vt:lpstr>PowerPoint Presentation</vt:lpstr>
      <vt:lpstr>PowerPoint Presentation</vt:lpstr>
      <vt:lpstr>PowerPoint Presentation</vt:lpstr>
      <vt:lpstr>Соляная гора Бушура Bushehr Salt mountains</vt:lpstr>
      <vt:lpstr>PowerPoint Presentation</vt:lpstr>
      <vt:lpstr>Хорошая практика МАГАТЭ и ВАО IAEA  &amp; WANO Good Practice </vt:lpstr>
      <vt:lpstr>Рыболовный пирс Бушера Bushehr Fishing pier</vt:lpstr>
      <vt:lpstr>    </vt:lpstr>
      <vt:lpstr>Тест видиоконфренцсвязи КЧС БАЭС BNPP CMC Videoconference communication test;  </vt:lpstr>
      <vt:lpstr>Статус протоколь № 14 Status of Minutes № 14</vt:lpstr>
      <vt:lpstr>Закат на пляж Бушера Sunset on Bushehr beach</vt:lpstr>
      <vt:lpstr>Статус протоколь № 14 Status of Minutes № 14</vt:lpstr>
      <vt:lpstr>Статус протоколь № 14 Status of Minutes № 14</vt:lpstr>
      <vt:lpstr>Статус протоколь № 14 Status of Minutes № 14</vt:lpstr>
      <vt:lpstr>Город Палм и Солнца - Бушера  City of Palms and Sunshine - Bushehr</vt:lpstr>
      <vt:lpstr>Статус протоколь № 14 Status of Minutes № 14</vt:lpstr>
      <vt:lpstr>Статус протоколь № 14 Status of Minutes № 14</vt:lpstr>
      <vt:lpstr>Статус протоколь № 14 Status of Minutes № 14</vt:lpstr>
      <vt:lpstr>Древности Особняка Малика Бушура  Bushehr Malik Mansions Antiquities</vt:lpstr>
      <vt:lpstr>Меры защиты от пандемии COVID-19 Protective Measures for COVID-19 Pandemic</vt:lpstr>
      <vt:lpstr>PowerPoint Presentation</vt:lpstr>
      <vt:lpstr>Меры защиты от пандемии COVID-19 Protective Measures for COVID-19 Pandemic</vt:lpstr>
      <vt:lpstr>Меры защиты от пандемии COVID-19 Protective Measures for COVID-19 Pandemic</vt:lpstr>
      <vt:lpstr>Солнечный берег Бушера Bushehr sunny beach </vt:lpstr>
      <vt:lpstr>Меры защиты от пандемии COVID-19 Protective Measures for COVID-19 Pandemic</vt:lpstr>
      <vt:lpstr>Меры защиты от пандемии COVID-19 Protective Measures for COVID-19 Pandemic</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401</cp:revision>
  <dcterms:created xsi:type="dcterms:W3CDTF">2012-10-13T08:27:19Z</dcterms:created>
  <dcterms:modified xsi:type="dcterms:W3CDTF">2021-10-13T09:18:05Z</dcterms:modified>
</cp:coreProperties>
</file>