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1" r:id="rId3"/>
    <p:sldId id="257" r:id="rId4"/>
    <p:sldId id="267" r:id="rId5"/>
    <p:sldId id="290" r:id="rId6"/>
    <p:sldId id="268" r:id="rId7"/>
    <p:sldId id="260" r:id="rId8"/>
    <p:sldId id="269" r:id="rId9"/>
    <p:sldId id="266" r:id="rId10"/>
    <p:sldId id="289" r:id="rId11"/>
    <p:sldId id="264" r:id="rId12"/>
    <p:sldId id="265" r:id="rId13"/>
    <p:sldId id="284" r:id="rId14"/>
    <p:sldId id="274" r:id="rId15"/>
    <p:sldId id="272" r:id="rId16"/>
    <p:sldId id="270" r:id="rId17"/>
    <p:sldId id="271" r:id="rId18"/>
    <p:sldId id="275" r:id="rId19"/>
    <p:sldId id="276" r:id="rId20"/>
    <p:sldId id="273" r:id="rId21"/>
    <p:sldId id="288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58" r:id="rId30"/>
    <p:sldId id="261" r:id="rId31"/>
    <p:sldId id="262" r:id="rId32"/>
    <p:sldId id="263" r:id="rId33"/>
    <p:sldId id="259" r:id="rId34"/>
    <p:sldId id="286" r:id="rId35"/>
    <p:sldId id="287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5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8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6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91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37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7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9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EF11212-58BF-427B-BC13-A499888CA4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C63C3C2-A503-4566-BACC-A0FB3C074C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097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6000" dirty="0" smtClean="0">
                <a:cs typeface="B Bardiya" panose="00000400000000000000" pitchFamily="2" charset="-78"/>
              </a:rPr>
              <a:t>سازوکار فروش انرژی برق در ایران</a:t>
            </a:r>
            <a:endParaRPr lang="en-US" sz="6000" dirty="0">
              <a:cs typeface="B Bardiy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9165" y="386214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امیر پورجعفری</a:t>
            </a:r>
          </a:p>
          <a:p>
            <a:pPr algn="ctr" rtl="1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BazarBargh@nppd.co.ir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56169" y="5799909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دانشگاه شهید بهشتی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020" y="5835981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سازمان انرژی اتمی ایران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07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522047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ضرایب </a:t>
            </a:r>
            <a:r>
              <a:rPr lang="en-US" sz="4400" dirty="0" smtClean="0">
                <a:cs typeface="B Bardiya" panose="00000400000000000000" pitchFamily="2" charset="-78"/>
              </a:rPr>
              <a:t>CPF</a:t>
            </a:r>
            <a:r>
              <a:rPr lang="fa-IR" sz="4400" dirty="0" smtClean="0">
                <a:cs typeface="B Bardiya" panose="00000400000000000000" pitchFamily="2" charset="-78"/>
              </a:rPr>
              <a:t>: 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3.7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79" y="2180496"/>
            <a:ext cx="105822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pPr algn="r" rtl="1"/>
            <a:r>
              <a:rPr lang="fa-IR" dirty="0" smtClean="0"/>
              <a:t>کد وضعیت واحد نیروگاهی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63904" y="701674"/>
            <a:ext cx="11310237" cy="59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9" y="557777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انواع کد پایایی:</a:t>
            </a:r>
            <a:endParaRPr lang="en-US" sz="4400" dirty="0">
              <a:cs typeface="B Bardiya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074583"/>
              </p:ext>
            </p:extLst>
          </p:nvPr>
        </p:nvGraphicFramePr>
        <p:xfrm>
          <a:off x="581025" y="2181225"/>
          <a:ext cx="110299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توضيحات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95912" marR="959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نوع </a:t>
                      </a:r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كد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95912" marR="959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وضعيتي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که بدون کسر درآمد اول بوده است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95912" marR="95912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Type1 </a:t>
                      </a:r>
                      <a:endParaRPr lang="en-US" dirty="0"/>
                    </a:p>
                  </a:txBody>
                  <a:tcPr marL="95912" marR="959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وضعيتي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که مشمول 100% کسر درآمد اول بوده است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95912" marR="95912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Type</a:t>
                      </a:r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 marL="95912" marR="959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وضعيتي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که مشمول 50% کسر درآمد اول بوده است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95912" marR="95912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Type</a:t>
                      </a:r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 marL="95912" marR="959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وضعيتي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که بدون کسر درآمد اول بوده است و مشمول پرداخت آمادگی و سلب فرصت نمیباشد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marL="95912" marR="95912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Type</a:t>
                      </a:r>
                      <a:r>
                        <a:rPr lang="fa-IR" dirty="0" smtClean="0"/>
                        <a:t>4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95912" marR="959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وضعيتي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که بدون کسر درآمد اول بوده است و مشمول پرداخت آمادگی و سلب فرصت میباشد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marL="95912" marR="95912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Type</a:t>
                      </a:r>
                      <a:r>
                        <a:rPr lang="fa-IR" dirty="0" smtClean="0"/>
                        <a:t>5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95912" marR="959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وضعيتي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که در دوره </a:t>
                      </a:r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تعميرات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مشمول 100% کسر درآمد بوده است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marL="95912" marR="95912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Type</a:t>
                      </a:r>
                      <a:r>
                        <a:rPr lang="fa-IR" dirty="0" smtClean="0"/>
                        <a:t>6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95912" marR="959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وضعيتي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که بدون کسر درآمد اول بوده است و مشمول پرداخت آمادگی میباشد ولی مشمول سلب فرصت نمیباشد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marL="95912" marR="95912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Type</a:t>
                      </a:r>
                      <a:r>
                        <a:rPr lang="fa-IR" dirty="0" smtClean="0"/>
                        <a:t>7</a:t>
                      </a:r>
                      <a:endParaRPr lang="en-US" dirty="0"/>
                    </a:p>
                  </a:txBody>
                  <a:tcPr marL="95912" marR="959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وضعيتي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که مشمول 30% کسر درآمد اول بوده است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marL="95912" marR="95912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Type</a:t>
                      </a:r>
                      <a:r>
                        <a:rPr lang="fa-IR" dirty="0" smtClean="0"/>
                        <a:t>8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95912" marR="9591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1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1683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سلب فرصت و محدودیت واحد: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sz="2400" b="1" dirty="0" smtClean="0">
                <a:cs typeface="B Nazanin" panose="00000400000000000000" pitchFamily="2" charset="-78"/>
              </a:rPr>
              <a:t>UL</a:t>
            </a:r>
            <a:r>
              <a:rPr lang="fa-IR" sz="2400" b="1" dirty="0" smtClean="0">
                <a:cs typeface="B Nazanin" panose="00000400000000000000" pitchFamily="2" charset="-78"/>
              </a:rPr>
              <a:t>: اجباراً </a:t>
            </a:r>
            <a:r>
              <a:rPr lang="fa-IR" sz="2400" b="1" dirty="0">
                <a:cs typeface="B Nazanin" panose="00000400000000000000" pitchFamily="2" charset="-78"/>
              </a:rPr>
              <a:t>در مدار به دليل محدوديت واحد 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400" b="1" dirty="0" smtClean="0">
                <a:cs typeface="B Nazanin" panose="00000400000000000000" pitchFamily="2" charset="-78"/>
              </a:rPr>
              <a:t>OC</a:t>
            </a:r>
            <a:r>
              <a:rPr lang="fa-IR" sz="2400" b="1" dirty="0" smtClean="0">
                <a:cs typeface="B Nazanin" panose="00000400000000000000" pitchFamily="2" charset="-78"/>
              </a:rPr>
              <a:t>: سلب فرصت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7785" y="3650315"/>
            <a:ext cx="377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UL=Max(</a:t>
            </a:r>
            <a:r>
              <a:rPr lang="en-US" sz="2400" dirty="0" err="1" smtClean="0"/>
              <a:t>Req</a:t>
            </a:r>
            <a:r>
              <a:rPr lang="en-US" sz="2400" dirty="0" smtClean="0"/>
              <a:t> – </a:t>
            </a:r>
            <a:r>
              <a:rPr lang="en-US" sz="2400" dirty="0" err="1" smtClean="0"/>
              <a:t>Req</a:t>
            </a:r>
            <a:r>
              <a:rPr lang="en-US" sz="2400" dirty="0" smtClean="0"/>
              <a:t>–pp , 0)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3981" y="5489467"/>
            <a:ext cx="519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OC=Max(min(Eco , </a:t>
            </a:r>
            <a:r>
              <a:rPr lang="en-US" sz="2400" dirty="0" err="1" smtClean="0"/>
              <a:t>Eco+pp</a:t>
            </a:r>
            <a:r>
              <a:rPr lang="en-US" sz="2400" dirty="0" smtClean="0"/>
              <a:t>) – </a:t>
            </a:r>
            <a:r>
              <a:rPr lang="en-US" sz="2400" dirty="0" err="1" smtClean="0"/>
              <a:t>Req</a:t>
            </a:r>
            <a:r>
              <a:rPr lang="en-US" sz="2400" dirty="0"/>
              <a:t> </a:t>
            </a:r>
            <a:r>
              <a:rPr lang="en-US" sz="2400" dirty="0" smtClean="0"/>
              <a:t>, 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86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66041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مقدار برگشت آمادگی: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mbria Math" panose="02040503050406030204" pitchFamily="18" charset="0"/>
              </a:rPr>
              <a:t>𝑪𝒐𝒔𝒕_𝑨𝑽𝑹𝒆𝒕,𝒑𝒑,𝒑𝒑𝒈,𝒉=𝑷_𝑨𝑽𝑹𝒆𝒕,𝒑𝒑,𝒑𝒑𝒈,𝒉×𝑪𝑷𝑭𝒉×𝑩𝑨𝑹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81807"/>
            <a:ext cx="10483561" cy="14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69922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فرصت رقابتی: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168" y="1897040"/>
            <a:ext cx="10515600" cy="1002996"/>
          </a:xfrm>
        </p:spPr>
        <p:txBody>
          <a:bodyPr>
            <a:normAutofit fontScale="55000" lnSpcReduction="20000"/>
          </a:bodyPr>
          <a:lstStyle/>
          <a:p>
            <a:endParaRPr lang="en-US" sz="2400" dirty="0" smtClean="0">
              <a:latin typeface="Cambria Math" panose="02040503050406030204" pitchFamily="18" charset="0"/>
            </a:endParaRPr>
          </a:p>
          <a:p>
            <a:endParaRPr lang="en-US" sz="2400" dirty="0">
              <a:latin typeface="Cambria Math" panose="02040503050406030204" pitchFamily="18" charset="0"/>
            </a:endParaRPr>
          </a:p>
          <a:p>
            <a:r>
              <a:rPr lang="en-US" sz="4400" dirty="0" smtClean="0">
                <a:latin typeface="Cambria Math" panose="02040503050406030204" pitchFamily="18" charset="0"/>
              </a:rPr>
              <a:t>𝑬</a:t>
            </a:r>
            <a:r>
              <a:rPr lang="en-US" sz="4400" dirty="0">
                <a:latin typeface="Cambria Math" panose="02040503050406030204" pitchFamily="18" charset="0"/>
              </a:rPr>
              <a:t>_𝑪𝒐𝒎𝒑𝒑,𝒑𝒑𝒈,𝒉= </a:t>
            </a:r>
            <a:r>
              <a:rPr lang="en-US" sz="4400" b="1" dirty="0" err="1" smtClean="0">
                <a:latin typeface="Cambria Math" panose="02040503050406030204" pitchFamily="18" charset="0"/>
              </a:rPr>
              <a:t>Req</a:t>
            </a:r>
            <a:r>
              <a:rPr lang="en-US" sz="4400" b="1" dirty="0" smtClean="0">
                <a:latin typeface="Cambria Math" panose="02040503050406030204" pitchFamily="18" charset="0"/>
              </a:rPr>
              <a:t> + OC - UL</a:t>
            </a:r>
            <a:endParaRPr lang="en-US" sz="4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11382" y="3303155"/>
            <a:ext cx="0" cy="26265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97527" y="5929745"/>
            <a:ext cx="35467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39092" y="5494481"/>
            <a:ext cx="762000" cy="5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01092" y="4972049"/>
            <a:ext cx="762000" cy="5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63091" y="4355518"/>
            <a:ext cx="762000" cy="5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25091" y="3814037"/>
            <a:ext cx="762000" cy="5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8094" y="311464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65549" y="59297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801092" y="4972049"/>
            <a:ext cx="0" cy="5224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63091" y="4393044"/>
            <a:ext cx="0" cy="5224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25091" y="3805376"/>
            <a:ext cx="0" cy="5224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82092" y="4972049"/>
            <a:ext cx="0" cy="957696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10639" y="6114411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Req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2944091" y="4355518"/>
            <a:ext cx="0" cy="1574227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44091" y="4351875"/>
            <a:ext cx="1142998" cy="3502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0783" y="6114411"/>
            <a:ext cx="93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Req+OC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942711" y="3303155"/>
            <a:ext cx="0" cy="26265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928856" y="5929745"/>
            <a:ext cx="35467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70421" y="5494481"/>
            <a:ext cx="762000" cy="5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732421" y="4972049"/>
            <a:ext cx="762000" cy="5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494420" y="4355518"/>
            <a:ext cx="762000" cy="5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9256420" y="3814037"/>
            <a:ext cx="762000" cy="5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39423" y="311464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396878" y="59297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7732421" y="4972049"/>
            <a:ext cx="0" cy="5224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494420" y="4393044"/>
            <a:ext cx="0" cy="5224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256420" y="3805376"/>
            <a:ext cx="0" cy="52243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113421" y="4972049"/>
            <a:ext cx="0" cy="957696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03967" y="6095978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Req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8875420" y="4355518"/>
            <a:ext cx="0" cy="1574227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8113421" y="4972048"/>
            <a:ext cx="2028106" cy="1688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571962" y="6114411"/>
            <a:ext cx="85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Req</a:t>
            </a:r>
            <a:r>
              <a:rPr lang="en-US" dirty="0" smtClean="0"/>
              <a:t>-UL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13" y="545746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>
                <a:cs typeface="B Bardiya" panose="00000400000000000000" pitchFamily="2" charset="-78"/>
              </a:rPr>
              <a:t>محاسبه پارامترهاي آزمون ظرفيت </a:t>
            </a:r>
            <a:r>
              <a:rPr lang="fa-IR" sz="4400" dirty="0" smtClean="0">
                <a:cs typeface="B Bardiya" panose="00000400000000000000" pitchFamily="2" charset="-78"/>
              </a:rPr>
              <a:t>توليد</a:t>
            </a:r>
            <a:r>
              <a:rPr lang="en-US" sz="4400" dirty="0" smtClean="0">
                <a:cs typeface="B Bardiya" panose="00000400000000000000" pitchFamily="2" charset="-78"/>
              </a:rPr>
              <a:t> </a:t>
            </a:r>
            <a:r>
              <a:rPr lang="en-US" sz="4400" dirty="0" err="1" smtClean="0">
                <a:cs typeface="B Bardiya" panose="00000400000000000000" pitchFamily="2" charset="-78"/>
              </a:rPr>
              <a:t>P_Test</a:t>
            </a:r>
            <a:r>
              <a:rPr lang="en-US" sz="4400" dirty="0" smtClean="0">
                <a:cs typeface="B Bardiya" panose="00000400000000000000" pitchFamily="2" charset="-78"/>
              </a:rPr>
              <a:t> 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اگر مقدار ابراز شده یک واحد از مقدار کف مجاز ابراز بیشتر باشد: </a:t>
            </a:r>
            <a:r>
              <a:rPr lang="en-US" sz="2400" dirty="0">
                <a:latin typeface="Cambria Math" panose="02040503050406030204" pitchFamily="18" charset="0"/>
                <a:cs typeface="B Nazanin" panose="00000400000000000000" pitchFamily="2" charset="-78"/>
              </a:rPr>
              <a:t>𝑷_𝑫𝒆𝒄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اگر مقدار ابراز شده یک واحد از مقدار کف مجاز ابراز </a:t>
            </a:r>
            <a:r>
              <a:rPr lang="fa-IR" sz="2400" dirty="0" smtClean="0">
                <a:cs typeface="B Nazanin" panose="00000400000000000000" pitchFamily="2" charset="-78"/>
              </a:rPr>
              <a:t>کمتر باشد </a:t>
            </a:r>
            <a:r>
              <a:rPr lang="en-US" sz="2400" dirty="0">
                <a:cs typeface="B Nazanin" panose="00000400000000000000" pitchFamily="2" charset="-78"/>
              </a:rPr>
              <a:t>𝑷_</a:t>
            </a:r>
            <a:r>
              <a:rPr lang="en-US" sz="2400" dirty="0" smtClean="0">
                <a:cs typeface="B Nazanin" panose="00000400000000000000" pitchFamily="2" charset="-78"/>
              </a:rPr>
              <a:t>𝑺</a:t>
            </a:r>
          </a:p>
          <a:p>
            <a:pPr algn="r" rtl="1"/>
            <a:endParaRPr lang="en-US" dirty="0"/>
          </a:p>
          <a:p>
            <a:pPr algn="r" rtl="1"/>
            <a:endParaRPr lang="en-US" dirty="0" smtClean="0"/>
          </a:p>
          <a:p>
            <a:r>
              <a:rPr lang="en-US" dirty="0">
                <a:latin typeface="Cambria Math" panose="02040503050406030204" pitchFamily="18" charset="0"/>
              </a:rPr>
              <a:t>𝑫𝒆𝒗_𝑮𝑪𝑻</a:t>
            </a:r>
            <a:r>
              <a:rPr lang="en-US" sz="1400" dirty="0">
                <a:latin typeface="Cambria Math" panose="02040503050406030204" pitchFamily="18" charset="0"/>
              </a:rPr>
              <a:t>𝒑𝒑,𝒑𝒑𝒈,𝒉</a:t>
            </a:r>
            <a:r>
              <a:rPr lang="en-US" dirty="0">
                <a:latin typeface="Cambria Math" panose="02040503050406030204" pitchFamily="18" charset="0"/>
              </a:rPr>
              <a:t>=𝑴𝒂𝒙(𝑷_𝑻𝒆𝒔𝒕</a:t>
            </a:r>
            <a:r>
              <a:rPr lang="en-US" sz="1400" dirty="0">
                <a:latin typeface="Cambria Math" panose="02040503050406030204" pitchFamily="18" charset="0"/>
              </a:rPr>
              <a:t>𝒑𝒑,𝒑𝒑𝒈,𝒉</a:t>
            </a:r>
            <a:r>
              <a:rPr lang="en-US" dirty="0">
                <a:latin typeface="Cambria Math" panose="02040503050406030204" pitchFamily="18" charset="0"/>
              </a:rPr>
              <a:t>−𝑷_𝑨𝒄𝒕</a:t>
            </a:r>
            <a:r>
              <a:rPr lang="en-US" sz="1400" dirty="0">
                <a:latin typeface="Cambria Math" panose="02040503050406030204" pitchFamily="18" charset="0"/>
              </a:rPr>
              <a:t>𝒑𝒑,𝒑𝒑𝒈,𝒉</a:t>
            </a:r>
            <a:r>
              <a:rPr lang="en-US" dirty="0">
                <a:latin typeface="Cambria Math" panose="02040503050406030204" pitchFamily="18" charset="0"/>
              </a:rPr>
              <a:t>,𝟎)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81840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b="1" dirty="0">
                <a:cs typeface="B Bardiya" panose="00000400000000000000" pitchFamily="2" charset="-78"/>
              </a:rPr>
              <a:t>کف مجاز </a:t>
            </a:r>
            <a:r>
              <a:rPr lang="fa-IR" sz="4400" b="1" dirty="0" smtClean="0">
                <a:cs typeface="B Bardiya" panose="00000400000000000000" pitchFamily="2" charset="-78"/>
              </a:rPr>
              <a:t>ابراز</a:t>
            </a:r>
            <a:r>
              <a:rPr lang="en-US" sz="4400" b="1" dirty="0" smtClean="0">
                <a:cs typeface="B Bardiya" panose="00000400000000000000" pitchFamily="2" charset="-78"/>
              </a:rPr>
              <a:t> </a:t>
            </a:r>
            <a:r>
              <a:rPr lang="fa-IR" sz="4400" b="1" dirty="0" smtClean="0">
                <a:cs typeface="B Bardiya" panose="00000400000000000000" pitchFamily="2" charset="-78"/>
              </a:rPr>
              <a:t>آمادگي</a:t>
            </a:r>
            <a:endParaRPr lang="en-US" sz="4400" dirty="0">
              <a:cs typeface="B Bardiy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847" y="2253415"/>
            <a:ext cx="10418306" cy="3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0" y="593872"/>
            <a:ext cx="11029616" cy="1013800"/>
          </a:xfrm>
        </p:spPr>
        <p:txBody>
          <a:bodyPr/>
          <a:lstStyle/>
          <a:p>
            <a:pPr algn="r" rtl="1"/>
            <a:r>
              <a:rPr lang="fa-IR" sz="4400" b="1" dirty="0" smtClean="0">
                <a:solidFill>
                  <a:prstClr val="white"/>
                </a:solidFill>
                <a:cs typeface="B Bardiya" panose="00000400000000000000" pitchFamily="2" charset="-78"/>
              </a:rPr>
              <a:t>سقف </a:t>
            </a:r>
            <a:r>
              <a:rPr lang="fa-IR" sz="4400" b="1" dirty="0">
                <a:solidFill>
                  <a:prstClr val="white"/>
                </a:solidFill>
                <a:cs typeface="B Bardiya" panose="00000400000000000000" pitchFamily="2" charset="-78"/>
              </a:rPr>
              <a:t>مجاز ابراز</a:t>
            </a:r>
            <a:r>
              <a:rPr lang="en-US" sz="4400" b="1" dirty="0">
                <a:solidFill>
                  <a:prstClr val="white"/>
                </a:solidFill>
                <a:cs typeface="B Bardiya" panose="00000400000000000000" pitchFamily="2" charset="-78"/>
              </a:rPr>
              <a:t> </a:t>
            </a:r>
            <a:r>
              <a:rPr lang="fa-IR" sz="4400" b="1" dirty="0">
                <a:solidFill>
                  <a:prstClr val="white"/>
                </a:solidFill>
                <a:cs typeface="B Bardiya" panose="00000400000000000000" pitchFamily="2" charset="-78"/>
              </a:rPr>
              <a:t>آمادگي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68" y="2417301"/>
            <a:ext cx="10064461" cy="32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508" y="557777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كسر </a:t>
            </a:r>
            <a:r>
              <a:rPr lang="fa-IR" sz="4400" dirty="0">
                <a:cs typeface="B Bardiya" panose="00000400000000000000" pitchFamily="2" charset="-78"/>
              </a:rPr>
              <a:t>درآمد در آزمون ناموفق </a:t>
            </a:r>
            <a:r>
              <a:rPr lang="fa-IR" sz="4400" dirty="0" smtClean="0">
                <a:cs typeface="B Bardiya" panose="00000400000000000000" pitchFamily="2" charset="-78"/>
              </a:rPr>
              <a:t>ظرفیت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403134"/>
            <a:ext cx="11370177" cy="5032375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چنانچه واحد نتواند میزان تولید خود را در زمان </a:t>
            </a:r>
            <a:r>
              <a:rPr lang="fa-IR" sz="2000" dirty="0" smtClean="0">
                <a:cs typeface="B Nazanin" panose="00000400000000000000" pitchFamily="2" charset="-78"/>
              </a:rPr>
              <a:t>به </a:t>
            </a:r>
            <a:r>
              <a:rPr lang="fa-IR" sz="2000" dirty="0">
                <a:cs typeface="B Nazanin" panose="00000400000000000000" pitchFamily="2" charset="-78"/>
              </a:rPr>
              <a:t>میزان درخواست شده برساند، از لحظه انحراف تا زمان اعلام </a:t>
            </a:r>
            <a:r>
              <a:rPr lang="fa-IR" sz="2000" dirty="0" smtClean="0">
                <a:cs typeface="B Nazanin" panose="00000400000000000000" pitchFamily="2" charset="-78"/>
              </a:rPr>
              <a:t>رفع محدوديت </a:t>
            </a:r>
            <a:r>
              <a:rPr lang="fa-IR" sz="2000" dirty="0">
                <a:cs typeface="B Nazanin" panose="00000400000000000000" pitchFamily="2" charset="-78"/>
              </a:rPr>
              <a:t>از طرف مالک </a:t>
            </a:r>
            <a:r>
              <a:rPr lang="fa-IR" sz="2000" dirty="0" smtClean="0">
                <a:cs typeface="B Nazanin" panose="00000400000000000000" pitchFamily="2" charset="-78"/>
              </a:rPr>
              <a:t>نیروگاه</a:t>
            </a:r>
            <a:r>
              <a:rPr lang="fa-IR" sz="2000" dirty="0">
                <a:cs typeface="B Nazanin" panose="00000400000000000000" pitchFamily="2" charset="-78"/>
              </a:rPr>
              <a:t>، مشمول کسر درآمد ناشی از محدوديت توان تولیدی </a:t>
            </a:r>
            <a:r>
              <a:rPr lang="fa-IR" sz="2000" dirty="0" smtClean="0">
                <a:cs typeface="B Nazanin" panose="00000400000000000000" pitchFamily="2" charset="-78"/>
              </a:rPr>
              <a:t>خواهد شد.</a:t>
            </a:r>
          </a:p>
          <a:p>
            <a:pPr algn="just" rtl="1"/>
            <a:endParaRPr lang="fa-IR" sz="2000" dirty="0"/>
          </a:p>
          <a:p>
            <a:pPr>
              <a:lnSpc>
                <a:spcPct val="160000"/>
              </a:lnSpc>
            </a:pPr>
            <a:r>
              <a:rPr lang="en-US" sz="2400" dirty="0">
                <a:latin typeface="Cambria Math" panose="02040503050406030204" pitchFamily="18" charset="0"/>
              </a:rPr>
              <a:t>𝑷𝒆𝒏𝒂𝒍𝒕𝒚_𝑮𝑪𝑻</a:t>
            </a:r>
            <a:r>
              <a:rPr lang="en-US" sz="1400" dirty="0">
                <a:latin typeface="Cambria Math" panose="02040503050406030204" pitchFamily="18" charset="0"/>
              </a:rPr>
              <a:t>𝒑𝒑,𝒑𝒑𝒈,𝒉</a:t>
            </a:r>
            <a:r>
              <a:rPr lang="en-US" sz="2400" dirty="0">
                <a:latin typeface="Cambria Math" panose="02040503050406030204" pitchFamily="18" charset="0"/>
              </a:rPr>
              <a:t>=∝</a:t>
            </a:r>
            <a:r>
              <a:rPr lang="en-US" sz="1400" dirty="0">
                <a:latin typeface="Cambria Math" panose="02040503050406030204" pitchFamily="18" charset="0"/>
              </a:rPr>
              <a:t>𝒉</a:t>
            </a:r>
            <a:r>
              <a:rPr lang="en-US" sz="2400" dirty="0" smtClean="0">
                <a:latin typeface="Cambria Math" panose="02040503050406030204" pitchFamily="18" charset="0"/>
              </a:rPr>
              <a:t>×</a:t>
            </a:r>
            <a:r>
              <a:rPr lang="fa-IR" sz="2400" dirty="0" smtClean="0">
                <a:latin typeface="Cambria Math" panose="02040503050406030204" pitchFamily="18" charset="0"/>
              </a:rPr>
              <a:t>)</a:t>
            </a:r>
            <a:r>
              <a:rPr lang="en-US" sz="2400" dirty="0" smtClean="0">
                <a:latin typeface="Cambria Math" panose="02040503050406030204" pitchFamily="18" charset="0"/>
              </a:rPr>
              <a:t>𝑫𝑬𝑽</a:t>
            </a:r>
            <a:r>
              <a:rPr lang="en-US" sz="2400" dirty="0">
                <a:latin typeface="Cambria Math" panose="02040503050406030204" pitchFamily="18" charset="0"/>
              </a:rPr>
              <a:t>_𝑮𝑪𝑻</a:t>
            </a:r>
            <a:r>
              <a:rPr lang="en-US" sz="1400" dirty="0">
                <a:latin typeface="Cambria Math" panose="02040503050406030204" pitchFamily="18" charset="0"/>
              </a:rPr>
              <a:t>𝑻𝒚𝒑𝒆𝟐,𝒑𝒑,𝒑𝒑𝒈,𝒉</a:t>
            </a:r>
            <a:r>
              <a:rPr lang="en-US" sz="2400" dirty="0">
                <a:latin typeface="Cambria Math" panose="02040503050406030204" pitchFamily="18" charset="0"/>
              </a:rPr>
              <a:t>+𝟎.𝟓×𝑫𝑬𝑽_𝑮𝑪𝑻</a:t>
            </a:r>
            <a:r>
              <a:rPr lang="en-US" sz="1400" dirty="0">
                <a:latin typeface="Cambria Math" panose="02040503050406030204" pitchFamily="18" charset="0"/>
              </a:rPr>
              <a:t>𝑻𝒚𝒑𝒆𝟑,𝒑𝒑,𝒑𝒑𝒈,𝒉</a:t>
            </a:r>
            <a:r>
              <a:rPr lang="en-US" sz="2400" dirty="0">
                <a:latin typeface="Cambria Math" panose="02040503050406030204" pitchFamily="18" charset="0"/>
              </a:rPr>
              <a:t>+(𝟏−𝑿_𝑴𝒂𝒊𝒏</a:t>
            </a:r>
            <a:r>
              <a:rPr lang="en-US" sz="1400" dirty="0">
                <a:latin typeface="Cambria Math" panose="02040503050406030204" pitchFamily="18" charset="0"/>
              </a:rPr>
              <a:t>𝒑𝒑,𝒑𝒑𝒈,𝒉</a:t>
            </a:r>
            <a:r>
              <a:rPr lang="en-US" sz="2400" dirty="0">
                <a:latin typeface="Cambria Math" panose="02040503050406030204" pitchFamily="18" charset="0"/>
              </a:rPr>
              <a:t>)×𝑫𝑬𝑽_𝑮𝑪𝑻</a:t>
            </a:r>
            <a:r>
              <a:rPr lang="en-US" sz="1400" dirty="0">
                <a:latin typeface="Cambria Math" panose="02040503050406030204" pitchFamily="18" charset="0"/>
              </a:rPr>
              <a:t>𝑻𝒚𝒑𝒆𝟔,𝒑𝒑,𝒑𝒑𝒈,𝒉</a:t>
            </a:r>
            <a:r>
              <a:rPr lang="en-US" sz="2400" dirty="0">
                <a:latin typeface="Cambria Math" panose="02040503050406030204" pitchFamily="18" charset="0"/>
              </a:rPr>
              <a:t>+𝟎.𝟑×𝑫𝑬𝑽_𝑮𝑪𝑻</a:t>
            </a:r>
            <a:r>
              <a:rPr lang="en-US" sz="1400" dirty="0">
                <a:latin typeface="Cambria Math" panose="02040503050406030204" pitchFamily="18" charset="0"/>
              </a:rPr>
              <a:t>𝑻𝒚𝒑𝒆𝟖,𝒑𝒑,𝒑𝒑𝒈,𝒉</a:t>
            </a:r>
            <a:r>
              <a:rPr lang="en-US" sz="2400" dirty="0">
                <a:latin typeface="Cambria Math" panose="02040503050406030204" pitchFamily="18" charset="0"/>
              </a:rPr>
              <a:t>)×(𝟏+𝑲</a:t>
            </a:r>
            <a:r>
              <a:rPr lang="en-US" sz="1400" dirty="0">
                <a:latin typeface="Cambria Math" panose="02040503050406030204" pitchFamily="18" charset="0"/>
              </a:rPr>
              <a:t>𝟏</a:t>
            </a:r>
            <a:r>
              <a:rPr lang="en-US" sz="2400" dirty="0">
                <a:latin typeface="Cambria Math" panose="02040503050406030204" pitchFamily="18" charset="0"/>
              </a:rPr>
              <a:t>)×(𝟏+𝑲</a:t>
            </a:r>
            <a:r>
              <a:rPr lang="en-US" sz="1400" dirty="0">
                <a:latin typeface="Cambria Math" panose="02040503050406030204" pitchFamily="18" charset="0"/>
              </a:rPr>
              <a:t>𝟐</a:t>
            </a:r>
            <a:r>
              <a:rPr lang="en-US" sz="2400" dirty="0">
                <a:latin typeface="Cambria Math" panose="02040503050406030204" pitchFamily="18" charset="0"/>
              </a:rPr>
              <a:t>)</a:t>
            </a:r>
            <a:r>
              <a:rPr lang="en-US" sz="1400" dirty="0">
                <a:latin typeface="Cambria Math" panose="02040503050406030204" pitchFamily="18" charset="0"/>
              </a:rPr>
              <a:t>𝑴𝒊𝒏(𝑪</a:t>
            </a:r>
            <a:r>
              <a:rPr lang="en-US" sz="100" dirty="0">
                <a:latin typeface="Cambria Math" panose="02040503050406030204" pitchFamily="18" charset="0"/>
              </a:rPr>
              <a:t>𝒑𝒑,𝒑𝒑𝒈,𝒉</a:t>
            </a:r>
            <a:r>
              <a:rPr lang="en-US" sz="1400" dirty="0">
                <a:latin typeface="Cambria Math" panose="02040503050406030204" pitchFamily="18" charset="0"/>
              </a:rPr>
              <a:t>−𝟏,𝟐𝟒)</a:t>
            </a:r>
            <a:r>
              <a:rPr lang="en-US" sz="2400" dirty="0">
                <a:latin typeface="Cambria Math" panose="02040503050406030204" pitchFamily="18" charset="0"/>
              </a:rPr>
              <a:t>×𝑪𝑷𝑭</a:t>
            </a:r>
            <a:r>
              <a:rPr lang="en-US" sz="1400" dirty="0">
                <a:latin typeface="Cambria Math" panose="02040503050406030204" pitchFamily="18" charset="0"/>
              </a:rPr>
              <a:t>𝒉</a:t>
            </a:r>
            <a:r>
              <a:rPr lang="en-US" sz="2400" dirty="0">
                <a:latin typeface="Cambria Math" panose="02040503050406030204" pitchFamily="18" charset="0"/>
              </a:rPr>
              <a:t>×𝑩𝑨𝑹 </a:t>
            </a:r>
            <a:r>
              <a:rPr lang="en-US" sz="1400" dirty="0" smtClean="0">
                <a:latin typeface="Cambria Math" panose="02040503050406030204" pitchFamily="18" charset="0"/>
              </a:rPr>
              <a:t>𝒉</a:t>
            </a:r>
            <a:r>
              <a:rPr lang="en-US" sz="1400" dirty="0">
                <a:latin typeface="Cambria Math" panose="02040503050406030204" pitchFamily="18" charset="0"/>
              </a:rPr>
              <a:t>×</a:t>
            </a:r>
            <a:r>
              <a:rPr lang="en-US" sz="1400" dirty="0" smtClean="0">
                <a:latin typeface="Cambria Math" panose="02040503050406030204" pitchFamily="18" charset="0"/>
              </a:rPr>
              <a:t>𝑩𝑨𝑹</a:t>
            </a:r>
            <a:endParaRPr lang="fa-IR" sz="1400" dirty="0" smtClean="0">
              <a:latin typeface="Cambria Math" panose="02040503050406030204" pitchFamily="18" charset="0"/>
            </a:endParaRPr>
          </a:p>
          <a:p>
            <a:pPr algn="r" rtl="1"/>
            <a:endParaRPr lang="fa-IR" sz="2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چنانچه </a:t>
            </a:r>
            <a:r>
              <a:rPr lang="fa-IR" sz="2000" dirty="0">
                <a:cs typeface="B Nazanin" panose="00000400000000000000" pitchFamily="2" charset="-78"/>
              </a:rPr>
              <a:t>تولید واحد از میزان پذيرفته شده در بازار کمتر باشد، علاوه بر کسر درآمد تعیین </a:t>
            </a:r>
            <a:r>
              <a:rPr lang="fa-IR" sz="2000" dirty="0" smtClean="0">
                <a:cs typeface="B Nazanin" panose="00000400000000000000" pitchFamily="2" charset="-78"/>
              </a:rPr>
              <a:t>شده فوق</a:t>
            </a:r>
            <a:r>
              <a:rPr lang="fa-IR" sz="2000" dirty="0">
                <a:cs typeface="B Nazanin" panose="00000400000000000000" pitchFamily="2" charset="-78"/>
              </a:rPr>
              <a:t>، کسر درآمد ناشی از اختلال در </a:t>
            </a:r>
            <a:r>
              <a:rPr lang="fa-IR" sz="2000" dirty="0" smtClean="0">
                <a:cs typeface="B Nazanin" panose="00000400000000000000" pitchFamily="2" charset="-78"/>
              </a:rPr>
              <a:t>برنامه ريزی </a:t>
            </a:r>
            <a:r>
              <a:rPr lang="fa-IR" sz="2000" dirty="0">
                <a:cs typeface="B Nazanin" panose="00000400000000000000" pitchFamily="2" charset="-78"/>
              </a:rPr>
              <a:t>تولید به واحد اعمال می شود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87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91319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آنچه خواهیم دید: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انواع بازار های خرید و فروش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انواع قراردادها میان بازیگران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اجزاء اجرایی بازار برق در </a:t>
            </a:r>
            <a:r>
              <a:rPr lang="fa-IR" sz="2400" dirty="0" smtClean="0">
                <a:cs typeface="B Nazanin" panose="00000400000000000000" pitchFamily="2" charset="-78"/>
              </a:rPr>
              <a:t>ایران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مدل اجرایی بازار برق و تعامل میان آنها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انواع پرداخت ها بابت انرژی و آمادگی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پرداخت های مربوط به خدمات جانبی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نحوه قیمتدهی در سیستم </a:t>
            </a:r>
            <a:r>
              <a:rPr lang="en-US" sz="2400" dirty="0" smtClean="0">
                <a:cs typeface="B Nazanin" panose="00000400000000000000" pitchFamily="2" charset="-78"/>
              </a:rPr>
              <a:t>EMIS</a:t>
            </a:r>
            <a:r>
              <a:rPr lang="fa-IR" sz="2400" dirty="0" smtClean="0">
                <a:cs typeface="B Nazanin" panose="00000400000000000000" pitchFamily="2" charset="-78"/>
              </a:rPr>
              <a:t> و بازار بورس انرژی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20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1682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خدمات انتقال: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302191"/>
            <a:ext cx="11029615" cy="3678303"/>
          </a:xfrm>
        </p:spPr>
        <p:txBody>
          <a:bodyPr/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نقطه مرجع شبکه </a:t>
            </a:r>
            <a:r>
              <a:rPr lang="fa-IR" sz="2400" dirty="0" smtClean="0">
                <a:cs typeface="B Nazanin" panose="00000400000000000000" pitchFamily="2" charset="-78"/>
              </a:rPr>
              <a:t>: </a:t>
            </a:r>
            <a:r>
              <a:rPr lang="fa-IR" sz="2400" dirty="0">
                <a:cs typeface="B Nazanin" panose="00000400000000000000" pitchFamily="2" charset="-78"/>
              </a:rPr>
              <a:t>نقطه ای انتزاعی در شبکه برق است که در آن فارغ از </a:t>
            </a:r>
            <a:r>
              <a:rPr lang="fa-IR" sz="2400" dirty="0" smtClean="0">
                <a:cs typeface="B Nazanin" panose="00000400000000000000" pitchFamily="2" charset="-78"/>
              </a:rPr>
              <a:t>بحث ترانزيت </a:t>
            </a:r>
            <a:r>
              <a:rPr lang="fa-IR" sz="2400" dirty="0">
                <a:cs typeface="B Nazanin" panose="00000400000000000000" pitchFamily="2" charset="-78"/>
              </a:rPr>
              <a:t>و تلفات شبکه، تنها انرژی مبادله می شود. به اين معنا که کلیه معاملات تجاری برق </a:t>
            </a:r>
            <a:r>
              <a:rPr lang="fa-IR" sz="2400" dirty="0" smtClean="0">
                <a:cs typeface="B Nazanin" panose="00000400000000000000" pitchFamily="2" charset="-78"/>
              </a:rPr>
              <a:t>در آن </a:t>
            </a:r>
            <a:r>
              <a:rPr lang="fa-IR" sz="2400" dirty="0">
                <a:cs typeface="B Nazanin" panose="00000400000000000000" pitchFamily="2" charset="-78"/>
              </a:rPr>
              <a:t>نقطه انجام می شود و در آن هزينه ترانزيت و تلفات انتقال انرژی برابر صفر می باشد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dirty="0"/>
          </a:p>
          <a:p>
            <a:r>
              <a:rPr lang="el-GR" dirty="0">
                <a:latin typeface="Cambria Math" panose="02040503050406030204" pitchFamily="18" charset="0"/>
              </a:rPr>
              <a:t>𝑪𝒐𝒔𝒕_𝑻𝑪_𝑮</a:t>
            </a:r>
            <a:r>
              <a:rPr lang="el-GR" sz="1400" dirty="0">
                <a:latin typeface="Cambria Math" panose="02040503050406030204" pitchFamily="18" charset="0"/>
              </a:rPr>
              <a:t>𝒑𝒑,𝒉</a:t>
            </a:r>
            <a:r>
              <a:rPr lang="el-GR" dirty="0">
                <a:latin typeface="Cambria Math" panose="02040503050406030204" pitchFamily="18" charset="0"/>
              </a:rPr>
              <a:t>=𝟏𝟎𝟎𝟎×𝝅_𝑻𝒓_𝑮</a:t>
            </a:r>
            <a:r>
              <a:rPr lang="el-GR" sz="1400" dirty="0">
                <a:latin typeface="Cambria Math" panose="02040503050406030204" pitchFamily="18" charset="0"/>
              </a:rPr>
              <a:t>𝒑𝒑,𝒉</a:t>
            </a:r>
            <a:r>
              <a:rPr lang="el-GR" dirty="0">
                <a:latin typeface="Cambria Math" panose="02040503050406030204" pitchFamily="18" charset="0"/>
              </a:rPr>
              <a:t>×Σ𝑬_𝑻𝑮_𝑩𝒊𝒍𝒍</a:t>
            </a:r>
            <a:r>
              <a:rPr lang="el-GR" sz="1400" dirty="0">
                <a:latin typeface="Cambria Math" panose="02040503050406030204" pitchFamily="18" charset="0"/>
              </a:rPr>
              <a:t>𝒑𝒑,𝒑𝒑𝒈,</a:t>
            </a:r>
            <a:r>
              <a:rPr lang="el-GR" sz="1400" dirty="0" smtClean="0">
                <a:latin typeface="Cambria Math" panose="02040503050406030204" pitchFamily="18" charset="0"/>
              </a:rPr>
              <a:t>𝒉</a:t>
            </a:r>
            <a:r>
              <a:rPr lang="en-US" sz="1400" dirty="0">
                <a:latin typeface="Cambria Math" panose="02040503050406030204" pitchFamily="18" charset="0"/>
              </a:rPr>
              <a:t>/</a:t>
            </a:r>
            <a:r>
              <a:rPr lang="el-GR" dirty="0" smtClean="0">
                <a:latin typeface="Cambria Math" panose="02040503050406030204" pitchFamily="18" charset="0"/>
              </a:rPr>
              <a:t>(</a:t>
            </a:r>
            <a:r>
              <a:rPr lang="el-GR" dirty="0">
                <a:latin typeface="Cambria Math" panose="02040503050406030204" pitchFamily="18" charset="0"/>
              </a:rPr>
              <a:t>𝟏−%𝑳_𝑮</a:t>
            </a:r>
            <a:r>
              <a:rPr lang="el-GR" sz="1400" dirty="0">
                <a:latin typeface="Cambria Math" panose="02040503050406030204" pitchFamily="18" charset="0"/>
              </a:rPr>
              <a:t>𝒑𝒑,𝒉</a:t>
            </a:r>
            <a:r>
              <a:rPr lang="el-GR" dirty="0">
                <a:latin typeface="Cambria Math" panose="020405030504060302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1" y="897397"/>
            <a:ext cx="11269916" cy="47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57777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خدمات توان راکتیو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571577"/>
            <a:ext cx="11029615" cy="3678303"/>
          </a:xfrm>
        </p:spPr>
        <p:txBody>
          <a:bodyPr/>
          <a:lstStyle/>
          <a:p>
            <a:pPr algn="r" rtl="1"/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باند اجباری</a:t>
            </a:r>
          </a:p>
          <a:p>
            <a:r>
              <a:rPr lang="en-US" sz="3600" dirty="0" smtClean="0">
                <a:latin typeface="Times New Roman" panose="02020603050405020304" pitchFamily="18" charset="0"/>
              </a:rPr>
              <a:t>[</a:t>
            </a:r>
            <a:r>
              <a:rPr lang="fa-IR" sz="3600" dirty="0" smtClean="0">
                <a:latin typeface="SymbolMT"/>
              </a:rPr>
              <a:t>-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Q_Lead</a:t>
            </a:r>
            <a:r>
              <a:rPr lang="en-US" sz="1100" i="1" dirty="0" err="1" smtClean="0">
                <a:latin typeface="Times New Roman" panose="02020603050405020304" pitchFamily="18" charset="0"/>
              </a:rPr>
              <a:t>NP,reg</a:t>
            </a:r>
            <a:r>
              <a:rPr lang="en-US" sz="1100" dirty="0">
                <a:latin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Times New Roman" panose="02020603050405020304" pitchFamily="18" charset="0"/>
              </a:rPr>
              <a:t>pp</a:t>
            </a:r>
            <a:r>
              <a:rPr lang="en-US" sz="1100" dirty="0" err="1">
                <a:latin typeface="Times New Roman" panose="02020603050405020304" pitchFamily="18" charset="0"/>
              </a:rPr>
              <a:t>,</a:t>
            </a:r>
            <a:r>
              <a:rPr lang="en-US" sz="1100" i="1" dirty="0" err="1">
                <a:latin typeface="Times New Roman" panose="02020603050405020304" pitchFamily="18" charset="0"/>
              </a:rPr>
              <a:t>h</a:t>
            </a:r>
            <a:r>
              <a:rPr lang="en-US" sz="1100" i="1" dirty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</a:rPr>
              <a:t>Q_Lag</a:t>
            </a:r>
            <a:r>
              <a:rPr lang="en-US" sz="1100" i="1" dirty="0" err="1">
                <a:latin typeface="Times New Roman" panose="02020603050405020304" pitchFamily="18" charset="0"/>
              </a:rPr>
              <a:t>NP,reg</a:t>
            </a:r>
            <a:r>
              <a:rPr lang="en-US" sz="1100" dirty="0">
                <a:latin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Times New Roman" panose="02020603050405020304" pitchFamily="18" charset="0"/>
              </a:rPr>
              <a:t>pp</a:t>
            </a:r>
            <a:r>
              <a:rPr lang="en-US" sz="1100" dirty="0" err="1">
                <a:latin typeface="Times New Roman" panose="02020603050405020304" pitchFamily="18" charset="0"/>
              </a:rPr>
              <a:t>,</a:t>
            </a:r>
            <a:r>
              <a:rPr lang="en-US" sz="1100" i="1" dirty="0" err="1">
                <a:latin typeface="Times New Roman" panose="02020603050405020304" pitchFamily="18" charset="0"/>
              </a:rPr>
              <a:t>h</a:t>
            </a:r>
            <a:r>
              <a:rPr lang="en-US" sz="1100" i="1" dirty="0">
                <a:latin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</a:rPr>
              <a:t>]</a:t>
            </a:r>
            <a:endParaRPr lang="fa-IR" sz="3600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5"/>
          <a:stretch/>
        </p:blipFill>
        <p:spPr>
          <a:xfrm>
            <a:off x="186171" y="4581383"/>
            <a:ext cx="11761188" cy="16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581840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نرخ آمادگی توان راکتیو:</a:t>
            </a:r>
            <a:endParaRPr lang="en-US" sz="4400" dirty="0">
              <a:cs typeface="B Bardiya" panose="000004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350" y="4460576"/>
            <a:ext cx="9553399" cy="1482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35" y="1901584"/>
            <a:ext cx="4596679" cy="19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73" y="507344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>
                <a:cs typeface="B Bardiya" panose="00000400000000000000" pitchFamily="2" charset="-78"/>
              </a:rPr>
              <a:t>نرخ انرژی توان راکتیو:</a:t>
            </a:r>
            <a:endParaRPr lang="en-US" sz="4400" dirty="0">
              <a:cs typeface="B Bardiy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85" y="1810196"/>
            <a:ext cx="4772891" cy="1862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32" y="2275801"/>
            <a:ext cx="5369257" cy="1008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64" y="3961549"/>
            <a:ext cx="8324417" cy="11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65" y="5316540"/>
            <a:ext cx="8324417" cy="12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46" y="522258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>
                <a:cs typeface="B Bardiya" panose="00000400000000000000" pitchFamily="2" charset="-78"/>
              </a:rPr>
              <a:t>نرخ انرژی توان راکتیو: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53" y="2021988"/>
            <a:ext cx="6757988" cy="112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18" y="3855375"/>
            <a:ext cx="11568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چنانچه يك منبع نتواند توان راكتيو درخواستي مركز را در باند راكتيو اجباري تامين نمايد</a:t>
            </a:r>
            <a:r>
              <a:rPr lang="fa-IR" sz="2400" dirty="0" smtClean="0">
                <a:cs typeface="B Nazanin" panose="00000400000000000000" pitchFamily="2" charset="-78"/>
              </a:rPr>
              <a:t>، معادل 2 برابر حاصلضرب </a:t>
            </a:r>
            <a:r>
              <a:rPr lang="fa-IR" sz="2400" dirty="0">
                <a:cs typeface="B Nazanin" panose="00000400000000000000" pitchFamily="2" charset="-78"/>
              </a:rPr>
              <a:t>تفاضل توان راكتيو باند اجباري و مقدار راكتيو توليدي (جذبي) در نرخ </a:t>
            </a:r>
            <a:r>
              <a:rPr lang="fa-IR" sz="2400" dirty="0" smtClean="0">
                <a:cs typeface="B Nazanin" panose="00000400000000000000" pitchFamily="2" charset="-78"/>
              </a:rPr>
              <a:t>آمادگي </a:t>
            </a:r>
            <a:r>
              <a:rPr lang="fa-IR" sz="2400" dirty="0">
                <a:cs typeface="B Nazanin" panose="00000400000000000000" pitchFamily="2" charset="-78"/>
              </a:rPr>
              <a:t>در هر ساعت مشمول كسر درآمد </a:t>
            </a:r>
            <a:r>
              <a:rPr lang="fa-IR" sz="2400" dirty="0" smtClean="0">
                <a:cs typeface="B Nazanin" panose="00000400000000000000" pitchFamily="2" charset="-78"/>
              </a:rPr>
              <a:t>مي شود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19" y="4987636"/>
            <a:ext cx="1152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چنانچه يك واحد تامين كننده خدمات توان راكتيو قادر به ارائه توان راكتيو در محدوده </a:t>
            </a:r>
            <a:r>
              <a:rPr lang="fa-IR" sz="2400" dirty="0">
                <a:cs typeface="B Nazanin" panose="00000400000000000000" pitchFamily="2" charset="-78"/>
              </a:rPr>
              <a:t>بين توان راكتيو تعيين شده و باند راكتيو اجباري نباشد، معادل </a:t>
            </a:r>
            <a:r>
              <a:rPr lang="fa-IR" sz="2400" dirty="0" smtClean="0">
                <a:cs typeface="B Nazanin" panose="00000400000000000000" pitchFamily="2" charset="-78"/>
              </a:rPr>
              <a:t> 1.5برابر </a:t>
            </a:r>
            <a:r>
              <a:rPr lang="fa-IR" sz="2400" dirty="0">
                <a:cs typeface="B Nazanin" panose="00000400000000000000" pitchFamily="2" charset="-78"/>
              </a:rPr>
              <a:t>حاصل ضرب تفاضل </a:t>
            </a:r>
            <a:r>
              <a:rPr lang="fa-IR" sz="2400" dirty="0" smtClean="0">
                <a:cs typeface="B Nazanin" panose="00000400000000000000" pitchFamily="2" charset="-78"/>
              </a:rPr>
              <a:t>توان راكتيو </a:t>
            </a:r>
            <a:r>
              <a:rPr lang="fa-IR" sz="2400" dirty="0">
                <a:cs typeface="B Nazanin" panose="00000400000000000000" pitchFamily="2" charset="-78"/>
              </a:rPr>
              <a:t>تعيين شده و مقدار راكتيو توليدي (جذبي) در نرخ آمادگي راكتيو در هر ساعت مشمول </a:t>
            </a:r>
            <a:r>
              <a:rPr lang="fa-IR" sz="2400" dirty="0" smtClean="0">
                <a:cs typeface="B Nazanin" panose="00000400000000000000" pitchFamily="2" charset="-78"/>
              </a:rPr>
              <a:t>كسر درآمد </a:t>
            </a:r>
            <a:r>
              <a:rPr lang="fa-IR" sz="2400" dirty="0">
                <a:cs typeface="B Nazanin" panose="00000400000000000000" pitchFamily="2" charset="-78"/>
              </a:rPr>
              <a:t>مي شود.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59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31" y="543801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کنترل فرکانس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0002" y="2231031"/>
            <a:ext cx="973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نرخ پرداخت ثابت بابت توانایي ارائه خدمات كنترل فركانس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120011"/>
            <a:ext cx="4095249" cy="683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3297064"/>
            <a:ext cx="4019049" cy="617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4610608"/>
            <a:ext cx="4019049" cy="505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6951" y="3375123"/>
            <a:ext cx="6232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cs typeface="B Nazanin" panose="00000400000000000000" pitchFamily="2" charset="-78"/>
              </a:rPr>
              <a:t>نرخ پرداخت متغير در زمانهای فعال شدن سيستم كنترل فركانس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9099" y="4592923"/>
            <a:ext cx="658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cs typeface="B Nazanin" panose="00000400000000000000" pitchFamily="2" charset="-78"/>
              </a:rPr>
              <a:t>نرخ كسر درآمد بابت عملکرد ناصحيح در ارائه خدمات كنترل فركانس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13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42813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هزینه استارت استاپ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236472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راه اندازی داغ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راه اندازی گرم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راه اندازی سرد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9" y="4040853"/>
            <a:ext cx="7780193" cy="23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17935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بورس انرژی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08217"/>
            <a:ext cx="10515600" cy="2768745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نوع قرارداد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نحوه تسویه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نوع پرداخت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320454"/>
            <a:ext cx="8417092" cy="5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pPr algn="r" rtl="1"/>
            <a:r>
              <a:rPr lang="fa-IR" dirty="0" smtClean="0"/>
              <a:t>بازار برق شرکت مدیریت شبکه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7" y="581358"/>
            <a:ext cx="8534218" cy="59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35902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بازارهای خرید و فروش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416024"/>
            <a:ext cx="11029615" cy="4677504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بازار برق شرکت مدیریت شبکه برق ایران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    بازار روز بعد، ساختار </a:t>
            </a:r>
            <a:r>
              <a:rPr lang="en-US" sz="2400" dirty="0" smtClean="0">
                <a:cs typeface="B Nazanin" panose="00000400000000000000" pitchFamily="2" charset="-78"/>
              </a:rPr>
              <a:t>PAB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    خرید و فروش توسط سیستم آنلاین </a:t>
            </a:r>
            <a:r>
              <a:rPr lang="en-US" sz="2400" dirty="0" smtClean="0">
                <a:cs typeface="B Nazanin" panose="00000400000000000000" pitchFamily="2" charset="-78"/>
              </a:rPr>
              <a:t>EMIS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    تسویه مالی به صورت صورتحساب ماهانه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بورس انرژی ایران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    ساختار شفاف بورس، تحویل از 3 روز بعد تا چند ماه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    خرید و فروش با واسطه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    تسویه مالی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روز بعد انجام معامله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26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31168" y="773530"/>
            <a:ext cx="6371056" cy="56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pPr algn="r" rtl="1"/>
            <a:r>
              <a:rPr lang="fa-IR" dirty="0" smtClean="0"/>
              <a:t>آرایش تولید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462" y="701675"/>
            <a:ext cx="7666667" cy="435238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247454" y="1014496"/>
            <a:ext cx="8535041" cy="56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pPr algn="r" rtl="1"/>
            <a:r>
              <a:rPr lang="fa-IR" dirty="0" smtClean="0"/>
              <a:t>پیشبینی بار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299200" y="1877859"/>
            <a:ext cx="4730750" cy="3678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72" y="701675"/>
            <a:ext cx="4695137" cy="60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pPr algn="r" rtl="1"/>
            <a:r>
              <a:rPr lang="fa-IR" dirty="0" smtClean="0"/>
              <a:t>ساختار قیمت پیشنهادی و ویژگی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81225"/>
            <a:ext cx="11029950" cy="3678238"/>
          </a:xfrm>
        </p:spPr>
        <p:txBody>
          <a:bodyPr/>
          <a:lstStyle/>
          <a:p>
            <a:pPr algn="r" rtl="1"/>
            <a:r>
              <a:rPr lang="fa-IR" dirty="0" smtClean="0"/>
              <a:t>ابراز</a:t>
            </a:r>
          </a:p>
          <a:p>
            <a:pPr algn="r" rtl="1"/>
            <a:r>
              <a:rPr lang="fa-IR" dirty="0" smtClean="0"/>
              <a:t>پله ها</a:t>
            </a:r>
          </a:p>
          <a:p>
            <a:pPr algn="r" rtl="1"/>
            <a:r>
              <a:rPr lang="fa-IR" dirty="0" smtClean="0"/>
              <a:t>سقف قیمت</a:t>
            </a:r>
          </a:p>
          <a:p>
            <a:pPr algn="r" rtl="1"/>
            <a:r>
              <a:rPr lang="fa-IR" dirty="0" smtClean="0"/>
              <a:t>محدودیت ابراز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540837"/>
            <a:ext cx="9295238" cy="572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7" y="674697"/>
            <a:ext cx="11597963" cy="61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96" y="622467"/>
            <a:ext cx="9972675" cy="4554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7" y="2209800"/>
            <a:ext cx="119443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81225"/>
            <a:ext cx="11029950" cy="3678238"/>
          </a:xfrm>
        </p:spPr>
        <p:txBody>
          <a:bodyPr/>
          <a:lstStyle/>
          <a:p>
            <a:r>
              <a:rPr lang="en-US" dirty="0" smtClean="0"/>
              <a:t>&lt;0.03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32" y="1047500"/>
            <a:ext cx="81248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825" y="4593811"/>
            <a:ext cx="10993549" cy="1475013"/>
          </a:xfrm>
        </p:spPr>
        <p:txBody>
          <a:bodyPr/>
          <a:lstStyle/>
          <a:p>
            <a:r>
              <a:rPr lang="fa-IR" sz="7200" b="1" dirty="0" smtClean="0">
                <a:solidFill>
                  <a:schemeClr val="bg1"/>
                </a:solidFill>
                <a:cs typeface="B Bardiya" panose="00000400000000000000" pitchFamily="2" charset="-78"/>
              </a:rPr>
              <a:t>پایان</a:t>
            </a:r>
            <a:endParaRPr lang="en-US" b="1" dirty="0">
              <a:solidFill>
                <a:schemeClr val="bg1"/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27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منابع:</a:t>
            </a:r>
          </a:p>
          <a:p>
            <a:pPr marL="0" indent="0" algn="r" rtl="1">
              <a:buNone/>
            </a:pPr>
            <a:r>
              <a:rPr lang="fa-IR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صورتجلسات هیأت محترم تنظیم بازار برق ایران</a:t>
            </a:r>
          </a:p>
          <a:p>
            <a:pPr marL="0" indent="0" algn="r" rtl="1">
              <a:buNone/>
            </a:pPr>
            <a:r>
              <a:rPr lang="fa-IR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دستورالعمل های اجرایی معاونت محترم بازار برق شرکت مدیریت شبکه برق ایران</a:t>
            </a:r>
          </a:p>
          <a:p>
            <a:pPr marL="0" indent="0" algn="r" rtl="1">
              <a:buNone/>
            </a:pPr>
            <a:r>
              <a:rPr lang="fa-IR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سیستم الکترونیکی بازار برق ایران (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EMIS</a:t>
            </a:r>
            <a:r>
              <a:rPr lang="fa-IR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546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494338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انواع قراردادهای خرید و فروش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قرارداد دوجانبه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قرارداد خرده فروشی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8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63610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اجزاء اجرایی بازار برق در ایران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معاونت بازار برق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معاونت راهبری و پایش شبکه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معاونت مخابرات‌ و پشتیبانی فنی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معاونت برنامه‌ریزی‌ و‌ نظارت </a:t>
            </a:r>
            <a:r>
              <a:rPr lang="fa-IR" sz="2400" dirty="0" smtClean="0">
                <a:cs typeface="B Nazanin" panose="00000400000000000000" pitchFamily="2" charset="-78"/>
              </a:rPr>
              <a:t>برامنیت ‌شبکه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هیأت تنظیم بازار برق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شرکت های انتقال</a:t>
            </a:r>
            <a:endParaRPr lang="en-US" sz="2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sosceles Triangle 79"/>
          <p:cNvSpPr/>
          <p:nvPr/>
        </p:nvSpPr>
        <p:spPr>
          <a:xfrm>
            <a:off x="5331835" y="6054428"/>
            <a:ext cx="720436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3346" y="652027"/>
            <a:ext cx="1274619" cy="58189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3346" y="2161308"/>
            <a:ext cx="5098472" cy="1607127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Day-Ahead </a:t>
            </a:r>
            <a:r>
              <a:rPr lang="en-US" sz="2800" dirty="0"/>
              <a:t>Power Market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7000" y="2507671"/>
            <a:ext cx="2618509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97974" y="4426523"/>
            <a:ext cx="1239982" cy="623455"/>
          </a:xfrm>
          <a:prstGeom prst="ellips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1028219" y="5988627"/>
            <a:ext cx="720436" cy="68580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15590" y="652026"/>
            <a:ext cx="1274619" cy="58189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64482" y="652026"/>
            <a:ext cx="1274619" cy="58189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74036" y="652030"/>
            <a:ext cx="1274619" cy="58189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32908" y="4461158"/>
            <a:ext cx="1239982" cy="623455"/>
          </a:xfrm>
          <a:prstGeom prst="ellips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80860" y="4426524"/>
            <a:ext cx="1239982" cy="623455"/>
          </a:xfrm>
          <a:prstGeom prst="ellips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9081655" y="5988627"/>
            <a:ext cx="720436" cy="68580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322869" y="6054432"/>
            <a:ext cx="720436" cy="68580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595747" y="5988627"/>
            <a:ext cx="720436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3792681" y="6054432"/>
            <a:ext cx="720436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nip Diagonal Corner Rectangle 22"/>
          <p:cNvSpPr/>
          <p:nvPr/>
        </p:nvSpPr>
        <p:spPr>
          <a:xfrm>
            <a:off x="9081655" y="4442929"/>
            <a:ext cx="1167034" cy="605521"/>
          </a:xfrm>
          <a:prstGeom prst="snip2Diag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55965" y="1343891"/>
            <a:ext cx="595744" cy="678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92681" y="1343891"/>
            <a:ext cx="0" cy="678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13117" y="1343891"/>
            <a:ext cx="1963883" cy="983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88437" y="1378958"/>
            <a:ext cx="0" cy="4398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853055" y="3574473"/>
            <a:ext cx="588818" cy="51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441873" y="5314517"/>
            <a:ext cx="0" cy="655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756073" y="1378958"/>
            <a:ext cx="1981200" cy="948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633855" y="1343891"/>
            <a:ext cx="41563" cy="1011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911437" y="1378958"/>
            <a:ext cx="2131868" cy="53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097974" y="5153025"/>
            <a:ext cx="314324" cy="71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152899" y="5314517"/>
            <a:ext cx="0" cy="655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683087" y="5153025"/>
            <a:ext cx="117764" cy="71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7043305" y="5314517"/>
            <a:ext cx="2104159" cy="674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069282" y="3629023"/>
            <a:ext cx="634712" cy="69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692053" y="3947028"/>
            <a:ext cx="917864" cy="37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52899" y="3830782"/>
            <a:ext cx="0" cy="49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717965" y="3830782"/>
            <a:ext cx="0" cy="407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7919" y="737956"/>
            <a:ext cx="7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Genco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688000" y="749871"/>
            <a:ext cx="7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Genco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93902" y="748149"/>
            <a:ext cx="7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Genco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0745137" y="748149"/>
            <a:ext cx="7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Genco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380888" y="4573699"/>
            <a:ext cx="68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Disco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832358" y="4588219"/>
            <a:ext cx="68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Disco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450000" y="4547504"/>
            <a:ext cx="68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Disco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9208838" y="4547504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Retailer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9906000" y="5314517"/>
            <a:ext cx="1122219" cy="55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47226" y="63709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851089" y="639733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374348" y="638128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9168243" y="638128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1079698" y="639732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cxnSp>
        <p:nvCxnSpPr>
          <p:cNvPr id="75" name="Curved Connector 74"/>
          <p:cNvCxnSpPr/>
          <p:nvPr/>
        </p:nvCxnSpPr>
        <p:spPr>
          <a:xfrm>
            <a:off x="5642420" y="2576945"/>
            <a:ext cx="757947" cy="678874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5860473" y="5153025"/>
            <a:ext cx="462396" cy="71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403440" y="638128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436485" y="2718302"/>
            <a:ext cx="62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PX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91825" y="3768435"/>
            <a:ext cx="1279339" cy="2098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2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94338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انواع پرداخت ها 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انرژی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آمادگی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خدمات جانبی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هزینه </a:t>
            </a:r>
            <a:r>
              <a:rPr lang="en-US" sz="2400" dirty="0" err="1" smtClean="0">
                <a:cs typeface="B Nazanin" panose="00000400000000000000" pitchFamily="2" charset="-78"/>
              </a:rPr>
              <a:t>Start,Stop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هزینه انتقال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جریمه آزمون ظرفیت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جریمه عدم همکاری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63610"/>
            <a:ext cx="11029616" cy="10138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توان های محاسبه شده و اندازه گیری شده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قابليت توليد ابراز شده </a:t>
            </a:r>
            <a:r>
              <a:rPr lang="en-US" sz="2400" dirty="0" smtClean="0">
                <a:latin typeface="Cambria Math" panose="02040503050406030204" pitchFamily="18" charset="0"/>
                <a:cs typeface="B Nazanin" panose="00000400000000000000" pitchFamily="2" charset="-78"/>
              </a:rPr>
              <a:t>𝑷</a:t>
            </a:r>
            <a:r>
              <a:rPr lang="en-US" sz="2400" dirty="0">
                <a:latin typeface="Cambria Math" panose="02040503050406030204" pitchFamily="18" charset="0"/>
                <a:cs typeface="B Nazanin" panose="00000400000000000000" pitchFamily="2" charset="-78"/>
              </a:rPr>
              <a:t>_𝑫𝒆𝒄_𝑮𝒓𝒔𝒑𝒑,𝒑𝒑𝒈,</a:t>
            </a:r>
            <a:r>
              <a:rPr lang="en-US" sz="2400" dirty="0" smtClean="0">
                <a:latin typeface="Cambria Math" panose="02040503050406030204" pitchFamily="18" charset="0"/>
                <a:cs typeface="B Nazanin" panose="00000400000000000000" pitchFamily="2" charset="-78"/>
              </a:rPr>
              <a:t>𝒉</a:t>
            </a:r>
            <a:endParaRPr lang="fa-IR" sz="2400" dirty="0" smtClean="0">
              <a:latin typeface="Cambria Math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ميزان قابليت توليد اعلام شده </a:t>
            </a:r>
            <a:r>
              <a:rPr lang="fa-IR" sz="2400" b="1" dirty="0" smtClean="0">
                <a:cs typeface="B Nazanin" panose="00000400000000000000" pitchFamily="2" charset="-78"/>
              </a:rPr>
              <a:t>مرکز </a:t>
            </a:r>
            <a:r>
              <a:rPr lang="en-US" sz="2400" b="1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cs typeface="B Nazanin" panose="00000400000000000000" pitchFamily="2" charset="-78"/>
              </a:rPr>
              <a:t>𝑷</a:t>
            </a:r>
            <a:r>
              <a:rPr lang="en-US" sz="2400" dirty="0">
                <a:latin typeface="Cambria Math" panose="02040503050406030204" pitchFamily="18" charset="0"/>
                <a:cs typeface="B Nazanin" panose="00000400000000000000" pitchFamily="2" charset="-78"/>
              </a:rPr>
              <a:t>_𝑪𝒂𝒑𝒑𝒑,</a:t>
            </a:r>
            <a:r>
              <a:rPr lang="en-US" sz="2400" dirty="0" smtClean="0">
                <a:latin typeface="Cambria Math" panose="02040503050406030204" pitchFamily="18" charset="0"/>
                <a:cs typeface="B Nazanin" panose="00000400000000000000" pitchFamily="2" charset="-78"/>
              </a:rPr>
              <a:t>𝒑𝒑𝒈</a:t>
            </a:r>
            <a:r>
              <a:rPr lang="en-US" sz="2400" dirty="0">
                <a:latin typeface="Cambria Math" panose="02040503050406030204" pitchFamily="18" charset="0"/>
                <a:cs typeface="B Nazanin" panose="00000400000000000000" pitchFamily="2" charset="-78"/>
              </a:rPr>
              <a:t>,</a:t>
            </a:r>
            <a:r>
              <a:rPr lang="en-US" sz="2400" dirty="0" smtClean="0">
                <a:latin typeface="Cambria Math" panose="02040503050406030204" pitchFamily="18" charset="0"/>
                <a:cs typeface="B Nazanin" panose="00000400000000000000" pitchFamily="2" charset="-78"/>
              </a:rPr>
              <a:t>𝒉</a:t>
            </a:r>
            <a:endParaRPr lang="fa-IR" sz="2400" dirty="0" smtClean="0">
              <a:latin typeface="Cambria Math" panose="02040503050406030204" pitchFamily="18" charset="0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latin typeface="Cambria Math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قابليت توليد واقعي </a:t>
            </a:r>
            <a:r>
              <a:rPr lang="en-US" sz="2400" dirty="0" smtClean="0">
                <a:latin typeface="Cambria Math" panose="02040503050406030204" pitchFamily="18" charset="0"/>
                <a:cs typeface="B Nazanin" panose="00000400000000000000" pitchFamily="2" charset="-78"/>
              </a:rPr>
              <a:t>𝑷</a:t>
            </a:r>
            <a:r>
              <a:rPr lang="en-US" sz="2400" dirty="0">
                <a:latin typeface="Cambria Math" panose="02040503050406030204" pitchFamily="18" charset="0"/>
                <a:cs typeface="B Nazanin" panose="00000400000000000000" pitchFamily="2" charset="-78"/>
              </a:rPr>
              <a:t>_𝑨𝒄𝒕𝒑𝒑,𝒑𝒑𝒈,</a:t>
            </a:r>
            <a:r>
              <a:rPr lang="en-US" sz="2400" dirty="0" smtClean="0">
                <a:latin typeface="Cambria Math" panose="02040503050406030204" pitchFamily="18" charset="0"/>
                <a:cs typeface="B Nazanin" panose="00000400000000000000" pitchFamily="2" charset="-78"/>
              </a:rPr>
              <a:t>𝒉</a:t>
            </a:r>
            <a:endParaRPr lang="fa-IR" sz="2400" dirty="0" smtClean="0">
              <a:latin typeface="Cambria Math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latin typeface="Cambria Math" panose="020405030504060302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 smtClean="0">
                <a:latin typeface="B Lotus,Bold"/>
                <a:cs typeface="B Nazanin" panose="00000400000000000000" pitchFamily="2" charset="-78"/>
              </a:rPr>
              <a:t>قدرت </a:t>
            </a:r>
            <a:r>
              <a:rPr lang="fa-IR" sz="2400" b="1" dirty="0">
                <a:latin typeface="B Lotus,Bold"/>
                <a:cs typeface="B Nazanin" panose="00000400000000000000" pitchFamily="2" charset="-78"/>
              </a:rPr>
              <a:t>عملي پردازش شده </a:t>
            </a:r>
            <a:r>
              <a:rPr lang="fa-IR" sz="2400" b="1" dirty="0" smtClean="0">
                <a:latin typeface="B Lotus,Bold"/>
                <a:cs typeface="B Nazanin" panose="00000400000000000000" pitchFamily="2" charset="-78"/>
              </a:rPr>
              <a:t>نهايي </a:t>
            </a:r>
            <a:r>
              <a:rPr lang="en-US" sz="2400" dirty="0">
                <a:latin typeface="Cambria Math" panose="02040503050406030204" pitchFamily="18" charset="0"/>
                <a:cs typeface="B Nazanin" panose="00000400000000000000" pitchFamily="2" charset="-78"/>
              </a:rPr>
              <a:t>𝑷_𝑺𝒑𝒑,𝒑𝒑𝒈,𝒉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31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Bardiya" panose="00000400000000000000" pitchFamily="2" charset="-78"/>
              </a:rPr>
              <a:t>اصطلاحات پیشنیاز</a:t>
            </a:r>
            <a:endParaRPr lang="en-US" sz="44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مصرف داخلی: </a:t>
            </a:r>
            <a:r>
              <a:rPr lang="fa-IR" sz="2400" dirty="0" smtClean="0">
                <a:cs typeface="B Nazanin" panose="00000400000000000000" pitchFamily="2" charset="-78"/>
              </a:rPr>
              <a:t>بر اساس متوسط </a:t>
            </a:r>
            <a:r>
              <a:rPr lang="fa-IR" sz="2400" dirty="0">
                <a:cs typeface="B Nazanin" panose="00000400000000000000" pitchFamily="2" charset="-78"/>
              </a:rPr>
              <a:t>درصدي از سطح توليد که مورد تأييد کارشناس </a:t>
            </a:r>
            <a:r>
              <a:rPr lang="fa-IR" sz="2400" dirty="0" smtClean="0">
                <a:cs typeface="B Nazanin" panose="00000400000000000000" pitchFamily="2" charset="-78"/>
              </a:rPr>
              <a:t>منتخب </a:t>
            </a:r>
            <a:r>
              <a:rPr lang="fa-IR" sz="2400" dirty="0">
                <a:cs typeface="B Nazanin" panose="00000400000000000000" pitchFamily="2" charset="-78"/>
              </a:rPr>
              <a:t>هيأت تنظيم بازار </a:t>
            </a:r>
            <a:r>
              <a:rPr lang="fa-IR" sz="2400" dirty="0" smtClean="0">
                <a:cs typeface="B Nazanin" panose="00000400000000000000" pitchFamily="2" charset="-78"/>
              </a:rPr>
              <a:t>برق رسیده باشد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آمادگی: </a:t>
            </a:r>
            <a:r>
              <a:rPr lang="fa-IR" sz="2400" dirty="0">
                <a:cs typeface="B Nazanin" panose="00000400000000000000" pitchFamily="2" charset="-78"/>
              </a:rPr>
              <a:t>قابليت توليد ابراز شده واحد توليدي، به صورت ناخالص و براي هر ساعت از روز بعد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متوسط هزینه های متغیر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229" y="4658470"/>
            <a:ext cx="446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AVC= </a:t>
            </a:r>
            <a:r>
              <a:rPr lang="en-US" dirty="0" err="1" smtClean="0"/>
              <a:t>aX</a:t>
            </a:r>
            <a:r>
              <a:rPr lang="en-US" dirty="0" smtClean="0"/>
              <a:t> + 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7000" y="5056078"/>
            <a:ext cx="2867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a=</a:t>
            </a:r>
            <a:r>
              <a:rPr lang="fa-IR" dirty="0" smtClean="0">
                <a:cs typeface="B Nazanin" panose="00000400000000000000" pitchFamily="2" charset="-78"/>
              </a:rPr>
              <a:t>نسبت حجم سوخت مصرفی به ازاء یک کیلووات ساعت</a:t>
            </a:r>
          </a:p>
          <a:p>
            <a:r>
              <a:rPr lang="en-US" dirty="0" smtClean="0">
                <a:cs typeface="B Nazanin" panose="00000400000000000000" pitchFamily="2" charset="-78"/>
              </a:rPr>
              <a:t>b = </a:t>
            </a:r>
            <a:r>
              <a:rPr lang="fa-IR" dirty="0" smtClean="0">
                <a:cs typeface="B Nazanin" panose="00000400000000000000" pitchFamily="2" charset="-78"/>
              </a:rPr>
              <a:t>هزینه مواد شیمیایی و تعمیرات </a:t>
            </a:r>
          </a:p>
          <a:p>
            <a:r>
              <a:rPr lang="en-US" dirty="0" smtClean="0">
                <a:cs typeface="B Nazanin" panose="00000400000000000000" pitchFamily="2" charset="-78"/>
              </a:rPr>
              <a:t>X = </a:t>
            </a:r>
            <a:r>
              <a:rPr lang="fa-IR" dirty="0" smtClean="0">
                <a:cs typeface="B Nazanin" panose="00000400000000000000" pitchFamily="2" charset="-78"/>
              </a:rPr>
              <a:t>نرخ سوخت مصرفی نیروگاه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192" y="3493922"/>
            <a:ext cx="145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AV= BAR*CPF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2483</TotalTime>
  <Words>1137</Words>
  <Application>Microsoft Office PowerPoint</Application>
  <PresentationFormat>Widescreen</PresentationFormat>
  <Paragraphs>173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Arabic Typesetting</vt:lpstr>
      <vt:lpstr>B Bardiya</vt:lpstr>
      <vt:lpstr>B Lotus,Bold</vt:lpstr>
      <vt:lpstr>B Nazanin</vt:lpstr>
      <vt:lpstr>Cambria Math</vt:lpstr>
      <vt:lpstr>Gill Sans MT</vt:lpstr>
      <vt:lpstr>Majalla UI</vt:lpstr>
      <vt:lpstr>SymbolMT</vt:lpstr>
      <vt:lpstr>Times New Roman</vt:lpstr>
      <vt:lpstr>Wingdings 2</vt:lpstr>
      <vt:lpstr>Dividend</vt:lpstr>
      <vt:lpstr>سازوکار فروش انرژی برق در ایران</vt:lpstr>
      <vt:lpstr>آنچه خواهیم دید:</vt:lpstr>
      <vt:lpstr>بازارهای خرید و فروش</vt:lpstr>
      <vt:lpstr>انواع قراردادهای خرید و فروش</vt:lpstr>
      <vt:lpstr>اجزاء اجرایی بازار برق در ایران</vt:lpstr>
      <vt:lpstr>PowerPoint Presentation</vt:lpstr>
      <vt:lpstr>انواع پرداخت ها </vt:lpstr>
      <vt:lpstr>توان های محاسبه شده و اندازه گیری شده</vt:lpstr>
      <vt:lpstr>اصطلاحات پیشنیاز</vt:lpstr>
      <vt:lpstr>ضرایب CPF: </vt:lpstr>
      <vt:lpstr>کد وضعیت واحد نیروگاهی</vt:lpstr>
      <vt:lpstr>انواع کد پایایی:</vt:lpstr>
      <vt:lpstr>سلب فرصت و محدودیت واحد:</vt:lpstr>
      <vt:lpstr>مقدار برگشت آمادگی:</vt:lpstr>
      <vt:lpstr>فرصت رقابتی:</vt:lpstr>
      <vt:lpstr>محاسبه پارامترهاي آزمون ظرفيت توليد P_Test </vt:lpstr>
      <vt:lpstr>کف مجاز ابراز آمادگي</vt:lpstr>
      <vt:lpstr>سقف مجاز ابراز آمادگي</vt:lpstr>
      <vt:lpstr>كسر درآمد در آزمون ناموفق ظرفیت</vt:lpstr>
      <vt:lpstr>خدمات انتقال:</vt:lpstr>
      <vt:lpstr>PowerPoint Presentation</vt:lpstr>
      <vt:lpstr>خدمات توان راکتیو</vt:lpstr>
      <vt:lpstr>نرخ آمادگی توان راکتیو:</vt:lpstr>
      <vt:lpstr>نرخ انرژی توان راکتیو:</vt:lpstr>
      <vt:lpstr>نرخ انرژی توان راکتیو:</vt:lpstr>
      <vt:lpstr>کنترل فرکانس</vt:lpstr>
      <vt:lpstr>هزینه استارت استاپ</vt:lpstr>
      <vt:lpstr>بورس انرژی</vt:lpstr>
      <vt:lpstr>بازار برق شرکت مدیریت شبکه</vt:lpstr>
      <vt:lpstr>PowerPoint Presentation</vt:lpstr>
      <vt:lpstr>آرایش تولید</vt:lpstr>
      <vt:lpstr>پیشبینی بار</vt:lpstr>
      <vt:lpstr>ساختار قیمت پیشنهادی و ویژگی ها</vt:lpstr>
      <vt:lpstr>PowerPoint Presentation</vt:lpstr>
      <vt:lpstr>PowerPoint Presentation</vt:lpstr>
      <vt:lpstr>پایان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سازوکار فروش انرژی در ایران</dc:title>
  <dc:creator>Microsoft</dc:creator>
  <cp:lastModifiedBy>AMIR P</cp:lastModifiedBy>
  <cp:revision>76</cp:revision>
  <dcterms:created xsi:type="dcterms:W3CDTF">2018-04-13T17:03:24Z</dcterms:created>
  <dcterms:modified xsi:type="dcterms:W3CDTF">2018-12-06T17:46:43Z</dcterms:modified>
</cp:coreProperties>
</file>