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62" r:id="rId4"/>
    <p:sldId id="264" r:id="rId5"/>
    <p:sldId id="259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A3273-8D23-4D7C-BE3A-D8690C1A77D3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A0CFF-988A-4552-BB03-781FDB588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4DB0B-3B16-4FB3-A309-446634F010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شركت مادرتخصصي توليد و توسعه انرژي اتمي ايران-فروردين 1392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26D4-6362-4AE9-889B-21808F939D7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9945-1C23-45EF-824D-FAF24738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236" y="-18472"/>
            <a:ext cx="9180512" cy="6885384"/>
            <a:chOff x="9236" y="-18472"/>
            <a:chExt cx="9180512" cy="68853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36" y="-18472"/>
              <a:ext cx="9180512" cy="68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Besmella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764704"/>
              <a:ext cx="2736304" cy="239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0FFD-22F3-4523-B3C4-A349B8E9A2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3960440" cy="365125"/>
          </a:xfrm>
        </p:spPr>
        <p:txBody>
          <a:bodyPr/>
          <a:lstStyle/>
          <a:p>
            <a:r>
              <a:rPr lang="fa-IR" b="1" dirty="0" smtClean="0"/>
              <a:t>شركت مادر تخصصي توليد و توسعه انرژي اتمي ايران- فروردين 1392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DSC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857232"/>
            <a:ext cx="8715404" cy="524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225F-9A0F-4BF6-BAEA-3C0A62EDD0F3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909_ (7)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85852" y="1214422"/>
            <a:ext cx="67452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  منافع سالیانه حاصل از بهره‌برداري واحد يكم نيروگاه اتمي بوشهر</a:t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cs typeface="B Titr" pitchFamily="2" charset="-78"/>
              </a:rPr>
              <a:t>به طرفیت 1000 مگاوات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596" y="1412776"/>
            <a:ext cx="8286808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/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توليد بيش از 7000ميليون كيلووات ساعت برق در سال،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2428868"/>
            <a:ext cx="8286808" cy="784108"/>
          </a:xfrm>
          <a:prstGeom prst="roundRect">
            <a:avLst>
              <a:gd name="adj" fmla="val 70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ct val="160000"/>
              </a:lnSpc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صرفه‌جويي حدود 1/8 تا 2ميليارد ليتري درمصرف سوخت فسيلي مايع (گازوئيل) در سال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3571876"/>
            <a:ext cx="8286808" cy="1033878"/>
          </a:xfrm>
          <a:prstGeom prst="roundRect">
            <a:avLst>
              <a:gd name="adj" fmla="val 78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ct val="160000"/>
              </a:lnSpc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عدم انتشار انواع آلاينده‌هاي زيست‌محيطي به ميزان حدود 7 ميليون تن در سال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157233"/>
          <a:ext cx="8501121" cy="3357586"/>
        </p:xfrm>
        <a:graphic>
          <a:graphicData uri="http://schemas.openxmlformats.org/drawingml/2006/table">
            <a:tbl>
              <a:tblPr/>
              <a:tblGrid>
                <a:gridCol w="1285884"/>
                <a:gridCol w="1428760"/>
                <a:gridCol w="1143008"/>
                <a:gridCol w="1071570"/>
                <a:gridCol w="714380"/>
                <a:gridCol w="642942"/>
                <a:gridCol w="857256"/>
                <a:gridCol w="714380"/>
                <a:gridCol w="642941"/>
              </a:tblGrid>
              <a:tr h="5715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Calibri"/>
                          <a:ea typeface="Calibri"/>
                          <a:cs typeface="B Mitra"/>
                        </a:rPr>
                        <a:t>مبلغ صرفه‌جويي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smtClean="0">
                          <a:latin typeface="Calibri"/>
                          <a:ea typeface="Calibri"/>
                          <a:cs typeface="B Mitra"/>
                        </a:rPr>
                        <a:t>(ميليون دلار )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ميزان صرفه جويي در مصرف سوخت‌هاي فسيلي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Calibri"/>
                          <a:cs typeface="B Mitra"/>
                        </a:rPr>
                        <a:t>توليد برق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B Mitra"/>
                        </a:rPr>
                        <a:t>(GWh)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200" b="1" dirty="0">
                          <a:latin typeface="Calibri"/>
                          <a:ea typeface="Calibri"/>
                          <a:cs typeface="B Mitra"/>
                        </a:rPr>
                        <a:t>سال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06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بر اساس قيمت تركيب سوخت صرفه‌جويي‌شده</a:t>
                      </a:r>
                      <a:endParaRPr lang="en-US" sz="105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بر اساس قيمت معادل بشكه نفت خام صرفه‌جويي‌شده</a:t>
                      </a:r>
                      <a:endParaRPr lang="en-US" sz="1050" b="1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Calibri"/>
                          <a:ea typeface="Calibri"/>
                          <a:cs typeface="B Mitra"/>
                        </a:rPr>
                        <a:t>جمع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Mitra"/>
                        </a:rPr>
                        <a:t>نفت كوره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Mitra"/>
                        </a:rPr>
                        <a:t>نفت گاز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Calibri"/>
                          <a:cs typeface="B Mitra"/>
                        </a:rPr>
                        <a:t>(ميليون ليتر)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گاز طبيعي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Calibri"/>
                          <a:ea typeface="Calibri"/>
                          <a:cs typeface="B Mitra"/>
                        </a:rPr>
                        <a:t>(ميليون متر مكعب)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ميليون بشكه </a:t>
                      </a:r>
                      <a:r>
                        <a:rPr lang="fa-IR" sz="1100" b="1" dirty="0">
                          <a:latin typeface="Calibri"/>
                          <a:ea typeface="Calibri"/>
                          <a:cs typeface="B Mitra"/>
                        </a:rPr>
                        <a:t>معادل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 نفت خام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B Mitra"/>
                        </a:rPr>
                        <a:t>ميليارد </a:t>
                      </a:r>
                      <a:r>
                        <a:rPr lang="ar-SA" sz="1100" b="1" dirty="0" smtClean="0">
                          <a:latin typeface="Calibri"/>
                          <a:ea typeface="Calibri"/>
                          <a:cs typeface="B Mitra"/>
                        </a:rPr>
                        <a:t>كيلوكالري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39/2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57/7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0/55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803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344/5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207/2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307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2/93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4279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60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313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1849/9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553/8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756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7/2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10566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287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233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680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latin typeface="Calibri"/>
                          <a:ea typeface="Calibri"/>
                          <a:cs typeface="B Nazanin"/>
                        </a:rPr>
                        <a:t>4545/8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B Titr"/>
                        </a:rPr>
                        <a:t>1392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800/2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1121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10/68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15648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417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307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1052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Titr"/>
                        </a:rPr>
                        <a:t>6740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Calibri"/>
                          <a:cs typeface="B Titr"/>
                        </a:rPr>
                        <a:t>جمع كل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1085663"/>
            <a:ext cx="8786874" cy="1071570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صرفه جويي در مصرف معادل سوخت‌هاي فسيلي </a:t>
            </a:r>
            <a:r>
              <a:rPr lang="ar-SA" sz="2000" dirty="0" smtClean="0">
                <a:cs typeface="B Titr" pitchFamily="2" charset="-78"/>
              </a:rPr>
              <a:t>ناشي از توليد برق واحد يكم نيروگاه بوشهر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sz="16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(92-1390)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5729133"/>
            <a:ext cx="562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 smtClean="0">
                <a:cs typeface="B Mitra" pitchFamily="2" charset="-78"/>
              </a:rPr>
              <a:t>بر حسب ارزش هر بشكه نفت خام برابر 105 دلار محاسبه شده است.</a:t>
            </a:r>
          </a:p>
          <a:p>
            <a:pPr algn="r" rtl="1">
              <a:lnSpc>
                <a:spcPct val="150000"/>
              </a:lnSpc>
            </a:pP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هر مترمكعب گاز طبيعي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: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</a:t>
            </a:r>
            <a:r>
              <a:rPr lang="en-US" sz="1200" dirty="0" smtClean="0">
                <a:cs typeface="B Mitra" pitchFamily="2" charset="-78"/>
              </a:rPr>
              <a:t>m</a:t>
            </a:r>
            <a:r>
              <a:rPr lang="en-US" sz="1100" dirty="0" smtClean="0">
                <a:cs typeface="B Mitra" pitchFamily="2" charset="-78"/>
              </a:rPr>
              <a:t>3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30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- هر ليتر نفت‌گاز: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cent/litter 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75</a:t>
            </a:r>
            <a:r>
              <a:rPr lang="fa-IR" sz="1200" dirty="0" smtClean="0">
                <a:latin typeface="Calibri"/>
                <a:ea typeface="Calibri"/>
                <a:cs typeface="B Mitra" pitchFamily="2" charset="-78"/>
              </a:rPr>
              <a:t> - هر ليتر نفت‌كوره: </a:t>
            </a:r>
            <a:r>
              <a:rPr lang="en-US" sz="1200" dirty="0" smtClean="0">
                <a:latin typeface="Calibri"/>
                <a:ea typeface="Calibri"/>
                <a:cs typeface="B Mitra" pitchFamily="2" charset="-78"/>
              </a:rPr>
              <a:t>61 </a:t>
            </a:r>
            <a:r>
              <a:rPr lang="en-US" sz="1200" dirty="0" smtClean="0">
                <a:latin typeface="Times New Roman"/>
                <a:ea typeface="Calibri"/>
                <a:cs typeface="B Mitra" pitchFamily="2" charset="-78"/>
              </a:rPr>
              <a:t>cent/litter</a:t>
            </a:r>
            <a:r>
              <a:rPr lang="en-US" sz="1200" dirty="0" smtClean="0">
                <a:latin typeface="B Nazanin"/>
                <a:ea typeface="Calibri"/>
                <a:cs typeface="B Mitra" pitchFamily="2" charset="-78"/>
              </a:rPr>
              <a:t> </a:t>
            </a:r>
            <a:endParaRPr lang="fa-IR" sz="1200" dirty="0" smtClean="0">
              <a:cs typeface="B Mitra" pitchFamily="2" charset="-78"/>
            </a:endParaRPr>
          </a:p>
          <a:p>
            <a:pPr algn="r" rtl="1"/>
            <a:endParaRPr lang="fa-IR" sz="1200" dirty="0" smtClean="0">
              <a:cs typeface="B Mitra" pitchFamily="2" charset="-78"/>
            </a:endParaRPr>
          </a:p>
          <a:p>
            <a:pPr algn="r" rtl="1"/>
            <a:endParaRPr lang="en-US" sz="1200" dirty="0" smtClean="0">
              <a:cs typeface="B Mitra" pitchFamily="2" charset="-78"/>
            </a:endParaRPr>
          </a:p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N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9" y="1857356"/>
          <a:ext cx="8572560" cy="4214850"/>
        </p:xfrm>
        <a:graphic>
          <a:graphicData uri="http://schemas.openxmlformats.org/drawingml/2006/table">
            <a:tbl>
              <a:tblPr rtl="1"/>
              <a:tblGrid>
                <a:gridCol w="556681"/>
                <a:gridCol w="1953138"/>
                <a:gridCol w="734930"/>
                <a:gridCol w="670740"/>
                <a:gridCol w="397554"/>
                <a:gridCol w="576258"/>
                <a:gridCol w="560610"/>
                <a:gridCol w="708020"/>
                <a:gridCol w="501485"/>
                <a:gridCol w="422371"/>
                <a:gridCol w="639969"/>
                <a:gridCol w="850804"/>
              </a:tblGrid>
              <a:tr h="450242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سال/آلاينده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SPM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0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Titr"/>
                        </a:rPr>
                        <a:t>مجموع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1390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r>
                        <a:rPr lang="fa-IR" sz="1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*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962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1074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225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246723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67288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316334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r>
                        <a:rPr lang="ar-SA" sz="10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**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21333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72443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1559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7470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91189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69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194110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4856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6354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41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1248.7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246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1330940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5/5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362950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1706674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125634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500053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10095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45615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573901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302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442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1256042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Nazanin"/>
                        </a:rPr>
                        <a:t>1392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ميزان عدم انتشار آلاينده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(برحسب تن)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11933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15615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100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3068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605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3270558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82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14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891886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4193861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pPr algn="r" rtl="1"/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صرفه زيست‌محيطي </a:t>
                      </a:r>
                      <a:r>
                        <a:rPr lang="ar-SA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Mitra"/>
                        </a:rPr>
                        <a:t>(ميليون ريال)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370468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1474568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29770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126916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1692317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890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1311</a:t>
                      </a:r>
                      <a:endParaRPr lang="en-US" sz="100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•</a:t>
                      </a:r>
                      <a:endParaRPr lang="en-US" sz="1000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3696239</a:t>
                      </a:r>
                      <a:endParaRPr lang="en-US" sz="1000" b="1" dirty="0"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جمع كل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ميزان عدم انتشار آلاينده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(برحسب تن)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17751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23043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898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4848221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1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1322124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6216869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Titr"/>
                        </a:rPr>
                        <a:t>صرفه زيست‌محيطي </a:t>
                      </a:r>
                      <a:r>
                        <a:rPr lang="ar-SA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Nazanin"/>
                        </a:rPr>
                        <a:t>(ميليون ريال)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Zar"/>
                        <a:ea typeface="Calibri"/>
                        <a:cs typeface="Arial"/>
                      </a:endParaRP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517435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2047064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41424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180001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2357407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1239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1822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5146391</a:t>
                      </a:r>
                    </a:p>
                  </a:txBody>
                  <a:tcPr marL="59731" marR="597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11319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كاهش </a:t>
            </a:r>
            <a:r>
              <a:rPr lang="ar-SA" sz="2000" dirty="0" smtClean="0">
                <a:cs typeface="B Titr" pitchFamily="2" charset="-78"/>
              </a:rPr>
              <a:t>انتشار </a:t>
            </a:r>
            <a:r>
              <a:rPr lang="fa-IR" sz="2000" dirty="0" smtClean="0">
                <a:cs typeface="B Titr" pitchFamily="2" charset="-78"/>
              </a:rPr>
              <a:t>انواع </a:t>
            </a:r>
            <a:r>
              <a:rPr lang="ar-SA" sz="2000" dirty="0" smtClean="0">
                <a:cs typeface="B Titr" pitchFamily="2" charset="-78"/>
              </a:rPr>
              <a:t>آلاينده‌هاي زيست محيطي ناشي از توليد برق واحد يكم نيروگاه اتمي بوشهر</a:t>
            </a:r>
            <a:r>
              <a:rPr lang="fa-IR" sz="2000" dirty="0" smtClean="0">
                <a:cs typeface="B Titr" pitchFamily="2" charset="-78"/>
              </a:rPr>
              <a:t/>
            </a:r>
            <a:br>
              <a:rPr lang="fa-IR" sz="2000" dirty="0" smtClean="0">
                <a:cs typeface="B Titr" pitchFamily="2" charset="-78"/>
              </a:rPr>
            </a:br>
            <a:r>
              <a:rPr lang="fa-IR" sz="1800" dirty="0" smtClean="0">
                <a:cs typeface="B Titr" pitchFamily="2" charset="-78"/>
              </a:rPr>
              <a:t> (92-1390)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N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Mitra" pitchFamily="2" charset="-78"/>
              </a:rPr>
              <a:t> وضعيت نيروگاه‌هاي هسته‌اي در مناطق مختلف جهان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123906" name="Picture 2" descr="C:\Documents and Settings\Gerami\Desktop\gerami\گرامي\Chart_0004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71718"/>
            <a:ext cx="8712261" cy="350046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9568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3907" name="Picture 3" descr="\\Srvweb\UsersNPPD\Gerami\My Documents\My Pictures\ghjnd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85900"/>
            <a:ext cx="8310621" cy="4986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128586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[IAEA,PRIS]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57884" y="0"/>
            <a:ext cx="3043230" cy="5000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a-I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بررسي رقابت پذيري برق هسته‌اي</a:t>
            </a:r>
            <a:endParaRPr lang="en-US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NPP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216568" cy="57150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500166" y="428604"/>
            <a:ext cx="7358114" cy="1588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413</Words>
  <Application>Microsoft Office PowerPoint</Application>
  <PresentationFormat>On-screen Show (4:3)</PresentationFormat>
  <Paragraphs>176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  منافع سالیانه حاصل از بهره‌برداري واحد يكم نيروگاه اتمي بوشهر به طرفیت 1000 مگاوات</vt:lpstr>
      <vt:lpstr>صرفه جويي در مصرف معادل سوخت‌هاي فسيلي ناشي از توليد برق واحد يكم نيروگاه بوشهر  (92-1390)</vt:lpstr>
      <vt:lpstr>كاهش انتشار انواع آلاينده‌هاي زيست محيطي ناشي از توليد برق واحد يكم نيروگاه اتمي بوشهر  (92-1390)</vt:lpstr>
      <vt:lpstr> وضعيت نيروگاه‌هاي هسته‌اي در مناطق مختلف جهان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fatourechian</cp:lastModifiedBy>
  <cp:revision>7</cp:revision>
  <dcterms:created xsi:type="dcterms:W3CDTF">2014-10-21T16:49:17Z</dcterms:created>
  <dcterms:modified xsi:type="dcterms:W3CDTF">2014-12-03T11:04:04Z</dcterms:modified>
</cp:coreProperties>
</file>