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258" r:id="rId2"/>
    <p:sldId id="259" r:id="rId3"/>
    <p:sldId id="376" r:id="rId4"/>
    <p:sldId id="281" r:id="rId5"/>
    <p:sldId id="328" r:id="rId6"/>
    <p:sldId id="329" r:id="rId7"/>
    <p:sldId id="335" r:id="rId8"/>
    <p:sldId id="340" r:id="rId9"/>
    <p:sldId id="341" r:id="rId10"/>
    <p:sldId id="336" r:id="rId11"/>
    <p:sldId id="348" r:id="rId12"/>
    <p:sldId id="349" r:id="rId13"/>
    <p:sldId id="333" r:id="rId14"/>
    <p:sldId id="337" r:id="rId15"/>
    <p:sldId id="334" r:id="rId16"/>
    <p:sldId id="351" r:id="rId17"/>
    <p:sldId id="352" r:id="rId18"/>
    <p:sldId id="353" r:id="rId19"/>
    <p:sldId id="355" r:id="rId20"/>
    <p:sldId id="342" r:id="rId21"/>
    <p:sldId id="375" r:id="rId22"/>
    <p:sldId id="277" r:id="rId23"/>
    <p:sldId id="302" r:id="rId24"/>
    <p:sldId id="319" r:id="rId25"/>
    <p:sldId id="357" r:id="rId26"/>
    <p:sldId id="373" r:id="rId27"/>
    <p:sldId id="365" r:id="rId28"/>
    <p:sldId id="362" r:id="rId29"/>
    <p:sldId id="303" r:id="rId30"/>
    <p:sldId id="305" r:id="rId31"/>
    <p:sldId id="370" r:id="rId32"/>
    <p:sldId id="306" r:id="rId33"/>
    <p:sldId id="371" r:id="rId34"/>
    <p:sldId id="372" r:id="rId35"/>
    <p:sldId id="369" r:id="rId36"/>
    <p:sldId id="367" r:id="rId37"/>
    <p:sldId id="363" r:id="rId38"/>
    <p:sldId id="364" r:id="rId39"/>
    <p:sldId id="279" r:id="rId40"/>
    <p:sldId id="294" r:id="rId41"/>
    <p:sldId id="3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2A7E"/>
    <a:srgbClr val="552579"/>
    <a:srgbClr val="CCECFF"/>
    <a:srgbClr val="CCFFFF"/>
    <a:srgbClr val="001D58"/>
    <a:srgbClr val="058DE1"/>
    <a:srgbClr val="079D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05" autoAdjust="0"/>
    <p:restoredTop sz="94660"/>
  </p:normalViewPr>
  <p:slideViewPr>
    <p:cSldViewPr>
      <p:cViewPr>
        <p:scale>
          <a:sx n="70" d="100"/>
          <a:sy n="70" d="100"/>
        </p:scale>
        <p:origin x="-980" y="2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852743-5AB4-4FD2-863C-718A52B2AE95}" type="datetimeFigureOut">
              <a:rPr lang="fa-IR" smtClean="0"/>
              <a:pPr/>
              <a:t>04/08/1437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DF2FE-6319-49EA-8977-81E69AAD4D60}" type="slidenum">
              <a:rPr lang="fa-IR" smtClean="0"/>
              <a:pPr/>
              <a:t>‹#›</a:t>
            </a:fld>
            <a:endParaRPr lang="fa-IR"/>
          </a:p>
        </p:txBody>
      </p:sp>
    </p:spTree>
    <p:extLst>
      <p:ext uri="{BB962C8B-B14F-4D97-AF65-F5344CB8AC3E}">
        <p14:creationId xmlns="" xmlns:p14="http://schemas.microsoft.com/office/powerpoint/2010/main" val="2631407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61399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2859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9098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17541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2243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103279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9556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198867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272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21578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2016-05-11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3133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BA88-2AA0-4A08-AB9C-BFB3B5183093}" type="datetimeFigureOut">
              <a:rPr lang="en-US" smtClean="0"/>
              <a:pPr/>
              <a:t>2016-05-11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CA17-7794-4CF1-949B-69BE77096D82}" type="slidenum">
              <a:rPr lang="en-US" smtClean="0"/>
              <a:pPr/>
              <a:t>‹#›</a:t>
            </a:fld>
            <a:endParaRPr lang="en-US"/>
          </a:p>
        </p:txBody>
      </p:sp>
    </p:spTree>
    <p:extLst>
      <p:ext uri="{BB962C8B-B14F-4D97-AF65-F5344CB8AC3E}">
        <p14:creationId xmlns="" xmlns:p14="http://schemas.microsoft.com/office/powerpoint/2010/main" val="3411451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076" name="Group 7"/>
          <p:cNvGrpSpPr>
            <a:grpSpLocks/>
          </p:cNvGrpSpPr>
          <p:nvPr/>
        </p:nvGrpSpPr>
        <p:grpSpPr bwMode="auto">
          <a:xfrm>
            <a:off x="3297115" y="476671"/>
            <a:ext cx="1770311" cy="898549"/>
            <a:chOff x="0" y="0"/>
            <a:chExt cx="199" cy="101"/>
          </a:xfrm>
        </p:grpSpPr>
        <p:sp>
          <p:nvSpPr>
            <p:cNvPr id="3080" name="Rectangle 8"/>
            <p:cNvSpPr>
              <a:spLocks/>
            </p:cNvSpPr>
            <p:nvPr/>
          </p:nvSpPr>
          <p:spPr bwMode="auto">
            <a:xfrm>
              <a:off x="0" y="0"/>
              <a:ext cx="199" cy="101"/>
            </a:xfrm>
            <a:prstGeom prst="rect">
              <a:avLst/>
            </a:prstGeom>
            <a:solidFill>
              <a:srgbClr val="F0C9A9"/>
            </a:solidFill>
            <a:ln>
              <a:noFill/>
            </a:ln>
            <a:effectLst/>
            <a:extLs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pic>
          <p:nvPicPr>
            <p:cNvPr id="3081" name="Picture 9" descr="image.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99" cy="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sp>
        <p:nvSpPr>
          <p:cNvPr id="3" name="Rectangle 2"/>
          <p:cNvSpPr/>
          <p:nvPr/>
        </p:nvSpPr>
        <p:spPr>
          <a:xfrm>
            <a:off x="1370112" y="4077071"/>
            <a:ext cx="6280309" cy="1661993"/>
          </a:xfrm>
          <a:prstGeom prst="rect">
            <a:avLst/>
          </a:prstGeom>
          <a:noFill/>
        </p:spPr>
        <p:txBody>
          <a:bodyPr wrap="none" lIns="91440" tIns="45720" rIns="91440" bIns="45720">
            <a:spAutoFit/>
          </a:bodyPr>
          <a:lstStyle/>
          <a:p>
            <a:pPr algn="ctr" defTabSz="456514"/>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Behrooz</a:t>
            </a:r>
            <a:r>
              <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 </a:t>
            </a:r>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Kamalvandi</a:t>
            </a:r>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Deputy President of The Atomic Energy Organization of</a:t>
            </a: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Iran for International, Legal and Parliamentary Affairs </a:t>
            </a:r>
          </a:p>
          <a:p>
            <a:pPr algn="ctr" defTabSz="456514"/>
            <a:endPar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endParaRPr>
          </a:p>
        </p:txBody>
      </p:sp>
      <p:sp>
        <p:nvSpPr>
          <p:cNvPr id="5" name="Rectangle 4"/>
          <p:cNvSpPr/>
          <p:nvPr/>
        </p:nvSpPr>
        <p:spPr>
          <a:xfrm>
            <a:off x="2051720" y="5589239"/>
            <a:ext cx="4261102" cy="584775"/>
          </a:xfrm>
          <a:prstGeom prst="rect">
            <a:avLst/>
          </a:prstGeom>
          <a:noFill/>
        </p:spPr>
        <p:txBody>
          <a:bodyPr wrap="none" lIns="91440" tIns="45720" rIns="91440" bIns="45720">
            <a:spAutoFit/>
          </a:bodyPr>
          <a:lstStyle/>
          <a:p>
            <a:pPr algn="ctr"/>
            <a:r>
              <a:rPr lang="en-US" sz="1600" dirty="0" smtClean="0">
                <a:ln w="10160">
                  <a:solidFill>
                    <a:schemeClr val="accent1"/>
                  </a:solidFill>
                  <a:prstDash val="solid"/>
                </a:ln>
                <a:effectLst>
                  <a:outerShdw blurRad="38100" dist="32000" dir="5400000" algn="tl">
                    <a:srgbClr val="000000">
                      <a:alpha val="30000"/>
                    </a:srgbClr>
                  </a:outerShdw>
                </a:effectLst>
              </a:rPr>
              <a:t>Turkey-MENA Nuclear Industry Congress</a:t>
            </a:r>
          </a:p>
          <a:p>
            <a:pPr algn="ctr"/>
            <a:r>
              <a:rPr lang="en-US" sz="1600" dirty="0">
                <a:ln w="10160">
                  <a:solidFill>
                    <a:schemeClr val="accent1"/>
                  </a:solidFill>
                  <a:prstDash val="solid"/>
                </a:ln>
                <a:effectLst>
                  <a:outerShdw blurRad="38100" dist="32000" dir="5400000" algn="tl">
                    <a:srgbClr val="000000">
                      <a:alpha val="30000"/>
                    </a:srgbClr>
                  </a:outerShdw>
                </a:effectLst>
              </a:rPr>
              <a:t>2016 May </a:t>
            </a:r>
            <a:r>
              <a:rPr lang="en-US" sz="1600" dirty="0" smtClean="0">
                <a:ln w="10160">
                  <a:solidFill>
                    <a:schemeClr val="accent1"/>
                  </a:solidFill>
                  <a:prstDash val="solid"/>
                </a:ln>
                <a:effectLst>
                  <a:outerShdw blurRad="38100" dist="32000" dir="5400000" algn="tl">
                    <a:srgbClr val="000000">
                      <a:alpha val="30000"/>
                    </a:srgbClr>
                  </a:outerShdw>
                </a:effectLst>
              </a:rPr>
              <a:t>12-13, Istanbul</a:t>
            </a:r>
            <a:endParaRPr lang="en-US" sz="1600" dirty="0">
              <a:ln w="10160">
                <a:solidFill>
                  <a:schemeClr val="accent1"/>
                </a:solidFill>
                <a:prstDash val="solid"/>
              </a:ln>
              <a:effectLst>
                <a:outerShdw blurRad="38100" dist="32000" dir="5400000" algn="tl">
                  <a:srgbClr val="000000">
                    <a:alpha val="30000"/>
                  </a:srgbClr>
                </a:outerShdw>
              </a:effectLst>
            </a:endParaRPr>
          </a:p>
        </p:txBody>
      </p:sp>
      <p:sp>
        <p:nvSpPr>
          <p:cNvPr id="6" name="Rectangle 5"/>
          <p:cNvSpPr/>
          <p:nvPr/>
        </p:nvSpPr>
        <p:spPr>
          <a:xfrm>
            <a:off x="1403648" y="1977430"/>
            <a:ext cx="5809604" cy="954107"/>
          </a:xfrm>
          <a:prstGeom prst="rect">
            <a:avLst/>
          </a:prstGeom>
          <a:noFill/>
        </p:spPr>
        <p:txBody>
          <a:bodyPr wrap="none" lIns="91440" tIns="45720" rIns="91440" bIns="45720">
            <a:spAutoFit/>
          </a:bodyPr>
          <a:lstStyle/>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The Iranian nuclear Power</a:t>
            </a:r>
          </a:p>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 program policies</a:t>
            </a:r>
            <a:endParaRPr lang="en-US" sz="2800" b="1" cap="all" dirty="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83268324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2800" dirty="0">
                <a:solidFill>
                  <a:srgbClr val="552579"/>
                </a:solidFill>
                <a:latin typeface="Albertus Extra Bold" pitchFamily="34" charset="0"/>
                <a:sym typeface="Helvetica" charset="0"/>
              </a:rPr>
              <a:t>Demand for the Nuclear Energy</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990601"/>
            <a:ext cx="8229600" cy="1066800"/>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Nuclear power provides about </a:t>
            </a:r>
            <a:r>
              <a:rPr lang="en-US" sz="2400" b="1" u="sng" dirty="0">
                <a:solidFill>
                  <a:srgbClr val="001D58"/>
                </a:solidFill>
                <a:latin typeface="Helvetica" charset="0"/>
                <a:ea typeface="Helvetica" charset="0"/>
                <a:cs typeface="Helvetica" charset="0"/>
              </a:rPr>
              <a:t>11% </a:t>
            </a:r>
            <a:r>
              <a:rPr lang="en-US" sz="2400" b="1" dirty="0">
                <a:solidFill>
                  <a:srgbClr val="001D58"/>
                </a:solidFill>
                <a:latin typeface="Helvetica" charset="0"/>
                <a:ea typeface="Helvetica" charset="0"/>
                <a:cs typeface="Helvetica" charset="0"/>
              </a:rPr>
              <a:t>of the world’s electricity, and </a:t>
            </a:r>
            <a:r>
              <a:rPr lang="en-US" sz="2400" b="1" u="sng" dirty="0">
                <a:solidFill>
                  <a:srgbClr val="001D58"/>
                </a:solidFill>
                <a:latin typeface="Helvetica" charset="0"/>
                <a:ea typeface="Helvetica" charset="0"/>
                <a:cs typeface="Helvetica" charset="0"/>
              </a:rPr>
              <a:t>21% </a:t>
            </a:r>
            <a:r>
              <a:rPr lang="en-US" sz="2400" b="1" dirty="0">
                <a:solidFill>
                  <a:srgbClr val="001D58"/>
                </a:solidFill>
                <a:latin typeface="Helvetica" charset="0"/>
                <a:ea typeface="Helvetica" charset="0"/>
                <a:cs typeface="Helvetica" charset="0"/>
              </a:rPr>
              <a:t>of electricity in OECD </a:t>
            </a:r>
            <a:r>
              <a:rPr lang="en-US" sz="2400" b="1" dirty="0" smtClean="0">
                <a:solidFill>
                  <a:srgbClr val="001D58"/>
                </a:solidFill>
                <a:latin typeface="Helvetica" charset="0"/>
                <a:ea typeface="Helvetica" charset="0"/>
                <a:cs typeface="Helvetica" charset="0"/>
              </a:rPr>
              <a:t>countries</a:t>
            </a:r>
          </a:p>
          <a:p>
            <a:pPr marL="365760" lvl="1" indent="-256032" algn="justLow" defTabSz="649288">
              <a:spcBef>
                <a:spcPts val="600"/>
              </a:spcBef>
              <a:buSzPct val="115000"/>
              <a:buFont typeface="Wingdings" pitchFamily="2" charset="2"/>
              <a:buChar char="Ø"/>
            </a:pPr>
            <a:endParaRPr lang="en-US" sz="2800" b="1" dirty="0">
              <a:solidFill>
                <a:srgbClr val="00B050"/>
              </a:solidFill>
              <a:latin typeface="Helvetica" charset="0"/>
              <a:ea typeface="Helvetica" charset="0"/>
              <a:cs typeface="Helvetica" charset="0"/>
            </a:endParaRPr>
          </a:p>
        </p:txBody>
      </p:sp>
      <p:pic>
        <p:nvPicPr>
          <p:cNvPr id="4" name="Picture 2" descr="C:\Documents and Settings\Gerami\Desktop\gerami\گرامي\Chart_000483.png"/>
          <p:cNvPicPr>
            <a:picLocks noChangeAspect="1" noChangeArrowheads="1"/>
          </p:cNvPicPr>
          <p:nvPr/>
        </p:nvPicPr>
        <p:blipFill>
          <a:blip r:embed="rId2"/>
          <a:srcRect/>
          <a:stretch>
            <a:fillRect/>
          </a:stretch>
        </p:blipFill>
        <p:spPr bwMode="auto">
          <a:xfrm>
            <a:off x="0" y="2348880"/>
            <a:ext cx="4729534" cy="3384376"/>
          </a:xfrm>
          <a:prstGeom prst="rect">
            <a:avLst/>
          </a:prstGeom>
          <a:noFill/>
        </p:spPr>
      </p:pic>
      <p:pic>
        <p:nvPicPr>
          <p:cNvPr id="1026" name="Picture 2" descr="C:\Users\gerami\Desktop\Chart_000034.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6016" y="1844824"/>
            <a:ext cx="4262515" cy="50131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989517" y="6550222"/>
            <a:ext cx="115448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[IAEA,PRIS]</a:t>
            </a:r>
            <a:endParaRPr lang="en-US" sz="1400" dirty="0">
              <a:latin typeface="Times New Roman" pitchFamily="18" charset="0"/>
              <a:cs typeface="Times New Roman" pitchFamily="18" charset="0"/>
            </a:endParaRPr>
          </a:p>
        </p:txBody>
      </p:sp>
      <p:sp>
        <p:nvSpPr>
          <p:cNvPr id="7" name="Content Placeholder 1"/>
          <p:cNvSpPr txBox="1">
            <a:spLocks/>
          </p:cNvSpPr>
          <p:nvPr/>
        </p:nvSpPr>
        <p:spPr>
          <a:xfrm>
            <a:off x="0" y="5867400"/>
            <a:ext cx="6324600" cy="914400"/>
          </a:xfrm>
          <a:prstGeom prst="rect">
            <a:avLst/>
          </a:prstGeom>
        </p:spPr>
        <p:txBody>
          <a:bodyPr vert="horz" lIns="91440" tIns="45720" rIns="91440" bIns="45720" rtlCol="0">
            <a:normAutofit/>
          </a:bodyPr>
          <a:lstStyle/>
          <a:p>
            <a:pPr marL="365760" marR="0" lvl="1" indent="-256032" algn="justLow" defTabSz="649288" rtl="0" eaLnBrk="1" fontAlgn="auto" latinLnBrk="0" hangingPunct="1">
              <a:lnSpc>
                <a:spcPct val="100000"/>
              </a:lnSpc>
              <a:spcBef>
                <a:spcPts val="600"/>
              </a:spcBef>
              <a:spcAft>
                <a:spcPts val="0"/>
              </a:spcAft>
              <a:buClrTx/>
              <a:buSzPct val="115000"/>
              <a:buFont typeface="Wingdings" pitchFamily="2" charset="2"/>
              <a:buChar char="Ø"/>
              <a:tabLst/>
              <a:defRPr/>
            </a:pPr>
            <a:r>
              <a:rPr lang="en-US" sz="2000" b="1" dirty="0" smtClean="0">
                <a:solidFill>
                  <a:srgbClr val="001D58"/>
                </a:solidFill>
                <a:latin typeface="Helvetica" charset="0"/>
                <a:ea typeface="Helvetica" charset="0"/>
                <a:cs typeface="Helvetica" charset="0"/>
              </a:rPr>
              <a:t> 444 Reactor operational </a:t>
            </a:r>
          </a:p>
          <a:p>
            <a:pPr marL="365760" marR="0" lvl="1" indent="-256032" algn="justLow" defTabSz="649288" rtl="0" eaLnBrk="1" fontAlgn="auto" latinLnBrk="0" hangingPunct="1">
              <a:lnSpc>
                <a:spcPct val="100000"/>
              </a:lnSpc>
              <a:spcBef>
                <a:spcPts val="600"/>
              </a:spcBef>
              <a:spcAft>
                <a:spcPts val="0"/>
              </a:spcAft>
              <a:buClrTx/>
              <a:buSzPct val="115000"/>
              <a:buFont typeface="Wingdings" pitchFamily="2" charset="2"/>
              <a:buChar char="Ø"/>
              <a:tabLst/>
              <a:defRPr/>
            </a:pPr>
            <a:r>
              <a:rPr kumimoji="0" lang="en-US" sz="2000" b="1" i="0" u="none" strike="noStrike" kern="1200" cap="none" spc="0" normalizeH="0" baseline="0" noProof="0" dirty="0" smtClean="0">
                <a:ln>
                  <a:noFill/>
                </a:ln>
                <a:solidFill>
                  <a:srgbClr val="001D58"/>
                </a:solidFill>
                <a:effectLst/>
                <a:uLnTx/>
                <a:uFillTx/>
                <a:latin typeface="Helvetica" charset="0"/>
                <a:ea typeface="Helvetica" charset="0"/>
                <a:cs typeface="Helvetica" charset="0"/>
              </a:rPr>
              <a:t>64</a:t>
            </a:r>
            <a:r>
              <a:rPr kumimoji="0" lang="en-US" sz="2000" b="1" i="0" u="none" strike="noStrike" kern="1200" cap="none" spc="0" normalizeH="0" noProof="0" dirty="0" smtClean="0">
                <a:ln>
                  <a:noFill/>
                </a:ln>
                <a:solidFill>
                  <a:srgbClr val="001D58"/>
                </a:solidFill>
                <a:effectLst/>
                <a:uLnTx/>
                <a:uFillTx/>
                <a:latin typeface="Helvetica" charset="0"/>
                <a:ea typeface="Helvetica" charset="0"/>
                <a:cs typeface="Helvetica" charset="0"/>
              </a:rPr>
              <a:t> Reactor under construction( 42 in Asia)</a:t>
            </a:r>
            <a:endParaRPr kumimoji="0" lang="en-US" sz="2400" b="1" i="0" u="none" strike="noStrike" kern="1200" cap="none" spc="0" normalizeH="0" baseline="0" noProof="0" dirty="0">
              <a:ln>
                <a:noFill/>
              </a:ln>
              <a:solidFill>
                <a:srgbClr val="00B050"/>
              </a:solidFill>
              <a:effectLst/>
              <a:uLnTx/>
              <a:uFillTx/>
              <a:latin typeface="Helvetica" charset="0"/>
              <a:ea typeface="Helvetica" charset="0"/>
              <a:cs typeface="Helvetica" charset="0"/>
            </a:endParaRPr>
          </a:p>
        </p:txBody>
      </p:sp>
    </p:spTree>
    <p:extLst>
      <p:ext uri="{BB962C8B-B14F-4D97-AF65-F5344CB8AC3E}">
        <p14:creationId xmlns="" xmlns:p14="http://schemas.microsoft.com/office/powerpoint/2010/main" val="38984113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227644"/>
            <a:ext cx="8229600" cy="778098"/>
          </a:xfrm>
        </p:spPr>
        <p:txBody>
          <a:bodyPr>
            <a:normAutofit/>
          </a:bodyPr>
          <a:lstStyle/>
          <a:p>
            <a:r>
              <a:rPr lang="en-US" altLang="zh-CN" sz="3200" dirty="0" smtClean="0">
                <a:solidFill>
                  <a:srgbClr val="552579"/>
                </a:solidFill>
                <a:latin typeface="Albertus Extra Bold" pitchFamily="34" charset="0"/>
              </a:rPr>
              <a:t>Resources </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318356" y="2060848"/>
            <a:ext cx="8363272" cy="4104456"/>
          </a:xfrm>
        </p:spPr>
        <p:txBody>
          <a:bodyPr>
            <a:normAutofit/>
          </a:bodyPr>
          <a:lstStyle/>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Total reserve </a:t>
            </a:r>
            <a:r>
              <a:rPr lang="en-US" altLang="zh-CN" sz="2800" b="1" dirty="0">
                <a:solidFill>
                  <a:srgbClr val="001D58"/>
                </a:solidFill>
                <a:latin typeface="Helvetica" charset="0"/>
                <a:ea typeface="Helvetica" charset="0"/>
                <a:cs typeface="Helvetica" charset="0"/>
              </a:rPr>
              <a:t>of accessible crude oil and gas liquidities  is </a:t>
            </a:r>
            <a:r>
              <a:rPr lang="en-US" altLang="zh-CN" sz="2800" b="1" dirty="0" smtClean="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11.4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world </a:t>
            </a:r>
            <a:r>
              <a:rPr lang="en-US" altLang="zh-CN" sz="2800" b="1" dirty="0" smtClean="0">
                <a:solidFill>
                  <a:srgbClr val="001D58"/>
                </a:solidFill>
                <a:latin typeface="Helvetica" charset="0"/>
                <a:ea typeface="Helvetica" charset="0"/>
                <a:cs typeface="Helvetica" charset="0"/>
              </a:rPr>
              <a:t>known reserves.</a:t>
            </a:r>
          </a:p>
          <a:p>
            <a:pPr marL="109728" lvl="1" indent="0" algn="just" defTabSz="649288">
              <a:lnSpc>
                <a:spcPct val="100000"/>
              </a:lnSpc>
              <a:spcBef>
                <a:spcPts val="600"/>
              </a:spcBef>
              <a:spcAft>
                <a:spcPct val="0"/>
              </a:spcAft>
              <a:buSzPct val="115000"/>
              <a:buNone/>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98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primary energy </a:t>
            </a:r>
            <a:r>
              <a:rPr lang="en-US" altLang="zh-CN" sz="2800" b="1" dirty="0">
                <a:solidFill>
                  <a:srgbClr val="001D58"/>
                </a:solidFill>
                <a:latin typeface="Helvetica" charset="0"/>
                <a:ea typeface="Helvetica" charset="0"/>
                <a:cs typeface="Helvetica" charset="0"/>
              </a:rPr>
              <a:t>production is providing from </a:t>
            </a:r>
            <a:r>
              <a:rPr lang="en-US" altLang="zh-CN" sz="2800" b="1" dirty="0">
                <a:solidFill>
                  <a:schemeClr val="accent2"/>
                </a:solidFill>
                <a:latin typeface="Helvetica" charset="0"/>
                <a:ea typeface="Helvetica" charset="0"/>
                <a:cs typeface="Helvetica" charset="0"/>
              </a:rPr>
              <a:t>oil</a:t>
            </a:r>
            <a:r>
              <a:rPr lang="en-US" altLang="zh-CN" sz="2800" b="1" dirty="0">
                <a:solidFill>
                  <a:srgbClr val="001D58"/>
                </a:solidFill>
                <a:latin typeface="Helvetica" charset="0"/>
                <a:ea typeface="Helvetica" charset="0"/>
                <a:cs typeface="Helvetica" charset="0"/>
              </a:rPr>
              <a:t> and natural</a:t>
            </a:r>
            <a:r>
              <a:rPr lang="en-US" altLang="zh-CN" sz="2800" b="1" dirty="0">
                <a:solidFill>
                  <a:schemeClr val="accent2"/>
                </a:solidFill>
                <a:latin typeface="Helvetica" charset="0"/>
                <a:ea typeface="Helvetica" charset="0"/>
                <a:cs typeface="Helvetica" charset="0"/>
              </a:rPr>
              <a:t> gas </a:t>
            </a:r>
            <a:r>
              <a:rPr lang="en-US" altLang="zh-CN" sz="2800" b="1" dirty="0">
                <a:solidFill>
                  <a:srgbClr val="001D58"/>
                </a:solidFill>
                <a:latin typeface="Helvetica" charset="0"/>
                <a:ea typeface="Helvetica" charset="0"/>
                <a:cs typeface="Helvetica" charset="0"/>
              </a:rPr>
              <a:t>resources.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Natural gas</a:t>
            </a:r>
            <a:r>
              <a:rPr lang="en-US" altLang="zh-CN" sz="2800" b="1" dirty="0">
                <a:solidFill>
                  <a:srgbClr val="001D58"/>
                </a:solidFill>
                <a:latin typeface="Helvetica" charset="0"/>
                <a:ea typeface="Helvetica" charset="0"/>
                <a:cs typeface="Helvetica" charset="0"/>
              </a:rPr>
              <a:t>, with a reserve of </a:t>
            </a:r>
            <a:r>
              <a:rPr lang="en-US" altLang="zh-CN" sz="2800" b="1" u="sng" dirty="0">
                <a:solidFill>
                  <a:srgbClr val="001D58"/>
                </a:solidFill>
                <a:latin typeface="Helvetica" charset="0"/>
                <a:ea typeface="Helvetica" charset="0"/>
                <a:cs typeface="Helvetica" charset="0"/>
              </a:rPr>
              <a:t>13.18 trillion </a:t>
            </a:r>
            <a:r>
              <a:rPr lang="en-US" altLang="zh-CN" sz="2800" b="1" dirty="0">
                <a:solidFill>
                  <a:srgbClr val="001D58"/>
                </a:solidFill>
                <a:latin typeface="Helvetica" charset="0"/>
                <a:ea typeface="Helvetica" charset="0"/>
                <a:cs typeface="Helvetica" charset="0"/>
              </a:rPr>
              <a:t>cubic meters forms about </a:t>
            </a:r>
            <a:r>
              <a:rPr lang="en-US" altLang="zh-CN" sz="2800" b="1" u="sng" dirty="0" smtClean="0">
                <a:solidFill>
                  <a:srgbClr val="001D58"/>
                </a:solidFill>
                <a:latin typeface="Helvetica" charset="0"/>
                <a:ea typeface="Helvetica" charset="0"/>
                <a:cs typeface="Helvetica" charset="0"/>
              </a:rPr>
              <a:t>15.5 % of </a:t>
            </a:r>
            <a:r>
              <a:rPr lang="en-US" altLang="zh-CN" sz="2800" b="1" u="sng" dirty="0">
                <a:solidFill>
                  <a:srgbClr val="001D58"/>
                </a:solidFill>
                <a:latin typeface="Helvetica" charset="0"/>
                <a:ea typeface="Helvetica" charset="0"/>
                <a:cs typeface="Helvetica" charset="0"/>
              </a:rPr>
              <a:t>world </a:t>
            </a:r>
            <a:r>
              <a:rPr lang="en-US" altLang="zh-CN" sz="2800" b="1" dirty="0">
                <a:solidFill>
                  <a:srgbClr val="001D58"/>
                </a:solidFill>
                <a:latin typeface="Helvetica" charset="0"/>
                <a:ea typeface="Helvetica" charset="0"/>
                <a:cs typeface="Helvetica" charset="0"/>
              </a:rPr>
              <a:t>natural gas reserve</a:t>
            </a:r>
          </a:p>
        </p:txBody>
      </p:sp>
      <p:sp>
        <p:nvSpPr>
          <p:cNvPr id="4" name="Title 2"/>
          <p:cNvSpPr txBox="1">
            <a:spLocks/>
          </p:cNvSpPr>
          <p:nvPr/>
        </p:nvSpPr>
        <p:spPr>
          <a:xfrm>
            <a:off x="107504" y="75516"/>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36176691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93204" y="968896"/>
            <a:ext cx="8229600" cy="936104"/>
          </a:xfrm>
        </p:spPr>
        <p:txBody>
          <a:bodyPr>
            <a:normAutofit/>
          </a:bodyPr>
          <a:lstStyle/>
          <a:p>
            <a:pPr algn="ctr"/>
            <a:r>
              <a:rPr lang="en-US" altLang="zh-CN" sz="2800" dirty="0">
                <a:solidFill>
                  <a:srgbClr val="552579"/>
                </a:solidFill>
                <a:latin typeface="Albertus Extra Bold" pitchFamily="34" charset="0"/>
              </a:rPr>
              <a:t>Electric Power generation </a:t>
            </a:r>
            <a:endParaRPr lang="fa-IR" altLang="zh-CN"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752600"/>
            <a:ext cx="8229600" cy="4525963"/>
          </a:xfrm>
        </p:spPr>
        <p:txBody>
          <a:bodyPr>
            <a:normAutofit/>
          </a:bodyPr>
          <a:lstStyle/>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 </a:t>
            </a:r>
            <a:r>
              <a:rPr lang="en-US" altLang="zh-CN" sz="2800" b="1" u="sng" dirty="0" smtClean="0">
                <a:solidFill>
                  <a:srgbClr val="001D58"/>
                </a:solidFill>
                <a:latin typeface="Helvetica" charset="0"/>
                <a:ea typeface="Helvetica" charset="0"/>
                <a:cs typeface="Helvetica" charset="0"/>
              </a:rPr>
              <a:t>Nominal </a:t>
            </a:r>
            <a:r>
              <a:rPr lang="en-US" altLang="zh-CN" sz="2800" b="1" u="sng" dirty="0">
                <a:solidFill>
                  <a:srgbClr val="001D58"/>
                </a:solidFill>
                <a:latin typeface="Helvetica" charset="0"/>
                <a:ea typeface="Helvetica" charset="0"/>
                <a:cs typeface="Helvetica" charset="0"/>
              </a:rPr>
              <a:t>capacity </a:t>
            </a:r>
            <a:r>
              <a:rPr lang="en-US" altLang="zh-CN" sz="2800" b="1" dirty="0">
                <a:solidFill>
                  <a:srgbClr val="001D58"/>
                </a:solidFill>
                <a:latin typeface="Helvetica" charset="0"/>
                <a:ea typeface="Helvetica" charset="0"/>
                <a:cs typeface="Helvetica" charset="0"/>
              </a:rPr>
              <a:t>of power plants  reached the record of </a:t>
            </a:r>
            <a:r>
              <a:rPr lang="en-US" altLang="zh-CN" sz="2800" b="1" dirty="0" smtClean="0">
                <a:solidFill>
                  <a:srgbClr val="001D58"/>
                </a:solidFill>
                <a:latin typeface="Helvetica" charset="0"/>
                <a:ea typeface="Helvetica" charset="0"/>
                <a:cs typeface="Helvetica" charset="0"/>
              </a:rPr>
              <a:t>73152 MW in 2014</a:t>
            </a:r>
          </a:p>
          <a:p>
            <a:pPr marL="365760" lvl="1" indent="-256032" algn="just" defTabSz="649288">
              <a:spcBef>
                <a:spcPts val="600"/>
              </a:spcBef>
              <a:spcAft>
                <a:spcPct val="0"/>
              </a:spcAft>
              <a:buSzPct val="115000"/>
              <a:buNone/>
              <a:defRPr/>
            </a:pPr>
            <a:endParaRPr lang="en-US" altLang="zh-CN" sz="2800" b="1" dirty="0" smtClean="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 </a:t>
            </a:r>
            <a:r>
              <a:rPr lang="en-US" altLang="zh-CN" sz="2800" b="1" dirty="0">
                <a:solidFill>
                  <a:srgbClr val="001D58"/>
                </a:solidFill>
                <a:latin typeface="Helvetica" charset="0"/>
                <a:ea typeface="Helvetica" charset="0"/>
                <a:cs typeface="Helvetica" charset="0"/>
              </a:rPr>
              <a:t>Rate of </a:t>
            </a:r>
            <a:r>
              <a:rPr lang="en-US" altLang="zh-CN" sz="2800" b="1" u="sng" dirty="0">
                <a:solidFill>
                  <a:srgbClr val="001D58"/>
                </a:solidFill>
                <a:latin typeface="Helvetica" charset="0"/>
                <a:ea typeface="Helvetica" charset="0"/>
                <a:cs typeface="Helvetica" charset="0"/>
              </a:rPr>
              <a:t>electricity demand </a:t>
            </a:r>
            <a:r>
              <a:rPr lang="en-US" altLang="zh-CN" sz="2800" b="1" dirty="0">
                <a:solidFill>
                  <a:srgbClr val="001D58"/>
                </a:solidFill>
                <a:latin typeface="Helvetica" charset="0"/>
                <a:ea typeface="Helvetica" charset="0"/>
                <a:cs typeface="Helvetica" charset="0"/>
              </a:rPr>
              <a:t>is about </a:t>
            </a:r>
            <a:r>
              <a:rPr lang="en-US" altLang="zh-CN" sz="2800" b="1" u="sng" dirty="0">
                <a:solidFill>
                  <a:srgbClr val="001D58"/>
                </a:solidFill>
                <a:latin typeface="Helvetica" charset="0"/>
                <a:ea typeface="Helvetica" charset="0"/>
                <a:cs typeface="Helvetica" charset="0"/>
              </a:rPr>
              <a:t>8</a:t>
            </a:r>
            <a:r>
              <a:rPr lang="en-US" altLang="zh-CN" sz="2800" b="1" u="sng" dirty="0" smtClean="0">
                <a:solidFill>
                  <a:srgbClr val="001D58"/>
                </a:solidFill>
                <a:latin typeface="Helvetica" charset="0"/>
                <a:ea typeface="Helvetica" charset="0"/>
                <a:cs typeface="Helvetica" charset="0"/>
              </a:rPr>
              <a:t>%</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endParaRPr lang="en-US" altLang="zh-CN"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Share of </a:t>
            </a:r>
            <a:r>
              <a:rPr lang="en-US" altLang="zh-CN" sz="2800" b="1" u="sng" dirty="0" err="1" smtClean="0">
                <a:solidFill>
                  <a:srgbClr val="001D58"/>
                </a:solidFill>
                <a:latin typeface="Helvetica" charset="0"/>
                <a:ea typeface="Helvetica" charset="0"/>
                <a:cs typeface="Helvetica" charset="0"/>
              </a:rPr>
              <a:t>N.Gas</a:t>
            </a:r>
            <a:r>
              <a:rPr lang="en-US" altLang="zh-CN" sz="2800" b="1" u="sng" dirty="0" smtClean="0">
                <a:solidFill>
                  <a:srgbClr val="001D58"/>
                </a:solidFill>
                <a:latin typeface="Helvetica" charset="0"/>
                <a:ea typeface="Helvetica" charset="0"/>
                <a:cs typeface="Helvetica" charset="0"/>
              </a:rPr>
              <a:t> </a:t>
            </a:r>
            <a:r>
              <a:rPr lang="en-US" altLang="zh-CN" sz="2800" b="1" dirty="0" smtClean="0">
                <a:solidFill>
                  <a:srgbClr val="001D58"/>
                </a:solidFill>
                <a:latin typeface="Helvetica" charset="0"/>
                <a:ea typeface="Helvetica" charset="0"/>
                <a:cs typeface="Helvetica" charset="0"/>
              </a:rPr>
              <a:t>on electricity generation </a:t>
            </a:r>
            <a:r>
              <a:rPr lang="en-US" altLang="zh-CN" sz="2800" b="1" u="sng" dirty="0" smtClean="0">
                <a:solidFill>
                  <a:srgbClr val="001D58"/>
                </a:solidFill>
                <a:latin typeface="Helvetica" charset="0"/>
                <a:ea typeface="Helvetica" charset="0"/>
                <a:cs typeface="Helvetica" charset="0"/>
              </a:rPr>
              <a:t>30%</a:t>
            </a:r>
          </a:p>
          <a:p>
            <a:pPr marL="365760" lvl="1" indent="-256032" algn="just" defTabSz="649288">
              <a:spcBef>
                <a:spcPts val="600"/>
              </a:spcBef>
              <a:spcAft>
                <a:spcPct val="0"/>
              </a:spcAft>
              <a:buSzPct val="115000"/>
              <a:buNone/>
              <a:defRPr/>
            </a:pPr>
            <a:endParaRPr lang="en-US" altLang="zh-CN" sz="2800" b="1" u="sng" dirty="0" smtClean="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u="sng" dirty="0" smtClean="0">
                <a:solidFill>
                  <a:srgbClr val="001D58"/>
                </a:solidFill>
                <a:latin typeface="Helvetica" charset="0"/>
                <a:ea typeface="Helvetica" charset="0"/>
                <a:cs typeface="Helvetica" charset="0"/>
              </a:rPr>
              <a:t>Challenges</a:t>
            </a:r>
            <a:r>
              <a:rPr lang="en-US" altLang="zh-CN" sz="2800" b="1" dirty="0" smtClean="0">
                <a:solidFill>
                  <a:srgbClr val="001D58"/>
                </a:solidFill>
                <a:latin typeface="Helvetica" charset="0"/>
                <a:ea typeface="Helvetica" charset="0"/>
                <a:cs typeface="Helvetica" charset="0"/>
              </a:rPr>
              <a:t> of </a:t>
            </a:r>
            <a:r>
              <a:rPr lang="en-US" altLang="zh-CN" b="1" dirty="0" smtClean="0">
                <a:solidFill>
                  <a:srgbClr val="001D58"/>
                </a:solidFill>
                <a:latin typeface="Helvetica" charset="0"/>
                <a:ea typeface="Helvetica" charset="0"/>
                <a:cs typeface="Helvetica" charset="0"/>
              </a:rPr>
              <a:t>growing demand, efficiency, Environmental impact and fossil resources.</a:t>
            </a:r>
            <a:endParaRPr lang="fa-IR" altLang="zh-CN" b="1" dirty="0" smtClean="0">
              <a:solidFill>
                <a:srgbClr val="001D58"/>
              </a:solidFill>
              <a:latin typeface="Helvetica" charset="0"/>
              <a:ea typeface="Helvetica" charset="0"/>
              <a:cs typeface="Helvetica" charset="0"/>
            </a:endParaRPr>
          </a:p>
        </p:txBody>
      </p:sp>
      <p:sp>
        <p:nvSpPr>
          <p:cNvPr id="5" name="Title 2"/>
          <p:cNvSpPr txBox="1">
            <a:spLocks/>
          </p:cNvSpPr>
          <p:nvPr/>
        </p:nvSpPr>
        <p:spPr>
          <a:xfrm>
            <a:off x="0" y="76200"/>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2030463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0"/>
            <a:ext cx="8544744" cy="854968"/>
          </a:xfrm>
        </p:spPr>
        <p:txBody>
          <a:bodyPr>
            <a:normAutofit fontScale="90000"/>
          </a:bodyPr>
          <a:lstStyle/>
          <a:p>
            <a:pPr algn="ctr"/>
            <a:r>
              <a:rPr lang="en-US" sz="3200" dirty="0" smtClean="0">
                <a:solidFill>
                  <a:srgbClr val="552579"/>
                </a:solidFill>
                <a:latin typeface="Albertus Extra Bold" pitchFamily="34" charset="0"/>
              </a:rPr>
              <a:t>Electric Power </a:t>
            </a:r>
            <a:r>
              <a:rPr lang="en-US" sz="3200" dirty="0">
                <a:solidFill>
                  <a:srgbClr val="552579"/>
                </a:solidFill>
                <a:latin typeface="Albertus Extra Bold" pitchFamily="34" charset="0"/>
              </a:rPr>
              <a:t>generation </a:t>
            </a:r>
            <a:r>
              <a:rPr lang="en-US" sz="3200" dirty="0" smtClean="0">
                <a:solidFill>
                  <a:srgbClr val="552579"/>
                </a:solidFill>
                <a:latin typeface="Albertus Extra Bold" pitchFamily="34" charset="0"/>
              </a:rPr>
              <a:t>by power plant types </a:t>
            </a:r>
            <a:endParaRPr lang="fa-IR" sz="3200" dirty="0">
              <a:solidFill>
                <a:srgbClr val="552579"/>
              </a:solidFill>
              <a:latin typeface="Albertus Extra Bold" pitchFamily="34"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639731"/>
            <a:ext cx="7931224" cy="4967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0" y="0"/>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10079175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rmAutofit/>
          </a:bodyPr>
          <a:lstStyle/>
          <a:p>
            <a:pPr marL="109728" indent="0">
              <a:buNone/>
            </a:pPr>
            <a:endParaRPr lang="en-US" sz="2800" dirty="0" smtClean="0">
              <a:solidFill>
                <a:srgbClr val="001D58"/>
              </a:solidFill>
              <a:latin typeface="Helvetica" charset="0"/>
              <a:ea typeface="Helvetica" charset="0"/>
              <a:cs typeface="Helvetica" charset="0"/>
            </a:endParaRPr>
          </a:p>
          <a:p>
            <a:r>
              <a:rPr lang="en-US" sz="2800" dirty="0" smtClean="0">
                <a:solidFill>
                  <a:srgbClr val="001D58"/>
                </a:solidFill>
                <a:latin typeface="Helvetica" charset="0"/>
                <a:ea typeface="Helvetica" charset="0"/>
                <a:cs typeface="Helvetica" charset="0"/>
              </a:rPr>
              <a:t>In mid-2015 generating capacity was </a:t>
            </a:r>
            <a:r>
              <a:rPr lang="en-US" sz="2800" dirty="0" smtClean="0">
                <a:solidFill>
                  <a:srgbClr val="FF0000"/>
                </a:solidFill>
                <a:latin typeface="Helvetica" charset="0"/>
                <a:ea typeface="Helvetica" charset="0"/>
                <a:cs typeface="Helvetica" charset="0"/>
              </a:rPr>
              <a:t>74 </a:t>
            </a:r>
            <a:r>
              <a:rPr lang="en-US" sz="2800" dirty="0" err="1" smtClean="0">
                <a:solidFill>
                  <a:srgbClr val="FF0000"/>
                </a:solidFill>
                <a:latin typeface="Helvetica" charset="0"/>
                <a:ea typeface="Helvetica" charset="0"/>
                <a:cs typeface="Helvetica" charset="0"/>
              </a:rPr>
              <a:t>GWe</a:t>
            </a:r>
            <a:r>
              <a:rPr lang="en-US" sz="2800" dirty="0" smtClean="0">
                <a:solidFill>
                  <a:srgbClr val="001D58"/>
                </a:solidFill>
                <a:latin typeface="Helvetica" charset="0"/>
                <a:ea typeface="Helvetica" charset="0"/>
                <a:cs typeface="Helvetica" charset="0"/>
              </a:rPr>
              <a:t>. Iran plans to boost generating capacity to </a:t>
            </a:r>
            <a:r>
              <a:rPr lang="en-US" sz="2800"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122 </a:t>
            </a:r>
            <a:r>
              <a:rPr lang="en-US" sz="2800" dirty="0" err="1" smtClean="0">
                <a:solidFill>
                  <a:srgbClr val="001D58"/>
                </a:solidFill>
                <a:latin typeface="Helvetica" charset="0"/>
                <a:ea typeface="Helvetica" charset="0"/>
                <a:cs typeface="Helvetica" charset="0"/>
              </a:rPr>
              <a:t>GWe</a:t>
            </a:r>
            <a:r>
              <a:rPr lang="en-US" sz="2800" dirty="0" smtClean="0">
                <a:solidFill>
                  <a:srgbClr val="001D58"/>
                </a:solidFill>
                <a:latin typeface="Helvetica" charset="0"/>
                <a:ea typeface="Helvetica" charset="0"/>
                <a:cs typeface="Helvetica" charset="0"/>
              </a:rPr>
              <a:t> by 2022, with substantial export potential.</a:t>
            </a:r>
          </a:p>
          <a:p>
            <a:pPr>
              <a:buNone/>
            </a:pPr>
            <a:r>
              <a:rPr lang="en-US" sz="2800" dirty="0" smtClean="0">
                <a:solidFill>
                  <a:srgbClr val="001D58"/>
                </a:solidFill>
                <a:latin typeface="Helvetica" charset="0"/>
                <a:ea typeface="Helvetica" charset="0"/>
                <a:cs typeface="Helvetica" charset="0"/>
              </a:rPr>
              <a:t> </a:t>
            </a:r>
          </a:p>
          <a:p>
            <a:r>
              <a:rPr lang="en-US" sz="2800" dirty="0" smtClean="0">
                <a:solidFill>
                  <a:srgbClr val="FF0000"/>
                </a:solidFill>
                <a:latin typeface="Helvetica" charset="0"/>
                <a:ea typeface="Helvetica" charset="0"/>
                <a:cs typeface="Helvetica" charset="0"/>
              </a:rPr>
              <a:t>Iran </a:t>
            </a:r>
            <a:r>
              <a:rPr lang="en-US" sz="2800" dirty="0">
                <a:solidFill>
                  <a:srgbClr val="FF0000"/>
                </a:solidFill>
                <a:latin typeface="Helvetica" charset="0"/>
                <a:ea typeface="Helvetica" charset="0"/>
                <a:cs typeface="Helvetica" charset="0"/>
              </a:rPr>
              <a:t>trades electricity </a:t>
            </a:r>
            <a:r>
              <a:rPr lang="en-US" sz="2800" dirty="0">
                <a:solidFill>
                  <a:srgbClr val="001D58"/>
                </a:solidFill>
                <a:latin typeface="Helvetica" charset="0"/>
                <a:ea typeface="Helvetica" charset="0"/>
                <a:cs typeface="Helvetica" charset="0"/>
              </a:rPr>
              <a:t>with Afghanistan, Armenia, Azerbaijan, Iraq, Pakistan, Syria, Turkmenistan and Turkey. Net export is about 6 </a:t>
            </a:r>
            <a:r>
              <a:rPr lang="en-US" sz="2800" dirty="0" err="1">
                <a:solidFill>
                  <a:srgbClr val="001D58"/>
                </a:solidFill>
                <a:latin typeface="Helvetica" charset="0"/>
                <a:ea typeface="Helvetica" charset="0"/>
                <a:cs typeface="Helvetica" charset="0"/>
              </a:rPr>
              <a:t>TWh</a:t>
            </a:r>
            <a:r>
              <a:rPr lang="en-US" sz="2800" dirty="0">
                <a:solidFill>
                  <a:srgbClr val="001D58"/>
                </a:solidFill>
                <a:latin typeface="Helvetica" charset="0"/>
                <a:ea typeface="Helvetica" charset="0"/>
                <a:cs typeface="Helvetica" charset="0"/>
              </a:rPr>
              <a:t>/yr. </a:t>
            </a:r>
            <a:r>
              <a:rPr lang="en-US" sz="2800" dirty="0">
                <a:solidFill>
                  <a:srgbClr val="FF0000"/>
                </a:solidFill>
                <a:latin typeface="Helvetica" charset="0"/>
                <a:ea typeface="Helvetica" charset="0"/>
                <a:cs typeface="Helvetica" charset="0"/>
              </a:rPr>
              <a:t>turkey</a:t>
            </a:r>
            <a:r>
              <a:rPr lang="en-US" sz="2800" dirty="0">
                <a:solidFill>
                  <a:srgbClr val="001D58"/>
                </a:solidFill>
                <a:latin typeface="Helvetica" charset="0"/>
                <a:ea typeface="Helvetica" charset="0"/>
                <a:cs typeface="Helvetica" charset="0"/>
              </a:rPr>
              <a:t> and </a:t>
            </a:r>
            <a:r>
              <a:rPr lang="en-US" sz="2800" dirty="0">
                <a:solidFill>
                  <a:srgbClr val="FF0000"/>
                </a:solidFill>
                <a:latin typeface="Helvetica" charset="0"/>
                <a:ea typeface="Helvetica" charset="0"/>
                <a:cs typeface="Helvetica" charset="0"/>
              </a:rPr>
              <a:t>Iraq</a:t>
            </a:r>
            <a:r>
              <a:rPr lang="en-US" sz="2800" dirty="0">
                <a:solidFill>
                  <a:srgbClr val="001D58"/>
                </a:solidFill>
                <a:latin typeface="Helvetica" charset="0"/>
                <a:ea typeface="Helvetica" charset="0"/>
                <a:cs typeface="Helvetica" charset="0"/>
              </a:rPr>
              <a:t> account for </a:t>
            </a:r>
            <a:r>
              <a:rPr lang="en-US" sz="2800" dirty="0">
                <a:solidFill>
                  <a:srgbClr val="FF0000"/>
                </a:solidFill>
                <a:latin typeface="Helvetica" charset="0"/>
                <a:ea typeface="Helvetica" charset="0"/>
                <a:cs typeface="Helvetica" charset="0"/>
              </a:rPr>
              <a:t>90% </a:t>
            </a:r>
            <a:r>
              <a:rPr lang="en-US" sz="2800" dirty="0">
                <a:solidFill>
                  <a:srgbClr val="001D58"/>
                </a:solidFill>
                <a:latin typeface="Helvetica" charset="0"/>
                <a:ea typeface="Helvetica" charset="0"/>
                <a:cs typeface="Helvetica" charset="0"/>
              </a:rPr>
              <a:t>of exports.</a:t>
            </a:r>
          </a:p>
          <a:p>
            <a:endParaRPr lang="en-US" sz="2800" dirty="0" smtClean="0">
              <a:solidFill>
                <a:srgbClr val="001D58"/>
              </a:solidFill>
              <a:latin typeface="Helvetica" charset="0"/>
              <a:ea typeface="Helvetica" charset="0"/>
              <a:cs typeface="Helvetica" charset="0"/>
            </a:endParaRPr>
          </a:p>
          <a:p>
            <a:endParaRPr lang="fa-IR" sz="2800" b="1" dirty="0">
              <a:solidFill>
                <a:srgbClr val="001D58"/>
              </a:solidFill>
              <a:latin typeface="Helvetica" charset="0"/>
              <a:ea typeface="Helvetica" charset="0"/>
              <a:cs typeface="Helvetica" charset="0"/>
            </a:endParaRPr>
          </a:p>
        </p:txBody>
      </p:sp>
      <p:sp>
        <p:nvSpPr>
          <p:cNvPr id="5" name="Title 2"/>
          <p:cNvSpPr txBox="1">
            <a:spLocks/>
          </p:cNvSpPr>
          <p:nvPr/>
        </p:nvSpPr>
        <p:spPr>
          <a:xfrm>
            <a:off x="0" y="76200"/>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29683887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14400"/>
          </a:xfrm>
        </p:spPr>
        <p:txBody>
          <a:bodyPr>
            <a:normAutofit/>
          </a:bodyPr>
          <a:lstStyle/>
          <a:p>
            <a:r>
              <a:rPr lang="en-US" sz="3200" dirty="0" smtClean="0">
                <a:solidFill>
                  <a:srgbClr val="552579"/>
                </a:solidFill>
                <a:latin typeface="Albertus Extra Bold" pitchFamily="34" charset="0"/>
              </a:rPr>
              <a:t>Electricity generation leveling</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546177" y="5373216"/>
            <a:ext cx="8229600" cy="936104"/>
          </a:xfrm>
          <a:noFill/>
        </p:spPr>
        <p:txBody>
          <a:bodyPr>
            <a:normAutofit/>
          </a:bodyPr>
          <a:lstStyle/>
          <a:p>
            <a:pPr algn="ctr">
              <a:lnSpc>
                <a:spcPct val="110000"/>
              </a:lnSpc>
            </a:pPr>
            <a:r>
              <a:rPr lang="en-US" sz="2000" b="1" dirty="0" smtClean="0">
                <a:latin typeface="Times New Roman" pitchFamily="18" charset="0"/>
                <a:cs typeface="Times New Roman" pitchFamily="18" charset="0"/>
              </a:rPr>
              <a:t>In 2014, Electric energy consumption has been increasing by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8.1%</a:t>
            </a:r>
            <a:r>
              <a:rPr lang="en-US" sz="2000" b="1" dirty="0" smtClean="0">
                <a:latin typeface="Times New Roman" pitchFamily="18" charset="0"/>
                <a:cs typeface="Times New Roman" pitchFamily="18" charset="0"/>
              </a:rPr>
              <a:t> comparing with it in the previous year, reaching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219653 </a:t>
            </a:r>
            <a:r>
              <a:rPr lang="en-US" sz="2000" b="1" dirty="0" smtClean="0">
                <a:latin typeface="Times New Roman" pitchFamily="18" charset="0"/>
                <a:cs typeface="Times New Roman" pitchFamily="18" charset="0"/>
              </a:rPr>
              <a:t>GWh.</a:t>
            </a:r>
            <a:endParaRPr lang="fa-IR" sz="2000" b="1" dirty="0">
              <a:latin typeface="Times New Roman" pitchFamily="18" charset="0"/>
              <a:cs typeface="Times New Roman" pitchFamily="18" charset="0"/>
            </a:endParaRPr>
          </a:p>
        </p:txBody>
      </p:sp>
      <p:pic>
        <p:nvPicPr>
          <p:cNvPr id="2050" name="Picture 2" descr="\\RS01\UsersNPPD\Gerami\My Documents\My Pictures\Untitledf.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296" y="1484784"/>
            <a:ext cx="8877362" cy="352839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2"/>
          <p:cNvSpPr txBox="1">
            <a:spLocks/>
          </p:cNvSpPr>
          <p:nvPr/>
        </p:nvSpPr>
        <p:spPr>
          <a:xfrm>
            <a:off x="0" y="228600"/>
            <a:ext cx="8784976" cy="5334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691909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95400"/>
            <a:ext cx="8280920" cy="710952"/>
          </a:xfrm>
        </p:spPr>
        <p:txBody>
          <a:bodyPr>
            <a:normAutofit/>
          </a:bodyPr>
          <a:lstStyle/>
          <a:p>
            <a:r>
              <a:rPr lang="en-US" sz="2400" u="sng" dirty="0">
                <a:solidFill>
                  <a:srgbClr val="552579"/>
                </a:solidFill>
                <a:latin typeface="Albertus Extra Bold" pitchFamily="34" charset="0"/>
              </a:rPr>
              <a:t>Needs</a:t>
            </a:r>
            <a:r>
              <a:rPr lang="en-US" sz="2400" dirty="0">
                <a:solidFill>
                  <a:srgbClr val="552579"/>
                </a:solidFill>
                <a:latin typeface="Albertus Extra Bold" pitchFamily="34" charset="0"/>
              </a:rPr>
              <a:t> of Country's developing programs for energy</a:t>
            </a:r>
            <a:endParaRPr lang="fa-IR" sz="2400" dirty="0">
              <a:solidFill>
                <a:srgbClr val="552579"/>
              </a:solidFill>
              <a:latin typeface="Albertus Extra Bold" pitchFamily="34" charset="0"/>
            </a:endParaRPr>
          </a:p>
        </p:txBody>
      </p:sp>
      <p:sp>
        <p:nvSpPr>
          <p:cNvPr id="2" name="Content Placeholder 1"/>
          <p:cNvSpPr>
            <a:spLocks noGrp="1"/>
          </p:cNvSpPr>
          <p:nvPr>
            <p:ph idx="1"/>
          </p:nvPr>
        </p:nvSpPr>
        <p:spPr>
          <a:xfrm>
            <a:off x="457200" y="2133600"/>
            <a:ext cx="8229600" cy="4896544"/>
          </a:xfrm>
        </p:spPr>
        <p:txBody>
          <a:bodyPr>
            <a:normAutofit/>
          </a:bodyPr>
          <a:lstStyle/>
          <a:p>
            <a:pPr marL="365760" lvl="1" indent="-256032" algn="justLow">
              <a:lnSpc>
                <a:spcPct val="100000"/>
              </a:lnSpc>
              <a:spcBef>
                <a:spcPts val="400"/>
              </a:spcBef>
              <a:spcAft>
                <a:spcPct val="0"/>
              </a:spcAft>
              <a:buSzPct val="68000"/>
              <a:buFont typeface="Wingdings 3"/>
              <a:buChar char=""/>
              <a:defRPr/>
            </a:pPr>
            <a:r>
              <a:rPr lang="en-US" sz="2400" dirty="0" smtClean="0">
                <a:solidFill>
                  <a:srgbClr val="001D58"/>
                </a:solidFill>
                <a:latin typeface="Helvetica" charset="0"/>
                <a:ea typeface="Helvetica" charset="0"/>
                <a:cs typeface="Helvetica" charset="0"/>
              </a:rPr>
              <a:t>Based on the </a:t>
            </a:r>
            <a:r>
              <a:rPr lang="en-US" sz="2400" dirty="0" smtClean="0">
                <a:solidFill>
                  <a:srgbClr val="FF0000"/>
                </a:solidFill>
                <a:latin typeface="Helvetica" charset="0"/>
                <a:ea typeface="Helvetica" charset="0"/>
                <a:cs typeface="Helvetica" charset="0"/>
              </a:rPr>
              <a:t>20yrs.</a:t>
            </a:r>
            <a:r>
              <a:rPr lang="en-US" sz="2400" dirty="0" smtClean="0">
                <a:solidFill>
                  <a:srgbClr val="001D58"/>
                </a:solidFill>
                <a:latin typeface="Helvetica" charset="0"/>
                <a:ea typeface="Helvetica" charset="0"/>
                <a:cs typeface="Helvetica" charset="0"/>
              </a:rPr>
              <a:t> Vision </a:t>
            </a:r>
            <a:r>
              <a:rPr lang="en-US" sz="2400" dirty="0">
                <a:solidFill>
                  <a:srgbClr val="001D58"/>
                </a:solidFill>
                <a:latin typeface="Helvetica" charset="0"/>
                <a:ea typeface="Helvetica" charset="0"/>
                <a:cs typeface="Helvetica" charset="0"/>
              </a:rPr>
              <a:t>document and </a:t>
            </a:r>
            <a:r>
              <a:rPr lang="en-US" sz="2400" dirty="0" smtClean="0">
                <a:solidFill>
                  <a:srgbClr val="FF0000"/>
                </a:solidFill>
                <a:latin typeface="Helvetica" charset="0"/>
                <a:ea typeface="Helvetica" charset="0"/>
                <a:cs typeface="Helvetica" charset="0"/>
              </a:rPr>
              <a:t>5yrs. </a:t>
            </a:r>
            <a:r>
              <a:rPr lang="en-US" sz="2400" dirty="0" smtClean="0">
                <a:solidFill>
                  <a:srgbClr val="001D58"/>
                </a:solidFill>
                <a:latin typeface="Helvetica" charset="0"/>
                <a:ea typeface="Helvetica" charset="0"/>
                <a:cs typeface="Helvetica" charset="0"/>
              </a:rPr>
              <a:t>developing programs, </a:t>
            </a:r>
            <a:r>
              <a:rPr lang="en-US" sz="2400" dirty="0">
                <a:solidFill>
                  <a:srgbClr val="001D58"/>
                </a:solidFill>
                <a:latin typeface="Helvetica" charset="0"/>
                <a:ea typeface="Helvetica" charset="0"/>
                <a:cs typeface="Helvetica" charset="0"/>
              </a:rPr>
              <a:t>Iran </a:t>
            </a:r>
            <a:r>
              <a:rPr lang="en-US" sz="2400" dirty="0" smtClean="0">
                <a:solidFill>
                  <a:srgbClr val="001D58"/>
                </a:solidFill>
                <a:latin typeface="Helvetica" charset="0"/>
                <a:ea typeface="Helvetica" charset="0"/>
                <a:cs typeface="Helvetica" charset="0"/>
              </a:rPr>
              <a:t>target a </a:t>
            </a:r>
            <a:r>
              <a:rPr lang="en-US" sz="2400" dirty="0">
                <a:solidFill>
                  <a:srgbClr val="001D58"/>
                </a:solidFill>
                <a:latin typeface="Helvetica" charset="0"/>
                <a:ea typeface="Helvetica" charset="0"/>
                <a:cs typeface="Helvetica" charset="0"/>
              </a:rPr>
              <a:t>high, sustained and fast economical </a:t>
            </a:r>
            <a:r>
              <a:rPr lang="en-US" sz="2400" dirty="0">
                <a:solidFill>
                  <a:srgbClr val="FF0000"/>
                </a:solidFill>
                <a:latin typeface="Helvetica" charset="0"/>
                <a:ea typeface="Helvetica" charset="0"/>
                <a:cs typeface="Helvetica" charset="0"/>
              </a:rPr>
              <a:t>growth </a:t>
            </a:r>
            <a:r>
              <a:rPr lang="en-US" sz="2400" dirty="0" smtClean="0">
                <a:solidFill>
                  <a:srgbClr val="FF0000"/>
                </a:solidFill>
                <a:latin typeface="Helvetica" charset="0"/>
                <a:ea typeface="Helvetica" charset="0"/>
                <a:cs typeface="Helvetica" charset="0"/>
              </a:rPr>
              <a:t>rate of 8%</a:t>
            </a:r>
            <a:endParaRPr lang="en-US" sz="800" dirty="0">
              <a:solidFill>
                <a:srgbClr val="FF0000"/>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dirty="0">
                <a:solidFill>
                  <a:srgbClr val="001D58"/>
                </a:solidFill>
                <a:latin typeface="Helvetica" charset="0"/>
                <a:ea typeface="Helvetica" charset="0"/>
                <a:cs typeface="Helvetica" charset="0"/>
              </a:rPr>
              <a:t> </a:t>
            </a:r>
            <a:r>
              <a:rPr lang="en-US" sz="2400" dirty="0" smtClean="0">
                <a:solidFill>
                  <a:srgbClr val="001D58"/>
                </a:solidFill>
                <a:latin typeface="Helvetica" charset="0"/>
                <a:ea typeface="Helvetica" charset="0"/>
                <a:cs typeface="Helvetica" charset="0"/>
              </a:rPr>
              <a:t>According to the </a:t>
            </a:r>
            <a:r>
              <a:rPr lang="en-US" sz="2400" dirty="0" smtClean="0">
                <a:solidFill>
                  <a:srgbClr val="FF0000"/>
                </a:solidFill>
                <a:latin typeface="Helvetica" charset="0"/>
                <a:ea typeface="Helvetica" charset="0"/>
                <a:cs typeface="Helvetica" charset="0"/>
              </a:rPr>
              <a:t>country </a:t>
            </a:r>
            <a:r>
              <a:rPr lang="en-US" sz="2400" dirty="0">
                <a:solidFill>
                  <a:srgbClr val="FF0000"/>
                </a:solidFill>
                <a:latin typeface="Helvetica" charset="0"/>
                <a:ea typeface="Helvetica" charset="0"/>
                <a:cs typeface="Helvetica" charset="0"/>
              </a:rPr>
              <a:t>vision document</a:t>
            </a:r>
            <a:r>
              <a:rPr lang="en-US" sz="2400" dirty="0">
                <a:solidFill>
                  <a:srgbClr val="001D58"/>
                </a:solidFill>
                <a:latin typeface="Helvetica" charset="0"/>
                <a:ea typeface="Helvetica" charset="0"/>
                <a:cs typeface="Helvetica" charset="0"/>
              </a:rPr>
              <a:t>, </a:t>
            </a:r>
            <a:r>
              <a:rPr lang="en-US" sz="2400" dirty="0">
                <a:solidFill>
                  <a:srgbClr val="FF0000"/>
                </a:solidFill>
                <a:latin typeface="Helvetica" charset="0"/>
                <a:ea typeface="Helvetica" charset="0"/>
                <a:cs typeface="Helvetica" charset="0"/>
              </a:rPr>
              <a:t>on </a:t>
            </a:r>
            <a:r>
              <a:rPr lang="en-US" sz="2400" dirty="0" smtClean="0">
                <a:solidFill>
                  <a:srgbClr val="FF0000"/>
                </a:solidFill>
                <a:latin typeface="Helvetica" charset="0"/>
                <a:ea typeface="Helvetica" charset="0"/>
                <a:cs typeface="Helvetica" charset="0"/>
              </a:rPr>
              <a:t>2025</a:t>
            </a:r>
            <a:r>
              <a:rPr lang="en-US" sz="2400" dirty="0" smtClean="0">
                <a:solidFill>
                  <a:srgbClr val="001D58"/>
                </a:solidFill>
                <a:latin typeface="Helvetica" charset="0"/>
                <a:ea typeface="Helvetica" charset="0"/>
                <a:cs typeface="Helvetica" charset="0"/>
              </a:rPr>
              <a:t>, </a:t>
            </a:r>
            <a:r>
              <a:rPr lang="en-US" sz="2400" dirty="0">
                <a:solidFill>
                  <a:srgbClr val="001D58"/>
                </a:solidFill>
                <a:latin typeface="Helvetica" charset="0"/>
                <a:ea typeface="Helvetica" charset="0"/>
                <a:cs typeface="Helvetica" charset="0"/>
              </a:rPr>
              <a:t>Islamic Republic of Iran </a:t>
            </a:r>
            <a:r>
              <a:rPr lang="en-US" sz="2400" dirty="0" smtClean="0">
                <a:solidFill>
                  <a:srgbClr val="001D58"/>
                </a:solidFill>
                <a:latin typeface="Helvetica" charset="0"/>
                <a:ea typeface="Helvetica" charset="0"/>
                <a:cs typeface="Helvetica" charset="0"/>
              </a:rPr>
              <a:t>shall occupy the </a:t>
            </a:r>
            <a:r>
              <a:rPr lang="en-US" sz="2400" u="sng" dirty="0" smtClean="0">
                <a:solidFill>
                  <a:srgbClr val="001D58"/>
                </a:solidFill>
                <a:latin typeface="Helvetica" charset="0"/>
                <a:ea typeface="Helvetica" charset="0"/>
                <a:cs typeface="Helvetica" charset="0"/>
              </a:rPr>
              <a:t>first place </a:t>
            </a:r>
            <a:r>
              <a:rPr lang="en-US" sz="2400" dirty="0" smtClean="0">
                <a:solidFill>
                  <a:srgbClr val="001D58"/>
                </a:solidFill>
                <a:latin typeface="Helvetica" charset="0"/>
                <a:ea typeface="Helvetica" charset="0"/>
                <a:cs typeface="Helvetica" charset="0"/>
              </a:rPr>
              <a:t>in </a:t>
            </a:r>
            <a:r>
              <a:rPr lang="en-US" sz="2400" dirty="0">
                <a:solidFill>
                  <a:srgbClr val="001D58"/>
                </a:solidFill>
                <a:latin typeface="Helvetica" charset="0"/>
                <a:ea typeface="Helvetica" charset="0"/>
                <a:cs typeface="Helvetica" charset="0"/>
              </a:rPr>
              <a:t>nuclear </a:t>
            </a:r>
            <a:r>
              <a:rPr lang="en-US" sz="2400" dirty="0" smtClean="0">
                <a:solidFill>
                  <a:srgbClr val="001D58"/>
                </a:solidFill>
                <a:latin typeface="Helvetica" charset="0"/>
                <a:ea typeface="Helvetica" charset="0"/>
                <a:cs typeface="Helvetica" charset="0"/>
              </a:rPr>
              <a:t>technology among countries of the region</a:t>
            </a:r>
          </a:p>
          <a:p>
            <a:pPr marL="109728" lvl="1" indent="0" algn="justLow">
              <a:lnSpc>
                <a:spcPct val="100000"/>
              </a:lnSpc>
              <a:spcBef>
                <a:spcPts val="400"/>
              </a:spcBef>
              <a:spcAft>
                <a:spcPct val="0"/>
              </a:spcAft>
              <a:buSzPct val="68000"/>
              <a:buNone/>
              <a:defRPr/>
            </a:pPr>
            <a:endParaRPr lang="en-US" sz="800"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dirty="0" smtClean="0">
                <a:solidFill>
                  <a:srgbClr val="001D58"/>
                </a:solidFill>
                <a:latin typeface="Helvetica" charset="0"/>
                <a:ea typeface="Helvetica" charset="0"/>
                <a:cs typeface="Helvetica" charset="0"/>
              </a:rPr>
              <a:t>Parallel with GDP </a:t>
            </a:r>
            <a:r>
              <a:rPr lang="en-US" sz="2400" dirty="0">
                <a:solidFill>
                  <a:srgbClr val="001D58"/>
                </a:solidFill>
                <a:latin typeface="Helvetica" charset="0"/>
                <a:ea typeface="Helvetica" charset="0"/>
                <a:cs typeface="Helvetica" charset="0"/>
              </a:rPr>
              <a:t>growth, the </a:t>
            </a:r>
            <a:r>
              <a:rPr lang="en-US" sz="2400" dirty="0">
                <a:solidFill>
                  <a:srgbClr val="FF0000"/>
                </a:solidFill>
                <a:latin typeface="Helvetica" charset="0"/>
                <a:ea typeface="Helvetica" charset="0"/>
                <a:cs typeface="Helvetica" charset="0"/>
              </a:rPr>
              <a:t>electricity </a:t>
            </a:r>
            <a:r>
              <a:rPr lang="en-US" sz="2400" dirty="0" smtClean="0">
                <a:solidFill>
                  <a:srgbClr val="FF0000"/>
                </a:solidFill>
                <a:latin typeface="Helvetica" charset="0"/>
                <a:ea typeface="Helvetica" charset="0"/>
                <a:cs typeface="Helvetica" charset="0"/>
              </a:rPr>
              <a:t>need </a:t>
            </a:r>
            <a:r>
              <a:rPr lang="en-US" sz="2400" dirty="0" smtClean="0">
                <a:solidFill>
                  <a:srgbClr val="001D58"/>
                </a:solidFill>
                <a:latin typeface="Helvetica" charset="0"/>
                <a:ea typeface="Helvetica" charset="0"/>
                <a:cs typeface="Helvetica" charset="0"/>
              </a:rPr>
              <a:t>will rise to about </a:t>
            </a:r>
            <a:r>
              <a:rPr lang="en-US" sz="2400" dirty="0">
                <a:solidFill>
                  <a:srgbClr val="FF0000"/>
                </a:solidFill>
                <a:latin typeface="Helvetica" charset="0"/>
                <a:ea typeface="Helvetica" charset="0"/>
                <a:cs typeface="Helvetica" charset="0"/>
              </a:rPr>
              <a:t>123000  </a:t>
            </a:r>
            <a:r>
              <a:rPr lang="en-US" sz="2400" dirty="0" err="1">
                <a:solidFill>
                  <a:srgbClr val="FF0000"/>
                </a:solidFill>
                <a:latin typeface="Helvetica" charset="0"/>
                <a:ea typeface="Helvetica" charset="0"/>
                <a:cs typeface="Helvetica" charset="0"/>
              </a:rPr>
              <a:t>MWe</a:t>
            </a:r>
            <a:r>
              <a:rPr lang="en-US" sz="2400" dirty="0">
                <a:solidFill>
                  <a:srgbClr val="FF0000"/>
                </a:solidFill>
                <a:latin typeface="Helvetica" charset="0"/>
                <a:ea typeface="Helvetica" charset="0"/>
                <a:cs typeface="Helvetica" charset="0"/>
              </a:rPr>
              <a:t>  </a:t>
            </a:r>
            <a:r>
              <a:rPr lang="en-US" sz="2400" dirty="0">
                <a:solidFill>
                  <a:srgbClr val="001D58"/>
                </a:solidFill>
                <a:latin typeface="Helvetica" charset="0"/>
                <a:ea typeface="Helvetica" charset="0"/>
                <a:cs typeface="Helvetica" charset="0"/>
              </a:rPr>
              <a:t>by the year </a:t>
            </a:r>
            <a:r>
              <a:rPr lang="en-US" sz="2400" dirty="0" smtClean="0">
                <a:solidFill>
                  <a:srgbClr val="FF0000"/>
                </a:solidFill>
                <a:latin typeface="Helvetica" charset="0"/>
                <a:ea typeface="Helvetica" charset="0"/>
                <a:cs typeface="Helvetica" charset="0"/>
              </a:rPr>
              <a:t>2025 </a:t>
            </a:r>
            <a:endParaRPr lang="en-US" sz="2400" dirty="0">
              <a:solidFill>
                <a:srgbClr val="FF0000"/>
              </a:solidFill>
              <a:latin typeface="Helvetica" charset="0"/>
              <a:ea typeface="Helvetica" charset="0"/>
              <a:cs typeface="Helvetica" charset="0"/>
            </a:endParaRPr>
          </a:p>
          <a:p>
            <a:endParaRPr lang="fa-IR" dirty="0"/>
          </a:p>
        </p:txBody>
      </p:sp>
      <p:sp>
        <p:nvSpPr>
          <p:cNvPr id="4" name="Title 2"/>
          <p:cNvSpPr txBox="1">
            <a:spLocks/>
          </p:cNvSpPr>
          <p:nvPr/>
        </p:nvSpPr>
        <p:spPr>
          <a:xfrm>
            <a:off x="532324" y="116632"/>
            <a:ext cx="8291264" cy="108012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u="sng"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Why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nuclear energy development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program</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in I.R.IRAN</a:t>
            </a:r>
            <a:endParaRPr lang="fa-IR" dirty="0"/>
          </a:p>
        </p:txBody>
      </p:sp>
    </p:spTree>
    <p:extLst>
      <p:ext uri="{BB962C8B-B14F-4D97-AF65-F5344CB8AC3E}">
        <p14:creationId xmlns="" xmlns:p14="http://schemas.microsoft.com/office/powerpoint/2010/main" val="42657440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550" y="1268760"/>
            <a:ext cx="8363272" cy="5256584"/>
          </a:xfrm>
        </p:spPr>
        <p:txBody>
          <a:bodyPr>
            <a:normAutofit/>
          </a:bodyPr>
          <a:lstStyle/>
          <a:p>
            <a:pPr marL="365760" lvl="1" indent="-256032" fontAlgn="base">
              <a:lnSpc>
                <a:spcPct val="110000"/>
              </a:lnSpc>
              <a:spcBef>
                <a:spcPts val="400"/>
              </a:spcBef>
              <a:spcAft>
                <a:spcPct val="0"/>
              </a:spcAft>
              <a:buSzPct val="68000"/>
              <a:buFont typeface="Wingdings 3"/>
              <a:buChar char=""/>
              <a:defRPr/>
            </a:pPr>
            <a:r>
              <a:rPr lang="en-US" sz="2200" dirty="0" smtClean="0">
                <a:solidFill>
                  <a:srgbClr val="001D58"/>
                </a:solidFill>
                <a:latin typeface="Helvetica" charset="0"/>
                <a:ea typeface="Helvetica" charset="0"/>
                <a:cs typeface="Helvetica" charset="0"/>
              </a:rPr>
              <a:t>Fossil </a:t>
            </a:r>
            <a:r>
              <a:rPr lang="en-US" sz="2200" dirty="0">
                <a:solidFill>
                  <a:srgbClr val="001D58"/>
                </a:solidFill>
                <a:latin typeface="Helvetica" charset="0"/>
                <a:ea typeface="Helvetica" charset="0"/>
                <a:cs typeface="Helvetica" charset="0"/>
              </a:rPr>
              <a:t>resources </a:t>
            </a:r>
            <a:r>
              <a:rPr lang="en-US" sz="2200" dirty="0" smtClean="0">
                <a:solidFill>
                  <a:srgbClr val="001D58"/>
                </a:solidFill>
                <a:latin typeface="Helvetica" charset="0"/>
                <a:ea typeface="Helvetica" charset="0"/>
                <a:cs typeface="Helvetica" charset="0"/>
              </a:rPr>
              <a:t>alone can not guarantee a </a:t>
            </a:r>
            <a:r>
              <a:rPr lang="en-US" sz="2200" dirty="0" smtClean="0">
                <a:solidFill>
                  <a:srgbClr val="C00000"/>
                </a:solidFill>
                <a:latin typeface="Helvetica" charset="0"/>
                <a:ea typeface="Helvetica" charset="0"/>
                <a:cs typeface="Helvetica" charset="0"/>
              </a:rPr>
              <a:t>secured supply </a:t>
            </a:r>
            <a:r>
              <a:rPr lang="en-US" sz="2200" dirty="0" smtClean="0">
                <a:solidFill>
                  <a:srgbClr val="001D58"/>
                </a:solidFill>
                <a:latin typeface="Helvetica" charset="0"/>
                <a:ea typeface="Helvetica" charset="0"/>
                <a:cs typeface="Helvetica" charset="0"/>
              </a:rPr>
              <a:t>of energy </a:t>
            </a:r>
            <a:r>
              <a:rPr lang="en-US" sz="2200" dirty="0">
                <a:solidFill>
                  <a:srgbClr val="001D58"/>
                </a:solidFill>
                <a:latin typeface="Helvetica" charset="0"/>
                <a:ea typeface="Helvetica" charset="0"/>
                <a:cs typeface="Helvetica" charset="0"/>
              </a:rPr>
              <a:t>in long </a:t>
            </a:r>
            <a:r>
              <a:rPr lang="en-US" sz="2200" dirty="0" smtClean="0">
                <a:solidFill>
                  <a:srgbClr val="001D58"/>
                </a:solidFill>
                <a:latin typeface="Helvetica" charset="0"/>
                <a:ea typeface="Helvetica" charset="0"/>
                <a:cs typeface="Helvetica" charset="0"/>
              </a:rPr>
              <a:t>term.</a:t>
            </a:r>
          </a:p>
          <a:p>
            <a:pPr marL="365760" lvl="1" indent="-256032" fontAlgn="base">
              <a:lnSpc>
                <a:spcPct val="110000"/>
              </a:lnSpc>
              <a:spcBef>
                <a:spcPts val="400"/>
              </a:spcBef>
              <a:spcAft>
                <a:spcPct val="0"/>
              </a:spcAft>
              <a:buSzPct val="68000"/>
              <a:buFont typeface="Wingdings 3"/>
              <a:buChar char=""/>
              <a:defRPr/>
            </a:pPr>
            <a:r>
              <a:rPr lang="en-US" sz="2200" dirty="0" smtClean="0">
                <a:solidFill>
                  <a:srgbClr val="001D58"/>
                </a:solidFill>
                <a:latin typeface="Helvetica" charset="0"/>
                <a:ea typeface="Helvetica" charset="0"/>
                <a:cs typeface="Helvetica" charset="0"/>
              </a:rPr>
              <a:t>Supplying </a:t>
            </a:r>
            <a:r>
              <a:rPr lang="en-US" sz="2200" dirty="0">
                <a:solidFill>
                  <a:srgbClr val="001D58"/>
                </a:solidFill>
                <a:latin typeface="Helvetica" charset="0"/>
                <a:ea typeface="Helvetica" charset="0"/>
                <a:cs typeface="Helvetica" charset="0"/>
              </a:rPr>
              <a:t>energy by </a:t>
            </a:r>
            <a:r>
              <a:rPr lang="en-US" sz="2200" dirty="0">
                <a:solidFill>
                  <a:srgbClr val="C00000"/>
                </a:solidFill>
                <a:latin typeface="Helvetica" charset="0"/>
                <a:ea typeface="Helvetica" charset="0"/>
                <a:cs typeface="Helvetica" charset="0"/>
              </a:rPr>
              <a:t>hydro-electric power </a:t>
            </a:r>
            <a:r>
              <a:rPr lang="en-US" sz="2200" dirty="0">
                <a:solidFill>
                  <a:srgbClr val="001D58"/>
                </a:solidFill>
                <a:latin typeface="Helvetica" charset="0"/>
                <a:ea typeface="Helvetica" charset="0"/>
                <a:cs typeface="Helvetica" charset="0"/>
              </a:rPr>
              <a:t>on great extension </a:t>
            </a:r>
            <a:r>
              <a:rPr lang="en-US" sz="2200" dirty="0" smtClean="0">
                <a:solidFill>
                  <a:srgbClr val="C00000"/>
                </a:solidFill>
                <a:latin typeface="Helvetica" charset="0"/>
                <a:ea typeface="Helvetica" charset="0"/>
                <a:cs typeface="Helvetica" charset="0"/>
              </a:rPr>
              <a:t>didn't succeed</a:t>
            </a:r>
            <a:r>
              <a:rPr lang="en-US" sz="2200" dirty="0" smtClean="0">
                <a:solidFill>
                  <a:srgbClr val="001D58"/>
                </a:solidFill>
                <a:latin typeface="Helvetica" charset="0"/>
                <a:ea typeface="Helvetica" charset="0"/>
                <a:cs typeface="Helvetica" charset="0"/>
              </a:rPr>
              <a:t>. Because Iran </a:t>
            </a:r>
            <a:r>
              <a:rPr lang="en-US" sz="2200" dirty="0">
                <a:solidFill>
                  <a:srgbClr val="001D58"/>
                </a:solidFill>
                <a:latin typeface="Helvetica" charset="0"/>
                <a:ea typeface="Helvetica" charset="0"/>
                <a:cs typeface="Helvetica" charset="0"/>
              </a:rPr>
              <a:t>is </a:t>
            </a:r>
            <a:r>
              <a:rPr lang="en-US" sz="2200" dirty="0" smtClean="0">
                <a:solidFill>
                  <a:srgbClr val="001D58"/>
                </a:solidFill>
                <a:latin typeface="Helvetica" charset="0"/>
                <a:ea typeface="Helvetica" charset="0"/>
                <a:cs typeface="Helvetica" charset="0"/>
              </a:rPr>
              <a:t>an </a:t>
            </a:r>
            <a:r>
              <a:rPr lang="en-US" sz="2200" dirty="0" smtClean="0">
                <a:solidFill>
                  <a:srgbClr val="C00000"/>
                </a:solidFill>
                <a:latin typeface="Helvetica" charset="0"/>
                <a:ea typeface="Helvetica" charset="0"/>
                <a:cs typeface="Helvetica" charset="0"/>
              </a:rPr>
              <a:t>arid land with </a:t>
            </a:r>
            <a:r>
              <a:rPr lang="en-US" sz="2200" dirty="0">
                <a:solidFill>
                  <a:srgbClr val="C00000"/>
                </a:solidFill>
                <a:latin typeface="Helvetica" charset="0"/>
                <a:ea typeface="Helvetica" charset="0"/>
                <a:cs typeface="Helvetica" charset="0"/>
              </a:rPr>
              <a:t>v</a:t>
            </a:r>
            <a:r>
              <a:rPr lang="en-US" sz="2200" dirty="0" smtClean="0">
                <a:solidFill>
                  <a:srgbClr val="C00000"/>
                </a:solidFill>
                <a:latin typeface="Helvetica" charset="0"/>
                <a:ea typeface="Helvetica" charset="0"/>
                <a:cs typeface="Helvetica" charset="0"/>
              </a:rPr>
              <a:t>ast deserts</a:t>
            </a:r>
            <a:r>
              <a:rPr lang="en-US" sz="2200" dirty="0" smtClean="0">
                <a:solidFill>
                  <a:srgbClr val="001D58"/>
                </a:solidFill>
                <a:latin typeface="Helvetica" charset="0"/>
                <a:ea typeface="Helvetica" charset="0"/>
                <a:cs typeface="Helvetica" charset="0"/>
              </a:rPr>
              <a:t>.</a:t>
            </a:r>
            <a:endParaRPr lang="en-US" sz="2200" dirty="0">
              <a:solidFill>
                <a:srgbClr val="001D58"/>
              </a:solidFill>
              <a:latin typeface="Helvetica" charset="0"/>
              <a:ea typeface="Helvetica" charset="0"/>
              <a:cs typeface="Helvetica" charset="0"/>
            </a:endParaRPr>
          </a:p>
          <a:p>
            <a:pPr marL="365760" lvl="1" indent="-256032" fontAlgn="base">
              <a:lnSpc>
                <a:spcPct val="110000"/>
              </a:lnSpc>
              <a:spcBef>
                <a:spcPts val="400"/>
              </a:spcBef>
              <a:spcAft>
                <a:spcPct val="0"/>
              </a:spcAft>
              <a:buSzPct val="68000"/>
              <a:buFont typeface="Wingdings 3"/>
              <a:buChar char=""/>
              <a:defRPr/>
            </a:pPr>
            <a:r>
              <a:rPr lang="en-US" sz="2200" dirty="0">
                <a:solidFill>
                  <a:srgbClr val="001D58"/>
                </a:solidFill>
                <a:latin typeface="Helvetica" charset="0"/>
                <a:ea typeface="Helvetica" charset="0"/>
                <a:cs typeface="Helvetica" charset="0"/>
              </a:rPr>
              <a:t> Renewable energy sources such as wind, solar, geothermal because of their </a:t>
            </a:r>
            <a:r>
              <a:rPr lang="en-US" sz="2200" dirty="0">
                <a:solidFill>
                  <a:srgbClr val="C00000"/>
                </a:solidFill>
                <a:latin typeface="Helvetica" charset="0"/>
                <a:ea typeface="Helvetica" charset="0"/>
                <a:cs typeface="Helvetica" charset="0"/>
              </a:rPr>
              <a:t>technical limitations </a:t>
            </a:r>
            <a:r>
              <a:rPr lang="en-US" sz="2200" dirty="0">
                <a:solidFill>
                  <a:srgbClr val="001D58"/>
                </a:solidFill>
                <a:latin typeface="Helvetica" charset="0"/>
                <a:ea typeface="Helvetica" charset="0"/>
                <a:cs typeface="Helvetica" charset="0"/>
              </a:rPr>
              <a:t>and </a:t>
            </a:r>
            <a:r>
              <a:rPr lang="en-US" sz="2200" dirty="0">
                <a:solidFill>
                  <a:srgbClr val="C00000"/>
                </a:solidFill>
                <a:latin typeface="Helvetica" charset="0"/>
                <a:ea typeface="Helvetica" charset="0"/>
                <a:cs typeface="Helvetica" charset="0"/>
              </a:rPr>
              <a:t>uncompetitive </a:t>
            </a:r>
            <a:r>
              <a:rPr lang="en-US" sz="2200" dirty="0" smtClean="0">
                <a:solidFill>
                  <a:srgbClr val="C00000"/>
                </a:solidFill>
                <a:latin typeface="Helvetica" charset="0"/>
                <a:ea typeface="Helvetica" charset="0"/>
                <a:cs typeface="Helvetica" charset="0"/>
              </a:rPr>
              <a:t>price </a:t>
            </a:r>
            <a:r>
              <a:rPr lang="en-US" sz="2200" dirty="0">
                <a:solidFill>
                  <a:srgbClr val="001D58"/>
                </a:solidFill>
                <a:latin typeface="Helvetica" charset="0"/>
                <a:ea typeface="Helvetica" charset="0"/>
                <a:cs typeface="Helvetica" charset="0"/>
              </a:rPr>
              <a:t>in comparison to other sources </a:t>
            </a:r>
            <a:r>
              <a:rPr lang="en-US" sz="2200" dirty="0" smtClean="0">
                <a:solidFill>
                  <a:srgbClr val="001D58"/>
                </a:solidFill>
                <a:latin typeface="Helvetica" charset="0"/>
                <a:ea typeface="Helvetica" charset="0"/>
                <a:cs typeface="Helvetica" charset="0"/>
              </a:rPr>
              <a:t>can </a:t>
            </a:r>
            <a:r>
              <a:rPr lang="en-US" sz="2200" dirty="0">
                <a:solidFill>
                  <a:srgbClr val="001D58"/>
                </a:solidFill>
                <a:latin typeface="Helvetica" charset="0"/>
                <a:ea typeface="Helvetica" charset="0"/>
                <a:cs typeface="Helvetica" charset="0"/>
              </a:rPr>
              <a:t>not </a:t>
            </a:r>
            <a:r>
              <a:rPr lang="en-US" sz="2200" dirty="0" smtClean="0">
                <a:solidFill>
                  <a:srgbClr val="001D58"/>
                </a:solidFill>
                <a:latin typeface="Helvetica" charset="0"/>
                <a:ea typeface="Helvetica" charset="0"/>
                <a:cs typeface="Helvetica" charset="0"/>
              </a:rPr>
              <a:t>have a big </a:t>
            </a:r>
            <a:r>
              <a:rPr lang="en-US" sz="2200" dirty="0">
                <a:solidFill>
                  <a:srgbClr val="001D58"/>
                </a:solidFill>
                <a:latin typeface="Helvetica" charset="0"/>
                <a:ea typeface="Helvetica" charset="0"/>
                <a:cs typeface="Helvetica" charset="0"/>
              </a:rPr>
              <a:t>share in producing the primary </a:t>
            </a:r>
            <a:r>
              <a:rPr lang="en-US" sz="2200" dirty="0" smtClean="0">
                <a:solidFill>
                  <a:srgbClr val="001D58"/>
                </a:solidFill>
                <a:latin typeface="Helvetica" charset="0"/>
                <a:ea typeface="Helvetica" charset="0"/>
                <a:cs typeface="Helvetica" charset="0"/>
              </a:rPr>
              <a:t>energy. </a:t>
            </a:r>
          </a:p>
          <a:p>
            <a:pPr marL="365760" lvl="1" indent="-256032" fontAlgn="base">
              <a:lnSpc>
                <a:spcPct val="110000"/>
              </a:lnSpc>
              <a:spcBef>
                <a:spcPts val="400"/>
              </a:spcBef>
              <a:spcAft>
                <a:spcPct val="0"/>
              </a:spcAft>
              <a:buSzPct val="68000"/>
              <a:buFont typeface="Wingdings 3"/>
              <a:buChar char=""/>
              <a:defRPr/>
            </a:pPr>
            <a:r>
              <a:rPr lang="en-US" sz="2200" dirty="0" smtClean="0">
                <a:solidFill>
                  <a:srgbClr val="C00000"/>
                </a:solidFill>
                <a:latin typeface="Helvetica" charset="0"/>
                <a:ea typeface="Helvetica" charset="0"/>
                <a:cs typeface="Helvetica" charset="0"/>
              </a:rPr>
              <a:t>The potential capacity </a:t>
            </a:r>
            <a:r>
              <a:rPr lang="en-US" sz="2200" dirty="0" smtClean="0">
                <a:solidFill>
                  <a:srgbClr val="001D58"/>
                </a:solidFill>
                <a:latin typeface="Helvetica" charset="0"/>
                <a:ea typeface="Helvetica" charset="0"/>
                <a:cs typeface="Helvetica" charset="0"/>
              </a:rPr>
              <a:t>of power plant construction </a:t>
            </a:r>
            <a:r>
              <a:rPr lang="en-US" sz="2200" dirty="0">
                <a:solidFill>
                  <a:srgbClr val="001D58"/>
                </a:solidFill>
                <a:latin typeface="Helvetica" charset="0"/>
                <a:ea typeface="Helvetica" charset="0"/>
                <a:cs typeface="Helvetica" charset="0"/>
              </a:rPr>
              <a:t>on </a:t>
            </a:r>
            <a:r>
              <a:rPr lang="en-US" sz="2200" dirty="0" smtClean="0">
                <a:solidFill>
                  <a:srgbClr val="001D58"/>
                </a:solidFill>
                <a:latin typeface="Helvetica" charset="0"/>
                <a:ea typeface="Helvetica" charset="0"/>
                <a:cs typeface="Helvetica" charset="0"/>
              </a:rPr>
              <a:t>the mentioned </a:t>
            </a:r>
            <a:r>
              <a:rPr lang="en-US" sz="2200" dirty="0">
                <a:solidFill>
                  <a:srgbClr val="001D58"/>
                </a:solidFill>
                <a:latin typeface="Helvetica" charset="0"/>
                <a:ea typeface="Helvetica" charset="0"/>
                <a:cs typeface="Helvetica" charset="0"/>
              </a:rPr>
              <a:t>sources (hydro &amp; renewable </a:t>
            </a:r>
            <a:r>
              <a:rPr lang="en-US" sz="2200" dirty="0" smtClean="0">
                <a:solidFill>
                  <a:srgbClr val="001D58"/>
                </a:solidFill>
                <a:latin typeface="Helvetica" charset="0"/>
                <a:ea typeface="Helvetica" charset="0"/>
                <a:cs typeface="Helvetica" charset="0"/>
              </a:rPr>
              <a:t>energy) </a:t>
            </a:r>
            <a:r>
              <a:rPr lang="en-US" sz="2200" dirty="0">
                <a:solidFill>
                  <a:srgbClr val="001D58"/>
                </a:solidFill>
                <a:latin typeface="Helvetica" charset="0"/>
                <a:ea typeface="Helvetica" charset="0"/>
                <a:cs typeface="Helvetica" charset="0"/>
              </a:rPr>
              <a:t>in 2025 are </a:t>
            </a:r>
            <a:r>
              <a:rPr lang="en-US" sz="2200" dirty="0" smtClean="0">
                <a:solidFill>
                  <a:srgbClr val="C00000"/>
                </a:solidFill>
                <a:latin typeface="Helvetica" charset="0"/>
                <a:ea typeface="Helvetica" charset="0"/>
                <a:cs typeface="Helvetica" charset="0"/>
              </a:rPr>
              <a:t>low </a:t>
            </a:r>
            <a:r>
              <a:rPr lang="en-US" sz="2200" dirty="0" smtClean="0">
                <a:solidFill>
                  <a:srgbClr val="001D58"/>
                </a:solidFill>
                <a:latin typeface="Helvetica" charset="0"/>
                <a:ea typeface="Helvetica" charset="0"/>
                <a:cs typeface="Helvetica" charset="0"/>
              </a:rPr>
              <a:t>in </a:t>
            </a:r>
            <a:r>
              <a:rPr lang="en-US" sz="2200" dirty="0">
                <a:solidFill>
                  <a:srgbClr val="001D58"/>
                </a:solidFill>
                <a:latin typeface="Helvetica" charset="0"/>
                <a:ea typeface="Helvetica" charset="0"/>
                <a:cs typeface="Helvetica" charset="0"/>
              </a:rPr>
              <a:t>comparison with total need of the country </a:t>
            </a:r>
            <a:endParaRPr lang="fa-IR" sz="2200" dirty="0">
              <a:solidFill>
                <a:srgbClr val="001D58"/>
              </a:solidFill>
              <a:latin typeface="Helvetica" charset="0"/>
              <a:ea typeface="Helvetica" charset="0"/>
              <a:cs typeface="Helvetica" charset="0"/>
            </a:endParaRPr>
          </a:p>
        </p:txBody>
      </p:sp>
      <p:sp>
        <p:nvSpPr>
          <p:cNvPr id="4" name="TextBox 3"/>
          <p:cNvSpPr txBox="1"/>
          <p:nvPr/>
        </p:nvSpPr>
        <p:spPr>
          <a:xfrm>
            <a:off x="1219200" y="342781"/>
            <a:ext cx="6553200" cy="800219"/>
          </a:xfrm>
          <a:prstGeom prst="rect">
            <a:avLst/>
          </a:prstGeom>
          <a:noFill/>
        </p:spPr>
        <p:txBody>
          <a:bodyPr wrap="square" rtlCol="1">
            <a:spAutoFit/>
          </a:bodyPr>
          <a:lstStyle/>
          <a:p>
            <a:pPr algn="ctr">
              <a:spcBef>
                <a:spcPct val="0"/>
              </a:spcBef>
            </a:pPr>
            <a:r>
              <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The Energy </a:t>
            </a:r>
            <a:r>
              <a:rPr lang="en-US" sz="2800" b="1" u="sng" dirty="0" smtClean="0">
                <a:solidFill>
                  <a:srgbClr val="C00000"/>
                </a:solidFill>
                <a:effectLst>
                  <a:outerShdw blurRad="31750" dist="25400" dir="5400000" algn="tl" rotWithShape="0">
                    <a:srgbClr val="000000">
                      <a:alpha val="25000"/>
                    </a:srgbClr>
                  </a:outerShdw>
                </a:effectLst>
                <a:latin typeface="Albertus Extra Bold" pitchFamily="34" charset="0"/>
                <a:ea typeface="+mj-ea"/>
                <a:cs typeface="+mj-cs"/>
              </a:rPr>
              <a:t>security</a:t>
            </a:r>
            <a:r>
              <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point of view </a:t>
            </a:r>
            <a:endPar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a:p>
            <a:endParaRPr lang="fa-IR" dirty="0"/>
          </a:p>
        </p:txBody>
      </p:sp>
    </p:spTree>
    <p:extLst>
      <p:ext uri="{BB962C8B-B14F-4D97-AF65-F5344CB8AC3E}">
        <p14:creationId xmlns="" xmlns:p14="http://schemas.microsoft.com/office/powerpoint/2010/main" val="26963553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20688"/>
            <a:ext cx="8991600" cy="580926"/>
          </a:xfrm>
        </p:spPr>
        <p:txBody>
          <a:bodyPr>
            <a:noAutofit/>
          </a:bodyPr>
          <a:lstStyle/>
          <a:p>
            <a:pPr lvl="0" algn="ctr" fontAlgn="base">
              <a:spcAft>
                <a:spcPct val="0"/>
              </a:spcAft>
              <a:defRPr/>
            </a:pPr>
            <a:r>
              <a:rPr lang="en-US" sz="2600" dirty="0">
                <a:solidFill>
                  <a:srgbClr val="552579"/>
                </a:solidFill>
                <a:latin typeface="Albertus Extra Bold" pitchFamily="34" charset="0"/>
              </a:rPr>
              <a:t>Environmental </a:t>
            </a:r>
            <a:r>
              <a:rPr lang="en-US" sz="2600" dirty="0" smtClean="0">
                <a:solidFill>
                  <a:srgbClr val="552579"/>
                </a:solidFill>
                <a:latin typeface="Albertus Extra Bold" pitchFamily="34" charset="0"/>
              </a:rPr>
              <a:t>consideration/Sustainable </a:t>
            </a:r>
            <a:r>
              <a:rPr lang="en-US" sz="2600" dirty="0">
                <a:solidFill>
                  <a:srgbClr val="552579"/>
                </a:solidFill>
                <a:latin typeface="Albertus Extra Bold" pitchFamily="34" charset="0"/>
              </a:rPr>
              <a:t>development  </a:t>
            </a:r>
            <a:endParaRPr lang="fa-IR" sz="26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9"/>
            <a:ext cx="8229600" cy="1299600"/>
          </a:xfrm>
        </p:spPr>
        <p:txBody>
          <a:bodyPr>
            <a:normAutofit lnSpcReduction="10000"/>
          </a:bodyPr>
          <a:lstStyle/>
          <a:p>
            <a:r>
              <a:rPr lang="en-US" sz="2200" dirty="0">
                <a:solidFill>
                  <a:srgbClr val="001D58"/>
                </a:solidFill>
                <a:latin typeface="Helvetica" charset="0"/>
                <a:ea typeface="Helvetica" charset="0"/>
                <a:cs typeface="Helvetica" charset="0"/>
              </a:rPr>
              <a:t>The fossil fuels are considered as the main resources of energy </a:t>
            </a:r>
            <a:r>
              <a:rPr lang="en-US" sz="2200" dirty="0" smtClean="0">
                <a:solidFill>
                  <a:srgbClr val="001D58"/>
                </a:solidFill>
                <a:latin typeface="Helvetica" charset="0"/>
                <a:ea typeface="Helvetica" charset="0"/>
                <a:cs typeface="Helvetica" charset="0"/>
              </a:rPr>
              <a:t>and </a:t>
            </a:r>
            <a:r>
              <a:rPr lang="en-US" sz="2200" dirty="0" smtClean="0">
                <a:solidFill>
                  <a:srgbClr val="FF0000"/>
                </a:solidFill>
                <a:latin typeface="Helvetica" charset="0"/>
                <a:ea typeface="Helvetica" charset="0"/>
                <a:cs typeface="Helvetica" charset="0"/>
              </a:rPr>
              <a:t>petrochemical industry</a:t>
            </a:r>
            <a:r>
              <a:rPr lang="en-US" sz="2200" dirty="0" smtClean="0">
                <a:solidFill>
                  <a:srgbClr val="001D58"/>
                </a:solidFill>
                <a:latin typeface="Helvetica" charset="0"/>
                <a:ea typeface="Helvetica" charset="0"/>
                <a:cs typeface="Helvetica" charset="0"/>
              </a:rPr>
              <a:t> in </a:t>
            </a:r>
            <a:r>
              <a:rPr lang="en-US" sz="2200" dirty="0">
                <a:solidFill>
                  <a:srgbClr val="001D58"/>
                </a:solidFill>
                <a:latin typeface="Helvetica" charset="0"/>
                <a:ea typeface="Helvetica" charset="0"/>
                <a:cs typeface="Helvetica" charset="0"/>
              </a:rPr>
              <a:t>Iran </a:t>
            </a:r>
            <a:r>
              <a:rPr lang="en-US" sz="2200" dirty="0" smtClean="0">
                <a:solidFill>
                  <a:srgbClr val="001D58"/>
                </a:solidFill>
                <a:latin typeface="Helvetica" charset="0"/>
                <a:ea typeface="Helvetica" charset="0"/>
                <a:cs typeface="Helvetica" charset="0"/>
              </a:rPr>
              <a:t>and at the </a:t>
            </a:r>
            <a:r>
              <a:rPr lang="en-US" sz="2200" dirty="0">
                <a:solidFill>
                  <a:srgbClr val="001D58"/>
                </a:solidFill>
                <a:latin typeface="Helvetica" charset="0"/>
                <a:ea typeface="Helvetica" charset="0"/>
                <a:cs typeface="Helvetica" charset="0"/>
              </a:rPr>
              <a:t>same time they play the main role in </a:t>
            </a:r>
            <a:r>
              <a:rPr lang="en-US" sz="2200" dirty="0" smtClean="0">
                <a:solidFill>
                  <a:srgbClr val="FF0000"/>
                </a:solidFill>
                <a:latin typeface="Helvetica" charset="0"/>
                <a:ea typeface="Helvetica" charset="0"/>
                <a:cs typeface="Helvetica" charset="0"/>
              </a:rPr>
              <a:t>climate change </a:t>
            </a:r>
            <a:r>
              <a:rPr lang="en-US" sz="2200" dirty="0" smtClean="0">
                <a:solidFill>
                  <a:srgbClr val="001D58"/>
                </a:solidFill>
                <a:latin typeface="Helvetica" charset="0"/>
                <a:ea typeface="Helvetica" charset="0"/>
                <a:cs typeface="Helvetica" charset="0"/>
              </a:rPr>
              <a:t>and environmental </a:t>
            </a:r>
            <a:r>
              <a:rPr lang="en-US" sz="2200" dirty="0">
                <a:solidFill>
                  <a:srgbClr val="FF0000"/>
                </a:solidFill>
                <a:latin typeface="Helvetica" charset="0"/>
                <a:ea typeface="Helvetica" charset="0"/>
                <a:cs typeface="Helvetica" charset="0"/>
              </a:rPr>
              <a:t>contaminations</a:t>
            </a:r>
            <a:endParaRPr lang="fa-IR" sz="2200" dirty="0">
              <a:solidFill>
                <a:srgbClr val="FF0000"/>
              </a:solidFill>
              <a:latin typeface="Helvetica" charset="0"/>
              <a:ea typeface="Helvetica" charset="0"/>
              <a:cs typeface="Helvetica" charset="0"/>
            </a:endParaRPr>
          </a:p>
        </p:txBody>
      </p:sp>
      <p:sp>
        <p:nvSpPr>
          <p:cNvPr id="4" name="TextBox 3"/>
          <p:cNvSpPr txBox="1"/>
          <p:nvPr/>
        </p:nvSpPr>
        <p:spPr>
          <a:xfrm>
            <a:off x="3635896" y="3933056"/>
            <a:ext cx="184731" cy="369332"/>
          </a:xfrm>
          <a:prstGeom prst="rect">
            <a:avLst/>
          </a:prstGeom>
          <a:noFill/>
        </p:spPr>
        <p:txBody>
          <a:bodyPr wrap="none" rtlCol="1">
            <a:spAutoFit/>
          </a:bodyPr>
          <a:lstStyle/>
          <a:p>
            <a:endParaRPr lang="fa-IR" dirty="0"/>
          </a:p>
        </p:txBody>
      </p:sp>
      <p:sp>
        <p:nvSpPr>
          <p:cNvPr id="5" name="Content Placeholder 1"/>
          <p:cNvSpPr txBox="1">
            <a:spLocks/>
          </p:cNvSpPr>
          <p:nvPr/>
        </p:nvSpPr>
        <p:spPr>
          <a:xfrm>
            <a:off x="457200" y="3505200"/>
            <a:ext cx="8229600" cy="2438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base">
              <a:defRPr/>
            </a:pPr>
            <a:r>
              <a:rPr lang="en-US" sz="2200" dirty="0">
                <a:solidFill>
                  <a:srgbClr val="FF0000"/>
                </a:solidFill>
                <a:latin typeface="Helvetica" charset="0"/>
                <a:ea typeface="Helvetica" charset="0"/>
                <a:cs typeface="Helvetica" charset="0"/>
              </a:rPr>
              <a:t>Low fuel </a:t>
            </a:r>
            <a:r>
              <a:rPr lang="en-US" sz="2200" dirty="0" smtClean="0">
                <a:solidFill>
                  <a:srgbClr val="FF0000"/>
                </a:solidFill>
                <a:latin typeface="Helvetica" charset="0"/>
                <a:ea typeface="Helvetica" charset="0"/>
                <a:cs typeface="Helvetica" charset="0"/>
              </a:rPr>
              <a:t>and social cost </a:t>
            </a:r>
            <a:r>
              <a:rPr lang="en-US" sz="2200" dirty="0" smtClean="0">
                <a:solidFill>
                  <a:srgbClr val="001D58"/>
                </a:solidFill>
                <a:latin typeface="Helvetica" charset="0"/>
                <a:ea typeface="Helvetica" charset="0"/>
                <a:cs typeface="Helvetica" charset="0"/>
              </a:rPr>
              <a:t>of NPPs</a:t>
            </a:r>
            <a:r>
              <a:rPr lang="en-US" sz="2200" dirty="0" smtClean="0">
                <a:solidFill>
                  <a:srgbClr val="FF0000"/>
                </a:solidFill>
                <a:latin typeface="Helvetica" charset="0"/>
                <a:ea typeface="Helvetica" charset="0"/>
                <a:cs typeface="Helvetica" charset="0"/>
              </a:rPr>
              <a:t>, </a:t>
            </a:r>
            <a:r>
              <a:rPr lang="en-US" sz="2200" dirty="0">
                <a:solidFill>
                  <a:srgbClr val="FF0000"/>
                </a:solidFill>
                <a:latin typeface="Helvetica" charset="0"/>
                <a:ea typeface="Helvetica" charset="0"/>
                <a:cs typeface="Helvetica" charset="0"/>
              </a:rPr>
              <a:t>longer lifetime </a:t>
            </a:r>
            <a:r>
              <a:rPr lang="en-US" sz="2200" dirty="0" smtClean="0">
                <a:solidFill>
                  <a:srgbClr val="001D58"/>
                </a:solidFill>
                <a:latin typeface="Helvetica" charset="0"/>
                <a:ea typeface="Helvetica" charset="0"/>
                <a:cs typeface="Helvetica" charset="0"/>
              </a:rPr>
              <a:t>, </a:t>
            </a:r>
            <a:r>
              <a:rPr lang="en-US" sz="2200" dirty="0">
                <a:solidFill>
                  <a:srgbClr val="001D58"/>
                </a:solidFill>
                <a:latin typeface="Helvetica" charset="0"/>
                <a:ea typeface="Helvetica" charset="0"/>
                <a:cs typeface="Helvetica" charset="0"/>
              </a:rPr>
              <a:t>capability for supplying </a:t>
            </a:r>
            <a:r>
              <a:rPr lang="en-US" sz="2200" dirty="0">
                <a:solidFill>
                  <a:srgbClr val="FF0000"/>
                </a:solidFill>
                <a:latin typeface="Helvetica" charset="0"/>
                <a:ea typeface="Helvetica" charset="0"/>
                <a:cs typeface="Helvetica" charset="0"/>
              </a:rPr>
              <a:t>base load </a:t>
            </a:r>
            <a:r>
              <a:rPr lang="en-US" sz="2200" dirty="0" smtClean="0">
                <a:solidFill>
                  <a:srgbClr val="FF0000"/>
                </a:solidFill>
                <a:latin typeface="Helvetica" charset="0"/>
                <a:ea typeface="Helvetica" charset="0"/>
                <a:cs typeface="Helvetica" charset="0"/>
              </a:rPr>
              <a:t>energy </a:t>
            </a:r>
            <a:r>
              <a:rPr lang="en-US" sz="2200" dirty="0" smtClean="0">
                <a:solidFill>
                  <a:srgbClr val="001D58"/>
                </a:solidFill>
                <a:latin typeface="Helvetica" charset="0"/>
                <a:ea typeface="Helvetica" charset="0"/>
                <a:cs typeface="Helvetica" charset="0"/>
              </a:rPr>
              <a:t>and </a:t>
            </a:r>
            <a:r>
              <a:rPr lang="en-US" sz="2200" dirty="0">
                <a:solidFill>
                  <a:srgbClr val="FF0000"/>
                </a:solidFill>
                <a:latin typeface="Helvetica" charset="0"/>
                <a:ea typeface="Helvetica" charset="0"/>
                <a:cs typeface="Helvetica" charset="0"/>
              </a:rPr>
              <a:t>by-products</a:t>
            </a:r>
            <a:r>
              <a:rPr lang="en-US" sz="2200" dirty="0">
                <a:solidFill>
                  <a:srgbClr val="001D58"/>
                </a:solidFill>
                <a:latin typeface="Helvetica" charset="0"/>
                <a:ea typeface="Helvetica" charset="0"/>
                <a:cs typeface="Helvetica" charset="0"/>
              </a:rPr>
              <a:t> of nuclear power plants can be considered as some techno-economic </a:t>
            </a:r>
            <a:r>
              <a:rPr lang="en-US" sz="2200" dirty="0" smtClean="0">
                <a:solidFill>
                  <a:srgbClr val="001D58"/>
                </a:solidFill>
                <a:latin typeface="Helvetica" charset="0"/>
                <a:ea typeface="Helvetica" charset="0"/>
                <a:cs typeface="Helvetica" charset="0"/>
              </a:rPr>
              <a:t>advantages.</a:t>
            </a:r>
          </a:p>
          <a:p>
            <a:pPr fontAlgn="base">
              <a:defRPr/>
            </a:pPr>
            <a:r>
              <a:rPr lang="en-US" sz="2200" dirty="0" smtClean="0">
                <a:solidFill>
                  <a:srgbClr val="001D58"/>
                </a:solidFill>
                <a:latin typeface="Helvetica" charset="0"/>
                <a:ea typeface="Helvetica" charset="0"/>
                <a:cs typeface="Helvetica" charset="0"/>
              </a:rPr>
              <a:t>Nuclear technology is </a:t>
            </a:r>
            <a:r>
              <a:rPr lang="en-US" sz="2200" dirty="0" smtClean="0">
                <a:solidFill>
                  <a:srgbClr val="FF0000"/>
                </a:solidFill>
                <a:latin typeface="Helvetica" charset="0"/>
                <a:ea typeface="Helvetica" charset="0"/>
                <a:cs typeface="Helvetica" charset="0"/>
              </a:rPr>
              <a:t>multidisciplinary</a:t>
            </a:r>
            <a:r>
              <a:rPr lang="en-US" sz="2200" dirty="0" smtClean="0">
                <a:solidFill>
                  <a:srgbClr val="001D58"/>
                </a:solidFill>
                <a:latin typeface="Helvetica" charset="0"/>
                <a:ea typeface="Helvetica" charset="0"/>
                <a:cs typeface="Helvetica" charset="0"/>
              </a:rPr>
              <a:t> and interrelated of different science &amp; technologies.</a:t>
            </a:r>
          </a:p>
          <a:p>
            <a:pPr lvl="0" fontAlgn="base">
              <a:defRPr/>
            </a:pPr>
            <a:endParaRPr lang="en-US" sz="2200" dirty="0">
              <a:solidFill>
                <a:srgbClr val="001D58"/>
              </a:solidFill>
              <a:latin typeface="Helvetica" charset="0"/>
              <a:ea typeface="Helvetica" charset="0"/>
              <a:cs typeface="Helvetica" charset="0"/>
            </a:endParaRPr>
          </a:p>
        </p:txBody>
      </p:sp>
      <p:sp>
        <p:nvSpPr>
          <p:cNvPr id="6" name="Title 2"/>
          <p:cNvSpPr txBox="1">
            <a:spLocks/>
          </p:cNvSpPr>
          <p:nvPr/>
        </p:nvSpPr>
        <p:spPr>
          <a:xfrm>
            <a:off x="533400" y="2895600"/>
            <a:ext cx="8229600" cy="58092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base">
              <a:lnSpc>
                <a:spcPct val="100000"/>
              </a:lnSpc>
              <a:spcAft>
                <a:spcPct val="0"/>
              </a:spcAft>
              <a:buClrTx/>
              <a:defRPr/>
            </a:pPr>
            <a:r>
              <a:rPr lang="en-US" sz="2800" b="0" dirty="0">
                <a:solidFill>
                  <a:srgbClr val="7030A0"/>
                </a:solidFill>
                <a:latin typeface="Albertus Extra Bold" pitchFamily="34" charset="0"/>
              </a:rPr>
              <a:t>Techno-economic advantages </a:t>
            </a:r>
          </a:p>
        </p:txBody>
      </p:sp>
    </p:spTree>
    <p:extLst>
      <p:ext uri="{BB962C8B-B14F-4D97-AF65-F5344CB8AC3E}">
        <p14:creationId xmlns="" xmlns:p14="http://schemas.microsoft.com/office/powerpoint/2010/main" val="5800428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68958"/>
          </a:xfrm>
        </p:spPr>
        <p:txBody>
          <a:bodyPr>
            <a:normAutofit/>
          </a:bodyPr>
          <a:lstStyle/>
          <a:p>
            <a:r>
              <a:rPr lang="en-US" sz="3200" dirty="0">
                <a:solidFill>
                  <a:srgbClr val="552579"/>
                </a:solidFill>
                <a:latin typeface="Albertus Extra Bold" pitchFamily="34" charset="0"/>
              </a:rPr>
              <a:t>Legal and National </a:t>
            </a:r>
            <a:r>
              <a:rPr lang="en-US" sz="3200" dirty="0" smtClean="0">
                <a:solidFill>
                  <a:srgbClr val="552579"/>
                </a:solidFill>
                <a:latin typeface="Albertus Extra Bold" pitchFamily="34" charset="0"/>
              </a:rPr>
              <a:t>Objectives</a:t>
            </a:r>
            <a:endParaRPr lang="fa-IR" sz="4000" dirty="0"/>
          </a:p>
        </p:txBody>
      </p:sp>
      <p:sp>
        <p:nvSpPr>
          <p:cNvPr id="2" name="Content Placeholder 1"/>
          <p:cNvSpPr>
            <a:spLocks noGrp="1"/>
          </p:cNvSpPr>
          <p:nvPr>
            <p:ph idx="1"/>
          </p:nvPr>
        </p:nvSpPr>
        <p:spPr>
          <a:xfrm>
            <a:off x="381000" y="1524000"/>
            <a:ext cx="8382000" cy="4525963"/>
          </a:xfrm>
        </p:spPr>
        <p:txBody>
          <a:bodyPr>
            <a:normAutofit/>
          </a:bodyPr>
          <a:lstStyle/>
          <a:p>
            <a:pPr marL="447675" indent="-338138">
              <a:buFont typeface="Wingdings" pitchFamily="2" charset="2"/>
              <a:buChar char="Ø"/>
            </a:pPr>
            <a:r>
              <a:rPr lang="en-US" sz="2600" dirty="0" smtClean="0">
                <a:solidFill>
                  <a:srgbClr val="001D58"/>
                </a:solidFill>
                <a:latin typeface="Helvetica" charset="0"/>
                <a:ea typeface="Helvetica" charset="0"/>
                <a:cs typeface="Helvetica" charset="0"/>
              </a:rPr>
              <a:t>In</a:t>
            </a:r>
            <a:r>
              <a:rPr lang="en-US" sz="2600" dirty="0" smtClean="0">
                <a:solidFill>
                  <a:srgbClr val="FF0000"/>
                </a:solidFill>
                <a:latin typeface="Helvetica" charset="0"/>
                <a:ea typeface="Helvetica" charset="0"/>
                <a:cs typeface="Helvetica" charset="0"/>
              </a:rPr>
              <a:t> Strategic Energy Plan of the country</a:t>
            </a:r>
            <a:r>
              <a:rPr lang="en-US" sz="2600" dirty="0" smtClean="0">
                <a:solidFill>
                  <a:srgbClr val="001D58"/>
                </a:solidFill>
                <a:latin typeface="Helvetica" charset="0"/>
                <a:ea typeface="Helvetica" charset="0"/>
                <a:cs typeface="Helvetica" charset="0"/>
              </a:rPr>
              <a:t>, one </a:t>
            </a:r>
            <a:r>
              <a:rPr lang="en-US" sz="2600" dirty="0">
                <a:solidFill>
                  <a:srgbClr val="001D58"/>
                </a:solidFill>
                <a:latin typeface="Helvetica" charset="0"/>
                <a:ea typeface="Helvetica" charset="0"/>
                <a:cs typeface="Helvetica" charset="0"/>
              </a:rPr>
              <a:t>of Iran's </a:t>
            </a:r>
            <a:r>
              <a:rPr lang="en-US" sz="2600" dirty="0" smtClean="0">
                <a:solidFill>
                  <a:srgbClr val="001D58"/>
                </a:solidFill>
                <a:latin typeface="Helvetica" charset="0"/>
                <a:ea typeface="Helvetica" charset="0"/>
                <a:cs typeface="Helvetica" charset="0"/>
              </a:rPr>
              <a:t>pillars in energy </a:t>
            </a:r>
            <a:r>
              <a:rPr lang="en-US" sz="2600" dirty="0">
                <a:solidFill>
                  <a:srgbClr val="001D58"/>
                </a:solidFill>
                <a:latin typeface="Helvetica" charset="0"/>
                <a:ea typeface="Helvetica" charset="0"/>
                <a:cs typeface="Helvetica" charset="0"/>
              </a:rPr>
              <a:t>section is related to nuclear energy: </a:t>
            </a:r>
            <a:r>
              <a:rPr lang="en-US" sz="2600" dirty="0" smtClean="0">
                <a:solidFill>
                  <a:srgbClr val="001D58"/>
                </a:solidFill>
                <a:latin typeface="Helvetica" charset="0"/>
                <a:ea typeface="Helvetica" charset="0"/>
                <a:cs typeface="Helvetica" charset="0"/>
              </a:rPr>
              <a:t>“Effort </a:t>
            </a:r>
            <a:r>
              <a:rPr lang="en-US" sz="2600" dirty="0">
                <a:solidFill>
                  <a:srgbClr val="001D58"/>
                </a:solidFill>
                <a:latin typeface="Helvetica" charset="0"/>
                <a:ea typeface="Helvetica" charset="0"/>
                <a:cs typeface="Helvetica" charset="0"/>
              </a:rPr>
              <a:t>to achieve nuclear science &amp; Technology and construct nuclear power plants to </a:t>
            </a:r>
            <a:r>
              <a:rPr lang="en-US" sz="2600" dirty="0" smtClean="0">
                <a:solidFill>
                  <a:srgbClr val="001D58"/>
                </a:solidFill>
                <a:latin typeface="Helvetica" charset="0"/>
                <a:ea typeface="Helvetica" charset="0"/>
                <a:cs typeface="Helvetica" charset="0"/>
              </a:rPr>
              <a:t>supply part </a:t>
            </a:r>
            <a:r>
              <a:rPr lang="en-US" sz="2600" dirty="0">
                <a:solidFill>
                  <a:srgbClr val="001D58"/>
                </a:solidFill>
                <a:latin typeface="Helvetica" charset="0"/>
                <a:ea typeface="Helvetica" charset="0"/>
                <a:cs typeface="Helvetica" charset="0"/>
              </a:rPr>
              <a:t>of Iran's energy and training fields is </a:t>
            </a:r>
            <a:r>
              <a:rPr lang="en-US" sz="2600" dirty="0" smtClean="0">
                <a:solidFill>
                  <a:srgbClr val="001D58"/>
                </a:solidFill>
                <a:latin typeface="Helvetica" charset="0"/>
                <a:ea typeface="Helvetica" charset="0"/>
                <a:cs typeface="Helvetica" charset="0"/>
              </a:rPr>
              <a:t>necessary”. </a:t>
            </a:r>
            <a:endParaRPr lang="en-US" sz="2600" dirty="0">
              <a:solidFill>
                <a:srgbClr val="001D58"/>
              </a:solidFill>
              <a:latin typeface="Helvetica" charset="0"/>
              <a:ea typeface="Helvetica" charset="0"/>
              <a:cs typeface="Helvetica" charset="0"/>
            </a:endParaRPr>
          </a:p>
          <a:p>
            <a:pPr marL="457200" indent="-457200" algn="just" eaLnBrk="0" hangingPunct="0">
              <a:spcBef>
                <a:spcPct val="50000"/>
              </a:spcBef>
              <a:spcAft>
                <a:spcPct val="0"/>
              </a:spcAft>
              <a:buClr>
                <a:srgbClr val="058DE1"/>
              </a:buClr>
              <a:buFont typeface="Wingdings" pitchFamily="2" charset="2"/>
              <a:buChar char="Ø"/>
              <a:defRPr/>
            </a:pPr>
            <a:r>
              <a:rPr lang="en-US" sz="2600" dirty="0">
                <a:solidFill>
                  <a:srgbClr val="FF0000"/>
                </a:solidFill>
                <a:latin typeface="Helvetica" charset="0"/>
                <a:ea typeface="Helvetica" charset="0"/>
                <a:cs typeface="Helvetica" charset="0"/>
              </a:rPr>
              <a:t>Iran's Atomic Energy Council </a:t>
            </a:r>
            <a:r>
              <a:rPr lang="en-US" sz="2600" dirty="0" smtClean="0">
                <a:solidFill>
                  <a:srgbClr val="FF0000"/>
                </a:solidFill>
                <a:latin typeface="Helvetica" charset="0"/>
                <a:ea typeface="Helvetica" charset="0"/>
                <a:cs typeface="Helvetica" charset="0"/>
              </a:rPr>
              <a:t>approval</a:t>
            </a:r>
            <a:r>
              <a:rPr lang="en-US" sz="2600" dirty="0" smtClean="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Construction of </a:t>
            </a:r>
            <a:r>
              <a:rPr lang="en-US" sz="2600" dirty="0" smtClean="0">
                <a:solidFill>
                  <a:srgbClr val="001D58"/>
                </a:solidFill>
                <a:latin typeface="Helvetica" charset="0"/>
                <a:ea typeface="Helvetica" charset="0"/>
                <a:cs typeface="Helvetica" charset="0"/>
              </a:rPr>
              <a:t>nuclear power plants to </a:t>
            </a:r>
            <a:r>
              <a:rPr lang="en-US" sz="2600" dirty="0">
                <a:solidFill>
                  <a:srgbClr val="001D58"/>
                </a:solidFill>
                <a:latin typeface="Helvetica" charset="0"/>
                <a:ea typeface="Helvetica" charset="0"/>
                <a:cs typeface="Helvetica" charset="0"/>
              </a:rPr>
              <a:t>generate </a:t>
            </a:r>
            <a:r>
              <a:rPr lang="en-US" sz="2600" dirty="0" smtClean="0">
                <a:solidFill>
                  <a:srgbClr val="001D58"/>
                </a:solidFill>
                <a:latin typeface="Helvetica" charset="0"/>
                <a:ea typeface="Helvetica" charset="0"/>
                <a:cs typeface="Helvetica" charset="0"/>
              </a:rPr>
              <a:t>10 to 20% of country's needed electricity </a:t>
            </a:r>
            <a:r>
              <a:rPr lang="en-US" sz="2600" dirty="0">
                <a:solidFill>
                  <a:srgbClr val="001D58"/>
                </a:solidFill>
                <a:latin typeface="Helvetica" charset="0"/>
                <a:ea typeface="Helvetica" charset="0"/>
                <a:cs typeface="Helvetica" charset="0"/>
              </a:rPr>
              <a:t>is one of Iran Government's principal goals and policies </a:t>
            </a:r>
          </a:p>
          <a:p>
            <a:endParaRPr lang="fa-IR" dirty="0"/>
          </a:p>
        </p:txBody>
      </p:sp>
    </p:spTree>
    <p:extLst>
      <p:ext uri="{BB962C8B-B14F-4D97-AF65-F5344CB8AC3E}">
        <p14:creationId xmlns="" xmlns:p14="http://schemas.microsoft.com/office/powerpoint/2010/main" val="20414767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smellah"/>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00200" y="914400"/>
            <a:ext cx="6140804" cy="4259278"/>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
        <p:nvSpPr>
          <p:cNvPr id="8" name="TextBox 7"/>
          <p:cNvSpPr txBox="1"/>
          <p:nvPr/>
        </p:nvSpPr>
        <p:spPr>
          <a:xfrm>
            <a:off x="2895600" y="3962400"/>
            <a:ext cx="3200400" cy="461665"/>
          </a:xfrm>
          <a:prstGeom prst="rect">
            <a:avLst/>
          </a:prstGeom>
          <a:noFill/>
        </p:spPr>
        <p:txBody>
          <a:bodyPr wrap="square" rtlCol="0">
            <a:spAutoFit/>
          </a:bodyPr>
          <a:lstStyle/>
          <a:p>
            <a:r>
              <a:rPr lang="en-US" sz="2400" b="1" dirty="0" smtClean="0">
                <a:latin typeface="Arial" pitchFamily="34" charset="0"/>
                <a:cs typeface="Arial" pitchFamily="34" charset="0"/>
              </a:rPr>
              <a:t>In the name of GOD</a:t>
            </a:r>
            <a:endParaRPr lang="en-US" sz="2400" b="1" dirty="0">
              <a:latin typeface="Arial" pitchFamily="34" charset="0"/>
              <a:cs typeface="Arial" pitchFamily="34" charset="0"/>
            </a:endParaRPr>
          </a:p>
        </p:txBody>
      </p:sp>
    </p:spTree>
    <p:extLst>
      <p:ext uri="{BB962C8B-B14F-4D97-AF65-F5344CB8AC3E}">
        <p14:creationId xmlns="" xmlns:p14="http://schemas.microsoft.com/office/powerpoint/2010/main" val="267305871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06090"/>
          </a:xfrm>
        </p:spPr>
        <p:txBody>
          <a:bodyPr>
            <a:noAutofit/>
          </a:bodyPr>
          <a:lstStyle/>
          <a:p>
            <a:pPr algn="ctr">
              <a:lnSpc>
                <a:spcPct val="150000"/>
              </a:lnSpc>
              <a:defRPr/>
            </a:pPr>
            <a:r>
              <a:rPr lang="en-US" sz="2800" dirty="0" smtClean="0">
                <a:solidFill>
                  <a:srgbClr val="552579"/>
                </a:solidFill>
                <a:latin typeface="Albertus Extra Bold" pitchFamily="34" charset="0"/>
              </a:rPr>
              <a:t>Reference Points before Islamic Revolution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215008" y="990600"/>
            <a:ext cx="8928992" cy="5616624"/>
          </a:xfrm>
        </p:spPr>
        <p:txBody>
          <a:bodyPr>
            <a:normAutofit fontScale="92500" lnSpcReduction="10000"/>
          </a:bodyPr>
          <a:lstStyle/>
          <a:p>
            <a:pPr marL="342900" lvl="1" indent="-342900" fontAlgn="base">
              <a:buFont typeface="Arial" pitchFamily="34" charset="0"/>
              <a:buChar char="•"/>
            </a:pPr>
            <a:r>
              <a:rPr lang="en-US" sz="2200" b="1" dirty="0" smtClean="0">
                <a:solidFill>
                  <a:srgbClr val="001D58"/>
                </a:solidFill>
                <a:latin typeface="Helvetica" charset="0"/>
                <a:ea typeface="Helvetica" charset="0"/>
                <a:cs typeface="Helvetica" charset="0"/>
              </a:rPr>
              <a:t>1957: </a:t>
            </a:r>
            <a:r>
              <a:rPr lang="en-US" sz="2200" b="1" dirty="0" smtClean="0">
                <a:solidFill>
                  <a:srgbClr val="FF0000"/>
                </a:solidFill>
                <a:latin typeface="Helvetica" charset="0"/>
                <a:ea typeface="Helvetica" charset="0"/>
                <a:cs typeface="Helvetica" charset="0"/>
              </a:rPr>
              <a:t>Start</a:t>
            </a:r>
            <a:r>
              <a:rPr lang="en-US" sz="2200" b="1" dirty="0" smtClean="0">
                <a:solidFill>
                  <a:srgbClr val="001D58"/>
                </a:solidFill>
                <a:latin typeface="Helvetica" charset="0"/>
                <a:ea typeface="Helvetica" charset="0"/>
                <a:cs typeface="Helvetica" charset="0"/>
              </a:rPr>
              <a:t> of civil </a:t>
            </a:r>
            <a:r>
              <a:rPr lang="en-US" sz="2200" b="1" u="sng" dirty="0">
                <a:solidFill>
                  <a:srgbClr val="001D58"/>
                </a:solidFill>
                <a:latin typeface="Helvetica" charset="0"/>
                <a:ea typeface="Helvetica" charset="0"/>
                <a:cs typeface="Helvetica" charset="0"/>
              </a:rPr>
              <a:t>nuclear program </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pPr fontAlgn="base"/>
            <a:r>
              <a:rPr lang="en-US" sz="2200" b="1" dirty="0" smtClean="0">
                <a:solidFill>
                  <a:srgbClr val="001D58"/>
                </a:solidFill>
                <a:latin typeface="Helvetica" charset="0"/>
                <a:ea typeface="Helvetica" charset="0"/>
                <a:cs typeface="Helvetica" charset="0"/>
              </a:rPr>
              <a:t>1959: </a:t>
            </a:r>
            <a:r>
              <a:rPr lang="en-US" sz="2200" b="1" dirty="0" smtClean="0">
                <a:solidFill>
                  <a:srgbClr val="FF0000"/>
                </a:solidFill>
                <a:latin typeface="Helvetica" charset="0"/>
                <a:ea typeface="Helvetica" charset="0"/>
                <a:cs typeface="Helvetica" charset="0"/>
              </a:rPr>
              <a:t>Academic</a:t>
            </a:r>
            <a:r>
              <a:rPr lang="en-US" sz="2200" b="1" u="sng" dirty="0" smtClean="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nuclear </a:t>
            </a:r>
            <a:r>
              <a:rPr lang="en-US" sz="2200" b="1" u="sng" dirty="0" smtClean="0">
                <a:solidFill>
                  <a:srgbClr val="001D58"/>
                </a:solidFill>
                <a:latin typeface="Helvetica" charset="0"/>
                <a:ea typeface="Helvetica" charset="0"/>
                <a:cs typeface="Helvetica" charset="0"/>
              </a:rPr>
              <a:t>education k</a:t>
            </a:r>
            <a:r>
              <a:rPr lang="en-US" sz="2200" b="1" dirty="0" smtClean="0">
                <a:solidFill>
                  <a:srgbClr val="001D58"/>
                </a:solidFill>
                <a:latin typeface="Helvetica" charset="0"/>
                <a:ea typeface="Helvetica" charset="0"/>
                <a:cs typeface="Helvetica" charset="0"/>
              </a:rPr>
              <a:t>ick off. </a:t>
            </a:r>
            <a:endParaRPr lang="en-US" sz="2200" b="1" u="sng" dirty="0">
              <a:solidFill>
                <a:srgbClr val="001D58"/>
              </a:solidFill>
              <a:latin typeface="Helvetica" charset="0"/>
              <a:ea typeface="Helvetica" charset="0"/>
              <a:cs typeface="Helvetica" charset="0"/>
            </a:endParaRPr>
          </a:p>
          <a:p>
            <a:pPr fontAlgn="base"/>
            <a:r>
              <a:rPr lang="en-US" sz="2200" b="1" dirty="0" smtClean="0">
                <a:solidFill>
                  <a:srgbClr val="001D58"/>
                </a:solidFill>
                <a:latin typeface="Helvetica" charset="0"/>
                <a:ea typeface="Helvetica" charset="0"/>
                <a:cs typeface="Helvetica" charset="0"/>
              </a:rPr>
              <a:t>1966: </a:t>
            </a:r>
            <a:r>
              <a:rPr lang="en-US" sz="2200" b="1" u="sng" dirty="0" smtClean="0">
                <a:solidFill>
                  <a:srgbClr val="001D58"/>
                </a:solidFill>
                <a:latin typeface="Helvetica" charset="0"/>
                <a:ea typeface="Helvetica" charset="0"/>
                <a:cs typeface="Helvetica" charset="0"/>
              </a:rPr>
              <a:t>Construction</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and </a:t>
            </a:r>
            <a:r>
              <a:rPr lang="en-US" sz="2200" b="1" u="sng" dirty="0">
                <a:solidFill>
                  <a:srgbClr val="001D58"/>
                </a:solidFill>
                <a:latin typeface="Helvetica" charset="0"/>
                <a:ea typeface="Helvetica" charset="0"/>
                <a:cs typeface="Helvetica" charset="0"/>
              </a:rPr>
              <a:t>Operation</a:t>
            </a:r>
            <a:r>
              <a:rPr lang="en-US" sz="2200" b="1" dirty="0">
                <a:solidFill>
                  <a:srgbClr val="001D58"/>
                </a:solidFill>
                <a:latin typeface="Helvetica" charset="0"/>
                <a:ea typeface="Helvetica" charset="0"/>
                <a:cs typeface="Helvetica" charset="0"/>
              </a:rPr>
              <a:t> of </a:t>
            </a:r>
            <a:r>
              <a:rPr lang="en-US" sz="2200" b="1" dirty="0">
                <a:solidFill>
                  <a:srgbClr val="FF0000"/>
                </a:solidFill>
                <a:latin typeface="Helvetica" charset="0"/>
                <a:ea typeface="Helvetica" charset="0"/>
                <a:cs typeface="Helvetica" charset="0"/>
              </a:rPr>
              <a:t>Tehran </a:t>
            </a:r>
            <a:r>
              <a:rPr lang="en-US" sz="2200" b="1" dirty="0" smtClean="0">
                <a:solidFill>
                  <a:srgbClr val="FF0000"/>
                </a:solidFill>
                <a:latin typeface="Helvetica" charset="0"/>
                <a:ea typeface="Helvetica" charset="0"/>
                <a:cs typeface="Helvetica" charset="0"/>
              </a:rPr>
              <a:t>Research Reactor</a:t>
            </a:r>
            <a:r>
              <a:rPr lang="en-US" sz="2200" b="1" dirty="0" smtClean="0">
                <a:solidFill>
                  <a:srgbClr val="002A7E"/>
                </a:solidFill>
                <a:latin typeface="Helvetica" charset="0"/>
                <a:ea typeface="Helvetica" charset="0"/>
                <a:cs typeface="Helvetica" charset="0"/>
              </a:rPr>
              <a:t>.</a:t>
            </a:r>
          </a:p>
          <a:p>
            <a:pPr lvl="0" fontAlgn="base"/>
            <a:r>
              <a:rPr lang="en-US" sz="2200" b="1" dirty="0" smtClean="0">
                <a:solidFill>
                  <a:srgbClr val="001D58"/>
                </a:solidFill>
                <a:latin typeface="Helvetica" charset="0"/>
                <a:ea typeface="Helvetica" charset="0"/>
                <a:cs typeface="Helvetica" charset="0"/>
              </a:rPr>
              <a:t>1970-78: </a:t>
            </a:r>
            <a:endParaRPr lang="en-US" sz="2200" b="1" u="sng" dirty="0" smtClean="0">
              <a:solidFill>
                <a:srgbClr val="001D58"/>
              </a:solidFill>
              <a:latin typeface="Helvetica" charset="0"/>
              <a:ea typeface="Helvetica" charset="0"/>
              <a:cs typeface="Helvetica" charset="0"/>
            </a:endParaRPr>
          </a:p>
          <a:p>
            <a:pPr marL="630237" lvl="0" indent="-342900" fontAlgn="base">
              <a:buFont typeface="Courier New" pitchFamily="49" charset="0"/>
              <a:buChar char="o"/>
            </a:pPr>
            <a:r>
              <a:rPr lang="en-US" sz="2400" b="1" dirty="0" smtClean="0">
                <a:solidFill>
                  <a:srgbClr val="FF0000"/>
                </a:solidFill>
                <a:latin typeface="Helvetica" charset="0"/>
                <a:ea typeface="Helvetica" charset="0"/>
                <a:cs typeface="Helvetica" charset="0"/>
              </a:rPr>
              <a:t>SRI Study </a:t>
            </a:r>
            <a:r>
              <a:rPr lang="en-US" sz="2400" b="1" dirty="0">
                <a:solidFill>
                  <a:srgbClr val="001D58"/>
                </a:solidFill>
                <a:latin typeface="Helvetica" charset="0"/>
                <a:ea typeface="Helvetica" charset="0"/>
                <a:cs typeface="Helvetica" charset="0"/>
              </a:rPr>
              <a:t>( Stanford Research Institute) for energy planning: Forecasting for nuclear power sharing</a:t>
            </a:r>
            <a:r>
              <a:rPr lang="en-US" sz="2400" b="1" dirty="0">
                <a:solidFill>
                  <a:srgbClr val="FF0000"/>
                </a:solidFill>
                <a:latin typeface="Helvetica" charset="0"/>
                <a:ea typeface="Helvetica" charset="0"/>
                <a:cs typeface="Helvetica" charset="0"/>
              </a:rPr>
              <a:t>: </a:t>
            </a:r>
            <a:r>
              <a:rPr lang="en-US" sz="2400" b="1" dirty="0" smtClean="0">
                <a:solidFill>
                  <a:srgbClr val="FF0000"/>
                </a:solidFill>
                <a:latin typeface="Helvetica" charset="0"/>
                <a:ea typeface="Helvetica" charset="0"/>
                <a:cs typeface="Helvetica" charset="0"/>
              </a:rPr>
              <a:t>9000 MW (16%</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a:p>
            <a:pPr marL="630237" fontAlgn="base">
              <a:buFont typeface="Courier New" pitchFamily="49" charset="0"/>
              <a:buChar char="o"/>
            </a:pPr>
            <a:r>
              <a:rPr lang="en-US" sz="2400" b="1" dirty="0">
                <a:solidFill>
                  <a:srgbClr val="FF0000"/>
                </a:solidFill>
                <a:latin typeface="Helvetica" charset="0"/>
                <a:ea typeface="Helvetica" charset="0"/>
                <a:cs typeface="Helvetica" charset="0"/>
              </a:rPr>
              <a:t>Establishment </a:t>
            </a:r>
            <a:r>
              <a:rPr lang="en-US" sz="2200" b="1" dirty="0">
                <a:solidFill>
                  <a:srgbClr val="FF0000"/>
                </a:solidFill>
                <a:latin typeface="Helvetica" charset="0"/>
                <a:ea typeface="Helvetica" charset="0"/>
                <a:cs typeface="Helvetica" charset="0"/>
              </a:rPr>
              <a:t>(</a:t>
            </a:r>
            <a:r>
              <a:rPr lang="en-US" sz="2200" b="1" dirty="0" smtClean="0">
                <a:solidFill>
                  <a:srgbClr val="FF0000"/>
                </a:solidFill>
                <a:latin typeface="Helvetica" charset="0"/>
                <a:ea typeface="Helvetica" charset="0"/>
                <a:cs typeface="Helvetica" charset="0"/>
              </a:rPr>
              <a:t>AEOI)</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Atomic E</a:t>
            </a:r>
            <a:r>
              <a:rPr lang="en-US" sz="2200" b="1" dirty="0" smtClean="0">
                <a:solidFill>
                  <a:srgbClr val="001D58"/>
                </a:solidFill>
                <a:latin typeface="Helvetica" charset="0"/>
                <a:ea typeface="Helvetica" charset="0"/>
                <a:cs typeface="Helvetica" charset="0"/>
              </a:rPr>
              <a:t>nergy Organization  of IRAN </a:t>
            </a:r>
          </a:p>
          <a:p>
            <a:pPr marL="630237" fontAlgn="base">
              <a:buFont typeface="Courier New" pitchFamily="49" charset="0"/>
              <a:buChar char="o"/>
            </a:pPr>
            <a:r>
              <a:rPr lang="en-US" sz="2200" b="1" dirty="0" smtClean="0">
                <a:solidFill>
                  <a:srgbClr val="001D58"/>
                </a:solidFill>
                <a:latin typeface="Helvetica" charset="0"/>
                <a:ea typeface="Helvetica" charset="0"/>
                <a:cs typeface="Helvetica" charset="0"/>
              </a:rPr>
              <a:t>Conclusion of </a:t>
            </a:r>
            <a:r>
              <a:rPr lang="en-US" sz="2400" b="1" dirty="0" smtClean="0">
                <a:solidFill>
                  <a:srgbClr val="FF0000"/>
                </a:solidFill>
                <a:latin typeface="Helvetica" charset="0"/>
                <a:ea typeface="Helvetica" charset="0"/>
                <a:cs typeface="Helvetica" charset="0"/>
              </a:rPr>
              <a:t>Bushehr </a:t>
            </a:r>
            <a:r>
              <a:rPr lang="en-US" sz="2400" b="1" dirty="0">
                <a:solidFill>
                  <a:srgbClr val="FF0000"/>
                </a:solidFill>
                <a:latin typeface="Helvetica" charset="0"/>
                <a:ea typeface="Helvetica" charset="0"/>
                <a:cs typeface="Helvetica" charset="0"/>
              </a:rPr>
              <a:t>NPPs Contract </a:t>
            </a:r>
            <a:r>
              <a:rPr lang="en-US" sz="2400" b="1" dirty="0">
                <a:solidFill>
                  <a:srgbClr val="001D58"/>
                </a:solidFill>
                <a:latin typeface="Helvetica" charset="0"/>
                <a:ea typeface="Helvetica" charset="0"/>
                <a:cs typeface="Helvetica" charset="0"/>
              </a:rPr>
              <a:t>with KWU (2 reactor)</a:t>
            </a:r>
          </a:p>
          <a:p>
            <a:pPr marL="630237" indent="-342900" fontAlgn="base">
              <a:buFont typeface="Courier New" pitchFamily="49" charset="0"/>
              <a:buChar char="o"/>
            </a:pPr>
            <a:r>
              <a:rPr lang="en-US" sz="2400" b="1" dirty="0" smtClean="0">
                <a:solidFill>
                  <a:srgbClr val="FF0000"/>
                </a:solidFill>
                <a:latin typeface="Helvetica" charset="0"/>
                <a:ea typeface="Helvetica" charset="0"/>
                <a:cs typeface="Helvetica" charset="0"/>
              </a:rPr>
              <a:t>Darkhowin</a:t>
            </a:r>
            <a:r>
              <a:rPr lang="en-US" sz="2400" b="1" dirty="0" smtClean="0">
                <a:solidFill>
                  <a:srgbClr val="001D58"/>
                </a:solidFill>
                <a:latin typeface="Helvetica" charset="0"/>
                <a:ea typeface="Helvetica" charset="0"/>
                <a:cs typeface="Helvetica" charset="0"/>
              </a:rPr>
              <a:t> (Karon) </a:t>
            </a:r>
            <a:r>
              <a:rPr lang="en-US" sz="2400" b="1" dirty="0">
                <a:solidFill>
                  <a:srgbClr val="001D58"/>
                </a:solidFill>
                <a:latin typeface="Helvetica" charset="0"/>
                <a:ea typeface="Helvetica" charset="0"/>
                <a:cs typeface="Helvetica" charset="0"/>
              </a:rPr>
              <a:t>NPPs Contract with Framatom (</a:t>
            </a:r>
            <a:r>
              <a:rPr lang="en-US" sz="2400" b="1" dirty="0" smtClean="0">
                <a:solidFill>
                  <a:srgbClr val="001D58"/>
                </a:solidFill>
                <a:latin typeface="Helvetica" charset="0"/>
                <a:ea typeface="Helvetica" charset="0"/>
                <a:cs typeface="Helvetica" charset="0"/>
              </a:rPr>
              <a:t>2Reactor</a:t>
            </a:r>
            <a:r>
              <a:rPr lang="en-US" sz="2400" b="1" dirty="0">
                <a:solidFill>
                  <a:srgbClr val="001D58"/>
                </a:solidFill>
                <a:latin typeface="Helvetica" charset="0"/>
                <a:ea typeface="Helvetica" charset="0"/>
                <a:cs typeface="Helvetica" charset="0"/>
              </a:rPr>
              <a:t>)</a:t>
            </a:r>
          </a:p>
          <a:p>
            <a:pPr marL="630237" fontAlgn="base">
              <a:buFont typeface="Courier New" pitchFamily="49" charset="0"/>
              <a:buChar char="o"/>
            </a:pPr>
            <a:r>
              <a:rPr lang="en-US" sz="2400" b="1" dirty="0" smtClean="0">
                <a:solidFill>
                  <a:srgbClr val="FF0000"/>
                </a:solidFill>
                <a:latin typeface="Helvetica" charset="0"/>
                <a:ea typeface="Helvetica" charset="0"/>
                <a:cs typeface="Helvetica" charset="0"/>
              </a:rPr>
              <a:t>Conclusion of agreements </a:t>
            </a:r>
            <a:r>
              <a:rPr lang="en-US" sz="2400" b="1" dirty="0">
                <a:solidFill>
                  <a:srgbClr val="001D58"/>
                </a:solidFill>
                <a:latin typeface="Helvetica" charset="0"/>
                <a:ea typeface="Helvetica" charset="0"/>
                <a:cs typeface="Helvetica" charset="0"/>
              </a:rPr>
              <a:t>for construction of</a:t>
            </a:r>
            <a:r>
              <a:rPr lang="en-US" sz="2400" b="1" u="sng" dirty="0">
                <a:solidFill>
                  <a:srgbClr val="001D58"/>
                </a:solidFill>
                <a:latin typeface="Helvetica" charset="0"/>
                <a:ea typeface="Helvetica" charset="0"/>
                <a:cs typeface="Helvetica" charset="0"/>
              </a:rPr>
              <a:t> </a:t>
            </a:r>
            <a:r>
              <a:rPr lang="en-US" sz="2400" b="1" u="sng" dirty="0">
                <a:solidFill>
                  <a:srgbClr val="FF0000"/>
                </a:solidFill>
                <a:latin typeface="Helvetica" charset="0"/>
                <a:ea typeface="Helvetica" charset="0"/>
                <a:cs typeface="Helvetica" charset="0"/>
              </a:rPr>
              <a:t>6</a:t>
            </a:r>
            <a:r>
              <a:rPr lang="en-US" sz="2400" b="1" u="sng" dirty="0">
                <a:solidFill>
                  <a:srgbClr val="001D58"/>
                </a:solidFill>
                <a:latin typeface="Helvetica" charset="0"/>
                <a:ea typeface="Helvetica" charset="0"/>
                <a:cs typeface="Helvetica" charset="0"/>
              </a:rPr>
              <a:t> </a:t>
            </a:r>
            <a:r>
              <a:rPr lang="en-US" sz="2400" b="1" dirty="0" smtClean="0">
                <a:solidFill>
                  <a:srgbClr val="001D58"/>
                </a:solidFill>
                <a:latin typeface="Helvetica" charset="0"/>
                <a:ea typeface="Helvetica" charset="0"/>
                <a:cs typeface="Helvetica" charset="0"/>
              </a:rPr>
              <a:t>NPP with Germany</a:t>
            </a:r>
            <a:endParaRPr lang="en-US" sz="2400" b="1" dirty="0">
              <a:solidFill>
                <a:srgbClr val="001D58"/>
              </a:solidFill>
              <a:latin typeface="Helvetica" charset="0"/>
              <a:ea typeface="Helvetica" charset="0"/>
              <a:cs typeface="Helvetica" charset="0"/>
            </a:endParaRPr>
          </a:p>
          <a:p>
            <a:pPr marL="630237" indent="-342900" fontAlgn="base">
              <a:buFont typeface="Courier New" pitchFamily="49" charset="0"/>
              <a:buChar char="o"/>
            </a:pPr>
            <a:r>
              <a:rPr lang="en-US" sz="2400" b="1" dirty="0" smtClean="0">
                <a:solidFill>
                  <a:srgbClr val="FF0000"/>
                </a:solidFill>
                <a:latin typeface="Helvetica" charset="0"/>
                <a:ea typeface="Helvetica" charset="0"/>
                <a:cs typeface="Helvetica" charset="0"/>
              </a:rPr>
              <a:t>Nuclear </a:t>
            </a:r>
            <a:r>
              <a:rPr lang="en-US" sz="2400" b="1" dirty="0">
                <a:solidFill>
                  <a:srgbClr val="FF0000"/>
                </a:solidFill>
                <a:latin typeface="Helvetica" charset="0"/>
                <a:ea typeface="Helvetica" charset="0"/>
                <a:cs typeface="Helvetica" charset="0"/>
              </a:rPr>
              <a:t>fuel cycle </a:t>
            </a:r>
            <a:r>
              <a:rPr lang="en-US" sz="2400" b="1" dirty="0" smtClean="0">
                <a:solidFill>
                  <a:srgbClr val="FF0000"/>
                </a:solidFill>
                <a:latin typeface="Helvetica" charset="0"/>
                <a:ea typeface="Helvetica" charset="0"/>
                <a:cs typeface="Helvetica" charset="0"/>
              </a:rPr>
              <a:t>research </a:t>
            </a:r>
            <a:r>
              <a:rPr lang="en-US" sz="2400" b="1" dirty="0" smtClean="0">
                <a:solidFill>
                  <a:srgbClr val="001D58"/>
                </a:solidFill>
                <a:latin typeface="Helvetica" charset="0"/>
                <a:ea typeface="Helvetica" charset="0"/>
                <a:cs typeface="Helvetica" charset="0"/>
              </a:rPr>
              <a:t>and development </a:t>
            </a:r>
            <a:r>
              <a:rPr lang="en-US" sz="2400" b="1" dirty="0">
                <a:solidFill>
                  <a:srgbClr val="001D58"/>
                </a:solidFill>
                <a:latin typeface="Helvetica" charset="0"/>
                <a:ea typeface="Helvetica" charset="0"/>
                <a:cs typeface="Helvetica" charset="0"/>
              </a:rPr>
              <a:t>including airborne uranium exploration (more than a third of </a:t>
            </a:r>
            <a:r>
              <a:rPr lang="en-US" sz="2400" b="1" dirty="0" smtClean="0">
                <a:solidFill>
                  <a:srgbClr val="001D58"/>
                </a:solidFill>
                <a:latin typeface="Helvetica" charset="0"/>
                <a:ea typeface="Helvetica" charset="0"/>
                <a:cs typeface="Helvetica" charset="0"/>
              </a:rPr>
              <a:t>country) began.</a:t>
            </a:r>
          </a:p>
          <a:p>
            <a:pPr marL="630237" fontAlgn="base">
              <a:buFont typeface="Courier New" pitchFamily="49" charset="0"/>
              <a:buChar char="o"/>
            </a:pPr>
            <a:r>
              <a:rPr lang="en-US" sz="2400" b="1" dirty="0" smtClean="0">
                <a:solidFill>
                  <a:srgbClr val="FF0000"/>
                </a:solidFill>
                <a:latin typeface="Helvetica" charset="0"/>
                <a:ea typeface="Helvetica" charset="0"/>
                <a:cs typeface="Helvetica" charset="0"/>
              </a:rPr>
              <a:t>Research </a:t>
            </a:r>
            <a:r>
              <a:rPr lang="en-US" sz="2400" b="1" dirty="0">
                <a:solidFill>
                  <a:srgbClr val="FF0000"/>
                </a:solidFill>
                <a:latin typeface="Helvetica" charset="0"/>
                <a:ea typeface="Helvetica" charset="0"/>
                <a:cs typeface="Helvetica" charset="0"/>
              </a:rPr>
              <a:t>laboratories </a:t>
            </a:r>
            <a:r>
              <a:rPr lang="en-US" sz="2400" b="1" dirty="0">
                <a:solidFill>
                  <a:srgbClr val="001D58"/>
                </a:solidFill>
                <a:latin typeface="Helvetica" charset="0"/>
                <a:ea typeface="Helvetica" charset="0"/>
                <a:cs typeface="Helvetica" charset="0"/>
              </a:rPr>
              <a:t>for nuclear </a:t>
            </a:r>
            <a:r>
              <a:rPr lang="en-US" sz="2400" b="1" dirty="0" smtClean="0">
                <a:solidFill>
                  <a:srgbClr val="001D58"/>
                </a:solidFill>
                <a:latin typeface="Helvetica" charset="0"/>
                <a:ea typeface="Helvetica" charset="0"/>
                <a:cs typeface="Helvetica" charset="0"/>
              </a:rPr>
              <a:t>studies constructed.</a:t>
            </a:r>
            <a:endParaRPr lang="en-US" sz="2400" b="1" dirty="0">
              <a:solidFill>
                <a:srgbClr val="001D58"/>
              </a:solidFill>
              <a:latin typeface="Helvetica" charset="0"/>
              <a:ea typeface="Helvetica" charset="0"/>
              <a:cs typeface="Helvetica" charset="0"/>
            </a:endParaRPr>
          </a:p>
          <a:p>
            <a:pPr marL="630237" fontAlgn="base">
              <a:buFont typeface="Courier New" pitchFamily="49" charset="0"/>
              <a:buChar char="o"/>
            </a:pPr>
            <a:r>
              <a:rPr lang="en-US" sz="2400" b="1" dirty="0" smtClean="0">
                <a:solidFill>
                  <a:srgbClr val="FF0000"/>
                </a:solidFill>
                <a:latin typeface="Helvetica" charset="0"/>
                <a:ea typeface="Helvetica" charset="0"/>
                <a:cs typeface="Helvetica" charset="0"/>
              </a:rPr>
              <a:t>Esfahan center for nuclear technology</a:t>
            </a:r>
            <a:r>
              <a:rPr lang="en-US" sz="2400" b="1" dirty="0">
                <a:solidFill>
                  <a:srgbClr val="001D58"/>
                </a:solidFill>
                <a:latin typeface="Helvetica" charset="0"/>
                <a:ea typeface="Helvetica" charset="0"/>
                <a:cs typeface="Helvetica" charset="0"/>
              </a:rPr>
              <a:t> </a:t>
            </a:r>
            <a:r>
              <a:rPr lang="en-US" sz="2400" b="1" dirty="0" smtClean="0">
                <a:solidFill>
                  <a:srgbClr val="001D58"/>
                </a:solidFill>
                <a:latin typeface="Helvetica" charset="0"/>
                <a:ea typeface="Helvetica" charset="0"/>
                <a:cs typeface="Helvetica" charset="0"/>
              </a:rPr>
              <a:t>was established.</a:t>
            </a:r>
            <a:endParaRPr lang="en-US" sz="2400" b="1" dirty="0">
              <a:solidFill>
                <a:srgbClr val="001D58"/>
              </a:solidFill>
              <a:latin typeface="Helvetica" charset="0"/>
              <a:ea typeface="Helvetica" charset="0"/>
              <a:cs typeface="Helvetica" charset="0"/>
            </a:endParaRPr>
          </a:p>
          <a:p>
            <a:pPr marL="287337" indent="0" fontAlgn="base">
              <a:buNone/>
            </a:pPr>
            <a:endParaRPr lang="en-US" sz="2400" b="1" dirty="0">
              <a:solidFill>
                <a:srgbClr val="001D58"/>
              </a:solidFill>
              <a:latin typeface="Helvetica" charset="0"/>
              <a:ea typeface="Helvetica" charset="0"/>
              <a:cs typeface="Helvetica" charset="0"/>
            </a:endParaRPr>
          </a:p>
          <a:p>
            <a:pPr marL="630237" lvl="0" indent="-342900" fontAlgn="base">
              <a:buClr>
                <a:srgbClr val="2DA2BF"/>
              </a:buClr>
              <a:buFont typeface="Courier New" pitchFamily="49" charset="0"/>
              <a:buChar char="o"/>
            </a:pPr>
            <a:endParaRPr lang="fa-IR" sz="2200" b="1" dirty="0">
              <a:solidFill>
                <a:srgbClr val="FF0000"/>
              </a:solidFill>
              <a:cs typeface="B Mitra" pitchFamily="2" charset="-78"/>
            </a:endParaRPr>
          </a:p>
          <a:p>
            <a:endParaRPr lang="fa-IR" sz="2200" b="1" dirty="0"/>
          </a:p>
        </p:txBody>
      </p:sp>
    </p:spTree>
    <p:extLst>
      <p:ext uri="{BB962C8B-B14F-4D97-AF65-F5344CB8AC3E}">
        <p14:creationId xmlns="" xmlns:p14="http://schemas.microsoft.com/office/powerpoint/2010/main" val="11778790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712968" cy="6148536"/>
          </a:xfrm>
        </p:spPr>
        <p:txBody>
          <a:bodyPr>
            <a:normAutofit lnSpcReduction="10000"/>
          </a:bodyPr>
          <a:lstStyle/>
          <a:p>
            <a:pPr fontAlgn="base"/>
            <a:endParaRPr lang="en-US" sz="2200" dirty="0">
              <a:latin typeface="Times New Roman" pitchFamily="18" charset="0"/>
              <a:cs typeface="Times New Roman" pitchFamily="18" charset="0"/>
            </a:endParaRPr>
          </a:p>
          <a:p>
            <a:pPr lvl="0" fontAlgn="base">
              <a:spcAft>
                <a:spcPct val="0"/>
              </a:spcAft>
              <a:buClr>
                <a:prstClr val="black"/>
              </a:buClr>
              <a:buSzPct val="120000"/>
            </a:pPr>
            <a:r>
              <a:rPr lang="en-US" sz="2400" dirty="0" smtClean="0">
                <a:solidFill>
                  <a:srgbClr val="552579"/>
                </a:solidFill>
                <a:latin typeface="Albertus Extra Bold" pitchFamily="34" charset="0"/>
              </a:rPr>
              <a:t>Reference Points after the Islamic Revolution</a:t>
            </a:r>
          </a:p>
          <a:p>
            <a:pPr lvl="0" fontAlgn="base">
              <a:spcAft>
                <a:spcPct val="0"/>
              </a:spcAft>
              <a:buClr>
                <a:prstClr val="black"/>
              </a:buClr>
              <a:buSzPct val="120000"/>
            </a:pPr>
            <a:endParaRPr lang="en-US" sz="2200" dirty="0">
              <a:solidFill>
                <a:prstClr val="black"/>
              </a:solidFill>
              <a:latin typeface="Times New Roman" pitchFamily="18" charset="0"/>
              <a:cs typeface="Times New Roman" pitchFamily="18" charset="0"/>
            </a:endParaRPr>
          </a:p>
          <a:p>
            <a:r>
              <a:rPr lang="en-US" sz="2200" b="1" u="sng" dirty="0" smtClean="0">
                <a:solidFill>
                  <a:srgbClr val="001D58"/>
                </a:solidFill>
                <a:latin typeface="Helvetica" charset="0"/>
                <a:ea typeface="Helvetica" charset="0"/>
                <a:cs typeface="Helvetica" charset="0"/>
              </a:rPr>
              <a:t>European countries </a:t>
            </a:r>
            <a:r>
              <a:rPr lang="en-US" sz="2200" b="1" dirty="0" smtClean="0">
                <a:solidFill>
                  <a:srgbClr val="FF0000"/>
                </a:solidFill>
                <a:latin typeface="Helvetica" charset="0"/>
                <a:ea typeface="Helvetica" charset="0"/>
                <a:cs typeface="Helvetica" charset="0"/>
              </a:rPr>
              <a:t>abandon</a:t>
            </a:r>
            <a:r>
              <a:rPr lang="en-US" sz="2200" b="1" dirty="0" smtClean="0">
                <a:solidFill>
                  <a:srgbClr val="001D58"/>
                </a:solidFill>
                <a:latin typeface="Helvetica" charset="0"/>
                <a:ea typeface="Helvetica" charset="0"/>
                <a:cs typeface="Helvetica" charset="0"/>
              </a:rPr>
              <a:t> their engagement with Iran</a:t>
            </a:r>
          </a:p>
          <a:p>
            <a:r>
              <a:rPr lang="en-US" sz="2200" b="1" dirty="0" smtClean="0">
                <a:solidFill>
                  <a:srgbClr val="001D58"/>
                </a:solidFill>
                <a:latin typeface="Helvetica" charset="0"/>
                <a:ea typeface="Helvetica" charset="0"/>
                <a:cs typeface="Helvetica" charset="0"/>
              </a:rPr>
              <a:t>Conclusion of </a:t>
            </a:r>
            <a:r>
              <a:rPr lang="en-US" sz="2200" b="1" u="sng" dirty="0">
                <a:solidFill>
                  <a:srgbClr val="001D58"/>
                </a:solidFill>
                <a:latin typeface="Helvetica" charset="0"/>
                <a:ea typeface="Helvetica" charset="0"/>
                <a:cs typeface="Helvetica" charset="0"/>
              </a:rPr>
              <a:t>Agreement with </a:t>
            </a:r>
            <a:r>
              <a:rPr lang="en-US" sz="2200" b="1" u="sng" dirty="0">
                <a:solidFill>
                  <a:srgbClr val="FF0000"/>
                </a:solidFill>
                <a:latin typeface="Helvetica" charset="0"/>
                <a:ea typeface="Helvetica" charset="0"/>
                <a:cs typeface="Helvetica" charset="0"/>
              </a:rPr>
              <a:t>Russia</a:t>
            </a:r>
            <a:r>
              <a:rPr lang="en-US" sz="2200" b="1" dirty="0">
                <a:solidFill>
                  <a:srgbClr val="001D58"/>
                </a:solidFill>
                <a:latin typeface="Helvetica" charset="0"/>
                <a:ea typeface="Helvetica" charset="0"/>
                <a:cs typeface="Helvetica" charset="0"/>
              </a:rPr>
              <a:t> for completion of </a:t>
            </a:r>
            <a:r>
              <a:rPr lang="en-US" sz="2200" b="1" dirty="0" smtClean="0">
                <a:solidFill>
                  <a:srgbClr val="001D58"/>
                </a:solidFill>
                <a:latin typeface="Helvetica" charset="0"/>
                <a:ea typeface="Helvetica" charset="0"/>
                <a:cs typeface="Helvetica" charset="0"/>
              </a:rPr>
              <a:t>BNPP-1 in 1992,  Signing commercial Contract, 1995</a:t>
            </a:r>
          </a:p>
          <a:p>
            <a:pPr>
              <a:lnSpc>
                <a:spcPct val="150000"/>
              </a:lnSpc>
            </a:pPr>
            <a:r>
              <a:rPr lang="en-US" sz="2200" b="1" dirty="0" smtClean="0">
                <a:solidFill>
                  <a:srgbClr val="001D58"/>
                </a:solidFill>
                <a:latin typeface="Helvetica" charset="0"/>
                <a:ea typeface="Helvetica" charset="0"/>
                <a:cs typeface="Helvetica" charset="0"/>
              </a:rPr>
              <a:t>Nuclear </a:t>
            </a:r>
            <a:r>
              <a:rPr lang="en-US" sz="2200" b="1" dirty="0" smtClean="0">
                <a:solidFill>
                  <a:srgbClr val="FF0000"/>
                </a:solidFill>
                <a:latin typeface="Helvetica" charset="0"/>
                <a:ea typeface="Helvetica" charset="0"/>
                <a:cs typeface="Helvetica" charset="0"/>
              </a:rPr>
              <a:t>fuel cycle technology achievement </a:t>
            </a:r>
            <a:r>
              <a:rPr lang="en-US" sz="2200" b="1" dirty="0" smtClean="0">
                <a:solidFill>
                  <a:srgbClr val="001D58"/>
                </a:solidFill>
                <a:latin typeface="Helvetica" charset="0"/>
                <a:ea typeface="Helvetica" charset="0"/>
                <a:cs typeface="Helvetica" charset="0"/>
              </a:rPr>
              <a:t>(1990-2002),</a:t>
            </a:r>
          </a:p>
          <a:p>
            <a:r>
              <a:rPr lang="en-US" sz="2200" b="1" dirty="0" smtClean="0">
                <a:solidFill>
                  <a:srgbClr val="001D58"/>
                </a:solidFill>
                <a:latin typeface="Helvetica" charset="0"/>
                <a:ea typeface="Helvetica" charset="0"/>
                <a:cs typeface="Helvetica" charset="0"/>
              </a:rPr>
              <a:t>Design and construction of </a:t>
            </a:r>
            <a:r>
              <a:rPr lang="en-US" sz="2200" b="1" dirty="0" smtClean="0">
                <a:solidFill>
                  <a:srgbClr val="FF0000"/>
                </a:solidFill>
                <a:latin typeface="Helvetica" charset="0"/>
                <a:ea typeface="Helvetica" charset="0"/>
                <a:cs typeface="Helvetica" charset="0"/>
              </a:rPr>
              <a:t>Heavy </a:t>
            </a:r>
            <a:r>
              <a:rPr lang="en-US" sz="2200" b="1" dirty="0">
                <a:solidFill>
                  <a:srgbClr val="FF0000"/>
                </a:solidFill>
                <a:latin typeface="Helvetica" charset="0"/>
                <a:ea typeface="Helvetica" charset="0"/>
                <a:cs typeface="Helvetica" charset="0"/>
              </a:rPr>
              <a:t>water </a:t>
            </a:r>
            <a:r>
              <a:rPr lang="en-US" sz="2200" b="1" dirty="0" smtClean="0">
                <a:solidFill>
                  <a:srgbClr val="FF0000"/>
                </a:solidFill>
                <a:latin typeface="Helvetica" charset="0"/>
                <a:ea typeface="Helvetica" charset="0"/>
                <a:cs typeface="Helvetica" charset="0"/>
              </a:rPr>
              <a:t>production </a:t>
            </a:r>
            <a:r>
              <a:rPr lang="en-US" sz="2200" b="1" dirty="0" smtClean="0">
                <a:solidFill>
                  <a:srgbClr val="001D58"/>
                </a:solidFill>
                <a:latin typeface="Helvetica" charset="0"/>
                <a:ea typeface="Helvetica" charset="0"/>
                <a:cs typeface="Helvetica" charset="0"/>
              </a:rPr>
              <a:t>plant,</a:t>
            </a:r>
            <a:endParaRPr lang="en-US" sz="2200" b="1" dirty="0">
              <a:solidFill>
                <a:srgbClr val="001D58"/>
              </a:solidFill>
              <a:latin typeface="Helvetica" charset="0"/>
              <a:ea typeface="Helvetica" charset="0"/>
              <a:cs typeface="Helvetica" charset="0"/>
            </a:endParaRPr>
          </a:p>
          <a:p>
            <a:pPr>
              <a:lnSpc>
                <a:spcPct val="150000"/>
              </a:lnSpc>
            </a:pPr>
            <a:r>
              <a:rPr lang="en-US" sz="2200" b="1" dirty="0">
                <a:solidFill>
                  <a:srgbClr val="001D58"/>
                </a:solidFill>
                <a:latin typeface="Helvetica" charset="0"/>
                <a:ea typeface="Helvetica" charset="0"/>
                <a:cs typeface="Helvetica" charset="0"/>
              </a:rPr>
              <a:t>Designing and </a:t>
            </a:r>
            <a:r>
              <a:rPr lang="en-US" sz="2200" b="1" dirty="0">
                <a:solidFill>
                  <a:srgbClr val="FF0000"/>
                </a:solidFill>
                <a:latin typeface="Helvetica" charset="0"/>
                <a:ea typeface="Helvetica" charset="0"/>
                <a:cs typeface="Helvetica" charset="0"/>
              </a:rPr>
              <a:t>construction of </a:t>
            </a:r>
            <a:r>
              <a:rPr lang="en-US" sz="2200" b="1" dirty="0" smtClean="0">
                <a:solidFill>
                  <a:srgbClr val="FF0000"/>
                </a:solidFill>
                <a:latin typeface="Helvetica" charset="0"/>
                <a:ea typeface="Helvetica" charset="0"/>
                <a:cs typeface="Helvetica" charset="0"/>
              </a:rPr>
              <a:t>IR-40 </a:t>
            </a:r>
            <a:r>
              <a:rPr lang="en-US" sz="2200" b="1" dirty="0" smtClean="0">
                <a:solidFill>
                  <a:srgbClr val="001D58"/>
                </a:solidFill>
                <a:latin typeface="Helvetica" charset="0"/>
                <a:ea typeface="Helvetica" charset="0"/>
                <a:cs typeface="Helvetica" charset="0"/>
              </a:rPr>
              <a:t>(</a:t>
            </a:r>
            <a:r>
              <a:rPr lang="en-US" sz="2200" b="1" dirty="0">
                <a:solidFill>
                  <a:srgbClr val="001D58"/>
                </a:solidFill>
                <a:latin typeface="Helvetica" charset="0"/>
                <a:ea typeface="Helvetica" charset="0"/>
                <a:cs typeface="Helvetica" charset="0"/>
              </a:rPr>
              <a:t>Iranian </a:t>
            </a:r>
            <a:r>
              <a:rPr lang="en-US" sz="2200" b="1" dirty="0" smtClean="0">
                <a:solidFill>
                  <a:srgbClr val="001D58"/>
                </a:solidFill>
                <a:latin typeface="Helvetica" charset="0"/>
                <a:ea typeface="Helvetica" charset="0"/>
                <a:cs typeface="Helvetica" charset="0"/>
              </a:rPr>
              <a:t>HWRR),</a:t>
            </a:r>
            <a:endParaRPr lang="en-US" sz="2200" b="1" dirty="0">
              <a:solidFill>
                <a:srgbClr val="001D58"/>
              </a:solidFill>
              <a:latin typeface="Helvetica" charset="0"/>
              <a:ea typeface="Helvetica" charset="0"/>
              <a:cs typeface="Helvetica" charset="0"/>
            </a:endParaRPr>
          </a:p>
          <a:p>
            <a:r>
              <a:rPr lang="en-US" sz="2200" b="1" dirty="0" smtClean="0">
                <a:solidFill>
                  <a:srgbClr val="001D58"/>
                </a:solidFill>
                <a:latin typeface="Helvetica" charset="0"/>
                <a:ea typeface="Helvetica" charset="0"/>
                <a:cs typeface="Helvetica" charset="0"/>
              </a:rPr>
              <a:t>Development of </a:t>
            </a:r>
            <a:r>
              <a:rPr lang="en-US" sz="2200" b="1" dirty="0">
                <a:solidFill>
                  <a:srgbClr val="FF0000"/>
                </a:solidFill>
                <a:latin typeface="Helvetica" charset="0"/>
                <a:ea typeface="Helvetica" charset="0"/>
                <a:cs typeface="Helvetica" charset="0"/>
              </a:rPr>
              <a:t>fusion and laser research </a:t>
            </a:r>
            <a:r>
              <a:rPr lang="en-US" sz="2200" b="1" dirty="0">
                <a:solidFill>
                  <a:srgbClr val="001D58"/>
                </a:solidFill>
                <a:latin typeface="Helvetica" charset="0"/>
                <a:ea typeface="Helvetica" charset="0"/>
                <a:cs typeface="Helvetica" charset="0"/>
              </a:rPr>
              <a:t>and </a:t>
            </a:r>
            <a:r>
              <a:rPr lang="en-US" sz="2200" b="1" dirty="0" smtClean="0">
                <a:solidFill>
                  <a:srgbClr val="001D58"/>
                </a:solidFill>
                <a:latin typeface="Helvetica" charset="0"/>
                <a:ea typeface="Helvetica" charset="0"/>
                <a:cs typeface="Helvetica" charset="0"/>
              </a:rPr>
              <a:t>non-power </a:t>
            </a:r>
            <a:r>
              <a:rPr lang="en-US" sz="2200" b="1" dirty="0">
                <a:solidFill>
                  <a:srgbClr val="001D58"/>
                </a:solidFill>
                <a:latin typeface="Helvetica" charset="0"/>
                <a:ea typeface="Helvetica" charset="0"/>
                <a:cs typeface="Helvetica" charset="0"/>
              </a:rPr>
              <a:t>nuclear application in </a:t>
            </a:r>
            <a:r>
              <a:rPr lang="en-US" sz="2200" b="1" dirty="0">
                <a:solidFill>
                  <a:srgbClr val="FF0000"/>
                </a:solidFill>
                <a:latin typeface="Helvetica" charset="0"/>
                <a:ea typeface="Helvetica" charset="0"/>
                <a:cs typeface="Helvetica" charset="0"/>
              </a:rPr>
              <a:t>medicine</a:t>
            </a:r>
            <a:r>
              <a:rPr lang="en-US" sz="2200" b="1" dirty="0">
                <a:solidFill>
                  <a:srgbClr val="001D58"/>
                </a:solidFill>
                <a:latin typeface="Helvetica" charset="0"/>
                <a:ea typeface="Helvetica" charset="0"/>
                <a:cs typeface="Helvetica" charset="0"/>
              </a:rPr>
              <a:t>, </a:t>
            </a:r>
            <a:r>
              <a:rPr lang="en-US" sz="2200" b="1" dirty="0">
                <a:solidFill>
                  <a:srgbClr val="FF0000"/>
                </a:solidFill>
                <a:latin typeface="Helvetica" charset="0"/>
                <a:ea typeface="Helvetica" charset="0"/>
                <a:cs typeface="Helvetica" charset="0"/>
              </a:rPr>
              <a:t>agriculture</a:t>
            </a:r>
            <a:r>
              <a:rPr lang="en-US" sz="2200" b="1" dirty="0">
                <a:solidFill>
                  <a:srgbClr val="001D58"/>
                </a:solidFill>
                <a:latin typeface="Helvetica" charset="0"/>
                <a:ea typeface="Helvetica" charset="0"/>
                <a:cs typeface="Helvetica" charset="0"/>
              </a:rPr>
              <a:t> and </a:t>
            </a:r>
            <a:r>
              <a:rPr lang="en-US" sz="2200" b="1" dirty="0" smtClean="0">
                <a:solidFill>
                  <a:srgbClr val="FF0000"/>
                </a:solidFill>
                <a:latin typeface="Helvetica" charset="0"/>
                <a:ea typeface="Helvetica" charset="0"/>
                <a:cs typeface="Helvetica" charset="0"/>
              </a:rPr>
              <a:t>industry</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dirty="0">
                <a:solidFill>
                  <a:srgbClr val="FF0000"/>
                </a:solidFill>
                <a:latin typeface="Helvetica" charset="0"/>
                <a:ea typeface="Helvetica" charset="0"/>
                <a:cs typeface="Helvetica" charset="0"/>
              </a:rPr>
              <a:t>First grid </a:t>
            </a:r>
            <a:r>
              <a:rPr lang="en-US" sz="2200" b="1" dirty="0" smtClean="0">
                <a:solidFill>
                  <a:srgbClr val="FF0000"/>
                </a:solidFill>
                <a:latin typeface="Helvetica" charset="0"/>
                <a:ea typeface="Helvetica" charset="0"/>
                <a:cs typeface="Helvetica" charset="0"/>
              </a:rPr>
              <a:t>connection</a:t>
            </a:r>
            <a:r>
              <a:rPr lang="en-US" sz="2200" b="1" dirty="0" smtClean="0">
                <a:solidFill>
                  <a:srgbClr val="001D58"/>
                </a:solidFill>
                <a:latin typeface="Helvetica" charset="0"/>
                <a:ea typeface="Helvetica" charset="0"/>
                <a:cs typeface="Helvetica" charset="0"/>
              </a:rPr>
              <a:t>, Sept</a:t>
            </a:r>
            <a:r>
              <a:rPr lang="en-US" sz="2200" b="1" dirty="0">
                <a:solidFill>
                  <a:srgbClr val="001D58"/>
                </a:solidFill>
                <a:latin typeface="Helvetica" charset="0"/>
                <a:ea typeface="Helvetica" charset="0"/>
                <a:cs typeface="Helvetica" charset="0"/>
              </a:rPr>
              <a:t>. </a:t>
            </a:r>
            <a:r>
              <a:rPr lang="en-US" sz="2200" b="1" dirty="0" smtClean="0">
                <a:solidFill>
                  <a:srgbClr val="001D58"/>
                </a:solidFill>
                <a:latin typeface="Helvetica" charset="0"/>
                <a:ea typeface="Helvetica" charset="0"/>
                <a:cs typeface="Helvetica" charset="0"/>
              </a:rPr>
              <a:t>2011,</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Reach to </a:t>
            </a:r>
            <a:r>
              <a:rPr lang="en-US" sz="2200" b="1" dirty="0" smtClean="0">
                <a:solidFill>
                  <a:srgbClr val="001D58"/>
                </a:solidFill>
                <a:latin typeface="Helvetica" charset="0"/>
                <a:ea typeface="Helvetica" charset="0"/>
                <a:cs typeface="Helvetica" charset="0"/>
              </a:rPr>
              <a:t>it’s </a:t>
            </a:r>
            <a:r>
              <a:rPr lang="en-US" sz="2200" b="1" dirty="0" smtClean="0">
                <a:solidFill>
                  <a:srgbClr val="FF0000"/>
                </a:solidFill>
                <a:latin typeface="Helvetica" charset="0"/>
                <a:ea typeface="Helvetica" charset="0"/>
                <a:cs typeface="Helvetica" charset="0"/>
              </a:rPr>
              <a:t>1000 Mw. Capacity </a:t>
            </a:r>
            <a:r>
              <a:rPr lang="en-US" sz="2200" b="1" dirty="0" smtClean="0">
                <a:solidFill>
                  <a:srgbClr val="001D58"/>
                </a:solidFill>
                <a:latin typeface="Helvetica" charset="0"/>
                <a:ea typeface="Helvetica" charset="0"/>
                <a:cs typeface="Helvetica" charset="0"/>
              </a:rPr>
              <a:t>, Aug 2012,</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dirty="0">
                <a:solidFill>
                  <a:srgbClr val="FF0000"/>
                </a:solidFill>
                <a:latin typeface="Helvetica" charset="0"/>
                <a:ea typeface="Helvetica" charset="0"/>
                <a:cs typeface="Helvetica" charset="0"/>
              </a:rPr>
              <a:t>Provisional </a:t>
            </a:r>
            <a:r>
              <a:rPr lang="en-US" sz="2200" b="1" dirty="0" smtClean="0">
                <a:solidFill>
                  <a:srgbClr val="FF0000"/>
                </a:solidFill>
                <a:latin typeface="Helvetica" charset="0"/>
                <a:ea typeface="Helvetica" charset="0"/>
                <a:cs typeface="Helvetica" charset="0"/>
              </a:rPr>
              <a:t>Acceptance-Iranian </a:t>
            </a:r>
            <a:r>
              <a:rPr lang="en-US" sz="2200" b="1" dirty="0" smtClean="0">
                <a:solidFill>
                  <a:srgbClr val="001D58"/>
                </a:solidFill>
                <a:latin typeface="Helvetica" charset="0"/>
                <a:ea typeface="Helvetica" charset="0"/>
                <a:cs typeface="Helvetica" charset="0"/>
              </a:rPr>
              <a:t>Operator,Sept.2013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First refueling conducted, Feb. 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Second refueling, planned Sept. 2015 </a:t>
            </a:r>
            <a:endParaRPr lang="en-US" sz="2200" b="1" dirty="0">
              <a:solidFill>
                <a:srgbClr val="001D58"/>
              </a:solidFill>
              <a:latin typeface="Helvetica" charset="0"/>
              <a:ea typeface="Helvetica" charset="0"/>
              <a:cs typeface="Helvetica" charset="0"/>
            </a:endParaRPr>
          </a:p>
          <a:p>
            <a:pPr marL="342900" indent="-342900" fontAlgn="base">
              <a:spcBef>
                <a:spcPct val="20000"/>
              </a:spcBef>
              <a:spcAft>
                <a:spcPct val="0"/>
              </a:spcAft>
              <a:buClr>
                <a:prstClr val="black"/>
              </a:buClr>
              <a:buSzPct val="120000"/>
              <a:buFont typeface="Arial" pitchFamily="34" charset="0"/>
              <a:buChar char="•"/>
            </a:pPr>
            <a:endParaRPr lang="en-US" sz="2400" dirty="0" smtClean="0"/>
          </a:p>
          <a:p>
            <a:pPr marL="342900" indent="-342900" fontAlgn="base">
              <a:spcBef>
                <a:spcPct val="20000"/>
              </a:spcBef>
              <a:spcAft>
                <a:spcPct val="0"/>
              </a:spcAft>
              <a:buClr>
                <a:prstClr val="black"/>
              </a:buClr>
              <a:buSzPct val="120000"/>
              <a:buFont typeface="Arial" pitchFamily="34" charset="0"/>
              <a:buChar char="•"/>
            </a:pPr>
            <a:endParaRPr lang="fa-IR" sz="2400" dirty="0"/>
          </a:p>
          <a:p>
            <a:pPr marL="342900" lvl="0" indent="-342900" fontAlgn="base">
              <a:spcBef>
                <a:spcPct val="20000"/>
              </a:spcBef>
              <a:spcAft>
                <a:spcPct val="0"/>
              </a:spcAft>
              <a:buClr>
                <a:prstClr val="black"/>
              </a:buClr>
              <a:buSzPct val="120000"/>
              <a:buFont typeface="Arial" pitchFamily="34" charset="0"/>
              <a:buChar char="•"/>
            </a:pPr>
            <a:endParaRPr lang="en-US" sz="2400" b="1" dirty="0">
              <a:solidFill>
                <a:prstClr val="black"/>
              </a:solidFill>
              <a:latin typeface="Calibri"/>
              <a:cs typeface="Arial" pitchFamily="34" charset="0"/>
            </a:endParaRPr>
          </a:p>
          <a:p>
            <a:endParaRPr lang="fa-IR" dirty="0"/>
          </a:p>
        </p:txBody>
      </p:sp>
    </p:spTree>
    <p:extLst>
      <p:ext uri="{BB962C8B-B14F-4D97-AF65-F5344CB8AC3E}">
        <p14:creationId xmlns="" xmlns:p14="http://schemas.microsoft.com/office/powerpoint/2010/main" val="26852499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a:bodyPr>
          <a:lstStyle/>
          <a:p>
            <a:pPr algn="ctr">
              <a:defRPr/>
            </a:pPr>
            <a:r>
              <a:rPr lang="en-US" sz="3200" dirty="0">
                <a:solidFill>
                  <a:srgbClr val="552579"/>
                </a:solidFill>
                <a:latin typeface="Albertus Extra Bold" pitchFamily="34" charset="0"/>
              </a:rPr>
              <a:t>History of the first unit of </a:t>
            </a:r>
            <a:r>
              <a:rPr lang="en-US" sz="3200" dirty="0" err="1">
                <a:solidFill>
                  <a:srgbClr val="552579"/>
                </a:solidFill>
                <a:latin typeface="Albertus Extra Bold" pitchFamily="34" charset="0"/>
              </a:rPr>
              <a:t>Bushehr</a:t>
            </a:r>
            <a:r>
              <a:rPr lang="en-US" sz="3200" dirty="0">
                <a:solidFill>
                  <a:srgbClr val="552579"/>
                </a:solidFill>
                <a:latin typeface="Albertus Extra Bold" pitchFamily="34" charset="0"/>
              </a:rPr>
              <a:t> Nuclear Power Plant(BNPP1)</a:t>
            </a:r>
          </a:p>
        </p:txBody>
      </p:sp>
      <p:sp>
        <p:nvSpPr>
          <p:cNvPr id="3" name="Content Placeholder 2"/>
          <p:cNvSpPr>
            <a:spLocks noGrp="1"/>
          </p:cNvSpPr>
          <p:nvPr>
            <p:ph idx="1"/>
          </p:nvPr>
        </p:nvSpPr>
        <p:spPr>
          <a:xfrm>
            <a:off x="457200" y="2996952"/>
            <a:ext cx="8229600" cy="3312368"/>
          </a:xfrm>
        </p:spPr>
        <p:txBody>
          <a:bodyPr>
            <a:noAutofit/>
          </a:bodyPr>
          <a:lstStyle/>
          <a:p>
            <a:pPr marL="109728" lvl="1" indent="0">
              <a:spcBef>
                <a:spcPts val="400"/>
              </a:spcBef>
              <a:buSzPct val="68000"/>
              <a:buNone/>
            </a:pPr>
            <a:r>
              <a:rPr lang="en-US" sz="2200" b="1" u="sng" dirty="0" smtClean="0">
                <a:solidFill>
                  <a:srgbClr val="FF0000"/>
                </a:solidFill>
              </a:rPr>
              <a:t>Bushehr 1</a:t>
            </a:r>
          </a:p>
          <a:p>
            <a:pPr marL="365760" lvl="1" indent="-256032">
              <a:spcBef>
                <a:spcPts val="400"/>
              </a:spcBef>
              <a:buSzPct val="68000"/>
              <a:buFont typeface="Wingdings 3"/>
              <a:buChar char=""/>
            </a:pPr>
            <a:r>
              <a:rPr lang="en-US" sz="2200" b="1" dirty="0" smtClean="0">
                <a:solidFill>
                  <a:srgbClr val="001D58"/>
                </a:solidFill>
                <a:latin typeface="Helvetica" charset="0"/>
                <a:ea typeface="Helvetica" charset="0"/>
                <a:cs typeface="Helvetica" charset="0"/>
              </a:rPr>
              <a:t>In </a:t>
            </a:r>
            <a:r>
              <a:rPr lang="en-US" sz="2200" b="1" u="sng" dirty="0">
                <a:solidFill>
                  <a:srgbClr val="001D58"/>
                </a:solidFill>
                <a:latin typeface="Helvetica" charset="0"/>
                <a:ea typeface="Helvetica" charset="0"/>
                <a:cs typeface="Helvetica" charset="0"/>
              </a:rPr>
              <a:t>1957</a:t>
            </a:r>
            <a:r>
              <a:rPr lang="en-US" sz="2200" b="1" dirty="0">
                <a:solidFill>
                  <a:srgbClr val="001D58"/>
                </a:solidFill>
                <a:latin typeface="Helvetica" charset="0"/>
                <a:ea typeface="Helvetica" charset="0"/>
                <a:cs typeface="Helvetica" charset="0"/>
              </a:rPr>
              <a:t> a civil nuclear program was established under the US Atoms for Peace programme</a:t>
            </a:r>
            <a:r>
              <a:rPr lang="en-US" sz="22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2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200" b="1" dirty="0">
                <a:solidFill>
                  <a:srgbClr val="001D58"/>
                </a:solidFill>
                <a:latin typeface="Helvetica" charset="0"/>
                <a:ea typeface="Helvetica" charset="0"/>
                <a:cs typeface="Helvetica" charset="0"/>
              </a:rPr>
              <a:t>In 1974 a target of </a:t>
            </a:r>
            <a:r>
              <a:rPr lang="en-US" sz="2200" b="1" u="sng" dirty="0">
                <a:solidFill>
                  <a:srgbClr val="001D58"/>
                </a:solidFill>
                <a:latin typeface="Helvetica" charset="0"/>
                <a:ea typeface="Helvetica" charset="0"/>
                <a:cs typeface="Helvetica" charset="0"/>
              </a:rPr>
              <a:t>23,000 MWe </a:t>
            </a:r>
            <a:r>
              <a:rPr lang="en-US" sz="2200" b="1" dirty="0">
                <a:solidFill>
                  <a:srgbClr val="001D58"/>
                </a:solidFill>
                <a:latin typeface="Helvetica" charset="0"/>
                <a:ea typeface="Helvetica" charset="0"/>
                <a:cs typeface="Helvetica" charset="0"/>
              </a:rPr>
              <a:t>of nuclear capacity to free up oil and gas for </a:t>
            </a:r>
            <a:r>
              <a:rPr lang="en-US" sz="2200" b="1" dirty="0" smtClean="0">
                <a:solidFill>
                  <a:srgbClr val="001D58"/>
                </a:solidFill>
                <a:latin typeface="Helvetica" charset="0"/>
                <a:ea typeface="Helvetica" charset="0"/>
                <a:cs typeface="Helvetica" charset="0"/>
              </a:rPr>
              <a:t>export. Preliminary </a:t>
            </a:r>
            <a:r>
              <a:rPr lang="en-US" sz="2200" b="1" dirty="0">
                <a:solidFill>
                  <a:srgbClr val="001D58"/>
                </a:solidFill>
                <a:latin typeface="Helvetica" charset="0"/>
                <a:ea typeface="Helvetica" charset="0"/>
                <a:cs typeface="Helvetica" charset="0"/>
              </a:rPr>
              <a:t>agreements with </a:t>
            </a:r>
            <a:r>
              <a:rPr lang="en-US" sz="2200" b="1" u="sng" dirty="0">
                <a:solidFill>
                  <a:srgbClr val="001D58"/>
                </a:solidFill>
                <a:latin typeface="Helvetica" charset="0"/>
                <a:ea typeface="Helvetica" charset="0"/>
                <a:cs typeface="Helvetica" charset="0"/>
              </a:rPr>
              <a:t>Siemens</a:t>
            </a:r>
            <a:r>
              <a:rPr lang="en-US" sz="2200" b="1" dirty="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KWU</a:t>
            </a:r>
            <a:r>
              <a:rPr lang="en-US" sz="2200" b="1" dirty="0">
                <a:solidFill>
                  <a:srgbClr val="001D58"/>
                </a:solidFill>
                <a:latin typeface="Helvetica" charset="0"/>
                <a:ea typeface="Helvetica" charset="0"/>
                <a:cs typeface="Helvetica" charset="0"/>
              </a:rPr>
              <a:t> and </a:t>
            </a:r>
            <a:r>
              <a:rPr lang="en-US" sz="2200" b="1" u="sng" dirty="0">
                <a:solidFill>
                  <a:srgbClr val="001D58"/>
                </a:solidFill>
                <a:latin typeface="Helvetica" charset="0"/>
                <a:ea typeface="Helvetica" charset="0"/>
                <a:cs typeface="Helvetica" charset="0"/>
              </a:rPr>
              <a:t>Framatome</a:t>
            </a:r>
            <a:r>
              <a:rPr lang="en-US" sz="2200" b="1" dirty="0">
                <a:solidFill>
                  <a:srgbClr val="001D58"/>
                </a:solidFill>
                <a:latin typeface="Helvetica" charset="0"/>
                <a:ea typeface="Helvetica" charset="0"/>
                <a:cs typeface="Helvetica" charset="0"/>
              </a:rPr>
              <a:t> for </a:t>
            </a:r>
            <a:r>
              <a:rPr lang="en-US" sz="2200" b="1" u="sng" dirty="0" smtClean="0">
                <a:solidFill>
                  <a:srgbClr val="001D58"/>
                </a:solidFill>
                <a:latin typeface="Helvetica" charset="0"/>
                <a:ea typeface="Helvetica" charset="0"/>
                <a:cs typeface="Helvetica" charset="0"/>
              </a:rPr>
              <a:t>4 NPPTs  </a:t>
            </a:r>
            <a:r>
              <a:rPr lang="en-US" sz="2200" b="1" dirty="0">
                <a:solidFill>
                  <a:srgbClr val="001D58"/>
                </a:solidFill>
                <a:latin typeface="Helvetica" charset="0"/>
                <a:ea typeface="Helvetica" charset="0"/>
                <a:cs typeface="Helvetica" charset="0"/>
              </a:rPr>
              <a:t>signed</a:t>
            </a:r>
            <a:r>
              <a:rPr lang="en-US" sz="2200" b="1" dirty="0" smtClean="0">
                <a:solidFill>
                  <a:srgbClr val="001D58"/>
                </a:solidFill>
                <a:latin typeface="Helvetica" charset="0"/>
                <a:ea typeface="Helvetica" charset="0"/>
                <a:cs typeface="Helvetica" charset="0"/>
              </a:rPr>
              <a:t>.</a:t>
            </a:r>
          </a:p>
        </p:txBody>
      </p:sp>
      <p:graphicFrame>
        <p:nvGraphicFramePr>
          <p:cNvPr id="5" name="Table 4"/>
          <p:cNvGraphicFramePr>
            <a:graphicFrameLocks noGrp="1"/>
          </p:cNvGraphicFramePr>
          <p:nvPr>
            <p:extLst>
              <p:ext uri="{D42A27DB-BD31-4B8C-83A1-F6EECF244321}">
                <p14:modId xmlns="" xmlns:p14="http://schemas.microsoft.com/office/powerpoint/2010/main" val="1148616649"/>
              </p:ext>
            </p:extLst>
          </p:nvPr>
        </p:nvGraphicFramePr>
        <p:xfrm>
          <a:off x="467544" y="1484784"/>
          <a:ext cx="8136905" cy="1213677"/>
        </p:xfrm>
        <a:graphic>
          <a:graphicData uri="http://schemas.openxmlformats.org/drawingml/2006/table">
            <a:tbl>
              <a:tblPr firstRow="1" bandRow="1">
                <a:tableStyleId>{793D81CF-94F2-401A-BA57-92F5A7B2D0C5}</a:tableStyleId>
              </a:tblPr>
              <a:tblGrid>
                <a:gridCol w="1331855"/>
                <a:gridCol w="1922907"/>
                <a:gridCol w="1627381"/>
                <a:gridCol w="1627381"/>
                <a:gridCol w="1627381"/>
              </a:tblGrid>
              <a:tr h="553277">
                <a:tc>
                  <a:txBody>
                    <a:bodyPr/>
                    <a:lstStyle/>
                    <a:p>
                      <a:pPr algn="ctr"/>
                      <a:endParaRPr lang="en-US" sz="1400" dirty="0"/>
                    </a:p>
                  </a:txBody>
                  <a:tcPr/>
                </a:tc>
                <a:tc>
                  <a:txBody>
                    <a:bodyPr/>
                    <a:lstStyle/>
                    <a:p>
                      <a:pPr algn="ctr"/>
                      <a:r>
                        <a:rPr kumimoji="0" lang="en-US" sz="1400" b="1" kern="1200" dirty="0" smtClean="0">
                          <a:solidFill>
                            <a:schemeClr val="lt1"/>
                          </a:solidFill>
                          <a:effectLst/>
                          <a:latin typeface="+mn-lt"/>
                          <a:ea typeface="+mn-ea"/>
                          <a:cs typeface="+mn-cs"/>
                        </a:rPr>
                        <a:t>Type</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MWe gross, net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Construction start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Commercial operation</a:t>
                      </a:r>
                      <a:endParaRPr lang="en-US" sz="1400" dirty="0"/>
                    </a:p>
                  </a:txBody>
                  <a:tcPr/>
                </a:tc>
              </a:tr>
              <a:tr h="286061">
                <a:tc>
                  <a:txBody>
                    <a:bodyPr/>
                    <a:lstStyle/>
                    <a:p>
                      <a:pPr marL="22860" algn="ctr">
                        <a:lnSpc>
                          <a:spcPts val="1235"/>
                        </a:lnSpc>
                        <a:spcAft>
                          <a:spcPts val="0"/>
                        </a:spcAft>
                      </a:pPr>
                      <a:endParaRPr lang="en-US" sz="1400" spc="-10" dirty="0" smtClean="0">
                        <a:solidFill>
                          <a:schemeClr val="tx1"/>
                        </a:solidFill>
                        <a:effectLst/>
                        <a:latin typeface="Times New Roman"/>
                        <a:ea typeface="Times New Roman"/>
                        <a:cs typeface="Arial"/>
                      </a:endParaRPr>
                    </a:p>
                    <a:p>
                      <a:pPr marL="22860" algn="ctr">
                        <a:lnSpc>
                          <a:spcPts val="1235"/>
                        </a:lnSpc>
                        <a:spcAft>
                          <a:spcPts val="0"/>
                        </a:spcAft>
                      </a:pPr>
                      <a:r>
                        <a:rPr kumimoji="0" lang="en-US" sz="1400" b="1" kern="1200" dirty="0" smtClean="0">
                          <a:solidFill>
                            <a:srgbClr val="001D58"/>
                          </a:solidFill>
                          <a:latin typeface="Helvetica" charset="0"/>
                          <a:ea typeface="Helvetica" charset="0"/>
                          <a:cs typeface="Helvetica" charset="0"/>
                        </a:rPr>
                        <a:t>Bushehr 1</a:t>
                      </a:r>
                      <a:endParaRPr kumimoji="0" lang="en-US" sz="1400" b="1" kern="1200" dirty="0">
                        <a:solidFill>
                          <a:srgbClr val="001D58"/>
                        </a:solidFill>
                        <a:latin typeface="Helvetica" charset="0"/>
                        <a:ea typeface="Helvetica" charset="0"/>
                        <a:cs typeface="Helvetica" charset="0"/>
                      </a:endParaRPr>
                    </a:p>
                  </a:txBody>
                  <a:tcPr marL="0" marR="0" marT="0" marB="0"/>
                </a:tc>
                <a:tc>
                  <a:txBody>
                    <a:bodyPr/>
                    <a:lstStyle/>
                    <a:p>
                      <a:pPr algn="ctr"/>
                      <a:r>
                        <a:rPr kumimoji="0" lang="en-US" sz="1400" b="1" kern="1200" dirty="0" smtClean="0">
                          <a:solidFill>
                            <a:srgbClr val="001D58"/>
                          </a:solidFill>
                          <a:latin typeface="Helvetica" charset="0"/>
                          <a:ea typeface="Helvetica" charset="0"/>
                          <a:cs typeface="Helvetica" charset="0"/>
                        </a:rPr>
                        <a:t>VVER-1000/446</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1000,915</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1975, 1994</a:t>
                      </a:r>
                      <a:endParaRPr kumimoji="0" lang="en-US" sz="1400" b="1" kern="1200" dirty="0">
                        <a:solidFill>
                          <a:srgbClr val="001D58"/>
                        </a:solidFill>
                        <a:latin typeface="Helvetica" charset="0"/>
                        <a:ea typeface="Helvetica" charset="0"/>
                        <a:cs typeface="Helvetica"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Sept 2013</a:t>
                      </a:r>
                      <a:endParaRPr kumimoji="0" lang="en-US" sz="1400" b="1" kern="1200" dirty="0">
                        <a:solidFill>
                          <a:srgbClr val="001D58"/>
                        </a:solidFill>
                        <a:latin typeface="Helvetica" charset="0"/>
                        <a:ea typeface="Helvetica" charset="0"/>
                        <a:cs typeface="Helvetica" charset="0"/>
                      </a:endParaRPr>
                    </a:p>
                  </a:txBody>
                  <a:tcPr/>
                </a:tc>
              </a:tr>
              <a:tr h="331185">
                <a:tc>
                  <a:txBody>
                    <a:bodyPr/>
                    <a:lstStyle/>
                    <a:p>
                      <a:pPr marL="22860" algn="ctr">
                        <a:lnSpc>
                          <a:spcPts val="1360"/>
                        </a:lnSpc>
                        <a:spcAft>
                          <a:spcPts val="0"/>
                        </a:spcAft>
                      </a:pPr>
                      <a:endParaRPr kumimoji="0" lang="en-US" sz="1400" b="1" kern="1200" dirty="0" smtClean="0">
                        <a:solidFill>
                          <a:srgbClr val="001D58"/>
                        </a:solidFill>
                        <a:latin typeface="Helvetica" charset="0"/>
                        <a:ea typeface="Helvetica" charset="0"/>
                        <a:cs typeface="Helvetica" charset="0"/>
                      </a:endParaRPr>
                    </a:p>
                    <a:p>
                      <a:pPr marL="22860" algn="ctr">
                        <a:lnSpc>
                          <a:spcPts val="1360"/>
                        </a:lnSpc>
                        <a:spcAft>
                          <a:spcPts val="0"/>
                        </a:spcAft>
                      </a:pPr>
                      <a:r>
                        <a:rPr kumimoji="0" lang="en-US" sz="1400" b="1" kern="1200" dirty="0" smtClean="0">
                          <a:solidFill>
                            <a:srgbClr val="001D58"/>
                          </a:solidFill>
                          <a:latin typeface="Helvetica" charset="0"/>
                          <a:ea typeface="Helvetica" charset="0"/>
                          <a:cs typeface="Helvetica" charset="0"/>
                        </a:rPr>
                        <a:t>Total (1)</a:t>
                      </a:r>
                      <a:endParaRPr kumimoji="0" lang="en-US" sz="1400" b="1" kern="1200" dirty="0">
                        <a:solidFill>
                          <a:srgbClr val="001D58"/>
                        </a:solidFill>
                        <a:latin typeface="Helvetica" charset="0"/>
                        <a:ea typeface="Helvetica" charset="0"/>
                        <a:cs typeface="Helvetica" charset="0"/>
                      </a:endParaRPr>
                    </a:p>
                  </a:txBody>
                  <a:tcPr marL="0" marR="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                                     915 MWe net</a:t>
                      </a:r>
                    </a:p>
                  </a:txBody>
                  <a:tcPr/>
                </a:tc>
                <a:tc hMerge="1">
                  <a:txBody>
                    <a:bodyPr/>
                    <a:lstStyle/>
                    <a:p>
                      <a:pPr algn="ctr"/>
                      <a:endParaRPr kumimoji="0" lang="en-US" sz="20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r>
            </a:tbl>
          </a:graphicData>
        </a:graphic>
      </p:graphicFrame>
    </p:spTree>
    <p:extLst>
      <p:ext uri="{BB962C8B-B14F-4D97-AF65-F5344CB8AC3E}">
        <p14:creationId xmlns="" xmlns:p14="http://schemas.microsoft.com/office/powerpoint/2010/main" val="27008701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Autofit/>
          </a:bodyPr>
          <a:lstStyle/>
          <a:p>
            <a:pPr algn="ctr">
              <a:defRPr/>
            </a:pPr>
            <a:r>
              <a:rPr lang="en-US" sz="2600" dirty="0" smtClean="0">
                <a:solidFill>
                  <a:srgbClr val="552579"/>
                </a:solidFill>
                <a:latin typeface="Albertus Extra Bold" pitchFamily="34" charset="0"/>
              </a:rPr>
              <a:t>History of the </a:t>
            </a:r>
            <a:r>
              <a:rPr lang="en-US" sz="2600" dirty="0">
                <a:solidFill>
                  <a:srgbClr val="552579"/>
                </a:solidFill>
                <a:latin typeface="Albertus Extra Bold" pitchFamily="34" charset="0"/>
              </a:rPr>
              <a:t>first unit of </a:t>
            </a:r>
            <a:r>
              <a:rPr lang="en-US" sz="2600" dirty="0" err="1">
                <a:solidFill>
                  <a:srgbClr val="552579"/>
                </a:solidFill>
                <a:latin typeface="Albertus Extra Bold" pitchFamily="34" charset="0"/>
              </a:rPr>
              <a:t>Bushehr</a:t>
            </a:r>
            <a:r>
              <a:rPr lang="en-US" sz="2600" dirty="0">
                <a:solidFill>
                  <a:srgbClr val="552579"/>
                </a:solidFill>
                <a:latin typeface="Albertus Extra Bold" pitchFamily="34" charset="0"/>
              </a:rPr>
              <a:t> Nuclear Power Plant(BNPP1)</a:t>
            </a:r>
            <a:endParaRPr lang="en-US" sz="2600" i="1" dirty="0">
              <a:solidFill>
                <a:srgbClr val="552579"/>
              </a:solidFill>
              <a:latin typeface="Albertus Extra Bold" pitchFamily="34" charset="0"/>
            </a:endParaRPr>
          </a:p>
        </p:txBody>
      </p:sp>
      <p:sp>
        <p:nvSpPr>
          <p:cNvPr id="3" name="Content Placeholder 2"/>
          <p:cNvSpPr>
            <a:spLocks noGrp="1"/>
          </p:cNvSpPr>
          <p:nvPr>
            <p:ph idx="1"/>
          </p:nvPr>
        </p:nvSpPr>
        <p:spPr>
          <a:xfrm>
            <a:off x="457200" y="1700808"/>
            <a:ext cx="8229600" cy="4306483"/>
          </a:xfrm>
        </p:spPr>
        <p:txBody>
          <a:bodyPr>
            <a:noAutofit/>
          </a:bodyPr>
          <a:lstStyle/>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1975 construction </a:t>
            </a:r>
            <a:r>
              <a:rPr lang="en-US" sz="2400" b="1" dirty="0">
                <a:solidFill>
                  <a:srgbClr val="001D58"/>
                </a:solidFill>
                <a:latin typeface="Helvetica" charset="0"/>
                <a:ea typeface="Helvetica" charset="0"/>
                <a:cs typeface="Helvetica" charset="0"/>
              </a:rPr>
              <a:t>of two 1,293 </a:t>
            </a:r>
            <a:r>
              <a:rPr lang="en-US" sz="2400" b="1" dirty="0" smtClean="0">
                <a:solidFill>
                  <a:srgbClr val="001D58"/>
                </a:solidFill>
                <a:latin typeface="Helvetica" charset="0"/>
                <a:ea typeface="Helvetica" charset="0"/>
                <a:cs typeface="Helvetica" charset="0"/>
              </a:rPr>
              <a:t>MW - PWR </a:t>
            </a:r>
            <a:r>
              <a:rPr lang="en-US" sz="2400" b="1" dirty="0">
                <a:solidFill>
                  <a:srgbClr val="001D58"/>
                </a:solidFill>
                <a:latin typeface="Helvetica" charset="0"/>
                <a:ea typeface="Helvetica" charset="0"/>
                <a:cs typeface="Helvetica" charset="0"/>
              </a:rPr>
              <a:t>units was started 18 km south of Bushehr in Bushehr province on the Persian Gulf by </a:t>
            </a:r>
            <a:r>
              <a:rPr lang="en-US" sz="2400" b="1" u="sng" dirty="0">
                <a:solidFill>
                  <a:srgbClr val="001D58"/>
                </a:solidFill>
                <a:latin typeface="Helvetica" charset="0"/>
                <a:ea typeface="Helvetica" charset="0"/>
                <a:cs typeface="Helvetica" charset="0"/>
              </a:rPr>
              <a:t>Siemens KWU</a:t>
            </a:r>
            <a:r>
              <a:rPr lang="en-US" sz="2400" b="1" dirty="0">
                <a:solidFill>
                  <a:srgbClr val="001D58"/>
                </a:solidFill>
                <a:latin typeface="Helvetica" charset="0"/>
                <a:ea typeface="Helvetica" charset="0"/>
                <a:cs typeface="Helvetica" charset="0"/>
              </a:rPr>
              <a:t>, based on the Biblis B reactor in </a:t>
            </a:r>
            <a:r>
              <a:rPr lang="en-US" sz="2400" b="1" dirty="0" smtClean="0">
                <a:solidFill>
                  <a:srgbClr val="001D58"/>
                </a:solidFill>
                <a:latin typeface="Helvetica" charset="0"/>
                <a:ea typeface="Helvetica" charset="0"/>
                <a:cs typeface="Helvetica" charset="0"/>
              </a:rPr>
              <a:t>Germany.</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After </a:t>
            </a:r>
            <a:r>
              <a:rPr lang="en-US" sz="2400" b="1" u="sng" dirty="0">
                <a:solidFill>
                  <a:srgbClr val="001D58"/>
                </a:solidFill>
                <a:latin typeface="Helvetica" charset="0"/>
                <a:ea typeface="Helvetica" charset="0"/>
                <a:cs typeface="Helvetica" charset="0"/>
              </a:rPr>
              <a:t>the Islamic revolution</a:t>
            </a:r>
            <a:r>
              <a:rPr lang="en-US" sz="2400" b="1" dirty="0">
                <a:solidFill>
                  <a:srgbClr val="001D58"/>
                </a:solidFill>
                <a:latin typeface="Helvetica" charset="0"/>
                <a:ea typeface="Helvetica" charset="0"/>
                <a:cs typeface="Helvetica" charset="0"/>
              </a:rPr>
              <a:t>, work was abandoned early in 1979 with unit 1 substantially complete and unit two about half complete. The plant was damaged by </a:t>
            </a:r>
            <a:r>
              <a:rPr lang="en-US" sz="2400" b="1" u="sng" dirty="0">
                <a:solidFill>
                  <a:srgbClr val="001D58"/>
                </a:solidFill>
                <a:latin typeface="Helvetica" charset="0"/>
                <a:ea typeface="Helvetica" charset="0"/>
                <a:cs typeface="Helvetica" charset="0"/>
              </a:rPr>
              <a:t>Iraqi air strikes </a:t>
            </a:r>
            <a:r>
              <a:rPr lang="en-US" sz="2400" b="1" dirty="0">
                <a:solidFill>
                  <a:srgbClr val="001D58"/>
                </a:solidFill>
                <a:latin typeface="Helvetica" charset="0"/>
                <a:ea typeface="Helvetica" charset="0"/>
                <a:cs typeface="Helvetica" charset="0"/>
              </a:rPr>
              <a:t>in 1984-88</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31760696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rmAutofit/>
          </a:bodyPr>
          <a:lstStyle/>
          <a:p>
            <a:pPr algn="ctr">
              <a:defRPr/>
            </a:pPr>
            <a:r>
              <a:rPr lang="en-US" sz="2800" dirty="0">
                <a:solidFill>
                  <a:srgbClr val="552579"/>
                </a:solidFill>
                <a:latin typeface="Albertus Extra Bold" pitchFamily="34" charset="0"/>
              </a:rPr>
              <a:t>History of </a:t>
            </a:r>
            <a:r>
              <a:rPr lang="en-US" sz="2800" dirty="0" smtClean="0">
                <a:solidFill>
                  <a:srgbClr val="552579"/>
                </a:solidFill>
                <a:latin typeface="Albertus Extra Bold" pitchFamily="34" charset="0"/>
              </a:rPr>
              <a:t>the first unit of </a:t>
            </a:r>
            <a:r>
              <a:rPr lang="en-US" sz="2800" dirty="0" err="1" smtClean="0">
                <a:solidFill>
                  <a:srgbClr val="552579"/>
                </a:solidFill>
                <a:latin typeface="Albertus Extra Bold" pitchFamily="34" charset="0"/>
              </a:rPr>
              <a:t>Bushehr</a:t>
            </a:r>
            <a:r>
              <a:rPr lang="en-US" sz="2800" dirty="0" smtClean="0">
                <a:solidFill>
                  <a:srgbClr val="552579"/>
                </a:solidFill>
                <a:latin typeface="Albertus Extra Bold" pitchFamily="34" charset="0"/>
              </a:rPr>
              <a:t> Nuclear Power Plant(BNPP1)</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539552" y="1268760"/>
            <a:ext cx="8229600" cy="4680520"/>
          </a:xfrm>
        </p:spPr>
        <p:txBody>
          <a:bodyPr>
            <a:noAutofit/>
          </a:bodyPr>
          <a:lstStyle/>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1992, the governments of the Islamic Republic of Iran and the Russian Federation signed a bilateral agreement on the completion of unit one of BNPP</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a:solidFill>
                  <a:srgbClr val="001D58"/>
                </a:solidFill>
                <a:latin typeface="Helvetica" charset="0"/>
                <a:ea typeface="Helvetica" charset="0"/>
                <a:cs typeface="Helvetica" charset="0"/>
              </a:rPr>
              <a:t>A 1000 (MW) VVER type nuclear power reactor is operating in Iran, after many years construction, and a second is planned</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smtClean="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The 7 </a:t>
            </a:r>
            <a:r>
              <a:rPr lang="en-US" sz="2400" b="1" dirty="0" err="1" smtClean="0">
                <a:solidFill>
                  <a:srgbClr val="001D58"/>
                </a:solidFill>
                <a:latin typeface="Helvetica" charset="0"/>
                <a:ea typeface="Helvetica" charset="0"/>
                <a:cs typeface="Helvetica" charset="0"/>
              </a:rPr>
              <a:t>TWh</a:t>
            </a:r>
            <a:r>
              <a:rPr lang="en-US" sz="2400" b="1" dirty="0" smtClean="0">
                <a:solidFill>
                  <a:srgbClr val="001D58"/>
                </a:solidFill>
                <a:latin typeface="Helvetica" charset="0"/>
                <a:ea typeface="Helvetica" charset="0"/>
                <a:cs typeface="Helvetica" charset="0"/>
              </a:rPr>
              <a:t>/</a:t>
            </a:r>
            <a:r>
              <a:rPr lang="en-US" sz="2400" b="1" dirty="0" err="1" smtClean="0">
                <a:solidFill>
                  <a:srgbClr val="001D58"/>
                </a:solidFill>
                <a:latin typeface="Helvetica" charset="0"/>
                <a:ea typeface="Helvetica" charset="0"/>
                <a:cs typeface="Helvetica" charset="0"/>
              </a:rPr>
              <a:t>yr</a:t>
            </a:r>
            <a:r>
              <a:rPr lang="en-US" sz="2400" b="1" dirty="0" smtClean="0">
                <a:solidFill>
                  <a:srgbClr val="001D58"/>
                </a:solidFill>
                <a:latin typeface="Helvetica" charset="0"/>
                <a:ea typeface="Helvetica" charset="0"/>
                <a:cs typeface="Helvetica" charset="0"/>
              </a:rPr>
              <a:t> from the </a:t>
            </a:r>
            <a:r>
              <a:rPr lang="en-US" sz="2400" b="1" dirty="0" err="1" smtClean="0">
                <a:solidFill>
                  <a:srgbClr val="001D58"/>
                </a:solidFill>
                <a:latin typeface="Helvetica" charset="0"/>
                <a:ea typeface="Helvetica" charset="0"/>
                <a:cs typeface="Helvetica" charset="0"/>
              </a:rPr>
              <a:t>Bushehr</a:t>
            </a:r>
            <a:r>
              <a:rPr lang="en-US" sz="2400" b="1" dirty="0" smtClean="0">
                <a:solidFill>
                  <a:srgbClr val="001D58"/>
                </a:solidFill>
                <a:latin typeface="Helvetica" charset="0"/>
                <a:ea typeface="Helvetica" charset="0"/>
                <a:cs typeface="Helvetica" charset="0"/>
              </a:rPr>
              <a:t> reactor frees up about 1.6 million tones of oil (11 million </a:t>
            </a:r>
            <a:r>
              <a:rPr lang="en-US" sz="2400" b="1" dirty="0" err="1" smtClean="0">
                <a:solidFill>
                  <a:srgbClr val="001D58"/>
                </a:solidFill>
                <a:latin typeface="Helvetica" charset="0"/>
                <a:ea typeface="Helvetica" charset="0"/>
                <a:cs typeface="Helvetica" charset="0"/>
              </a:rPr>
              <a:t>brs</a:t>
            </a:r>
            <a:r>
              <a:rPr lang="en-US" sz="2400" b="1" dirty="0" smtClean="0">
                <a:solidFill>
                  <a:srgbClr val="001D58"/>
                </a:solidFill>
                <a:latin typeface="Helvetica" charset="0"/>
                <a:ea typeface="Helvetica" charset="0"/>
                <a:cs typeface="Helvetica" charset="0"/>
              </a:rPr>
              <a:t>) or 1800 </a:t>
            </a:r>
            <a:r>
              <a:rPr lang="en-US" sz="2400" b="1" dirty="0">
                <a:solidFill>
                  <a:srgbClr val="001D58"/>
                </a:solidFill>
                <a:latin typeface="Helvetica" charset="0"/>
                <a:ea typeface="Helvetica" charset="0"/>
                <a:cs typeface="Helvetica" charset="0"/>
              </a:rPr>
              <a:t>m</a:t>
            </a:r>
            <a:r>
              <a:rPr lang="en-US" sz="2400" b="1" dirty="0" smtClean="0">
                <a:solidFill>
                  <a:srgbClr val="001D58"/>
                </a:solidFill>
                <a:latin typeface="Helvetica" charset="0"/>
                <a:ea typeface="Helvetica" charset="0"/>
                <a:cs typeface="Helvetica" charset="0"/>
              </a:rPr>
              <a:t>illion cubic meters of gas per year, which can be exported .</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34379247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792088"/>
          </a:xfrm>
        </p:spPr>
        <p:txBody>
          <a:bodyPr>
            <a:noAutofit/>
          </a:bodyPr>
          <a:lstStyle/>
          <a:p>
            <a:pPr algn="ct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79512" y="1196752"/>
            <a:ext cx="8640960" cy="4896544"/>
          </a:xfrm>
        </p:spPr>
        <p:txBody>
          <a:bodyPr>
            <a:normAutofit fontScale="85000" lnSpcReduction="20000"/>
          </a:bodyPr>
          <a:lstStyle/>
          <a:p>
            <a:pPr algn="justLow"/>
            <a:r>
              <a:rPr lang="en-US" sz="2400" b="1" u="sng" dirty="0" smtClean="0">
                <a:solidFill>
                  <a:srgbClr val="001D58"/>
                </a:solidFill>
                <a:latin typeface="Helvetica" charset="0"/>
                <a:ea typeface="Helvetica" charset="0"/>
                <a:cs typeface="Helvetica" charset="0"/>
              </a:rPr>
              <a:t>Share </a:t>
            </a:r>
            <a:r>
              <a:rPr lang="en-US" sz="2400" b="1" u="sng" dirty="0">
                <a:solidFill>
                  <a:srgbClr val="001D58"/>
                </a:solidFill>
                <a:latin typeface="Helvetica" charset="0"/>
                <a:ea typeface="Helvetica" charset="0"/>
                <a:cs typeface="Helvetica" charset="0"/>
              </a:rPr>
              <a:t>of nuclear power </a:t>
            </a:r>
            <a:r>
              <a:rPr lang="en-US" sz="2400" b="1" dirty="0">
                <a:solidFill>
                  <a:srgbClr val="001D58"/>
                </a:solidFill>
                <a:latin typeface="Helvetica" charset="0"/>
                <a:ea typeface="Helvetica" charset="0"/>
                <a:cs typeface="Helvetica" charset="0"/>
              </a:rPr>
              <a:t>in the country’s electricity capacity </a:t>
            </a:r>
            <a:r>
              <a:rPr lang="en-US" sz="2400" b="1" dirty="0" smtClean="0">
                <a:solidFill>
                  <a:srgbClr val="001D58"/>
                </a:solidFill>
                <a:latin typeface="Helvetica" charset="0"/>
                <a:ea typeface="Helvetica" charset="0"/>
                <a:cs typeface="Helvetica" charset="0"/>
              </a:rPr>
              <a:t>(73000 MW) in </a:t>
            </a:r>
            <a:r>
              <a:rPr lang="en-US" sz="2400" b="1" dirty="0">
                <a:solidFill>
                  <a:srgbClr val="001D58"/>
                </a:solidFill>
                <a:latin typeface="Helvetica" charset="0"/>
                <a:ea typeface="Helvetica" charset="0"/>
                <a:cs typeface="Helvetica" charset="0"/>
              </a:rPr>
              <a:t>2014, </a:t>
            </a:r>
            <a:r>
              <a:rPr lang="en-US" sz="2400" b="1" dirty="0" smtClean="0">
                <a:solidFill>
                  <a:srgbClr val="001D58"/>
                </a:solidFill>
                <a:latin typeface="Helvetica" charset="0"/>
                <a:ea typeface="Helvetica" charset="0"/>
                <a:cs typeface="Helvetica" charset="0"/>
              </a:rPr>
              <a:t>was about </a:t>
            </a:r>
            <a:r>
              <a:rPr lang="en-US" sz="2400" b="1" u="sng"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1.4 percent</a:t>
            </a:r>
            <a:r>
              <a:rPr lang="en-US" sz="2400" b="1" u="sng" dirty="0" smtClean="0">
                <a:solidFill>
                  <a:srgbClr val="001D58"/>
                </a:solidFill>
                <a:latin typeface="Helvetica" charset="0"/>
                <a:ea typeface="Helvetica" charset="0"/>
                <a:cs typeface="Helvetica" charset="0"/>
              </a:rPr>
              <a:t>.</a:t>
            </a:r>
          </a:p>
          <a:p>
            <a:pPr marL="109728" indent="0" algn="justLow">
              <a:buNone/>
            </a:pPr>
            <a:endParaRPr lang="en-US" sz="2400" b="1" dirty="0" smtClean="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The total electricity produced by the BNPP1 in 2011-2015 was about </a:t>
            </a:r>
            <a:r>
              <a:rPr lang="en-US" sz="2400" b="1" i="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13563 GWh</a:t>
            </a:r>
            <a:r>
              <a:rPr lang="en-US" sz="2400" b="1" dirty="0" smtClean="0">
                <a:solidFill>
                  <a:srgbClr val="001D58"/>
                </a:solidFill>
                <a:latin typeface="Helvetica" charset="0"/>
                <a:ea typeface="Helvetica" charset="0"/>
                <a:cs typeface="Helvetica" charset="0"/>
              </a:rPr>
              <a:t>.</a:t>
            </a:r>
          </a:p>
          <a:p>
            <a:endParaRPr lang="en-US" sz="2400" b="1" dirty="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During the four years operation of BNPP1(2011-2014), the total amounts of fossil fuels that have been saved is equivalent to</a:t>
            </a:r>
            <a:r>
              <a:rPr lang="en-US" sz="2400" b="1" u="sng" dirty="0" smtClean="0">
                <a:solidFill>
                  <a:srgbClr val="001D58"/>
                </a:solidFill>
                <a:latin typeface="Helvetica" charset="0"/>
                <a:ea typeface="Helvetica" charset="0"/>
                <a:cs typeface="Helvetica" charset="0"/>
              </a:rPr>
              <a:t>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22 million</a:t>
            </a:r>
            <a:r>
              <a:rPr lang="en-US" sz="2400" b="1" dirty="0" smtClean="0">
                <a:solidFill>
                  <a:srgbClr val="001D58"/>
                </a:solidFill>
                <a:latin typeface="Helvetica" charset="0"/>
                <a:ea typeface="Helvetica" charset="0"/>
                <a:cs typeface="Helvetica" charset="0"/>
              </a:rPr>
              <a:t> barrels of crude oil.</a:t>
            </a:r>
          </a:p>
          <a:p>
            <a:pPr algn="justLow"/>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Furthermore, during this period, the emission of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 million</a:t>
            </a:r>
            <a:r>
              <a:rPr lang="en-US" sz="2400" b="1" u="sng" dirty="0" smtClean="0">
                <a:solidFill>
                  <a:srgbClr val="001D58"/>
                </a:solidFill>
                <a:latin typeface="Helvetica" charset="0"/>
                <a:ea typeface="Helvetica" charset="0"/>
                <a:cs typeface="Helvetica" charset="0"/>
              </a:rPr>
              <a:t> tons of pollutants</a:t>
            </a:r>
            <a:r>
              <a:rPr lang="en-US" sz="2400" b="1" dirty="0" smtClean="0">
                <a:solidFill>
                  <a:srgbClr val="001D58"/>
                </a:solidFill>
                <a:latin typeface="Helvetica" charset="0"/>
                <a:ea typeface="Helvetica" charset="0"/>
                <a:cs typeface="Helvetica" charset="0"/>
              </a:rPr>
              <a:t> has been prevented.</a:t>
            </a:r>
          </a:p>
          <a:p>
            <a:endParaRPr lang="fa-IR" sz="2400" b="1" dirty="0">
              <a:solidFill>
                <a:srgbClr val="001D58"/>
              </a:solidFill>
              <a:latin typeface="Helvetica" charset="0"/>
              <a:ea typeface="Helvetica" charset="0"/>
              <a:cs typeface="Helvetica"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506153667"/>
              </p:ext>
            </p:extLst>
          </p:nvPr>
        </p:nvGraphicFramePr>
        <p:xfrm>
          <a:off x="827584" y="2996952"/>
          <a:ext cx="7560840" cy="701040"/>
        </p:xfrm>
        <a:graphic>
          <a:graphicData uri="http://schemas.openxmlformats.org/drawingml/2006/table">
            <a:tbl>
              <a:tblPr rtl="1" firstRow="1" bandRow="1">
                <a:tableStyleId>{D113A9D2-9D6B-4929-AA2D-F23B5EE8CBE7}</a:tableStyleId>
              </a:tblPr>
              <a:tblGrid>
                <a:gridCol w="1082534"/>
                <a:gridCol w="936072"/>
                <a:gridCol w="936072"/>
                <a:gridCol w="926727"/>
                <a:gridCol w="1080624"/>
                <a:gridCol w="2598811"/>
              </a:tblGrid>
              <a:tr h="347439">
                <a:tc>
                  <a:txBody>
                    <a:bodyPr/>
                    <a:lstStyle/>
                    <a:p>
                      <a:pPr algn="ctr" rtl="1"/>
                      <a:r>
                        <a:rPr lang="en-US" sz="1800" b="1" i="0" dirty="0" smtClean="0">
                          <a:effectLst>
                            <a:outerShdw blurRad="38100" dist="38100" dir="2700000" algn="tl">
                              <a:srgbClr val="000000">
                                <a:alpha val="43137"/>
                              </a:srgbClr>
                            </a:outerShdw>
                          </a:effectLst>
                          <a:latin typeface="Times New Roman" pitchFamily="18" charset="0"/>
                          <a:cs typeface="Times New Roman" pitchFamily="18" charset="0"/>
                        </a:rPr>
                        <a:t>SUM</a:t>
                      </a:r>
                      <a:endParaRPr lang="fa-IR" sz="1800" b="1" i="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2015</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2014</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2013</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2012</a:t>
                      </a:r>
                      <a:r>
                        <a:rPr lang="fa-I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2011</a:t>
                      </a:r>
                      <a:endParaRPr lang="fa-IR" sz="1600" dirty="0">
                        <a:latin typeface="Times New Roman" pitchFamily="18" charset="0"/>
                        <a:cs typeface="Times New Roman" pitchFamily="18" charset="0"/>
                      </a:endParaRPr>
                    </a:p>
                  </a:txBody>
                  <a:tcPr anchor="ctr"/>
                </a:tc>
                <a:tc>
                  <a:txBody>
                    <a:bodyPr/>
                    <a:lstStyle/>
                    <a:p>
                      <a:pPr algn="ctr" rtl="1"/>
                      <a:r>
                        <a:rPr lang="en-US" sz="1800" dirty="0" smtClean="0">
                          <a:solidFill>
                            <a:schemeClr val="tx1"/>
                          </a:solidFill>
                          <a:latin typeface="Times New Roman" pitchFamily="18" charset="0"/>
                          <a:cs typeface="Times New Roman" pitchFamily="18" charset="0"/>
                        </a:rPr>
                        <a:t>year</a:t>
                      </a:r>
                      <a:endParaRPr lang="fa-IR" sz="1800" dirty="0">
                        <a:solidFill>
                          <a:schemeClr val="tx1"/>
                        </a:solidFill>
                        <a:latin typeface="Times New Roman" pitchFamily="18" charset="0"/>
                        <a:cs typeface="Times New Roman" pitchFamily="18" charset="0"/>
                      </a:endParaRPr>
                    </a:p>
                  </a:txBody>
                  <a:tcPr anchor="ctr">
                    <a:solidFill>
                      <a:schemeClr val="bg2">
                        <a:lumMod val="50000"/>
                      </a:schemeClr>
                    </a:solidFill>
                  </a:tcPr>
                </a:tc>
              </a:tr>
              <a:tr h="228625">
                <a:tc>
                  <a:txBody>
                    <a:bodyPr/>
                    <a:lstStyle/>
                    <a:p>
                      <a:pPr algn="ctr" rtl="1"/>
                      <a:r>
                        <a:rPr lang="en-US" sz="1600" b="1" i="0" dirty="0" smtClean="0">
                          <a:effectLst>
                            <a:outerShdw blurRad="38100" dist="38100" dir="2700000" algn="tl">
                              <a:srgbClr val="000000">
                                <a:alpha val="43137"/>
                              </a:srgbClr>
                            </a:outerShdw>
                          </a:effectLst>
                          <a:latin typeface="Arial" pitchFamily="34" charset="0"/>
                          <a:cs typeface="Arial" pitchFamily="34" charset="0"/>
                        </a:rPr>
                        <a:t>13563.7</a:t>
                      </a:r>
                      <a:endParaRPr lang="fa-IR" sz="1600" b="1" i="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3546.7</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4140.1</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4268.3</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1608.8</a:t>
                      </a:r>
                      <a:endParaRPr lang="fa-IR" sz="1400" dirty="0">
                        <a:latin typeface="Arial" pitchFamily="34" charset="0"/>
                        <a:cs typeface="Arial" pitchFamily="34" charset="0"/>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kern="1200" noProof="0" dirty="0" smtClean="0">
                          <a:solidFill>
                            <a:schemeClr val="tx1"/>
                          </a:solidFill>
                          <a:latin typeface="Times New Roman" pitchFamily="18" charset="0"/>
                          <a:ea typeface="+mn-ea"/>
                          <a:cs typeface="Times New Roman" pitchFamily="18" charset="0"/>
                        </a:rPr>
                        <a:t>BNPP-1 Production (GWh)</a:t>
                      </a:r>
                    </a:p>
                  </a:txBody>
                  <a:tcPr anchor="ctr">
                    <a:solidFill>
                      <a:schemeClr val="bg2">
                        <a:lumMod val="50000"/>
                      </a:schemeClr>
                    </a:solidFill>
                  </a:tcPr>
                </a:tc>
              </a:tr>
            </a:tbl>
          </a:graphicData>
        </a:graphic>
      </p:graphicFrame>
    </p:spTree>
    <p:extLst>
      <p:ext uri="{BB962C8B-B14F-4D97-AF65-F5344CB8AC3E}">
        <p14:creationId xmlns="" xmlns:p14="http://schemas.microsoft.com/office/powerpoint/2010/main" val="37404702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sz="quarter" idx="1"/>
          </p:nvPr>
        </p:nvSpPr>
        <p:spPr>
          <a:xfrm>
            <a:off x="76200" y="1447800"/>
            <a:ext cx="8559800" cy="1371600"/>
          </a:xfrm>
        </p:spPr>
        <p:txBody>
          <a:bodyPr rtlCol="0">
            <a:noAutofit/>
          </a:bodyPr>
          <a:lstStyle/>
          <a:p>
            <a:pPr marL="271463" indent="-184150" algn="just">
              <a:lnSpc>
                <a:spcPct val="85000"/>
              </a:lnSpc>
              <a:buNone/>
              <a:defRPr/>
            </a:pPr>
            <a:r>
              <a:rPr lang="en-US" sz="2400" b="1" dirty="0" smtClean="0">
                <a:solidFill>
                  <a:srgbClr val="001D58"/>
                </a:solidFill>
                <a:latin typeface="Helvetica" charset="0"/>
                <a:ea typeface="Helvetica" charset="0"/>
                <a:cs typeface="Helvetica" charset="0"/>
              </a:rPr>
              <a:t>- Considering </a:t>
            </a:r>
            <a:r>
              <a:rPr lang="en-US" sz="2400" b="1" dirty="0">
                <a:solidFill>
                  <a:srgbClr val="001D58"/>
                </a:solidFill>
                <a:latin typeface="Helvetica" charset="0"/>
                <a:ea typeface="Helvetica" charset="0"/>
                <a:cs typeface="Helvetica" charset="0"/>
              </a:rPr>
              <a:t>the continues improvement of the </a:t>
            </a:r>
            <a:r>
              <a:rPr lang="en-US" sz="2400" b="1" dirty="0" smtClean="0">
                <a:solidFill>
                  <a:srgbClr val="001D58"/>
                </a:solidFill>
                <a:latin typeface="Helvetica" charset="0"/>
                <a:ea typeface="Helvetica" charset="0"/>
                <a:cs typeface="Helvetica" charset="0"/>
              </a:rPr>
              <a:t>Bushehr Nuclear Power Plant </a:t>
            </a:r>
            <a:r>
              <a:rPr lang="en-US" sz="2400" b="1" dirty="0">
                <a:solidFill>
                  <a:srgbClr val="001D58"/>
                </a:solidFill>
                <a:latin typeface="Helvetica" charset="0"/>
                <a:ea typeface="Helvetica" charset="0"/>
                <a:cs typeface="Helvetica" charset="0"/>
              </a:rPr>
              <a:t>safety performance indicators, benefits have been gained through close cooperation with International organizations, IAEA and WANO.</a:t>
            </a:r>
            <a:endParaRPr lang="ru-RU" sz="2400" b="1" dirty="0">
              <a:solidFill>
                <a:srgbClr val="001D58"/>
              </a:solidFill>
              <a:latin typeface="Helvetica" charset="0"/>
              <a:ea typeface="Helvetica" charset="0"/>
              <a:cs typeface="Helvetica" charset="0"/>
            </a:endParaRPr>
          </a:p>
        </p:txBody>
      </p:sp>
      <p:sp>
        <p:nvSpPr>
          <p:cNvPr id="6" name="Содержимое 2"/>
          <p:cNvSpPr txBox="1">
            <a:spLocks/>
          </p:cNvSpPr>
          <p:nvPr/>
        </p:nvSpPr>
        <p:spPr bwMode="auto">
          <a:xfrm>
            <a:off x="304800" y="2819400"/>
            <a:ext cx="8686800" cy="37338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120000"/>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Courier New" pitchFamily="49" charset="0"/>
              <a:buChar char="o"/>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B0F0"/>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ü"/>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Continues collaboration and close cooperation in nuclear aspects with IAEA,</a:t>
            </a: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1</a:t>
            </a:r>
            <a:r>
              <a:rPr lang="en-US" sz="2000" b="1" baseline="30000" dirty="0" smtClean="0">
                <a:solidFill>
                  <a:srgbClr val="0070C0"/>
                </a:solidFill>
                <a:latin typeface="Helvetica" charset="0"/>
                <a:ea typeface="Helvetica" charset="0"/>
                <a:cs typeface="Helvetica" charset="0"/>
              </a:rPr>
              <a:t>st</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was Conducted in BNPP-1 0n 2011 and its follow-up on </a:t>
            </a:r>
            <a:r>
              <a:rPr lang="en-US" sz="2000" b="1" dirty="0" smtClean="0">
                <a:solidFill>
                  <a:srgbClr val="0070C0"/>
                </a:solidFill>
                <a:latin typeface="Helvetica" charset="0"/>
                <a:ea typeface="Helvetica" charset="0"/>
                <a:cs typeface="Helvetica" charset="0"/>
              </a:rPr>
              <a:t>2013,</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2</a:t>
            </a:r>
            <a:r>
              <a:rPr lang="en-US" sz="2000" b="1" baseline="30000" dirty="0" smtClean="0">
                <a:solidFill>
                  <a:srgbClr val="0070C0"/>
                </a:solidFill>
                <a:latin typeface="Helvetica" charset="0"/>
                <a:ea typeface="Helvetica" charset="0"/>
                <a:cs typeface="Helvetica" charset="0"/>
              </a:rPr>
              <a:t>nd</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held in BNNP-1 on June, </a:t>
            </a:r>
            <a:r>
              <a:rPr lang="en-US" sz="2000" b="1" dirty="0" smtClean="0">
                <a:solidFill>
                  <a:srgbClr val="0070C0"/>
                </a:solidFill>
                <a:latin typeface="Helvetica" charset="0"/>
                <a:ea typeface="Helvetica" charset="0"/>
                <a:cs typeface="Helvetica" charset="0"/>
              </a:rPr>
              <a:t>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First WANO Cooperate Peer Review Conducted in NPPD Co. on  Sept</a:t>
            </a:r>
            <a:r>
              <a:rPr lang="en-US" sz="2000" b="1" dirty="0" smtClean="0">
                <a:solidFill>
                  <a:srgbClr val="0070C0"/>
                </a:solidFill>
                <a:latin typeface="Helvetica" charset="0"/>
                <a:ea typeface="Helvetica" charset="0"/>
                <a:cs typeface="Helvetica" charset="0"/>
              </a:rPr>
              <a:t>., 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Pre-OSART is planned for end of 2016 and OSART is expected to be conducted in </a:t>
            </a:r>
            <a:r>
              <a:rPr lang="en-US" sz="2000" b="1" dirty="0" smtClean="0">
                <a:solidFill>
                  <a:srgbClr val="0070C0"/>
                </a:solidFill>
                <a:latin typeface="Helvetica" charset="0"/>
                <a:ea typeface="Helvetica" charset="0"/>
                <a:cs typeface="Helvetica" charset="0"/>
              </a:rPr>
              <a:t>2017.</a:t>
            </a:r>
            <a:endParaRPr lang="en-US" sz="2000" b="1" dirty="0">
              <a:solidFill>
                <a:srgbClr val="0070C0"/>
              </a:solidFill>
              <a:latin typeface="Helvetica" charset="0"/>
              <a:ea typeface="Helvetica" charset="0"/>
              <a:cs typeface="Helvetica" charset="0"/>
            </a:endParaRPr>
          </a:p>
          <a:p>
            <a:pPr marL="0" indent="0" algn="just">
              <a:buFont typeface="Arial" pitchFamily="34" charset="0"/>
              <a:buNone/>
              <a:defRPr/>
            </a:pPr>
            <a:endParaRPr lang="en-US" sz="2200" b="1" dirty="0" smtClean="0">
              <a:solidFill>
                <a:srgbClr val="0070C0"/>
              </a:solidFill>
              <a:latin typeface="+mj-lt"/>
              <a:cs typeface="Arial" pitchFamily="34" charset="0"/>
            </a:endParaRPr>
          </a:p>
        </p:txBody>
      </p:sp>
      <p:sp>
        <p:nvSpPr>
          <p:cNvPr id="7" name="Title 2"/>
          <p:cNvSpPr>
            <a:spLocks noGrp="1"/>
          </p:cNvSpPr>
          <p:nvPr>
            <p:ph type="title"/>
          </p:nvPr>
        </p:nvSpPr>
        <p:spPr>
          <a:xfrm>
            <a:off x="457200" y="188640"/>
            <a:ext cx="8229600" cy="1259160"/>
          </a:xfrm>
        </p:spPr>
        <p:txBody>
          <a:bodyPr>
            <a:noAutofit/>
          </a:bodyPr>
          <a:lstStyle/>
          <a:p>
            <a:pP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br>
              <a:rPr lang="en-US" sz="2800" dirty="0" smtClean="0">
                <a:solidFill>
                  <a:srgbClr val="552579"/>
                </a:solidFill>
                <a:latin typeface="Albertus Extra Bold" pitchFamily="34" charset="0"/>
              </a:rPr>
            </a:br>
            <a:r>
              <a:rPr lang="en-US" sz="2800" b="1" dirty="0" smtClean="0">
                <a:solidFill>
                  <a:srgbClr val="0070C0"/>
                </a:solidFill>
                <a:cs typeface="Times New Roman" pitchFamily="18" charset="0"/>
              </a:rPr>
              <a:t>International Cooperation</a:t>
            </a:r>
            <a:endParaRPr lang="fa-IR" sz="3200" dirty="0">
              <a:solidFill>
                <a:srgbClr val="552579"/>
              </a:solidFill>
              <a:latin typeface="Albertus Extra Bold"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363272" cy="854968"/>
          </a:xfrm>
        </p:spPr>
        <p:txBody>
          <a:bodyPr>
            <a:noAutofit/>
          </a:bodyPr>
          <a:lstStyle/>
          <a:p>
            <a:pPr algn="ctr">
              <a:defRPr/>
            </a:pPr>
            <a:r>
              <a:rPr lang="en-US" sz="3200" dirty="0">
                <a:solidFill>
                  <a:srgbClr val="552579"/>
                </a:solidFill>
                <a:latin typeface="Albertus Extra Bold" pitchFamily="34" charset="0"/>
              </a:rPr>
              <a:t>Non-Power Nuclear applications in Iran</a:t>
            </a:r>
          </a:p>
        </p:txBody>
      </p:sp>
      <p:sp>
        <p:nvSpPr>
          <p:cNvPr id="2" name="Content Placeholder 1"/>
          <p:cNvSpPr>
            <a:spLocks noGrp="1"/>
          </p:cNvSpPr>
          <p:nvPr>
            <p:ph idx="1"/>
          </p:nvPr>
        </p:nvSpPr>
        <p:spPr>
          <a:xfrm>
            <a:off x="539552" y="1124744"/>
            <a:ext cx="8208912" cy="5472607"/>
          </a:xfrm>
        </p:spPr>
        <p:txBody>
          <a:bodyPr>
            <a:noAutofit/>
          </a:bodyPr>
          <a:lstStyle/>
          <a:p>
            <a:pPr marL="109728" indent="0">
              <a:buNone/>
            </a:pPr>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Food and agriculture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application</a:t>
            </a:r>
            <a:r>
              <a:rPr lang="en-US" sz="2400" b="1" dirty="0" smtClean="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food preservation, increasing genetic variability and crop production and etc.</a:t>
            </a:r>
          </a:p>
          <a:p>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Medicine application </a:t>
            </a:r>
            <a:r>
              <a:rPr lang="en-US" sz="2400" b="1" dirty="0">
                <a:solidFill>
                  <a:srgbClr val="001D58"/>
                </a:solidFill>
                <a:latin typeface="Helvetica" charset="0"/>
                <a:ea typeface="Helvetica" charset="0"/>
                <a:cs typeface="Helvetica" charset="0"/>
              </a:rPr>
              <a:t>: using radiation and radioisotopes for diagnosis and therapy of various medical conditions, producing radiopharmaceuticals and etc</a:t>
            </a:r>
            <a:r>
              <a:rPr lang="en-US" sz="2400" b="1" dirty="0" smtClean="0">
                <a:solidFill>
                  <a:srgbClr val="001D58"/>
                </a:solidFill>
                <a:latin typeface="Helvetica" charset="0"/>
                <a:ea typeface="Helvetica" charset="0"/>
                <a:cs typeface="Helvetica" charset="0"/>
              </a:rPr>
              <a:t>. parts of Isotope production is exported.</a:t>
            </a:r>
          </a:p>
          <a:p>
            <a:pPr marL="109728" indent="0">
              <a:buNone/>
            </a:pPr>
            <a:endParaRPr lang="en-US" sz="1800" b="1" dirty="0" smtClean="0">
              <a:solidFill>
                <a:srgbClr val="001D58"/>
              </a:solidFill>
              <a:latin typeface="Helvetica" charset="0"/>
              <a:ea typeface="Helvetica" charset="0"/>
              <a:cs typeface="Helvetica" charset="0"/>
            </a:endParaRPr>
          </a:p>
          <a:p>
            <a:r>
              <a:rPr lang="en-US" sz="2400" b="1" dirty="0" smtClean="0">
                <a:solidFill>
                  <a:srgbClr val="001D58"/>
                </a:solidFill>
                <a:latin typeface="Helvetica" charset="0"/>
                <a:ea typeface="Helvetica" charset="0"/>
                <a:cs typeface="Helvetica" charset="0"/>
              </a:rPr>
              <a:t> </a:t>
            </a:r>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Industrial applications</a:t>
            </a:r>
            <a:r>
              <a:rPr lang="en-US" sz="2400" b="1" dirty="0">
                <a:solidFill>
                  <a:srgbClr val="001D58"/>
                </a:solidFill>
                <a:latin typeface="Helvetica" charset="0"/>
                <a:ea typeface="Helvetica" charset="0"/>
                <a:cs typeface="Helvetica" charset="0"/>
              </a:rPr>
              <a:t>: oil and gas exploration, radioactive tracers, road construction and etc</a:t>
            </a:r>
            <a:r>
              <a:rPr lang="en-US" sz="2400" b="1" dirty="0" smtClean="0">
                <a:solidFill>
                  <a:srgbClr val="001D58"/>
                </a:solidFill>
                <a:latin typeface="Helvetica" charset="0"/>
                <a:ea typeface="Helvetica" charset="0"/>
                <a:cs typeface="Helvetica" charset="0"/>
              </a:rPr>
              <a:t>.</a:t>
            </a:r>
          </a:p>
          <a:p>
            <a:endParaRPr lang="en-US" sz="2400" b="1" dirty="0">
              <a:solidFill>
                <a:srgbClr val="001D58"/>
              </a:solidFill>
              <a:latin typeface="Helvetica" charset="0"/>
              <a:ea typeface="Helvetica" charset="0"/>
              <a:cs typeface="Helvetica" charset="0"/>
            </a:endParaRPr>
          </a:p>
          <a:p>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Seawater desalination</a:t>
            </a:r>
          </a:p>
          <a:p>
            <a:endParaRPr lang="en-US" sz="2400" b="1" dirty="0" smtClean="0">
              <a:solidFill>
                <a:srgbClr val="001D58"/>
              </a:solidFill>
              <a:latin typeface="Helvetica" charset="0"/>
              <a:ea typeface="Helvetica" charset="0"/>
              <a:cs typeface="Helvetica" charset="0"/>
            </a:endParaRPr>
          </a:p>
          <a:p>
            <a:pPr marL="109728" indent="0">
              <a:buNone/>
            </a:pP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17079476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128" y="1249320"/>
            <a:ext cx="8229600" cy="667512"/>
          </a:xfrm>
        </p:spPr>
        <p:txBody>
          <a:bodyPr>
            <a:noAutofit/>
          </a:bodyPr>
          <a:lstStyle/>
          <a:p>
            <a:r>
              <a:rPr lang="en-US" sz="2400" dirty="0" smtClean="0">
                <a:latin typeface="Calibri" pitchFamily="34" charset="0"/>
                <a:cs typeface="Times New Roman" pitchFamily="18" charset="0"/>
              </a:rPr>
              <a:t>Nuclear power development in IRAN means not only large scale power production, but also additional advantages </a:t>
            </a:r>
            <a:endParaRPr lang="en-US" sz="2400" dirty="0">
              <a:latin typeface="Calibri" pitchFamily="34" charset="0"/>
              <a:cs typeface="Times New Roman" pitchFamily="18" charset="0"/>
            </a:endParaRPr>
          </a:p>
        </p:txBody>
      </p:sp>
      <p:pic>
        <p:nvPicPr>
          <p:cNvPr id="4" name="Content Placeholder 3" descr="\\Srvweb\UsersNPPD\Gerami\My Documents\My Pictures\untitled.bmp"/>
          <p:cNvPicPr>
            <a:picLocks noGrp="1" noChangeAspect="1" noChangeArrowheads="1"/>
          </p:cNvPicPr>
          <p:nvPr>
            <p:ph idx="1"/>
          </p:nvPr>
        </p:nvPicPr>
        <p:blipFill>
          <a:blip r:embed="rId2"/>
          <a:stretch>
            <a:fillRect/>
          </a:stretch>
        </p:blipFill>
        <p:spPr bwMode="auto">
          <a:xfrm>
            <a:off x="609600" y="1972583"/>
            <a:ext cx="7670234" cy="4792982"/>
          </a:xfrm>
          <a:prstGeom prst="rect">
            <a:avLst/>
          </a:prstGeom>
          <a:noFill/>
        </p:spPr>
      </p:pic>
      <p:sp>
        <p:nvSpPr>
          <p:cNvPr id="5" name="TextBox 4"/>
          <p:cNvSpPr txBox="1"/>
          <p:nvPr/>
        </p:nvSpPr>
        <p:spPr>
          <a:xfrm>
            <a:off x="674972" y="2129663"/>
            <a:ext cx="1952009" cy="369332"/>
          </a:xfrm>
          <a:prstGeom prst="rect">
            <a:avLst/>
          </a:prstGeom>
          <a:noFill/>
        </p:spPr>
        <p:txBody>
          <a:bodyPr wrap="none" rtlCol="0">
            <a:spAutoFit/>
          </a:bodyPr>
          <a:lstStyle/>
          <a:p>
            <a:pPr algn="ctr"/>
            <a:r>
              <a:rPr lang="en-US" b="1" baseline="0" dirty="0" smtClean="0">
                <a:solidFill>
                  <a:srgbClr val="000000"/>
                </a:solidFill>
                <a:latin typeface="Calibri" pitchFamily="34" charset="0"/>
              </a:rPr>
              <a:t>Power production </a:t>
            </a:r>
            <a:endParaRPr lang="en-US" dirty="0">
              <a:latin typeface="Calibri" pitchFamily="34" charset="0"/>
            </a:endParaRPr>
          </a:p>
        </p:txBody>
      </p:sp>
      <p:sp>
        <p:nvSpPr>
          <p:cNvPr id="6" name="TextBox 5"/>
          <p:cNvSpPr txBox="1"/>
          <p:nvPr/>
        </p:nvSpPr>
        <p:spPr>
          <a:xfrm>
            <a:off x="744694" y="2669450"/>
            <a:ext cx="1244996" cy="338554"/>
          </a:xfrm>
          <a:prstGeom prst="rect">
            <a:avLst/>
          </a:prstGeom>
          <a:noFill/>
        </p:spPr>
        <p:txBody>
          <a:bodyPr wrap="square" rtlCol="0">
            <a:spAutoFit/>
          </a:bodyPr>
          <a:lstStyle/>
          <a:p>
            <a:pPr>
              <a:buFont typeface="Wingdings" pitchFamily="2" charset="2"/>
              <a:buChar char="§"/>
            </a:pPr>
            <a:r>
              <a:rPr lang="en-US" sz="1600" dirty="0" smtClean="0">
                <a:latin typeface="Times New Roman" pitchFamily="18" charset="0"/>
                <a:cs typeface="Times New Roman" pitchFamily="18" charset="0"/>
              </a:rPr>
              <a:t> Base Load</a:t>
            </a:r>
            <a:endParaRPr lang="en-US" sz="1600" dirty="0">
              <a:latin typeface="Times New Roman" pitchFamily="18" charset="0"/>
              <a:cs typeface="Times New Roman" pitchFamily="18" charset="0"/>
            </a:endParaRPr>
          </a:p>
        </p:txBody>
      </p:sp>
      <p:sp>
        <p:nvSpPr>
          <p:cNvPr id="7" name="TextBox 6"/>
          <p:cNvSpPr txBox="1"/>
          <p:nvPr/>
        </p:nvSpPr>
        <p:spPr>
          <a:xfrm>
            <a:off x="744694" y="4534323"/>
            <a:ext cx="2590800" cy="1508105"/>
          </a:xfrm>
          <a:prstGeom prst="rect">
            <a:avLst/>
          </a:prstGeom>
          <a:noFill/>
        </p:spPr>
        <p:txBody>
          <a:bodyPr wrap="square" rtlCol="0">
            <a:spAutoFit/>
          </a:bodyPr>
          <a:lstStyle/>
          <a:p>
            <a:r>
              <a:rPr lang="en-US" b="1" dirty="0">
                <a:latin typeface="Calibri" pitchFamily="34" charset="0"/>
              </a:rPr>
              <a:t>Science </a:t>
            </a:r>
            <a:r>
              <a:rPr lang="en-US" b="1" dirty="0" smtClean="0">
                <a:latin typeface="Calibri" pitchFamily="34" charset="0"/>
              </a:rPr>
              <a:t>development </a:t>
            </a:r>
            <a:endParaRPr lang="en-US" dirty="0"/>
          </a:p>
          <a:p>
            <a:pPr>
              <a:lnSpc>
                <a:spcPct val="150000"/>
              </a:lnSpc>
              <a:buFont typeface="Wingdings" pitchFamily="2" charset="2"/>
              <a:buChar char="§"/>
            </a:pPr>
            <a:r>
              <a:rPr lang="en-US" sz="1600" dirty="0" smtClean="0">
                <a:latin typeface="Times New Roman" pitchFamily="18" charset="0"/>
                <a:cs typeface="Times New Roman" pitchFamily="18" charset="0"/>
              </a:rPr>
              <a:t> R&amp;D </a:t>
            </a:r>
            <a:endParaRPr lang="en-US" sz="1600" dirty="0">
              <a:latin typeface="Times New Roman" pitchFamily="18" charset="0"/>
              <a:cs typeface="Times New Roman" pitchFamily="18" charset="0"/>
            </a:endParaRPr>
          </a:p>
          <a:p>
            <a:pPr marL="111125" indent="-111125">
              <a:buFont typeface="Wingdings" pitchFamily="2" charset="2"/>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technologies </a:t>
            </a:r>
            <a:r>
              <a:rPr lang="en-US" sz="1600" dirty="0" smtClean="0">
                <a:latin typeface="Times New Roman" pitchFamily="18" charset="0"/>
                <a:cs typeface="Times New Roman" pitchFamily="18" charset="0"/>
              </a:rPr>
              <a:t>  development </a:t>
            </a:r>
            <a:endParaRPr lang="en-US" sz="1600" dirty="0">
              <a:latin typeface="Times New Roman" pitchFamily="18" charset="0"/>
              <a:cs typeface="Times New Roman" pitchFamily="18" charset="0"/>
            </a:endParaRPr>
          </a:p>
          <a:p>
            <a:endParaRPr lang="en-US" dirty="0"/>
          </a:p>
        </p:txBody>
      </p:sp>
      <p:sp>
        <p:nvSpPr>
          <p:cNvPr id="8" name="TextBox 7"/>
          <p:cNvSpPr txBox="1"/>
          <p:nvPr/>
        </p:nvSpPr>
        <p:spPr>
          <a:xfrm>
            <a:off x="5796136" y="2084674"/>
            <a:ext cx="2514600" cy="1508105"/>
          </a:xfrm>
          <a:prstGeom prst="rect">
            <a:avLst/>
          </a:prstGeom>
          <a:noFill/>
        </p:spPr>
        <p:txBody>
          <a:bodyPr wrap="square" rtlCol="0">
            <a:spAutoFit/>
          </a:bodyPr>
          <a:lstStyle/>
          <a:p>
            <a:r>
              <a:rPr lang="en-US" b="1" baseline="0" dirty="0" smtClean="0">
                <a:solidFill>
                  <a:srgbClr val="000000"/>
                </a:solidFill>
                <a:latin typeface="Calibri" pitchFamily="34" charset="0"/>
                <a:cs typeface="Times New Roman" pitchFamily="18" charset="0"/>
              </a:rPr>
              <a:t>Industry development</a:t>
            </a:r>
          </a:p>
          <a:p>
            <a:pPr>
              <a:lnSpc>
                <a:spcPct val="150000"/>
              </a:lnSpc>
              <a:buFont typeface="Wingdings" pitchFamily="2" charset="2"/>
              <a:buChar char="§"/>
            </a:pPr>
            <a:r>
              <a:rPr lang="en-US" sz="1600" dirty="0" smtClean="0">
                <a:latin typeface="Times New Roman" pitchFamily="18" charset="0"/>
                <a:cs typeface="Times New Roman" pitchFamily="18" charset="0"/>
              </a:rPr>
              <a:t> New </a:t>
            </a:r>
            <a:r>
              <a:rPr lang="en-US" sz="1600" dirty="0">
                <a:latin typeface="Times New Roman" pitchFamily="18" charset="0"/>
                <a:cs typeface="Times New Roman" pitchFamily="18" charset="0"/>
              </a:rPr>
              <a:t>jobs </a:t>
            </a:r>
          </a:p>
          <a:p>
            <a:pPr marL="111125" indent="-111125">
              <a:buFont typeface="Wingdings" pitchFamily="2" charset="2"/>
              <a:buChar char="§"/>
            </a:pPr>
            <a:r>
              <a:rPr lang="en-US" sz="1600" dirty="0" smtClean="0">
                <a:latin typeface="Times New Roman" pitchFamily="18" charset="0"/>
                <a:cs typeface="Times New Roman" pitchFamily="18" charset="0"/>
              </a:rPr>
              <a:t> Creation </a:t>
            </a:r>
            <a:r>
              <a:rPr lang="en-US" sz="1600" dirty="0">
                <a:latin typeface="Times New Roman" pitchFamily="18" charset="0"/>
                <a:cs typeface="Times New Roman" pitchFamily="18" charset="0"/>
              </a:rPr>
              <a:t>of manufacturing </a:t>
            </a:r>
            <a:r>
              <a:rPr lang="en-US" sz="1600" dirty="0" smtClean="0">
                <a:latin typeface="Times New Roman" pitchFamily="18" charset="0"/>
                <a:cs typeface="Times New Roman" pitchFamily="18" charset="0"/>
              </a:rPr>
              <a:t> facilities </a:t>
            </a:r>
            <a:endParaRPr lang="en-US" sz="1600" dirty="0">
              <a:latin typeface="Times New Roman" pitchFamily="18" charset="0"/>
              <a:cs typeface="Times New Roman" pitchFamily="18" charset="0"/>
            </a:endParaRPr>
          </a:p>
          <a:p>
            <a:pPr algn="ctr"/>
            <a:r>
              <a:rPr lang="en-US" b="1" baseline="0" dirty="0" smtClean="0">
                <a:solidFill>
                  <a:srgbClr val="000000"/>
                </a:solidFill>
                <a:latin typeface="Arial"/>
              </a:rPr>
              <a:t> </a:t>
            </a:r>
            <a:endParaRPr lang="en-US" dirty="0"/>
          </a:p>
        </p:txBody>
      </p:sp>
      <p:sp>
        <p:nvSpPr>
          <p:cNvPr id="9" name="TextBox 8"/>
          <p:cNvSpPr txBox="1"/>
          <p:nvPr/>
        </p:nvSpPr>
        <p:spPr>
          <a:xfrm>
            <a:off x="5943600" y="4539952"/>
            <a:ext cx="2590800" cy="1323439"/>
          </a:xfrm>
          <a:prstGeom prst="rect">
            <a:avLst/>
          </a:prstGeom>
          <a:noFill/>
        </p:spPr>
        <p:txBody>
          <a:bodyPr wrap="square" rtlCol="0">
            <a:spAutoFit/>
          </a:bodyPr>
          <a:lstStyle/>
          <a:p>
            <a:r>
              <a:rPr lang="en-US" sz="1600" b="1" baseline="0" dirty="0" smtClean="0">
                <a:solidFill>
                  <a:srgbClr val="000000"/>
                </a:solidFill>
                <a:latin typeface="Arial"/>
              </a:rPr>
              <a:t>Alternative use</a:t>
            </a:r>
          </a:p>
          <a:p>
            <a:endParaRPr lang="en-US" sz="1600" dirty="0" smtClean="0">
              <a:latin typeface="Times New Roman" pitchFamily="18" charset="0"/>
              <a:cs typeface="Times New Roman" pitchFamily="18" charset="0"/>
            </a:endParaRPr>
          </a:p>
          <a:p>
            <a:pPr>
              <a:buFont typeface="Wingdings" pitchFamily="2" charset="2"/>
              <a:buChar char="§"/>
            </a:pPr>
            <a:r>
              <a:rPr lang="en-US" sz="1600" dirty="0" smtClean="0">
                <a:latin typeface="Times New Roman" pitchFamily="18" charset="0"/>
                <a:cs typeface="Times New Roman" pitchFamily="18" charset="0"/>
              </a:rPr>
              <a:t> Seawater desalination </a:t>
            </a:r>
          </a:p>
          <a:p>
            <a:pPr>
              <a:buFont typeface="Wingdings" pitchFamily="2" charset="2"/>
              <a:buChar char="§"/>
            </a:pPr>
            <a:r>
              <a:rPr lang="en-US" sz="1600" dirty="0" smtClean="0">
                <a:latin typeface="Times New Roman" pitchFamily="18" charset="0"/>
                <a:cs typeface="Times New Roman" pitchFamily="18" charset="0"/>
              </a:rPr>
              <a:t> Heat </a:t>
            </a:r>
            <a:r>
              <a:rPr lang="en-US" sz="1600" dirty="0">
                <a:latin typeface="Times New Roman" pitchFamily="18" charset="0"/>
                <a:cs typeface="Times New Roman" pitchFamily="18" charset="0"/>
              </a:rPr>
              <a:t>generation </a:t>
            </a:r>
          </a:p>
          <a:p>
            <a:r>
              <a:rPr lang="en-US" sz="1600" b="1" baseline="0" dirty="0" smtClean="0">
                <a:solidFill>
                  <a:srgbClr val="000000"/>
                </a:solidFill>
                <a:latin typeface="Arial"/>
              </a:rPr>
              <a:t> </a:t>
            </a:r>
            <a:endParaRPr lang="en-US" sz="1600" dirty="0"/>
          </a:p>
        </p:txBody>
      </p:sp>
      <p:pic>
        <p:nvPicPr>
          <p:cNvPr id="1026" name="Picture 2" descr="\\RS01\UsersNPPD\Gerami\My Documents\My Pictures\Untitleddfy.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41000"/>
                    </a14:imgEffect>
                  </a14:imgLayer>
                </a14:imgProps>
              </a:ext>
              <a:ext uri="{28A0092B-C50C-407E-A947-70E740481C1C}">
                <a14:useLocalDpi xmlns="" xmlns:a14="http://schemas.microsoft.com/office/drawing/2010/main" val="0"/>
              </a:ext>
            </a:extLst>
          </a:blip>
          <a:srcRect/>
          <a:stretch>
            <a:fillRect/>
          </a:stretch>
        </p:blipFill>
        <p:spPr bwMode="auto">
          <a:xfrm>
            <a:off x="3419872" y="1972583"/>
            <a:ext cx="2088232" cy="1084470"/>
          </a:xfrm>
          <a:prstGeom prst="rect">
            <a:avLst/>
          </a:prstGeom>
          <a:solidFill>
            <a:schemeClr val="accent1"/>
          </a:solidFill>
        </p:spPr>
      </p:pic>
      <p:sp>
        <p:nvSpPr>
          <p:cNvPr id="10" name="Title 2"/>
          <p:cNvSpPr txBox="1">
            <a:spLocks/>
          </p:cNvSpPr>
          <p:nvPr/>
        </p:nvSpPr>
        <p:spPr>
          <a:xfrm>
            <a:off x="251520" y="188640"/>
            <a:ext cx="8229600" cy="100811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nuclear </a:t>
            </a:r>
            <a:r>
              <a:rPr lang="en-US" sz="2800" i="1" cap="all" dirty="0" err="1"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Tecnology</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applications</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22875684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80120"/>
          </a:xfrm>
        </p:spPr>
        <p:txBody>
          <a:bodyPr>
            <a:normAutofit/>
          </a:bodyPr>
          <a:lstStyle/>
          <a:p>
            <a:pPr algn="ctr">
              <a:defRPr/>
            </a:pPr>
            <a:r>
              <a:rPr lang="en-US" sz="2800" dirty="0" smtClean="0">
                <a:solidFill>
                  <a:srgbClr val="552579"/>
                </a:solidFill>
                <a:latin typeface="Albertus Extra Bold" pitchFamily="34" charset="0"/>
              </a:rPr>
              <a:t>Nuclear Power Development program </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457200" y="1268760"/>
            <a:ext cx="8229600" cy="4738531"/>
          </a:xfrm>
        </p:spPr>
        <p:txBody>
          <a:bodyPr>
            <a:normAutofit/>
          </a:bodyPr>
          <a:lstStyle/>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Construction of  </a:t>
            </a:r>
            <a:r>
              <a:rPr lang="en-US" sz="2000" b="1" dirty="0" smtClean="0">
                <a:solidFill>
                  <a:srgbClr val="FF0000"/>
                </a:solidFill>
                <a:latin typeface="Helvetica" charset="0"/>
                <a:ea typeface="Helvetica" charset="0"/>
                <a:cs typeface="Helvetica" charset="0"/>
              </a:rPr>
              <a:t>two more units </a:t>
            </a:r>
            <a:r>
              <a:rPr lang="en-US" sz="2000" b="1" dirty="0" smtClean="0">
                <a:solidFill>
                  <a:srgbClr val="001D58"/>
                </a:solidFill>
                <a:latin typeface="Helvetica" charset="0"/>
                <a:ea typeface="Helvetica" charset="0"/>
                <a:cs typeface="Helvetica" charset="0"/>
              </a:rPr>
              <a:t>of the </a:t>
            </a:r>
            <a:r>
              <a:rPr lang="en-US" sz="2000" b="1" dirty="0" err="1" smtClean="0">
                <a:solidFill>
                  <a:srgbClr val="001D58"/>
                </a:solidFill>
                <a:latin typeface="Helvetica" charset="0"/>
                <a:ea typeface="Helvetica" charset="0"/>
                <a:cs typeface="Helvetica" charset="0"/>
              </a:rPr>
              <a:t>Bushehr</a:t>
            </a:r>
            <a:r>
              <a:rPr lang="en-US" sz="2000" b="1" dirty="0" smtClean="0">
                <a:solidFill>
                  <a:srgbClr val="001D58"/>
                </a:solidFill>
                <a:latin typeface="Helvetica" charset="0"/>
                <a:ea typeface="Helvetica" charset="0"/>
                <a:cs typeface="Helvetica" charset="0"/>
              </a:rPr>
              <a:t> nuclear power plant (BNPP-1,2) are due to start in the near future. The BNPP-1,2 are the VVER-1000,AES92 type with 1057 </a:t>
            </a:r>
            <a:r>
              <a:rPr lang="en-US" sz="2000" b="1" dirty="0" err="1" smtClean="0">
                <a:solidFill>
                  <a:srgbClr val="001D58"/>
                </a:solidFill>
                <a:latin typeface="Helvetica" charset="0"/>
                <a:ea typeface="Helvetica" charset="0"/>
                <a:cs typeface="Helvetica" charset="0"/>
              </a:rPr>
              <a:t>MWe</a:t>
            </a:r>
            <a:r>
              <a:rPr lang="en-US" sz="2000" b="1" dirty="0" smtClean="0">
                <a:solidFill>
                  <a:srgbClr val="001D58"/>
                </a:solidFill>
                <a:latin typeface="Helvetica" charset="0"/>
                <a:ea typeface="Helvetica" charset="0"/>
                <a:cs typeface="Helvetica" charset="0"/>
              </a:rPr>
              <a:t> output.</a:t>
            </a:r>
          </a:p>
          <a:p>
            <a:pPr marL="109728" lvl="1" indent="0" algn="justLow">
              <a:spcBef>
                <a:spcPts val="400"/>
              </a:spcBef>
              <a:buSzPct val="68000"/>
              <a:buNone/>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Iran is planning to develop </a:t>
            </a:r>
            <a:r>
              <a:rPr lang="en-US" sz="2000" b="1" dirty="0" smtClean="0">
                <a:solidFill>
                  <a:srgbClr val="FF0000"/>
                </a:solidFill>
                <a:latin typeface="Helvetica" charset="0"/>
                <a:ea typeface="Helvetica" charset="0"/>
                <a:cs typeface="Helvetica" charset="0"/>
              </a:rPr>
              <a:t>Small Modular Reactor </a:t>
            </a:r>
            <a:r>
              <a:rPr lang="en-US" sz="2000" b="1" dirty="0" smtClean="0">
                <a:solidFill>
                  <a:srgbClr val="001D58"/>
                </a:solidFill>
                <a:latin typeface="Helvetica" charset="0"/>
                <a:ea typeface="Helvetica" charset="0"/>
                <a:cs typeface="Helvetica" charset="0"/>
              </a:rPr>
              <a:t>and are negotiating with china on construction of SMRs.</a:t>
            </a:r>
          </a:p>
          <a:p>
            <a:pPr marL="365760" lvl="1" indent="-256032" algn="justLow">
              <a:spcBef>
                <a:spcPts val="400"/>
              </a:spcBef>
              <a:buSzPct val="68000"/>
              <a:buFont typeface="Wingdings 3"/>
              <a:buChar char=""/>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a:solidFill>
                  <a:srgbClr val="001D58"/>
                </a:solidFill>
                <a:latin typeface="Helvetica" charset="0"/>
                <a:ea typeface="Helvetica" charset="0"/>
                <a:cs typeface="Helvetica" charset="0"/>
              </a:rPr>
              <a:t>The </a:t>
            </a:r>
            <a:r>
              <a:rPr lang="en-US" sz="2000" b="1" dirty="0" err="1">
                <a:solidFill>
                  <a:srgbClr val="FF0000"/>
                </a:solidFill>
                <a:latin typeface="Helvetica" charset="0"/>
                <a:ea typeface="Helvetica" charset="0"/>
                <a:cs typeface="Helvetica" charset="0"/>
              </a:rPr>
              <a:t>Darkhowin</a:t>
            </a:r>
            <a:r>
              <a:rPr lang="en-US" sz="2000" b="1" dirty="0">
                <a:solidFill>
                  <a:srgbClr val="001D58"/>
                </a:solidFill>
                <a:latin typeface="Helvetica" charset="0"/>
                <a:ea typeface="Helvetica" charset="0"/>
                <a:cs typeface="Helvetica" charset="0"/>
              </a:rPr>
              <a:t> Nuclear Power </a:t>
            </a:r>
            <a:r>
              <a:rPr lang="en-US" sz="2000" b="1" dirty="0" smtClean="0">
                <a:solidFill>
                  <a:srgbClr val="001D58"/>
                </a:solidFill>
                <a:latin typeface="Helvetica" charset="0"/>
                <a:ea typeface="Helvetica" charset="0"/>
                <a:cs typeface="Helvetica" charset="0"/>
              </a:rPr>
              <a:t>Plant (IR-360) </a:t>
            </a:r>
            <a:r>
              <a:rPr lang="en-US" sz="2000" b="1" dirty="0">
                <a:solidFill>
                  <a:srgbClr val="001D58"/>
                </a:solidFill>
                <a:latin typeface="Helvetica" charset="0"/>
                <a:ea typeface="Helvetica" charset="0"/>
                <a:cs typeface="Helvetica" charset="0"/>
              </a:rPr>
              <a:t>is a planned nuclear power </a:t>
            </a:r>
            <a:r>
              <a:rPr lang="en-US" sz="2000" b="1" dirty="0" smtClean="0">
                <a:solidFill>
                  <a:srgbClr val="001D58"/>
                </a:solidFill>
                <a:latin typeface="Helvetica" charset="0"/>
                <a:ea typeface="Helvetica" charset="0"/>
                <a:cs typeface="Helvetica" charset="0"/>
              </a:rPr>
              <a:t>plant </a:t>
            </a:r>
            <a:r>
              <a:rPr lang="en-US" sz="2000" b="1" dirty="0">
                <a:solidFill>
                  <a:srgbClr val="001D58"/>
                </a:solidFill>
                <a:latin typeface="Helvetica" charset="0"/>
                <a:ea typeface="Helvetica" charset="0"/>
                <a:cs typeface="Helvetica" charset="0"/>
              </a:rPr>
              <a:t>located about 70 kilometers south of Ahvaz, Iran at the Karun river</a:t>
            </a:r>
            <a:r>
              <a:rPr lang="en-US" sz="2000" b="1" dirty="0" smtClean="0">
                <a:solidFill>
                  <a:srgbClr val="001D58"/>
                </a:solidFill>
                <a:latin typeface="Helvetica" charset="0"/>
                <a:ea typeface="Helvetica" charset="0"/>
                <a:cs typeface="Helvetica" charset="0"/>
              </a:rPr>
              <a:t>.</a:t>
            </a:r>
            <a:r>
              <a:rPr lang="en-US" sz="2000" b="1" dirty="0">
                <a:solidFill>
                  <a:srgbClr val="001D58"/>
                </a:solidFill>
                <a:latin typeface="Helvetica" charset="0"/>
                <a:ea typeface="Helvetica" charset="0"/>
                <a:cs typeface="Helvetica" charset="0"/>
              </a:rPr>
              <a:t> The plant detailed design is under preparation</a:t>
            </a:r>
            <a:r>
              <a:rPr lang="en-US" sz="2000" b="1" dirty="0" smtClean="0">
                <a:solidFill>
                  <a:srgbClr val="001D58"/>
                </a:solidFill>
                <a:latin typeface="Helvetica" charset="0"/>
                <a:ea typeface="Helvetica" charset="0"/>
                <a:cs typeface="Helvetica" charset="0"/>
              </a:rPr>
              <a:t>.</a:t>
            </a:r>
          </a:p>
          <a:p>
            <a:pPr marL="452628" lvl="1" indent="-342900" algn="justLow">
              <a:spcBef>
                <a:spcPts val="400"/>
              </a:spcBef>
              <a:buSzPct val="68000"/>
              <a:buFont typeface="Wingdings" pitchFamily="2" charset="2"/>
              <a:buChar char="Ø"/>
            </a:pPr>
            <a:endParaRPr lang="en-US" sz="2000" b="1" dirty="0" smtClean="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Development of </a:t>
            </a:r>
            <a:r>
              <a:rPr lang="en-US" sz="2000" b="1" dirty="0" smtClean="0">
                <a:solidFill>
                  <a:srgbClr val="FF0000"/>
                </a:solidFill>
                <a:latin typeface="Helvetica" charset="0"/>
                <a:ea typeface="Helvetica" charset="0"/>
                <a:cs typeface="Helvetica" charset="0"/>
              </a:rPr>
              <a:t>fuel cycle and fuel fabrication </a:t>
            </a:r>
            <a:r>
              <a:rPr lang="en-US" sz="2000" b="1" dirty="0" smtClean="0">
                <a:solidFill>
                  <a:srgbClr val="001D58"/>
                </a:solidFill>
                <a:latin typeface="Helvetica" charset="0"/>
                <a:ea typeface="Helvetica" charset="0"/>
                <a:cs typeface="Helvetica" charset="0"/>
              </a:rPr>
              <a:t>for different types of reactors in the country.</a:t>
            </a:r>
            <a:endParaRPr lang="en-US" sz="2000" b="1" dirty="0">
              <a:solidFill>
                <a:srgbClr val="001D58"/>
              </a:solidFill>
              <a:latin typeface="Helvetica" charset="0"/>
              <a:ea typeface="Helvetica" charset="0"/>
              <a:cs typeface="Helvetica" charset="0"/>
            </a:endParaRPr>
          </a:p>
          <a:p>
            <a:pPr marL="109728" lvl="1" indent="0" algn="justLow">
              <a:lnSpc>
                <a:spcPct val="80000"/>
              </a:lnSpc>
              <a:spcBef>
                <a:spcPts val="400"/>
              </a:spcBef>
              <a:buSzPct val="68000"/>
              <a:buFont typeface="Wingdings 3"/>
              <a:buNone/>
            </a:pPr>
            <a:endParaRPr lang="en-US" sz="20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3395443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Contents</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179512" y="1484784"/>
            <a:ext cx="8712968" cy="4035904"/>
          </a:xfrm>
        </p:spPr>
        <p:txBody>
          <a:bodyPr>
            <a:normAutofit/>
          </a:bodyPr>
          <a:lstStyle/>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Introduction</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Perspective of </a:t>
            </a:r>
            <a:r>
              <a:rPr lang="en-US" sz="2200" b="1" i="1" dirty="0">
                <a:solidFill>
                  <a:srgbClr val="001D58"/>
                </a:solidFill>
                <a:latin typeface="Helvetica" charset="0"/>
                <a:ea typeface="Helvetica" charset="0"/>
                <a:cs typeface="Helvetica" charset="0"/>
                <a:sym typeface="Helvetica" charset="0"/>
              </a:rPr>
              <a:t>the </a:t>
            </a:r>
            <a:r>
              <a:rPr lang="en-US" sz="2200" b="1" i="1" u="sng" dirty="0" smtClean="0">
                <a:solidFill>
                  <a:srgbClr val="001D58"/>
                </a:solidFill>
                <a:latin typeface="Helvetica" charset="0"/>
                <a:ea typeface="Helvetica" charset="0"/>
                <a:cs typeface="Helvetica" charset="0"/>
                <a:sym typeface="Helvetica" charset="0"/>
              </a:rPr>
              <a:t>world nuclear energy </a:t>
            </a:r>
            <a:r>
              <a:rPr lang="en-US" sz="2200" b="1" i="1" dirty="0" smtClean="0">
                <a:solidFill>
                  <a:srgbClr val="001D58"/>
                </a:solidFill>
                <a:latin typeface="Helvetica" charset="0"/>
                <a:ea typeface="Helvetica" charset="0"/>
                <a:cs typeface="Helvetica" charset="0"/>
                <a:sym typeface="Helvetica" charset="0"/>
              </a:rPr>
              <a:t>development</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Resources</a:t>
            </a:r>
            <a:r>
              <a:rPr lang="en-US" sz="2200" b="1" i="1" dirty="0">
                <a:solidFill>
                  <a:srgbClr val="001D58"/>
                </a:solidFill>
                <a:latin typeface="Helvetica" charset="0"/>
                <a:ea typeface="Helvetica" charset="0"/>
                <a:cs typeface="Helvetica" charset="0"/>
                <a:sym typeface="Helvetica" charset="0"/>
              </a:rPr>
              <a:t>, production and consumption of </a:t>
            </a:r>
            <a:r>
              <a:rPr lang="en-US" sz="2200" b="1" i="1" u="sng" dirty="0">
                <a:solidFill>
                  <a:srgbClr val="001D58"/>
                </a:solidFill>
                <a:latin typeface="Helvetica" charset="0"/>
                <a:ea typeface="Helvetica" charset="0"/>
                <a:cs typeface="Helvetica" charset="0"/>
                <a:sym typeface="Helvetica" charset="0"/>
              </a:rPr>
              <a:t>energy </a:t>
            </a:r>
            <a:r>
              <a:rPr lang="en-US" sz="2200" b="1" i="1" u="sng" dirty="0" smtClean="0">
                <a:solidFill>
                  <a:srgbClr val="001D58"/>
                </a:solidFill>
                <a:latin typeface="Helvetica" charset="0"/>
                <a:ea typeface="Helvetica" charset="0"/>
                <a:cs typeface="Helvetica" charset="0"/>
                <a:sym typeface="Helvetica" charset="0"/>
              </a:rPr>
              <a:t>in IRAN</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Why nuclear energy </a:t>
            </a:r>
            <a:r>
              <a:rPr lang="en-US" sz="2200" b="1" i="1" dirty="0" smtClean="0">
                <a:solidFill>
                  <a:srgbClr val="001D58"/>
                </a:solidFill>
                <a:latin typeface="Helvetica" charset="0"/>
                <a:ea typeface="Helvetica" charset="0"/>
                <a:cs typeface="Helvetica" charset="0"/>
              </a:rPr>
              <a:t>development </a:t>
            </a:r>
            <a:r>
              <a:rPr lang="en-US" sz="2200" b="1" i="1" dirty="0" smtClean="0">
                <a:solidFill>
                  <a:srgbClr val="001D58"/>
                </a:solidFill>
                <a:latin typeface="Helvetica" charset="0"/>
                <a:ea typeface="Helvetica" charset="0"/>
                <a:cs typeface="Helvetica" charset="0"/>
                <a:sym typeface="Helvetica" charset="0"/>
              </a:rPr>
              <a:t>program</a:t>
            </a:r>
            <a:r>
              <a:rPr lang="en-US" sz="2200" b="1" i="1" dirty="0" smtClean="0">
                <a:solidFill>
                  <a:srgbClr val="001D58"/>
                </a:solidFill>
                <a:latin typeface="Helvetica" charset="0"/>
                <a:ea typeface="Helvetica" charset="0"/>
                <a:cs typeface="Helvetica" charset="0"/>
              </a:rPr>
              <a:t> in I.R.IRAN</a:t>
            </a: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History</a:t>
            </a:r>
            <a:r>
              <a:rPr lang="en-US" sz="2200" b="1" i="1" dirty="0" smtClean="0">
                <a:solidFill>
                  <a:srgbClr val="001D58"/>
                </a:solidFill>
                <a:latin typeface="Helvetica" charset="0"/>
                <a:ea typeface="Helvetica" charset="0"/>
                <a:cs typeface="Helvetica" charset="0"/>
              </a:rPr>
              <a:t> of nuclear development of IRAN and </a:t>
            </a:r>
            <a:r>
              <a:rPr lang="en-US" sz="2200" b="1" i="1" u="sng" dirty="0" smtClean="0">
                <a:solidFill>
                  <a:srgbClr val="001D58"/>
                </a:solidFill>
                <a:latin typeface="Helvetica" charset="0"/>
                <a:ea typeface="Helvetica" charset="0"/>
                <a:cs typeface="Helvetica" charset="0"/>
              </a:rPr>
              <a:t>current status</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Joint Comprehensive Plan of Action (</a:t>
            </a:r>
            <a:r>
              <a:rPr lang="en-US" sz="2200" b="1" i="1" u="sng" dirty="0" err="1" smtClean="0">
                <a:solidFill>
                  <a:srgbClr val="001D58"/>
                </a:solidFill>
                <a:latin typeface="Helvetica" charset="0"/>
                <a:ea typeface="Helvetica" charset="0"/>
                <a:cs typeface="Helvetica" charset="0"/>
                <a:sym typeface="Helvetica" charset="0"/>
              </a:rPr>
              <a:t>JCPoA</a:t>
            </a:r>
            <a:r>
              <a:rPr lang="en-US" sz="2200" b="1" i="1" u="sng" dirty="0" smtClean="0">
                <a:solidFill>
                  <a:srgbClr val="001D58"/>
                </a:solidFill>
                <a:latin typeface="Helvetica" charset="0"/>
                <a:ea typeface="Helvetica" charset="0"/>
                <a:cs typeface="Helvetica" charset="0"/>
                <a:sym typeface="Helvetica" charset="0"/>
              </a:rPr>
              <a:t>)</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sym typeface="Helvetica" charset="0"/>
              </a:rPr>
              <a:t>JCPoA Impact </a:t>
            </a:r>
            <a:r>
              <a:rPr lang="en-US" sz="2200" b="1" i="1" dirty="0" smtClean="0">
                <a:solidFill>
                  <a:srgbClr val="001D58"/>
                </a:solidFill>
                <a:latin typeface="Helvetica" charset="0"/>
                <a:ea typeface="Helvetica" charset="0"/>
                <a:cs typeface="Helvetica" charset="0"/>
                <a:sym typeface="Helvetica" charset="0"/>
              </a:rPr>
              <a:t>on Iran’s Nuclear Programme</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Nuclear development as an </a:t>
            </a:r>
            <a:r>
              <a:rPr lang="en-US" sz="2200" b="1" i="1" u="sng" dirty="0" smtClean="0">
                <a:solidFill>
                  <a:srgbClr val="001D58"/>
                </a:solidFill>
                <a:latin typeface="Helvetica" charset="0"/>
                <a:ea typeface="Helvetica" charset="0"/>
                <a:cs typeface="Helvetica" charset="0"/>
                <a:sym typeface="Helvetica" charset="0"/>
              </a:rPr>
              <a:t>economic advantage </a:t>
            </a:r>
            <a:r>
              <a:rPr lang="en-US" sz="2200" b="1" i="1" dirty="0" smtClean="0">
                <a:solidFill>
                  <a:srgbClr val="001D58"/>
                </a:solidFill>
                <a:latin typeface="Helvetica" charset="0"/>
                <a:ea typeface="Helvetica" charset="0"/>
                <a:cs typeface="Helvetica" charset="0"/>
                <a:sym typeface="Helvetica" charset="0"/>
              </a:rPr>
              <a:t>of Iran</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Conclusions</a:t>
            </a:r>
          </a:p>
          <a:p>
            <a:endParaRPr lang="en-US" sz="2200" b="1" dirty="0"/>
          </a:p>
        </p:txBody>
      </p:sp>
    </p:spTree>
    <p:extLst>
      <p:ext uri="{BB962C8B-B14F-4D97-AF65-F5344CB8AC3E}">
        <p14:creationId xmlns="" xmlns:p14="http://schemas.microsoft.com/office/powerpoint/2010/main" val="267305871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3946443"/>
          </a:xfrm>
        </p:spPr>
        <p:txBody>
          <a:bodyPr>
            <a:normAutofit/>
          </a:bodyPr>
          <a:lstStyle/>
          <a:p>
            <a:pPr marL="365760" lvl="1" indent="-256032">
              <a:spcBef>
                <a:spcPts val="400"/>
              </a:spcBef>
              <a:buSzPct val="68000"/>
              <a:buFont typeface="Wingdings 3"/>
              <a:buChar char=""/>
            </a:pPr>
            <a:r>
              <a:rPr lang="en-US" sz="2800" b="1" dirty="0">
                <a:solidFill>
                  <a:srgbClr val="001D58"/>
                </a:solidFill>
                <a:latin typeface="Helvetica" charset="0"/>
                <a:ea typeface="Helvetica" charset="0"/>
                <a:cs typeface="Helvetica" charset="0"/>
              </a:rPr>
              <a:t>The Joint Comprehensive Plan of Action (JCPOA) known commonly as the Iran deal, is an international agreement on the </a:t>
            </a:r>
            <a:r>
              <a:rPr lang="en-US" sz="2800" b="1" dirty="0" smtClean="0">
                <a:solidFill>
                  <a:srgbClr val="001D58"/>
                </a:solidFill>
                <a:latin typeface="Helvetica" charset="0"/>
                <a:ea typeface="Helvetica" charset="0"/>
                <a:cs typeface="Helvetica" charset="0"/>
              </a:rPr>
              <a:t>nuclear program of Iran </a:t>
            </a:r>
            <a:r>
              <a:rPr lang="en-US" sz="2800" b="1" dirty="0">
                <a:solidFill>
                  <a:srgbClr val="001D58"/>
                </a:solidFill>
                <a:latin typeface="Helvetica" charset="0"/>
                <a:ea typeface="Helvetica" charset="0"/>
                <a:cs typeface="Helvetica" charset="0"/>
              </a:rPr>
              <a:t>reached in </a:t>
            </a:r>
            <a:r>
              <a:rPr lang="en-US" sz="2800" b="1" dirty="0" smtClean="0">
                <a:solidFill>
                  <a:srgbClr val="001D58"/>
                </a:solidFill>
                <a:latin typeface="Helvetica" charset="0"/>
                <a:ea typeface="Helvetica" charset="0"/>
                <a:cs typeface="Helvetica" charset="0"/>
              </a:rPr>
              <a:t>Vienna </a:t>
            </a:r>
            <a:r>
              <a:rPr lang="en-US" sz="2800" b="1" dirty="0">
                <a:solidFill>
                  <a:srgbClr val="001D58"/>
                </a:solidFill>
                <a:latin typeface="Helvetica" charset="0"/>
                <a:ea typeface="Helvetica" charset="0"/>
                <a:cs typeface="Helvetica" charset="0"/>
              </a:rPr>
              <a:t>on 14 July 2015 between </a:t>
            </a:r>
            <a:r>
              <a:rPr lang="en-US" sz="2800" b="1" u="sng" dirty="0" smtClean="0">
                <a:solidFill>
                  <a:srgbClr val="FF0000"/>
                </a:solidFill>
                <a:latin typeface="Helvetica" charset="0"/>
                <a:ea typeface="Helvetica" charset="0"/>
                <a:cs typeface="Helvetica" charset="0"/>
              </a:rPr>
              <a:t>Iran</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the </a:t>
            </a:r>
            <a:r>
              <a:rPr lang="en-US" sz="2800" b="1" u="sng" dirty="0" smtClean="0">
                <a:solidFill>
                  <a:srgbClr val="FF0000"/>
                </a:solidFill>
                <a:latin typeface="Helvetica" charset="0"/>
                <a:ea typeface="Helvetica" charset="0"/>
                <a:cs typeface="Helvetica" charset="0"/>
              </a:rPr>
              <a:t>P5+1*</a:t>
            </a:r>
          </a:p>
          <a:p>
            <a:pPr marL="365760" lvl="1" indent="-256032">
              <a:spcBef>
                <a:spcPts val="400"/>
              </a:spcBef>
              <a:buSzPct val="68000"/>
              <a:buFont typeface="Wingdings 3"/>
              <a:buChar char=""/>
            </a:pPr>
            <a:endParaRPr lang="en-US" sz="2800" b="1" u="sng" dirty="0" smtClean="0">
              <a:solidFill>
                <a:srgbClr val="FF0000"/>
              </a:solidFill>
              <a:latin typeface="Helvetica" charset="0"/>
              <a:ea typeface="Helvetica" charset="0"/>
              <a:cs typeface="Helvetica" charset="0"/>
            </a:endParaRPr>
          </a:p>
          <a:p>
            <a:pPr marL="109728" lvl="1" indent="0">
              <a:spcBef>
                <a:spcPts val="400"/>
              </a:spcBef>
              <a:buSzPct val="68000"/>
              <a:buNone/>
            </a:pPr>
            <a:r>
              <a:rPr lang="en-US" sz="1800" b="1" dirty="0" smtClean="0">
                <a:solidFill>
                  <a:srgbClr val="001D58"/>
                </a:solidFill>
                <a:latin typeface="Helvetica" charset="0"/>
                <a:ea typeface="Helvetica" charset="0"/>
                <a:cs typeface="Helvetica" charset="0"/>
              </a:rPr>
              <a:t>*</a:t>
            </a:r>
            <a:r>
              <a:rPr lang="en-US" sz="1400" b="1" dirty="0" smtClean="0">
                <a:solidFill>
                  <a:srgbClr val="001D58"/>
                </a:solidFill>
                <a:latin typeface="Helvetica" charset="0"/>
                <a:ea typeface="Helvetica" charset="0"/>
                <a:cs typeface="Helvetica" charset="0"/>
              </a:rPr>
              <a:t>The </a:t>
            </a:r>
            <a:r>
              <a:rPr lang="en-US" sz="1400" b="1" dirty="0">
                <a:solidFill>
                  <a:srgbClr val="001D58"/>
                </a:solidFill>
                <a:latin typeface="Helvetica" charset="0"/>
                <a:ea typeface="Helvetica" charset="0"/>
                <a:cs typeface="Helvetica" charset="0"/>
              </a:rPr>
              <a:t>five </a:t>
            </a:r>
            <a:r>
              <a:rPr lang="en-US" sz="1400" b="1" dirty="0" smtClean="0">
                <a:solidFill>
                  <a:srgbClr val="001D58"/>
                </a:solidFill>
                <a:latin typeface="Helvetica" charset="0"/>
                <a:ea typeface="Helvetica" charset="0"/>
                <a:cs typeface="Helvetica" charset="0"/>
              </a:rPr>
              <a:t>permanent members of the United Nations Security Council-China, France, Russia, United Kingdom, United States- plus Germany, </a:t>
            </a:r>
            <a:r>
              <a:rPr lang="en-US" sz="1400" b="1" dirty="0">
                <a:solidFill>
                  <a:srgbClr val="001D58"/>
                </a:solidFill>
                <a:latin typeface="Helvetica" charset="0"/>
                <a:ea typeface="Helvetica" charset="0"/>
                <a:cs typeface="Helvetica" charset="0"/>
              </a:rPr>
              <a:t>and the </a:t>
            </a:r>
            <a:r>
              <a:rPr lang="en-US" sz="1400" b="1" dirty="0" smtClean="0">
                <a:solidFill>
                  <a:srgbClr val="001D58"/>
                </a:solidFill>
                <a:latin typeface="Helvetica" charset="0"/>
                <a:ea typeface="Helvetica" charset="0"/>
                <a:cs typeface="Helvetica" charset="0"/>
              </a:rPr>
              <a:t>European Union.</a:t>
            </a:r>
            <a:endParaRPr lang="en-US" sz="2000" b="1" dirty="0">
              <a:solidFill>
                <a:srgbClr val="001D58"/>
              </a:solidFill>
              <a:latin typeface="Helvetica" charset="0"/>
              <a:ea typeface="Helvetica" charset="0"/>
              <a:cs typeface="Helvetica" charset="0"/>
            </a:endParaRPr>
          </a:p>
        </p:txBody>
      </p:sp>
      <p:sp>
        <p:nvSpPr>
          <p:cNvPr id="4" name="Title 2"/>
          <p:cNvSpPr txBox="1">
            <a:spLocks/>
          </p:cNvSpPr>
          <p:nvPr/>
        </p:nvSpPr>
        <p:spPr>
          <a:xfrm>
            <a:off x="395536" y="476672"/>
            <a:ext cx="8229600" cy="7920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 Nuclear Agreement  (JCPoA)</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 xmlns:p14="http://schemas.microsoft.com/office/powerpoint/2010/main" val="36634577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552579"/>
                </a:solidFill>
                <a:latin typeface="Arial" pitchFamily="34" charset="0"/>
                <a:cs typeface="Arial" pitchFamily="34" charset="0"/>
                <a:sym typeface="Helvetica" charset="0"/>
              </a:rPr>
              <a:t>JCPoA</a:t>
            </a:r>
            <a:r>
              <a:rPr lang="en-US" sz="2800" b="1" dirty="0">
                <a:solidFill>
                  <a:srgbClr val="552579"/>
                </a:solidFill>
                <a:latin typeface="Arial" pitchFamily="34" charset="0"/>
                <a:cs typeface="Arial" pitchFamily="34" charset="0"/>
                <a:sym typeface="Helvetica" charset="0"/>
              </a:rPr>
              <a:t> (</a:t>
            </a:r>
            <a:r>
              <a:rPr lang="en-US" sz="2800" b="1" dirty="0">
                <a:solidFill>
                  <a:srgbClr val="552579"/>
                </a:solidFill>
                <a:latin typeface="Arial" pitchFamily="34" charset="0"/>
                <a:cs typeface="Arial" pitchFamily="34" charset="0"/>
              </a:rPr>
              <a:t>cont'd</a:t>
            </a:r>
            <a:r>
              <a:rPr lang="en-US" sz="2800" b="1" dirty="0">
                <a:solidFill>
                  <a:srgbClr val="552579"/>
                </a:solidFill>
                <a:latin typeface="Arial" pitchFamily="34" charset="0"/>
                <a:cs typeface="Arial" pitchFamily="34" charset="0"/>
                <a:sym typeface="Helvetica" charset="0"/>
              </a:rPr>
              <a:t>)</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412776"/>
            <a:ext cx="8229600" cy="4525963"/>
          </a:xfrm>
        </p:spPr>
        <p:txBody>
          <a:bodyPr>
            <a:normAutofit lnSpcReduction="10000"/>
          </a:bodyPr>
          <a:lstStyle/>
          <a:p>
            <a:r>
              <a:rPr lang="en-US" u="sng" dirty="0" smtClean="0"/>
              <a:t>What </a:t>
            </a:r>
            <a:r>
              <a:rPr lang="en-US" b="1" u="sng" dirty="0" smtClean="0"/>
              <a:t>Iran</a:t>
            </a:r>
            <a:r>
              <a:rPr lang="en-US" u="sng" dirty="0" smtClean="0"/>
              <a:t> wants </a:t>
            </a:r>
            <a:r>
              <a:rPr lang="en-US" dirty="0" smtClean="0"/>
              <a:t>: </a:t>
            </a:r>
            <a:r>
              <a:rPr lang="en-US" sz="2600" dirty="0" smtClean="0"/>
              <a:t>lifting of</a:t>
            </a:r>
            <a:r>
              <a:rPr lang="en-US" sz="2600" dirty="0" smtClean="0">
                <a:solidFill>
                  <a:srgbClr val="FF0000"/>
                </a:solidFill>
              </a:rPr>
              <a:t> sanctions </a:t>
            </a:r>
            <a:r>
              <a:rPr lang="en-US" sz="2600" dirty="0" smtClean="0"/>
              <a:t>(National , international &amp; multinational), preservation of </a:t>
            </a:r>
            <a:r>
              <a:rPr lang="en-US" sz="2600" dirty="0" smtClean="0">
                <a:solidFill>
                  <a:srgbClr val="FF0000"/>
                </a:solidFill>
              </a:rPr>
              <a:t>Nuclear achievement </a:t>
            </a:r>
            <a:r>
              <a:rPr lang="en-US" sz="2600" dirty="0" smtClean="0"/>
              <a:t>particularly the </a:t>
            </a:r>
            <a:r>
              <a:rPr lang="en-US" sz="2600" dirty="0" smtClean="0">
                <a:solidFill>
                  <a:srgbClr val="FF0000"/>
                </a:solidFill>
              </a:rPr>
              <a:t>Fuel Cycle</a:t>
            </a:r>
            <a:r>
              <a:rPr lang="en-US" sz="2600" dirty="0" smtClean="0"/>
              <a:t>, recognition of it’s </a:t>
            </a:r>
            <a:r>
              <a:rPr lang="en-US" sz="2600" dirty="0" smtClean="0">
                <a:solidFill>
                  <a:srgbClr val="FF0000"/>
                </a:solidFill>
              </a:rPr>
              <a:t>right of enrichment</a:t>
            </a:r>
            <a:r>
              <a:rPr lang="en-US" sz="2600" dirty="0" smtClean="0"/>
              <a:t> , keeping </a:t>
            </a:r>
            <a:r>
              <a:rPr lang="en-US" sz="2600" dirty="0" smtClean="0">
                <a:solidFill>
                  <a:srgbClr val="FF0000"/>
                </a:solidFill>
              </a:rPr>
              <a:t>infrastructure</a:t>
            </a:r>
            <a:r>
              <a:rPr lang="en-US" sz="2600" dirty="0" smtClean="0"/>
              <a:t> of the Nuclear Program, putting an end to the accusation of </a:t>
            </a:r>
            <a:r>
              <a:rPr lang="en-US" sz="2600" dirty="0" smtClean="0">
                <a:solidFill>
                  <a:srgbClr val="FF0000"/>
                </a:solidFill>
              </a:rPr>
              <a:t>PMD</a:t>
            </a:r>
            <a:r>
              <a:rPr lang="en-US" sz="2600" dirty="0" smtClean="0"/>
              <a:t>.       Paving the way for international nuclear </a:t>
            </a:r>
            <a:r>
              <a:rPr lang="en-US" sz="2600" dirty="0" smtClean="0">
                <a:solidFill>
                  <a:srgbClr val="FF0000"/>
                </a:solidFill>
              </a:rPr>
              <a:t>cooperation</a:t>
            </a:r>
            <a:r>
              <a:rPr lang="en-US" sz="2600" dirty="0" smtClean="0"/>
              <a:t>.</a:t>
            </a:r>
          </a:p>
          <a:p>
            <a:endParaRPr lang="en-US" sz="2600" dirty="0" smtClean="0"/>
          </a:p>
          <a:p>
            <a:r>
              <a:rPr lang="en-US" u="sng" dirty="0" smtClean="0"/>
              <a:t>What </a:t>
            </a:r>
            <a:r>
              <a:rPr lang="en-US" sz="2600" b="1" u="sng" dirty="0">
                <a:solidFill>
                  <a:srgbClr val="001D58"/>
                </a:solidFill>
                <a:latin typeface="Helvetica" charset="0"/>
                <a:ea typeface="Helvetica" charset="0"/>
                <a:cs typeface="Helvetica" charset="0"/>
              </a:rPr>
              <a:t>(E3/EU+3) </a:t>
            </a:r>
            <a:r>
              <a:rPr lang="en-US" u="sng" dirty="0" smtClean="0"/>
              <a:t>want: </a:t>
            </a:r>
            <a:r>
              <a:rPr lang="en-US" sz="2600" dirty="0" smtClean="0"/>
              <a:t>to </a:t>
            </a:r>
            <a:r>
              <a:rPr lang="en-US" sz="2600" dirty="0" smtClean="0">
                <a:solidFill>
                  <a:srgbClr val="FF0000"/>
                </a:solidFill>
              </a:rPr>
              <a:t>have objective guarantee</a:t>
            </a:r>
            <a:r>
              <a:rPr lang="en-US" sz="2600" dirty="0" smtClean="0"/>
              <a:t>  on peacefulness of Iran’s </a:t>
            </a:r>
            <a:r>
              <a:rPr lang="en-US" sz="2600" dirty="0" err="1" smtClean="0"/>
              <a:t>nuc</a:t>
            </a:r>
            <a:r>
              <a:rPr lang="en-US" sz="2600" dirty="0" smtClean="0"/>
              <a:t>. Program, to </a:t>
            </a:r>
            <a:r>
              <a:rPr lang="en-US" sz="2800" dirty="0" smtClean="0">
                <a:solidFill>
                  <a:srgbClr val="FF0000"/>
                </a:solidFill>
              </a:rPr>
              <a:t>limit </a:t>
            </a:r>
            <a:r>
              <a:rPr lang="en-US" sz="2800" dirty="0" smtClean="0"/>
              <a:t>Iran’s </a:t>
            </a:r>
            <a:r>
              <a:rPr lang="en-US" sz="2600" dirty="0" smtClean="0"/>
              <a:t>nuclear program, more </a:t>
            </a:r>
            <a:r>
              <a:rPr lang="en-US" sz="2600" dirty="0" smtClean="0">
                <a:solidFill>
                  <a:srgbClr val="FF0000"/>
                </a:solidFill>
              </a:rPr>
              <a:t>transparency</a:t>
            </a:r>
            <a:r>
              <a:rPr lang="en-US" sz="2600" dirty="0" smtClean="0"/>
              <a:t> and </a:t>
            </a:r>
            <a:r>
              <a:rPr lang="en-US" sz="2600" dirty="0" smtClean="0">
                <a:solidFill>
                  <a:srgbClr val="FF0000"/>
                </a:solidFill>
              </a:rPr>
              <a:t>verification</a:t>
            </a:r>
            <a:r>
              <a:rPr lang="en-US" sz="2600" dirty="0" smtClean="0"/>
              <a:t>.</a:t>
            </a:r>
          </a:p>
        </p:txBody>
      </p:sp>
    </p:spTree>
    <p:extLst>
      <p:ext uri="{BB962C8B-B14F-4D97-AF65-F5344CB8AC3E}">
        <p14:creationId xmlns="" xmlns:p14="http://schemas.microsoft.com/office/powerpoint/2010/main" val="4157340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Autofit/>
          </a:bodyPr>
          <a:lstStyle/>
          <a:p>
            <a:pPr algn="ctr">
              <a:defRPr/>
            </a:pPr>
            <a:r>
              <a:rPr lang="en-US" sz="3200" b="1" dirty="0">
                <a:solidFill>
                  <a:srgbClr val="552579"/>
                </a:solidFill>
                <a:latin typeface="Arial" pitchFamily="34" charset="0"/>
                <a:cs typeface="Arial" pitchFamily="34" charset="0"/>
                <a:sym typeface="Helvetica" charset="0"/>
              </a:rPr>
              <a:t>JCPoA (</a:t>
            </a:r>
            <a:r>
              <a:rPr lang="en-US" sz="3200" b="1" dirty="0">
                <a:solidFill>
                  <a:srgbClr val="552579"/>
                </a:solidFill>
                <a:latin typeface="Arial" pitchFamily="34" charset="0"/>
                <a:cs typeface="Arial" pitchFamily="34" charset="0"/>
              </a:rPr>
              <a:t>cont'd</a:t>
            </a:r>
            <a:r>
              <a:rPr lang="en-US" sz="3200" b="1" dirty="0">
                <a:solidFill>
                  <a:srgbClr val="552579"/>
                </a:solidFill>
                <a:latin typeface="Arial" pitchFamily="34" charset="0"/>
                <a:cs typeface="Arial" pitchFamily="34" charset="0"/>
                <a:sym typeface="Helvetica" charset="0"/>
              </a:rPr>
              <a:t>)</a:t>
            </a:r>
            <a:endParaRPr lang="en-US" sz="3200" b="1" dirty="0">
              <a:solidFill>
                <a:srgbClr val="552579"/>
              </a:solidFill>
              <a:latin typeface="Arial" pitchFamily="34" charset="0"/>
              <a:cs typeface="Arial" pitchFamily="34" charset="0"/>
            </a:endParaRPr>
          </a:p>
        </p:txBody>
      </p:sp>
      <p:sp>
        <p:nvSpPr>
          <p:cNvPr id="3" name="Content Placeholder 2"/>
          <p:cNvSpPr>
            <a:spLocks noGrp="1"/>
          </p:cNvSpPr>
          <p:nvPr>
            <p:ph idx="1"/>
          </p:nvPr>
        </p:nvSpPr>
        <p:spPr>
          <a:xfrm>
            <a:off x="395536" y="1124744"/>
            <a:ext cx="8229600" cy="2376264"/>
          </a:xfrm>
        </p:spPr>
        <p:txBody>
          <a:bodyPr>
            <a:normAutofit/>
          </a:bodyPr>
          <a:lstStyle/>
          <a:p>
            <a:pPr marL="365760" lvl="1" indent="-256032">
              <a:spcBef>
                <a:spcPts val="400"/>
              </a:spcBef>
              <a:buSzPct val="68000"/>
              <a:buFont typeface="Wingdings 3"/>
              <a:buChar char=""/>
            </a:pPr>
            <a:r>
              <a:rPr lang="en-US" sz="2600" dirty="0" smtClean="0">
                <a:solidFill>
                  <a:srgbClr val="001D58"/>
                </a:solidFill>
                <a:latin typeface="Helvetica" charset="0"/>
                <a:ea typeface="Helvetica" charset="0"/>
                <a:cs typeface="Helvetica" charset="0"/>
              </a:rPr>
              <a:t>On </a:t>
            </a:r>
            <a:r>
              <a:rPr lang="en-US" sz="2600" dirty="0">
                <a:solidFill>
                  <a:srgbClr val="FF0000"/>
                </a:solidFill>
                <a:latin typeface="Helvetica" charset="0"/>
                <a:ea typeface="Helvetica" charset="0"/>
                <a:cs typeface="Helvetica" charset="0"/>
              </a:rPr>
              <a:t>January </a:t>
            </a:r>
            <a:r>
              <a:rPr lang="en-US" sz="2600" dirty="0" smtClean="0">
                <a:solidFill>
                  <a:srgbClr val="FF0000"/>
                </a:solidFill>
                <a:latin typeface="Helvetica" charset="0"/>
                <a:ea typeface="Helvetica" charset="0"/>
                <a:cs typeface="Helvetica" charset="0"/>
              </a:rPr>
              <a:t>2016</a:t>
            </a: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the parities </a:t>
            </a:r>
            <a:r>
              <a:rPr lang="en-US" sz="2800" b="1" dirty="0" smtClean="0">
                <a:solidFill>
                  <a:srgbClr val="001D58"/>
                </a:solidFill>
                <a:latin typeface="Helvetica" charset="0"/>
                <a:ea typeface="Helvetica" charset="0"/>
                <a:cs typeface="Helvetica" charset="0"/>
              </a:rPr>
              <a:t>(</a:t>
            </a:r>
            <a:r>
              <a:rPr lang="en-US" sz="2800" b="1" dirty="0">
                <a:solidFill>
                  <a:srgbClr val="001D58"/>
                </a:solidFill>
                <a:latin typeface="Helvetica" charset="0"/>
                <a:ea typeface="Helvetica" charset="0"/>
                <a:cs typeface="Helvetica" charset="0"/>
              </a:rPr>
              <a:t>E3/EU+3</a:t>
            </a:r>
            <a:r>
              <a:rPr lang="en-US" sz="2800" b="1" dirty="0" smtClean="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and</a:t>
            </a:r>
            <a:r>
              <a:rPr lang="en-US" b="1" dirty="0" smtClean="0">
                <a:solidFill>
                  <a:srgbClr val="001D58"/>
                </a:solidFill>
                <a:latin typeface="Helvetica" charset="0"/>
                <a:ea typeface="Helvetica" charset="0"/>
                <a:cs typeface="Helvetica" charset="0"/>
              </a:rPr>
              <a:t> Iran </a:t>
            </a:r>
            <a:r>
              <a:rPr lang="en-US" sz="2600" dirty="0" smtClean="0">
                <a:solidFill>
                  <a:srgbClr val="001D58"/>
                </a:solidFill>
                <a:latin typeface="Helvetica" charset="0"/>
                <a:ea typeface="Helvetica" charset="0"/>
                <a:cs typeface="Helvetica" charset="0"/>
              </a:rPr>
              <a:t>after </a:t>
            </a:r>
            <a:r>
              <a:rPr lang="en-US" sz="2600" dirty="0" smtClean="0">
                <a:solidFill>
                  <a:srgbClr val="FF0000"/>
                </a:solidFill>
                <a:latin typeface="Helvetica" charset="0"/>
                <a:ea typeface="Helvetica" charset="0"/>
                <a:cs typeface="Helvetica" charset="0"/>
              </a:rPr>
              <a:t>two years of intensive negotiation</a:t>
            </a:r>
            <a:r>
              <a:rPr lang="en-US" sz="2600" dirty="0" smtClean="0">
                <a:solidFill>
                  <a:srgbClr val="001D58"/>
                </a:solidFill>
                <a:latin typeface="Helvetica" charset="0"/>
                <a:ea typeface="Helvetica" charset="0"/>
                <a:cs typeface="Helvetica" charset="0"/>
              </a:rPr>
              <a:t> </a:t>
            </a:r>
            <a:r>
              <a:rPr lang="en-US" sz="2800" dirty="0" smtClean="0">
                <a:solidFill>
                  <a:srgbClr val="001D58"/>
                </a:solidFill>
                <a:latin typeface="Helvetica" charset="0"/>
                <a:ea typeface="Helvetica" charset="0"/>
                <a:cs typeface="Helvetica" charset="0"/>
              </a:rPr>
              <a:t>started </a:t>
            </a:r>
            <a:r>
              <a:rPr lang="en-US" sz="2800" dirty="0">
                <a:solidFill>
                  <a:srgbClr val="001D58"/>
                </a:solidFill>
                <a:latin typeface="Helvetica" charset="0"/>
                <a:ea typeface="Helvetica" charset="0"/>
                <a:cs typeface="Helvetica" charset="0"/>
              </a:rPr>
              <a:t>to </a:t>
            </a:r>
            <a:r>
              <a:rPr lang="en-US" sz="2600" dirty="0">
                <a:solidFill>
                  <a:srgbClr val="001D58"/>
                </a:solidFill>
                <a:latin typeface="Helvetica" charset="0"/>
                <a:ea typeface="Helvetica" charset="0"/>
                <a:cs typeface="Helvetica" charset="0"/>
              </a:rPr>
              <a:t>implement </a:t>
            </a:r>
            <a:r>
              <a:rPr lang="en-US" sz="2600" dirty="0" smtClean="0">
                <a:solidFill>
                  <a:srgbClr val="001D58"/>
                </a:solidFill>
                <a:latin typeface="Helvetica" charset="0"/>
                <a:ea typeface="Helvetica" charset="0"/>
                <a:cs typeface="Helvetica" charset="0"/>
              </a:rPr>
              <a:t>JCPOA :</a:t>
            </a:r>
          </a:p>
          <a:p>
            <a:pPr marL="541338" lvl="1" indent="-43180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t>
            </a:r>
            <a:r>
              <a:rPr lang="en-US" sz="2600" dirty="0" smtClean="0">
                <a:solidFill>
                  <a:srgbClr val="FF0000"/>
                </a:solidFill>
                <a:latin typeface="Helvetica" charset="0"/>
                <a:ea typeface="Helvetica" charset="0"/>
                <a:cs typeface="Helvetica" charset="0"/>
              </a:rPr>
              <a:t>Lifting</a:t>
            </a:r>
            <a:r>
              <a:rPr lang="en-US" sz="2600" dirty="0" smtClean="0">
                <a:solidFill>
                  <a:srgbClr val="001D58"/>
                </a:solidFill>
                <a:latin typeface="Helvetica" charset="0"/>
                <a:ea typeface="Helvetica" charset="0"/>
                <a:cs typeface="Helvetica" charset="0"/>
              </a:rPr>
              <a:t>  of all nuclear-related </a:t>
            </a:r>
            <a:r>
              <a:rPr lang="en-US" sz="2600" dirty="0">
                <a:solidFill>
                  <a:srgbClr val="FF0000"/>
                </a:solidFill>
                <a:latin typeface="Helvetica" charset="0"/>
                <a:ea typeface="Helvetica" charset="0"/>
                <a:cs typeface="Helvetica" charset="0"/>
              </a:rPr>
              <a:t>sanctions</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imposed on </a:t>
            </a:r>
            <a:r>
              <a:rPr lang="en-US" sz="2600" dirty="0" smtClean="0">
                <a:solidFill>
                  <a:srgbClr val="001D58"/>
                </a:solidFill>
                <a:latin typeface="Helvetica" charset="0"/>
                <a:ea typeface="Helvetica" charset="0"/>
                <a:cs typeface="Helvetica" charset="0"/>
              </a:rPr>
              <a:t>             </a:t>
            </a:r>
            <a:r>
              <a:rPr lang="en-US" sz="2600" b="1" dirty="0" smtClean="0">
                <a:solidFill>
                  <a:srgbClr val="001D58"/>
                </a:solidFill>
                <a:latin typeface="Helvetica" charset="0"/>
                <a:ea typeface="Helvetica" charset="0"/>
                <a:cs typeface="Helvetica" charset="0"/>
              </a:rPr>
              <a:t>Iran </a:t>
            </a:r>
            <a:r>
              <a:rPr lang="en-US" sz="2600" dirty="0" smtClean="0">
                <a:solidFill>
                  <a:srgbClr val="001D58"/>
                </a:solidFill>
                <a:latin typeface="Helvetica" charset="0"/>
                <a:ea typeface="Helvetica" charset="0"/>
                <a:cs typeface="Helvetica" charset="0"/>
              </a:rPr>
              <a:t>by </a:t>
            </a:r>
            <a:r>
              <a:rPr lang="en-US" sz="2600" b="1" dirty="0" smtClean="0">
                <a:solidFill>
                  <a:srgbClr val="FF0000"/>
                </a:solidFill>
                <a:latin typeface="Helvetica" charset="0"/>
                <a:ea typeface="Helvetica" charset="0"/>
                <a:cs typeface="Helvetica" charset="0"/>
              </a:rPr>
              <a:t>EU</a:t>
            </a:r>
            <a:r>
              <a:rPr lang="en-US" sz="2600" b="1" dirty="0" smtClean="0">
                <a:solidFill>
                  <a:srgbClr val="001D58"/>
                </a:solidFill>
                <a:latin typeface="Helvetica" charset="0"/>
                <a:ea typeface="Helvetica" charset="0"/>
                <a:cs typeface="Helvetica" charset="0"/>
              </a:rPr>
              <a:t>, </a:t>
            </a:r>
            <a:r>
              <a:rPr lang="en-US" sz="2600" b="1" dirty="0">
                <a:solidFill>
                  <a:srgbClr val="FF0000"/>
                </a:solidFill>
                <a:latin typeface="Helvetica" charset="0"/>
                <a:ea typeface="Helvetica" charset="0"/>
                <a:cs typeface="Helvetica" charset="0"/>
              </a:rPr>
              <a:t>UN</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Security Council and the</a:t>
            </a:r>
            <a:r>
              <a:rPr lang="en-US" sz="2600" b="1" dirty="0">
                <a:solidFill>
                  <a:srgbClr val="001D58"/>
                </a:solidFill>
                <a:latin typeface="Helvetica" charset="0"/>
                <a:ea typeface="Helvetica" charset="0"/>
                <a:cs typeface="Helvetica" charset="0"/>
              </a:rPr>
              <a:t> </a:t>
            </a:r>
            <a:r>
              <a:rPr lang="en-US" sz="2600" b="1" dirty="0" smtClean="0">
                <a:solidFill>
                  <a:srgbClr val="FF0000"/>
                </a:solidFill>
                <a:latin typeface="Helvetica" charset="0"/>
                <a:ea typeface="Helvetica" charset="0"/>
                <a:cs typeface="Helvetica" charset="0"/>
              </a:rPr>
              <a:t>US</a:t>
            </a:r>
            <a:r>
              <a:rPr lang="en-US" sz="2600" b="1" dirty="0" smtClean="0">
                <a:solidFill>
                  <a:srgbClr val="001D58"/>
                </a:solidFill>
                <a:latin typeface="Helvetica" charset="0"/>
                <a:ea typeface="Helvetica" charset="0"/>
                <a:cs typeface="Helvetica" charset="0"/>
              </a:rPr>
              <a:t>.</a:t>
            </a:r>
          </a:p>
        </p:txBody>
      </p:sp>
      <p:sp>
        <p:nvSpPr>
          <p:cNvPr id="4" name="Content Placeholder 2"/>
          <p:cNvSpPr txBox="1">
            <a:spLocks/>
          </p:cNvSpPr>
          <p:nvPr/>
        </p:nvSpPr>
        <p:spPr>
          <a:xfrm>
            <a:off x="381000" y="3505200"/>
            <a:ext cx="8458200" cy="2736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lvl="1" indent="0">
              <a:spcBef>
                <a:spcPts val="400"/>
              </a:spcBef>
              <a:buSzPct val="68000"/>
              <a:buNone/>
            </a:pPr>
            <a:r>
              <a:rPr lang="en-US" sz="2600" dirty="0" smtClean="0">
                <a:solidFill>
                  <a:srgbClr val="001D58"/>
                </a:solidFill>
                <a:latin typeface="Helvetica" charset="0"/>
                <a:ea typeface="Helvetica" charset="0"/>
                <a:cs typeface="Helvetica" charset="0"/>
              </a:rPr>
              <a:t>  -Termination of </a:t>
            </a:r>
            <a:r>
              <a:rPr lang="en-US" sz="2600" dirty="0" smtClean="0">
                <a:solidFill>
                  <a:srgbClr val="FF0000"/>
                </a:solidFill>
                <a:latin typeface="Helvetica" charset="0"/>
                <a:ea typeface="Helvetica" charset="0"/>
                <a:cs typeface="Helvetica" charset="0"/>
              </a:rPr>
              <a:t>6 </a:t>
            </a:r>
            <a:r>
              <a:rPr lang="en-US" sz="2600" dirty="0" smtClean="0">
                <a:solidFill>
                  <a:srgbClr val="FF0000"/>
                </a:solidFill>
                <a:latin typeface="Helvetica" charset="0"/>
                <a:ea typeface="Helvetica" charset="0"/>
                <a:cs typeface="Helvetica" charset="0"/>
              </a:rPr>
              <a:t>UNSC </a:t>
            </a:r>
            <a:r>
              <a:rPr lang="en-US" sz="2600" dirty="0" smtClean="0">
                <a:solidFill>
                  <a:srgbClr val="FF0000"/>
                </a:solidFill>
                <a:latin typeface="Helvetica" charset="0"/>
                <a:ea typeface="Helvetica" charset="0"/>
                <a:cs typeface="Helvetica" charset="0"/>
              </a:rPr>
              <a:t>Resolutions</a:t>
            </a:r>
            <a:r>
              <a:rPr lang="en-US" sz="2600" dirty="0" smtClean="0">
                <a:solidFill>
                  <a:srgbClr val="001D58"/>
                </a:solidFill>
                <a:latin typeface="Helvetica" charset="0"/>
                <a:ea typeface="Helvetica" charset="0"/>
                <a:cs typeface="Helvetica" charset="0"/>
              </a:rPr>
              <a:t>.</a:t>
            </a:r>
          </a:p>
          <a:p>
            <a:pPr marL="109728" lvl="1" indent="0">
              <a:spcBef>
                <a:spcPts val="400"/>
              </a:spcBef>
              <a:buSzPct val="68000"/>
              <a:buNone/>
            </a:pPr>
            <a:r>
              <a:rPr lang="en-US" sz="2600" dirty="0" smtClean="0">
                <a:solidFill>
                  <a:srgbClr val="001D58"/>
                </a:solidFill>
                <a:latin typeface="Helvetica" charset="0"/>
                <a:ea typeface="Helvetica" charset="0"/>
                <a:cs typeface="Helvetica" charset="0"/>
              </a:rPr>
              <a:t>  - Termination of</a:t>
            </a:r>
            <a:r>
              <a:rPr lang="en-US" sz="2600" dirty="0" smtClean="0">
                <a:solidFill>
                  <a:srgbClr val="FF0000"/>
                </a:solidFill>
                <a:latin typeface="Helvetica" charset="0"/>
                <a:ea typeface="Helvetica" charset="0"/>
                <a:cs typeface="Helvetica" charset="0"/>
              </a:rPr>
              <a:t> IAEA resolution </a:t>
            </a:r>
            <a:r>
              <a:rPr lang="en-US" sz="2600" dirty="0" smtClean="0">
                <a:solidFill>
                  <a:srgbClr val="001D58"/>
                </a:solidFill>
                <a:latin typeface="Helvetica" charset="0"/>
                <a:ea typeface="Helvetica" charset="0"/>
                <a:cs typeface="Helvetica" charset="0"/>
              </a:rPr>
              <a:t>and </a:t>
            </a:r>
            <a:r>
              <a:rPr lang="en-US" sz="2600" dirty="0" smtClean="0">
                <a:solidFill>
                  <a:srgbClr val="FF0000"/>
                </a:solidFill>
                <a:latin typeface="Helvetica" charset="0"/>
                <a:ea typeface="Helvetica" charset="0"/>
                <a:cs typeface="Helvetica" charset="0"/>
              </a:rPr>
              <a:t>Board</a:t>
            </a:r>
            <a:r>
              <a:rPr lang="en-US" sz="2600" dirty="0" smtClean="0">
                <a:solidFill>
                  <a:srgbClr val="001D58"/>
                </a:solidFill>
                <a:latin typeface="Helvetica" charset="0"/>
                <a:ea typeface="Helvetica" charset="0"/>
                <a:cs typeface="Helvetica" charset="0"/>
              </a:rPr>
              <a:t> </a:t>
            </a:r>
            <a:r>
              <a:rPr lang="en-US" sz="2600" dirty="0" err="1" smtClean="0">
                <a:solidFill>
                  <a:srgbClr val="001D58"/>
                </a:solidFill>
                <a:latin typeface="Helvetica" charset="0"/>
                <a:ea typeface="Helvetica" charset="0"/>
                <a:cs typeface="Helvetica" charset="0"/>
              </a:rPr>
              <a:t>decesions</a:t>
            </a:r>
            <a:endParaRPr lang="en-US" sz="2600" dirty="0" smtClean="0">
              <a:solidFill>
                <a:srgbClr val="001D58"/>
              </a:solidFill>
              <a:latin typeface="Helvetica" charset="0"/>
              <a:ea typeface="Helvetica" charset="0"/>
              <a:cs typeface="Helvetica" charset="0"/>
            </a:endParaRPr>
          </a:p>
          <a:p>
            <a:pPr marL="109728" lvl="1" indent="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Adoption of UNSC Resolution </a:t>
            </a:r>
            <a:r>
              <a:rPr lang="en-US" sz="2600" dirty="0" smtClean="0">
                <a:solidFill>
                  <a:srgbClr val="FF0000"/>
                </a:solidFill>
                <a:latin typeface="Helvetica" charset="0"/>
                <a:ea typeface="Helvetica" charset="0"/>
                <a:cs typeface="Helvetica" charset="0"/>
              </a:rPr>
              <a:t>2231.</a:t>
            </a:r>
          </a:p>
          <a:p>
            <a:pPr marL="446088" lvl="1" indent="-354013">
              <a:spcBef>
                <a:spcPts val="400"/>
              </a:spcBef>
              <a:buSzPct val="68000"/>
              <a:buNone/>
            </a:pPr>
            <a:r>
              <a:rPr lang="en-US" sz="2600" dirty="0">
                <a:solidFill>
                  <a:srgbClr val="FF0000"/>
                </a:solidFill>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cooperation on </a:t>
            </a:r>
            <a:r>
              <a:rPr lang="en-US" sz="2600" dirty="0" smtClean="0">
                <a:solidFill>
                  <a:srgbClr val="FF0000"/>
                </a:solidFill>
                <a:latin typeface="Helvetica" charset="0"/>
                <a:ea typeface="Helvetica" charset="0"/>
                <a:cs typeface="Helvetica" charset="0"/>
              </a:rPr>
              <a:t>Trade</a:t>
            </a:r>
            <a:r>
              <a:rPr lang="en-US" sz="2600" dirty="0">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Technology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finance </a:t>
            </a:r>
            <a:r>
              <a:rPr lang="en-US" sz="2600" dirty="0" smtClean="0">
                <a:latin typeface="Helvetica" charset="0"/>
                <a:ea typeface="Helvetica" charset="0"/>
                <a:cs typeface="Helvetica" charset="0"/>
              </a:rPr>
              <a:t>and</a:t>
            </a:r>
            <a:r>
              <a:rPr lang="en-US" sz="2600" dirty="0" smtClean="0">
                <a:solidFill>
                  <a:srgbClr val="FF0000"/>
                </a:solidFill>
                <a:latin typeface="Helvetica" charset="0"/>
                <a:ea typeface="Helvetica" charset="0"/>
                <a:cs typeface="Helvetica" charset="0"/>
              </a:rPr>
              <a:t> Energy</a:t>
            </a:r>
            <a:endParaRPr lang="en-US" sz="2600" dirty="0" smtClean="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10894969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552579"/>
                </a:solidFill>
                <a:latin typeface="Arial" pitchFamily="34" charset="0"/>
                <a:cs typeface="Arial" pitchFamily="34" charset="0"/>
                <a:sym typeface="Helvetica" charset="0"/>
              </a:rPr>
              <a:t>JCPoA</a:t>
            </a:r>
            <a:r>
              <a:rPr lang="en-US" sz="3600" b="1" dirty="0">
                <a:solidFill>
                  <a:srgbClr val="552579"/>
                </a:solidFill>
                <a:latin typeface="Arial" pitchFamily="34" charset="0"/>
                <a:cs typeface="Arial" pitchFamily="34" charset="0"/>
                <a:sym typeface="Helvetica" charset="0"/>
              </a:rPr>
              <a:t> (</a:t>
            </a:r>
            <a:r>
              <a:rPr lang="en-US" sz="3600" b="1" dirty="0">
                <a:solidFill>
                  <a:srgbClr val="552579"/>
                </a:solidFill>
                <a:latin typeface="Arial" pitchFamily="34" charset="0"/>
                <a:cs typeface="Arial" pitchFamily="34" charset="0"/>
              </a:rPr>
              <a:t>cont'd</a:t>
            </a:r>
            <a:r>
              <a:rPr lang="en-US" sz="3600" b="1" dirty="0">
                <a:solidFill>
                  <a:srgbClr val="552579"/>
                </a:solidFill>
                <a:latin typeface="Arial" pitchFamily="34" charset="0"/>
                <a:cs typeface="Arial" pitchFamily="34" charset="0"/>
                <a:sym typeface="Helvetica" charset="0"/>
              </a:rPr>
              <a:t>)</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n-US" dirty="0" smtClean="0">
                <a:solidFill>
                  <a:srgbClr val="001D58"/>
                </a:solidFill>
                <a:latin typeface="Helvetica" charset="0"/>
                <a:ea typeface="Helvetica" charset="0"/>
                <a:cs typeface="Helvetica" charset="0"/>
              </a:rPr>
              <a:t>Iran accepted to limit it’s nuclear program in </a:t>
            </a:r>
            <a:r>
              <a:rPr lang="en-US" dirty="0" smtClean="0">
                <a:solidFill>
                  <a:srgbClr val="FF0000"/>
                </a:solidFill>
                <a:latin typeface="Helvetica" charset="0"/>
                <a:ea typeface="Helvetica" charset="0"/>
                <a:cs typeface="Helvetica" charset="0"/>
              </a:rPr>
              <a:t>scope</a:t>
            </a:r>
            <a:r>
              <a:rPr lang="en-US" dirty="0" smtClean="0">
                <a:solidFill>
                  <a:srgbClr val="001D58"/>
                </a:solidFill>
                <a:latin typeface="Helvetica" charset="0"/>
                <a:ea typeface="Helvetica" charset="0"/>
                <a:cs typeface="Helvetica" charset="0"/>
              </a:rPr>
              <a:t>, </a:t>
            </a:r>
            <a:r>
              <a:rPr lang="en-US" dirty="0" smtClean="0">
                <a:solidFill>
                  <a:srgbClr val="FF0000"/>
                </a:solidFill>
                <a:latin typeface="Helvetica" charset="0"/>
                <a:ea typeface="Helvetica" charset="0"/>
                <a:cs typeface="Helvetica" charset="0"/>
              </a:rPr>
              <a:t>level</a:t>
            </a:r>
            <a:r>
              <a:rPr lang="en-US" dirty="0" smtClean="0">
                <a:solidFill>
                  <a:srgbClr val="001D58"/>
                </a:solidFill>
                <a:latin typeface="Helvetica" charset="0"/>
                <a:ea typeface="Helvetica" charset="0"/>
                <a:cs typeface="Helvetica" charset="0"/>
              </a:rPr>
              <a:t> and </a:t>
            </a:r>
            <a:r>
              <a:rPr lang="en-US" dirty="0" smtClean="0">
                <a:solidFill>
                  <a:srgbClr val="FF0000"/>
                </a:solidFill>
                <a:latin typeface="Helvetica" charset="0"/>
                <a:ea typeface="Helvetica" charset="0"/>
                <a:cs typeface="Helvetica" charset="0"/>
              </a:rPr>
              <a:t>size</a:t>
            </a:r>
            <a:r>
              <a:rPr lang="en-US" dirty="0" smtClean="0">
                <a:solidFill>
                  <a:srgbClr val="001D58"/>
                </a:solidFill>
                <a:latin typeface="Helvetica" charset="0"/>
                <a:ea typeface="Helvetica" charset="0"/>
                <a:cs typeface="Helvetica" charset="0"/>
              </a:rPr>
              <a:t>, that would later be </a:t>
            </a:r>
            <a:r>
              <a:rPr lang="en-US" dirty="0" smtClean="0">
                <a:solidFill>
                  <a:srgbClr val="FF0000"/>
                </a:solidFill>
                <a:latin typeface="Helvetica" charset="0"/>
                <a:ea typeface="Helvetica" charset="0"/>
                <a:cs typeface="Helvetica" charset="0"/>
              </a:rPr>
              <a:t>gradually developed and intensify </a:t>
            </a:r>
            <a:r>
              <a:rPr lang="en-US" dirty="0" smtClean="0">
                <a:solidFill>
                  <a:srgbClr val="001D58"/>
                </a:solidFill>
                <a:latin typeface="Helvetica" charset="0"/>
                <a:ea typeface="Helvetica" charset="0"/>
                <a:cs typeface="Helvetica" charset="0"/>
              </a:rPr>
              <a:t>based on an agreed timetable</a:t>
            </a:r>
            <a:endParaRPr lang="en-US" dirty="0">
              <a:solidFill>
                <a:srgbClr val="001D58"/>
              </a:solidFill>
              <a:latin typeface="Helvetica" charset="0"/>
              <a:ea typeface="Helvetica" charset="0"/>
              <a:cs typeface="Helvetica" charset="0"/>
            </a:endParaRPr>
          </a:p>
          <a:p>
            <a:r>
              <a:rPr lang="en-US" sz="2800" dirty="0" smtClean="0"/>
              <a:t>Iran will implement </a:t>
            </a:r>
            <a:r>
              <a:rPr lang="en-US" sz="2800" dirty="0" smtClean="0">
                <a:solidFill>
                  <a:srgbClr val="FF0000"/>
                </a:solidFill>
              </a:rPr>
              <a:t>additional protocol </a:t>
            </a:r>
            <a:r>
              <a:rPr lang="en-US" sz="2800" dirty="0" smtClean="0"/>
              <a:t>with the expectation that IAEA would issue it’s </a:t>
            </a:r>
            <a:r>
              <a:rPr lang="en-US" sz="2800" dirty="0" smtClean="0">
                <a:solidFill>
                  <a:srgbClr val="FF0000"/>
                </a:solidFill>
              </a:rPr>
              <a:t>broader conclusion </a:t>
            </a:r>
            <a:r>
              <a:rPr lang="en-US" sz="2800" dirty="0" smtClean="0"/>
              <a:t>not more than 8 years.</a:t>
            </a:r>
          </a:p>
          <a:p>
            <a:r>
              <a:rPr lang="en-US" sz="2800" dirty="0"/>
              <a:t> </a:t>
            </a:r>
            <a:r>
              <a:rPr lang="en-US" sz="2800" dirty="0" smtClean="0"/>
              <a:t>The UNSC Resolution 2231 would </a:t>
            </a:r>
            <a:r>
              <a:rPr lang="en-US" sz="2800" dirty="0" smtClean="0">
                <a:solidFill>
                  <a:srgbClr val="FF0000"/>
                </a:solidFill>
              </a:rPr>
              <a:t>automatically</a:t>
            </a:r>
            <a:r>
              <a:rPr lang="en-US" sz="2800" dirty="0" smtClean="0"/>
              <a:t> be terminated after 10 years.</a:t>
            </a:r>
          </a:p>
          <a:p>
            <a:r>
              <a:rPr lang="en-US" sz="2800" dirty="0" smtClean="0"/>
              <a:t>Certain </a:t>
            </a:r>
            <a:r>
              <a:rPr lang="en-US" sz="2800" dirty="0" smtClean="0">
                <a:solidFill>
                  <a:srgbClr val="FF0000"/>
                </a:solidFill>
              </a:rPr>
              <a:t>limits</a:t>
            </a:r>
            <a:r>
              <a:rPr lang="en-US" sz="2800" dirty="0" smtClean="0"/>
              <a:t> would be </a:t>
            </a:r>
            <a:r>
              <a:rPr lang="en-US" sz="2800" dirty="0" smtClean="0">
                <a:solidFill>
                  <a:srgbClr val="FF0000"/>
                </a:solidFill>
              </a:rPr>
              <a:t>removed</a:t>
            </a:r>
            <a:r>
              <a:rPr lang="en-US" sz="2800" dirty="0" smtClean="0"/>
              <a:t> on years</a:t>
            </a:r>
            <a:r>
              <a:rPr lang="en-US" sz="2800" dirty="0" smtClean="0">
                <a:solidFill>
                  <a:srgbClr val="FF0000"/>
                </a:solidFill>
              </a:rPr>
              <a:t> 8 </a:t>
            </a:r>
            <a:r>
              <a:rPr lang="en-US" sz="2800" dirty="0" smtClean="0"/>
              <a:t>, </a:t>
            </a:r>
            <a:r>
              <a:rPr lang="en-US" sz="2800" dirty="0" smtClean="0">
                <a:solidFill>
                  <a:srgbClr val="FF0000"/>
                </a:solidFill>
              </a:rPr>
              <a:t>10</a:t>
            </a:r>
            <a:r>
              <a:rPr lang="en-US" sz="2800" dirty="0" smtClean="0"/>
              <a:t> and all restriction would be automatically removed on year </a:t>
            </a:r>
            <a:r>
              <a:rPr lang="en-US" sz="2800" dirty="0" smtClean="0">
                <a:solidFill>
                  <a:srgbClr val="FF0000"/>
                </a:solidFill>
              </a:rPr>
              <a:t>15</a:t>
            </a:r>
            <a:r>
              <a:rPr lang="en-US" sz="2800" dirty="0" smtClean="0"/>
              <a:t>.</a:t>
            </a:r>
          </a:p>
          <a:p>
            <a:endParaRPr lang="en-US" sz="2800" dirty="0"/>
          </a:p>
        </p:txBody>
      </p:sp>
    </p:spTree>
    <p:extLst>
      <p:ext uri="{BB962C8B-B14F-4D97-AF65-F5344CB8AC3E}">
        <p14:creationId xmlns="" xmlns:p14="http://schemas.microsoft.com/office/powerpoint/2010/main" val="2843920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International cooperation</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solidFill>
                  <a:srgbClr val="001D58"/>
                </a:solidFill>
                <a:latin typeface="Helvetica" charset="0"/>
                <a:ea typeface="Helvetica" charset="0"/>
                <a:cs typeface="Helvetica" charset="0"/>
              </a:rPr>
              <a:t>Wide range of issues in the </a:t>
            </a:r>
            <a:r>
              <a:rPr lang="en-US" dirty="0" smtClean="0">
                <a:solidFill>
                  <a:srgbClr val="FF0000"/>
                </a:solidFill>
                <a:latin typeface="Helvetica" charset="0"/>
                <a:ea typeface="Helvetica" charset="0"/>
                <a:cs typeface="Helvetica" charset="0"/>
              </a:rPr>
              <a:t>Annex 3 </a:t>
            </a:r>
            <a:r>
              <a:rPr lang="en-US" dirty="0" smtClean="0">
                <a:solidFill>
                  <a:srgbClr val="001D58"/>
                </a:solidFill>
                <a:latin typeface="Helvetica" charset="0"/>
                <a:ea typeface="Helvetica" charset="0"/>
                <a:cs typeface="Helvetica" charset="0"/>
              </a:rPr>
              <a:t>of </a:t>
            </a:r>
            <a:r>
              <a:rPr lang="en-US" dirty="0" err="1" smtClean="0">
                <a:solidFill>
                  <a:srgbClr val="001D58"/>
                </a:solidFill>
                <a:latin typeface="Helvetica" charset="0"/>
                <a:ea typeface="Helvetica" charset="0"/>
                <a:cs typeface="Helvetica" charset="0"/>
              </a:rPr>
              <a:t>JCPoA</a:t>
            </a:r>
            <a:r>
              <a:rPr lang="en-US" dirty="0" smtClean="0">
                <a:solidFill>
                  <a:srgbClr val="001D58"/>
                </a:solidFill>
                <a:latin typeface="Helvetica" charset="0"/>
                <a:ea typeface="Helvetica" charset="0"/>
                <a:cs typeface="Helvetica" charset="0"/>
              </a:rPr>
              <a:t>.</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Modernization of Arak Heavy Water Reactor.</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nuclear </a:t>
            </a:r>
            <a:r>
              <a:rPr lang="en-US" dirty="0">
                <a:solidFill>
                  <a:srgbClr val="FF0000"/>
                </a:solidFill>
                <a:latin typeface="Helvetica" charset="0"/>
                <a:ea typeface="Helvetica" charset="0"/>
                <a:cs typeface="Helvetica" charset="0"/>
              </a:rPr>
              <a:t>Asian states </a:t>
            </a:r>
            <a:r>
              <a:rPr lang="en-US" dirty="0">
                <a:solidFill>
                  <a:srgbClr val="001D58"/>
                </a:solidFill>
                <a:latin typeface="Helvetica" charset="0"/>
                <a:ea typeface="Helvetica" charset="0"/>
                <a:cs typeface="Helvetica" charset="0"/>
              </a:rPr>
              <a:t>such as Japan, China and South Korea are expected to cooperate with Iran to enhance its nuclear energy capacities</a:t>
            </a:r>
            <a:r>
              <a:rPr lang="en-US" dirty="0" smtClean="0">
                <a:solidFill>
                  <a:srgbClr val="001D58"/>
                </a:solidFill>
                <a:latin typeface="Helvetica" charset="0"/>
                <a:ea typeface="Helvetica" charset="0"/>
                <a:cs typeface="Helvetica" charset="0"/>
              </a:rPr>
              <a:t>.</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Cooperation with </a:t>
            </a:r>
            <a:r>
              <a:rPr lang="en-US" dirty="0" smtClean="0">
                <a:solidFill>
                  <a:srgbClr val="FF0000"/>
                </a:solidFill>
                <a:latin typeface="Helvetica" charset="0"/>
                <a:ea typeface="Helvetica" charset="0"/>
                <a:cs typeface="Helvetica" charset="0"/>
              </a:rPr>
              <a:t>European countries </a:t>
            </a:r>
            <a:r>
              <a:rPr lang="en-US" dirty="0" smtClean="0">
                <a:solidFill>
                  <a:srgbClr val="001D58"/>
                </a:solidFill>
                <a:latin typeface="Helvetica" charset="0"/>
                <a:ea typeface="Helvetica" charset="0"/>
                <a:cs typeface="Helvetica" charset="0"/>
              </a:rPr>
              <a:t>such as Switzerland, Sweden , Norway ,Czech Republic, Slovak .Spain, Bulgaria </a:t>
            </a:r>
            <a:r>
              <a:rPr lang="en-US" dirty="0" smtClean="0">
                <a:solidFill>
                  <a:srgbClr val="001D58"/>
                </a:solidFill>
                <a:latin typeface="Helvetica" charset="0"/>
                <a:ea typeface="Helvetica" charset="0"/>
                <a:cs typeface="Helvetica" charset="0"/>
              </a:rPr>
              <a:t>,Poland….</a:t>
            </a:r>
            <a:endParaRPr lang="en-US" dirty="0">
              <a:solidFill>
                <a:srgbClr val="001D58"/>
              </a:solidFill>
              <a:latin typeface="Helvetica" charset="0"/>
              <a:ea typeface="Helvetica" charset="0"/>
              <a:cs typeface="Helvetica" charset="0"/>
            </a:endParaRPr>
          </a:p>
          <a:p>
            <a:endParaRPr lang="en-US" dirty="0"/>
          </a:p>
        </p:txBody>
      </p:sp>
    </p:spTree>
    <p:extLst>
      <p:ext uri="{BB962C8B-B14F-4D97-AF65-F5344CB8AC3E}">
        <p14:creationId xmlns="" xmlns:p14="http://schemas.microsoft.com/office/powerpoint/2010/main" val="1454782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88640"/>
            <a:ext cx="8784976" cy="936104"/>
          </a:xfrm>
        </p:spPr>
        <p:txBody>
          <a:bodyPr>
            <a:noAutofit/>
          </a:bodyPr>
          <a:lstStyle/>
          <a:p>
            <a:pPr algn="ctr" defTabSz="649288">
              <a:defRPr/>
            </a:pP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JCPoA Impact on Iran Nuclear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Program</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p:txBody>
          <a:bodyPr>
            <a:normAutofit/>
          </a:bodyPr>
          <a:lstStyle/>
          <a:p>
            <a:r>
              <a:rPr lang="en-US" sz="2800" dirty="0" smtClean="0">
                <a:solidFill>
                  <a:srgbClr val="001D58"/>
                </a:solidFill>
                <a:latin typeface="Helvetica" charset="0"/>
                <a:ea typeface="Helvetica" charset="0"/>
                <a:cs typeface="Helvetica" charset="0"/>
              </a:rPr>
              <a:t>Development of </a:t>
            </a:r>
            <a:r>
              <a:rPr lang="en-US" sz="2800" dirty="0">
                <a:solidFill>
                  <a:srgbClr val="001D58"/>
                </a:solidFill>
                <a:latin typeface="Helvetica" charset="0"/>
                <a:ea typeface="Helvetica" charset="0"/>
                <a:cs typeface="Helvetica" charset="0"/>
              </a:rPr>
              <a:t>international relations with </a:t>
            </a:r>
            <a:r>
              <a:rPr lang="en-US" sz="2800" dirty="0" smtClean="0">
                <a:solidFill>
                  <a:srgbClr val="001D58"/>
                </a:solidFill>
                <a:latin typeface="Helvetica" charset="0"/>
                <a:ea typeface="Helvetica" charset="0"/>
                <a:cs typeface="Helvetica" charset="0"/>
              </a:rPr>
              <a:t>companies &amp; countries </a:t>
            </a:r>
            <a:r>
              <a:rPr lang="en-US" sz="2800" dirty="0">
                <a:solidFill>
                  <a:srgbClr val="001D58"/>
                </a:solidFill>
                <a:latin typeface="Helvetica" charset="0"/>
                <a:ea typeface="Helvetica" charset="0"/>
                <a:cs typeface="Helvetica" charset="0"/>
              </a:rPr>
              <a:t>with nuclear technology</a:t>
            </a:r>
          </a:p>
          <a:p>
            <a:endParaRPr lang="en-US" dirty="0"/>
          </a:p>
          <a:p>
            <a:r>
              <a:rPr lang="en-US" sz="2800" dirty="0" smtClean="0">
                <a:solidFill>
                  <a:srgbClr val="001D58"/>
                </a:solidFill>
                <a:latin typeface="Helvetica" charset="0"/>
                <a:ea typeface="Helvetica" charset="0"/>
                <a:cs typeface="Helvetica" charset="0"/>
              </a:rPr>
              <a:t>enhancing </a:t>
            </a:r>
            <a:r>
              <a:rPr lang="en-US" sz="2800" dirty="0">
                <a:solidFill>
                  <a:srgbClr val="001D58"/>
                </a:solidFill>
                <a:latin typeface="Helvetica" charset="0"/>
                <a:ea typeface="Helvetica" charset="0"/>
                <a:cs typeface="Helvetica" charset="0"/>
              </a:rPr>
              <a:t>and </a:t>
            </a:r>
            <a:r>
              <a:rPr lang="en-US" sz="2800" dirty="0" smtClean="0">
                <a:solidFill>
                  <a:srgbClr val="001D58"/>
                </a:solidFill>
                <a:latin typeface="Helvetica" charset="0"/>
                <a:ea typeface="Helvetica" charset="0"/>
                <a:cs typeface="Helvetica" charset="0"/>
              </a:rPr>
              <a:t>strengthening of nuclear technology in Iran</a:t>
            </a:r>
          </a:p>
          <a:p>
            <a:endParaRPr lang="en-US" sz="2800" dirty="0" smtClean="0">
              <a:solidFill>
                <a:srgbClr val="001D58"/>
              </a:solidFill>
              <a:latin typeface="Helvetica" charset="0"/>
              <a:ea typeface="Helvetica" charset="0"/>
              <a:cs typeface="Helvetica" charset="0"/>
            </a:endParaRPr>
          </a:p>
          <a:p>
            <a:r>
              <a:rPr lang="en-US" sz="2800" dirty="0" smtClean="0">
                <a:solidFill>
                  <a:srgbClr val="001D58"/>
                </a:solidFill>
                <a:latin typeface="Helvetica" charset="0"/>
              </a:rPr>
              <a:t>Optimization </a:t>
            </a:r>
            <a:r>
              <a:rPr lang="en-US" sz="2800" dirty="0" smtClean="0">
                <a:solidFill>
                  <a:srgbClr val="001D58"/>
                </a:solidFill>
                <a:latin typeface="Helvetica" charset="0"/>
              </a:rPr>
              <a:t>of the nuclear development program with Eco-technical and localization approach</a:t>
            </a:r>
            <a:endParaRPr lang="en-US" dirty="0" smtClean="0"/>
          </a:p>
          <a:p>
            <a:endParaRPr lang="en-US" dirty="0"/>
          </a:p>
        </p:txBody>
      </p:sp>
    </p:spTree>
    <p:extLst>
      <p:ext uri="{BB962C8B-B14F-4D97-AF65-F5344CB8AC3E}">
        <p14:creationId xmlns="" xmlns:p14="http://schemas.microsoft.com/office/powerpoint/2010/main" val="26648961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460" y="116632"/>
            <a:ext cx="8784976" cy="936104"/>
          </a:xfrm>
        </p:spPr>
        <p:txBody>
          <a:bodyPr>
            <a:noAutofit/>
          </a:bodyPr>
          <a:lstStyle/>
          <a:p>
            <a:pPr algn="ctr">
              <a:defRPr/>
            </a:pPr>
            <a:r>
              <a:rPr lang="en-US" sz="3200" dirty="0">
                <a:solidFill>
                  <a:srgbClr val="552579"/>
                </a:solidFill>
                <a:latin typeface="Arial" pitchFamily="34" charset="0"/>
                <a:cs typeface="Arial" pitchFamily="34" charset="0"/>
                <a:sym typeface="Helvetica" charset="0"/>
              </a:rPr>
              <a:t>JCPoA Impact on Iran Nuclear Programme</a:t>
            </a:r>
            <a:endParaRPr lang="en-US" sz="3200" dirty="0">
              <a:solidFill>
                <a:srgbClr val="552579"/>
              </a:solidFill>
              <a:latin typeface="Arial" pitchFamily="34" charset="0"/>
              <a:cs typeface="Arial" pitchFamily="34" charset="0"/>
            </a:endParaRPr>
          </a:p>
        </p:txBody>
      </p:sp>
      <p:sp>
        <p:nvSpPr>
          <p:cNvPr id="3" name="Content Placeholder 1"/>
          <p:cNvSpPr>
            <a:spLocks noGrp="1"/>
          </p:cNvSpPr>
          <p:nvPr>
            <p:ph idx="1"/>
          </p:nvPr>
        </p:nvSpPr>
        <p:spPr>
          <a:xfrm>
            <a:off x="457200" y="1052736"/>
            <a:ext cx="8229600" cy="5112568"/>
          </a:xfrm>
        </p:spPr>
        <p:txBody>
          <a:bodyPr>
            <a:normAutofit/>
          </a:bodyPr>
          <a:lstStyle/>
          <a:p>
            <a:pPr>
              <a:lnSpc>
                <a:spcPct val="160000"/>
              </a:lnSpc>
              <a:buFont typeface="Wingdings" pitchFamily="2" charset="2"/>
              <a:buChar char="q"/>
            </a:pPr>
            <a:r>
              <a:rPr lang="en-US" sz="3200" dirty="0">
                <a:solidFill>
                  <a:srgbClr val="001D58"/>
                </a:solidFill>
                <a:latin typeface="Helvetica" charset="0"/>
                <a:ea typeface="Helvetica" charset="0"/>
                <a:cs typeface="Helvetica" charset="0"/>
              </a:rPr>
              <a:t>Cooperation field:</a:t>
            </a:r>
          </a:p>
          <a:p>
            <a:pPr marL="625475" indent="-358775">
              <a:lnSpc>
                <a:spcPct val="110000"/>
              </a:lnSpc>
              <a:buFont typeface="Wingdings" pitchFamily="2" charset="2"/>
              <a:buChar char="Ø"/>
            </a:pPr>
            <a:r>
              <a:rPr lang="en-US" sz="2800" dirty="0" smtClean="0">
                <a:solidFill>
                  <a:srgbClr val="001D58"/>
                </a:solidFill>
                <a:latin typeface="Helvetica" charset="0"/>
                <a:ea typeface="Helvetica" charset="0"/>
                <a:cs typeface="Helvetica" charset="0"/>
              </a:rPr>
              <a:t>Strengthening </a:t>
            </a:r>
            <a:r>
              <a:rPr lang="en-US" sz="2800" dirty="0" smtClean="0">
                <a:solidFill>
                  <a:srgbClr val="FF0000"/>
                </a:solidFill>
                <a:latin typeface="Helvetica" charset="0"/>
                <a:ea typeface="Helvetica" charset="0"/>
                <a:cs typeface="Helvetica" charset="0"/>
              </a:rPr>
              <a:t>nuclear safety</a:t>
            </a:r>
            <a:r>
              <a:rPr lang="en-US" sz="2800" dirty="0">
                <a:latin typeface="Helvetica" charset="0"/>
                <a:ea typeface="Helvetica" charset="0"/>
                <a:cs typeface="Helvetica" charset="0"/>
              </a:rPr>
              <a:t>,</a:t>
            </a:r>
            <a:endParaRPr lang="en-US" sz="2800" dirty="0" smtClean="0">
              <a:latin typeface="Helvetica" charset="0"/>
              <a:ea typeface="Helvetica" charset="0"/>
              <a:cs typeface="Helvetica" charset="0"/>
            </a:endParaRPr>
          </a:p>
          <a:p>
            <a:pPr marL="625475" indent="-358775">
              <a:lnSpc>
                <a:spcPct val="110000"/>
              </a:lnSpc>
              <a:buFont typeface="Wingdings" pitchFamily="2" charset="2"/>
              <a:buChar char="Ø"/>
            </a:pPr>
            <a:r>
              <a:rPr lang="en-US" sz="2800" dirty="0" smtClean="0">
                <a:solidFill>
                  <a:srgbClr val="FF0000"/>
                </a:solidFill>
                <a:latin typeface="Helvetica" charset="0"/>
                <a:ea typeface="Helvetica" charset="0"/>
                <a:cs typeface="Helvetica" charset="0"/>
              </a:rPr>
              <a:t>Capacity building </a:t>
            </a:r>
            <a:r>
              <a:rPr lang="en-US" sz="2800" dirty="0" smtClean="0">
                <a:solidFill>
                  <a:srgbClr val="001D58"/>
                </a:solidFill>
                <a:latin typeface="Helvetica" charset="0"/>
                <a:ea typeface="Helvetica" charset="0"/>
                <a:cs typeface="Helvetica" charset="0"/>
              </a:rPr>
              <a:t>in different fields,</a:t>
            </a:r>
          </a:p>
          <a:p>
            <a:pPr marL="625475" indent="-358775">
              <a:buFont typeface="Wingdings" pitchFamily="2" charset="2"/>
              <a:buChar char="Ø"/>
            </a:pPr>
            <a:r>
              <a:rPr lang="en-US" sz="2800" dirty="0" smtClean="0">
                <a:solidFill>
                  <a:srgbClr val="001D58"/>
                </a:solidFill>
                <a:latin typeface="Helvetica" charset="0"/>
                <a:ea typeface="Helvetica" charset="0"/>
                <a:cs typeface="Helvetica" charset="0"/>
              </a:rPr>
              <a:t>Supplying </a:t>
            </a:r>
            <a:r>
              <a:rPr lang="en-US" sz="2800" dirty="0">
                <a:solidFill>
                  <a:srgbClr val="001D58"/>
                </a:solidFill>
                <a:latin typeface="Helvetica" charset="0"/>
                <a:ea typeface="Helvetica" charset="0"/>
                <a:cs typeface="Helvetica" charset="0"/>
              </a:rPr>
              <a:t>of </a:t>
            </a:r>
            <a:r>
              <a:rPr lang="en-US" sz="2800" dirty="0">
                <a:solidFill>
                  <a:srgbClr val="FF0000"/>
                </a:solidFill>
                <a:latin typeface="Helvetica" charset="0"/>
                <a:ea typeface="Helvetica" charset="0"/>
                <a:cs typeface="Helvetica" charset="0"/>
              </a:rPr>
              <a:t>valid codes</a:t>
            </a:r>
            <a:r>
              <a:rPr lang="en-US" sz="2800" dirty="0">
                <a:solidFill>
                  <a:srgbClr val="001D58"/>
                </a:solidFill>
                <a:latin typeface="Helvetica" charset="0"/>
                <a:ea typeface="Helvetica" charset="0"/>
                <a:cs typeface="Helvetica" charset="0"/>
              </a:rPr>
              <a:t>, </a:t>
            </a:r>
            <a:r>
              <a:rPr lang="en-US" sz="2800" dirty="0">
                <a:solidFill>
                  <a:srgbClr val="FF0000"/>
                </a:solidFill>
                <a:latin typeface="Helvetica" charset="0"/>
                <a:ea typeface="Helvetica" charset="0"/>
                <a:cs typeface="Helvetica" charset="0"/>
              </a:rPr>
              <a:t>instruments</a:t>
            </a:r>
            <a:r>
              <a:rPr lang="en-US" sz="2800" dirty="0">
                <a:solidFill>
                  <a:srgbClr val="001D58"/>
                </a:solidFill>
                <a:latin typeface="Helvetica" charset="0"/>
                <a:ea typeface="Helvetica" charset="0"/>
                <a:cs typeface="Helvetica" charset="0"/>
              </a:rPr>
              <a:t> and </a:t>
            </a:r>
            <a:r>
              <a:rPr lang="en-US" sz="2800" dirty="0" smtClean="0">
                <a:solidFill>
                  <a:srgbClr val="FF0000"/>
                </a:solidFill>
                <a:latin typeface="Helvetica" charset="0"/>
                <a:ea typeface="Helvetica" charset="0"/>
                <a:cs typeface="Helvetica" charset="0"/>
              </a:rPr>
              <a:t>equipment</a:t>
            </a:r>
            <a:r>
              <a:rPr lang="en-US" sz="2800" dirty="0" smtClean="0">
                <a:solidFill>
                  <a:srgbClr val="001D58"/>
                </a:solidFill>
                <a:latin typeface="Helvetica" charset="0"/>
                <a:ea typeface="Helvetica" charset="0"/>
                <a:cs typeface="Helvetica" charset="0"/>
              </a:rPr>
              <a:t> </a:t>
            </a:r>
            <a:r>
              <a:rPr lang="en-US" sz="2800" dirty="0">
                <a:solidFill>
                  <a:srgbClr val="001D58"/>
                </a:solidFill>
                <a:latin typeface="Helvetica" charset="0"/>
                <a:ea typeface="Helvetica" charset="0"/>
                <a:cs typeface="Helvetica" charset="0"/>
              </a:rPr>
              <a:t>related to </a:t>
            </a:r>
            <a:r>
              <a:rPr lang="en-US" sz="2800" dirty="0" smtClean="0">
                <a:solidFill>
                  <a:srgbClr val="001D58"/>
                </a:solidFill>
                <a:latin typeface="Helvetica" charset="0"/>
                <a:ea typeface="Helvetica" charset="0"/>
                <a:cs typeface="Helvetica" charset="0"/>
              </a:rPr>
              <a:t>nuclear energy and nuclear safety,</a:t>
            </a:r>
          </a:p>
          <a:p>
            <a:pPr marL="625475" indent="-358775">
              <a:buFont typeface="Wingdings" pitchFamily="2" charset="2"/>
              <a:buChar char="Ø"/>
            </a:pPr>
            <a:r>
              <a:rPr lang="en-US" sz="2800" dirty="0" smtClean="0">
                <a:solidFill>
                  <a:srgbClr val="FF0000"/>
                </a:solidFill>
                <a:latin typeface="Helvetica" charset="0"/>
                <a:ea typeface="Helvetica" charset="0"/>
                <a:cs typeface="Helvetica" charset="0"/>
              </a:rPr>
              <a:t>Small </a:t>
            </a:r>
            <a:r>
              <a:rPr lang="en-US" sz="2800" dirty="0">
                <a:solidFill>
                  <a:srgbClr val="FF0000"/>
                </a:solidFill>
                <a:latin typeface="Helvetica" charset="0"/>
                <a:ea typeface="Helvetica" charset="0"/>
                <a:cs typeface="Helvetica" charset="0"/>
              </a:rPr>
              <a:t>Modular </a:t>
            </a:r>
            <a:r>
              <a:rPr lang="en-US" sz="2800" dirty="0" smtClean="0">
                <a:solidFill>
                  <a:srgbClr val="FF0000"/>
                </a:solidFill>
                <a:latin typeface="Helvetica" charset="0"/>
                <a:ea typeface="Helvetica" charset="0"/>
                <a:cs typeface="Helvetica" charset="0"/>
              </a:rPr>
              <a:t>Reactor</a:t>
            </a:r>
            <a:r>
              <a:rPr lang="en-US" sz="2800" dirty="0" smtClean="0">
                <a:solidFill>
                  <a:srgbClr val="001D58"/>
                </a:solidFill>
                <a:latin typeface="Helvetica" charset="0"/>
                <a:ea typeface="Helvetica" charset="0"/>
                <a:cs typeface="Helvetica" charset="0"/>
              </a:rPr>
              <a:t> technology development plans,</a:t>
            </a:r>
          </a:p>
          <a:p>
            <a:pPr marL="625475" indent="-358775">
              <a:buFont typeface="Wingdings" pitchFamily="2" charset="2"/>
              <a:buChar char="Ø"/>
            </a:pPr>
            <a:r>
              <a:rPr lang="en-US" sz="2800" dirty="0" smtClean="0">
                <a:solidFill>
                  <a:srgbClr val="001D58"/>
                </a:solidFill>
                <a:latin typeface="Helvetica" charset="0"/>
                <a:ea typeface="Helvetica" charset="0"/>
                <a:cs typeface="Helvetica" charset="0"/>
              </a:rPr>
              <a:t>Other 2 S , </a:t>
            </a:r>
            <a:r>
              <a:rPr lang="en-US" sz="2800" dirty="0" smtClean="0">
                <a:solidFill>
                  <a:srgbClr val="FF0000"/>
                </a:solidFill>
                <a:latin typeface="Helvetica" charset="0"/>
                <a:ea typeface="Helvetica" charset="0"/>
                <a:cs typeface="Helvetica" charset="0"/>
              </a:rPr>
              <a:t>Security</a:t>
            </a:r>
            <a:r>
              <a:rPr lang="en-US" sz="2800" dirty="0" smtClean="0">
                <a:solidFill>
                  <a:srgbClr val="001D58"/>
                </a:solidFill>
                <a:latin typeface="Helvetica" charset="0"/>
                <a:ea typeface="Helvetica" charset="0"/>
                <a:cs typeface="Helvetica" charset="0"/>
              </a:rPr>
              <a:t> and</a:t>
            </a:r>
            <a:r>
              <a:rPr lang="en-US" sz="2800" dirty="0" smtClean="0">
                <a:solidFill>
                  <a:srgbClr val="FF0000"/>
                </a:solidFill>
                <a:latin typeface="Helvetica" charset="0"/>
                <a:ea typeface="Helvetica" charset="0"/>
                <a:cs typeface="Helvetica" charset="0"/>
              </a:rPr>
              <a:t> Safeguards</a:t>
            </a:r>
            <a:r>
              <a:rPr lang="en-US" sz="2800" dirty="0" smtClean="0">
                <a:solidFill>
                  <a:srgbClr val="001D58"/>
                </a:solidFill>
                <a:latin typeface="Helvetica" charset="0"/>
                <a:ea typeface="Helvetica" charset="0"/>
                <a:cs typeface="Helvetica" charset="0"/>
              </a:rPr>
              <a:t>.</a:t>
            </a: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dirty="0"/>
          </a:p>
        </p:txBody>
      </p:sp>
    </p:spTree>
    <p:extLst>
      <p:ext uri="{BB962C8B-B14F-4D97-AF65-F5344CB8AC3E}">
        <p14:creationId xmlns="" xmlns:p14="http://schemas.microsoft.com/office/powerpoint/2010/main" val="42241247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8"/>
            <a:ext cx="8229600" cy="4900000"/>
          </a:xfrm>
        </p:spPr>
        <p:txBody>
          <a:bodyPr>
            <a:normAutofit/>
          </a:bodyPr>
          <a:lstStyle/>
          <a:p>
            <a:pPr marL="452628" lvl="1" indent="-342900" algn="justLow">
              <a:lnSpc>
                <a:spcPct val="100000"/>
              </a:lnSpc>
              <a:spcBef>
                <a:spcPts val="400"/>
              </a:spcBef>
              <a:spcAft>
                <a:spcPct val="0"/>
              </a:spcAft>
              <a:buSzPct val="68000"/>
              <a:buFont typeface="Wingdings" pitchFamily="2" charset="2"/>
              <a:buChar char="Ø"/>
              <a:defRPr/>
            </a:pPr>
            <a:r>
              <a:rPr lang="en-US" sz="2400" dirty="0">
                <a:solidFill>
                  <a:srgbClr val="001D58"/>
                </a:solidFill>
                <a:latin typeface="Helvetica" charset="0"/>
                <a:ea typeface="Helvetica" charset="0"/>
                <a:cs typeface="Helvetica" charset="0"/>
              </a:rPr>
              <a:t>IRAN sees </a:t>
            </a:r>
            <a:r>
              <a:rPr lang="en-US" sz="2400" dirty="0">
                <a:solidFill>
                  <a:srgbClr val="FF0000"/>
                </a:solidFill>
                <a:latin typeface="Helvetica" charset="0"/>
                <a:ea typeface="Helvetica" charset="0"/>
                <a:cs typeface="Helvetica" charset="0"/>
              </a:rPr>
              <a:t>8 percent growth/year </a:t>
            </a:r>
            <a:r>
              <a:rPr lang="en-US" sz="2400" dirty="0">
                <a:solidFill>
                  <a:srgbClr val="001D58"/>
                </a:solidFill>
                <a:latin typeface="Helvetica" charset="0"/>
                <a:ea typeface="Helvetica" charset="0"/>
                <a:cs typeface="Helvetica" charset="0"/>
              </a:rPr>
              <a:t>under post sanctions, and Depending on GDP growth, Iran plans to boost generating capacity to 122 </a:t>
            </a:r>
            <a:r>
              <a:rPr lang="en-US" sz="2400" dirty="0" err="1">
                <a:solidFill>
                  <a:srgbClr val="001D58"/>
                </a:solidFill>
                <a:latin typeface="Helvetica" charset="0"/>
                <a:ea typeface="Helvetica" charset="0"/>
                <a:cs typeface="Helvetica" charset="0"/>
              </a:rPr>
              <a:t>GWe</a:t>
            </a:r>
            <a:r>
              <a:rPr lang="en-US" sz="2400" dirty="0">
                <a:solidFill>
                  <a:srgbClr val="001D58"/>
                </a:solidFill>
                <a:latin typeface="Helvetica" charset="0"/>
                <a:ea typeface="Helvetica" charset="0"/>
                <a:cs typeface="Helvetica" charset="0"/>
              </a:rPr>
              <a:t> by </a:t>
            </a:r>
            <a:r>
              <a:rPr lang="en-US" sz="2400" dirty="0" smtClean="0">
                <a:solidFill>
                  <a:srgbClr val="001D58"/>
                </a:solidFill>
                <a:latin typeface="Helvetica" charset="0"/>
                <a:ea typeface="Helvetica" charset="0"/>
                <a:cs typeface="Helvetica" charset="0"/>
              </a:rPr>
              <a:t>2022.</a:t>
            </a:r>
          </a:p>
          <a:p>
            <a:pPr marL="452628" lvl="1" indent="-342900" algn="justLow">
              <a:lnSpc>
                <a:spcPct val="100000"/>
              </a:lnSpc>
              <a:spcBef>
                <a:spcPts val="400"/>
              </a:spcBef>
              <a:spcAft>
                <a:spcPct val="0"/>
              </a:spcAft>
              <a:buSzPct val="68000"/>
              <a:buFont typeface="Wingdings" pitchFamily="2" charset="2"/>
              <a:buChar char="Ø"/>
              <a:defRPr/>
            </a:pPr>
            <a:endParaRPr lang="en-US" sz="2400" dirty="0" smtClean="0">
              <a:solidFill>
                <a:srgbClr val="001D58"/>
              </a:solidFill>
              <a:latin typeface="Helvetica" charset="0"/>
              <a:ea typeface="Helvetica" charset="0"/>
              <a:cs typeface="Helvetica" charset="0"/>
            </a:endParaRPr>
          </a:p>
          <a:p>
            <a:pPr>
              <a:buFont typeface="Wingdings" pitchFamily="2" charset="2"/>
              <a:buChar char="Ø"/>
            </a:pPr>
            <a:r>
              <a:rPr lang="en-US" sz="2400" dirty="0" smtClean="0">
                <a:solidFill>
                  <a:srgbClr val="001D58"/>
                </a:solidFill>
                <a:latin typeface="Helvetica" charset="0"/>
                <a:ea typeface="Helvetica" charset="0"/>
                <a:cs typeface="Helvetica" charset="0"/>
              </a:rPr>
              <a:t>Iran has a </a:t>
            </a:r>
            <a:r>
              <a:rPr lang="en-US" sz="2400" dirty="0" smtClean="0">
                <a:solidFill>
                  <a:srgbClr val="FF0000"/>
                </a:solidFill>
                <a:latin typeface="Helvetica" charset="0"/>
                <a:ea typeface="Helvetica" charset="0"/>
                <a:cs typeface="Helvetica" charset="0"/>
              </a:rPr>
              <a:t>young and educated</a:t>
            </a:r>
            <a:r>
              <a:rPr lang="en-US" sz="2400" dirty="0" smtClean="0">
                <a:solidFill>
                  <a:srgbClr val="001D58"/>
                </a:solidFill>
                <a:latin typeface="Helvetica" charset="0"/>
                <a:ea typeface="Helvetica" charset="0"/>
                <a:cs typeface="Helvetica" charset="0"/>
              </a:rPr>
              <a:t> population which need job</a:t>
            </a:r>
            <a:r>
              <a:rPr lang="en-US" sz="2400" dirty="0">
                <a:solidFill>
                  <a:srgbClr val="001D58"/>
                </a:solidFill>
                <a:latin typeface="Helvetica" charset="0"/>
                <a:ea typeface="Helvetica" charset="0"/>
                <a:cs typeface="Helvetica" charset="0"/>
              </a:rPr>
              <a:t>. Nuclear energy development  can play an important role in job creation and economic growth in </a:t>
            </a:r>
            <a:r>
              <a:rPr lang="en-US" sz="2400" dirty="0" smtClean="0">
                <a:solidFill>
                  <a:srgbClr val="001D58"/>
                </a:solidFill>
                <a:latin typeface="Helvetica" charset="0"/>
                <a:ea typeface="Helvetica" charset="0"/>
                <a:cs typeface="Helvetica" charset="0"/>
              </a:rPr>
              <a:t>Iran.</a:t>
            </a:r>
          </a:p>
          <a:p>
            <a:pPr>
              <a:buFont typeface="Wingdings" pitchFamily="2" charset="2"/>
              <a:buChar char="Ø"/>
            </a:pPr>
            <a:endParaRPr lang="en-US" sz="2400" dirty="0" smtClean="0">
              <a:solidFill>
                <a:srgbClr val="001D58"/>
              </a:solidFill>
              <a:latin typeface="Helvetica" charset="0"/>
              <a:ea typeface="Helvetica" charset="0"/>
              <a:cs typeface="Helvetica" charset="0"/>
            </a:endParaRPr>
          </a:p>
          <a:p>
            <a:pPr>
              <a:buFont typeface="Wingdings" pitchFamily="2" charset="2"/>
              <a:buChar char="Ø"/>
            </a:pPr>
            <a:r>
              <a:rPr lang="en-US" sz="2400" dirty="0" smtClean="0">
                <a:solidFill>
                  <a:srgbClr val="001D58"/>
                </a:solidFill>
                <a:latin typeface="Helvetica" charset="0"/>
                <a:ea typeface="Helvetica" charset="0"/>
                <a:cs typeface="Helvetica" charset="0"/>
              </a:rPr>
              <a:t>Iran has a good </a:t>
            </a:r>
            <a:r>
              <a:rPr lang="en-US" sz="2400" dirty="0" smtClean="0">
                <a:solidFill>
                  <a:srgbClr val="FF0000"/>
                </a:solidFill>
                <a:latin typeface="Helvetica" charset="0"/>
                <a:ea typeface="Helvetica" charset="0"/>
                <a:cs typeface="Helvetica" charset="0"/>
              </a:rPr>
              <a:t>human resource </a:t>
            </a:r>
            <a:r>
              <a:rPr lang="en-US" sz="2400" dirty="0" smtClean="0">
                <a:solidFill>
                  <a:srgbClr val="001D58"/>
                </a:solidFill>
                <a:latin typeface="Helvetica" charset="0"/>
                <a:ea typeface="Helvetica" charset="0"/>
                <a:cs typeface="Helvetica" charset="0"/>
              </a:rPr>
              <a:t>in nuclear sector. There are several universities that training human resource in nuclear physics, nuclear medicine and reactor and fuel cycle engineering and etc.</a:t>
            </a:r>
            <a:endParaRPr lang="en-US" sz="2400"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24260501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lgn="ctr">
              <a:defRPr/>
            </a:pPr>
            <a:r>
              <a:rPr lang="en-US" sz="2800" dirty="0" smtClean="0">
                <a:solidFill>
                  <a:srgbClr val="552579"/>
                </a:solidFill>
                <a:latin typeface="Arial" pitchFamily="34" charset="0"/>
                <a:cs typeface="Arial" pitchFamily="34" charset="0"/>
                <a:sym typeface="Helvetica" charset="0"/>
              </a:rPr>
              <a:t>Reason for </a:t>
            </a:r>
            <a:r>
              <a:rPr lang="en-US" sz="2800" dirty="0">
                <a:solidFill>
                  <a:srgbClr val="552579"/>
                </a:solidFill>
                <a:latin typeface="Arial" pitchFamily="34" charset="0"/>
                <a:cs typeface="Arial" pitchFamily="34" charset="0"/>
                <a:sym typeface="Helvetica" charset="0"/>
              </a:rPr>
              <a:t>nuclear energy applications development</a:t>
            </a:r>
            <a:endParaRPr lang="fa-IR" sz="2800" dirty="0">
              <a:solidFill>
                <a:srgbClr val="552579"/>
              </a:solidFill>
              <a:latin typeface="Arial" pitchFamily="34" charset="0"/>
              <a:cs typeface="Arial" pitchFamily="34" charset="0"/>
            </a:endParaRPr>
          </a:p>
        </p:txBody>
      </p:sp>
      <p:sp>
        <p:nvSpPr>
          <p:cNvPr id="2" name="Content Placeholder 1"/>
          <p:cNvSpPr>
            <a:spLocks noGrp="1"/>
          </p:cNvSpPr>
          <p:nvPr>
            <p:ph idx="1"/>
          </p:nvPr>
        </p:nvSpPr>
        <p:spPr>
          <a:xfrm>
            <a:off x="457200" y="1752600"/>
            <a:ext cx="8229600" cy="4680520"/>
          </a:xfrm>
        </p:spPr>
        <p:txBody>
          <a:bodyPr>
            <a:normAutofit fontScale="92500" lnSpcReduction="10000"/>
          </a:bodyPr>
          <a:lstStyle/>
          <a:p>
            <a:pPr>
              <a:buFont typeface="Wingdings" pitchFamily="2" charset="2"/>
              <a:buChar char="Ø"/>
            </a:pPr>
            <a:r>
              <a:rPr lang="en-US" sz="2400" dirty="0">
                <a:solidFill>
                  <a:srgbClr val="FF0000"/>
                </a:solidFill>
                <a:latin typeface="Helvetica" charset="0"/>
                <a:ea typeface="Helvetica" charset="0"/>
                <a:cs typeface="Helvetica" charset="0"/>
              </a:rPr>
              <a:t>Water shortage </a:t>
            </a:r>
            <a:r>
              <a:rPr lang="en-US" sz="2400" dirty="0">
                <a:solidFill>
                  <a:srgbClr val="001D58"/>
                </a:solidFill>
                <a:latin typeface="Helvetica" charset="0"/>
                <a:ea typeface="Helvetica" charset="0"/>
                <a:cs typeface="Helvetica" charset="0"/>
              </a:rPr>
              <a:t>in Iran reaches critical levels. Nuclear desalination  is generally very cost-competitive with using fossil fuels and can paly an important role in desalinating needs in Iran</a:t>
            </a:r>
            <a:r>
              <a:rPr lang="en-US" sz="2400" dirty="0" smtClean="0">
                <a:solidFill>
                  <a:srgbClr val="001D58"/>
                </a:solidFill>
                <a:latin typeface="Helvetica" charset="0"/>
                <a:ea typeface="Helvetica" charset="0"/>
                <a:cs typeface="Helvetica" charset="0"/>
              </a:rPr>
              <a:t>.</a:t>
            </a:r>
          </a:p>
          <a:p>
            <a:pPr marL="109728" indent="0">
              <a:buNone/>
            </a:pPr>
            <a:endParaRPr lang="en-US" sz="2400" dirty="0">
              <a:solidFill>
                <a:srgbClr val="001D58"/>
              </a:solidFill>
              <a:latin typeface="Helvetica" charset="0"/>
              <a:ea typeface="Helvetica" charset="0"/>
              <a:cs typeface="Helvetica" charset="0"/>
            </a:endParaRPr>
          </a:p>
          <a:p>
            <a:pPr>
              <a:buFont typeface="Wingdings" pitchFamily="2" charset="2"/>
              <a:buChar char="Ø"/>
            </a:pPr>
            <a:r>
              <a:rPr lang="en-US" sz="2400" dirty="0">
                <a:solidFill>
                  <a:srgbClr val="001D58"/>
                </a:solidFill>
                <a:latin typeface="Helvetica" charset="0"/>
                <a:ea typeface="Helvetica" charset="0"/>
                <a:cs typeface="Helvetica" charset="0"/>
              </a:rPr>
              <a:t>Iran has gained </a:t>
            </a:r>
            <a:r>
              <a:rPr lang="en-US" sz="2400" dirty="0">
                <a:solidFill>
                  <a:srgbClr val="FF0000"/>
                </a:solidFill>
                <a:latin typeface="Helvetica" charset="0"/>
                <a:ea typeface="Helvetica" charset="0"/>
                <a:cs typeface="Helvetica" charset="0"/>
              </a:rPr>
              <a:t>public awareness and acceptance </a:t>
            </a:r>
            <a:r>
              <a:rPr lang="en-US" sz="2400" dirty="0">
                <a:solidFill>
                  <a:srgbClr val="001D58"/>
                </a:solidFill>
                <a:latin typeface="Helvetica" charset="0"/>
                <a:ea typeface="Helvetica" charset="0"/>
                <a:cs typeface="Helvetica" charset="0"/>
              </a:rPr>
              <a:t>of nuclear energy</a:t>
            </a:r>
            <a:r>
              <a:rPr lang="en-US" sz="2400" dirty="0" smtClean="0">
                <a:solidFill>
                  <a:srgbClr val="001D58"/>
                </a:solidFill>
                <a:latin typeface="Helvetica" charset="0"/>
                <a:ea typeface="Helvetica" charset="0"/>
                <a:cs typeface="Helvetica" charset="0"/>
              </a:rPr>
              <a:t>.</a:t>
            </a:r>
          </a:p>
          <a:p>
            <a:pPr marL="109728" indent="0">
              <a:buNone/>
            </a:pPr>
            <a:endParaRPr lang="en-US" sz="2400" dirty="0">
              <a:solidFill>
                <a:srgbClr val="001D58"/>
              </a:solidFill>
              <a:latin typeface="Helvetica" charset="0"/>
              <a:ea typeface="Helvetica" charset="0"/>
              <a:cs typeface="Helvetica" charset="0"/>
            </a:endParaRPr>
          </a:p>
          <a:p>
            <a:pPr>
              <a:buFont typeface="Wingdings" pitchFamily="2" charset="2"/>
              <a:buChar char="Ø"/>
            </a:pPr>
            <a:r>
              <a:rPr lang="en-US" sz="2400" dirty="0">
                <a:solidFill>
                  <a:srgbClr val="001D58"/>
                </a:solidFill>
                <a:latin typeface="Helvetica" charset="0"/>
                <a:ea typeface="Helvetica" charset="0"/>
                <a:cs typeface="Helvetica" charset="0"/>
              </a:rPr>
              <a:t>Nuclear energy has </a:t>
            </a:r>
            <a:r>
              <a:rPr lang="en-US" sz="2400" dirty="0" smtClean="0">
                <a:solidFill>
                  <a:srgbClr val="001D58"/>
                </a:solidFill>
                <a:latin typeface="Helvetica" charset="0"/>
                <a:ea typeface="Helvetica" charset="0"/>
                <a:cs typeface="Helvetica" charset="0"/>
              </a:rPr>
              <a:t>became </a:t>
            </a:r>
            <a:r>
              <a:rPr lang="en-US" sz="2400" dirty="0" smtClean="0">
                <a:solidFill>
                  <a:srgbClr val="FF0000"/>
                </a:solidFill>
                <a:latin typeface="Helvetica" charset="0"/>
                <a:ea typeface="Helvetica" charset="0"/>
                <a:cs typeface="Helvetica" charset="0"/>
              </a:rPr>
              <a:t>source of </a:t>
            </a:r>
            <a:r>
              <a:rPr lang="en-US" sz="2400" dirty="0">
                <a:solidFill>
                  <a:srgbClr val="FF0000"/>
                </a:solidFill>
                <a:latin typeface="Helvetica" charset="0"/>
                <a:ea typeface="Helvetica" charset="0"/>
                <a:cs typeface="Helvetica" charset="0"/>
              </a:rPr>
              <a:t>national pride </a:t>
            </a:r>
            <a:r>
              <a:rPr lang="en-US" sz="2400" dirty="0">
                <a:solidFill>
                  <a:srgbClr val="001D58"/>
                </a:solidFill>
                <a:latin typeface="Helvetica" charset="0"/>
                <a:ea typeface="Helvetica" charset="0"/>
                <a:cs typeface="Helvetica" charset="0"/>
              </a:rPr>
              <a:t>for Iranian people</a:t>
            </a:r>
            <a:r>
              <a:rPr lang="en-US" sz="2400" dirty="0" smtClean="0">
                <a:solidFill>
                  <a:srgbClr val="001D58"/>
                </a:solidFill>
                <a:latin typeface="Helvetica" charset="0"/>
                <a:ea typeface="Helvetica" charset="0"/>
                <a:cs typeface="Helvetica" charset="0"/>
              </a:rPr>
              <a:t>.</a:t>
            </a:r>
          </a:p>
          <a:p>
            <a:pPr marL="109728" indent="0">
              <a:buNone/>
            </a:pPr>
            <a:endParaRPr lang="en-US" sz="2400" dirty="0">
              <a:solidFill>
                <a:srgbClr val="001D58"/>
              </a:solidFill>
              <a:latin typeface="Helvetica" charset="0"/>
              <a:ea typeface="Helvetica" charset="0"/>
              <a:cs typeface="Helvetica" charset="0"/>
            </a:endParaRPr>
          </a:p>
          <a:p>
            <a:pPr>
              <a:buFont typeface="Wingdings" pitchFamily="2" charset="2"/>
              <a:buChar char="Ø"/>
            </a:pPr>
            <a:r>
              <a:rPr lang="en-US" sz="2400" dirty="0">
                <a:solidFill>
                  <a:srgbClr val="001D58"/>
                </a:solidFill>
                <a:latin typeface="Helvetica" charset="0"/>
                <a:ea typeface="Helvetica" charset="0"/>
                <a:cs typeface="Helvetica" charset="0"/>
              </a:rPr>
              <a:t>Iran has gained engineering and management </a:t>
            </a:r>
            <a:r>
              <a:rPr lang="en-US" sz="2400" dirty="0" smtClean="0">
                <a:solidFill>
                  <a:srgbClr val="FF0000"/>
                </a:solidFill>
                <a:latin typeface="Helvetica" charset="0"/>
                <a:ea typeface="Helvetica" charset="0"/>
                <a:cs typeface="Helvetica" charset="0"/>
              </a:rPr>
              <a:t>experiences</a:t>
            </a:r>
            <a:r>
              <a:rPr lang="en-US" sz="2400" dirty="0" smtClean="0">
                <a:solidFill>
                  <a:srgbClr val="001D58"/>
                </a:solidFill>
                <a:latin typeface="Helvetica" charset="0"/>
                <a:ea typeface="Helvetica" charset="0"/>
                <a:cs typeface="Helvetica" charset="0"/>
              </a:rPr>
              <a:t>  </a:t>
            </a:r>
            <a:r>
              <a:rPr lang="en-US" sz="2400" dirty="0">
                <a:solidFill>
                  <a:srgbClr val="001D58"/>
                </a:solidFill>
                <a:latin typeface="Helvetica" charset="0"/>
                <a:ea typeface="Helvetica" charset="0"/>
                <a:cs typeface="Helvetica" charset="0"/>
              </a:rPr>
              <a:t>in nuclear energy.</a:t>
            </a:r>
          </a:p>
          <a:p>
            <a:pPr>
              <a:buFont typeface="Wingdings" pitchFamily="2" charset="2"/>
              <a:buChar char="Ø"/>
            </a:pPr>
            <a:endParaRPr lang="fa-IR" sz="24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14395707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rmAutofit/>
          </a:bodyPr>
          <a:lstStyle/>
          <a:p>
            <a:pPr algn="ctr"/>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28600" y="1124744"/>
            <a:ext cx="8686800" cy="5116024"/>
          </a:xfrm>
        </p:spPr>
        <p:txBody>
          <a:bodyPr>
            <a:normAutofit/>
          </a:bodyPr>
          <a:lstStyle/>
          <a:p>
            <a:pPr algn="just">
              <a:spcBef>
                <a:spcPts val="1800"/>
              </a:spcBef>
              <a:buFont typeface="Wingdings" pitchFamily="2" charset="2"/>
              <a:buChar char="Ø"/>
            </a:pPr>
            <a:r>
              <a:rPr lang="en-US" sz="2800" dirty="0" smtClean="0">
                <a:solidFill>
                  <a:srgbClr val="001D58"/>
                </a:solidFill>
                <a:latin typeface="Arial" pitchFamily="34" charset="0"/>
                <a:cs typeface="Arial" pitchFamily="34" charset="0"/>
              </a:rPr>
              <a:t>Iran </a:t>
            </a:r>
            <a:r>
              <a:rPr lang="en-US" sz="2800" dirty="0">
                <a:solidFill>
                  <a:srgbClr val="001D58"/>
                </a:solidFill>
                <a:latin typeface="Arial" pitchFamily="34" charset="0"/>
                <a:cs typeface="Arial" pitchFamily="34" charset="0"/>
              </a:rPr>
              <a:t>plans to boost generating capacity to 122 </a:t>
            </a:r>
            <a:r>
              <a:rPr lang="en-US" sz="2800" dirty="0" err="1">
                <a:solidFill>
                  <a:srgbClr val="001D58"/>
                </a:solidFill>
                <a:latin typeface="Arial" pitchFamily="34" charset="0"/>
                <a:cs typeface="Arial" pitchFamily="34" charset="0"/>
              </a:rPr>
              <a:t>GWe</a:t>
            </a:r>
            <a:r>
              <a:rPr lang="en-US" sz="2800" dirty="0">
                <a:solidFill>
                  <a:srgbClr val="001D58"/>
                </a:solidFill>
                <a:latin typeface="Arial" pitchFamily="34" charset="0"/>
                <a:cs typeface="Arial" pitchFamily="34" charset="0"/>
              </a:rPr>
              <a:t> by 2022, </a:t>
            </a:r>
            <a:r>
              <a:rPr lang="en-US" sz="2800" dirty="0" smtClean="0">
                <a:solidFill>
                  <a:srgbClr val="001D58"/>
                </a:solidFill>
                <a:latin typeface="Arial" pitchFamily="34" charset="0"/>
                <a:cs typeface="Arial" pitchFamily="34" charset="0"/>
              </a:rPr>
              <a:t> </a:t>
            </a:r>
            <a:r>
              <a:rPr lang="en-US" sz="2800" dirty="0">
                <a:solidFill>
                  <a:srgbClr val="001D58"/>
                </a:solidFill>
                <a:latin typeface="Arial" pitchFamily="34" charset="0"/>
                <a:cs typeface="Arial" pitchFamily="34" charset="0"/>
              </a:rPr>
              <a:t>to properly respond to the </a:t>
            </a:r>
            <a:r>
              <a:rPr lang="en-US" sz="2800" dirty="0">
                <a:solidFill>
                  <a:srgbClr val="FF0000"/>
                </a:solidFill>
                <a:latin typeface="Arial" pitchFamily="34" charset="0"/>
                <a:cs typeface="Arial" pitchFamily="34" charset="0"/>
              </a:rPr>
              <a:t>huge rate of energy demand</a:t>
            </a:r>
            <a:r>
              <a:rPr lang="en-US" sz="2800" dirty="0">
                <a:solidFill>
                  <a:srgbClr val="001D58"/>
                </a:solidFill>
                <a:latin typeface="Arial" pitchFamily="34" charset="0"/>
                <a:cs typeface="Arial" pitchFamily="34" charset="0"/>
              </a:rPr>
              <a:t>, </a:t>
            </a:r>
            <a:r>
              <a:rPr lang="en-US" sz="2800" dirty="0" smtClean="0">
                <a:solidFill>
                  <a:srgbClr val="001D58"/>
                </a:solidFill>
                <a:latin typeface="Arial" pitchFamily="34" charset="0"/>
                <a:cs typeface="Arial" pitchFamily="34" charset="0"/>
              </a:rPr>
              <a:t>thus nuclear </a:t>
            </a:r>
            <a:r>
              <a:rPr lang="en-US" sz="2800" dirty="0">
                <a:solidFill>
                  <a:srgbClr val="001D58"/>
                </a:solidFill>
                <a:latin typeface="Arial" pitchFamily="34" charset="0"/>
                <a:cs typeface="Arial" pitchFamily="34" charset="0"/>
              </a:rPr>
              <a:t>power will paly </a:t>
            </a:r>
            <a:r>
              <a:rPr lang="en-US" sz="2800" dirty="0" smtClean="0">
                <a:solidFill>
                  <a:srgbClr val="001D58"/>
                </a:solidFill>
                <a:latin typeface="Arial" pitchFamily="34" charset="0"/>
                <a:cs typeface="Arial" pitchFamily="34" charset="0"/>
              </a:rPr>
              <a:t>an important </a:t>
            </a:r>
            <a:r>
              <a:rPr lang="en-US" sz="2800" dirty="0">
                <a:solidFill>
                  <a:srgbClr val="001D58"/>
                </a:solidFill>
                <a:latin typeface="Arial" pitchFamily="34" charset="0"/>
                <a:cs typeface="Arial" pitchFamily="34" charset="0"/>
              </a:rPr>
              <a:t>role in electricity </a:t>
            </a:r>
            <a:r>
              <a:rPr lang="en-US" sz="2800" dirty="0" smtClean="0">
                <a:solidFill>
                  <a:srgbClr val="001D58"/>
                </a:solidFill>
                <a:latin typeface="Arial" pitchFamily="34" charset="0"/>
                <a:cs typeface="Arial" pitchFamily="34" charset="0"/>
              </a:rPr>
              <a:t>generation.</a:t>
            </a:r>
            <a:endParaRPr lang="en-US" sz="2800" dirty="0">
              <a:solidFill>
                <a:srgbClr val="001D58"/>
              </a:solidFill>
              <a:latin typeface="Arial" pitchFamily="34" charset="0"/>
              <a:cs typeface="Arial" pitchFamily="34" charset="0"/>
            </a:endParaRPr>
          </a:p>
          <a:p>
            <a:pPr algn="just">
              <a:spcBef>
                <a:spcPts val="1800"/>
              </a:spcBef>
              <a:buFont typeface="Wingdings" pitchFamily="2" charset="2"/>
              <a:buChar char="Ø"/>
            </a:pPr>
            <a:r>
              <a:rPr lang="en-US" sz="2800" dirty="0" smtClean="0">
                <a:solidFill>
                  <a:srgbClr val="001D58"/>
                </a:solidFill>
                <a:latin typeface="Arial" pitchFamily="34" charset="0"/>
                <a:cs typeface="Arial" pitchFamily="34" charset="0"/>
              </a:rPr>
              <a:t>In </a:t>
            </a:r>
            <a:r>
              <a:rPr lang="en-US" sz="2800" dirty="0">
                <a:solidFill>
                  <a:srgbClr val="001D58"/>
                </a:solidFill>
                <a:latin typeface="Arial" pitchFamily="34" charset="0"/>
                <a:cs typeface="Arial" pitchFamily="34" charset="0"/>
              </a:rPr>
              <a:t>view of the </a:t>
            </a:r>
            <a:r>
              <a:rPr lang="en-US" sz="2800" dirty="0">
                <a:solidFill>
                  <a:srgbClr val="FF0000"/>
                </a:solidFill>
                <a:latin typeface="Arial" pitchFamily="34" charset="0"/>
                <a:cs typeface="Arial" pitchFamily="34" charset="0"/>
              </a:rPr>
              <a:t>decreasing trend of fossil fuel </a:t>
            </a:r>
            <a:r>
              <a:rPr lang="en-US" sz="2800" dirty="0">
                <a:solidFill>
                  <a:srgbClr val="001D58"/>
                </a:solidFill>
                <a:latin typeface="Arial" pitchFamily="34" charset="0"/>
                <a:cs typeface="Arial" pitchFamily="34" charset="0"/>
              </a:rPr>
              <a:t>resources in </a:t>
            </a:r>
            <a:r>
              <a:rPr lang="en-US" sz="2800" dirty="0" smtClean="0">
                <a:solidFill>
                  <a:srgbClr val="001D58"/>
                </a:solidFill>
                <a:latin typeface="Arial" pitchFamily="34" charset="0"/>
                <a:cs typeface="Arial" pitchFamily="34" charset="0"/>
              </a:rPr>
              <a:t>Iran, and various </a:t>
            </a:r>
            <a:r>
              <a:rPr lang="en-US" sz="2800" dirty="0">
                <a:solidFill>
                  <a:srgbClr val="001D58"/>
                </a:solidFill>
                <a:latin typeface="Arial" pitchFamily="34" charset="0"/>
                <a:cs typeface="Arial" pitchFamily="34" charset="0"/>
              </a:rPr>
              <a:t>economic and </a:t>
            </a:r>
            <a:r>
              <a:rPr lang="en-US" sz="2800" dirty="0" smtClean="0">
                <a:solidFill>
                  <a:srgbClr val="001D58"/>
                </a:solidFill>
                <a:latin typeface="Arial" pitchFamily="34" charset="0"/>
                <a:cs typeface="Arial" pitchFamily="34" charset="0"/>
              </a:rPr>
              <a:t>environmental peculiarities, nuclear </a:t>
            </a:r>
            <a:r>
              <a:rPr lang="en-US" sz="2800" dirty="0">
                <a:solidFill>
                  <a:srgbClr val="001D58"/>
                </a:solidFill>
                <a:latin typeface="Arial" pitchFamily="34" charset="0"/>
                <a:cs typeface="Arial" pitchFamily="34" charset="0"/>
              </a:rPr>
              <a:t>power is believed to play an important role. Thus, for the coming decades Iran plans to expand utilization of its nuclear power capacity as one of the most reliable and safe source of its energy supply.</a:t>
            </a:r>
          </a:p>
          <a:p>
            <a:pPr>
              <a:spcBef>
                <a:spcPts val="1800"/>
              </a:spcBef>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15294355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Introduction</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323528" y="1268760"/>
            <a:ext cx="8640960" cy="4968552"/>
          </a:xfrm>
        </p:spPr>
        <p:txBody>
          <a:bodyPr>
            <a:normAutofit fontScale="77500" lnSpcReduction="20000"/>
          </a:bodyPr>
          <a:lstStyle/>
          <a:p>
            <a:pPr marL="365760" lvl="1" indent="-256032" defTabSz="649288">
              <a:spcBef>
                <a:spcPts val="600"/>
              </a:spcBef>
              <a:buSzPct val="115000"/>
              <a:buFont typeface="Wingdings" pitchFamily="2" charset="2"/>
              <a:buChar char="Ø"/>
            </a:pPr>
            <a:r>
              <a:rPr lang="en-US" sz="2700" b="1" u="sng" dirty="0">
                <a:solidFill>
                  <a:srgbClr val="001D58"/>
                </a:solidFill>
                <a:latin typeface="Helvetica" charset="0"/>
                <a:ea typeface="Helvetica" charset="0"/>
                <a:cs typeface="Helvetica" charset="0"/>
              </a:rPr>
              <a:t>Energy</a:t>
            </a:r>
            <a:r>
              <a:rPr lang="en-US" sz="2700" b="1" dirty="0">
                <a:solidFill>
                  <a:srgbClr val="001D58"/>
                </a:solidFill>
                <a:latin typeface="Helvetica" charset="0"/>
                <a:ea typeface="Helvetica" charset="0"/>
                <a:cs typeface="Helvetica" charset="0"/>
              </a:rPr>
              <a:t> is the most important </a:t>
            </a:r>
            <a:r>
              <a:rPr lang="en-US" sz="2700" b="1" dirty="0" smtClean="0">
                <a:solidFill>
                  <a:srgbClr val="001D58"/>
                </a:solidFill>
                <a:latin typeface="Helvetica" charset="0"/>
                <a:ea typeface="Helvetica" charset="0"/>
                <a:cs typeface="Helvetica" charset="0"/>
              </a:rPr>
              <a:t>factor </a:t>
            </a:r>
            <a:r>
              <a:rPr lang="en-US" sz="2700" b="1" dirty="0">
                <a:solidFill>
                  <a:srgbClr val="001D58"/>
                </a:solidFill>
                <a:latin typeface="Helvetica" charset="0"/>
                <a:ea typeface="Helvetica" charset="0"/>
                <a:cs typeface="Helvetica" charset="0"/>
              </a:rPr>
              <a:t>in </a:t>
            </a:r>
            <a:r>
              <a:rPr lang="en-US" sz="2700" b="1" u="sng" dirty="0">
                <a:solidFill>
                  <a:srgbClr val="001D58"/>
                </a:solidFill>
                <a:latin typeface="Helvetica" charset="0"/>
                <a:ea typeface="Helvetica" charset="0"/>
                <a:cs typeface="Helvetica" charset="0"/>
              </a:rPr>
              <a:t>socio-economic </a:t>
            </a:r>
            <a:r>
              <a:rPr lang="en-US" sz="2700" b="1" dirty="0" smtClean="0">
                <a:solidFill>
                  <a:srgbClr val="001D58"/>
                </a:solidFill>
                <a:latin typeface="Helvetica" charset="0"/>
                <a:ea typeface="Helvetica" charset="0"/>
                <a:cs typeface="Helvetica" charset="0"/>
              </a:rPr>
              <a:t>development</a:t>
            </a:r>
          </a:p>
          <a:p>
            <a:pPr marL="109728" lvl="1" indent="0" defTabSz="649288">
              <a:spcBef>
                <a:spcPts val="600"/>
              </a:spcBef>
              <a:buSzPct val="115000"/>
              <a:buNone/>
            </a:pPr>
            <a:endParaRPr lang="en-US" sz="26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smtClean="0">
                <a:solidFill>
                  <a:srgbClr val="001D58"/>
                </a:solidFill>
                <a:latin typeface="Helvetica" charset="0"/>
                <a:ea typeface="Helvetica" charset="0"/>
                <a:cs typeface="Helvetica" charset="0"/>
              </a:rPr>
              <a:t>It plays a </a:t>
            </a:r>
            <a:r>
              <a:rPr lang="en-US" sz="2700" b="1" dirty="0">
                <a:solidFill>
                  <a:srgbClr val="001D58"/>
                </a:solidFill>
                <a:latin typeface="Helvetica" charset="0"/>
                <a:ea typeface="Helvetica" charset="0"/>
                <a:cs typeface="Helvetica" charset="0"/>
              </a:rPr>
              <a:t>vital role in development of </a:t>
            </a:r>
            <a:r>
              <a:rPr lang="en-US" sz="2700" b="1" u="sng" dirty="0">
                <a:solidFill>
                  <a:srgbClr val="001D58"/>
                </a:solidFill>
                <a:latin typeface="Helvetica" charset="0"/>
                <a:ea typeface="Helvetica" charset="0"/>
                <a:cs typeface="Helvetica" charset="0"/>
              </a:rPr>
              <a:t>industrial infrastructures</a:t>
            </a:r>
            <a:r>
              <a:rPr lang="en-US" sz="2700" b="1" dirty="0">
                <a:solidFill>
                  <a:srgbClr val="001D58"/>
                </a:solidFill>
                <a:latin typeface="Helvetica" charset="0"/>
                <a:ea typeface="Helvetica" charset="0"/>
                <a:cs typeface="Helvetica" charset="0"/>
              </a:rPr>
              <a:t>, in </a:t>
            </a:r>
            <a:r>
              <a:rPr lang="en-US" sz="2700" b="1" u="sng" dirty="0">
                <a:solidFill>
                  <a:srgbClr val="001D58"/>
                </a:solidFill>
                <a:latin typeface="Helvetica" charset="0"/>
                <a:ea typeface="Helvetica" charset="0"/>
                <a:cs typeface="Helvetica" charset="0"/>
              </a:rPr>
              <a:t>economic development </a:t>
            </a:r>
            <a:r>
              <a:rPr lang="en-US" sz="2700" b="1" dirty="0">
                <a:solidFill>
                  <a:srgbClr val="001D58"/>
                </a:solidFill>
                <a:latin typeface="Helvetica" charset="0"/>
                <a:ea typeface="Helvetica" charset="0"/>
                <a:cs typeface="Helvetica" charset="0"/>
              </a:rPr>
              <a:t>and in improving </a:t>
            </a:r>
            <a:r>
              <a:rPr lang="en-US" sz="2700" b="1" u="sng" dirty="0">
                <a:solidFill>
                  <a:srgbClr val="001D58"/>
                </a:solidFill>
                <a:latin typeface="Helvetica" charset="0"/>
                <a:ea typeface="Helvetica" charset="0"/>
                <a:cs typeface="Helvetica" charset="0"/>
              </a:rPr>
              <a:t>life styles and standards</a:t>
            </a:r>
            <a:r>
              <a:rPr lang="en-US" sz="2700" b="1" dirty="0">
                <a:solidFill>
                  <a:srgbClr val="001D58"/>
                </a:solidFill>
                <a:latin typeface="Helvetica" charset="0"/>
                <a:ea typeface="Helvetica" charset="0"/>
                <a:cs typeface="Helvetica" charset="0"/>
              </a:rPr>
              <a:t> </a:t>
            </a:r>
            <a:r>
              <a:rPr lang="en-US" sz="2700" b="1" dirty="0" smtClean="0">
                <a:solidFill>
                  <a:srgbClr val="001D58"/>
                </a:solidFill>
                <a:latin typeface="Helvetica" charset="0"/>
                <a:ea typeface="Helvetica" charset="0"/>
                <a:cs typeface="Helvetica" charset="0"/>
              </a:rPr>
              <a:t>of </a:t>
            </a:r>
            <a:r>
              <a:rPr lang="en-US" sz="2700" b="1" dirty="0">
                <a:solidFill>
                  <a:srgbClr val="001D58"/>
                </a:solidFill>
                <a:latin typeface="Helvetica" charset="0"/>
                <a:ea typeface="Helvetica" charset="0"/>
                <a:cs typeface="Helvetica" charset="0"/>
              </a:rPr>
              <a:t>the </a:t>
            </a:r>
            <a:r>
              <a:rPr lang="en-US" sz="2700" b="1" dirty="0" smtClean="0">
                <a:solidFill>
                  <a:srgbClr val="001D58"/>
                </a:solidFill>
                <a:latin typeface="Helvetica" charset="0"/>
                <a:ea typeface="Helvetica" charset="0"/>
                <a:cs typeface="Helvetica" charset="0"/>
              </a:rPr>
              <a:t>countries</a:t>
            </a: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The </a:t>
            </a:r>
            <a:r>
              <a:rPr lang="en-US" sz="2700" b="1" u="sng" dirty="0">
                <a:solidFill>
                  <a:srgbClr val="001D58"/>
                </a:solidFill>
                <a:latin typeface="Helvetica" charset="0"/>
                <a:ea typeface="Helvetica" charset="0"/>
                <a:cs typeface="Helvetica" charset="0"/>
              </a:rPr>
              <a:t>world </a:t>
            </a:r>
            <a:r>
              <a:rPr lang="en-US" sz="2700" b="1" u="sng" dirty="0" smtClean="0">
                <a:solidFill>
                  <a:srgbClr val="001D58"/>
                </a:solidFill>
                <a:latin typeface="Helvetica" charset="0"/>
                <a:ea typeface="Helvetica" charset="0"/>
                <a:cs typeface="Helvetica" charset="0"/>
              </a:rPr>
              <a:t>need </a:t>
            </a:r>
            <a:r>
              <a:rPr lang="en-US" sz="2700" b="1" dirty="0" smtClean="0">
                <a:solidFill>
                  <a:srgbClr val="001D58"/>
                </a:solidFill>
                <a:latin typeface="Helvetica" charset="0"/>
                <a:ea typeface="Helvetica" charset="0"/>
                <a:cs typeface="Helvetica" charset="0"/>
              </a:rPr>
              <a:t>will greatly </a:t>
            </a:r>
            <a:r>
              <a:rPr lang="en-US" sz="2700" b="1" u="sng" dirty="0" smtClean="0">
                <a:solidFill>
                  <a:srgbClr val="001D58"/>
                </a:solidFill>
                <a:latin typeface="Helvetica" charset="0"/>
                <a:ea typeface="Helvetica" charset="0"/>
                <a:cs typeface="Helvetica" charset="0"/>
              </a:rPr>
              <a:t>increase</a:t>
            </a:r>
            <a:r>
              <a:rPr lang="en-US" sz="2700" b="1" dirty="0" smtClean="0">
                <a:solidFill>
                  <a:srgbClr val="001D58"/>
                </a:solidFill>
                <a:latin typeface="Helvetica" charset="0"/>
                <a:ea typeface="Helvetica" charset="0"/>
                <a:cs typeface="Helvetica" charset="0"/>
              </a:rPr>
              <a:t> for </a:t>
            </a:r>
            <a:r>
              <a:rPr lang="en-US" sz="2700" b="1" dirty="0">
                <a:solidFill>
                  <a:srgbClr val="001D58"/>
                </a:solidFill>
                <a:latin typeface="Helvetica" charset="0"/>
                <a:ea typeface="Helvetica" charset="0"/>
                <a:cs typeface="Helvetica" charset="0"/>
              </a:rPr>
              <a:t>energy supply in the next </a:t>
            </a:r>
            <a:r>
              <a:rPr lang="en-US" sz="2700" b="1" u="sng" dirty="0">
                <a:solidFill>
                  <a:srgbClr val="001D58"/>
                </a:solidFill>
                <a:latin typeface="Helvetica" charset="0"/>
                <a:ea typeface="Helvetica" charset="0"/>
                <a:cs typeface="Helvetica" charset="0"/>
              </a:rPr>
              <a:t>20 years</a:t>
            </a:r>
            <a:r>
              <a:rPr lang="en-US" sz="2700" b="1" dirty="0">
                <a:solidFill>
                  <a:srgbClr val="001D58"/>
                </a:solidFill>
                <a:latin typeface="Helvetica" charset="0"/>
                <a:ea typeface="Helvetica" charset="0"/>
                <a:cs typeface="Helvetica" charset="0"/>
              </a:rPr>
              <a:t>, especially </a:t>
            </a:r>
            <a:r>
              <a:rPr lang="en-US" sz="2700" b="1" u="sng" dirty="0">
                <a:solidFill>
                  <a:srgbClr val="001D58"/>
                </a:solidFill>
                <a:latin typeface="Helvetica" charset="0"/>
                <a:ea typeface="Helvetica" charset="0"/>
                <a:cs typeface="Helvetica" charset="0"/>
              </a:rPr>
              <a:t>cleanly-generated electricity</a:t>
            </a:r>
            <a:r>
              <a:rPr lang="en-US" sz="2700" b="1" dirty="0" smtClean="0">
                <a:solidFill>
                  <a:srgbClr val="001D58"/>
                </a:solidFill>
                <a:latin typeface="Helvetica" charset="0"/>
                <a:ea typeface="Helvetica" charset="0"/>
                <a:cs typeface="Helvetica" charset="0"/>
              </a:rPr>
              <a:t>.</a:t>
            </a: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Nuclear power is the most </a:t>
            </a:r>
            <a:r>
              <a:rPr lang="en-US" sz="2700" b="1" u="sng" dirty="0">
                <a:solidFill>
                  <a:srgbClr val="001D58"/>
                </a:solidFill>
                <a:latin typeface="Helvetica" charset="0"/>
                <a:ea typeface="Helvetica" charset="0"/>
                <a:cs typeface="Helvetica" charset="0"/>
              </a:rPr>
              <a:t>environmentally</a:t>
            </a:r>
            <a:r>
              <a:rPr lang="en-US" sz="2700" b="1" dirty="0">
                <a:solidFill>
                  <a:srgbClr val="001D58"/>
                </a:solidFill>
                <a:latin typeface="Helvetica" charset="0"/>
                <a:ea typeface="Helvetica" charset="0"/>
                <a:cs typeface="Helvetica" charset="0"/>
              </a:rPr>
              <a:t> benign way of producing electricity on a large </a:t>
            </a:r>
            <a:r>
              <a:rPr lang="en-US" sz="2700" b="1" dirty="0" smtClean="0">
                <a:solidFill>
                  <a:srgbClr val="001D58"/>
                </a:solidFill>
                <a:latin typeface="Helvetica" charset="0"/>
                <a:ea typeface="Helvetica" charset="0"/>
                <a:cs typeface="Helvetica" charset="0"/>
              </a:rPr>
              <a:t>scale.</a:t>
            </a: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Iran have to use energy mix option and especially  developing the nuclear power plants as a necessary part of energy mix in long term programs.</a:t>
            </a:r>
          </a:p>
          <a:p>
            <a:pPr marL="365760" lvl="1" indent="-256032" defTabSz="649288">
              <a:spcBef>
                <a:spcPts val="600"/>
              </a:spcBef>
              <a:buSzPct val="115000"/>
              <a:buFont typeface="Wingdings" pitchFamily="2" charset="2"/>
              <a:buChar char="Ø"/>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108657828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28600" y="1524000"/>
            <a:ext cx="8712968" cy="4248472"/>
          </a:xfrm>
        </p:spPr>
        <p:txBody>
          <a:bodyPr>
            <a:noAutofit/>
          </a:bodyPr>
          <a:lstStyle/>
          <a:p>
            <a:pPr algn="just">
              <a:spcBef>
                <a:spcPts val="1200"/>
              </a:spcBef>
              <a:buFont typeface="Wingdings" pitchFamily="2" charset="2"/>
              <a:buChar char="Ø"/>
            </a:pPr>
            <a:r>
              <a:rPr lang="en-US" sz="2600" dirty="0">
                <a:solidFill>
                  <a:srgbClr val="001D58"/>
                </a:solidFill>
                <a:latin typeface="Arial" pitchFamily="34" charset="0"/>
                <a:cs typeface="Arial" pitchFamily="34" charset="0"/>
              </a:rPr>
              <a:t>Nuclear power technology is considered as </a:t>
            </a:r>
            <a:r>
              <a:rPr lang="en-US" sz="2600" dirty="0">
                <a:solidFill>
                  <a:srgbClr val="FF0000"/>
                </a:solidFill>
                <a:latin typeface="Arial" pitchFamily="34" charset="0"/>
                <a:cs typeface="Arial" pitchFamily="34" charset="0"/>
              </a:rPr>
              <a:t>multidisciplinary</a:t>
            </a:r>
            <a:r>
              <a:rPr lang="en-US" sz="2600" dirty="0">
                <a:solidFill>
                  <a:srgbClr val="001D58"/>
                </a:solidFill>
                <a:latin typeface="Arial" pitchFamily="34" charset="0"/>
                <a:cs typeface="Arial" pitchFamily="34" charset="0"/>
              </a:rPr>
              <a:t>, and </a:t>
            </a:r>
            <a:r>
              <a:rPr lang="en-US" sz="2600" dirty="0" smtClean="0">
                <a:solidFill>
                  <a:srgbClr val="001D58"/>
                </a:solidFill>
                <a:latin typeface="Arial" pitchFamily="34" charset="0"/>
                <a:cs typeface="Arial" pitchFamily="34" charset="0"/>
              </a:rPr>
              <a:t>Influential </a:t>
            </a:r>
            <a:r>
              <a:rPr lang="en-US" sz="2600" dirty="0">
                <a:solidFill>
                  <a:srgbClr val="001D58"/>
                </a:solidFill>
                <a:latin typeface="Arial" pitchFamily="34" charset="0"/>
                <a:cs typeface="Arial" pitchFamily="34" charset="0"/>
              </a:rPr>
              <a:t>on the development of </a:t>
            </a:r>
            <a:r>
              <a:rPr lang="en-US" sz="2600" dirty="0">
                <a:solidFill>
                  <a:srgbClr val="FF0000"/>
                </a:solidFill>
                <a:latin typeface="Arial" pitchFamily="34" charset="0"/>
                <a:cs typeface="Arial" pitchFamily="34" charset="0"/>
              </a:rPr>
              <a:t>other </a:t>
            </a:r>
            <a:r>
              <a:rPr lang="en-US" sz="2600" dirty="0" smtClean="0">
                <a:solidFill>
                  <a:srgbClr val="FF0000"/>
                </a:solidFill>
                <a:latin typeface="Arial" pitchFamily="34" charset="0"/>
                <a:cs typeface="Arial" pitchFamily="34" charset="0"/>
              </a:rPr>
              <a:t>sectors</a:t>
            </a:r>
            <a:r>
              <a:rPr lang="en-US" sz="2600" dirty="0" smtClean="0">
                <a:solidFill>
                  <a:srgbClr val="001D58"/>
                </a:solidFill>
                <a:latin typeface="Arial" pitchFamily="34" charset="0"/>
                <a:cs typeface="Arial" pitchFamily="34" charset="0"/>
              </a:rPr>
              <a:t>.</a:t>
            </a:r>
          </a:p>
          <a:p>
            <a:pPr algn="just">
              <a:spcBef>
                <a:spcPts val="1200"/>
              </a:spcBef>
              <a:buFont typeface="Wingdings" pitchFamily="2" charset="2"/>
              <a:buChar char="Ø"/>
            </a:pPr>
            <a:r>
              <a:rPr lang="en-US" sz="2600" dirty="0" smtClean="0">
                <a:solidFill>
                  <a:srgbClr val="001D58"/>
                </a:solidFill>
                <a:latin typeface="Arial" pitchFamily="34" charset="0"/>
                <a:cs typeface="Arial" pitchFamily="34" charset="0"/>
              </a:rPr>
              <a:t>Having more than 50 years of experiences, ample human resources  and proper infrastructures, </a:t>
            </a:r>
            <a:r>
              <a:rPr lang="en-US" sz="2600" dirty="0" smtClean="0">
                <a:solidFill>
                  <a:srgbClr val="FF0000"/>
                </a:solidFill>
                <a:latin typeface="Arial" pitchFamily="34" charset="0"/>
                <a:cs typeface="Arial" pitchFamily="34" charset="0"/>
              </a:rPr>
              <a:t>Iran</a:t>
            </a:r>
            <a:r>
              <a:rPr lang="en-US" sz="2600" u="sng" dirty="0" smtClean="0">
                <a:solidFill>
                  <a:srgbClr val="FF0000"/>
                </a:solidFill>
                <a:latin typeface="Arial" pitchFamily="34" charset="0"/>
                <a:cs typeface="Arial" pitchFamily="34" charset="0"/>
              </a:rPr>
              <a:t> </a:t>
            </a:r>
            <a:r>
              <a:rPr lang="en-US" sz="2600" dirty="0">
                <a:solidFill>
                  <a:srgbClr val="FF0000"/>
                </a:solidFill>
                <a:latin typeface="Arial" pitchFamily="34" charset="0"/>
                <a:cs typeface="Arial" pitchFamily="34" charset="0"/>
              </a:rPr>
              <a:t>welcomes</a:t>
            </a:r>
            <a:r>
              <a:rPr lang="en-US" sz="2600" dirty="0">
                <a:latin typeface="Arial" pitchFamily="34" charset="0"/>
                <a:cs typeface="Arial" pitchFamily="34" charset="0"/>
              </a:rPr>
              <a:t> </a:t>
            </a:r>
            <a:r>
              <a:rPr lang="en-US" sz="2600" dirty="0" smtClean="0">
                <a:latin typeface="Arial" pitchFamily="34" charset="0"/>
                <a:cs typeface="Arial" pitchFamily="34" charset="0"/>
              </a:rPr>
              <a:t>bilateral, regional and</a:t>
            </a:r>
            <a:r>
              <a:rPr lang="en-US" sz="2600" dirty="0" smtClean="0">
                <a:latin typeface="Arial" pitchFamily="34" charset="0"/>
                <a:cs typeface="Arial" pitchFamily="34" charset="0"/>
              </a:rPr>
              <a:t> international cooperation </a:t>
            </a:r>
            <a:r>
              <a:rPr lang="en-US" sz="2600" dirty="0">
                <a:latin typeface="Arial" pitchFamily="34" charset="0"/>
                <a:cs typeface="Arial" pitchFamily="34" charset="0"/>
              </a:rPr>
              <a:t>on </a:t>
            </a:r>
            <a:r>
              <a:rPr lang="en-US" sz="2600" dirty="0" smtClean="0">
                <a:latin typeface="Arial" pitchFamily="34" charset="0"/>
                <a:cs typeface="Arial" pitchFamily="34" charset="0"/>
              </a:rPr>
              <a:t>different fields and applications of nuclear technology in </a:t>
            </a:r>
            <a:r>
              <a:rPr lang="en-US" sz="2600" dirty="0" smtClean="0">
                <a:latin typeface="Arial" pitchFamily="34" charset="0"/>
                <a:cs typeface="Arial" pitchFamily="34" charset="0"/>
              </a:rPr>
              <a:t>areas such as nuclear </a:t>
            </a:r>
            <a:r>
              <a:rPr lang="en-US" sz="2600" dirty="0" smtClean="0">
                <a:solidFill>
                  <a:srgbClr val="FF0000"/>
                </a:solidFill>
                <a:latin typeface="Arial" pitchFamily="34" charset="0"/>
                <a:cs typeface="Arial" pitchFamily="34" charset="0"/>
              </a:rPr>
              <a:t>safety, security, safeguards, capacity building </a:t>
            </a:r>
            <a:r>
              <a:rPr lang="en-US" sz="2600" dirty="0" smtClean="0">
                <a:latin typeface="Arial" pitchFamily="34" charset="0"/>
                <a:cs typeface="Arial" pitchFamily="34" charset="0"/>
              </a:rPr>
              <a:t>and any other field.</a:t>
            </a:r>
            <a:r>
              <a:rPr lang="en-US" sz="2600" dirty="0" smtClean="0">
                <a:latin typeface="Arial" pitchFamily="34" charset="0"/>
                <a:cs typeface="Arial" pitchFamily="34" charset="0"/>
              </a:rPr>
              <a:t> </a:t>
            </a:r>
            <a:endParaRPr lang="en-US" sz="2600" u="sng" dirty="0">
              <a:latin typeface="Arial" pitchFamily="34" charset="0"/>
              <a:cs typeface="Arial" pitchFamily="34" charset="0"/>
            </a:endParaRPr>
          </a:p>
          <a:p>
            <a:pPr marL="0" indent="0" algn="just">
              <a:buNone/>
            </a:pPr>
            <a:endParaRPr lang="en-US" sz="2400" b="1" dirty="0">
              <a:latin typeface="Arial" pitchFamily="34" charset="0"/>
              <a:cs typeface="Arial" pitchFamily="34"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 xmlns:p14="http://schemas.microsoft.com/office/powerpoint/2010/main" val="38365325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A7E"/>
        </a:solidFill>
        <a:effectLst/>
      </p:bgPr>
    </p:bg>
    <p:spTree>
      <p:nvGrpSpPr>
        <p:cNvPr id="1" name=""/>
        <p:cNvGrpSpPr/>
        <p:nvPr/>
      </p:nvGrpSpPr>
      <p:grpSpPr>
        <a:xfrm>
          <a:off x="0" y="0"/>
          <a:ext cx="0" cy="0"/>
          <a:chOff x="0" y="0"/>
          <a:chExt cx="0" cy="0"/>
        </a:xfrm>
      </p:grpSpPr>
      <p:sp>
        <p:nvSpPr>
          <p:cNvPr id="3" name="TextBox 2"/>
          <p:cNvSpPr txBox="1"/>
          <p:nvPr/>
        </p:nvSpPr>
        <p:spPr>
          <a:xfrm>
            <a:off x="990600" y="3429000"/>
            <a:ext cx="5638800" cy="769441"/>
          </a:xfrm>
          <a:prstGeom prst="rect">
            <a:avLst/>
          </a:prstGeom>
          <a:noFill/>
        </p:spPr>
        <p:txBody>
          <a:bodyPr wrap="square" rtlCol="0">
            <a:spAutoFit/>
          </a:bodyPr>
          <a:lstStyle/>
          <a:p>
            <a:r>
              <a:rPr lang="en-US" sz="4400" b="1" dirty="0" smtClean="0">
                <a:solidFill>
                  <a:schemeClr val="bg1"/>
                </a:solidFill>
                <a:latin typeface="Times New Roman MT Extra Bold" pitchFamily="18" charset="0"/>
              </a:rPr>
              <a:t>Thank you for your attention</a:t>
            </a:r>
            <a:endParaRPr lang="en-US" sz="4400" b="1" dirty="0">
              <a:solidFill>
                <a:schemeClr val="bg1"/>
              </a:solidFill>
              <a:latin typeface="Times New Roman MT Extra Bold"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05000"/>
            <a:ext cx="9144000" cy="962526"/>
          </a:xfrm>
          <a:prstGeom prst="rect">
            <a:avLst/>
          </a:prstGeom>
        </p:spPr>
      </p:pic>
    </p:spTree>
    <p:extLst>
      <p:ext uri="{BB962C8B-B14F-4D97-AF65-F5344CB8AC3E}">
        <p14:creationId xmlns="" xmlns:p14="http://schemas.microsoft.com/office/powerpoint/2010/main" val="6282766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51520" y="44624"/>
            <a:ext cx="8229600" cy="1080120"/>
          </a:xfrm>
        </p:spPr>
        <p:txBody>
          <a:bodyPr>
            <a:noAutofit/>
          </a:bodyPr>
          <a:lstStyle/>
          <a:p>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Perspective of developing the nuclear energy in the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world</a:t>
            </a:r>
            <a:endParaRPr lang="fa-IR" sz="2800" dirty="0"/>
          </a:p>
        </p:txBody>
      </p:sp>
      <p:sp>
        <p:nvSpPr>
          <p:cNvPr id="3" name="Content Placeholder 2"/>
          <p:cNvSpPr>
            <a:spLocks noGrp="1"/>
          </p:cNvSpPr>
          <p:nvPr>
            <p:ph idx="1"/>
          </p:nvPr>
        </p:nvSpPr>
        <p:spPr>
          <a:xfrm>
            <a:off x="107504" y="1109355"/>
            <a:ext cx="8763000" cy="1008112"/>
          </a:xfrm>
        </p:spPr>
        <p:txBody>
          <a:bodyPr>
            <a:noAutofit/>
          </a:bodyPr>
          <a:lstStyle/>
          <a:p>
            <a:pPr marL="452628" lvl="1" indent="-342900" algn="ctr" defTabSz="649288">
              <a:spcBef>
                <a:spcPts val="600"/>
              </a:spcBef>
              <a:buSzPct val="115000"/>
              <a:buFont typeface="Wingdings" pitchFamily="2" charset="2"/>
              <a:buChar char="Ø"/>
            </a:pP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Over the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next few decades,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population and income growth are expected to create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new demands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for energy </a:t>
            </a:r>
          </a:p>
        </p:txBody>
      </p:sp>
      <p:pic>
        <p:nvPicPr>
          <p:cNvPr id="46082" name="Picture 2"/>
          <p:cNvPicPr>
            <a:picLocks noChangeAspect="1" noChangeArrowheads="1"/>
          </p:cNvPicPr>
          <p:nvPr/>
        </p:nvPicPr>
        <p:blipFill>
          <a:blip r:embed="rId2"/>
          <a:srcRect/>
          <a:stretch>
            <a:fillRect/>
          </a:stretch>
        </p:blipFill>
        <p:spPr bwMode="auto">
          <a:xfrm>
            <a:off x="457197" y="2286744"/>
            <a:ext cx="4428319" cy="1275317"/>
          </a:xfrm>
          <a:prstGeom prst="rect">
            <a:avLst/>
          </a:prstGeom>
          <a:noFill/>
          <a:ln w="9525">
            <a:noFill/>
            <a:miter lim="800000"/>
            <a:headEnd/>
            <a:tailEnd/>
          </a:ln>
          <a:effectLst/>
        </p:spPr>
      </p:pic>
      <p:sp>
        <p:nvSpPr>
          <p:cNvPr id="5" name="TextBox 4"/>
          <p:cNvSpPr txBox="1"/>
          <p:nvPr/>
        </p:nvSpPr>
        <p:spPr>
          <a:xfrm>
            <a:off x="478555" y="2082334"/>
            <a:ext cx="3251211" cy="338554"/>
          </a:xfrm>
          <a:prstGeom prst="rect">
            <a:avLst/>
          </a:prstGeom>
          <a:noFill/>
        </p:spPr>
        <p:txBody>
          <a:bodyPr wrap="none" rtlCol="0">
            <a:spAutoFit/>
          </a:bodyPr>
          <a:lstStyle/>
          <a:p>
            <a:r>
              <a:rPr lang="en-US" sz="1600" b="1" i="1" dirty="0" smtClean="0">
                <a:solidFill>
                  <a:schemeClr val="bg2">
                    <a:lumMod val="10000"/>
                  </a:schemeClr>
                </a:solidFill>
              </a:rPr>
              <a:t>Key drivers for energy demand</a:t>
            </a:r>
            <a:endParaRPr lang="en-US" sz="1600" b="1" i="1" dirty="0">
              <a:solidFill>
                <a:schemeClr val="bg2">
                  <a:lumMod val="10000"/>
                </a:schemeClr>
              </a:solidFill>
            </a:endParaRPr>
          </a:p>
        </p:txBody>
      </p:sp>
      <p:pic>
        <p:nvPicPr>
          <p:cNvPr id="46083" name="Picture 3"/>
          <p:cNvPicPr>
            <a:picLocks noChangeAspect="1" noChangeArrowheads="1"/>
          </p:cNvPicPr>
          <p:nvPr/>
        </p:nvPicPr>
        <p:blipFill>
          <a:blip r:embed="rId3"/>
          <a:srcRect/>
          <a:stretch>
            <a:fillRect/>
          </a:stretch>
        </p:blipFill>
        <p:spPr bwMode="auto">
          <a:xfrm>
            <a:off x="457199" y="3562061"/>
            <a:ext cx="4244740" cy="1260494"/>
          </a:xfrm>
          <a:prstGeom prst="rect">
            <a:avLst/>
          </a:prstGeom>
          <a:noFill/>
          <a:ln w="9525">
            <a:noFill/>
            <a:miter lim="800000"/>
            <a:headEnd/>
            <a:tailEnd/>
          </a:ln>
          <a:effectLst/>
        </p:spPr>
      </p:pic>
      <p:pic>
        <p:nvPicPr>
          <p:cNvPr id="46085" name="Picture 5"/>
          <p:cNvPicPr>
            <a:picLocks noChangeAspect="1" noChangeArrowheads="1"/>
          </p:cNvPicPr>
          <p:nvPr/>
        </p:nvPicPr>
        <p:blipFill>
          <a:blip r:embed="rId4"/>
          <a:srcRect/>
          <a:stretch>
            <a:fillRect/>
          </a:stretch>
        </p:blipFill>
        <p:spPr bwMode="auto">
          <a:xfrm>
            <a:off x="5098114" y="1948190"/>
            <a:ext cx="3817286" cy="472117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10967" y="4972526"/>
            <a:ext cx="4166975" cy="1352914"/>
          </a:xfrm>
          <a:prstGeom prst="rect">
            <a:avLst/>
          </a:prstGeom>
          <a:noFill/>
          <a:ln w="9525">
            <a:noFill/>
            <a:miter lim="800000"/>
            <a:headEnd/>
            <a:tailEnd/>
          </a:ln>
          <a:effectLst/>
        </p:spPr>
      </p:pic>
      <p:sp>
        <p:nvSpPr>
          <p:cNvPr id="9" name="TextBox 8"/>
          <p:cNvSpPr txBox="1"/>
          <p:nvPr/>
        </p:nvSpPr>
        <p:spPr>
          <a:xfrm>
            <a:off x="7315200" y="2819400"/>
            <a:ext cx="685800" cy="369332"/>
          </a:xfrm>
          <a:prstGeom prst="rect">
            <a:avLst/>
          </a:prstGeom>
          <a:noFill/>
        </p:spPr>
        <p:txBody>
          <a:bodyPr wrap="square" rtlCol="0">
            <a:spAutoFit/>
          </a:bodyPr>
          <a:lstStyle/>
          <a:p>
            <a:r>
              <a:rPr lang="en-US" dirty="0" smtClean="0">
                <a:solidFill>
                  <a:srgbClr val="C00000"/>
                </a:solidFill>
              </a:rPr>
              <a:t>54</a:t>
            </a:r>
            <a:r>
              <a:rPr lang="en-US" dirty="0" smtClean="0">
                <a:solidFill>
                  <a:srgbClr val="FFFF00"/>
                </a:solidFill>
              </a:rPr>
              <a:t>%</a:t>
            </a:r>
            <a:endParaRPr lang="en-US" dirty="0">
              <a:solidFill>
                <a:srgbClr val="FFFF00"/>
              </a:solidFill>
            </a:endParaRPr>
          </a:p>
        </p:txBody>
      </p:sp>
    </p:spTree>
    <p:extLst>
      <p:ext uri="{BB962C8B-B14F-4D97-AF65-F5344CB8AC3E}">
        <p14:creationId xmlns="" xmlns:p14="http://schemas.microsoft.com/office/powerpoint/2010/main" val="12586319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838200"/>
          </a:xfrm>
        </p:spPr>
        <p:txBody>
          <a:bodyPr>
            <a:noAutofit/>
          </a:bodyPr>
          <a:lstStyle/>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2000 to 2010 total world primary energy demand grew by 26%. </a:t>
            </a:r>
          </a:p>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2010 to 2035 it is projected to grow by 45%.</a:t>
            </a:r>
          </a:p>
        </p:txBody>
      </p:sp>
      <p:pic>
        <p:nvPicPr>
          <p:cNvPr id="4" name="Picture 1" descr="\\Srvweb\UsersNPPD\Gerami\My Documents\My Pictures\untitled.bmp"/>
          <p:cNvPicPr>
            <a:picLocks noChangeAspect="1" noChangeArrowheads="1"/>
          </p:cNvPicPr>
          <p:nvPr/>
        </p:nvPicPr>
        <p:blipFill>
          <a:blip r:embed="rId2"/>
          <a:srcRect/>
          <a:stretch>
            <a:fillRect/>
          </a:stretch>
        </p:blipFill>
        <p:spPr bwMode="auto">
          <a:xfrm>
            <a:off x="1450731" y="2132856"/>
            <a:ext cx="6477000" cy="3960440"/>
          </a:xfrm>
          <a:prstGeom prst="rect">
            <a:avLst/>
          </a:prstGeom>
          <a:noFill/>
        </p:spPr>
      </p:pic>
      <p:sp>
        <p:nvSpPr>
          <p:cNvPr id="7" name="TextBox 6"/>
          <p:cNvSpPr txBox="1"/>
          <p:nvPr/>
        </p:nvSpPr>
        <p:spPr>
          <a:xfrm>
            <a:off x="2372105" y="399076"/>
            <a:ext cx="3874779" cy="523220"/>
          </a:xfrm>
          <a:prstGeom prst="rect">
            <a:avLst/>
          </a:prstGeom>
          <a:noFill/>
        </p:spPr>
        <p:txBody>
          <a:bodyPr wrap="none" rtlCol="1">
            <a:spAutoFit/>
          </a:bodyPr>
          <a:lstStyle/>
          <a:p>
            <a:pPr algn="ctr">
              <a:spcBef>
                <a:spcPct val="0"/>
              </a:spcBef>
            </a:pP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world energy demand</a:t>
            </a:r>
            <a:endParaRPr lang="fa-IR"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p:txBody>
      </p:sp>
    </p:spTree>
    <p:extLst>
      <p:ext uri="{BB962C8B-B14F-4D97-AF65-F5344CB8AC3E}">
        <p14:creationId xmlns="" xmlns:p14="http://schemas.microsoft.com/office/powerpoint/2010/main" val="38028767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384"/>
            <a:ext cx="8892480" cy="738336"/>
          </a:xfrm>
        </p:spPr>
        <p:txBody>
          <a:bodyPr>
            <a:normAutofit/>
          </a:bodyPr>
          <a:lstStyle/>
          <a:p>
            <a:pPr algn="ctr"/>
            <a:r>
              <a:rPr lang="en-US" sz="2800" dirty="0">
                <a:solidFill>
                  <a:srgbClr val="552579"/>
                </a:solidFill>
                <a:latin typeface="Albertus Extra Bold" pitchFamily="34" charset="0"/>
              </a:rPr>
              <a:t>World total primary energy supply (TPES)</a:t>
            </a:r>
            <a:endParaRPr lang="fa-IR" sz="2800" dirty="0">
              <a:solidFill>
                <a:srgbClr val="552579"/>
              </a:solidFill>
              <a:latin typeface="Albertus Extra Bold" pitchFamily="34" charset="0"/>
            </a:endParaRPr>
          </a:p>
        </p:txBody>
      </p:sp>
      <p:pic>
        <p:nvPicPr>
          <p:cNvPr id="307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836711"/>
            <a:ext cx="7344816" cy="3240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51620" y="4293096"/>
            <a:ext cx="6840760" cy="2185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78135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685800"/>
          </a:xfrm>
        </p:spPr>
        <p:txBody>
          <a:bodyPr>
            <a:normAutofit/>
          </a:bodyPr>
          <a:lstStyle/>
          <a:p>
            <a:pPr algn="ctr"/>
            <a:r>
              <a:rPr lang="en-US" sz="3200" b="1" dirty="0" smtClean="0">
                <a:solidFill>
                  <a:srgbClr val="552579"/>
                </a:solidFill>
                <a:latin typeface="Albertus Extra Bold" pitchFamily="34" charset="0"/>
              </a:rPr>
              <a:t> </a:t>
            </a:r>
            <a:r>
              <a:rPr lang="en-US" sz="2700" dirty="0">
                <a:solidFill>
                  <a:srgbClr val="552579"/>
                </a:solidFill>
                <a:effectLst>
                  <a:outerShdw blurRad="38100" dist="38100" dir="2700000" algn="tl">
                    <a:srgbClr val="000000">
                      <a:alpha val="43137"/>
                    </a:srgbClr>
                  </a:outerShdw>
                </a:effectLst>
                <a:latin typeface="Albertus Extra Bold" pitchFamily="34" charset="0"/>
                <a:ea typeface="Helvetica" charset="0"/>
                <a:cs typeface="Helvetica" charset="0"/>
              </a:rPr>
              <a:t>Outlook  for Global electricity supply</a:t>
            </a:r>
          </a:p>
        </p:txBody>
      </p:sp>
      <p:sp>
        <p:nvSpPr>
          <p:cNvPr id="3" name="Content Placeholder 2"/>
          <p:cNvSpPr>
            <a:spLocks noGrp="1"/>
          </p:cNvSpPr>
          <p:nvPr>
            <p:ph idx="1"/>
          </p:nvPr>
        </p:nvSpPr>
        <p:spPr>
          <a:xfrm>
            <a:off x="6732240" y="1447800"/>
            <a:ext cx="2411760" cy="3061320"/>
          </a:xfrm>
        </p:spPr>
        <p:txBody>
          <a:bodyPr>
            <a:normAutofit/>
          </a:bodyPr>
          <a:lstStyle/>
          <a:p>
            <a:pPr marL="0" indent="0">
              <a:buNone/>
            </a:pPr>
            <a:r>
              <a:rPr lang="en-US" sz="2000" b="1" dirty="0" smtClean="0">
                <a:latin typeface="Times New Roman" pitchFamily="18" charset="0"/>
                <a:cs typeface="Times New Roman" pitchFamily="18" charset="0"/>
              </a:rPr>
              <a:t>ExxonMobil: </a:t>
            </a:r>
            <a:r>
              <a:rPr lang="en-US" sz="2000" dirty="0" smtClean="0"/>
              <a:t>By 2040, </a:t>
            </a:r>
            <a:r>
              <a:rPr lang="en-US" sz="2000" dirty="0" smtClean="0">
                <a:solidFill>
                  <a:schemeClr val="accent2"/>
                </a:solidFill>
              </a:rPr>
              <a:t>natural gas, nuclear and renewables </a:t>
            </a:r>
            <a:r>
              <a:rPr lang="en-US" sz="2000" dirty="0" smtClean="0"/>
              <a:t>are expected to deliver </a:t>
            </a:r>
            <a:r>
              <a:rPr lang="en-US" sz="2000" dirty="0" smtClean="0">
                <a:solidFill>
                  <a:schemeClr val="accent2"/>
                </a:solidFill>
              </a:rPr>
              <a:t>more than 70 percent of</a:t>
            </a:r>
            <a:r>
              <a:rPr lang="en-US" sz="2000" dirty="0" smtClean="0"/>
              <a:t> the world’s electricity</a:t>
            </a:r>
            <a:r>
              <a:rPr lang="en-US" sz="2400" dirty="0" smtClean="0"/>
              <a:t>. </a:t>
            </a:r>
          </a:p>
        </p:txBody>
      </p:sp>
      <p:pic>
        <p:nvPicPr>
          <p:cNvPr id="48130" name="Picture 2"/>
          <p:cNvPicPr>
            <a:picLocks noChangeAspect="1" noChangeArrowheads="1"/>
          </p:cNvPicPr>
          <p:nvPr/>
        </p:nvPicPr>
        <p:blipFill>
          <a:blip r:embed="rId2"/>
          <a:srcRect/>
          <a:stretch>
            <a:fillRect/>
          </a:stretch>
        </p:blipFill>
        <p:spPr bwMode="auto">
          <a:xfrm>
            <a:off x="511302" y="1124744"/>
            <a:ext cx="6220937" cy="4800600"/>
          </a:xfrm>
          <a:prstGeom prst="rect">
            <a:avLst/>
          </a:prstGeom>
          <a:noFill/>
          <a:ln w="9525">
            <a:noFill/>
            <a:miter lim="800000"/>
            <a:headEnd/>
            <a:tailEnd/>
          </a:ln>
          <a:effectLst/>
        </p:spPr>
      </p:pic>
      <p:sp>
        <p:nvSpPr>
          <p:cNvPr id="5" name="TextBox 4"/>
          <p:cNvSpPr txBox="1"/>
          <p:nvPr/>
        </p:nvSpPr>
        <p:spPr>
          <a:xfrm>
            <a:off x="971600" y="5925344"/>
            <a:ext cx="6552728"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Source: 2015- The Outlook for Energy : A View to 2040 </a:t>
            </a:r>
            <a:r>
              <a:rPr lang="en-US" sz="1400" b="1" dirty="0" smtClean="0">
                <a:latin typeface="Times New Roman" pitchFamily="18" charset="0"/>
                <a:cs typeface="Times New Roman" pitchFamily="18" charset="0"/>
              </a:rPr>
              <a:t>(By </a:t>
            </a:r>
            <a:r>
              <a:rPr lang="en-US" sz="1600" b="1" dirty="0" smtClean="0">
                <a:latin typeface="Times New Roman" pitchFamily="18" charset="0"/>
                <a:cs typeface="Times New Roman" pitchFamily="18" charset="0"/>
              </a:rPr>
              <a:t>ExxonMobil)</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4730102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0"/>
            <a:ext cx="8610600" cy="5775920"/>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Although </a:t>
            </a:r>
            <a:r>
              <a:rPr lang="en-US" sz="2400" b="1" u="sng" dirty="0" smtClean="0">
                <a:solidFill>
                  <a:srgbClr val="001D58"/>
                </a:solidFill>
                <a:latin typeface="Helvetica" charset="0"/>
                <a:ea typeface="Helvetica" charset="0"/>
                <a:cs typeface="Helvetica" charset="0"/>
              </a:rPr>
              <a:t>wind and </a:t>
            </a:r>
            <a:r>
              <a:rPr lang="en-US" sz="2400" b="1" u="sng" dirty="0">
                <a:solidFill>
                  <a:srgbClr val="001D58"/>
                </a:solidFill>
                <a:latin typeface="Helvetica" charset="0"/>
                <a:ea typeface="Helvetica" charset="0"/>
                <a:cs typeface="Helvetica" charset="0"/>
              </a:rPr>
              <a:t>solar </a:t>
            </a:r>
            <a:r>
              <a:rPr lang="en-US" sz="2400" b="1" dirty="0" smtClean="0">
                <a:solidFill>
                  <a:srgbClr val="001D58"/>
                </a:solidFill>
                <a:latin typeface="Helvetica" charset="0"/>
                <a:ea typeface="Helvetica" charset="0"/>
                <a:cs typeface="Helvetica" charset="0"/>
              </a:rPr>
              <a:t>energy </a:t>
            </a:r>
            <a:r>
              <a:rPr lang="en-US" sz="2400" b="1" dirty="0">
                <a:solidFill>
                  <a:srgbClr val="001D58"/>
                </a:solidFill>
                <a:latin typeface="Helvetica" charset="0"/>
                <a:ea typeface="Helvetica" charset="0"/>
                <a:cs typeface="Helvetica" charset="0"/>
              </a:rPr>
              <a:t>are expected to exceed global nuclear capacity by 2040, installed capacity </a:t>
            </a:r>
            <a:r>
              <a:rPr lang="en-US" sz="2400" b="1" dirty="0" smtClean="0">
                <a:solidFill>
                  <a:srgbClr val="001D58"/>
                </a:solidFill>
                <a:latin typeface="Helvetica" charset="0"/>
                <a:ea typeface="Helvetica" charset="0"/>
                <a:cs typeface="Helvetica" charset="0"/>
              </a:rPr>
              <a:t>alone does not indicate actual generation of electricity </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 N</a:t>
            </a:r>
            <a:r>
              <a:rPr lang="en-US" sz="2400" b="1" u="sng" dirty="0" smtClean="0">
                <a:solidFill>
                  <a:srgbClr val="001D58"/>
                </a:solidFill>
                <a:latin typeface="Helvetica" charset="0"/>
                <a:ea typeface="Helvetica" charset="0"/>
                <a:cs typeface="Helvetica" charset="0"/>
              </a:rPr>
              <a:t>uclear energy is “base </a:t>
            </a:r>
            <a:r>
              <a:rPr lang="en-US" sz="2400" b="1" u="sng" dirty="0">
                <a:solidFill>
                  <a:srgbClr val="001D58"/>
                </a:solidFill>
                <a:latin typeface="Helvetica" charset="0"/>
                <a:ea typeface="Helvetica" charset="0"/>
                <a:cs typeface="Helvetica" charset="0"/>
              </a:rPr>
              <a:t>load</a:t>
            </a:r>
            <a:r>
              <a:rPr lang="en-US" sz="2400" b="1" u="sng" dirty="0" smtClean="0">
                <a:solidFill>
                  <a:srgbClr val="001D58"/>
                </a:solidFill>
                <a:latin typeface="Helvetica" charset="0"/>
                <a:ea typeface="Helvetica" charset="0"/>
                <a:cs typeface="Helvetica" charset="0"/>
              </a:rPr>
              <a:t>”</a:t>
            </a:r>
            <a:r>
              <a:rPr lang="en-US" sz="2400" b="1" dirty="0" smtClean="0">
                <a:solidFill>
                  <a:srgbClr val="001D58"/>
                </a:solidFill>
                <a:latin typeface="Helvetica" charset="0"/>
                <a:ea typeface="Helvetica" charset="0"/>
                <a:cs typeface="Helvetica" charset="0"/>
              </a:rPr>
              <a:t>, with 80- 85% efficiency </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Wind and solar, however, </a:t>
            </a:r>
            <a:r>
              <a:rPr lang="en-US" sz="2400" b="1" dirty="0" smtClean="0">
                <a:solidFill>
                  <a:srgbClr val="001D58"/>
                </a:solidFill>
                <a:latin typeface="Helvetica" charset="0"/>
                <a:ea typeface="Helvetica" charset="0"/>
                <a:cs typeface="Helvetica" charset="0"/>
              </a:rPr>
              <a:t>have </a:t>
            </a:r>
            <a:r>
              <a:rPr lang="en-US" sz="2400" b="1" u="sng" dirty="0" smtClean="0">
                <a:solidFill>
                  <a:srgbClr val="001D58"/>
                </a:solidFill>
                <a:latin typeface="Helvetica" charset="0"/>
                <a:ea typeface="Helvetica" charset="0"/>
                <a:cs typeface="Helvetica" charset="0"/>
              </a:rPr>
              <a:t>low efficiency </a:t>
            </a:r>
            <a:r>
              <a:rPr lang="en-US" sz="2400" b="1" dirty="0" smtClean="0">
                <a:solidFill>
                  <a:srgbClr val="001D58"/>
                </a:solidFill>
                <a:latin typeface="Helvetica" charset="0"/>
                <a:ea typeface="Helvetica" charset="0"/>
                <a:cs typeface="Helvetica" charset="0"/>
              </a:rPr>
              <a:t>because </a:t>
            </a:r>
            <a:r>
              <a:rPr lang="en-US" sz="2400" b="1" dirty="0">
                <a:solidFill>
                  <a:srgbClr val="001D58"/>
                </a:solidFill>
                <a:latin typeface="Helvetica" charset="0"/>
                <a:ea typeface="Helvetica" charset="0"/>
                <a:cs typeface="Helvetica" charset="0"/>
              </a:rPr>
              <a:t>they are </a:t>
            </a:r>
            <a:r>
              <a:rPr lang="en-US" sz="2400" b="1" u="sng" dirty="0">
                <a:solidFill>
                  <a:srgbClr val="001D58"/>
                </a:solidFill>
                <a:latin typeface="Helvetica" charset="0"/>
                <a:ea typeface="Helvetica" charset="0"/>
                <a:cs typeface="Helvetica" charset="0"/>
              </a:rPr>
              <a:t>intermittent</a:t>
            </a:r>
            <a:r>
              <a:rPr lang="en-US" sz="2400" b="1" dirty="0">
                <a:solidFill>
                  <a:srgbClr val="001D58"/>
                </a:solidFill>
                <a:latin typeface="Helvetica" charset="0"/>
                <a:ea typeface="Helvetica" charset="0"/>
                <a:cs typeface="Helvetica" charset="0"/>
              </a:rPr>
              <a:t> sources </a:t>
            </a:r>
            <a:endParaRPr lang="en-US" sz="2400" b="1" dirty="0" smtClean="0">
              <a:solidFill>
                <a:srgbClr val="001D58"/>
              </a:solidFill>
              <a:latin typeface="Helvetica" charset="0"/>
              <a:ea typeface="Helvetica" charset="0"/>
              <a:cs typeface="Helvetica" charset="0"/>
            </a:endParaRP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u="sng" dirty="0">
                <a:solidFill>
                  <a:srgbClr val="001D58"/>
                </a:solidFill>
                <a:latin typeface="Helvetica" charset="0"/>
                <a:ea typeface="Helvetica" charset="0"/>
                <a:cs typeface="Helvetica" charset="0"/>
              </a:rPr>
              <a:t>As a result</a:t>
            </a:r>
            <a:r>
              <a:rPr lang="en-US" sz="2400" b="1" dirty="0">
                <a:solidFill>
                  <a:srgbClr val="001D58"/>
                </a:solidFill>
                <a:latin typeface="Helvetica" charset="0"/>
                <a:ea typeface="Helvetica" charset="0"/>
                <a:cs typeface="Helvetica" charset="0"/>
              </a:rPr>
              <a:t>, even by 2040, wind and solar each will meet far less electricity demand than nuclear power.</a:t>
            </a:r>
          </a:p>
          <a:p>
            <a:endParaRPr lang="en-US" dirty="0"/>
          </a:p>
        </p:txBody>
      </p:sp>
    </p:spTree>
    <p:extLst>
      <p:ext uri="{BB962C8B-B14F-4D97-AF65-F5344CB8AC3E}">
        <p14:creationId xmlns="" xmlns:p14="http://schemas.microsoft.com/office/powerpoint/2010/main" val="5427680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TotalTime>
  <Words>2726</Words>
  <Application>Microsoft Office PowerPoint</Application>
  <PresentationFormat>On-screen Show (4:3)</PresentationFormat>
  <Paragraphs>286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Contents</vt:lpstr>
      <vt:lpstr>Introduction</vt:lpstr>
      <vt:lpstr>Perspective of developing the nuclear energy in the world</vt:lpstr>
      <vt:lpstr>Slide 6</vt:lpstr>
      <vt:lpstr>World total primary energy supply (TPES)</vt:lpstr>
      <vt:lpstr> Outlook  for Global electricity supply</vt:lpstr>
      <vt:lpstr>Slide 9</vt:lpstr>
      <vt:lpstr>Demand for the Nuclear Energy</vt:lpstr>
      <vt:lpstr>Resources </vt:lpstr>
      <vt:lpstr>Electric Power generation </vt:lpstr>
      <vt:lpstr>Electric Power generation by power plant types </vt:lpstr>
      <vt:lpstr>Slide 14</vt:lpstr>
      <vt:lpstr>Electricity generation leveling</vt:lpstr>
      <vt:lpstr>Needs of Country's developing programs for energy</vt:lpstr>
      <vt:lpstr>Slide 17</vt:lpstr>
      <vt:lpstr>Environmental consideration/Sustainable development  </vt:lpstr>
      <vt:lpstr>Legal and National Objectives</vt:lpstr>
      <vt:lpstr>Reference Points before Islamic Revolution</vt:lpstr>
      <vt:lpstr>Slide 21</vt:lpstr>
      <vt:lpstr>History of the first unit of Bushehr Nuclear Power Plant(BNPP1)</vt:lpstr>
      <vt:lpstr>History of the first unit of Bushehr Nuclear Power Plant(BNPP1)</vt:lpstr>
      <vt:lpstr>History of the first unit of Bushehr Nuclear Power Plant(BNPP1)</vt:lpstr>
      <vt:lpstr>Current status of nuclear energy in IRAN</vt:lpstr>
      <vt:lpstr>Current status of nuclear energy in IRAN International Cooperation</vt:lpstr>
      <vt:lpstr>Non-Power Nuclear applications in Iran</vt:lpstr>
      <vt:lpstr>Nuclear power development in IRAN means not only large scale power production, but also additional advantages </vt:lpstr>
      <vt:lpstr>Nuclear Power Development program </vt:lpstr>
      <vt:lpstr>Slide 30</vt:lpstr>
      <vt:lpstr>JCPoA (cont'd)</vt:lpstr>
      <vt:lpstr>JCPoA (cont'd)</vt:lpstr>
      <vt:lpstr>JCPoA (cont'd)</vt:lpstr>
      <vt:lpstr>International cooperation</vt:lpstr>
      <vt:lpstr>JCPoA Impact on Iran Nuclear  Program</vt:lpstr>
      <vt:lpstr>JCPoA Impact on Iran Nuclear Programme</vt:lpstr>
      <vt:lpstr>IRAN’s advantages in nuclear energy applications development</vt:lpstr>
      <vt:lpstr>Reason for nuclear energy applications development</vt:lpstr>
      <vt:lpstr>Conclusion</vt:lpstr>
      <vt:lpstr>Conclusion</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Jafarian</dc:creator>
  <cp:lastModifiedBy>admin</cp:lastModifiedBy>
  <cp:revision>504</cp:revision>
  <cp:lastPrinted>2015-03-16T09:54:29Z</cp:lastPrinted>
  <dcterms:created xsi:type="dcterms:W3CDTF">2015-01-29T09:00:16Z</dcterms:created>
  <dcterms:modified xsi:type="dcterms:W3CDTF">2016-05-11T21:07:30Z</dcterms:modified>
</cp:coreProperties>
</file>