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30"/>
  </p:notesMasterIdLst>
  <p:handoutMasterIdLst>
    <p:handoutMasterId r:id="rId31"/>
  </p:handoutMasterIdLst>
  <p:sldIdLst>
    <p:sldId id="867" r:id="rId2"/>
    <p:sldId id="876" r:id="rId3"/>
    <p:sldId id="906" r:id="rId4"/>
    <p:sldId id="875" r:id="rId5"/>
    <p:sldId id="877" r:id="rId6"/>
    <p:sldId id="907" r:id="rId7"/>
    <p:sldId id="908" r:id="rId8"/>
    <p:sldId id="905" r:id="rId9"/>
    <p:sldId id="893" r:id="rId10"/>
    <p:sldId id="909" r:id="rId11"/>
    <p:sldId id="911" r:id="rId12"/>
    <p:sldId id="897" r:id="rId13"/>
    <p:sldId id="895" r:id="rId14"/>
    <p:sldId id="910" r:id="rId15"/>
    <p:sldId id="896" r:id="rId16"/>
    <p:sldId id="913" r:id="rId17"/>
    <p:sldId id="898" r:id="rId18"/>
    <p:sldId id="900" r:id="rId19"/>
    <p:sldId id="899" r:id="rId20"/>
    <p:sldId id="901" r:id="rId21"/>
    <p:sldId id="902" r:id="rId22"/>
    <p:sldId id="903" r:id="rId23"/>
    <p:sldId id="882" r:id="rId24"/>
    <p:sldId id="914" r:id="rId25"/>
    <p:sldId id="883" r:id="rId26"/>
    <p:sldId id="886" r:id="rId27"/>
    <p:sldId id="915" r:id="rId28"/>
    <p:sldId id="700" r:id="rId29"/>
  </p:sldIdLst>
  <p:sldSz cx="9144000" cy="6858000" type="screen4x3"/>
  <p:notesSz cx="6810375" cy="994251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A08A1A"/>
    <a:srgbClr val="0052BA"/>
    <a:srgbClr val="FF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64" autoAdjust="0"/>
    <p:restoredTop sz="92497" autoAdjust="0"/>
  </p:normalViewPr>
  <p:slideViewPr>
    <p:cSldViewPr>
      <p:cViewPr varScale="1">
        <p:scale>
          <a:sx n="65" d="100"/>
          <a:sy n="65" d="100"/>
        </p:scale>
        <p:origin x="1373" y="24"/>
      </p:cViewPr>
      <p:guideLst>
        <p:guide orient="horz" pos="2160"/>
        <p:guide pos="2880"/>
      </p:guideLst>
    </p:cSldViewPr>
  </p:slideViewPr>
  <p:outlineViewPr>
    <p:cViewPr>
      <p:scale>
        <a:sx n="33" d="100"/>
        <a:sy n="33" d="100"/>
      </p:scale>
      <p:origin x="0" y="120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2058" y="-96"/>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51905" cy="497683"/>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54275" name="Rectangle 3"/>
          <p:cNvSpPr>
            <a:spLocks noGrp="1" noChangeArrowheads="1"/>
          </p:cNvSpPr>
          <p:nvPr>
            <p:ph type="dt" sz="quarter" idx="1"/>
          </p:nvPr>
        </p:nvSpPr>
        <p:spPr bwMode="auto">
          <a:xfrm>
            <a:off x="3856880" y="0"/>
            <a:ext cx="2951905" cy="497683"/>
          </a:xfrm>
          <a:prstGeom prst="rect">
            <a:avLst/>
          </a:prstGeom>
          <a:noFill/>
          <a:ln w="9525">
            <a:noFill/>
            <a:miter lim="800000"/>
            <a:headEnd/>
            <a:tailEnd/>
          </a:ln>
          <a:effectLst/>
        </p:spPr>
        <p:txBody>
          <a:bodyPr vert="horz" wrap="square" lIns="91595" tIns="45798" rIns="91595" bIns="45798" numCol="1" anchor="t" anchorCtr="0" compatLnSpc="1">
            <a:prstTxWarp prst="textNoShape">
              <a:avLst/>
            </a:prstTxWarp>
          </a:bodyPr>
          <a:lstStyle>
            <a:lvl1pPr algn="r">
              <a:defRPr sz="1200">
                <a:latin typeface="Arial" pitchFamily="34" charset="0"/>
                <a:cs typeface="+mn-cs"/>
              </a:defRPr>
            </a:lvl1pPr>
          </a:lstStyle>
          <a:p>
            <a:pPr>
              <a:defRPr/>
            </a:pPr>
            <a:endParaRPr lang="ru-RU"/>
          </a:p>
        </p:txBody>
      </p:sp>
      <p:sp>
        <p:nvSpPr>
          <p:cNvPr id="54276" name="Rectangle 4"/>
          <p:cNvSpPr>
            <a:spLocks noGrp="1" noChangeArrowheads="1"/>
          </p:cNvSpPr>
          <p:nvPr>
            <p:ph type="ftr" sz="quarter" idx="2"/>
          </p:nvPr>
        </p:nvSpPr>
        <p:spPr bwMode="auto">
          <a:xfrm>
            <a:off x="0" y="9443241"/>
            <a:ext cx="2951905" cy="497682"/>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defRPr sz="1200">
                <a:latin typeface="Arial" pitchFamily="34" charset="0"/>
                <a:cs typeface="+mn-cs"/>
              </a:defRPr>
            </a:lvl1pPr>
          </a:lstStyle>
          <a:p>
            <a:pPr>
              <a:defRPr/>
            </a:pPr>
            <a:endParaRPr lang="ru-RU"/>
          </a:p>
        </p:txBody>
      </p:sp>
      <p:sp>
        <p:nvSpPr>
          <p:cNvPr id="54277" name="Rectangle 5"/>
          <p:cNvSpPr>
            <a:spLocks noGrp="1" noChangeArrowheads="1"/>
          </p:cNvSpPr>
          <p:nvPr>
            <p:ph type="sldNum" sz="quarter" idx="3"/>
          </p:nvPr>
        </p:nvSpPr>
        <p:spPr bwMode="auto">
          <a:xfrm>
            <a:off x="3856880" y="9443241"/>
            <a:ext cx="2951905" cy="497682"/>
          </a:xfrm>
          <a:prstGeom prst="rect">
            <a:avLst/>
          </a:prstGeom>
          <a:noFill/>
          <a:ln w="9525">
            <a:noFill/>
            <a:miter lim="800000"/>
            <a:headEnd/>
            <a:tailEnd/>
          </a:ln>
          <a:effectLst/>
        </p:spPr>
        <p:txBody>
          <a:bodyPr vert="horz" wrap="square" lIns="91595" tIns="45798" rIns="91595" bIns="45798" numCol="1" anchor="b" anchorCtr="0" compatLnSpc="1">
            <a:prstTxWarp prst="textNoShape">
              <a:avLst/>
            </a:prstTxWarp>
          </a:bodyPr>
          <a:lstStyle>
            <a:lvl1pPr algn="r">
              <a:defRPr sz="1200">
                <a:latin typeface="Arial" pitchFamily="34" charset="0"/>
                <a:cs typeface="+mn-cs"/>
              </a:defRPr>
            </a:lvl1pPr>
          </a:lstStyle>
          <a:p>
            <a:pPr>
              <a:defRPr/>
            </a:pPr>
            <a:fld id="{FD237B02-7511-4DDE-8D94-8D67D3D85B43}" type="slidenum">
              <a:rPr lang="ru-RU"/>
              <a:pPr>
                <a:defRPr/>
              </a:pPr>
              <a:t>‹#›</a:t>
            </a:fld>
            <a:endParaRPr lang="ru-RU"/>
          </a:p>
        </p:txBody>
      </p:sp>
    </p:spTree>
    <p:extLst>
      <p:ext uri="{BB962C8B-B14F-4D97-AF65-F5344CB8AC3E}">
        <p14:creationId xmlns:p14="http://schemas.microsoft.com/office/powerpoint/2010/main" val="2206158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905" cy="497683"/>
          </a:xfrm>
          <a:prstGeom prst="rect">
            <a:avLst/>
          </a:prstGeom>
        </p:spPr>
        <p:txBody>
          <a:bodyPr vert="horz" lIns="91595" tIns="45798" rIns="91595" bIns="45798" rtlCol="0"/>
          <a:lstStyle>
            <a:lvl1pPr algn="l">
              <a:defRPr sz="1200">
                <a:latin typeface="Arial" charset="0"/>
                <a:cs typeface="+mn-cs"/>
              </a:defRPr>
            </a:lvl1pPr>
          </a:lstStyle>
          <a:p>
            <a:pPr>
              <a:defRPr/>
            </a:pPr>
            <a:endParaRPr lang="en-US"/>
          </a:p>
        </p:txBody>
      </p:sp>
      <p:sp>
        <p:nvSpPr>
          <p:cNvPr id="3" name="Дата 2"/>
          <p:cNvSpPr>
            <a:spLocks noGrp="1"/>
          </p:cNvSpPr>
          <p:nvPr>
            <p:ph type="dt" idx="1"/>
          </p:nvPr>
        </p:nvSpPr>
        <p:spPr>
          <a:xfrm>
            <a:off x="3856880" y="0"/>
            <a:ext cx="2951905" cy="497683"/>
          </a:xfrm>
          <a:prstGeom prst="rect">
            <a:avLst/>
          </a:prstGeom>
        </p:spPr>
        <p:txBody>
          <a:bodyPr vert="horz" lIns="91595" tIns="45798" rIns="91595" bIns="45798" rtlCol="0"/>
          <a:lstStyle>
            <a:lvl1pPr algn="r">
              <a:defRPr sz="1200">
                <a:latin typeface="Arial" charset="0"/>
                <a:cs typeface="+mn-cs"/>
              </a:defRPr>
            </a:lvl1pPr>
          </a:lstStyle>
          <a:p>
            <a:pPr>
              <a:defRPr/>
            </a:pPr>
            <a:fld id="{A0C2F96F-B2ED-4DD0-B7F7-E7E502DB3615}" type="datetimeFigureOut">
              <a:rPr lang="en-US"/>
              <a:pPr>
                <a:defRPr/>
              </a:pPr>
              <a:t>4/10/2016</a:t>
            </a:fld>
            <a:endParaRPr lang="en-US"/>
          </a:p>
        </p:txBody>
      </p:sp>
      <p:sp>
        <p:nvSpPr>
          <p:cNvPr id="4" name="Образ слайда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1595" tIns="45798" rIns="91595" bIns="45798" rtlCol="0" anchor="ctr"/>
          <a:lstStyle/>
          <a:p>
            <a:pPr lvl="0"/>
            <a:endParaRPr lang="en-US" noProof="0" smtClean="0"/>
          </a:p>
        </p:txBody>
      </p:sp>
      <p:sp>
        <p:nvSpPr>
          <p:cNvPr id="5" name="Заметки 4"/>
          <p:cNvSpPr>
            <a:spLocks noGrp="1"/>
          </p:cNvSpPr>
          <p:nvPr>
            <p:ph type="body" sz="quarter" idx="3"/>
          </p:nvPr>
        </p:nvSpPr>
        <p:spPr>
          <a:xfrm>
            <a:off x="680720" y="4724006"/>
            <a:ext cx="5448936" cy="4472779"/>
          </a:xfrm>
          <a:prstGeom prst="rect">
            <a:avLst/>
          </a:prstGeom>
        </p:spPr>
        <p:txBody>
          <a:bodyPr vert="horz" lIns="91595" tIns="45798" rIns="91595" bIns="45798"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en-US" noProof="0" smtClean="0"/>
          </a:p>
        </p:txBody>
      </p:sp>
      <p:sp>
        <p:nvSpPr>
          <p:cNvPr id="6" name="Нижний колонтитул 5"/>
          <p:cNvSpPr>
            <a:spLocks noGrp="1"/>
          </p:cNvSpPr>
          <p:nvPr>
            <p:ph type="ftr" sz="quarter" idx="4"/>
          </p:nvPr>
        </p:nvSpPr>
        <p:spPr>
          <a:xfrm>
            <a:off x="0" y="9443241"/>
            <a:ext cx="2951905" cy="497682"/>
          </a:xfrm>
          <a:prstGeom prst="rect">
            <a:avLst/>
          </a:prstGeom>
        </p:spPr>
        <p:txBody>
          <a:bodyPr vert="horz" lIns="91595" tIns="45798" rIns="91595" bIns="45798" rtlCol="0" anchor="b"/>
          <a:lstStyle>
            <a:lvl1pPr algn="l">
              <a:defRPr sz="1200">
                <a:latin typeface="Arial" charset="0"/>
                <a:cs typeface="+mn-cs"/>
              </a:defRPr>
            </a:lvl1pPr>
          </a:lstStyle>
          <a:p>
            <a:pPr>
              <a:defRPr/>
            </a:pPr>
            <a:endParaRPr lang="en-US"/>
          </a:p>
        </p:txBody>
      </p:sp>
      <p:sp>
        <p:nvSpPr>
          <p:cNvPr id="7" name="Номер слайда 6"/>
          <p:cNvSpPr>
            <a:spLocks noGrp="1"/>
          </p:cNvSpPr>
          <p:nvPr>
            <p:ph type="sldNum" sz="quarter" idx="5"/>
          </p:nvPr>
        </p:nvSpPr>
        <p:spPr>
          <a:xfrm>
            <a:off x="3856880" y="9443241"/>
            <a:ext cx="2951905" cy="497682"/>
          </a:xfrm>
          <a:prstGeom prst="rect">
            <a:avLst/>
          </a:prstGeom>
        </p:spPr>
        <p:txBody>
          <a:bodyPr vert="horz" lIns="91595" tIns="45798" rIns="91595" bIns="45798" rtlCol="0" anchor="b"/>
          <a:lstStyle>
            <a:lvl1pPr algn="r">
              <a:defRPr sz="1200">
                <a:latin typeface="Arial" charset="0"/>
                <a:cs typeface="+mn-cs"/>
              </a:defRPr>
            </a:lvl1pPr>
          </a:lstStyle>
          <a:p>
            <a:pPr>
              <a:defRPr/>
            </a:pPr>
            <a:fld id="{C70E8E24-1B05-44AF-929E-510B525D4105}" type="slidenum">
              <a:rPr lang="en-US"/>
              <a:pPr>
                <a:defRPr/>
              </a:pPr>
              <a:t>‹#›</a:t>
            </a:fld>
            <a:endParaRPr lang="en-US"/>
          </a:p>
        </p:txBody>
      </p:sp>
    </p:spTree>
    <p:extLst>
      <p:ext uri="{BB962C8B-B14F-4D97-AF65-F5344CB8AC3E}">
        <p14:creationId xmlns:p14="http://schemas.microsoft.com/office/powerpoint/2010/main" val="1573348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Образ слайда 1"/>
          <p:cNvSpPr>
            <a:spLocks noGrp="1" noRot="1" noChangeAspect="1" noTextEdit="1"/>
          </p:cNvSpPr>
          <p:nvPr>
            <p:ph type="sldImg"/>
          </p:nvPr>
        </p:nvSpPr>
        <p:spPr bwMode="auto">
          <a:noFill/>
          <a:ln>
            <a:solidFill>
              <a:srgbClr val="000000"/>
            </a:solidFill>
            <a:miter lim="800000"/>
            <a:headEnd/>
            <a:tailEnd/>
          </a:ln>
        </p:spPr>
      </p:sp>
      <p:sp>
        <p:nvSpPr>
          <p:cNvPr id="13005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13005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BEDC92-4232-4FF8-8490-9E237C852461}"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2</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4</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5</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46CABE-DC11-41D8-BD71-896956F8BB37}" type="slidenum">
              <a:rPr lang="en-GB" smtClean="0">
                <a:latin typeface="Arial" pitchFamily="34" charset="0"/>
              </a:rPr>
              <a:pPr/>
              <a:t>8</a:t>
            </a:fld>
            <a:endParaRPr lang="en-GB" smtClean="0">
              <a:latin typeface="Arial" pitchFamily="34" charset="0"/>
            </a:endParaRPr>
          </a:p>
        </p:txBody>
      </p:sp>
      <p:sp>
        <p:nvSpPr>
          <p:cNvPr id="30723" name="Rectangle 2"/>
          <p:cNvSpPr>
            <a:spLocks noGrp="1" noRot="1" noChangeAspect="1" noChangeArrowheads="1" noTextEdit="1"/>
          </p:cNvSpPr>
          <p:nvPr>
            <p:ph type="sldImg"/>
          </p:nvPr>
        </p:nvSpPr>
        <p:spPr bwMode="auto">
          <a:xfrm>
            <a:off x="920750" y="746125"/>
            <a:ext cx="4972050" cy="3729038"/>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23</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25</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46ED7-B552-45FD-820D-7BF9EFA7A2CE}" type="slidenum">
              <a:rPr lang="ru-RU" smtClean="0">
                <a:latin typeface="Arial" pitchFamily="34" charset="0"/>
              </a:rPr>
              <a:pPr/>
              <a:t>26</a:t>
            </a:fld>
            <a:endParaRPr lang="ru-RU" smtClean="0">
              <a:latin typeface="Arial" pitchFamily="34"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959242-3184-44E1-BFAA-F325CFB3B261}" type="slidenum">
              <a:rPr lang="ru-RU" smtClean="0">
                <a:latin typeface="Arial" pitchFamily="34" charset="0"/>
              </a:rPr>
              <a:pPr/>
              <a:t>28</a:t>
            </a:fld>
            <a:endParaRPr lang="ru-RU" smtClean="0">
              <a:latin typeface="Arial" pitchFamily="34" charset="0"/>
            </a:endParaRPr>
          </a:p>
        </p:txBody>
      </p:sp>
      <p:sp>
        <p:nvSpPr>
          <p:cNvPr id="207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7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Миссии технической поддержки (МТП) входят в программу ВАО АЭС «Техническая поддержка и обмен».</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cxnSp>
        <p:nvCxnSpPr>
          <p:cNvPr id="4" name="Straight Connector 8"/>
          <p:cNvCxnSpPr/>
          <p:nvPr userDrawn="1"/>
        </p:nvCxnSpPr>
        <p:spPr>
          <a:xfrm>
            <a:off x="0" y="3224213"/>
            <a:ext cx="9144000" cy="0"/>
          </a:xfrm>
          <a:prstGeom prst="line">
            <a:avLst/>
          </a:prstGeom>
          <a:ln w="6350">
            <a:solidFill>
              <a:srgbClr val="E1EBF7"/>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1599000" y="3284984"/>
            <a:ext cx="7221472" cy="1362075"/>
          </a:xfrm>
        </p:spPr>
        <p:txBody>
          <a:bodyPr anchor="t">
            <a:normAutofit/>
          </a:bodyPr>
          <a:lstStyle>
            <a:lvl1pPr algn="l">
              <a:defRPr sz="2400" b="0" cap="none" baseline="0">
                <a:solidFill>
                  <a:schemeClr val="bg1"/>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1602000" y="2286000"/>
            <a:ext cx="7221472" cy="892800"/>
          </a:xfrm>
        </p:spPr>
        <p:txBody>
          <a:bodyPr anchor="b">
            <a:noAutofit/>
          </a:bodyPr>
          <a:lstStyle>
            <a:lvl1pPr marL="0" indent="0">
              <a:buNone/>
              <a:defRPr sz="5200">
                <a:solidFill>
                  <a:schemeClr val="bg1"/>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7780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86026" y="1412776"/>
            <a:ext cx="8606454" cy="5112568"/>
          </a:xfrm>
        </p:spPr>
        <p:txBody>
          <a:bodyPr rtlCol="0">
            <a:normAutofit/>
          </a:bodyPr>
          <a:lstStyle>
            <a:lvl1pPr>
              <a:buClr>
                <a:srgbClr val="12718F"/>
              </a:buClr>
              <a:defRPr lang="en-GB" dirty="0" smtClean="0"/>
            </a:lvl1pPr>
            <a:lvl2pPr>
              <a:buClr>
                <a:srgbClr val="127290"/>
              </a:buClr>
              <a:defRPr baseline="0"/>
            </a:lvl2pPr>
            <a:lvl3pPr>
              <a:buClr>
                <a:srgbClr val="127290"/>
              </a:buClr>
              <a:defRPr lang="en-GB" dirty="0" smtClean="0"/>
            </a:lvl3pPr>
            <a:lvl4pPr>
              <a:buClr>
                <a:srgbClr val="12718F"/>
              </a:buClr>
              <a:defRPr lang="en-GB" dirty="0" smtClean="0"/>
            </a:lvl4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3"/>
          <p:cNvSpPr>
            <a:spLocks noGrp="1"/>
          </p:cNvSpPr>
          <p:nvPr>
            <p:ph type="ftr" sz="quarter" idx="10"/>
          </p:nvPr>
        </p:nvSpPr>
        <p:spPr/>
        <p:txBody>
          <a:bodyPr/>
          <a:lstStyle>
            <a:lvl1pPr algn="ctr" fontAlgn="base">
              <a:spcBef>
                <a:spcPct val="0"/>
              </a:spcBef>
              <a:spcAft>
                <a:spcPct val="0"/>
              </a:spcAft>
              <a:defRPr sz="1200">
                <a:solidFill>
                  <a:prstClr val="black"/>
                </a:solidFill>
                <a:latin typeface="Arial" pitchFamily="34" charset="0"/>
              </a:defRPr>
            </a:lvl1pPr>
          </a:lstStyle>
          <a:p>
            <a:pPr>
              <a:defRPr/>
            </a:pPr>
            <a:endParaRPr lang="en-GB"/>
          </a:p>
        </p:txBody>
      </p:sp>
      <p:sp>
        <p:nvSpPr>
          <p:cNvPr id="5" name="Slide Number Placeholder 5"/>
          <p:cNvSpPr>
            <a:spLocks noGrp="1"/>
          </p:cNvSpPr>
          <p:nvPr>
            <p:ph type="sldNum" sz="quarter" idx="11"/>
          </p:nvPr>
        </p:nvSpPr>
        <p:spPr/>
        <p:txBody>
          <a:bodyPr/>
          <a:lstStyle>
            <a:lvl1pPr algn="r" fontAlgn="base">
              <a:spcBef>
                <a:spcPct val="0"/>
              </a:spcBef>
              <a:spcAft>
                <a:spcPct val="0"/>
              </a:spcAft>
              <a:defRPr sz="1200">
                <a:solidFill>
                  <a:prstClr val="black"/>
                </a:solidFill>
                <a:latin typeface="Arial" pitchFamily="34" charset="0"/>
              </a:defRPr>
            </a:lvl1pPr>
          </a:lstStyle>
          <a:p>
            <a:pPr>
              <a:defRPr/>
            </a:pPr>
            <a:fld id="{64F2B057-634E-4668-B52F-D3D295EBCEC4}" type="slidenum">
              <a:rPr lang="en-GB"/>
              <a:pPr>
                <a:defRPr/>
              </a:pPr>
              <a:t>‹#›</a:t>
            </a:fld>
            <a:endParaRPr lang="en-GB"/>
          </a:p>
        </p:txBody>
      </p:sp>
    </p:spTree>
    <p:extLst>
      <p:ext uri="{BB962C8B-B14F-4D97-AF65-F5344CB8AC3E}">
        <p14:creationId xmlns:p14="http://schemas.microsoft.com/office/powerpoint/2010/main" val="117126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lgn="ctr" fontAlgn="base">
              <a:spcBef>
                <a:spcPct val="0"/>
              </a:spcBef>
              <a:spcAft>
                <a:spcPct val="0"/>
              </a:spcAft>
              <a:defRPr sz="1200">
                <a:solidFill>
                  <a:prstClr val="black"/>
                </a:solidFill>
                <a:latin typeface="Arial" pitchFamily="34" charset="0"/>
              </a:defRPr>
            </a:lvl1pPr>
          </a:lstStyle>
          <a:p>
            <a:pPr>
              <a:defRPr/>
            </a:pPr>
            <a:endParaRPr lang="en-GB"/>
          </a:p>
        </p:txBody>
      </p:sp>
      <p:sp>
        <p:nvSpPr>
          <p:cNvPr id="4" name="Slide Number Placeholder 5"/>
          <p:cNvSpPr>
            <a:spLocks noGrp="1"/>
          </p:cNvSpPr>
          <p:nvPr>
            <p:ph type="sldNum" sz="quarter" idx="11"/>
          </p:nvPr>
        </p:nvSpPr>
        <p:spPr/>
        <p:txBody>
          <a:bodyPr/>
          <a:lstStyle>
            <a:lvl1pPr algn="r" fontAlgn="base">
              <a:spcBef>
                <a:spcPct val="0"/>
              </a:spcBef>
              <a:spcAft>
                <a:spcPct val="0"/>
              </a:spcAft>
              <a:defRPr sz="1200">
                <a:solidFill>
                  <a:prstClr val="black"/>
                </a:solidFill>
                <a:latin typeface="Arial" pitchFamily="34" charset="0"/>
              </a:defRPr>
            </a:lvl1pPr>
          </a:lstStyle>
          <a:p>
            <a:pPr>
              <a:defRPr/>
            </a:pPr>
            <a:fld id="{FDB0F732-E039-4EAE-8E12-916F99782192}" type="slidenum">
              <a:rPr lang="en-GB"/>
              <a:pPr>
                <a:defRPr/>
              </a:pPr>
              <a:t>‹#›</a:t>
            </a:fld>
            <a:endParaRPr lang="en-GB"/>
          </a:p>
        </p:txBody>
      </p:sp>
    </p:spTree>
    <p:extLst>
      <p:ext uri="{BB962C8B-B14F-4D97-AF65-F5344CB8AC3E}">
        <p14:creationId xmlns:p14="http://schemas.microsoft.com/office/powerpoint/2010/main" val="423043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Opening Pa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Rectangle 7"/>
          <p:cNvSpPr/>
          <p:nvPr userDrawn="1"/>
        </p:nvSpPr>
        <p:spPr>
          <a:xfrm>
            <a:off x="0" y="3733800"/>
            <a:ext cx="9144000" cy="342900"/>
          </a:xfrm>
          <a:prstGeom prst="rect">
            <a:avLst/>
          </a:prstGeom>
          <a:solidFill>
            <a:schemeClr val="bg1">
              <a:alpha val="35000"/>
            </a:schemeClr>
          </a:solidFill>
          <a:ln w="6350">
            <a:noFill/>
          </a:ln>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GB" dirty="0" smtClean="0">
                <a:solidFill>
                  <a:prstClr val="white"/>
                </a:solidFill>
              </a:rPr>
              <a:t>	</a:t>
            </a:r>
            <a:endParaRPr lang="en-GB" sz="1300" spc="200" dirty="0">
              <a:solidFill>
                <a:prstClr val="white"/>
              </a:solidFill>
            </a:endParaRPr>
          </a:p>
        </p:txBody>
      </p:sp>
      <p:sp>
        <p:nvSpPr>
          <p:cNvPr id="3" name="Rectangle 8"/>
          <p:cNvSpPr/>
          <p:nvPr userDrawn="1"/>
        </p:nvSpPr>
        <p:spPr>
          <a:xfrm>
            <a:off x="2647950" y="3759200"/>
            <a:ext cx="4572000" cy="292100"/>
          </a:xfrm>
          <a:prstGeom prst="rect">
            <a:avLst/>
          </a:prstGeom>
        </p:spPr>
        <p:txBody>
          <a:bodyPr>
            <a:spAutoFit/>
          </a:bodyPr>
          <a:lstStyle/>
          <a:p>
            <a:pPr defTabSz="457200" fontAlgn="auto">
              <a:spcBef>
                <a:spcPts val="0"/>
              </a:spcBef>
              <a:spcAft>
                <a:spcPts val="0"/>
              </a:spcAft>
              <a:defRPr/>
            </a:pPr>
            <a:r>
              <a:rPr lang="en-GB" sz="1300" spc="240" dirty="0">
                <a:solidFill>
                  <a:prstClr val="white"/>
                </a:solidFill>
                <a:latin typeface="Calibri"/>
              </a:rPr>
              <a:t>WORLD ASSOCIATION OF NUCLEAR OPERATORS</a:t>
            </a:r>
          </a:p>
        </p:txBody>
      </p:sp>
      <p:cxnSp>
        <p:nvCxnSpPr>
          <p:cNvPr id="4" name="Straight Connector 10"/>
          <p:cNvCxnSpPr/>
          <p:nvPr userDrawn="1"/>
        </p:nvCxnSpPr>
        <p:spPr>
          <a:xfrm>
            <a:off x="0" y="3733800"/>
            <a:ext cx="9144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5" name="Straight Connector 11"/>
          <p:cNvCxnSpPr/>
          <p:nvPr userDrawn="1"/>
        </p:nvCxnSpPr>
        <p:spPr>
          <a:xfrm>
            <a:off x="0" y="4076700"/>
            <a:ext cx="9144000" cy="0"/>
          </a:xfrm>
          <a:prstGeom prst="line">
            <a:avLst/>
          </a:prstGeom>
          <a:ln w="6350">
            <a:solidFill>
              <a:schemeClr val="bg1"/>
            </a:solidFill>
          </a:ln>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09850" y="2667000"/>
            <a:ext cx="4500563"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5980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285750" y="765175"/>
            <a:ext cx="86074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285750" y="1412875"/>
            <a:ext cx="8607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pic>
        <p:nvPicPr>
          <p:cNvPr id="1434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6613" y="315913"/>
            <a:ext cx="16192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7186613" y="730250"/>
            <a:ext cx="1619250" cy="0"/>
          </a:xfrm>
          <a:prstGeom prst="line">
            <a:avLst/>
          </a:prstGeom>
          <a:ln w="3175">
            <a:solidFill>
              <a:schemeClr val="bg1">
                <a:alpha val="50000"/>
              </a:schemeClr>
            </a:solidFill>
          </a:ln>
        </p:spPr>
        <p:style>
          <a:lnRef idx="2">
            <a:schemeClr val="accent1"/>
          </a:lnRef>
          <a:fillRef idx="0">
            <a:schemeClr val="accent1"/>
          </a:fillRef>
          <a:effectRef idx="1">
            <a:schemeClr val="accent1"/>
          </a:effectRef>
          <a:fontRef idx="minor">
            <a:schemeClr val="tx1"/>
          </a:fontRef>
        </p:style>
      </p:cxn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fontAlgn="auto">
              <a:spcBef>
                <a:spcPts val="0"/>
              </a:spcBef>
              <a:spcAft>
                <a:spcPts val="0"/>
              </a:spcAft>
              <a:defRPr sz="1200">
                <a:solidFill>
                  <a:prstClr val="black"/>
                </a:solidFill>
                <a:latin typeface="Calibri"/>
              </a:defRPr>
            </a:lvl1pPr>
          </a:lstStyle>
          <a:p>
            <a:pPr defTabSz="457200">
              <a:defRPr/>
            </a:pPr>
            <a:endParaRPr lang="en-GB"/>
          </a:p>
        </p:txBody>
      </p:sp>
      <p:sp>
        <p:nvSpPr>
          <p:cNvPr id="6" name="Slide Number Placeholder 5"/>
          <p:cNvSpPr>
            <a:spLocks noGrp="1"/>
          </p:cNvSpPr>
          <p:nvPr>
            <p:ph type="sldNum" sz="quarter" idx="4"/>
          </p:nvPr>
        </p:nvSpPr>
        <p:spPr>
          <a:xfrm>
            <a:off x="8162925" y="6572250"/>
            <a:ext cx="752475" cy="285750"/>
          </a:xfrm>
          <a:prstGeom prst="rect">
            <a:avLst/>
          </a:prstGeom>
        </p:spPr>
        <p:txBody>
          <a:bodyPr vert="horz" lIns="91440" tIns="45720" rIns="91440" bIns="45720" rtlCol="0" anchor="ctr"/>
          <a:lstStyle>
            <a:lvl1pPr algn="r" fontAlgn="auto">
              <a:spcBef>
                <a:spcPts val="0"/>
              </a:spcBef>
              <a:spcAft>
                <a:spcPts val="0"/>
              </a:spcAft>
              <a:defRPr sz="1200">
                <a:solidFill>
                  <a:prstClr val="black"/>
                </a:solidFill>
                <a:latin typeface="Calibri"/>
              </a:defRPr>
            </a:lvl1pPr>
          </a:lstStyle>
          <a:p>
            <a:pPr defTabSz="457200">
              <a:defRPr/>
            </a:pPr>
            <a:fld id="{48452809-3D74-4A52-882A-02819A9DFC35}" type="slidenum">
              <a:rPr lang="en-GB"/>
              <a:pPr defTabSz="457200">
                <a:defRPr/>
              </a:pPr>
              <a:t>‹#›</a:t>
            </a:fld>
            <a:endParaRPr lang="en-GB"/>
          </a:p>
        </p:txBody>
      </p:sp>
    </p:spTree>
    <p:extLst>
      <p:ext uri="{BB962C8B-B14F-4D97-AF65-F5344CB8AC3E}">
        <p14:creationId xmlns:p14="http://schemas.microsoft.com/office/powerpoint/2010/main" val="282004927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500" kern="1200">
          <a:solidFill>
            <a:schemeClr val="bg1"/>
          </a:solidFill>
          <a:latin typeface="+mn-lt"/>
          <a:ea typeface="+mj-ea"/>
          <a:cs typeface="+mj-cs"/>
        </a:defRPr>
      </a:lvl1pPr>
      <a:lvl2pPr algn="l" defTabSz="457200" rtl="0" eaLnBrk="0" fontAlgn="base" hangingPunct="0">
        <a:spcBef>
          <a:spcPct val="0"/>
        </a:spcBef>
        <a:spcAft>
          <a:spcPct val="0"/>
        </a:spcAft>
        <a:defRPr sz="2500">
          <a:solidFill>
            <a:schemeClr val="bg1"/>
          </a:solidFill>
          <a:latin typeface="Calibri" pitchFamily="34" charset="0"/>
        </a:defRPr>
      </a:lvl2pPr>
      <a:lvl3pPr algn="l" defTabSz="457200" rtl="0" eaLnBrk="0" fontAlgn="base" hangingPunct="0">
        <a:spcBef>
          <a:spcPct val="0"/>
        </a:spcBef>
        <a:spcAft>
          <a:spcPct val="0"/>
        </a:spcAft>
        <a:defRPr sz="2500">
          <a:solidFill>
            <a:schemeClr val="bg1"/>
          </a:solidFill>
          <a:latin typeface="Calibri" pitchFamily="34" charset="0"/>
        </a:defRPr>
      </a:lvl3pPr>
      <a:lvl4pPr algn="l" defTabSz="457200" rtl="0" eaLnBrk="0" fontAlgn="base" hangingPunct="0">
        <a:spcBef>
          <a:spcPct val="0"/>
        </a:spcBef>
        <a:spcAft>
          <a:spcPct val="0"/>
        </a:spcAft>
        <a:defRPr sz="2500">
          <a:solidFill>
            <a:schemeClr val="bg1"/>
          </a:solidFill>
          <a:latin typeface="Calibri" pitchFamily="34" charset="0"/>
        </a:defRPr>
      </a:lvl4pPr>
      <a:lvl5pPr algn="l" defTabSz="457200" rtl="0" eaLnBrk="0" fontAlgn="base" hangingPunct="0">
        <a:spcBef>
          <a:spcPct val="0"/>
        </a:spcBef>
        <a:spcAft>
          <a:spcPct val="0"/>
        </a:spcAft>
        <a:defRPr sz="2500">
          <a:solidFill>
            <a:schemeClr val="bg1"/>
          </a:solidFill>
          <a:latin typeface="Calibri" pitchFamily="34" charset="0"/>
        </a:defRPr>
      </a:lvl5pPr>
      <a:lvl6pPr marL="457200" algn="l" defTabSz="457200" rtl="0" fontAlgn="base">
        <a:spcBef>
          <a:spcPct val="0"/>
        </a:spcBef>
        <a:spcAft>
          <a:spcPct val="0"/>
        </a:spcAft>
        <a:defRPr sz="2500">
          <a:solidFill>
            <a:schemeClr val="bg1"/>
          </a:solidFill>
          <a:latin typeface="Calibri" pitchFamily="34" charset="0"/>
        </a:defRPr>
      </a:lvl6pPr>
      <a:lvl7pPr marL="914400" algn="l" defTabSz="457200" rtl="0" fontAlgn="base">
        <a:spcBef>
          <a:spcPct val="0"/>
        </a:spcBef>
        <a:spcAft>
          <a:spcPct val="0"/>
        </a:spcAft>
        <a:defRPr sz="2500">
          <a:solidFill>
            <a:schemeClr val="bg1"/>
          </a:solidFill>
          <a:latin typeface="Calibri" pitchFamily="34" charset="0"/>
        </a:defRPr>
      </a:lvl7pPr>
      <a:lvl8pPr marL="1371600" algn="l" defTabSz="457200" rtl="0" fontAlgn="base">
        <a:spcBef>
          <a:spcPct val="0"/>
        </a:spcBef>
        <a:spcAft>
          <a:spcPct val="0"/>
        </a:spcAft>
        <a:defRPr sz="2500">
          <a:solidFill>
            <a:schemeClr val="bg1"/>
          </a:solidFill>
          <a:latin typeface="Calibri" pitchFamily="34" charset="0"/>
        </a:defRPr>
      </a:lvl8pPr>
      <a:lvl9pPr marL="1828800" algn="l" defTabSz="457200" rtl="0" fontAlgn="base">
        <a:spcBef>
          <a:spcPct val="0"/>
        </a:spcBef>
        <a:spcAft>
          <a:spcPct val="0"/>
        </a:spcAft>
        <a:defRPr sz="2500">
          <a:solidFill>
            <a:schemeClr val="bg1"/>
          </a:solidFill>
          <a:latin typeface="Calibri" pitchFamily="34" charset="0"/>
        </a:defRPr>
      </a:lvl9pPr>
    </p:titleStyle>
    <p:bodyStyle>
      <a:lvl1pPr marL="358775" indent="-358775" algn="l" defTabSz="457200" rtl="0" eaLnBrk="0" fontAlgn="base" hangingPunct="0">
        <a:spcBef>
          <a:spcPts val="300"/>
        </a:spcBef>
        <a:spcAft>
          <a:spcPts val="300"/>
        </a:spcAft>
        <a:buClr>
          <a:srgbClr val="498934"/>
        </a:buClr>
        <a:buSzPct val="100000"/>
        <a:buFont typeface="Wingdings" pitchFamily="2" charset="2"/>
        <a:buChar char="q"/>
        <a:defRPr lang="en-US" sz="2500" kern="1200" dirty="0">
          <a:solidFill>
            <a:schemeClr val="tx1"/>
          </a:solidFill>
          <a:latin typeface="+mn-lt"/>
          <a:ea typeface="+mn-ea"/>
          <a:cs typeface="+mn-cs"/>
        </a:defRPr>
      </a:lvl1pPr>
      <a:lvl2pPr marL="720725" indent="-358775" algn="l" defTabSz="457200" rtl="0" eaLnBrk="0" fontAlgn="base" hangingPunct="0">
        <a:spcBef>
          <a:spcPts val="300"/>
        </a:spcBef>
        <a:spcAft>
          <a:spcPts val="300"/>
        </a:spcAft>
        <a:buClr>
          <a:srgbClr val="127290"/>
        </a:buClr>
        <a:buSzPct val="100000"/>
        <a:buFont typeface="Wingdings" pitchFamily="2" charset="2"/>
        <a:buChar char="q"/>
        <a:defRPr lang="en-US" kern="1200" dirty="0">
          <a:solidFill>
            <a:schemeClr val="tx1"/>
          </a:solidFill>
          <a:latin typeface="+mn-lt"/>
          <a:ea typeface="+mn-ea"/>
          <a:cs typeface="+mn-cs"/>
        </a:defRPr>
      </a:lvl2pPr>
      <a:lvl3pPr marL="1081088" indent="-358775" algn="l" defTabSz="457200" rtl="0" eaLnBrk="0" fontAlgn="base" hangingPunct="0">
        <a:spcBef>
          <a:spcPts val="300"/>
        </a:spcBef>
        <a:spcAft>
          <a:spcPts val="300"/>
        </a:spcAft>
        <a:buClr>
          <a:srgbClr val="127290"/>
        </a:buClr>
        <a:buSzPct val="100000"/>
        <a:buFont typeface="Wingdings" pitchFamily="2" charset="2"/>
        <a:buChar char="q"/>
        <a:defRPr lang="en-US" kern="1200" dirty="0">
          <a:solidFill>
            <a:schemeClr val="tx1"/>
          </a:solidFill>
          <a:latin typeface="+mn-lt"/>
          <a:ea typeface="+mn-ea"/>
          <a:cs typeface="+mn-cs"/>
        </a:defRPr>
      </a:lvl3pPr>
      <a:lvl4pPr marL="1079500" indent="-358775" algn="l" defTabSz="457200" rtl="0" eaLnBrk="0" fontAlgn="base" hangingPunct="0">
        <a:spcBef>
          <a:spcPts val="300"/>
        </a:spcBef>
        <a:spcAft>
          <a:spcPts val="300"/>
        </a:spcAft>
        <a:buClr>
          <a:srgbClr val="498934"/>
        </a:buClr>
        <a:buSzPct val="100000"/>
        <a:buFont typeface="Wingdings" pitchFamily="2" charset="2"/>
        <a:buChar char="q"/>
        <a:defRPr lang="en-US" sz="1600" kern="1200" dirty="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804850" y="4214818"/>
            <a:ext cx="7534300" cy="2022494"/>
          </a:xfrm>
        </p:spPr>
        <p:txBody>
          <a:bodyPr anchor="b"/>
          <a:lstStyle/>
          <a:p>
            <a:pPr algn="ctr"/>
            <a:r>
              <a:rPr lang="en-US" sz="3200" b="1" dirty="0">
                <a:solidFill>
                  <a:prstClr val="white"/>
                </a:solidFill>
                <a:effectLst>
                  <a:outerShdw blurRad="38100" dist="38100" dir="2700000" algn="tl">
                    <a:srgbClr val="000000">
                      <a:alpha val="43137"/>
                    </a:srgbClr>
                  </a:outerShdw>
                </a:effectLst>
              </a:rPr>
              <a:t>Operating Company</a:t>
            </a:r>
            <a:r>
              <a:rPr lang="ru-RU" sz="3200" b="1" dirty="0">
                <a:solidFill>
                  <a:prstClr val="white"/>
                </a:solidFill>
                <a:effectLst>
                  <a:outerShdw blurRad="38100" dist="38100" dir="2700000" algn="tl">
                    <a:srgbClr val="000000">
                      <a:alpha val="43137"/>
                    </a:srgbClr>
                  </a:outerShdw>
                </a:effectLst>
              </a:rPr>
              <a:t/>
            </a:r>
            <a:br>
              <a:rPr lang="ru-RU" sz="3200" b="1" dirty="0">
                <a:solidFill>
                  <a:prstClr val="white"/>
                </a:solidFill>
                <a:effectLst>
                  <a:outerShdw blurRad="38100" dist="38100" dir="2700000" algn="tl">
                    <a:srgbClr val="000000">
                      <a:alpha val="43137"/>
                    </a:srgbClr>
                  </a:outerShdw>
                </a:effectLst>
              </a:rPr>
            </a:br>
            <a:r>
              <a:rPr lang="en-US" sz="3200" b="1" dirty="0" smtClean="0">
                <a:solidFill>
                  <a:prstClr val="white"/>
                </a:solidFill>
                <a:effectLst>
                  <a:outerShdw blurRad="38100" dist="38100" dir="2700000" algn="tl">
                    <a:srgbClr val="000000">
                      <a:alpha val="43137"/>
                    </a:srgbClr>
                  </a:outerShdw>
                </a:effectLst>
              </a:rPr>
              <a:t>of </a:t>
            </a:r>
            <a:r>
              <a:rPr lang="en-US" sz="3200" b="1" dirty="0" smtClean="0">
                <a:effectLst>
                  <a:outerShdw blurRad="38100" dist="38100" dir="2700000" algn="tl">
                    <a:srgbClr val="000000">
                      <a:alpha val="43137"/>
                    </a:srgbClr>
                  </a:outerShdw>
                </a:effectLst>
              </a:rPr>
              <a:t>Bushehr NPP</a:t>
            </a:r>
            <a:r>
              <a:rPr lang="ru-RU" sz="3200" b="1" dirty="0">
                <a:effectLst>
                  <a:outerShdw blurRad="38100" dist="38100" dir="2700000" algn="tl">
                    <a:srgbClr val="000000">
                      <a:alpha val="43137"/>
                    </a:srgbClr>
                  </a:outerShdw>
                </a:effectLst>
              </a:rPr>
              <a:t/>
            </a:r>
            <a:br>
              <a:rPr lang="ru-RU" sz="3200" b="1" dirty="0">
                <a:effectLst>
                  <a:outerShdw blurRad="38100" dist="38100" dir="2700000" algn="tl">
                    <a:srgbClr val="000000">
                      <a:alpha val="43137"/>
                    </a:srgbClr>
                  </a:outerShdw>
                </a:effectLst>
              </a:rPr>
            </a:br>
            <a:r>
              <a:rPr lang="en-US" sz="3200" dirty="0" err="1"/>
              <a:t>Ghaffari</a:t>
            </a:r>
            <a:r>
              <a:rPr lang="en-US" sz="3200" dirty="0"/>
              <a:t> - Hossein</a:t>
            </a:r>
            <a:r>
              <a:rPr lang="en-US" sz="3200" dirty="0"/>
              <a:t/>
            </a:r>
            <a:br>
              <a:rPr lang="en-US" sz="3200" dirty="0"/>
            </a:br>
            <a:r>
              <a:rPr lang="en-US" sz="3200" dirty="0"/>
              <a:t>Bushehr NPP Manager &amp; Managing </a:t>
            </a:r>
            <a:r>
              <a:rPr lang="en-US" sz="3200" dirty="0"/>
              <a:t>Director</a:t>
            </a:r>
            <a:endParaRPr lang="en-GB" sz="36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605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441321" y="332656"/>
            <a:ext cx="4261359" cy="954107"/>
          </a:xfrm>
          <a:prstGeom prst="rect">
            <a:avLst/>
          </a:prstGeom>
          <a:noFill/>
        </p:spPr>
        <p:txBody>
          <a:bodyPr wrap="none" rtlCol="0">
            <a:spAutoFit/>
          </a:bodyPr>
          <a:lstStyle/>
          <a:p>
            <a:pPr lvl="0" algn="ctr"/>
            <a:r>
              <a:rPr lang="en-US" sz="2800" b="1" dirty="0">
                <a:latin typeface="Calibri" pitchFamily="34" charset="0"/>
              </a:rPr>
              <a:t>WANO Peer </a:t>
            </a:r>
            <a:r>
              <a:rPr lang="en-US" sz="2800" b="1" dirty="0" smtClean="0">
                <a:latin typeface="Calibri" pitchFamily="34" charset="0"/>
              </a:rPr>
              <a:t>Review Results</a:t>
            </a:r>
            <a:br>
              <a:rPr lang="en-US" sz="2800" b="1" dirty="0" smtClean="0">
                <a:latin typeface="Calibri" pitchFamily="34" charset="0"/>
              </a:rPr>
            </a:br>
            <a:r>
              <a:rPr lang="en-US" sz="2800" b="1" dirty="0" smtClean="0">
                <a:latin typeface="Calibri" pitchFamily="34" charset="0"/>
              </a:rPr>
              <a:t> AFIs</a:t>
            </a:r>
            <a:endParaRPr lang="ru-RU" sz="2800" dirty="0"/>
          </a:p>
        </p:txBody>
      </p:sp>
      <p:graphicFrame>
        <p:nvGraphicFramePr>
          <p:cNvPr id="3" name="Table 2"/>
          <p:cNvGraphicFramePr>
            <a:graphicFrameLocks noGrp="1"/>
          </p:cNvGraphicFramePr>
          <p:nvPr>
            <p:extLst>
              <p:ext uri="{D42A27DB-BD31-4B8C-83A1-F6EECF244321}">
                <p14:modId xmlns:p14="http://schemas.microsoft.com/office/powerpoint/2010/main" val="2155381300"/>
              </p:ext>
            </p:extLst>
          </p:nvPr>
        </p:nvGraphicFramePr>
        <p:xfrm>
          <a:off x="160455" y="1484783"/>
          <a:ext cx="8823090" cy="4977324"/>
        </p:xfrm>
        <a:graphic>
          <a:graphicData uri="http://schemas.openxmlformats.org/drawingml/2006/table">
            <a:tbl>
              <a:tblPr firstRow="1" firstCol="1" bandRow="1">
                <a:tableStyleId>{93296810-A885-4BE3-A3E7-6D5BEEA58F35}</a:tableStyleId>
              </a:tblPr>
              <a:tblGrid>
                <a:gridCol w="326147">
                  <a:extLst>
                    <a:ext uri="{9D8B030D-6E8A-4147-A177-3AD203B41FA5}">
                      <a16:colId xmlns:a16="http://schemas.microsoft.com/office/drawing/2014/main" val="20000"/>
                    </a:ext>
                  </a:extLst>
                </a:gridCol>
                <a:gridCol w="5506501">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50282">
                  <a:extLst>
                    <a:ext uri="{9D8B030D-6E8A-4147-A177-3AD203B41FA5}">
                      <a16:colId xmlns:a16="http://schemas.microsoft.com/office/drawing/2014/main" val="20003"/>
                    </a:ext>
                  </a:extLst>
                </a:gridCol>
              </a:tblGrid>
              <a:tr h="144017">
                <a:tc>
                  <a:txBody>
                    <a:bodyPr/>
                    <a:lstStyle/>
                    <a:p>
                      <a:pPr>
                        <a:lnSpc>
                          <a:spcPct val="115000"/>
                        </a:lnSpc>
                        <a:spcBef>
                          <a:spcPts val="600"/>
                        </a:spcBef>
                        <a:spcAft>
                          <a:spcPts val="600"/>
                        </a:spcAft>
                      </a:pPr>
                      <a:r>
                        <a:rPr lang="ru-RU" sz="1400" dirty="0">
                          <a:effectLst/>
                        </a:rPr>
                        <a:t>№</a:t>
                      </a:r>
                      <a:endParaRPr lang="en-US" sz="3200" dirty="0">
                        <a:effectLst/>
                        <a:latin typeface="Calibri"/>
                      </a:endParaRPr>
                    </a:p>
                  </a:txBody>
                  <a:tcPr marL="33692" marR="33692" marT="0" marB="0"/>
                </a:tc>
                <a:tc>
                  <a:txBody>
                    <a:bodyPr/>
                    <a:lstStyle/>
                    <a:p>
                      <a:pPr algn="ctr">
                        <a:lnSpc>
                          <a:spcPct val="115000"/>
                        </a:lnSpc>
                        <a:spcBef>
                          <a:spcPts val="600"/>
                        </a:spcBef>
                        <a:spcAft>
                          <a:spcPts val="600"/>
                        </a:spcAft>
                      </a:pPr>
                      <a:r>
                        <a:rPr lang="en-US" sz="1600" dirty="0">
                          <a:effectLst/>
                        </a:rPr>
                        <a:t>Areas for improvement</a:t>
                      </a:r>
                      <a:endParaRPr lang="en-US" sz="1600" dirty="0">
                        <a:effectLst/>
                        <a:latin typeface="Calibri"/>
                      </a:endParaRPr>
                    </a:p>
                  </a:txBody>
                  <a:tcPr marL="33692" marR="33692" marT="0" marB="0"/>
                </a:tc>
                <a:tc>
                  <a:txBody>
                    <a:bodyPr/>
                    <a:lstStyle/>
                    <a:p>
                      <a:pPr algn="ctr">
                        <a:lnSpc>
                          <a:spcPct val="115000"/>
                        </a:lnSpc>
                        <a:spcBef>
                          <a:spcPts val="600"/>
                        </a:spcBef>
                        <a:spcAft>
                          <a:spcPts val="600"/>
                        </a:spcAft>
                      </a:pPr>
                      <a:r>
                        <a:rPr lang="en-US" sz="1600" dirty="0" smtClean="0">
                          <a:effectLst/>
                        </a:rPr>
                        <a:t>Field </a:t>
                      </a:r>
                      <a:endParaRPr lang="en-US" sz="1600" dirty="0">
                        <a:effectLst/>
                        <a:latin typeface="Calibri"/>
                      </a:endParaRPr>
                    </a:p>
                  </a:txBody>
                  <a:tcPr marL="33692" marR="33692" marT="0" marB="0"/>
                </a:tc>
                <a:tc>
                  <a:txBody>
                    <a:bodyPr/>
                    <a:lstStyle/>
                    <a:p>
                      <a:pPr algn="ctr">
                        <a:lnSpc>
                          <a:spcPct val="115000"/>
                        </a:lnSpc>
                        <a:spcBef>
                          <a:spcPts val="600"/>
                        </a:spcBef>
                        <a:spcAft>
                          <a:spcPts val="600"/>
                        </a:spcAft>
                      </a:pPr>
                      <a:r>
                        <a:rPr lang="en-US" sz="1600" dirty="0">
                          <a:effectLst/>
                        </a:rPr>
                        <a:t>Status of </a:t>
                      </a:r>
                      <a:r>
                        <a:rPr lang="en-US" sz="1600" dirty="0" smtClean="0">
                          <a:effectLst/>
                        </a:rPr>
                        <a:t>CM</a:t>
                      </a:r>
                      <a:endParaRPr lang="en-US" sz="1600" dirty="0">
                        <a:effectLst/>
                        <a:latin typeface="Calibri"/>
                      </a:endParaRPr>
                    </a:p>
                  </a:txBody>
                  <a:tcPr marL="33692" marR="33692" marT="0" marB="0"/>
                </a:tc>
                <a:extLst>
                  <a:ext uri="{0D108BD9-81ED-4DB2-BD59-A6C34878D82A}">
                    <a16:rowId xmlns:a16="http://schemas.microsoft.com/office/drawing/2014/main" val="10000"/>
                  </a:ext>
                </a:extLst>
              </a:tr>
              <a:tr h="727697">
                <a:tc>
                  <a:txBody>
                    <a:bodyPr/>
                    <a:lstStyle/>
                    <a:p>
                      <a:pPr>
                        <a:lnSpc>
                          <a:spcPct val="115000"/>
                        </a:lnSpc>
                        <a:spcBef>
                          <a:spcPts val="600"/>
                        </a:spcBef>
                        <a:spcAft>
                          <a:spcPts val="600"/>
                        </a:spcAft>
                      </a:pPr>
                      <a:r>
                        <a:rPr lang="en-US" sz="1000">
                          <a:effectLst/>
                        </a:rPr>
                        <a:t>1.</a:t>
                      </a:r>
                      <a:endParaRPr lang="en-US" sz="100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AFI LF.1-1: </a:t>
                      </a:r>
                      <a:r>
                        <a:rPr lang="en-US" sz="1400" dirty="0" smtClean="0">
                          <a:effectLst/>
                        </a:rPr>
                        <a:t>In some instances, station has not used a formal process to justify continuing operation.</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in the field of Management and Leadership</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30 CM were developed </a:t>
                      </a:r>
                    </a:p>
                    <a:p>
                      <a:pPr>
                        <a:lnSpc>
                          <a:spcPct val="115000"/>
                        </a:lnSpc>
                        <a:spcBef>
                          <a:spcPts val="600"/>
                        </a:spcBef>
                        <a:spcAft>
                          <a:spcPts val="600"/>
                        </a:spcAft>
                      </a:pPr>
                      <a:r>
                        <a:rPr lang="en-US" sz="1400" dirty="0">
                          <a:effectLst/>
                        </a:rPr>
                        <a:t> </a:t>
                      </a:r>
                      <a:endParaRPr lang="en-US" sz="1400" dirty="0">
                        <a:effectLst/>
                        <a:latin typeface="Calibri"/>
                      </a:endParaRPr>
                    </a:p>
                  </a:txBody>
                  <a:tcPr marL="33692" marR="33692" marT="0" marB="0"/>
                </a:tc>
                <a:extLst>
                  <a:ext uri="{0D108BD9-81ED-4DB2-BD59-A6C34878D82A}">
                    <a16:rowId xmlns:a16="http://schemas.microsoft.com/office/drawing/2014/main" val="10001"/>
                  </a:ext>
                </a:extLst>
              </a:tr>
              <a:tr h="115167">
                <a:tc>
                  <a:txBody>
                    <a:bodyPr/>
                    <a:lstStyle/>
                    <a:p>
                      <a:pPr>
                        <a:lnSpc>
                          <a:spcPct val="115000"/>
                        </a:lnSpc>
                        <a:spcBef>
                          <a:spcPts val="600"/>
                        </a:spcBef>
                        <a:spcAft>
                          <a:spcPts val="600"/>
                        </a:spcAft>
                      </a:pPr>
                      <a:r>
                        <a:rPr lang="en-US" sz="1000">
                          <a:effectLst/>
                        </a:rPr>
                        <a:t>2.</a:t>
                      </a:r>
                      <a:endParaRPr lang="en-US" sz="1000">
                        <a:effectLst/>
                        <a:latin typeface="Calibri"/>
                      </a:endParaRPr>
                    </a:p>
                  </a:txBody>
                  <a:tcPr marL="33692" marR="33692" marT="0" marB="0"/>
                </a:tc>
                <a:tc>
                  <a:txBody>
                    <a:bodyPr/>
                    <a:lstStyle/>
                    <a:p>
                      <a:pPr>
                        <a:lnSpc>
                          <a:spcPct val="115000"/>
                        </a:lnSpc>
                        <a:spcBef>
                          <a:spcPts val="600"/>
                        </a:spcBef>
                        <a:spcAft>
                          <a:spcPts val="600"/>
                        </a:spcAft>
                      </a:pPr>
                      <a:r>
                        <a:rPr lang="en-US" sz="1400" dirty="0" smtClean="0">
                          <a:effectLst/>
                        </a:rPr>
                        <a:t>AFI ОР.2-1 Operational switching and operation carrying out carefully, cautiously and in a controlled manner. </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in the field of Operation</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33 CM were developed</a:t>
                      </a:r>
                      <a:endParaRPr lang="en-US" sz="1400" dirty="0">
                        <a:effectLst/>
                        <a:latin typeface="Calibri"/>
                      </a:endParaRPr>
                    </a:p>
                  </a:txBody>
                  <a:tcPr marL="33692" marR="33692" marT="0" marB="0"/>
                </a:tc>
                <a:extLst>
                  <a:ext uri="{0D108BD9-81ED-4DB2-BD59-A6C34878D82A}">
                    <a16:rowId xmlns:a16="http://schemas.microsoft.com/office/drawing/2014/main" val="10002"/>
                  </a:ext>
                </a:extLst>
              </a:tr>
              <a:tr h="191075">
                <a:tc>
                  <a:txBody>
                    <a:bodyPr/>
                    <a:lstStyle/>
                    <a:p>
                      <a:pPr>
                        <a:lnSpc>
                          <a:spcPct val="115000"/>
                        </a:lnSpc>
                        <a:spcBef>
                          <a:spcPts val="600"/>
                        </a:spcBef>
                        <a:spcAft>
                          <a:spcPts val="600"/>
                        </a:spcAft>
                      </a:pPr>
                      <a:r>
                        <a:rPr lang="en-US" sz="1000">
                          <a:effectLst/>
                        </a:rPr>
                        <a:t>3.</a:t>
                      </a:r>
                      <a:endParaRPr lang="en-US" sz="1000">
                        <a:effectLst/>
                        <a:latin typeface="Calibri"/>
                      </a:endParaRPr>
                    </a:p>
                  </a:txBody>
                  <a:tcPr marL="33692" marR="33692" marT="0" marB="0"/>
                </a:tc>
                <a:tc>
                  <a:txBody>
                    <a:bodyPr/>
                    <a:lstStyle/>
                    <a:p>
                      <a:pPr>
                        <a:lnSpc>
                          <a:spcPct val="115000"/>
                        </a:lnSpc>
                        <a:spcBef>
                          <a:spcPts val="600"/>
                        </a:spcBef>
                        <a:spcAft>
                          <a:spcPts val="600"/>
                        </a:spcAft>
                      </a:pPr>
                      <a:r>
                        <a:rPr lang="en-US" sz="1400" dirty="0" smtClean="0">
                          <a:effectLst/>
                        </a:rPr>
                        <a:t>AFI OF.1-1 : At the station, there is no clear plan for the integrated identification and elimination of shortcomings of the system parameters and information on the operation of the equipment for MCR operators.</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 </a:t>
                      </a:r>
                      <a:r>
                        <a:rPr lang="en-US" sz="1400" dirty="0" smtClean="0">
                          <a:effectLst/>
                        </a:rPr>
                        <a:t>in the field of Operation</a:t>
                      </a:r>
                    </a:p>
                  </a:txBody>
                  <a:tcPr marL="33692" marR="33692" marT="0" marB="0"/>
                </a:tc>
                <a:tc>
                  <a:txBody>
                    <a:bodyPr/>
                    <a:lstStyle/>
                    <a:p>
                      <a:pPr>
                        <a:lnSpc>
                          <a:spcPct val="115000"/>
                        </a:lnSpc>
                        <a:spcBef>
                          <a:spcPts val="600"/>
                        </a:spcBef>
                        <a:spcAft>
                          <a:spcPts val="600"/>
                        </a:spcAft>
                      </a:pPr>
                      <a:r>
                        <a:rPr lang="en-US" sz="1400" dirty="0">
                          <a:effectLst/>
                        </a:rPr>
                        <a:t>45 CM were developed</a:t>
                      </a:r>
                      <a:endParaRPr lang="en-US" sz="1400" dirty="0">
                        <a:effectLst/>
                        <a:latin typeface="Calibri"/>
                      </a:endParaRPr>
                    </a:p>
                  </a:txBody>
                  <a:tcPr marL="33692" marR="33692" marT="0" marB="0"/>
                </a:tc>
                <a:extLst>
                  <a:ext uri="{0D108BD9-81ED-4DB2-BD59-A6C34878D82A}">
                    <a16:rowId xmlns:a16="http://schemas.microsoft.com/office/drawing/2014/main" val="10003"/>
                  </a:ext>
                </a:extLst>
              </a:tr>
              <a:tr h="244281">
                <a:tc>
                  <a:txBody>
                    <a:bodyPr/>
                    <a:lstStyle/>
                    <a:p>
                      <a:pPr>
                        <a:lnSpc>
                          <a:spcPct val="115000"/>
                        </a:lnSpc>
                        <a:spcBef>
                          <a:spcPts val="600"/>
                        </a:spcBef>
                        <a:spcAft>
                          <a:spcPts val="600"/>
                        </a:spcAft>
                      </a:pPr>
                      <a:r>
                        <a:rPr lang="en-US" sz="1000">
                          <a:effectLst/>
                        </a:rPr>
                        <a:t>4.</a:t>
                      </a:r>
                      <a:endParaRPr lang="en-US" sz="100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AFI OP.1-1 : In the implementation of some the abnormal and emergency situations in the simulation on FSS ,some shortcomings in the basic principles of the operators  led to human errors and  deterioration of the </a:t>
                      </a:r>
                      <a:r>
                        <a:rPr lang="en-US" sz="1400" dirty="0" smtClean="0">
                          <a:effectLst/>
                        </a:rPr>
                        <a:t>unit.  </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 </a:t>
                      </a:r>
                      <a:r>
                        <a:rPr lang="en-US" sz="1400" dirty="0" smtClean="0">
                          <a:effectLst/>
                        </a:rPr>
                        <a:t>in the field of Operation</a:t>
                      </a:r>
                    </a:p>
                  </a:txBody>
                  <a:tcPr marL="33692" marR="33692" marT="0" marB="0"/>
                </a:tc>
                <a:tc>
                  <a:txBody>
                    <a:bodyPr/>
                    <a:lstStyle/>
                    <a:p>
                      <a:pPr>
                        <a:lnSpc>
                          <a:spcPct val="115000"/>
                        </a:lnSpc>
                        <a:spcBef>
                          <a:spcPts val="600"/>
                        </a:spcBef>
                        <a:spcAft>
                          <a:spcPts val="600"/>
                        </a:spcAft>
                      </a:pPr>
                      <a:r>
                        <a:rPr lang="en-US" sz="1400" dirty="0">
                          <a:effectLst/>
                        </a:rPr>
                        <a:t>54 CM were developed</a:t>
                      </a:r>
                      <a:endParaRPr lang="en-US" sz="1400" dirty="0">
                        <a:effectLst/>
                        <a:latin typeface="Calibri"/>
                      </a:endParaRPr>
                    </a:p>
                  </a:txBody>
                  <a:tcPr marL="33692" marR="33692" marT="0" marB="0"/>
                </a:tc>
                <a:extLst>
                  <a:ext uri="{0D108BD9-81ED-4DB2-BD59-A6C34878D82A}">
                    <a16:rowId xmlns:a16="http://schemas.microsoft.com/office/drawing/2014/main" val="10004"/>
                  </a:ext>
                </a:extLst>
              </a:tr>
              <a:tr h="362806">
                <a:tc>
                  <a:txBody>
                    <a:bodyPr/>
                    <a:lstStyle/>
                    <a:p>
                      <a:pPr>
                        <a:lnSpc>
                          <a:spcPct val="115000"/>
                        </a:lnSpc>
                        <a:spcBef>
                          <a:spcPts val="600"/>
                        </a:spcBef>
                        <a:spcAft>
                          <a:spcPts val="600"/>
                        </a:spcAft>
                      </a:pPr>
                      <a:r>
                        <a:rPr lang="en-US" sz="1000" dirty="0">
                          <a:effectLst/>
                        </a:rPr>
                        <a:t>5.</a:t>
                      </a:r>
                      <a:endParaRPr lang="en-US" sz="10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AFI MA.2-1 : </a:t>
                      </a:r>
                      <a:r>
                        <a:rPr lang="en-US" sz="1400" dirty="0" smtClean="0">
                          <a:effectLst/>
                        </a:rPr>
                        <a:t>Repair procedures and documentation are not always technically correct and do not contain the necessary instructions. </a:t>
                      </a:r>
                      <a:endParaRPr lang="en-US" sz="1400" dirty="0">
                        <a:effectLst/>
                      </a:endParaRPr>
                    </a:p>
                  </a:txBody>
                  <a:tcPr marL="33692" marR="33692" marT="0" marB="0"/>
                </a:tc>
                <a:tc>
                  <a:txBody>
                    <a:bodyPr/>
                    <a:lstStyle/>
                    <a:p>
                      <a:pPr>
                        <a:lnSpc>
                          <a:spcPct val="115000"/>
                        </a:lnSpc>
                        <a:spcBef>
                          <a:spcPts val="600"/>
                        </a:spcBef>
                        <a:spcAft>
                          <a:spcPts val="600"/>
                        </a:spcAft>
                      </a:pPr>
                      <a:r>
                        <a:rPr lang="en-US" sz="1400" dirty="0">
                          <a:effectLst/>
                        </a:rPr>
                        <a:t>in the field of </a:t>
                      </a:r>
                      <a:r>
                        <a:rPr lang="en-US" sz="1400" dirty="0" smtClean="0">
                          <a:effectLst/>
                        </a:rPr>
                        <a:t>M&amp;R</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32 CM were developed</a:t>
                      </a:r>
                      <a:endParaRPr lang="en-US" sz="1400" dirty="0">
                        <a:effectLst/>
                        <a:latin typeface="Calibri"/>
                      </a:endParaRPr>
                    </a:p>
                  </a:txBody>
                  <a:tcPr marL="33692" marR="33692" marT="0" marB="0"/>
                </a:tc>
                <a:extLst>
                  <a:ext uri="{0D108BD9-81ED-4DB2-BD59-A6C34878D82A}">
                    <a16:rowId xmlns:a16="http://schemas.microsoft.com/office/drawing/2014/main" val="10005"/>
                  </a:ext>
                </a:extLst>
              </a:tr>
              <a:tr h="253547">
                <a:tc>
                  <a:txBody>
                    <a:bodyPr/>
                    <a:lstStyle/>
                    <a:p>
                      <a:pPr>
                        <a:lnSpc>
                          <a:spcPct val="115000"/>
                        </a:lnSpc>
                        <a:spcBef>
                          <a:spcPts val="600"/>
                        </a:spcBef>
                        <a:spcAft>
                          <a:spcPts val="600"/>
                        </a:spcAft>
                      </a:pPr>
                      <a:r>
                        <a:rPr lang="en-US" sz="1000">
                          <a:effectLst/>
                        </a:rPr>
                        <a:t>6.</a:t>
                      </a:r>
                      <a:endParaRPr lang="en-US" sz="100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AFI EN.1-1 :  </a:t>
                      </a:r>
                      <a:r>
                        <a:rPr lang="en-US" sz="1400" dirty="0" smtClean="0">
                          <a:effectLst/>
                        </a:rPr>
                        <a:t>System engineers have not always closely examined equipment conditions, trended key operating parameters for early identification and correction of negative trends. </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in the Technical Support and Engineering area</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16 CM were developed</a:t>
                      </a:r>
                      <a:endParaRPr lang="en-US" sz="1400" dirty="0">
                        <a:effectLst/>
                        <a:latin typeface="Calibri"/>
                      </a:endParaRPr>
                    </a:p>
                  </a:txBody>
                  <a:tcPr marL="33692" marR="33692" marT="0" marB="0"/>
                </a:tc>
                <a:extLst>
                  <a:ext uri="{0D108BD9-81ED-4DB2-BD59-A6C34878D82A}">
                    <a16:rowId xmlns:a16="http://schemas.microsoft.com/office/drawing/2014/main" val="10006"/>
                  </a:ext>
                </a:extLst>
              </a:tr>
              <a:tr h="189421">
                <a:tc>
                  <a:txBody>
                    <a:bodyPr/>
                    <a:lstStyle/>
                    <a:p>
                      <a:pPr>
                        <a:lnSpc>
                          <a:spcPct val="115000"/>
                        </a:lnSpc>
                        <a:spcBef>
                          <a:spcPts val="600"/>
                        </a:spcBef>
                        <a:spcAft>
                          <a:spcPts val="600"/>
                        </a:spcAft>
                      </a:pPr>
                      <a:r>
                        <a:rPr lang="en-US" sz="1000" dirty="0">
                          <a:effectLst/>
                        </a:rPr>
                        <a:t>7.</a:t>
                      </a:r>
                      <a:endParaRPr lang="en-US" sz="10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AFI CM.3-1 :  </a:t>
                      </a:r>
                      <a:r>
                        <a:rPr lang="en-US" sz="1400" dirty="0" smtClean="0">
                          <a:effectLst/>
                        </a:rPr>
                        <a:t>In some instances, modifications have been implemented without formal and timely evaluation. </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 </a:t>
                      </a:r>
                      <a:endParaRPr lang="en-US" sz="1400" dirty="0">
                        <a:effectLst/>
                        <a:latin typeface="Calibri"/>
                      </a:endParaRPr>
                    </a:p>
                  </a:txBody>
                  <a:tcPr marL="33692" marR="33692" marT="0" marB="0"/>
                </a:tc>
                <a:tc>
                  <a:txBody>
                    <a:bodyPr/>
                    <a:lstStyle/>
                    <a:p>
                      <a:pPr>
                        <a:lnSpc>
                          <a:spcPct val="115000"/>
                        </a:lnSpc>
                        <a:spcBef>
                          <a:spcPts val="600"/>
                        </a:spcBef>
                        <a:spcAft>
                          <a:spcPts val="600"/>
                        </a:spcAft>
                      </a:pPr>
                      <a:r>
                        <a:rPr lang="en-US" sz="1400" dirty="0">
                          <a:effectLst/>
                        </a:rPr>
                        <a:t>10 CM were developed</a:t>
                      </a:r>
                      <a:endParaRPr lang="en-US" sz="1400" dirty="0">
                        <a:effectLst/>
                        <a:latin typeface="Calibri"/>
                      </a:endParaRPr>
                    </a:p>
                  </a:txBody>
                  <a:tcPr marL="33692" marR="33692" marT="0" marB="0"/>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1"/>
          </p:nvPr>
        </p:nvSpPr>
        <p:spPr/>
        <p:txBody>
          <a:bodyPr/>
          <a:lstStyle/>
          <a:p>
            <a:pPr>
              <a:defRPr/>
            </a:pPr>
            <a:fld id="{FDB0F732-E039-4EAE-8E12-916F99782192}" type="slidenum">
              <a:rPr lang="en-GB" smtClean="0"/>
              <a:pPr>
                <a:defRPr/>
              </a:pPr>
              <a:t>10</a:t>
            </a:fld>
            <a:endParaRPr lang="en-GB"/>
          </a:p>
        </p:txBody>
      </p:sp>
    </p:spTree>
    <p:extLst>
      <p:ext uri="{BB962C8B-B14F-4D97-AF65-F5344CB8AC3E}">
        <p14:creationId xmlns:p14="http://schemas.microsoft.com/office/powerpoint/2010/main" val="1391214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98441831"/>
              </p:ext>
            </p:extLst>
          </p:nvPr>
        </p:nvGraphicFramePr>
        <p:xfrm>
          <a:off x="251520" y="1484783"/>
          <a:ext cx="8712967" cy="5195824"/>
        </p:xfrm>
        <a:graphic>
          <a:graphicData uri="http://schemas.openxmlformats.org/drawingml/2006/table">
            <a:tbl>
              <a:tblPr firstRow="1" firstCol="1" bandRow="1">
                <a:tableStyleId>{93296810-A885-4BE3-A3E7-6D5BEEA58F35}</a:tableStyleId>
              </a:tblPr>
              <a:tblGrid>
                <a:gridCol w="290432">
                  <a:extLst>
                    <a:ext uri="{9D8B030D-6E8A-4147-A177-3AD203B41FA5}">
                      <a16:colId xmlns:a16="http://schemas.microsoft.com/office/drawing/2014/main" val="20000"/>
                    </a:ext>
                  </a:extLst>
                </a:gridCol>
                <a:gridCol w="5542216">
                  <a:extLst>
                    <a:ext uri="{9D8B030D-6E8A-4147-A177-3AD203B41FA5}">
                      <a16:colId xmlns:a16="http://schemas.microsoft.com/office/drawing/2014/main" val="20001"/>
                    </a:ext>
                  </a:extLst>
                </a:gridCol>
                <a:gridCol w="1573375">
                  <a:extLst>
                    <a:ext uri="{9D8B030D-6E8A-4147-A177-3AD203B41FA5}">
                      <a16:colId xmlns:a16="http://schemas.microsoft.com/office/drawing/2014/main" val="20002"/>
                    </a:ext>
                  </a:extLst>
                </a:gridCol>
                <a:gridCol w="1306944">
                  <a:extLst>
                    <a:ext uri="{9D8B030D-6E8A-4147-A177-3AD203B41FA5}">
                      <a16:colId xmlns:a16="http://schemas.microsoft.com/office/drawing/2014/main" val="20003"/>
                    </a:ext>
                  </a:extLst>
                </a:gridCol>
              </a:tblGrid>
              <a:tr h="144017">
                <a:tc>
                  <a:txBody>
                    <a:bodyPr/>
                    <a:lstStyle/>
                    <a:p>
                      <a:pPr>
                        <a:lnSpc>
                          <a:spcPct val="115000"/>
                        </a:lnSpc>
                        <a:spcBef>
                          <a:spcPts val="600"/>
                        </a:spcBef>
                        <a:spcAft>
                          <a:spcPts val="600"/>
                        </a:spcAft>
                      </a:pPr>
                      <a:r>
                        <a:rPr lang="ru-RU" sz="1600" dirty="0">
                          <a:effectLst/>
                        </a:rPr>
                        <a:t>№</a:t>
                      </a:r>
                      <a:endParaRPr lang="en-US" sz="1600" dirty="0">
                        <a:effectLst/>
                        <a:latin typeface="Calibri"/>
                      </a:endParaRPr>
                    </a:p>
                  </a:txBody>
                  <a:tcPr marL="33692" marR="33692" marT="0" marB="0"/>
                </a:tc>
                <a:tc>
                  <a:txBody>
                    <a:bodyPr/>
                    <a:lstStyle/>
                    <a:p>
                      <a:pPr algn="ctr">
                        <a:lnSpc>
                          <a:spcPct val="115000"/>
                        </a:lnSpc>
                        <a:spcBef>
                          <a:spcPts val="600"/>
                        </a:spcBef>
                        <a:spcAft>
                          <a:spcPts val="600"/>
                        </a:spcAft>
                      </a:pPr>
                      <a:r>
                        <a:rPr lang="en-US" sz="1600" dirty="0">
                          <a:effectLst/>
                        </a:rPr>
                        <a:t>Areas for improvement</a:t>
                      </a:r>
                      <a:endParaRPr lang="en-US" sz="1600" dirty="0">
                        <a:effectLst/>
                        <a:latin typeface="Calibri"/>
                      </a:endParaRPr>
                    </a:p>
                  </a:txBody>
                  <a:tcPr marL="33692" marR="33692" marT="0" marB="0"/>
                </a:tc>
                <a:tc>
                  <a:txBody>
                    <a:bodyPr/>
                    <a:lstStyle/>
                    <a:p>
                      <a:pPr algn="ctr">
                        <a:lnSpc>
                          <a:spcPct val="115000"/>
                        </a:lnSpc>
                        <a:spcBef>
                          <a:spcPts val="600"/>
                        </a:spcBef>
                        <a:spcAft>
                          <a:spcPts val="600"/>
                        </a:spcAft>
                      </a:pPr>
                      <a:r>
                        <a:rPr lang="en-US" sz="1600" dirty="0" smtClean="0">
                          <a:effectLst/>
                        </a:rPr>
                        <a:t>Field </a:t>
                      </a:r>
                      <a:endParaRPr lang="en-US" sz="1600" dirty="0">
                        <a:effectLst/>
                        <a:latin typeface="Calibri"/>
                      </a:endParaRPr>
                    </a:p>
                  </a:txBody>
                  <a:tcPr marL="33692" marR="33692" marT="0" marB="0"/>
                </a:tc>
                <a:tc>
                  <a:txBody>
                    <a:bodyPr/>
                    <a:lstStyle/>
                    <a:p>
                      <a:pPr algn="ctr">
                        <a:lnSpc>
                          <a:spcPct val="115000"/>
                        </a:lnSpc>
                        <a:spcBef>
                          <a:spcPts val="600"/>
                        </a:spcBef>
                        <a:spcAft>
                          <a:spcPts val="600"/>
                        </a:spcAft>
                      </a:pPr>
                      <a:r>
                        <a:rPr lang="en-US" sz="1600" dirty="0">
                          <a:effectLst/>
                        </a:rPr>
                        <a:t>Status of </a:t>
                      </a:r>
                      <a:r>
                        <a:rPr lang="en-US" sz="1600" dirty="0" smtClean="0">
                          <a:effectLst/>
                        </a:rPr>
                        <a:t>CM</a:t>
                      </a:r>
                      <a:endParaRPr lang="en-US" sz="1600" dirty="0">
                        <a:effectLst/>
                        <a:latin typeface="Calibri"/>
                      </a:endParaRPr>
                    </a:p>
                  </a:txBody>
                  <a:tcPr marL="33692" marR="33692" marT="0" marB="0"/>
                </a:tc>
                <a:extLst>
                  <a:ext uri="{0D108BD9-81ED-4DB2-BD59-A6C34878D82A}">
                    <a16:rowId xmlns:a16="http://schemas.microsoft.com/office/drawing/2014/main" val="10000"/>
                  </a:ext>
                </a:extLst>
              </a:tr>
              <a:tr h="189421">
                <a:tc>
                  <a:txBody>
                    <a:bodyPr/>
                    <a:lstStyle/>
                    <a:p>
                      <a:pPr>
                        <a:lnSpc>
                          <a:spcPct val="115000"/>
                        </a:lnSpc>
                        <a:spcBef>
                          <a:spcPts val="600"/>
                        </a:spcBef>
                        <a:spcAft>
                          <a:spcPts val="600"/>
                        </a:spcAft>
                      </a:pPr>
                      <a:r>
                        <a:rPr lang="en-US" sz="1050" dirty="0">
                          <a:effectLst/>
                        </a:rPr>
                        <a:t>8.</a:t>
                      </a:r>
                      <a:endParaRPr lang="en-US" sz="1050" dirty="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AFI CY.1-1 : </a:t>
                      </a:r>
                      <a:r>
                        <a:rPr lang="en-US" sz="1600" dirty="0" smtClean="0">
                          <a:effectLst/>
                        </a:rPr>
                        <a:t>There are shortcomings in the implementation of the chemical monitoring of water chemistry regime.</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a:effectLst/>
                        </a:rPr>
                        <a:t>in the field of Chemistry</a:t>
                      </a:r>
                      <a:endParaRPr lang="en-US" sz="160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21 CM were developed</a:t>
                      </a:r>
                      <a:endParaRPr lang="en-US" sz="1600" dirty="0">
                        <a:effectLst/>
                        <a:latin typeface="Calibri"/>
                      </a:endParaRPr>
                    </a:p>
                  </a:txBody>
                  <a:tcPr marL="33692" marR="33692" marT="0" marB="0"/>
                </a:tc>
                <a:extLst>
                  <a:ext uri="{0D108BD9-81ED-4DB2-BD59-A6C34878D82A}">
                    <a16:rowId xmlns:a16="http://schemas.microsoft.com/office/drawing/2014/main" val="10001"/>
                  </a:ext>
                </a:extLst>
              </a:tr>
              <a:tr h="121906">
                <a:tc>
                  <a:txBody>
                    <a:bodyPr/>
                    <a:lstStyle/>
                    <a:p>
                      <a:pPr>
                        <a:lnSpc>
                          <a:spcPct val="115000"/>
                        </a:lnSpc>
                        <a:spcBef>
                          <a:spcPts val="600"/>
                        </a:spcBef>
                        <a:spcAft>
                          <a:spcPts val="600"/>
                        </a:spcAft>
                      </a:pPr>
                      <a:r>
                        <a:rPr lang="en-US" sz="1050">
                          <a:effectLst/>
                        </a:rPr>
                        <a:t>9.</a:t>
                      </a:r>
                      <a:endParaRPr lang="en-US" sz="105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AFI EP.2-1 : The absence of the "Guidelines for the management of severe accidents" (GSAM) and part of the necessities for the staff involved in the elimination of severe accidents leads to not fully ensuring the  readiness for emergency response.</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a:effectLst/>
                        </a:rPr>
                        <a:t>in the Field of Emergency Planning</a:t>
                      </a:r>
                      <a:endParaRPr lang="en-US" sz="160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15 CM were developed</a:t>
                      </a:r>
                      <a:endParaRPr lang="en-US" sz="1600" dirty="0">
                        <a:effectLst/>
                        <a:latin typeface="Calibri"/>
                      </a:endParaRPr>
                    </a:p>
                  </a:txBody>
                  <a:tcPr marL="33692" marR="33692" marT="0" marB="0"/>
                </a:tc>
                <a:extLst>
                  <a:ext uri="{0D108BD9-81ED-4DB2-BD59-A6C34878D82A}">
                    <a16:rowId xmlns:a16="http://schemas.microsoft.com/office/drawing/2014/main" val="10002"/>
                  </a:ext>
                </a:extLst>
              </a:tr>
              <a:tr h="0">
                <a:tc>
                  <a:txBody>
                    <a:bodyPr/>
                    <a:lstStyle/>
                    <a:p>
                      <a:pPr>
                        <a:lnSpc>
                          <a:spcPct val="115000"/>
                        </a:lnSpc>
                        <a:spcBef>
                          <a:spcPts val="600"/>
                        </a:spcBef>
                        <a:spcAft>
                          <a:spcPts val="600"/>
                        </a:spcAft>
                      </a:pPr>
                      <a:r>
                        <a:rPr lang="en-US" sz="1050">
                          <a:effectLst/>
                        </a:rPr>
                        <a:t>10.</a:t>
                      </a:r>
                      <a:endParaRPr lang="en-US" sz="1050">
                        <a:effectLst/>
                        <a:latin typeface="Calibri"/>
                      </a:endParaRPr>
                    </a:p>
                  </a:txBody>
                  <a:tcPr marL="33692" marR="33692" marT="0" marB="0"/>
                </a:tc>
                <a:tc>
                  <a:txBody>
                    <a:bodyPr/>
                    <a:lstStyle/>
                    <a:p>
                      <a:pPr algn="just">
                        <a:lnSpc>
                          <a:spcPct val="115000"/>
                        </a:lnSpc>
                        <a:spcBef>
                          <a:spcPts val="600"/>
                        </a:spcBef>
                        <a:spcAft>
                          <a:spcPts val="600"/>
                        </a:spcAft>
                      </a:pPr>
                      <a:r>
                        <a:rPr lang="en-US" sz="1600" dirty="0">
                          <a:effectLst/>
                        </a:rPr>
                        <a:t>AFI PI.2-1 : In investigating the events and planning the corrective measures , a consistent and balanced approach are not always applied.  </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a:effectLst/>
                        </a:rPr>
                        <a:t>in the field of Performance Improvement</a:t>
                      </a:r>
                      <a:endParaRPr lang="en-US" sz="160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13 CM were developed</a:t>
                      </a:r>
                      <a:endParaRPr lang="en-US" sz="1600" dirty="0">
                        <a:effectLst/>
                        <a:latin typeface="Calibri"/>
                      </a:endParaRPr>
                    </a:p>
                  </a:txBody>
                  <a:tcPr marL="33692" marR="33692" marT="0" marB="0"/>
                </a:tc>
                <a:extLst>
                  <a:ext uri="{0D108BD9-81ED-4DB2-BD59-A6C34878D82A}">
                    <a16:rowId xmlns:a16="http://schemas.microsoft.com/office/drawing/2014/main" val="10003"/>
                  </a:ext>
                </a:extLst>
              </a:tr>
              <a:tr h="85326">
                <a:tc>
                  <a:txBody>
                    <a:bodyPr/>
                    <a:lstStyle/>
                    <a:p>
                      <a:pPr>
                        <a:lnSpc>
                          <a:spcPct val="115000"/>
                        </a:lnSpc>
                        <a:spcBef>
                          <a:spcPts val="600"/>
                        </a:spcBef>
                        <a:spcAft>
                          <a:spcPts val="600"/>
                        </a:spcAft>
                      </a:pPr>
                      <a:r>
                        <a:rPr lang="en-US" sz="1050">
                          <a:effectLst/>
                        </a:rPr>
                        <a:t>11.</a:t>
                      </a:r>
                      <a:endParaRPr lang="en-US" sz="1050">
                        <a:effectLst/>
                        <a:latin typeface="Calibri"/>
                      </a:endParaRPr>
                    </a:p>
                  </a:txBody>
                  <a:tcPr marL="33692" marR="33692" marT="0" marB="0"/>
                </a:tc>
                <a:tc>
                  <a:txBody>
                    <a:bodyPr/>
                    <a:lstStyle/>
                    <a:p>
                      <a:pPr algn="just">
                        <a:lnSpc>
                          <a:spcPct val="115000"/>
                        </a:lnSpc>
                        <a:spcBef>
                          <a:spcPts val="600"/>
                        </a:spcBef>
                        <a:spcAft>
                          <a:spcPts val="600"/>
                        </a:spcAft>
                      </a:pPr>
                      <a:r>
                        <a:rPr lang="en-US" sz="1600" dirty="0">
                          <a:effectLst/>
                        </a:rPr>
                        <a:t>RP.3-1 :  Measures to control and non-proliferation of radioactive contamination are not always sufficient and effective.</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in the field of Radiation Safety</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22 CM were developed</a:t>
                      </a:r>
                      <a:endParaRPr lang="en-US" sz="1600" dirty="0">
                        <a:effectLst/>
                        <a:latin typeface="Calibri"/>
                      </a:endParaRPr>
                    </a:p>
                  </a:txBody>
                  <a:tcPr marL="33692" marR="33692" marT="0" marB="0"/>
                </a:tc>
                <a:extLst>
                  <a:ext uri="{0D108BD9-81ED-4DB2-BD59-A6C34878D82A}">
                    <a16:rowId xmlns:a16="http://schemas.microsoft.com/office/drawing/2014/main" val="10004"/>
                  </a:ext>
                </a:extLst>
              </a:tr>
              <a:tr h="72008">
                <a:tc>
                  <a:txBody>
                    <a:bodyPr/>
                    <a:lstStyle/>
                    <a:p>
                      <a:pPr>
                        <a:lnSpc>
                          <a:spcPct val="115000"/>
                        </a:lnSpc>
                        <a:spcBef>
                          <a:spcPts val="600"/>
                        </a:spcBef>
                        <a:spcAft>
                          <a:spcPts val="600"/>
                        </a:spcAft>
                      </a:pPr>
                      <a:r>
                        <a:rPr lang="en-US" sz="1050">
                          <a:effectLst/>
                        </a:rPr>
                        <a:t>12.</a:t>
                      </a:r>
                      <a:endParaRPr lang="en-US" sz="105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RP.4-1 :  Planned and executed work does not always minimize the generation of solid waste.</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 </a:t>
                      </a:r>
                      <a:r>
                        <a:rPr lang="en-US" sz="1600" dirty="0" smtClean="0">
                          <a:effectLst/>
                        </a:rPr>
                        <a:t>in the field of Radiation Safety</a:t>
                      </a:r>
                    </a:p>
                  </a:txBody>
                  <a:tcPr marL="33692" marR="33692" marT="0" marB="0"/>
                </a:tc>
                <a:tc>
                  <a:txBody>
                    <a:bodyPr/>
                    <a:lstStyle/>
                    <a:p>
                      <a:pPr>
                        <a:lnSpc>
                          <a:spcPct val="115000"/>
                        </a:lnSpc>
                        <a:spcBef>
                          <a:spcPts val="600"/>
                        </a:spcBef>
                        <a:spcAft>
                          <a:spcPts val="600"/>
                        </a:spcAft>
                      </a:pPr>
                      <a:r>
                        <a:rPr lang="en-US" sz="1600" dirty="0">
                          <a:effectLst/>
                        </a:rPr>
                        <a:t>8 CM were developed</a:t>
                      </a:r>
                      <a:endParaRPr lang="en-US" sz="1600" dirty="0">
                        <a:effectLst/>
                        <a:latin typeface="Calibri"/>
                      </a:endParaRPr>
                    </a:p>
                  </a:txBody>
                  <a:tcPr marL="33692" marR="33692" marT="0" marB="0"/>
                </a:tc>
                <a:extLst>
                  <a:ext uri="{0D108BD9-81ED-4DB2-BD59-A6C34878D82A}">
                    <a16:rowId xmlns:a16="http://schemas.microsoft.com/office/drawing/2014/main" val="10005"/>
                  </a:ext>
                </a:extLst>
              </a:tr>
              <a:tr h="133537">
                <a:tc>
                  <a:txBody>
                    <a:bodyPr/>
                    <a:lstStyle/>
                    <a:p>
                      <a:pPr>
                        <a:lnSpc>
                          <a:spcPct val="115000"/>
                        </a:lnSpc>
                        <a:spcBef>
                          <a:spcPts val="600"/>
                        </a:spcBef>
                        <a:spcAft>
                          <a:spcPts val="600"/>
                        </a:spcAft>
                      </a:pPr>
                      <a:r>
                        <a:rPr lang="en-US" sz="1050">
                          <a:effectLst/>
                        </a:rPr>
                        <a:t>13.</a:t>
                      </a:r>
                      <a:endParaRPr lang="en-US" sz="1050">
                        <a:effectLst/>
                        <a:latin typeface="Calibri"/>
                      </a:endParaRPr>
                    </a:p>
                  </a:txBody>
                  <a:tcPr marL="33692" marR="33692" marT="0" marB="0"/>
                </a:tc>
                <a:tc>
                  <a:txBody>
                    <a:bodyPr/>
                    <a:lstStyle/>
                    <a:p>
                      <a:pPr algn="just">
                        <a:lnSpc>
                          <a:spcPct val="115000"/>
                        </a:lnSpc>
                        <a:spcBef>
                          <a:spcPts val="600"/>
                        </a:spcBef>
                        <a:spcAft>
                          <a:spcPts val="600"/>
                        </a:spcAft>
                      </a:pPr>
                      <a:r>
                        <a:rPr lang="en-US" sz="1600" dirty="0">
                          <a:effectLst/>
                        </a:rPr>
                        <a:t>HU.1-1 :  Employees of nuclear power do not always use effectively methods to prevent human error </a:t>
                      </a:r>
                      <a:r>
                        <a:rPr lang="en-US" sz="1600" dirty="0" smtClean="0">
                          <a:effectLst/>
                        </a:rPr>
                        <a:t>and </a:t>
                      </a:r>
                      <a:r>
                        <a:rPr lang="en-US" sz="1600" dirty="0">
                          <a:effectLst/>
                        </a:rPr>
                        <a:t>eliminate repetition of the events.</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in the field of Human Resources and Training</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14 CM were developed</a:t>
                      </a:r>
                      <a:endParaRPr lang="en-US" sz="1600" dirty="0">
                        <a:effectLst/>
                        <a:latin typeface="Calibri"/>
                      </a:endParaRPr>
                    </a:p>
                  </a:txBody>
                  <a:tcPr marL="33692" marR="33692" marT="0" marB="0"/>
                </a:tc>
                <a:extLst>
                  <a:ext uri="{0D108BD9-81ED-4DB2-BD59-A6C34878D82A}">
                    <a16:rowId xmlns:a16="http://schemas.microsoft.com/office/drawing/2014/main" val="10006"/>
                  </a:ext>
                </a:extLst>
              </a:tr>
              <a:tr h="206641">
                <a:tc>
                  <a:txBody>
                    <a:bodyPr/>
                    <a:lstStyle/>
                    <a:p>
                      <a:pPr algn="just">
                        <a:lnSpc>
                          <a:spcPct val="115000"/>
                        </a:lnSpc>
                        <a:spcAft>
                          <a:spcPts val="0"/>
                        </a:spcAft>
                      </a:pPr>
                      <a:r>
                        <a:rPr lang="en-US" sz="1100">
                          <a:effectLst/>
                        </a:rPr>
                        <a:t>14.</a:t>
                      </a:r>
                      <a:endParaRPr lang="en-US" sz="1100">
                        <a:effectLst/>
                        <a:latin typeface="Calibri"/>
                        <a:ea typeface="Times New Roman"/>
                        <a:cs typeface="Arial"/>
                      </a:endParaRPr>
                    </a:p>
                  </a:txBody>
                  <a:tcPr marL="33692" marR="33692" marT="0" marB="0"/>
                </a:tc>
                <a:tc>
                  <a:txBody>
                    <a:bodyPr/>
                    <a:lstStyle/>
                    <a:p>
                      <a:pPr>
                        <a:lnSpc>
                          <a:spcPct val="115000"/>
                        </a:lnSpc>
                        <a:spcBef>
                          <a:spcPts val="600"/>
                        </a:spcBef>
                        <a:spcAft>
                          <a:spcPts val="600"/>
                        </a:spcAft>
                      </a:pPr>
                      <a:r>
                        <a:rPr lang="en-US" sz="1600" dirty="0">
                          <a:effectLst/>
                        </a:rPr>
                        <a:t>TR.1-1 :  </a:t>
                      </a:r>
                      <a:r>
                        <a:rPr lang="en-US" sz="1600" dirty="0" smtClean="0">
                          <a:effectLst/>
                        </a:rPr>
                        <a:t>inconsistencies </a:t>
                      </a:r>
                      <a:r>
                        <a:rPr lang="en-US" sz="1600" dirty="0">
                          <a:effectLst/>
                        </a:rPr>
                        <a:t>in the reality of the full-scale simulator (FSS).</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 </a:t>
                      </a:r>
                      <a:endParaRPr lang="en-US" sz="1600" dirty="0">
                        <a:effectLst/>
                        <a:latin typeface="Calibri"/>
                      </a:endParaRPr>
                    </a:p>
                  </a:txBody>
                  <a:tcPr marL="33692" marR="33692" marT="0" marB="0"/>
                </a:tc>
                <a:tc>
                  <a:txBody>
                    <a:bodyPr/>
                    <a:lstStyle/>
                    <a:p>
                      <a:pPr>
                        <a:lnSpc>
                          <a:spcPct val="115000"/>
                        </a:lnSpc>
                        <a:spcBef>
                          <a:spcPts val="600"/>
                        </a:spcBef>
                        <a:spcAft>
                          <a:spcPts val="600"/>
                        </a:spcAft>
                      </a:pPr>
                      <a:r>
                        <a:rPr lang="en-US" sz="1600" dirty="0">
                          <a:effectLst/>
                        </a:rPr>
                        <a:t>1 CM were developed</a:t>
                      </a:r>
                      <a:endParaRPr lang="en-US" sz="1600" dirty="0">
                        <a:effectLst/>
                        <a:latin typeface="Calibri"/>
                      </a:endParaRPr>
                    </a:p>
                  </a:txBody>
                  <a:tcPr marL="33692" marR="33692" marT="0" marB="0"/>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1"/>
          </p:nvPr>
        </p:nvSpPr>
        <p:spPr/>
        <p:txBody>
          <a:bodyPr/>
          <a:lstStyle/>
          <a:p>
            <a:pPr>
              <a:defRPr/>
            </a:pPr>
            <a:fld id="{FDB0F732-E039-4EAE-8E12-916F99782192}" type="slidenum">
              <a:rPr lang="en-GB" smtClean="0"/>
              <a:pPr>
                <a:defRPr/>
              </a:pPr>
              <a:t>11</a:t>
            </a:fld>
            <a:endParaRPr lang="en-GB"/>
          </a:p>
        </p:txBody>
      </p:sp>
      <p:sp>
        <p:nvSpPr>
          <p:cNvPr id="6" name="Title 3"/>
          <p:cNvSpPr txBox="1">
            <a:spLocks noGrp="1"/>
          </p:cNvSpPr>
          <p:nvPr>
            <p:ph type="title"/>
          </p:nvPr>
        </p:nvSpPr>
        <p:spPr>
          <a:xfrm>
            <a:off x="2441321" y="576253"/>
            <a:ext cx="4261358" cy="954107"/>
          </a:xfrm>
          <a:prstGeom prst="rect">
            <a:avLst/>
          </a:prstGeom>
          <a:noFill/>
        </p:spPr>
        <p:txBody>
          <a:bodyPr wrap="none" rtlCol="0">
            <a:spAutoFit/>
          </a:bodyPr>
          <a:lstStyle/>
          <a:p>
            <a:pPr lvl="0" algn="ctr"/>
            <a:r>
              <a:rPr lang="en-US" sz="2800" b="1" dirty="0">
                <a:latin typeface="Calibri" pitchFamily="34" charset="0"/>
              </a:rPr>
              <a:t>WANO Peer </a:t>
            </a:r>
            <a:r>
              <a:rPr lang="en-US" sz="2800" b="1" dirty="0" smtClean="0">
                <a:latin typeface="Calibri" pitchFamily="34" charset="0"/>
              </a:rPr>
              <a:t>Review Results</a:t>
            </a:r>
            <a:br>
              <a:rPr lang="en-US" sz="2800" b="1" dirty="0" smtClean="0">
                <a:latin typeface="Calibri" pitchFamily="34" charset="0"/>
              </a:rPr>
            </a:br>
            <a:r>
              <a:rPr lang="en-US" sz="2800" b="1" dirty="0" smtClean="0">
                <a:latin typeface="Calibri" pitchFamily="34" charset="0"/>
              </a:rPr>
              <a:t> AFIs</a:t>
            </a:r>
            <a:endParaRPr lang="ru-RU" sz="2800" dirty="0"/>
          </a:p>
        </p:txBody>
      </p:sp>
    </p:spTree>
    <p:extLst>
      <p:ext uri="{BB962C8B-B14F-4D97-AF65-F5344CB8AC3E}">
        <p14:creationId xmlns:p14="http://schemas.microsoft.com/office/powerpoint/2010/main" val="3814052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12</a:t>
            </a:fld>
            <a:endParaRPr lang="en-GB"/>
          </a:p>
        </p:txBody>
      </p:sp>
      <p:sp>
        <p:nvSpPr>
          <p:cNvPr id="6" name="Title 3"/>
          <p:cNvSpPr txBox="1">
            <a:spLocks noGrp="1"/>
          </p:cNvSpPr>
          <p:nvPr>
            <p:ph type="title"/>
          </p:nvPr>
        </p:nvSpPr>
        <p:spPr>
          <a:xfrm>
            <a:off x="2441321" y="404664"/>
            <a:ext cx="4261358" cy="954107"/>
          </a:xfrm>
          <a:prstGeom prst="rect">
            <a:avLst/>
          </a:prstGeom>
          <a:noFill/>
        </p:spPr>
        <p:txBody>
          <a:bodyPr wrap="none" rtlCol="0">
            <a:spAutoFit/>
          </a:bodyPr>
          <a:lstStyle/>
          <a:p>
            <a:pPr lvl="0" algn="ctr"/>
            <a:r>
              <a:rPr lang="en-US" sz="2800" b="1" dirty="0">
                <a:latin typeface="Calibri" pitchFamily="34" charset="0"/>
              </a:rPr>
              <a:t>WANO Peer </a:t>
            </a:r>
            <a:r>
              <a:rPr lang="en-US" sz="2800" b="1" dirty="0" smtClean="0">
                <a:latin typeface="Calibri" pitchFamily="34" charset="0"/>
              </a:rPr>
              <a:t>Review Results</a:t>
            </a:r>
            <a:br>
              <a:rPr lang="en-US" sz="2800" b="1" dirty="0" smtClean="0">
                <a:latin typeface="Calibri" pitchFamily="34" charset="0"/>
              </a:rPr>
            </a:br>
            <a:r>
              <a:rPr lang="en-US" sz="2800" b="1" dirty="0" smtClean="0">
                <a:latin typeface="Calibri" pitchFamily="34" charset="0"/>
              </a:rPr>
              <a:t> GPs</a:t>
            </a:r>
            <a:endParaRPr lang="ru-RU" sz="2800" dirty="0"/>
          </a:p>
        </p:txBody>
      </p:sp>
      <p:graphicFrame>
        <p:nvGraphicFramePr>
          <p:cNvPr id="7" name="Table 6"/>
          <p:cNvGraphicFramePr>
            <a:graphicFrameLocks noGrp="1"/>
          </p:cNvGraphicFramePr>
          <p:nvPr>
            <p:extLst>
              <p:ext uri="{D42A27DB-BD31-4B8C-83A1-F6EECF244321}">
                <p14:modId xmlns:p14="http://schemas.microsoft.com/office/powerpoint/2010/main" val="1186103018"/>
              </p:ext>
            </p:extLst>
          </p:nvPr>
        </p:nvGraphicFramePr>
        <p:xfrm>
          <a:off x="240060" y="1628798"/>
          <a:ext cx="8663880" cy="4680521"/>
        </p:xfrm>
        <a:graphic>
          <a:graphicData uri="http://schemas.openxmlformats.org/drawingml/2006/table">
            <a:tbl>
              <a:tblPr firstRow="1" firstCol="1" bandRow="1">
                <a:tableStyleId>{93296810-A885-4BE3-A3E7-6D5BEEA58F35}</a:tableStyleId>
              </a:tblPr>
              <a:tblGrid>
                <a:gridCol w="495740">
                  <a:extLst>
                    <a:ext uri="{9D8B030D-6E8A-4147-A177-3AD203B41FA5}">
                      <a16:colId xmlns:a16="http://schemas.microsoft.com/office/drawing/2014/main" val="985833197"/>
                    </a:ext>
                  </a:extLst>
                </a:gridCol>
                <a:gridCol w="1584517">
                  <a:extLst>
                    <a:ext uri="{9D8B030D-6E8A-4147-A177-3AD203B41FA5}">
                      <a16:colId xmlns:a16="http://schemas.microsoft.com/office/drawing/2014/main" val="698039067"/>
                    </a:ext>
                  </a:extLst>
                </a:gridCol>
                <a:gridCol w="4344913">
                  <a:extLst>
                    <a:ext uri="{9D8B030D-6E8A-4147-A177-3AD203B41FA5}">
                      <a16:colId xmlns:a16="http://schemas.microsoft.com/office/drawing/2014/main" val="15621440"/>
                    </a:ext>
                  </a:extLst>
                </a:gridCol>
                <a:gridCol w="2238710">
                  <a:extLst>
                    <a:ext uri="{9D8B030D-6E8A-4147-A177-3AD203B41FA5}">
                      <a16:colId xmlns:a16="http://schemas.microsoft.com/office/drawing/2014/main" val="2018884945"/>
                    </a:ext>
                  </a:extLst>
                </a:gridCol>
              </a:tblGrid>
              <a:tr h="617550">
                <a:tc>
                  <a:txBody>
                    <a:bodyPr/>
                    <a:lstStyle/>
                    <a:p>
                      <a:pPr marL="0" marR="0" algn="ctr">
                        <a:lnSpc>
                          <a:spcPct val="107000"/>
                        </a:lnSpc>
                        <a:spcBef>
                          <a:spcPts val="0"/>
                        </a:spcBef>
                        <a:spcAft>
                          <a:spcPts val="0"/>
                        </a:spcAft>
                      </a:pPr>
                      <a:r>
                        <a:rPr lang="en-US" sz="1600" dirty="0">
                          <a:effectLst/>
                        </a:rPr>
                        <a:t>No.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Good Practice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Subject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Field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85119931"/>
                  </a:ext>
                </a:extLst>
              </a:tr>
              <a:tr h="617550">
                <a:tc>
                  <a:txBody>
                    <a:bodyPr/>
                    <a:lstStyle/>
                    <a:p>
                      <a:pPr marL="0" marR="0" algn="ctr">
                        <a:lnSpc>
                          <a:spcPct val="107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GP MA.1-1   </a:t>
                      </a:r>
                    </a:p>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Application of automated accounting system tool, equipment and devices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M&amp;R</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94025942"/>
                  </a:ext>
                </a:extLst>
              </a:tr>
              <a:tr h="2512112">
                <a:tc>
                  <a:txBody>
                    <a:bodyPr/>
                    <a:lstStyle/>
                    <a:p>
                      <a:pPr marL="0" marR="0" algn="ctr">
                        <a:lnSpc>
                          <a:spcPct val="107000"/>
                        </a:lnSpc>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GP </a:t>
                      </a:r>
                      <a:r>
                        <a:rPr lang="ru-RU" sz="1600">
                          <a:effectLst/>
                        </a:rPr>
                        <a:t>ER.4-1</a:t>
                      </a:r>
                      <a:endParaRPr lang="en-US" sz="1600">
                        <a:effectLst/>
                      </a:endParaRPr>
                    </a:p>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Laboratory for materials analysis, equipped with the means to fulfil both non-destructive and destructive methods of control provides immediate failure analysis of mechanical equipment. This allows you to determine causes and to issue recommendations for corrective action to prevent recurrence of similar failures in the future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Technical &amp; Engineering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3771738"/>
                  </a:ext>
                </a:extLst>
              </a:tr>
              <a:tr h="933309">
                <a:tc>
                  <a:txBody>
                    <a:bodyPr/>
                    <a:lstStyle/>
                    <a:p>
                      <a:pPr marL="0" marR="0" algn="ctr">
                        <a:lnSpc>
                          <a:spcPct val="107000"/>
                        </a:lnSpc>
                        <a:spcBef>
                          <a:spcPts val="0"/>
                        </a:spcBef>
                        <a:spcAft>
                          <a:spcPts val="0"/>
                        </a:spcAft>
                      </a:pPr>
                      <a:r>
                        <a:rPr lang="en-US" sz="1600">
                          <a:effectLst/>
                        </a:rPr>
                        <a:t>3</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a:effectLst/>
                        </a:rPr>
                        <a:t>GP RP. 4-1</a:t>
                      </a:r>
                    </a:p>
                    <a:p>
                      <a:pPr marL="0" marR="0" algn="ctr">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Bushehr nuclear power plant was created and introduced automated complex certification packages for radioactive waste</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Radiation Protection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33490134"/>
                  </a:ext>
                </a:extLst>
              </a:tr>
            </a:tbl>
          </a:graphicData>
        </a:graphic>
      </p:graphicFrame>
    </p:spTree>
    <p:extLst>
      <p:ext uri="{BB962C8B-B14F-4D97-AF65-F5344CB8AC3E}">
        <p14:creationId xmlns:p14="http://schemas.microsoft.com/office/powerpoint/2010/main" val="856483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3408911"/>
              </p:ext>
            </p:extLst>
          </p:nvPr>
        </p:nvGraphicFramePr>
        <p:xfrm>
          <a:off x="1166056" y="1988841"/>
          <a:ext cx="6811889" cy="3909218"/>
        </p:xfrm>
        <a:graphic>
          <a:graphicData uri="http://schemas.openxmlformats.org/drawingml/2006/table">
            <a:tbl>
              <a:tblPr firstRow="1" firstCol="1" lastRow="1" lastCol="1" bandRow="1" bandCol="1"/>
              <a:tblGrid>
                <a:gridCol w="1224136">
                  <a:extLst>
                    <a:ext uri="{9D8B030D-6E8A-4147-A177-3AD203B41FA5}">
                      <a16:colId xmlns:a16="http://schemas.microsoft.com/office/drawing/2014/main" val="20000"/>
                    </a:ext>
                  </a:extLst>
                </a:gridCol>
                <a:gridCol w="2757872">
                  <a:extLst>
                    <a:ext uri="{9D8B030D-6E8A-4147-A177-3AD203B41FA5}">
                      <a16:colId xmlns:a16="http://schemas.microsoft.com/office/drawing/2014/main" val="1301182235"/>
                    </a:ext>
                  </a:extLst>
                </a:gridCol>
                <a:gridCol w="1418592">
                  <a:extLst>
                    <a:ext uri="{9D8B030D-6E8A-4147-A177-3AD203B41FA5}">
                      <a16:colId xmlns:a16="http://schemas.microsoft.com/office/drawing/2014/main" val="20001"/>
                    </a:ext>
                  </a:extLst>
                </a:gridCol>
                <a:gridCol w="1411289">
                  <a:extLst>
                    <a:ext uri="{9D8B030D-6E8A-4147-A177-3AD203B41FA5}">
                      <a16:colId xmlns:a16="http://schemas.microsoft.com/office/drawing/2014/main" val="20002"/>
                    </a:ext>
                  </a:extLst>
                </a:gridCol>
              </a:tblGrid>
              <a:tr h="315933">
                <a:tc>
                  <a:txBody>
                    <a:bodyPr/>
                    <a:lstStyle/>
                    <a:p>
                      <a:pPr marL="0" marR="0" algn="ctr">
                        <a:lnSpc>
                          <a:spcPct val="115000"/>
                        </a:lnSpc>
                        <a:spcBef>
                          <a:spcPts val="600"/>
                        </a:spcBef>
                        <a:spcAft>
                          <a:spcPts val="600"/>
                        </a:spcAft>
                      </a:pPr>
                      <a:r>
                        <a:rPr lang="en-US" sz="2000" b="0" dirty="0" smtClean="0">
                          <a:effectLst/>
                          <a:latin typeface="+mj-lt"/>
                          <a:ea typeface="Times New Roman"/>
                          <a:cs typeface="Times New Roman"/>
                        </a:rPr>
                        <a:t>Level</a:t>
                      </a:r>
                      <a:endParaRPr lang="en-US" sz="20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600"/>
                        </a:spcBef>
                        <a:spcAft>
                          <a:spcPts val="600"/>
                        </a:spcAft>
                      </a:pPr>
                      <a:r>
                        <a:rPr lang="en-US" sz="2000" b="0" dirty="0" smtClean="0">
                          <a:effectLst/>
                          <a:latin typeface="+mj-lt"/>
                          <a:ea typeface="Times New Roman"/>
                          <a:cs typeface="Times New Roman"/>
                        </a:rPr>
                        <a:t>Status </a:t>
                      </a:r>
                      <a:endParaRPr lang="en-US" sz="20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600"/>
                        </a:spcBef>
                        <a:spcAft>
                          <a:spcPts val="600"/>
                        </a:spcAft>
                      </a:pPr>
                      <a:r>
                        <a:rPr lang="en-US" sz="2000" b="0" dirty="0" smtClean="0">
                          <a:effectLst/>
                          <a:latin typeface="+mj-lt"/>
                          <a:ea typeface="Times New Roman"/>
                          <a:cs typeface="Times New Roman"/>
                        </a:rPr>
                        <a:t>Quantity</a:t>
                      </a:r>
                      <a:endParaRPr lang="en-US" sz="20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600"/>
                        </a:spcBef>
                        <a:spcAft>
                          <a:spcPts val="600"/>
                        </a:spcAft>
                      </a:pPr>
                      <a:r>
                        <a:rPr lang="en-US" sz="2000" b="0" dirty="0" smtClean="0">
                          <a:effectLst/>
                          <a:latin typeface="+mj-lt"/>
                          <a:ea typeface="Times New Roman"/>
                          <a:cs typeface="Times New Roman"/>
                        </a:rPr>
                        <a:t>Percent</a:t>
                      </a:r>
                      <a:r>
                        <a:rPr lang="en-US" sz="2000" b="0" baseline="0" dirty="0" smtClean="0">
                          <a:effectLst/>
                          <a:latin typeface="+mj-lt"/>
                          <a:ea typeface="Times New Roman"/>
                          <a:cs typeface="Times New Roman"/>
                        </a:rPr>
                        <a:t> (%)</a:t>
                      </a:r>
                      <a:endParaRPr lang="en-US" sz="20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648553">
                <a:tc>
                  <a:txBody>
                    <a:bodyPr/>
                    <a:lstStyle/>
                    <a:p>
                      <a:pPr marL="0" marR="0" algn="ctr">
                        <a:lnSpc>
                          <a:spcPct val="115000"/>
                        </a:lnSpc>
                        <a:spcBef>
                          <a:spcPts val="600"/>
                        </a:spcBef>
                        <a:spcAft>
                          <a:spcPts val="600"/>
                        </a:spcAft>
                      </a:pPr>
                      <a:r>
                        <a:rPr lang="ru-RU" sz="1800" b="1" dirty="0">
                          <a:effectLst/>
                          <a:latin typeface="+mj-lt"/>
                          <a:ea typeface="Times New Roman"/>
                          <a:cs typeface="Times New Roman"/>
                        </a:rPr>
                        <a:t>SAT</a:t>
                      </a:r>
                      <a:endParaRPr lang="en-US" sz="1800" b="1"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600"/>
                        </a:spcBef>
                        <a:spcAft>
                          <a:spcPts val="600"/>
                        </a:spcAft>
                      </a:pPr>
                      <a:r>
                        <a:rPr lang="en-US" sz="1800" b="0" dirty="0" smtClean="0">
                          <a:latin typeface="+mj-lt"/>
                        </a:rPr>
                        <a:t>Implemented satisfactorily</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800" b="0" dirty="0">
                          <a:effectLst/>
                          <a:latin typeface="+mj-lt"/>
                          <a:ea typeface="Times New Roman"/>
                          <a:cs typeface="Times New Roman"/>
                        </a:rPr>
                        <a:t>1</a:t>
                      </a:r>
                      <a:r>
                        <a:rPr lang="ru-RU" sz="1800" b="0" dirty="0">
                          <a:effectLst/>
                          <a:latin typeface="+mj-lt"/>
                          <a:ea typeface="Times New Roman"/>
                          <a:cs typeface="Times New Roman"/>
                        </a:rPr>
                        <a:t>65</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ru-RU" sz="1800" b="0" dirty="0">
                          <a:effectLst/>
                          <a:latin typeface="+mj-lt"/>
                          <a:ea typeface="Times New Roman"/>
                          <a:cs typeface="Times New Roman"/>
                        </a:rPr>
                        <a:t>73</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48553">
                <a:tc>
                  <a:txBody>
                    <a:bodyPr/>
                    <a:lstStyle/>
                    <a:p>
                      <a:pPr marL="0" marR="0" algn="ctr">
                        <a:lnSpc>
                          <a:spcPct val="115000"/>
                        </a:lnSpc>
                        <a:spcBef>
                          <a:spcPts val="600"/>
                        </a:spcBef>
                        <a:spcAft>
                          <a:spcPts val="600"/>
                        </a:spcAft>
                      </a:pPr>
                      <a:r>
                        <a:rPr lang="ru-RU" sz="1800" b="1" dirty="0">
                          <a:effectLst/>
                          <a:latin typeface="+mj-lt"/>
                          <a:ea typeface="Times New Roman"/>
                          <a:cs typeface="Times New Roman"/>
                        </a:rPr>
                        <a:t>AI</a:t>
                      </a:r>
                      <a:endParaRPr lang="en-US" sz="1800" b="1"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600"/>
                        </a:spcBef>
                        <a:spcAft>
                          <a:spcPts val="600"/>
                        </a:spcAft>
                      </a:pPr>
                      <a:r>
                        <a:rPr lang="en-US" sz="1800" b="0" dirty="0" smtClean="0">
                          <a:latin typeface="+mj-lt"/>
                        </a:rPr>
                        <a:t>Waiting to be implemented</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ru-RU" sz="1800" b="0" dirty="0">
                          <a:effectLst/>
                          <a:latin typeface="+mj-lt"/>
                          <a:ea typeface="Times New Roman"/>
                          <a:cs typeface="Times New Roman"/>
                        </a:rPr>
                        <a:t>43</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ru-RU" sz="1800" b="0" dirty="0">
                          <a:effectLst/>
                          <a:latin typeface="+mj-lt"/>
                          <a:ea typeface="Times New Roman"/>
                          <a:cs typeface="Times New Roman"/>
                        </a:rPr>
                        <a:t>19</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48553">
                <a:tc>
                  <a:txBody>
                    <a:bodyPr/>
                    <a:lstStyle/>
                    <a:p>
                      <a:pPr marL="0" marR="0" algn="ctr">
                        <a:lnSpc>
                          <a:spcPct val="115000"/>
                        </a:lnSpc>
                        <a:spcBef>
                          <a:spcPts val="600"/>
                        </a:spcBef>
                        <a:spcAft>
                          <a:spcPts val="600"/>
                        </a:spcAft>
                      </a:pPr>
                      <a:r>
                        <a:rPr lang="ru-RU" sz="1800" b="1" dirty="0">
                          <a:effectLst/>
                          <a:latin typeface="+mj-lt"/>
                          <a:ea typeface="Times New Roman"/>
                          <a:cs typeface="Times New Roman"/>
                        </a:rPr>
                        <a:t>FAR</a:t>
                      </a:r>
                      <a:endParaRPr lang="en-US" sz="1800" b="1"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600"/>
                        </a:spcBef>
                        <a:spcAft>
                          <a:spcPts val="600"/>
                        </a:spcAft>
                      </a:pPr>
                      <a:r>
                        <a:rPr lang="en-US" sz="1800" b="0" dirty="0" smtClean="0">
                          <a:latin typeface="+mj-lt"/>
                        </a:rPr>
                        <a:t>Further actions required</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ru-RU" sz="1800" b="0" dirty="0">
                          <a:effectLst/>
                          <a:latin typeface="+mj-lt"/>
                          <a:ea typeface="Times New Roman"/>
                          <a:cs typeface="Times New Roman"/>
                        </a:rPr>
                        <a:t>9</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ru-RU" sz="1800" b="0" dirty="0">
                          <a:effectLst/>
                          <a:latin typeface="+mj-lt"/>
                          <a:ea typeface="Times New Roman"/>
                          <a:cs typeface="Times New Roman"/>
                        </a:rPr>
                        <a:t>4</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8553">
                <a:tc>
                  <a:txBody>
                    <a:bodyPr/>
                    <a:lstStyle/>
                    <a:p>
                      <a:pPr marL="0" marR="0" algn="ctr">
                        <a:lnSpc>
                          <a:spcPct val="115000"/>
                        </a:lnSpc>
                        <a:spcBef>
                          <a:spcPts val="600"/>
                        </a:spcBef>
                        <a:spcAft>
                          <a:spcPts val="600"/>
                        </a:spcAft>
                      </a:pPr>
                      <a:r>
                        <a:rPr lang="ru-RU" sz="1800" b="1" dirty="0">
                          <a:effectLst/>
                          <a:latin typeface="+mj-lt"/>
                          <a:ea typeface="Times New Roman"/>
                          <a:cs typeface="Times New Roman"/>
                        </a:rPr>
                        <a:t>N</a:t>
                      </a:r>
                      <a:r>
                        <a:rPr lang="en-US" sz="1800" b="1" dirty="0">
                          <a:effectLst/>
                          <a:latin typeface="+mj-lt"/>
                          <a:ea typeface="Times New Roman"/>
                          <a:cs typeface="Times New Roman"/>
                        </a:rPr>
                        <a:t>P</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600"/>
                        </a:spcBef>
                        <a:spcAft>
                          <a:spcPts val="600"/>
                        </a:spcAft>
                      </a:pPr>
                      <a:r>
                        <a:rPr lang="en-US" sz="1800" b="0" dirty="0" smtClean="0">
                          <a:latin typeface="+mj-lt"/>
                        </a:rPr>
                        <a:t>Not relevant to NPP</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800" b="0" dirty="0">
                          <a:effectLst/>
                          <a:latin typeface="+mj-lt"/>
                          <a:ea typeface="Times New Roman"/>
                          <a:cs typeface="Times New Roman"/>
                        </a:rPr>
                        <a:t>2</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800" b="0" dirty="0">
                          <a:effectLst/>
                          <a:latin typeface="+mj-lt"/>
                          <a:ea typeface="Times New Roman"/>
                          <a:cs typeface="Times New Roman"/>
                        </a:rPr>
                        <a:t>1</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48553">
                <a:tc>
                  <a:txBody>
                    <a:bodyPr/>
                    <a:lstStyle/>
                    <a:p>
                      <a:pPr marL="0" marR="0" algn="ctr">
                        <a:lnSpc>
                          <a:spcPct val="115000"/>
                        </a:lnSpc>
                        <a:spcBef>
                          <a:spcPts val="600"/>
                        </a:spcBef>
                        <a:spcAft>
                          <a:spcPts val="600"/>
                        </a:spcAft>
                      </a:pPr>
                      <a:r>
                        <a:rPr lang="ru-RU" sz="1800" b="1" dirty="0">
                          <a:effectLst/>
                          <a:latin typeface="+mj-lt"/>
                          <a:ea typeface="Times New Roman"/>
                          <a:cs typeface="Times New Roman"/>
                        </a:rPr>
                        <a:t>NR</a:t>
                      </a:r>
                      <a:endParaRPr lang="en-US" sz="1800" b="1"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600"/>
                        </a:spcBef>
                        <a:spcAft>
                          <a:spcPts val="600"/>
                        </a:spcAft>
                      </a:pPr>
                      <a:r>
                        <a:rPr lang="ru-RU" sz="1800" b="0" dirty="0" smtClean="0">
                          <a:latin typeface="+mj-lt"/>
                        </a:rPr>
                        <a:t>Not reviewed during PR </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ru-RU" sz="1800" b="0" dirty="0">
                          <a:effectLst/>
                          <a:latin typeface="+mj-lt"/>
                          <a:ea typeface="Times New Roman"/>
                          <a:cs typeface="Times New Roman"/>
                        </a:rPr>
                        <a:t>7</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ru-RU" sz="1800" b="0" dirty="0">
                          <a:effectLst/>
                          <a:latin typeface="+mj-lt"/>
                          <a:ea typeface="Times New Roman"/>
                          <a:cs typeface="Times New Roman"/>
                        </a:rPr>
                        <a:t>3</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5933">
                <a:tc>
                  <a:txBody>
                    <a:bodyPr/>
                    <a:lstStyle/>
                    <a:p>
                      <a:pPr marL="0" marR="0" algn="ctr">
                        <a:lnSpc>
                          <a:spcPct val="115000"/>
                        </a:lnSpc>
                        <a:spcBef>
                          <a:spcPts val="600"/>
                        </a:spcBef>
                        <a:spcAft>
                          <a:spcPts val="600"/>
                        </a:spcAft>
                      </a:pPr>
                      <a:r>
                        <a:rPr lang="en-US" sz="1800" b="0" dirty="0" smtClean="0">
                          <a:effectLst/>
                          <a:latin typeface="+mj-lt"/>
                          <a:ea typeface="Times New Roman"/>
                          <a:cs typeface="Times New Roman"/>
                        </a:rPr>
                        <a:t>Total</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800" b="0" dirty="0" smtClean="0">
                          <a:effectLst/>
                          <a:latin typeface="+mj-lt"/>
                          <a:ea typeface="Times New Roman"/>
                          <a:cs typeface="Times New Roman"/>
                        </a:rPr>
                        <a:t>-</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800" b="0" dirty="0">
                          <a:effectLst/>
                          <a:latin typeface="+mj-lt"/>
                          <a:ea typeface="Times New Roman"/>
                          <a:cs typeface="Times New Roman"/>
                        </a:rPr>
                        <a:t>226</a:t>
                      </a: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ru-RU" sz="1800" b="0" dirty="0">
                          <a:effectLst/>
                          <a:latin typeface="+mj-lt"/>
                          <a:ea typeface="Times New Roman"/>
                          <a:cs typeface="Times New Roman"/>
                        </a:rPr>
                        <a:t>100%</a:t>
                      </a:r>
                      <a:endParaRPr lang="en-US" sz="1800" b="0" dirty="0">
                        <a:effectLst/>
                        <a:latin typeface="+mj-lt"/>
                        <a:ea typeface="Times New Roman"/>
                        <a:cs typeface="Times New Roman"/>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6" name="Slide Number Placeholder 5"/>
          <p:cNvSpPr>
            <a:spLocks noGrp="1"/>
          </p:cNvSpPr>
          <p:nvPr>
            <p:ph type="sldNum" sz="quarter" idx="11"/>
          </p:nvPr>
        </p:nvSpPr>
        <p:spPr/>
        <p:txBody>
          <a:bodyPr/>
          <a:lstStyle/>
          <a:p>
            <a:pPr>
              <a:defRPr/>
            </a:pPr>
            <a:fld id="{FDB0F732-E039-4EAE-8E12-916F99782192}" type="slidenum">
              <a:rPr lang="en-GB" smtClean="0"/>
              <a:pPr>
                <a:defRPr/>
              </a:pPr>
              <a:t>13</a:t>
            </a:fld>
            <a:endParaRPr lang="en-GB"/>
          </a:p>
        </p:txBody>
      </p:sp>
      <p:sp>
        <p:nvSpPr>
          <p:cNvPr id="7" name="Title 3"/>
          <p:cNvSpPr txBox="1">
            <a:spLocks/>
          </p:cNvSpPr>
          <p:nvPr/>
        </p:nvSpPr>
        <p:spPr bwMode="auto">
          <a:xfrm>
            <a:off x="2441321" y="458669"/>
            <a:ext cx="426135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rtlCol="0" anchor="ctr" anchorCtr="0" compatLnSpc="1">
            <a:prstTxWarp prst="textNoShape">
              <a:avLst/>
            </a:prstTxWarp>
            <a:spAutoFit/>
          </a:bodyPr>
          <a:lstStyle>
            <a:lvl1pPr algn="l" defTabSz="457200" rtl="0" eaLnBrk="0" fontAlgn="base" hangingPunct="0">
              <a:spcBef>
                <a:spcPct val="0"/>
              </a:spcBef>
              <a:spcAft>
                <a:spcPct val="0"/>
              </a:spcAft>
              <a:defRPr sz="2500" kern="1200">
                <a:solidFill>
                  <a:schemeClr val="bg1"/>
                </a:solidFill>
                <a:latin typeface="+mn-lt"/>
                <a:ea typeface="+mj-ea"/>
                <a:cs typeface="+mj-cs"/>
              </a:defRPr>
            </a:lvl1pPr>
            <a:lvl2pPr algn="l" defTabSz="457200" rtl="0" eaLnBrk="0" fontAlgn="base" hangingPunct="0">
              <a:spcBef>
                <a:spcPct val="0"/>
              </a:spcBef>
              <a:spcAft>
                <a:spcPct val="0"/>
              </a:spcAft>
              <a:defRPr sz="2500">
                <a:solidFill>
                  <a:schemeClr val="bg1"/>
                </a:solidFill>
                <a:latin typeface="Calibri" pitchFamily="34" charset="0"/>
              </a:defRPr>
            </a:lvl2pPr>
            <a:lvl3pPr algn="l" defTabSz="457200" rtl="0" eaLnBrk="0" fontAlgn="base" hangingPunct="0">
              <a:spcBef>
                <a:spcPct val="0"/>
              </a:spcBef>
              <a:spcAft>
                <a:spcPct val="0"/>
              </a:spcAft>
              <a:defRPr sz="2500">
                <a:solidFill>
                  <a:schemeClr val="bg1"/>
                </a:solidFill>
                <a:latin typeface="Calibri" pitchFamily="34" charset="0"/>
              </a:defRPr>
            </a:lvl3pPr>
            <a:lvl4pPr algn="l" defTabSz="457200" rtl="0" eaLnBrk="0" fontAlgn="base" hangingPunct="0">
              <a:spcBef>
                <a:spcPct val="0"/>
              </a:spcBef>
              <a:spcAft>
                <a:spcPct val="0"/>
              </a:spcAft>
              <a:defRPr sz="2500">
                <a:solidFill>
                  <a:schemeClr val="bg1"/>
                </a:solidFill>
                <a:latin typeface="Calibri" pitchFamily="34" charset="0"/>
              </a:defRPr>
            </a:lvl4pPr>
            <a:lvl5pPr algn="l" defTabSz="457200" rtl="0" eaLnBrk="0" fontAlgn="base" hangingPunct="0">
              <a:spcBef>
                <a:spcPct val="0"/>
              </a:spcBef>
              <a:spcAft>
                <a:spcPct val="0"/>
              </a:spcAft>
              <a:defRPr sz="2500">
                <a:solidFill>
                  <a:schemeClr val="bg1"/>
                </a:solidFill>
                <a:latin typeface="Calibri" pitchFamily="34" charset="0"/>
              </a:defRPr>
            </a:lvl5pPr>
            <a:lvl6pPr marL="457200" algn="l" defTabSz="457200" rtl="0" fontAlgn="base">
              <a:spcBef>
                <a:spcPct val="0"/>
              </a:spcBef>
              <a:spcAft>
                <a:spcPct val="0"/>
              </a:spcAft>
              <a:defRPr sz="2500">
                <a:solidFill>
                  <a:schemeClr val="bg1"/>
                </a:solidFill>
                <a:latin typeface="Calibri" pitchFamily="34" charset="0"/>
              </a:defRPr>
            </a:lvl6pPr>
            <a:lvl7pPr marL="914400" algn="l" defTabSz="457200" rtl="0" fontAlgn="base">
              <a:spcBef>
                <a:spcPct val="0"/>
              </a:spcBef>
              <a:spcAft>
                <a:spcPct val="0"/>
              </a:spcAft>
              <a:defRPr sz="2500">
                <a:solidFill>
                  <a:schemeClr val="bg1"/>
                </a:solidFill>
                <a:latin typeface="Calibri" pitchFamily="34" charset="0"/>
              </a:defRPr>
            </a:lvl7pPr>
            <a:lvl8pPr marL="1371600" algn="l" defTabSz="457200" rtl="0" fontAlgn="base">
              <a:spcBef>
                <a:spcPct val="0"/>
              </a:spcBef>
              <a:spcAft>
                <a:spcPct val="0"/>
              </a:spcAft>
              <a:defRPr sz="2500">
                <a:solidFill>
                  <a:schemeClr val="bg1"/>
                </a:solidFill>
                <a:latin typeface="Calibri" pitchFamily="34" charset="0"/>
              </a:defRPr>
            </a:lvl8pPr>
            <a:lvl9pPr marL="1828800" algn="l" defTabSz="457200" rtl="0" fontAlgn="base">
              <a:spcBef>
                <a:spcPct val="0"/>
              </a:spcBef>
              <a:spcAft>
                <a:spcPct val="0"/>
              </a:spcAft>
              <a:defRPr sz="2500">
                <a:solidFill>
                  <a:schemeClr val="bg1"/>
                </a:solidFill>
                <a:latin typeface="Calibri" pitchFamily="34" charset="0"/>
              </a:defRPr>
            </a:lvl9pPr>
          </a:lstStyle>
          <a:p>
            <a:pPr algn="ctr"/>
            <a:r>
              <a:rPr lang="en-US" sz="2800" b="1" dirty="0" smtClean="0">
                <a:latin typeface="Calibri" pitchFamily="34" charset="0"/>
              </a:rPr>
              <a:t>WANO Peer Review Results</a:t>
            </a:r>
            <a:br>
              <a:rPr lang="en-US" sz="2800" b="1" dirty="0" smtClean="0">
                <a:latin typeface="Calibri" pitchFamily="34" charset="0"/>
              </a:rPr>
            </a:br>
            <a:r>
              <a:rPr lang="en-US" sz="2800" b="1" dirty="0" smtClean="0">
                <a:latin typeface="Calibri" pitchFamily="34" charset="0"/>
              </a:rPr>
              <a:t> SOERs</a:t>
            </a:r>
            <a:endParaRPr lang="ru-RU" sz="2800" dirty="0"/>
          </a:p>
        </p:txBody>
      </p:sp>
    </p:spTree>
    <p:extLst>
      <p:ext uri="{BB962C8B-B14F-4D97-AF65-F5344CB8AC3E}">
        <p14:creationId xmlns:p14="http://schemas.microsoft.com/office/powerpoint/2010/main" val="3469248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zarbad\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700808"/>
            <a:ext cx="3384376" cy="47808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1844824"/>
            <a:ext cx="5112568" cy="4247317"/>
          </a:xfrm>
          <a:prstGeom prst="rect">
            <a:avLst/>
          </a:prstGeom>
        </p:spPr>
        <p:txBody>
          <a:bodyPr wrap="square">
            <a:spAutoFit/>
          </a:bodyPr>
          <a:lstStyle/>
          <a:p>
            <a:pPr marL="344487" indent="-342900" fontAlgn="auto">
              <a:spcBef>
                <a:spcPts val="1200"/>
              </a:spcBef>
              <a:spcAft>
                <a:spcPts val="300"/>
              </a:spcAft>
              <a:buClr>
                <a:srgbClr val="498934"/>
              </a:buClr>
              <a:buFont typeface="Arial" panose="020B0604020202020204" pitchFamily="34" charset="0"/>
              <a:buChar char="•"/>
              <a:tabLst>
                <a:tab pos="723900" algn="l"/>
                <a:tab pos="1447800" algn="l"/>
                <a:tab pos="2171700" algn="l"/>
                <a:tab pos="2895600" algn="l"/>
                <a:tab pos="3619500" algn="l"/>
              </a:tabLst>
            </a:pPr>
            <a:r>
              <a:rPr lang="en-US" sz="2000" dirty="0">
                <a:solidFill>
                  <a:srgbClr val="000000"/>
                </a:solidFill>
                <a:latin typeface="Calibri" pitchFamily="34" charset="0"/>
              </a:rPr>
              <a:t>Action Plan to address each AFI was made.</a:t>
            </a:r>
          </a:p>
          <a:p>
            <a:pPr marL="344487" indent="-342900" fontAlgn="auto">
              <a:spcBef>
                <a:spcPts val="1200"/>
              </a:spcBef>
              <a:spcAft>
                <a:spcPts val="300"/>
              </a:spcAft>
              <a:buClr>
                <a:srgbClr val="498934"/>
              </a:buClr>
              <a:buFont typeface="Arial" panose="020B0604020202020204" pitchFamily="34" charset="0"/>
              <a:buChar char="•"/>
              <a:tabLst>
                <a:tab pos="723900" algn="l"/>
                <a:tab pos="1447800" algn="l"/>
                <a:tab pos="2171700" algn="l"/>
                <a:tab pos="2895600" algn="l"/>
                <a:tab pos="3619500" algn="l"/>
              </a:tabLst>
            </a:pPr>
            <a:r>
              <a:rPr lang="en-US" sz="2000" dirty="0" smtClean="0">
                <a:solidFill>
                  <a:srgbClr val="000000"/>
                </a:solidFill>
                <a:latin typeface="Calibri" pitchFamily="34" charset="0"/>
              </a:rPr>
              <a:t>Program </a:t>
            </a:r>
            <a:r>
              <a:rPr lang="en-US" sz="2000" dirty="0">
                <a:solidFill>
                  <a:srgbClr val="000000"/>
                </a:solidFill>
                <a:latin typeface="Calibri" pitchFamily="34" charset="0"/>
              </a:rPr>
              <a:t>of Corrective Actions was sent to WANO-MC</a:t>
            </a:r>
            <a:r>
              <a:rPr lang="en-US" sz="2000" dirty="0" smtClean="0">
                <a:solidFill>
                  <a:srgbClr val="000000"/>
                </a:solidFill>
                <a:latin typeface="Calibri" pitchFamily="34" charset="0"/>
              </a:rPr>
              <a:t>.</a:t>
            </a:r>
          </a:p>
          <a:p>
            <a:pPr marL="344487" indent="-342900" fontAlgn="auto">
              <a:spcBef>
                <a:spcPts val="1200"/>
              </a:spcBef>
              <a:spcAft>
                <a:spcPts val="300"/>
              </a:spcAft>
              <a:buClr>
                <a:srgbClr val="498934"/>
              </a:buClr>
              <a:buFont typeface="Arial" panose="020B0604020202020204" pitchFamily="34" charset="0"/>
              <a:buChar char="•"/>
              <a:tabLst>
                <a:tab pos="723900" algn="l"/>
                <a:tab pos="1447800" algn="l"/>
                <a:tab pos="2171700" algn="l"/>
                <a:tab pos="2895600" algn="l"/>
                <a:tab pos="3619500" algn="l"/>
              </a:tabLst>
            </a:pPr>
            <a:r>
              <a:rPr lang="en-US" sz="2000" dirty="0" smtClean="0">
                <a:solidFill>
                  <a:srgbClr val="000000"/>
                </a:solidFill>
                <a:latin typeface="Calibri" pitchFamily="34" charset="0"/>
              </a:rPr>
              <a:t>This corrective measures plan has been developed in 14 parts commensurate with each area. </a:t>
            </a:r>
          </a:p>
          <a:p>
            <a:pPr marL="344487" indent="-342900" fontAlgn="auto">
              <a:spcBef>
                <a:spcPts val="1200"/>
              </a:spcBef>
              <a:spcAft>
                <a:spcPts val="300"/>
              </a:spcAft>
              <a:buClr>
                <a:srgbClr val="498934"/>
              </a:buClr>
              <a:buFont typeface="Arial" panose="020B0604020202020204" pitchFamily="34" charset="0"/>
              <a:buChar char="•"/>
              <a:tabLst>
                <a:tab pos="723900" algn="l"/>
                <a:tab pos="1447800" algn="l"/>
                <a:tab pos="2171700" algn="l"/>
                <a:tab pos="2895600" algn="l"/>
                <a:tab pos="3619500" algn="l"/>
              </a:tabLst>
            </a:pPr>
            <a:r>
              <a:rPr lang="en-US" sz="2000" dirty="0" smtClean="0">
                <a:solidFill>
                  <a:srgbClr val="000000"/>
                </a:solidFill>
                <a:latin typeface="Calibri" pitchFamily="34" charset="0"/>
              </a:rPr>
              <a:t>This program includes 194 separate corrective measures for all AFIs.</a:t>
            </a:r>
          </a:p>
          <a:p>
            <a:pPr marL="344487" indent="-342900" fontAlgn="auto">
              <a:spcBef>
                <a:spcPts val="1200"/>
              </a:spcBef>
              <a:spcAft>
                <a:spcPts val="300"/>
              </a:spcAft>
              <a:buClr>
                <a:srgbClr val="498934"/>
              </a:buClr>
              <a:buFont typeface="Arial" panose="020B0604020202020204" pitchFamily="34" charset="0"/>
              <a:buChar char="•"/>
              <a:tabLst>
                <a:tab pos="723900" algn="l"/>
                <a:tab pos="1447800" algn="l"/>
                <a:tab pos="2171700" algn="l"/>
                <a:tab pos="2895600" algn="l"/>
                <a:tab pos="3619500" algn="l"/>
              </a:tabLst>
            </a:pPr>
            <a:r>
              <a:rPr lang="en-US" sz="2000" dirty="0" smtClean="0">
                <a:solidFill>
                  <a:srgbClr val="000000"/>
                </a:solidFill>
                <a:latin typeface="Calibri" pitchFamily="34" charset="0"/>
              </a:rPr>
              <a:t>The </a:t>
            </a:r>
            <a:r>
              <a:rPr lang="en-US" sz="2000" dirty="0">
                <a:solidFill>
                  <a:srgbClr val="000000"/>
                </a:solidFill>
                <a:latin typeface="Calibri" pitchFamily="34" charset="0"/>
              </a:rPr>
              <a:t>corrective measures plan </a:t>
            </a:r>
            <a:r>
              <a:rPr lang="en-US" sz="2000" dirty="0" smtClean="0">
                <a:solidFill>
                  <a:srgbClr val="000000"/>
                </a:solidFill>
                <a:latin typeface="Calibri" pitchFamily="34" charset="0"/>
              </a:rPr>
              <a:t>was reviewed by WANO-MC experts and their comments were included in this plan. </a:t>
            </a:r>
          </a:p>
        </p:txBody>
      </p:sp>
      <p:sp>
        <p:nvSpPr>
          <p:cNvPr id="5" name="Slide Number Placeholder 4"/>
          <p:cNvSpPr>
            <a:spLocks noGrp="1"/>
          </p:cNvSpPr>
          <p:nvPr>
            <p:ph type="sldNum" sz="quarter" idx="11"/>
          </p:nvPr>
        </p:nvSpPr>
        <p:spPr/>
        <p:txBody>
          <a:bodyPr/>
          <a:lstStyle/>
          <a:p>
            <a:pPr>
              <a:defRPr/>
            </a:pPr>
            <a:fld id="{FDB0F732-E039-4EAE-8E12-916F99782192}" type="slidenum">
              <a:rPr lang="en-GB" smtClean="0"/>
              <a:pPr>
                <a:defRPr/>
              </a:pPr>
              <a:t>14</a:t>
            </a:fld>
            <a:endParaRPr lang="en-GB"/>
          </a:p>
        </p:txBody>
      </p:sp>
      <p:sp>
        <p:nvSpPr>
          <p:cNvPr id="7" name="Rectangle 6"/>
          <p:cNvSpPr/>
          <p:nvPr/>
        </p:nvSpPr>
        <p:spPr>
          <a:xfrm>
            <a:off x="2286000" y="764704"/>
            <a:ext cx="4572000" cy="461665"/>
          </a:xfrm>
          <a:prstGeom prst="rect">
            <a:avLst/>
          </a:prstGeom>
        </p:spPr>
        <p:txBody>
          <a:bodyPr>
            <a:spAutoFit/>
          </a:bodyPr>
          <a:lstStyle/>
          <a:p>
            <a:pPr marL="1587" fontAlgn="auto">
              <a:spcBef>
                <a:spcPts val="1200"/>
              </a:spcBef>
              <a:spcAft>
                <a:spcPts val="300"/>
              </a:spcAft>
              <a:buClr>
                <a:srgbClr val="498934"/>
              </a:buClr>
              <a:tabLst>
                <a:tab pos="723900" algn="l"/>
                <a:tab pos="1447800" algn="l"/>
                <a:tab pos="2171700" algn="l"/>
                <a:tab pos="2895600" algn="l"/>
                <a:tab pos="3619500" algn="l"/>
              </a:tabLst>
            </a:pPr>
            <a:r>
              <a:rPr lang="en-US" sz="2400" dirty="0">
                <a:solidFill>
                  <a:schemeClr val="bg1"/>
                </a:solidFill>
                <a:latin typeface="Calibri" pitchFamily="34" charset="0"/>
              </a:rPr>
              <a:t>Action Plan </a:t>
            </a:r>
            <a:r>
              <a:rPr lang="en-US" sz="2400" dirty="0" smtClean="0">
                <a:solidFill>
                  <a:schemeClr val="bg1"/>
                </a:solidFill>
                <a:latin typeface="Calibri" pitchFamily="34" charset="0"/>
              </a:rPr>
              <a:t>for WANO PR </a:t>
            </a:r>
            <a:r>
              <a:rPr lang="en-US" sz="2400" dirty="0" smtClean="0">
                <a:solidFill>
                  <a:schemeClr val="bg1"/>
                </a:solidFill>
                <a:latin typeface="Calibri" pitchFamily="34" charset="0"/>
              </a:rPr>
              <a:t>AFIs</a:t>
            </a:r>
            <a:endParaRPr lang="en-US" sz="2400" dirty="0">
              <a:solidFill>
                <a:schemeClr val="bg1"/>
              </a:solidFill>
              <a:latin typeface="Calibri" pitchFamily="34" charset="0"/>
            </a:endParaRPr>
          </a:p>
        </p:txBody>
      </p:sp>
    </p:spTree>
    <p:extLst>
      <p:ext uri="{BB962C8B-B14F-4D97-AF65-F5344CB8AC3E}">
        <p14:creationId xmlns:p14="http://schemas.microsoft.com/office/powerpoint/2010/main" val="603534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50" y="1916832"/>
            <a:ext cx="8606454" cy="331236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7475" lvl="1" indent="0" algn="l">
              <a:buNone/>
            </a:pPr>
            <a:r>
              <a:rPr lang="en-US" sz="1800" dirty="0" smtClean="0"/>
              <a:t>On the basis of results of WANO Peer Review and agreement with WANO-MC, a bilateral interactions plan with WANO-MC has been developed.</a:t>
            </a:r>
          </a:p>
          <a:p>
            <a:pPr marL="117475" lvl="1" indent="0">
              <a:buNone/>
            </a:pPr>
            <a:r>
              <a:rPr lang="en-US" sz="1800" dirty="0" smtClean="0"/>
              <a:t>This plan includes the corrective measures with WANO cooperation which encompasses</a:t>
            </a:r>
            <a:r>
              <a:rPr lang="en-US" sz="1800" dirty="0" smtClean="0"/>
              <a:t> specific </a:t>
            </a:r>
            <a:r>
              <a:rPr lang="en-US" sz="1800" dirty="0"/>
              <a:t>measures for </a:t>
            </a:r>
            <a:r>
              <a:rPr lang="en-US" sz="1800" dirty="0" smtClean="0"/>
              <a:t>each area.</a:t>
            </a:r>
          </a:p>
          <a:p>
            <a:pPr marL="117475" lvl="1" indent="0">
              <a:buNone/>
            </a:pPr>
            <a:r>
              <a:rPr lang="en-US" sz="1800" dirty="0" smtClean="0"/>
              <a:t>For each area, the following measures have been taken into account:</a:t>
            </a:r>
          </a:p>
          <a:p>
            <a:pPr marL="973138" lvl="1">
              <a:buFont typeface="Arial" panose="020B0604020202020204" pitchFamily="34" charset="0"/>
              <a:buChar char="•"/>
            </a:pPr>
            <a:r>
              <a:rPr lang="en-US" sz="1800" dirty="0" smtClean="0"/>
              <a:t>Implementing one or more TSMs for each area;</a:t>
            </a:r>
          </a:p>
          <a:p>
            <a:pPr marL="973138" lvl="1">
              <a:buFont typeface="Arial" panose="020B0604020202020204" pitchFamily="34" charset="0"/>
              <a:buChar char="•"/>
            </a:pPr>
            <a:r>
              <a:rPr lang="en-US" sz="1800" dirty="0" smtClean="0"/>
              <a:t>Participating Bushehr NPP personnel in the different WANO events related to each AFI;</a:t>
            </a:r>
          </a:p>
          <a:p>
            <a:pPr marL="973138" lvl="1">
              <a:buFont typeface="Arial" panose="020B0604020202020204" pitchFamily="34" charset="0"/>
              <a:buChar char="•"/>
            </a:pPr>
            <a:r>
              <a:rPr lang="en-US" sz="1800" dirty="0" smtClean="0"/>
              <a:t>Implementing numerous self-assessments in each area based on the WANO Guide documents by BNPP;</a:t>
            </a:r>
          </a:p>
          <a:p>
            <a:pPr marL="973138" lvl="1">
              <a:buFont typeface="Arial" panose="020B0604020202020204" pitchFamily="34" charset="0"/>
              <a:buChar char="•"/>
            </a:pPr>
            <a:r>
              <a:rPr lang="en-US" sz="1800" dirty="0" smtClean="0"/>
              <a:t>Implementing the target observations by WANO-MC Representative in BNPP for each area</a:t>
            </a:r>
          </a:p>
        </p:txBody>
      </p:sp>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15</a:t>
            </a:fld>
            <a:endParaRPr lang="en-GB"/>
          </a:p>
        </p:txBody>
      </p:sp>
      <p:sp>
        <p:nvSpPr>
          <p:cNvPr id="6" name="Title 1"/>
          <p:cNvSpPr>
            <a:spLocks noGrp="1"/>
          </p:cNvSpPr>
          <p:nvPr>
            <p:ph type="title"/>
          </p:nvPr>
        </p:nvSpPr>
        <p:spPr>
          <a:xfrm>
            <a:off x="285750" y="765175"/>
            <a:ext cx="8607425" cy="576263"/>
          </a:xfrm>
        </p:spPr>
        <p:txBody>
          <a:bodyPr/>
          <a:lstStyle/>
          <a:p>
            <a:pPr algn="ctr"/>
            <a:r>
              <a:rPr lang="en-US" sz="2400" dirty="0" smtClean="0"/>
              <a:t>Interaction Plan between Bushehr NPP and WANO-MC, 2016-17</a:t>
            </a:r>
            <a:endParaRPr lang="en-US" sz="2400" dirty="0"/>
          </a:p>
        </p:txBody>
      </p:sp>
    </p:spTree>
    <p:extLst>
      <p:ext uri="{BB962C8B-B14F-4D97-AF65-F5344CB8AC3E}">
        <p14:creationId xmlns:p14="http://schemas.microsoft.com/office/powerpoint/2010/main" val="1755985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Interaction Plan between Bushehr NPP and WANO-MC, 2016-17</a:t>
            </a:r>
            <a:endParaRPr lang="en-US" sz="2400" dirty="0"/>
          </a:p>
        </p:txBody>
      </p:sp>
      <p:sp>
        <p:nvSpPr>
          <p:cNvPr id="3" name="Slide Number Placeholder 2"/>
          <p:cNvSpPr>
            <a:spLocks noGrp="1"/>
          </p:cNvSpPr>
          <p:nvPr>
            <p:ph type="sldNum" sz="quarter" idx="11"/>
          </p:nvPr>
        </p:nvSpPr>
        <p:spPr/>
        <p:txBody>
          <a:bodyPr/>
          <a:lstStyle/>
          <a:p>
            <a:pPr>
              <a:defRPr/>
            </a:pPr>
            <a:fld id="{FDB0F732-E039-4EAE-8E12-916F99782192}" type="slidenum">
              <a:rPr lang="en-GB" smtClean="0"/>
              <a:pPr>
                <a:defRPr/>
              </a:pPr>
              <a:t>16</a:t>
            </a:fld>
            <a:endParaRPr lang="en-GB"/>
          </a:p>
        </p:txBody>
      </p:sp>
      <p:pic>
        <p:nvPicPr>
          <p:cNvPr id="4" name="Picture 3"/>
          <p:cNvPicPr>
            <a:picLocks noChangeAspect="1"/>
          </p:cNvPicPr>
          <p:nvPr/>
        </p:nvPicPr>
        <p:blipFill>
          <a:blip r:embed="rId2"/>
          <a:stretch>
            <a:fillRect/>
          </a:stretch>
        </p:blipFill>
        <p:spPr>
          <a:xfrm>
            <a:off x="4860032" y="1341438"/>
            <a:ext cx="3911352" cy="5230812"/>
          </a:xfrm>
          <a:prstGeom prst="rect">
            <a:avLst/>
          </a:prstGeom>
        </p:spPr>
      </p:pic>
      <p:pic>
        <p:nvPicPr>
          <p:cNvPr id="5" name="Picture 4"/>
          <p:cNvPicPr>
            <a:picLocks noChangeAspect="1"/>
          </p:cNvPicPr>
          <p:nvPr/>
        </p:nvPicPr>
        <p:blipFill>
          <a:blip r:embed="rId3"/>
          <a:stretch>
            <a:fillRect/>
          </a:stretch>
        </p:blipFill>
        <p:spPr>
          <a:xfrm>
            <a:off x="467544" y="1341438"/>
            <a:ext cx="3876278" cy="5230812"/>
          </a:xfrm>
          <a:prstGeom prst="rect">
            <a:avLst/>
          </a:prstGeom>
        </p:spPr>
      </p:pic>
    </p:spTree>
    <p:extLst>
      <p:ext uri="{BB962C8B-B14F-4D97-AF65-F5344CB8AC3E}">
        <p14:creationId xmlns:p14="http://schemas.microsoft.com/office/powerpoint/2010/main" val="1988955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An example of measures </a:t>
            </a:r>
            <a:r>
              <a:rPr lang="en-US" sz="2400" dirty="0" smtClean="0"/>
              <a:t>taken </a:t>
            </a:r>
            <a:r>
              <a:rPr lang="en-US" sz="2400" dirty="0" smtClean="0"/>
              <a:t>for each AFI </a:t>
            </a:r>
            <a:endParaRPr lang="en-US" sz="2400" dirty="0"/>
          </a:p>
        </p:txBody>
      </p:sp>
      <p:sp>
        <p:nvSpPr>
          <p:cNvPr id="3" name="Rectangle 2"/>
          <p:cNvSpPr/>
          <p:nvPr/>
        </p:nvSpPr>
        <p:spPr>
          <a:xfrm>
            <a:off x="33536" y="1577808"/>
            <a:ext cx="9144000" cy="4585871"/>
          </a:xfrm>
          <a:prstGeom prst="rect">
            <a:avLst/>
          </a:prstGeom>
        </p:spPr>
        <p:txBody>
          <a:bodyPr wrap="square">
            <a:spAutoFit/>
          </a:bodyPr>
          <a:lstStyle/>
          <a:p>
            <a:pPr marL="174625" lvl="1"/>
            <a:r>
              <a:rPr lang="en-GB" sz="1600" dirty="0"/>
              <a:t>During Peer Review 2015 at </a:t>
            </a:r>
            <a:r>
              <a:rPr lang="en-GB" sz="1600" dirty="0"/>
              <a:t>BNPP, </a:t>
            </a:r>
            <a:r>
              <a:rPr lang="en-GB" sz="1600" dirty="0"/>
              <a:t>AFI </a:t>
            </a:r>
            <a:r>
              <a:rPr lang="en-GB" sz="1600" dirty="0"/>
              <a:t>identified </a:t>
            </a:r>
            <a:r>
              <a:rPr lang="en-US" sz="1600" dirty="0"/>
              <a:t>in </a:t>
            </a:r>
            <a:r>
              <a:rPr lang="en-US" sz="1600" dirty="0"/>
              <a:t>the Technical Support and Engineering </a:t>
            </a:r>
            <a:r>
              <a:rPr lang="en-US" sz="1600" dirty="0"/>
              <a:t>area.</a:t>
            </a:r>
            <a:endParaRPr lang="en-US" sz="1600" dirty="0"/>
          </a:p>
          <a:p>
            <a:pPr marL="460375" lvl="1" indent="-285750">
              <a:buFont typeface="Arial" panose="020B0604020202020204" pitchFamily="34" charset="0"/>
              <a:buChar char="•"/>
            </a:pPr>
            <a:r>
              <a:rPr lang="en-US" sz="1600" dirty="0"/>
              <a:t>47 Corrective </a:t>
            </a:r>
            <a:r>
              <a:rPr lang="en-US" sz="1600" dirty="0"/>
              <a:t>Measures were </a:t>
            </a:r>
            <a:r>
              <a:rPr lang="en-US" sz="1600" dirty="0"/>
              <a:t>developed by NPP </a:t>
            </a:r>
            <a:r>
              <a:rPr lang="en-US" sz="1600" dirty="0"/>
              <a:t>in this area which will be implemented in </a:t>
            </a:r>
            <a:r>
              <a:rPr lang="en-US" dirty="0"/>
              <a:t>2016-17</a:t>
            </a:r>
            <a:r>
              <a:rPr lang="en-US" sz="1600" dirty="0" smtClean="0"/>
              <a:t>.</a:t>
            </a:r>
          </a:p>
          <a:p>
            <a:pPr marL="460375" lvl="1" indent="-285750">
              <a:buFont typeface="Arial" panose="020B0604020202020204" pitchFamily="34" charset="0"/>
              <a:buChar char="•"/>
            </a:pPr>
            <a:r>
              <a:rPr lang="en-US" sz="1600" dirty="0" smtClean="0"/>
              <a:t>3 </a:t>
            </a:r>
            <a:r>
              <a:rPr lang="en-US" sz="1600" dirty="0"/>
              <a:t>Expert Technical Support </a:t>
            </a:r>
            <a:r>
              <a:rPr lang="en-US" sz="1600" dirty="0"/>
              <a:t>Missions (2 TSM + 1 Benchmarking Visit in 2016</a:t>
            </a:r>
            <a:r>
              <a:rPr lang="en-US" sz="1600" dirty="0" smtClean="0"/>
              <a:t>):</a:t>
            </a:r>
          </a:p>
          <a:p>
            <a:pPr marL="174625" lvl="1"/>
            <a:endParaRPr lang="en-US" sz="1600" dirty="0"/>
          </a:p>
          <a:p>
            <a:pPr marL="909638" lvl="1"/>
            <a:r>
              <a:rPr lang="en-US" sz="1600" dirty="0" smtClean="0"/>
              <a:t>- TSM </a:t>
            </a:r>
            <a:r>
              <a:rPr lang="en-US" sz="1600" dirty="0"/>
              <a:t>on topic “Configuration management - temporary and permanent modifications of equipment</a:t>
            </a:r>
            <a:r>
              <a:rPr lang="en-US" sz="1600" dirty="0"/>
              <a:t>”; </a:t>
            </a:r>
            <a:r>
              <a:rPr lang="ru-RU" sz="1600" dirty="0"/>
              <a:t>06-09  February 2016</a:t>
            </a:r>
            <a:endParaRPr lang="en-US" sz="1600" dirty="0"/>
          </a:p>
          <a:p>
            <a:pPr marL="909638" lvl="1"/>
            <a:r>
              <a:rPr lang="en-US" sz="1600" dirty="0" smtClean="0"/>
              <a:t>- TSM </a:t>
            </a:r>
            <a:r>
              <a:rPr lang="en-US" sz="1600" dirty="0"/>
              <a:t>on topic “The system performance measurement of the equipment and the assessment of its condition</a:t>
            </a:r>
            <a:r>
              <a:rPr lang="en-US" sz="1600" dirty="0"/>
              <a:t>”; </a:t>
            </a:r>
            <a:r>
              <a:rPr lang="ru-RU" sz="1600" dirty="0"/>
              <a:t>27 February -02 March 2016</a:t>
            </a:r>
            <a:endParaRPr lang="en-US" sz="1600" dirty="0"/>
          </a:p>
          <a:p>
            <a:pPr marL="909638" lvl="1"/>
            <a:r>
              <a:rPr lang="en-US" sz="1600" dirty="0" smtClean="0"/>
              <a:t>- Benchmarking Visit on “Technical </a:t>
            </a:r>
            <a:r>
              <a:rPr lang="en-US" sz="1600" dirty="0"/>
              <a:t>S</a:t>
            </a:r>
            <a:r>
              <a:rPr lang="en-US" sz="1600" dirty="0" smtClean="0"/>
              <a:t>upport </a:t>
            </a:r>
            <a:r>
              <a:rPr lang="en-US" sz="1600" dirty="0"/>
              <a:t>E</a:t>
            </a:r>
            <a:r>
              <a:rPr lang="en-US" sz="1600" dirty="0" smtClean="0"/>
              <a:t>ngineering </a:t>
            </a:r>
            <a:r>
              <a:rPr lang="en-US" sz="1600" dirty="0"/>
              <a:t>S</a:t>
            </a:r>
            <a:r>
              <a:rPr lang="en-US" sz="1600" dirty="0" smtClean="0"/>
              <a:t>ystem</a:t>
            </a:r>
            <a:r>
              <a:rPr lang="en-US" sz="1600" dirty="0"/>
              <a:t>”; </a:t>
            </a:r>
            <a:r>
              <a:rPr lang="ru-RU" sz="1600" dirty="0"/>
              <a:t>1-5 August 2016</a:t>
            </a:r>
            <a:endParaRPr lang="en-US" sz="1600" dirty="0"/>
          </a:p>
          <a:p>
            <a:pPr marL="460375" lvl="1" indent="-285750">
              <a:buFont typeface="Wingdings" panose="05000000000000000000" pitchFamily="2" charset="2"/>
              <a:buChar char="q"/>
            </a:pPr>
            <a:endParaRPr lang="en-US" sz="1600" dirty="0"/>
          </a:p>
          <a:p>
            <a:pPr marL="176213" lvl="1">
              <a:buFont typeface="Arial" panose="020B0604020202020204" pitchFamily="34" charset="0"/>
              <a:buChar char="•"/>
            </a:pPr>
            <a:r>
              <a:rPr lang="en-US" sz="1600" dirty="0" smtClean="0"/>
              <a:t>   Implementing </a:t>
            </a:r>
            <a:r>
              <a:rPr lang="en-US" sz="1600" dirty="0"/>
              <a:t>numerous self-assessments in </a:t>
            </a:r>
            <a:r>
              <a:rPr lang="en-US" sz="1600" dirty="0" smtClean="0"/>
              <a:t>this </a:t>
            </a:r>
            <a:r>
              <a:rPr lang="en-US" sz="1600" dirty="0"/>
              <a:t>area based on the WANO Guide documents by BNPP</a:t>
            </a:r>
            <a:r>
              <a:rPr lang="en-US" sz="1600" dirty="0" smtClean="0"/>
              <a:t>;</a:t>
            </a:r>
          </a:p>
          <a:p>
            <a:pPr marL="1031875" lvl="1" indent="-285750">
              <a:buFont typeface="Wingdings" panose="05000000000000000000" pitchFamily="2" charset="2"/>
              <a:buChar char="ü"/>
            </a:pPr>
            <a:r>
              <a:rPr lang="en-US" sz="1600" dirty="0" smtClean="0"/>
              <a:t>PL </a:t>
            </a:r>
            <a:r>
              <a:rPr lang="en-US" sz="1600" dirty="0"/>
              <a:t>2015-1 Principles for Design Basis Management</a:t>
            </a:r>
          </a:p>
          <a:p>
            <a:pPr marL="1031875" lvl="1" indent="-285750">
              <a:buFont typeface="Wingdings" panose="05000000000000000000" pitchFamily="2" charset="2"/>
              <a:buChar char="ü"/>
            </a:pPr>
            <a:r>
              <a:rPr lang="en-US" sz="1600" dirty="0" smtClean="0"/>
              <a:t>GL </a:t>
            </a:r>
            <a:r>
              <a:rPr lang="en-US" sz="1600" dirty="0"/>
              <a:t>2001-05 (Rev-1) Guidelines for Conduct of Engineering Support Activities at Nuclear Power </a:t>
            </a:r>
            <a:r>
              <a:rPr lang="en-US" sz="1600" dirty="0" smtClean="0"/>
              <a:t>Plants</a:t>
            </a:r>
            <a:endParaRPr lang="en-US" sz="1600" dirty="0"/>
          </a:p>
          <a:p>
            <a:pPr marL="176213" lvl="1">
              <a:buFont typeface="Arial" panose="020B0604020202020204" pitchFamily="34" charset="0"/>
              <a:buChar char="•"/>
            </a:pPr>
            <a:r>
              <a:rPr lang="en-US" sz="1600" dirty="0" smtClean="0"/>
              <a:t>    Implementing </a:t>
            </a:r>
            <a:r>
              <a:rPr lang="en-US" sz="1600" dirty="0"/>
              <a:t>the target observations by WANO-MC Representative in BNPP for </a:t>
            </a:r>
            <a:r>
              <a:rPr lang="en-US" sz="1600" dirty="0" smtClean="0"/>
              <a:t>this </a:t>
            </a:r>
            <a:r>
              <a:rPr lang="en-US" sz="1600" dirty="0"/>
              <a:t>area</a:t>
            </a:r>
          </a:p>
          <a:p>
            <a:pPr marL="460375" lvl="1" indent="-285750">
              <a:buFont typeface="Arial" panose="020B0604020202020204" pitchFamily="34" charset="0"/>
              <a:buChar char="•"/>
            </a:pPr>
            <a:endParaRPr lang="en-US" sz="1600" dirty="0" smtClean="0"/>
          </a:p>
        </p:txBody>
      </p:sp>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17</a:t>
            </a:fld>
            <a:endParaRPr lang="en-GB"/>
          </a:p>
        </p:txBody>
      </p:sp>
    </p:spTree>
    <p:extLst>
      <p:ext uri="{BB962C8B-B14F-4D97-AF65-F5344CB8AC3E}">
        <p14:creationId xmlns:p14="http://schemas.microsoft.com/office/powerpoint/2010/main" val="2025536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342402"/>
            <a:ext cx="8784976" cy="5033557"/>
          </a:xfrm>
          <a:prstGeom prst="rect">
            <a:avLst/>
          </a:prstGeom>
        </p:spPr>
        <p:txBody>
          <a:bodyPr wrap="square">
            <a:spAutoFit/>
          </a:bodyPr>
          <a:lstStyle/>
          <a:p>
            <a:pPr marL="0" marR="0" lvl="0" indent="0" defTabSz="914400" eaLnBrk="1" fontAlgn="auto" latinLnBrk="0" hangingPunct="1">
              <a:lnSpc>
                <a:spcPct val="150000"/>
              </a:lnSpc>
              <a:spcBef>
                <a:spcPts val="0"/>
              </a:spcBef>
              <a:spcAft>
                <a:spcPts val="0"/>
              </a:spcAft>
              <a:buClrTx/>
              <a:buSzTx/>
              <a:buFont typeface="Wingdings" pitchFamily="2" charset="2"/>
              <a:buChar char="§"/>
              <a:tabLst/>
              <a:defRPr/>
            </a:pPr>
            <a:r>
              <a:rPr lang="en-US" kern="0" dirty="0" smtClean="0">
                <a:solidFill>
                  <a:prstClr val="black"/>
                </a:solidFill>
                <a:latin typeface="Calibri"/>
                <a:cs typeface="Arial" charset="0"/>
              </a:rPr>
              <a:t> Preliminary </a:t>
            </a:r>
            <a:r>
              <a:rPr lang="en-US" kern="0" dirty="0">
                <a:solidFill>
                  <a:prstClr val="black"/>
                </a:solidFill>
                <a:latin typeface="Calibri"/>
                <a:cs typeface="Arial" charset="0"/>
              </a:rPr>
              <a:t>Visit (Pre-Visit) of WANO Peer Review; January 24-28, </a:t>
            </a:r>
            <a:r>
              <a:rPr lang="en-US" kern="0" dirty="0" smtClean="0">
                <a:solidFill>
                  <a:prstClr val="black"/>
                </a:solidFill>
                <a:latin typeface="Calibri"/>
                <a:cs typeface="Arial" charset="0"/>
              </a:rPr>
              <a:t>2015</a:t>
            </a:r>
            <a:endParaRPr lang="en-US" kern="0" dirty="0">
              <a:solidFill>
                <a:prstClr val="black"/>
              </a:solidFill>
              <a:latin typeface="Calibri"/>
              <a:cs typeface="Arial" charset="0"/>
            </a:endParaRPr>
          </a:p>
          <a:p>
            <a:pPr marL="0" marR="0" lvl="0" indent="0" defTabSz="914400" eaLnBrk="1" fontAlgn="auto" latinLnBrk="0" hangingPunct="1">
              <a:lnSpc>
                <a:spcPct val="150000"/>
              </a:lnSpc>
              <a:spcBef>
                <a:spcPts val="0"/>
              </a:spcBef>
              <a:spcAft>
                <a:spcPts val="0"/>
              </a:spcAft>
              <a:buClrTx/>
              <a:buSzTx/>
              <a:buFont typeface="Wingdings" pitchFamily="2" charset="2"/>
              <a:buChar char="§"/>
              <a:tabLst/>
              <a:defRPr/>
            </a:pPr>
            <a:r>
              <a:rPr lang="en-US" kern="0" dirty="0" smtClean="0">
                <a:solidFill>
                  <a:prstClr val="black"/>
                </a:solidFill>
                <a:latin typeface="Calibri"/>
                <a:cs typeface="Arial" charset="0"/>
              </a:rPr>
              <a:t> Technical </a:t>
            </a:r>
            <a:r>
              <a:rPr lang="en-US" kern="0" dirty="0">
                <a:solidFill>
                  <a:prstClr val="black"/>
                </a:solidFill>
                <a:latin typeface="Calibri"/>
                <a:cs typeface="Arial" charset="0"/>
              </a:rPr>
              <a:t>Support Mission (TSM) on “Workshop &amp; Non-workshop NPP </a:t>
            </a:r>
            <a:r>
              <a:rPr lang="en-US" kern="0" dirty="0" smtClean="0">
                <a:solidFill>
                  <a:prstClr val="black"/>
                </a:solidFill>
                <a:latin typeface="Calibri"/>
                <a:cs typeface="Arial" charset="0"/>
              </a:rPr>
              <a:t>organizational </a:t>
            </a:r>
            <a:r>
              <a:rPr lang="en-US" kern="0" dirty="0">
                <a:solidFill>
                  <a:prstClr val="black"/>
                </a:solidFill>
                <a:latin typeface="Calibri"/>
                <a:cs typeface="Arial" charset="0"/>
              </a:rPr>
              <a:t>Structure”; March 01-04, </a:t>
            </a:r>
            <a:r>
              <a:rPr lang="en-US" kern="0" dirty="0" smtClean="0">
                <a:solidFill>
                  <a:prstClr val="black"/>
                </a:solidFill>
                <a:latin typeface="Calibri"/>
                <a:cs typeface="Arial" charset="0"/>
              </a:rPr>
              <a:t>2015</a:t>
            </a:r>
            <a:endParaRPr lang="en-US" kern="0" dirty="0">
              <a:solidFill>
                <a:prstClr val="black"/>
              </a:solidFill>
              <a:latin typeface="Calibri"/>
              <a:cs typeface="Arial" charset="0"/>
            </a:endParaRPr>
          </a:p>
          <a:p>
            <a:pPr marL="0" marR="0" lvl="0" indent="0" defTabSz="914400" eaLnBrk="1" fontAlgn="auto" latinLnBrk="0" hangingPunct="1">
              <a:lnSpc>
                <a:spcPct val="150000"/>
              </a:lnSpc>
              <a:spcBef>
                <a:spcPts val="0"/>
              </a:spcBef>
              <a:spcAft>
                <a:spcPts val="0"/>
              </a:spcAft>
              <a:buClrTx/>
              <a:buSzTx/>
              <a:buFont typeface="Wingdings" pitchFamily="2" charset="2"/>
              <a:buChar char="§"/>
              <a:tabLst/>
              <a:defRPr/>
            </a:pPr>
            <a:r>
              <a:rPr lang="en-US" kern="0" dirty="0" smtClean="0">
                <a:solidFill>
                  <a:prstClr val="black"/>
                </a:solidFill>
                <a:latin typeface="Calibri"/>
                <a:cs typeface="Arial" charset="0"/>
              </a:rPr>
              <a:t> TSM </a:t>
            </a:r>
            <a:r>
              <a:rPr lang="en-US" kern="0" dirty="0">
                <a:solidFill>
                  <a:prstClr val="black"/>
                </a:solidFill>
                <a:latin typeface="Calibri"/>
                <a:cs typeface="Arial" charset="0"/>
              </a:rPr>
              <a:t>on “Management System of QA Records”; April 23-29, </a:t>
            </a:r>
            <a:r>
              <a:rPr lang="en-US" kern="0" dirty="0" smtClean="0">
                <a:solidFill>
                  <a:prstClr val="black"/>
                </a:solidFill>
                <a:latin typeface="Calibri"/>
                <a:cs typeface="Arial" charset="0"/>
              </a:rPr>
              <a:t>2015</a:t>
            </a:r>
            <a:endParaRPr lang="en-US" kern="0" dirty="0">
              <a:solidFill>
                <a:prstClr val="black"/>
              </a:solidFill>
              <a:latin typeface="Calibri"/>
              <a:cs typeface="Arial" charset="0"/>
            </a:endParaRPr>
          </a:p>
          <a:p>
            <a:pPr marL="0" marR="0" lvl="0" indent="0" defTabSz="914400" eaLnBrk="1" fontAlgn="auto" latinLnBrk="0" hangingPunct="1">
              <a:lnSpc>
                <a:spcPct val="150000"/>
              </a:lnSpc>
              <a:spcBef>
                <a:spcPts val="0"/>
              </a:spcBef>
              <a:spcAft>
                <a:spcPts val="0"/>
              </a:spcAft>
              <a:buClrTx/>
              <a:buSzTx/>
              <a:buFont typeface="Wingdings" pitchFamily="2" charset="2"/>
              <a:buChar char="§"/>
              <a:tabLst/>
              <a:defRPr/>
            </a:pPr>
            <a:r>
              <a:rPr lang="en-US" kern="0" dirty="0" smtClean="0">
                <a:solidFill>
                  <a:prstClr val="black"/>
                </a:solidFill>
                <a:latin typeface="Calibri"/>
                <a:cs typeface="Arial" charset="0"/>
              </a:rPr>
              <a:t> Preliminary </a:t>
            </a:r>
            <a:r>
              <a:rPr lang="en-US" kern="0" dirty="0">
                <a:solidFill>
                  <a:prstClr val="black"/>
                </a:solidFill>
                <a:latin typeface="Calibri"/>
                <a:cs typeface="Arial" charset="0"/>
              </a:rPr>
              <a:t>Visit (Pre-Visit) of WANO Corporate Peer Review (CPR); May 04-06, </a:t>
            </a:r>
            <a:r>
              <a:rPr lang="en-US" kern="0" dirty="0" smtClean="0">
                <a:solidFill>
                  <a:prstClr val="black"/>
                </a:solidFill>
                <a:latin typeface="Calibri"/>
                <a:cs typeface="Arial" charset="0"/>
              </a:rPr>
              <a:t>2015</a:t>
            </a:r>
          </a:p>
          <a:p>
            <a:pPr marL="0" marR="0" lvl="0" indent="0" defTabSz="914400" eaLnBrk="1" fontAlgn="auto" latinLnBrk="0" hangingPunct="1">
              <a:lnSpc>
                <a:spcPct val="150000"/>
              </a:lnSpc>
              <a:spcBef>
                <a:spcPts val="0"/>
              </a:spcBef>
              <a:spcAft>
                <a:spcPts val="0"/>
              </a:spcAft>
              <a:buClrTx/>
              <a:buSzTx/>
              <a:buFont typeface="Wingdings" pitchFamily="2" charset="2"/>
              <a:buChar char="§"/>
              <a:tabLst/>
              <a:defRPr/>
            </a:pPr>
            <a:r>
              <a:rPr lang="en-US" kern="0" dirty="0" smtClean="0">
                <a:solidFill>
                  <a:prstClr val="black"/>
                </a:solidFill>
                <a:latin typeface="Calibri"/>
                <a:cs typeface="Arial" charset="0"/>
              </a:rPr>
              <a:t> WANO </a:t>
            </a:r>
            <a:r>
              <a:rPr lang="en-US" kern="0" dirty="0">
                <a:solidFill>
                  <a:prstClr val="black"/>
                </a:solidFill>
                <a:latin typeface="Calibri"/>
                <a:cs typeface="Arial" charset="0"/>
              </a:rPr>
              <a:t>Peer Review of Bushehr NPP; June 01-18, </a:t>
            </a:r>
            <a:r>
              <a:rPr lang="en-US" kern="0" dirty="0" smtClean="0">
                <a:solidFill>
                  <a:prstClr val="black"/>
                </a:solidFill>
                <a:latin typeface="Calibri"/>
                <a:cs typeface="Arial" charset="0"/>
              </a:rPr>
              <a:t>2015</a:t>
            </a:r>
            <a:endParaRPr lang="en-US" kern="0" dirty="0">
              <a:solidFill>
                <a:prstClr val="black"/>
              </a:solidFill>
              <a:latin typeface="Calibri"/>
              <a:cs typeface="Arial" charset="0"/>
            </a:endParaRPr>
          </a:p>
          <a:p>
            <a:pPr lvl="0">
              <a:lnSpc>
                <a:spcPct val="150000"/>
              </a:lnSpc>
              <a:buFont typeface="Wingdings" pitchFamily="2" charset="2"/>
              <a:buChar char="§"/>
              <a:defRPr/>
            </a:pPr>
            <a:r>
              <a:rPr lang="en-US" dirty="0" smtClean="0">
                <a:solidFill>
                  <a:prstClr val="black"/>
                </a:solidFill>
                <a:latin typeface="Calibri"/>
                <a:cs typeface="B Nazanin" pitchFamily="2" charset="-78"/>
              </a:rPr>
              <a:t> WANO </a:t>
            </a:r>
            <a:r>
              <a:rPr lang="en-US" dirty="0">
                <a:solidFill>
                  <a:prstClr val="black"/>
                </a:solidFill>
                <a:latin typeface="Calibri"/>
                <a:cs typeface="B Nazanin" pitchFamily="2" charset="-78"/>
              </a:rPr>
              <a:t>Corporate Peer Review (CPR); October 15-23, </a:t>
            </a:r>
            <a:r>
              <a:rPr lang="en-US" dirty="0" smtClean="0">
                <a:solidFill>
                  <a:prstClr val="black"/>
                </a:solidFill>
                <a:latin typeface="Calibri"/>
                <a:cs typeface="B Nazanin" pitchFamily="2" charset="-78"/>
              </a:rPr>
              <a:t>2015</a:t>
            </a:r>
            <a:endParaRPr lang="en-US" dirty="0">
              <a:solidFill>
                <a:prstClr val="black"/>
              </a:solidFill>
              <a:latin typeface="Calibri"/>
              <a:cs typeface="B Nazanin" pitchFamily="2" charset="-78"/>
            </a:endParaRPr>
          </a:p>
          <a:p>
            <a:pPr lvl="0">
              <a:lnSpc>
                <a:spcPct val="150000"/>
              </a:lnSpc>
              <a:buFont typeface="Wingdings" pitchFamily="2" charset="2"/>
              <a:buChar char="§"/>
              <a:defRPr/>
            </a:pPr>
            <a:r>
              <a:rPr lang="en-US" dirty="0" smtClean="0">
                <a:solidFill>
                  <a:prstClr val="black"/>
                </a:solidFill>
                <a:latin typeface="Calibri"/>
                <a:cs typeface="B Nazanin" pitchFamily="2" charset="-78"/>
              </a:rPr>
              <a:t> Attendance </a:t>
            </a:r>
            <a:r>
              <a:rPr lang="en-US" dirty="0">
                <a:solidFill>
                  <a:prstClr val="black"/>
                </a:solidFill>
                <a:latin typeface="Calibri"/>
                <a:cs typeface="B Nazanin" pitchFamily="2" charset="-78"/>
              </a:rPr>
              <a:t>of  Deputy director of WANO-MC (Mr. </a:t>
            </a:r>
            <a:r>
              <a:rPr lang="en-US" dirty="0" err="1">
                <a:solidFill>
                  <a:prstClr val="black"/>
                </a:solidFill>
                <a:latin typeface="Calibri"/>
                <a:cs typeface="B Nazanin" pitchFamily="2" charset="-78"/>
              </a:rPr>
              <a:t>Frolov</a:t>
            </a:r>
            <a:r>
              <a:rPr lang="en-US" dirty="0">
                <a:solidFill>
                  <a:prstClr val="black"/>
                </a:solidFill>
                <a:latin typeface="Calibri"/>
                <a:cs typeface="B Nazanin" pitchFamily="2" charset="-78"/>
              </a:rPr>
              <a:t>) concerning the contract of WANO-MC Representative at BNPP-1; November 07-08, </a:t>
            </a:r>
            <a:r>
              <a:rPr lang="en-US" dirty="0" smtClean="0">
                <a:solidFill>
                  <a:prstClr val="black"/>
                </a:solidFill>
                <a:latin typeface="Calibri"/>
                <a:cs typeface="B Nazanin" pitchFamily="2" charset="-78"/>
              </a:rPr>
              <a:t>2015</a:t>
            </a:r>
            <a:endParaRPr lang="en-US" dirty="0">
              <a:solidFill>
                <a:prstClr val="black"/>
              </a:solidFill>
              <a:latin typeface="Calibri"/>
              <a:cs typeface="B Nazanin" pitchFamily="2" charset="-78"/>
            </a:endParaRPr>
          </a:p>
          <a:p>
            <a:pPr lvl="0">
              <a:lnSpc>
                <a:spcPct val="150000"/>
              </a:lnSpc>
              <a:buFont typeface="Wingdings" pitchFamily="2" charset="2"/>
              <a:buChar char="§"/>
              <a:defRPr/>
            </a:pPr>
            <a:r>
              <a:rPr lang="en-US" dirty="0" smtClean="0">
                <a:solidFill>
                  <a:prstClr val="black"/>
                </a:solidFill>
                <a:latin typeface="Calibri"/>
                <a:cs typeface="B Nazanin" pitchFamily="2" charset="-78"/>
              </a:rPr>
              <a:t> Technical </a:t>
            </a:r>
            <a:r>
              <a:rPr lang="en-US" dirty="0">
                <a:solidFill>
                  <a:prstClr val="black"/>
                </a:solidFill>
                <a:latin typeface="Calibri"/>
                <a:cs typeface="B Nazanin" pitchFamily="2" charset="-78"/>
              </a:rPr>
              <a:t>Support Mission (TSM) on “The Effectiveness of Radiation Protection at NPPs”; December 03-09, </a:t>
            </a:r>
            <a:r>
              <a:rPr lang="en-US" dirty="0" smtClean="0">
                <a:solidFill>
                  <a:prstClr val="black"/>
                </a:solidFill>
                <a:latin typeface="Calibri"/>
                <a:cs typeface="B Nazanin" pitchFamily="2" charset="-78"/>
              </a:rPr>
              <a:t>2015</a:t>
            </a:r>
            <a:endParaRPr lang="en-US" dirty="0">
              <a:solidFill>
                <a:prstClr val="black"/>
              </a:solidFill>
              <a:latin typeface="Calibri"/>
              <a:cs typeface="B Nazanin" pitchFamily="2" charset="-78"/>
            </a:endParaRPr>
          </a:p>
          <a:p>
            <a:pPr lvl="0">
              <a:lnSpc>
                <a:spcPct val="150000"/>
              </a:lnSpc>
              <a:buFont typeface="Wingdings" pitchFamily="2" charset="2"/>
              <a:buChar char="§"/>
              <a:defRPr/>
            </a:pPr>
            <a:r>
              <a:rPr lang="en-US" dirty="0" smtClean="0">
                <a:solidFill>
                  <a:prstClr val="black"/>
                </a:solidFill>
                <a:latin typeface="Calibri"/>
                <a:cs typeface="B Nazanin" pitchFamily="2" charset="-78"/>
              </a:rPr>
              <a:t> WANO-MC </a:t>
            </a:r>
            <a:r>
              <a:rPr lang="en-US" dirty="0">
                <a:solidFill>
                  <a:prstClr val="black"/>
                </a:solidFill>
                <a:latin typeface="Calibri"/>
                <a:cs typeface="B Nazanin" pitchFamily="2" charset="-78"/>
              </a:rPr>
              <a:t>Representatives Exchange Visit; December 20-22, 2015</a:t>
            </a:r>
            <a:endParaRPr lang="en-US" dirty="0"/>
          </a:p>
        </p:txBody>
      </p:sp>
      <p:sp>
        <p:nvSpPr>
          <p:cNvPr id="4" name="Title 1"/>
          <p:cNvSpPr>
            <a:spLocks noGrp="1"/>
          </p:cNvSpPr>
          <p:nvPr>
            <p:ph type="title"/>
          </p:nvPr>
        </p:nvSpPr>
        <p:spPr>
          <a:xfrm>
            <a:off x="285750" y="765175"/>
            <a:ext cx="8607425" cy="576263"/>
          </a:xfrm>
        </p:spPr>
        <p:txBody>
          <a:bodyPr/>
          <a:lstStyle/>
          <a:p>
            <a:pPr algn="ctr"/>
            <a:r>
              <a:rPr lang="en-US" sz="2800" dirty="0">
                <a:latin typeface="Calibri" pitchFamily="34" charset="0"/>
              </a:rPr>
              <a:t>Participation in WANO </a:t>
            </a:r>
            <a:r>
              <a:rPr lang="en-US" sz="2800" dirty="0" smtClean="0">
                <a:latin typeface="Calibri" pitchFamily="34" charset="0"/>
              </a:rPr>
              <a:t>Activities - 2015</a:t>
            </a:r>
            <a:endParaRPr lang="en-US" dirty="0"/>
          </a:p>
        </p:txBody>
      </p:sp>
      <p:sp>
        <p:nvSpPr>
          <p:cNvPr id="2" name="Slide Number Placeholder 1"/>
          <p:cNvSpPr>
            <a:spLocks noGrp="1"/>
          </p:cNvSpPr>
          <p:nvPr>
            <p:ph type="sldNum" sz="quarter" idx="11"/>
          </p:nvPr>
        </p:nvSpPr>
        <p:spPr/>
        <p:txBody>
          <a:bodyPr/>
          <a:lstStyle/>
          <a:p>
            <a:pPr>
              <a:defRPr/>
            </a:pPr>
            <a:fld id="{FDB0F732-E039-4EAE-8E12-916F99782192}" type="slidenum">
              <a:rPr lang="en-GB" smtClean="0"/>
              <a:pPr>
                <a:defRPr/>
              </a:pPr>
              <a:t>18</a:t>
            </a:fld>
            <a:endParaRPr lang="en-GB"/>
          </a:p>
        </p:txBody>
      </p:sp>
    </p:spTree>
    <p:extLst>
      <p:ext uri="{BB962C8B-B14F-4D97-AF65-F5344CB8AC3E}">
        <p14:creationId xmlns:p14="http://schemas.microsoft.com/office/powerpoint/2010/main" val="1886127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765175"/>
            <a:ext cx="8607425" cy="576263"/>
          </a:xfrm>
        </p:spPr>
        <p:txBody>
          <a:bodyPr/>
          <a:lstStyle/>
          <a:p>
            <a:pPr algn="ctr"/>
            <a:r>
              <a:rPr lang="en-US" sz="2400" dirty="0" smtClean="0">
                <a:latin typeface="Calibri" pitchFamily="34" charset="0"/>
              </a:rPr>
              <a:t>WANO TSMs in Bushehr NPP - 2015</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979272460"/>
              </p:ext>
            </p:extLst>
          </p:nvPr>
        </p:nvGraphicFramePr>
        <p:xfrm>
          <a:off x="431540" y="1556792"/>
          <a:ext cx="8280920" cy="4366500"/>
        </p:xfrm>
        <a:graphic>
          <a:graphicData uri="http://schemas.openxmlformats.org/drawingml/2006/table">
            <a:tbl>
              <a:tblPr firstRow="1" firstCol="1" bandRow="1">
                <a:tableStyleId>{93296810-A885-4BE3-A3E7-6D5BEEA58F35}</a:tableStyleId>
              </a:tblPr>
              <a:tblGrid>
                <a:gridCol w="1368152">
                  <a:extLst>
                    <a:ext uri="{9D8B030D-6E8A-4147-A177-3AD203B41FA5}">
                      <a16:colId xmlns:a16="http://schemas.microsoft.com/office/drawing/2014/main" val="20000"/>
                    </a:ext>
                  </a:extLst>
                </a:gridCol>
                <a:gridCol w="6912768">
                  <a:extLst>
                    <a:ext uri="{9D8B030D-6E8A-4147-A177-3AD203B41FA5}">
                      <a16:colId xmlns:a16="http://schemas.microsoft.com/office/drawing/2014/main" val="20001"/>
                    </a:ext>
                  </a:extLst>
                </a:gridCol>
              </a:tblGrid>
              <a:tr h="588445">
                <a:tc gridSpan="2">
                  <a:txBody>
                    <a:bodyPr/>
                    <a:lstStyle/>
                    <a:p>
                      <a:pPr marL="0" marR="0" algn="ctr">
                        <a:lnSpc>
                          <a:spcPct val="115000"/>
                        </a:lnSpc>
                        <a:spcBef>
                          <a:spcPts val="0"/>
                        </a:spcBef>
                        <a:spcAft>
                          <a:spcPts val="1000"/>
                        </a:spcAft>
                      </a:pPr>
                      <a:r>
                        <a:rPr lang="en-US" sz="2000" b="0" dirty="0" smtClean="0">
                          <a:solidFill>
                            <a:schemeClr val="tx1"/>
                          </a:solidFill>
                          <a:effectLst/>
                        </a:rPr>
                        <a:t>Technical Support Missions 2015</a:t>
                      </a:r>
                      <a:endParaRPr lang="en-US" sz="2000" b="0" dirty="0">
                        <a:solidFill>
                          <a:schemeClr val="tx1"/>
                        </a:solidFill>
                        <a:effectLst/>
                        <a:latin typeface="Calibri"/>
                        <a:ea typeface="Calibri"/>
                        <a:cs typeface="Times New Roman"/>
                      </a:endParaRPr>
                    </a:p>
                  </a:txBody>
                  <a:tcPr marL="38100" marR="38100" marT="38100" marB="38100"/>
                </a:tc>
                <a:tc hMerge="1">
                  <a:txBody>
                    <a:bodyPr/>
                    <a:lstStyle/>
                    <a:p>
                      <a:endParaRPr lang="en-US"/>
                    </a:p>
                  </a:txBody>
                  <a:tcPr/>
                </a:tc>
                <a:extLst>
                  <a:ext uri="{0D108BD9-81ED-4DB2-BD59-A6C34878D82A}">
                    <a16:rowId xmlns:a16="http://schemas.microsoft.com/office/drawing/2014/main" val="10000"/>
                  </a:ext>
                </a:extLst>
              </a:tr>
              <a:tr h="440495">
                <a:tc>
                  <a:txBody>
                    <a:bodyPr/>
                    <a:lstStyle/>
                    <a:p>
                      <a:pPr algn="ctr">
                        <a:lnSpc>
                          <a:spcPct val="115000"/>
                        </a:lnSpc>
                      </a:pPr>
                      <a:r>
                        <a:rPr lang="en-US" sz="1600" b="1" kern="1200" dirty="0" smtClean="0">
                          <a:solidFill>
                            <a:schemeClr val="tx1"/>
                          </a:solidFill>
                          <a:effectLst/>
                          <a:latin typeface="+mn-lt"/>
                          <a:ea typeface="+mn-ea"/>
                          <a:cs typeface="+mn-cs"/>
                        </a:rPr>
                        <a:t>No. </a:t>
                      </a:r>
                      <a:endParaRPr lang="en-US" sz="1600" b="1" kern="1200" dirty="0">
                        <a:solidFill>
                          <a:schemeClr val="tx1"/>
                        </a:solidFill>
                        <a:effectLst/>
                        <a:latin typeface="+mn-lt"/>
                        <a:ea typeface="+mn-ea"/>
                        <a:cs typeface="+mn-cs"/>
                      </a:endParaRPr>
                    </a:p>
                  </a:txBody>
                  <a:tcPr marL="38100" marR="38100" marT="38100" marB="38100"/>
                </a:tc>
                <a:tc>
                  <a:txBody>
                    <a:bodyPr/>
                    <a:lstStyle/>
                    <a:p>
                      <a:pPr marL="0" marR="0" algn="ctr">
                        <a:lnSpc>
                          <a:spcPct val="115000"/>
                        </a:lnSpc>
                        <a:spcBef>
                          <a:spcPts val="0"/>
                        </a:spcBef>
                        <a:spcAft>
                          <a:spcPts val="1000"/>
                        </a:spcAft>
                      </a:pPr>
                      <a:r>
                        <a:rPr lang="en-GB" sz="1600" b="1" dirty="0">
                          <a:solidFill>
                            <a:schemeClr val="tx1"/>
                          </a:solidFill>
                          <a:effectLst/>
                        </a:rPr>
                        <a:t>AREA / SCOPE</a:t>
                      </a:r>
                      <a:endParaRPr lang="en-US" sz="2000" b="1" dirty="0">
                        <a:solidFill>
                          <a:schemeClr val="tx1"/>
                        </a:solidFill>
                        <a:effectLst/>
                        <a:latin typeface="Calibri"/>
                        <a:ea typeface="Calibri"/>
                        <a:cs typeface="Times New Roman"/>
                      </a:endParaRPr>
                    </a:p>
                  </a:txBody>
                  <a:tcPr marL="38100" marR="38100" marT="38100" marB="38100"/>
                </a:tc>
                <a:extLst>
                  <a:ext uri="{0D108BD9-81ED-4DB2-BD59-A6C34878D82A}">
                    <a16:rowId xmlns:a16="http://schemas.microsoft.com/office/drawing/2014/main" val="10001"/>
                  </a:ext>
                </a:extLst>
              </a:tr>
              <a:tr h="267204">
                <a:tc>
                  <a:txBody>
                    <a:bodyPr/>
                    <a:lstStyle/>
                    <a:p>
                      <a:pPr marL="57150" marR="0" indent="0" algn="ctr">
                        <a:lnSpc>
                          <a:spcPct val="115000"/>
                        </a:lnSpc>
                        <a:spcBef>
                          <a:spcPts val="0"/>
                        </a:spcBef>
                        <a:spcAft>
                          <a:spcPts val="1000"/>
                        </a:spcAft>
                        <a:buFont typeface="+mj-lt"/>
                        <a:buNone/>
                      </a:pPr>
                      <a:r>
                        <a:rPr lang="en-US" sz="1600" b="1" kern="1200" dirty="0" smtClean="0">
                          <a:solidFill>
                            <a:schemeClr val="tx1"/>
                          </a:solidFill>
                          <a:effectLst/>
                          <a:latin typeface="+mn-lt"/>
                          <a:ea typeface="+mn-ea"/>
                          <a:cs typeface="+mn-cs"/>
                        </a:rPr>
                        <a:t>1</a:t>
                      </a:r>
                    </a:p>
                  </a:txBody>
                  <a:tcPr marL="38100" marR="38100" marT="38100" marB="38100"/>
                </a:tc>
                <a:tc>
                  <a:txBody>
                    <a:bodyPr/>
                    <a:lstStyle/>
                    <a:p>
                      <a:pPr marL="0" marR="0">
                        <a:lnSpc>
                          <a:spcPct val="115000"/>
                        </a:lnSpc>
                        <a:spcBef>
                          <a:spcPts val="0"/>
                        </a:spcBef>
                        <a:spcAft>
                          <a:spcPts val="1000"/>
                        </a:spcAft>
                      </a:pPr>
                      <a:r>
                        <a:rPr lang="en-US" sz="1600" dirty="0" smtClean="0">
                          <a:solidFill>
                            <a:schemeClr val="tx1"/>
                          </a:solidFill>
                          <a:effectLst/>
                        </a:rPr>
                        <a:t>TSM :</a:t>
                      </a:r>
                      <a:r>
                        <a:rPr lang="en-US" sz="1600" baseline="0" dirty="0" smtClean="0">
                          <a:solidFill>
                            <a:schemeClr val="tx1"/>
                          </a:solidFill>
                          <a:effectLst/>
                        </a:rPr>
                        <a:t> </a:t>
                      </a:r>
                      <a:r>
                        <a:rPr lang="en-US" sz="1600" dirty="0" smtClean="0">
                          <a:solidFill>
                            <a:schemeClr val="tx1"/>
                          </a:solidFill>
                          <a:effectLst/>
                        </a:rPr>
                        <a:t>Workshop and non-workshop organizational structure of NPP</a:t>
                      </a:r>
                      <a:endParaRPr lang="en-US" sz="1600" b="1" dirty="0">
                        <a:solidFill>
                          <a:schemeClr val="tx1"/>
                        </a:solidFill>
                        <a:effectLst/>
                        <a:latin typeface="+mj-lt"/>
                        <a:ea typeface="Calibri"/>
                        <a:cs typeface="Times New Roman"/>
                      </a:endParaRPr>
                    </a:p>
                  </a:txBody>
                  <a:tcPr marL="38100" marR="38100" marT="38100" marB="38100"/>
                </a:tc>
                <a:extLst>
                  <a:ext uri="{0D108BD9-81ED-4DB2-BD59-A6C34878D82A}">
                    <a16:rowId xmlns:a16="http://schemas.microsoft.com/office/drawing/2014/main" val="10002"/>
                  </a:ext>
                </a:extLst>
              </a:tr>
              <a:tr h="320094">
                <a:tc>
                  <a:txBody>
                    <a:bodyPr/>
                    <a:lstStyle/>
                    <a:p>
                      <a:pPr marL="57150" marR="0" indent="0" algn="ctr">
                        <a:lnSpc>
                          <a:spcPct val="115000"/>
                        </a:lnSpc>
                        <a:spcBef>
                          <a:spcPts val="0"/>
                        </a:spcBef>
                        <a:spcAft>
                          <a:spcPts val="1000"/>
                        </a:spcAft>
                        <a:buFont typeface="+mj-lt"/>
                        <a:buNone/>
                      </a:pPr>
                      <a:r>
                        <a:rPr lang="en-US" sz="1600" b="1" kern="1200" dirty="0" smtClean="0">
                          <a:solidFill>
                            <a:schemeClr val="tx1"/>
                          </a:solidFill>
                          <a:effectLst/>
                          <a:latin typeface="+mn-lt"/>
                          <a:ea typeface="+mn-ea"/>
                          <a:cs typeface="+mn-cs"/>
                        </a:rPr>
                        <a:t>2</a:t>
                      </a:r>
                      <a:endParaRPr lang="en-US" sz="1600" b="1" kern="1200" dirty="0">
                        <a:solidFill>
                          <a:schemeClr val="tx1"/>
                        </a:solidFill>
                        <a:effectLst/>
                        <a:latin typeface="+mn-lt"/>
                        <a:ea typeface="+mn-ea"/>
                        <a:cs typeface="+mn-cs"/>
                      </a:endParaRPr>
                    </a:p>
                  </a:txBody>
                  <a:tcPr marL="38100" marR="38100" marT="38100" marB="38100"/>
                </a:tc>
                <a:tc>
                  <a:txBody>
                    <a:bodyPr/>
                    <a:lstStyle/>
                    <a:p>
                      <a:pPr marL="0" marR="0">
                        <a:lnSpc>
                          <a:spcPct val="115000"/>
                        </a:lnSpc>
                        <a:spcBef>
                          <a:spcPts val="0"/>
                        </a:spcBef>
                        <a:spcAft>
                          <a:spcPts val="1000"/>
                        </a:spcAft>
                      </a:pPr>
                      <a:r>
                        <a:rPr lang="en-US" sz="1600" dirty="0" smtClean="0">
                          <a:solidFill>
                            <a:schemeClr val="tx1"/>
                          </a:solidFill>
                          <a:effectLst/>
                        </a:rPr>
                        <a:t>TSM :</a:t>
                      </a:r>
                      <a:r>
                        <a:rPr lang="en-US" sz="1600" baseline="0" dirty="0" smtClean="0">
                          <a:solidFill>
                            <a:schemeClr val="tx1"/>
                          </a:solidFill>
                          <a:effectLst/>
                        </a:rPr>
                        <a:t>  </a:t>
                      </a:r>
                      <a:r>
                        <a:rPr lang="en-US" sz="1600" dirty="0" smtClean="0">
                          <a:solidFill>
                            <a:schemeClr val="tx1"/>
                          </a:solidFill>
                          <a:effectLst/>
                        </a:rPr>
                        <a:t>NPP </a:t>
                      </a:r>
                      <a:r>
                        <a:rPr lang="en-US" sz="1600" dirty="0">
                          <a:solidFill>
                            <a:schemeClr val="tx1"/>
                          </a:solidFill>
                          <a:effectLst/>
                        </a:rPr>
                        <a:t>self-assessment</a:t>
                      </a:r>
                      <a:endParaRPr lang="en-US" sz="1600" b="1" dirty="0">
                        <a:solidFill>
                          <a:schemeClr val="tx1"/>
                        </a:solidFill>
                        <a:effectLst/>
                        <a:latin typeface="+mj-lt"/>
                        <a:ea typeface="Calibri"/>
                        <a:cs typeface="Times New Roman"/>
                      </a:endParaRPr>
                    </a:p>
                  </a:txBody>
                  <a:tcPr marL="38100" marR="38100" marT="38100" marB="38100"/>
                </a:tc>
                <a:extLst>
                  <a:ext uri="{0D108BD9-81ED-4DB2-BD59-A6C34878D82A}">
                    <a16:rowId xmlns:a16="http://schemas.microsoft.com/office/drawing/2014/main" val="10003"/>
                  </a:ext>
                </a:extLst>
              </a:tr>
              <a:tr h="360040">
                <a:tc>
                  <a:txBody>
                    <a:bodyPr/>
                    <a:lstStyle/>
                    <a:p>
                      <a:pPr marL="57150" marR="0" indent="0" algn="ctr">
                        <a:lnSpc>
                          <a:spcPct val="115000"/>
                        </a:lnSpc>
                        <a:spcBef>
                          <a:spcPts val="0"/>
                        </a:spcBef>
                        <a:spcAft>
                          <a:spcPts val="1000"/>
                        </a:spcAft>
                        <a:buFont typeface="+mj-lt"/>
                        <a:buNone/>
                      </a:pPr>
                      <a:r>
                        <a:rPr lang="en-US" sz="1600" dirty="0" smtClean="0">
                          <a:solidFill>
                            <a:schemeClr val="tx1"/>
                          </a:solidFill>
                          <a:effectLst/>
                        </a:rPr>
                        <a:t>3</a:t>
                      </a:r>
                      <a:endParaRPr lang="en-US" sz="1600" dirty="0">
                        <a:solidFill>
                          <a:schemeClr val="tx1"/>
                        </a:solidFill>
                        <a:effectLst/>
                        <a:latin typeface="Calibri"/>
                        <a:ea typeface="Calibri"/>
                        <a:cs typeface="Times New Roman"/>
                      </a:endParaRPr>
                    </a:p>
                  </a:txBody>
                  <a:tcPr marL="38100" marR="38100" marT="38100" marB="38100"/>
                </a:tc>
                <a:tc>
                  <a:txBody>
                    <a:bodyPr/>
                    <a:lstStyle/>
                    <a:p>
                      <a:pPr marL="0" marR="0">
                        <a:lnSpc>
                          <a:spcPct val="115000"/>
                        </a:lnSpc>
                        <a:spcBef>
                          <a:spcPts val="0"/>
                        </a:spcBef>
                        <a:spcAft>
                          <a:spcPts val="1000"/>
                        </a:spcAft>
                      </a:pPr>
                      <a:r>
                        <a:rPr lang="en-US" sz="1600" dirty="0" smtClean="0">
                          <a:solidFill>
                            <a:schemeClr val="tx1"/>
                          </a:solidFill>
                          <a:effectLst/>
                        </a:rPr>
                        <a:t>TSM : Operations </a:t>
                      </a:r>
                      <a:r>
                        <a:rPr lang="en-US" sz="1600" dirty="0">
                          <a:solidFill>
                            <a:schemeClr val="tx1"/>
                          </a:solidFill>
                          <a:effectLst/>
                        </a:rPr>
                        <a:t>and Maintenance Procedures and </a:t>
                      </a:r>
                      <a:r>
                        <a:rPr lang="en-US" sz="1600" dirty="0" smtClean="0">
                          <a:solidFill>
                            <a:schemeClr val="tx1"/>
                          </a:solidFill>
                          <a:effectLst/>
                        </a:rPr>
                        <a:t>Documentation (</a:t>
                      </a:r>
                      <a:r>
                        <a:rPr lang="ru-RU" sz="1600" kern="1200" dirty="0" smtClean="0">
                          <a:solidFill>
                            <a:schemeClr val="tx1"/>
                          </a:solidFill>
                          <a:effectLst/>
                        </a:rPr>
                        <a:t>Система управления записями по качеству</a:t>
                      </a:r>
                      <a:r>
                        <a:rPr lang="en-US" sz="1600" kern="1200" dirty="0" smtClean="0">
                          <a:solidFill>
                            <a:schemeClr val="tx1"/>
                          </a:solidFill>
                          <a:effectLst/>
                        </a:rPr>
                        <a:t>)</a:t>
                      </a:r>
                      <a:endParaRPr lang="en-US" sz="1600" b="1" i="1" dirty="0">
                        <a:solidFill>
                          <a:schemeClr val="tx1"/>
                        </a:solidFill>
                        <a:effectLst/>
                        <a:latin typeface="+mj-lt"/>
                        <a:ea typeface="Calibri"/>
                        <a:cs typeface="Times New Roman"/>
                      </a:endParaRPr>
                    </a:p>
                  </a:txBody>
                  <a:tcPr marL="38100" marR="38100" marT="38100" marB="38100"/>
                </a:tc>
                <a:extLst>
                  <a:ext uri="{0D108BD9-81ED-4DB2-BD59-A6C34878D82A}">
                    <a16:rowId xmlns:a16="http://schemas.microsoft.com/office/drawing/2014/main" val="10004"/>
                  </a:ext>
                </a:extLst>
              </a:tr>
              <a:tr h="272531">
                <a:tc>
                  <a:txBody>
                    <a:bodyPr/>
                    <a:lstStyle/>
                    <a:p>
                      <a:pPr marL="57150" marR="0" indent="0" algn="ctr">
                        <a:lnSpc>
                          <a:spcPct val="115000"/>
                        </a:lnSpc>
                        <a:spcBef>
                          <a:spcPts val="0"/>
                        </a:spcBef>
                        <a:spcAft>
                          <a:spcPts val="1000"/>
                        </a:spcAft>
                        <a:buFont typeface="+mj-lt"/>
                        <a:buNone/>
                      </a:pPr>
                      <a:r>
                        <a:rPr lang="en-US" sz="1600" dirty="0" smtClean="0">
                          <a:solidFill>
                            <a:schemeClr val="tx1"/>
                          </a:solidFill>
                          <a:effectLst/>
                        </a:rPr>
                        <a:t>4</a:t>
                      </a:r>
                      <a:endParaRPr lang="en-US" sz="1600" dirty="0">
                        <a:solidFill>
                          <a:schemeClr val="tx1"/>
                        </a:solidFill>
                        <a:effectLst/>
                        <a:latin typeface="Calibri"/>
                        <a:ea typeface="Calibri"/>
                        <a:cs typeface="Times New Roman"/>
                      </a:endParaRPr>
                    </a:p>
                  </a:txBody>
                  <a:tcPr marL="38100" marR="38100" marT="38100" marB="38100"/>
                </a:tc>
                <a:tc>
                  <a:txBody>
                    <a:bodyPr/>
                    <a:lstStyle/>
                    <a:p>
                      <a:pPr marL="0" marR="0">
                        <a:lnSpc>
                          <a:spcPct val="115000"/>
                        </a:lnSpc>
                        <a:spcBef>
                          <a:spcPts val="0"/>
                        </a:spcBef>
                        <a:spcAft>
                          <a:spcPts val="1000"/>
                        </a:spcAft>
                      </a:pPr>
                      <a:r>
                        <a:rPr lang="en-US" sz="1600" dirty="0" smtClean="0">
                          <a:solidFill>
                            <a:schemeClr val="tx1"/>
                          </a:solidFill>
                          <a:effectLst/>
                        </a:rPr>
                        <a:t>TSM (BM) : Benchmarking </a:t>
                      </a:r>
                      <a:r>
                        <a:rPr lang="en-US" sz="1600" dirty="0">
                          <a:solidFill>
                            <a:schemeClr val="tx1"/>
                          </a:solidFill>
                          <a:effectLst/>
                        </a:rPr>
                        <a:t>Visit to PAKS NPP on Work Management (WM.1-1)</a:t>
                      </a:r>
                      <a:endParaRPr lang="en-US" sz="1600" b="1" dirty="0">
                        <a:solidFill>
                          <a:schemeClr val="tx1"/>
                        </a:solidFill>
                        <a:effectLst/>
                        <a:latin typeface="+mj-lt"/>
                        <a:ea typeface="Calibri"/>
                        <a:cs typeface="Times New Roman"/>
                      </a:endParaRPr>
                    </a:p>
                  </a:txBody>
                  <a:tcPr marL="38100" marR="38100" marT="38100" marB="38100"/>
                </a:tc>
                <a:extLst>
                  <a:ext uri="{0D108BD9-81ED-4DB2-BD59-A6C34878D82A}">
                    <a16:rowId xmlns:a16="http://schemas.microsoft.com/office/drawing/2014/main" val="10005"/>
                  </a:ext>
                </a:extLst>
              </a:tr>
              <a:tr h="345600">
                <a:tc>
                  <a:txBody>
                    <a:bodyPr/>
                    <a:lstStyle/>
                    <a:p>
                      <a:pPr marL="57150" marR="0" indent="0" algn="ctr">
                        <a:lnSpc>
                          <a:spcPct val="115000"/>
                        </a:lnSpc>
                        <a:spcBef>
                          <a:spcPts val="0"/>
                        </a:spcBef>
                        <a:spcAft>
                          <a:spcPts val="1000"/>
                        </a:spcAft>
                        <a:buFont typeface="+mj-lt"/>
                        <a:buNone/>
                      </a:pPr>
                      <a:r>
                        <a:rPr lang="en-US" sz="1600" dirty="0" smtClean="0">
                          <a:solidFill>
                            <a:schemeClr val="tx1"/>
                          </a:solidFill>
                          <a:effectLst/>
                        </a:rPr>
                        <a:t>5</a:t>
                      </a:r>
                      <a:endParaRPr lang="en-US" sz="1600" dirty="0">
                        <a:solidFill>
                          <a:schemeClr val="tx1"/>
                        </a:solidFill>
                        <a:effectLst/>
                        <a:latin typeface="Calibri"/>
                        <a:ea typeface="Calibri"/>
                        <a:cs typeface="Times New Roman"/>
                      </a:endParaRPr>
                    </a:p>
                  </a:txBody>
                  <a:tcPr marL="38100" marR="38100" marT="38100" marB="38100"/>
                </a:tc>
                <a:tc>
                  <a:txBody>
                    <a:bodyPr/>
                    <a:lstStyle/>
                    <a:p>
                      <a:pPr marL="0" marR="0">
                        <a:lnSpc>
                          <a:spcPct val="115000"/>
                        </a:lnSpc>
                        <a:spcBef>
                          <a:spcPts val="0"/>
                        </a:spcBef>
                        <a:spcAft>
                          <a:spcPts val="1000"/>
                        </a:spcAft>
                      </a:pPr>
                      <a:r>
                        <a:rPr lang="en-US" sz="1600" dirty="0" smtClean="0">
                          <a:solidFill>
                            <a:schemeClr val="tx1"/>
                          </a:solidFill>
                          <a:effectLst/>
                        </a:rPr>
                        <a:t>TSM : Radiation Protection Effectiveness</a:t>
                      </a:r>
                      <a:endParaRPr lang="en-US" sz="1600" b="1" dirty="0">
                        <a:solidFill>
                          <a:schemeClr val="tx1"/>
                        </a:solidFill>
                        <a:effectLst/>
                        <a:latin typeface="+mj-lt"/>
                        <a:ea typeface="Calibri"/>
                        <a:cs typeface="Times New Roman"/>
                      </a:endParaRPr>
                    </a:p>
                  </a:txBody>
                  <a:tcPr marL="38100" marR="38100" marT="38100" marB="38100"/>
                </a:tc>
                <a:extLst>
                  <a:ext uri="{0D108BD9-81ED-4DB2-BD59-A6C34878D82A}">
                    <a16:rowId xmlns:a16="http://schemas.microsoft.com/office/drawing/2014/main" val="10006"/>
                  </a:ext>
                </a:extLst>
              </a:tr>
              <a:tr h="411869">
                <a:tc>
                  <a:txBody>
                    <a:bodyPr/>
                    <a:lstStyle/>
                    <a:p>
                      <a:pPr marL="57150" marR="0" indent="0" algn="ctr">
                        <a:lnSpc>
                          <a:spcPct val="115000"/>
                        </a:lnSpc>
                        <a:spcBef>
                          <a:spcPts val="0"/>
                        </a:spcBef>
                        <a:spcAft>
                          <a:spcPts val="1000"/>
                        </a:spcAft>
                        <a:buFont typeface="+mj-lt"/>
                        <a:buNone/>
                      </a:pPr>
                      <a:r>
                        <a:rPr lang="en-US" sz="1600" dirty="0" smtClean="0">
                          <a:solidFill>
                            <a:schemeClr val="tx1"/>
                          </a:solidFill>
                          <a:effectLst/>
                        </a:rPr>
                        <a:t>Postponed to</a:t>
                      </a:r>
                      <a:r>
                        <a:rPr lang="en-US" sz="1600" baseline="0" dirty="0" smtClean="0">
                          <a:solidFill>
                            <a:schemeClr val="tx1"/>
                          </a:solidFill>
                          <a:effectLst/>
                        </a:rPr>
                        <a:t> 2016</a:t>
                      </a:r>
                      <a:endParaRPr lang="en-US" sz="1600" dirty="0">
                        <a:solidFill>
                          <a:schemeClr val="tx1"/>
                        </a:solidFill>
                        <a:effectLst/>
                        <a:latin typeface="Calibri"/>
                        <a:ea typeface="Calibri"/>
                        <a:cs typeface="Times New Roman"/>
                      </a:endParaRPr>
                    </a:p>
                  </a:txBody>
                  <a:tcPr marL="38100" marR="38100" marT="38100" marB="38100"/>
                </a:tc>
                <a:tc>
                  <a:txBody>
                    <a:bodyPr/>
                    <a:lstStyle/>
                    <a:p>
                      <a:pPr marL="0" marR="0">
                        <a:lnSpc>
                          <a:spcPct val="115000"/>
                        </a:lnSpc>
                        <a:spcBef>
                          <a:spcPts val="0"/>
                        </a:spcBef>
                        <a:spcAft>
                          <a:spcPts val="0"/>
                        </a:spcAft>
                      </a:pPr>
                      <a:r>
                        <a:rPr lang="en-US" sz="1600" dirty="0" smtClean="0">
                          <a:solidFill>
                            <a:schemeClr val="tx1"/>
                          </a:solidFill>
                          <a:effectLst/>
                        </a:rPr>
                        <a:t>Benchmarking visit  on SAM &amp; EP</a:t>
                      </a:r>
                      <a:endParaRPr lang="en-US" sz="1600" b="1" dirty="0">
                        <a:solidFill>
                          <a:schemeClr val="tx1"/>
                        </a:solidFill>
                        <a:effectLst/>
                        <a:latin typeface="Calibri"/>
                        <a:ea typeface="Calibri"/>
                        <a:cs typeface="Arial"/>
                      </a:endParaRPr>
                    </a:p>
                  </a:txBody>
                  <a:tcPr marL="68580" marR="68580" marT="0" marB="0"/>
                </a:tc>
                <a:extLst>
                  <a:ext uri="{0D108BD9-81ED-4DB2-BD59-A6C34878D82A}">
                    <a16:rowId xmlns:a16="http://schemas.microsoft.com/office/drawing/2014/main" val="10007"/>
                  </a:ext>
                </a:extLst>
              </a:tr>
              <a:tr h="0">
                <a:tc>
                  <a:txBody>
                    <a:bodyPr/>
                    <a:lstStyle/>
                    <a:p>
                      <a:pPr marL="57150" marR="0" indent="0" algn="ctr">
                        <a:lnSpc>
                          <a:spcPct val="115000"/>
                        </a:lnSpc>
                        <a:spcBef>
                          <a:spcPts val="0"/>
                        </a:spcBef>
                        <a:spcAft>
                          <a:spcPts val="1000"/>
                        </a:spcAft>
                        <a:buFont typeface="+mj-lt"/>
                        <a:buNone/>
                      </a:pPr>
                      <a:r>
                        <a:rPr lang="en-US" sz="1600" dirty="0" smtClean="0">
                          <a:solidFill>
                            <a:schemeClr val="tx1"/>
                          </a:solidFill>
                          <a:effectLst/>
                        </a:rPr>
                        <a:t>Postponed to 2016</a:t>
                      </a:r>
                      <a:endParaRPr lang="en-US" sz="1600" dirty="0" smtClean="0">
                        <a:solidFill>
                          <a:schemeClr val="tx1"/>
                        </a:solidFill>
                        <a:effectLst/>
                        <a:latin typeface="+mn-lt"/>
                        <a:ea typeface="Calibri"/>
                        <a:cs typeface="Times New Roman"/>
                      </a:endParaRPr>
                    </a:p>
                  </a:txBody>
                  <a:tcPr marL="38100" marR="38100" marT="38100" marB="38100"/>
                </a:tc>
                <a:tc>
                  <a:txBody>
                    <a:bodyPr/>
                    <a:lstStyle/>
                    <a:p>
                      <a:pPr marL="0" marR="0">
                        <a:lnSpc>
                          <a:spcPct val="115000"/>
                        </a:lnSpc>
                        <a:spcBef>
                          <a:spcPts val="0"/>
                        </a:spcBef>
                        <a:spcAft>
                          <a:spcPts val="0"/>
                        </a:spcAft>
                      </a:pPr>
                      <a:r>
                        <a:rPr lang="en-US" sz="1600" dirty="0" smtClean="0">
                          <a:solidFill>
                            <a:schemeClr val="tx1"/>
                          </a:solidFill>
                          <a:effectLst/>
                        </a:rPr>
                        <a:t>TSM : NPP self assessment (preparation </a:t>
                      </a:r>
                      <a:r>
                        <a:rPr lang="en-US" sz="1600" dirty="0" smtClean="0">
                          <a:solidFill>
                            <a:schemeClr val="tx1"/>
                          </a:solidFill>
                          <a:effectLst/>
                        </a:rPr>
                        <a:t>for</a:t>
                      </a:r>
                      <a:r>
                        <a:rPr lang="en-US" sz="1600" baseline="0" dirty="0" smtClean="0">
                          <a:solidFill>
                            <a:schemeClr val="tx1"/>
                          </a:solidFill>
                          <a:effectLst/>
                        </a:rPr>
                        <a:t> OSART)</a:t>
                      </a:r>
                      <a:endParaRPr lang="en-US" sz="1600" b="1" dirty="0">
                        <a:solidFill>
                          <a:schemeClr val="tx1"/>
                        </a:solidFill>
                        <a:effectLst/>
                        <a:latin typeface="Calibri"/>
                        <a:ea typeface="Calibri"/>
                        <a:cs typeface="Arial"/>
                      </a:endParaRPr>
                    </a:p>
                  </a:txBody>
                  <a:tcPr marL="68580" marR="68580" marT="0" marB="0"/>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19</a:t>
            </a:fld>
            <a:endParaRPr lang="en-GB"/>
          </a:p>
        </p:txBody>
      </p:sp>
    </p:spTree>
    <p:extLst>
      <p:ext uri="{BB962C8B-B14F-4D97-AF65-F5344CB8AC3E}">
        <p14:creationId xmlns:p14="http://schemas.microsoft.com/office/powerpoint/2010/main" val="628048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14282" y="4000504"/>
            <a:ext cx="8750301" cy="576263"/>
          </a:xfrm>
        </p:spPr>
        <p:txBody>
          <a:bodyPr/>
          <a:lstStyle/>
          <a:p>
            <a:pPr marL="514350">
              <a:defRPr/>
            </a:pPr>
            <a:r>
              <a:rPr lang="ru-RU" sz="3200" dirty="0" smtClean="0">
                <a:solidFill>
                  <a:prstClr val="white"/>
                </a:solidFill>
                <a:effectLst>
                  <a:outerShdw blurRad="38100" dist="38100" dir="2700000" algn="tl">
                    <a:srgbClr val="000000">
                      <a:alpha val="43137"/>
                    </a:srgbClr>
                  </a:outerShdw>
                </a:effectLst>
              </a:rPr>
              <a:t>1</a:t>
            </a:r>
            <a:r>
              <a:rPr lang="ru-RU" sz="3200" dirty="0">
                <a:solidFill>
                  <a:prstClr val="white"/>
                </a:solidFill>
                <a:effectLst>
                  <a:outerShdw blurRad="38100" dist="38100" dir="2700000" algn="tl">
                    <a:srgbClr val="000000">
                      <a:alpha val="43137"/>
                    </a:srgbClr>
                  </a:outerShdw>
                </a:effectLst>
              </a:rPr>
              <a:t>. </a:t>
            </a:r>
            <a:r>
              <a:rPr lang="en-US" sz="3200" dirty="0">
                <a:solidFill>
                  <a:srgbClr val="0070C0"/>
                </a:solidFill>
                <a:effectLst>
                  <a:outerShdw blurRad="38100" dist="38100" dir="2700000" algn="tl">
                    <a:srgbClr val="000000">
                      <a:alpha val="43137"/>
                    </a:srgbClr>
                  </a:outerShdw>
                </a:effectLst>
              </a:rPr>
              <a:t>General information</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a:solidFill>
                  <a:prstClr val="white"/>
                </a:solidFill>
                <a:effectLst>
                  <a:outerShdw blurRad="38100" dist="38100" dir="2700000" algn="tl">
                    <a:srgbClr val="000000">
                      <a:alpha val="43137"/>
                    </a:srgbClr>
                  </a:outerShdw>
                </a:effectLst>
              </a:rPr>
              <a:t>2. </a:t>
            </a:r>
            <a:r>
              <a:rPr lang="en-US" sz="3200" dirty="0">
                <a:solidFill>
                  <a:prstClr val="white"/>
                </a:solidFill>
                <a:effectLst>
                  <a:outerShdw blurRad="38100" dist="38100" dir="2700000" algn="tl">
                    <a:srgbClr val="000000">
                      <a:alpha val="43137"/>
                    </a:srgbClr>
                  </a:outerShdw>
                </a:effectLst>
              </a:rPr>
              <a:t>Current status</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a:solidFill>
                  <a:prstClr val="white"/>
                </a:solidFill>
                <a:effectLst>
                  <a:outerShdw blurRad="38100" dist="38100" dir="2700000" algn="tl">
                    <a:srgbClr val="000000">
                      <a:alpha val="43137"/>
                    </a:srgbClr>
                  </a:outerShdw>
                </a:effectLst>
              </a:rPr>
              <a:t>3. </a:t>
            </a:r>
            <a:r>
              <a:rPr lang="en-US" sz="3200" dirty="0">
                <a:solidFill>
                  <a:prstClr val="white"/>
                </a:solidFill>
                <a:effectLst>
                  <a:outerShdw blurRad="38100" dist="38100" dir="2700000" algn="tl">
                    <a:srgbClr val="000000">
                      <a:alpha val="43137"/>
                    </a:srgbClr>
                  </a:outerShdw>
                </a:effectLst>
              </a:rPr>
              <a:t>Design-informed peer reviews in </a:t>
            </a:r>
            <a:r>
              <a:rPr lang="en-US" sz="3200" dirty="0" smtClean="0">
                <a:solidFill>
                  <a:prstClr val="white"/>
                </a:solidFill>
                <a:effectLst>
                  <a:outerShdw blurRad="38100" dist="38100" dir="2700000" algn="tl">
                    <a:srgbClr val="000000">
                      <a:alpha val="43137"/>
                    </a:srgbClr>
                  </a:outerShdw>
                </a:effectLst>
              </a:rPr>
              <a:t>WANO-MC</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en-US" sz="3200" dirty="0" smtClean="0">
                <a:solidFill>
                  <a:prstClr val="white"/>
                </a:solidFill>
                <a:effectLst>
                  <a:outerShdw blurRad="38100" dist="38100" dir="2700000" algn="tl">
                    <a:srgbClr val="000000">
                      <a:alpha val="43137"/>
                    </a:srgbClr>
                  </a:outerShdw>
                </a:effectLst>
              </a:rPr>
              <a:t>4</a:t>
            </a:r>
            <a:r>
              <a:rPr lang="ru-RU" sz="3200" dirty="0" smtClean="0">
                <a:solidFill>
                  <a:prstClr val="white"/>
                </a:solidFill>
                <a:effectLst>
                  <a:outerShdw blurRad="38100" dist="38100" dir="2700000" algn="tl">
                    <a:srgbClr val="000000">
                      <a:alpha val="43137"/>
                    </a:srgbClr>
                  </a:outerShdw>
                </a:effectLst>
              </a:rPr>
              <a:t>.</a:t>
            </a:r>
            <a:r>
              <a:rPr lang="ru-RU" sz="3200" dirty="0">
                <a:solidFill>
                  <a:prstClr val="white"/>
                </a:solidFill>
                <a:effectLst>
                  <a:outerShdw blurRad="38100" dist="38100" dir="2700000" algn="tl">
                    <a:srgbClr val="000000">
                      <a:alpha val="43137"/>
                    </a:srgbClr>
                  </a:outerShdw>
                </a:effectLst>
              </a:rPr>
              <a:t>	</a:t>
            </a:r>
            <a:r>
              <a:rPr lang="en-US" sz="3200" dirty="0">
                <a:solidFill>
                  <a:prstClr val="white"/>
                </a:solidFill>
                <a:effectLst>
                  <a:outerShdw blurRad="38100" dist="38100" dir="2700000" algn="tl">
                    <a:srgbClr val="000000">
                      <a:alpha val="43137"/>
                    </a:srgbClr>
                  </a:outerShdw>
                </a:effectLst>
              </a:rPr>
              <a:t>Nuclear Safety Culture assessment during peer </a:t>
            </a:r>
            <a:r>
              <a:rPr lang="en-US" sz="3200" dirty="0" smtClean="0">
                <a:solidFill>
                  <a:prstClr val="white"/>
                </a:solidFill>
                <a:effectLst>
                  <a:outerShdw blurRad="38100" dist="38100" dir="2700000" algn="tl">
                    <a:srgbClr val="000000">
                      <a:alpha val="43137"/>
                    </a:srgbClr>
                  </a:outerShdw>
                </a:effectLst>
              </a:rPr>
              <a:t>reviews</a:t>
            </a:r>
            <a:r>
              <a:rPr lang="ru-RU" sz="3200" dirty="0">
                <a:effectLst>
                  <a:outerShdw blurRad="38100" dist="38100" dir="2700000" algn="tl">
                    <a:srgbClr val="000000">
                      <a:alpha val="43137"/>
                    </a:srgbClr>
                  </a:outerShdw>
                </a:effectLst>
              </a:rPr>
              <a:t/>
            </a:r>
            <a:br>
              <a:rPr lang="ru-RU" sz="3200" dirty="0">
                <a:effectLst>
                  <a:outerShdw blurRad="38100" dist="38100" dir="2700000" algn="tl">
                    <a:srgbClr val="000000">
                      <a:alpha val="43137"/>
                    </a:srgbClr>
                  </a:outerShdw>
                </a:effectLst>
              </a:rPr>
            </a:br>
            <a:r>
              <a:rPr lang="ru-RU" sz="3200" dirty="0">
                <a:effectLst>
                  <a:outerShdw blurRad="38100" dist="38100" dir="2700000" algn="tl">
                    <a:srgbClr val="000000">
                      <a:alpha val="43137"/>
                    </a:srgbClr>
                  </a:outerShdw>
                </a:effectLst>
              </a:rPr>
              <a:t/>
            </a:r>
            <a:br>
              <a:rPr lang="ru-RU" sz="3200" dirty="0">
                <a:effectLst>
                  <a:outerShdw blurRad="38100" dist="38100" dir="2700000" algn="tl">
                    <a:srgbClr val="000000">
                      <a:alpha val="43137"/>
                    </a:srgbClr>
                  </a:outerShdw>
                </a:effectLst>
              </a:rPr>
            </a:br>
            <a:endParaRPr lang="ru-RU" sz="3200"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2</a:t>
            </a:fld>
            <a:endParaRPr lang="en-US" dirty="0"/>
          </a:p>
        </p:txBody>
      </p:sp>
    </p:spTree>
    <p:extLst>
      <p:ext uri="{BB962C8B-B14F-4D97-AF65-F5344CB8AC3E}">
        <p14:creationId xmlns:p14="http://schemas.microsoft.com/office/powerpoint/2010/main" val="3454315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Number of </a:t>
            </a:r>
            <a:r>
              <a:rPr lang="en-US" sz="2400" dirty="0" smtClean="0"/>
              <a:t>NPP/organization </a:t>
            </a:r>
            <a:r>
              <a:rPr lang="en-US" sz="2400" dirty="0"/>
              <a:t>employees </a:t>
            </a:r>
            <a:r>
              <a:rPr lang="en-US" sz="2400" dirty="0" smtClean="0"/>
              <a:t>involved </a:t>
            </a:r>
            <a:r>
              <a:rPr lang="en-US" sz="2400" dirty="0"/>
              <a:t>in WANO-MC activity in 2015</a:t>
            </a:r>
            <a:endParaRPr lang="en-US" sz="2800" dirty="0"/>
          </a:p>
        </p:txBody>
      </p:sp>
      <p:sp>
        <p:nvSpPr>
          <p:cNvPr id="3" name="Rectangle 2"/>
          <p:cNvSpPr/>
          <p:nvPr/>
        </p:nvSpPr>
        <p:spPr>
          <a:xfrm>
            <a:off x="397804" y="1628800"/>
            <a:ext cx="8064896" cy="4524315"/>
          </a:xfrm>
          <a:prstGeom prst="rect">
            <a:avLst/>
          </a:prstGeom>
        </p:spPr>
        <p:txBody>
          <a:bodyPr wrap="square">
            <a:spAutoFit/>
          </a:bodyPr>
          <a:lstStyle/>
          <a:p>
            <a:r>
              <a:rPr lang="ru-RU" dirty="0">
                <a:latin typeface="+mj-lt"/>
                <a:cs typeface="B Nazanin" pitchFamily="2" charset="-78"/>
              </a:rPr>
              <a:t>а) </a:t>
            </a:r>
            <a:r>
              <a:rPr lang="en-US" dirty="0">
                <a:latin typeface="+mj-lt"/>
                <a:cs typeface="B Nazanin" pitchFamily="2" charset="-78"/>
              </a:rPr>
              <a:t>Held on-site/in the Bushehr NPP site</a:t>
            </a:r>
            <a:r>
              <a:rPr lang="ru-RU" dirty="0">
                <a:latin typeface="+mj-lt"/>
                <a:cs typeface="B Nazanin" pitchFamily="2" charset="-78"/>
              </a:rPr>
              <a:t>;</a:t>
            </a:r>
            <a:r>
              <a:rPr lang="en-US" dirty="0">
                <a:latin typeface="+mj-lt"/>
                <a:cs typeface="B Nazanin" pitchFamily="2" charset="-78"/>
              </a:rPr>
              <a:t> </a:t>
            </a:r>
            <a:r>
              <a:rPr lang="en-US" dirty="0">
                <a:solidFill>
                  <a:srgbClr val="FF0000"/>
                </a:solidFill>
                <a:latin typeface="+mj-lt"/>
                <a:cs typeface="B Nazanin" pitchFamily="2" charset="-78"/>
              </a:rPr>
              <a:t>Each TSM, at Least 30 Persons Involved in WANO Activity</a:t>
            </a:r>
            <a:r>
              <a:rPr lang="fa-IR" dirty="0">
                <a:solidFill>
                  <a:srgbClr val="FF0000"/>
                </a:solidFill>
                <a:latin typeface="+mj-lt"/>
                <a:cs typeface="B Nazanin" pitchFamily="2" charset="-78"/>
              </a:rPr>
              <a:t/>
            </a:r>
            <a:br>
              <a:rPr lang="fa-IR" dirty="0">
                <a:solidFill>
                  <a:srgbClr val="FF0000"/>
                </a:solidFill>
                <a:latin typeface="+mj-lt"/>
                <a:cs typeface="B Nazanin" pitchFamily="2" charset="-78"/>
              </a:rPr>
            </a:br>
            <a:r>
              <a:rPr lang="ru-RU" dirty="0">
                <a:latin typeface="+mj-lt"/>
                <a:cs typeface="B Nazanin" pitchFamily="2" charset="-78"/>
              </a:rPr>
              <a:t/>
            </a:r>
            <a:br>
              <a:rPr lang="ru-RU" dirty="0">
                <a:latin typeface="+mj-lt"/>
                <a:cs typeface="B Nazanin" pitchFamily="2" charset="-78"/>
              </a:rPr>
            </a:br>
            <a:r>
              <a:rPr lang="en-US" dirty="0">
                <a:latin typeface="+mj-lt"/>
                <a:cs typeface="B Nazanin" pitchFamily="2" charset="-78"/>
              </a:rPr>
              <a:t>b</a:t>
            </a:r>
            <a:r>
              <a:rPr lang="ru-RU" dirty="0">
                <a:latin typeface="+mj-lt"/>
                <a:cs typeface="B Nazanin" pitchFamily="2" charset="-78"/>
              </a:rPr>
              <a:t>) </a:t>
            </a:r>
            <a:r>
              <a:rPr lang="en-US" dirty="0">
                <a:latin typeface="+mj-lt"/>
                <a:cs typeface="B Nazanin" pitchFamily="2" charset="-78"/>
              </a:rPr>
              <a:t>As PR experts at other NPPs; </a:t>
            </a:r>
            <a:r>
              <a:rPr lang="en-US" dirty="0">
                <a:solidFill>
                  <a:srgbClr val="FF0000"/>
                </a:solidFill>
                <a:latin typeface="+mj-lt"/>
                <a:cs typeface="B Nazanin" pitchFamily="2" charset="-78"/>
              </a:rPr>
              <a:t>4 Persons (2 Groups</a:t>
            </a:r>
            <a:r>
              <a:rPr lang="en-US" dirty="0" smtClean="0">
                <a:solidFill>
                  <a:srgbClr val="FF0000"/>
                </a:solidFill>
                <a:latin typeface="+mj-lt"/>
                <a:cs typeface="B Nazanin" pitchFamily="2" charset="-78"/>
              </a:rPr>
              <a:t>)</a:t>
            </a:r>
          </a:p>
          <a:p>
            <a:pPr marL="515938" indent="-515938"/>
            <a:r>
              <a:rPr lang="en-US" dirty="0">
                <a:solidFill>
                  <a:srgbClr val="FF0000"/>
                </a:solidFill>
                <a:latin typeface="+mj-lt"/>
                <a:cs typeface="B Nazanin" pitchFamily="2" charset="-78"/>
              </a:rPr>
              <a:t/>
            </a:r>
            <a:br>
              <a:rPr lang="en-US" dirty="0">
                <a:solidFill>
                  <a:srgbClr val="FF0000"/>
                </a:solidFill>
                <a:latin typeface="+mj-lt"/>
                <a:cs typeface="B Nazanin" pitchFamily="2" charset="-78"/>
              </a:rPr>
            </a:br>
            <a:r>
              <a:rPr lang="en-US" dirty="0">
                <a:solidFill>
                  <a:srgbClr val="002060"/>
                </a:solidFill>
                <a:latin typeface="+mj-lt"/>
                <a:cs typeface="B Nazanin" pitchFamily="2" charset="-78"/>
              </a:rPr>
              <a:t>- </a:t>
            </a:r>
            <a:r>
              <a:rPr lang="en-US" u="sng" dirty="0" smtClean="0">
                <a:solidFill>
                  <a:srgbClr val="002060"/>
                </a:solidFill>
                <a:latin typeface="+mj-lt"/>
                <a:cs typeface="B Nazanin" pitchFamily="2" charset="-78"/>
              </a:rPr>
              <a:t>2 Experts (Reviewer) </a:t>
            </a:r>
            <a:r>
              <a:rPr lang="en-US" dirty="0" smtClean="0">
                <a:solidFill>
                  <a:srgbClr val="002060"/>
                </a:solidFill>
                <a:latin typeface="+mj-lt"/>
                <a:cs typeface="B Nazanin" pitchFamily="2" charset="-78"/>
              </a:rPr>
              <a:t>; </a:t>
            </a:r>
            <a:r>
              <a:rPr lang="en-US" dirty="0">
                <a:solidFill>
                  <a:srgbClr val="002060"/>
                </a:solidFill>
                <a:latin typeface="+mj-lt"/>
                <a:cs typeface="B Nazanin" pitchFamily="2" charset="-78"/>
              </a:rPr>
              <a:t>“</a:t>
            </a:r>
            <a:r>
              <a:rPr lang="en-US" dirty="0" err="1">
                <a:solidFill>
                  <a:srgbClr val="002060"/>
                </a:solidFill>
                <a:latin typeface="+mj-lt"/>
                <a:cs typeface="B Nazanin" pitchFamily="2" charset="-78"/>
              </a:rPr>
              <a:t>Balakova</a:t>
            </a:r>
            <a:r>
              <a:rPr lang="en-US" dirty="0">
                <a:solidFill>
                  <a:srgbClr val="002060"/>
                </a:solidFill>
                <a:latin typeface="+mj-lt"/>
                <a:cs typeface="B Nazanin" pitchFamily="2" charset="-78"/>
              </a:rPr>
              <a:t> NPP Peer Review" (Russia) from May 14 to 29, 2015</a:t>
            </a:r>
            <a:br>
              <a:rPr lang="en-US" dirty="0">
                <a:solidFill>
                  <a:srgbClr val="002060"/>
                </a:solidFill>
                <a:latin typeface="+mj-lt"/>
                <a:cs typeface="B Nazanin" pitchFamily="2" charset="-78"/>
              </a:rPr>
            </a:br>
            <a:r>
              <a:rPr lang="en-US" dirty="0">
                <a:solidFill>
                  <a:srgbClr val="002060"/>
                </a:solidFill>
                <a:latin typeface="+mj-lt"/>
                <a:cs typeface="B Nazanin" pitchFamily="2" charset="-78"/>
              </a:rPr>
              <a:t>- </a:t>
            </a:r>
            <a:r>
              <a:rPr lang="en-US" u="sng" dirty="0">
                <a:solidFill>
                  <a:srgbClr val="002060"/>
                </a:solidFill>
                <a:latin typeface="+mj-lt"/>
                <a:cs typeface="B Nazanin" pitchFamily="2" charset="-78"/>
              </a:rPr>
              <a:t>2 Experts (Reviewer) ; </a:t>
            </a:r>
            <a:r>
              <a:rPr lang="en-US" dirty="0" smtClean="0">
                <a:solidFill>
                  <a:srgbClr val="002060"/>
                </a:solidFill>
                <a:latin typeface="+mj-lt"/>
                <a:cs typeface="B Nazanin" pitchFamily="2" charset="-78"/>
              </a:rPr>
              <a:t>“</a:t>
            </a:r>
            <a:r>
              <a:rPr lang="en-US" dirty="0">
                <a:solidFill>
                  <a:srgbClr val="002060"/>
                </a:solidFill>
                <a:latin typeface="+mj-lt"/>
                <a:cs typeface="B Nazanin" pitchFamily="2" charset="-78"/>
              </a:rPr>
              <a:t>WANO Pre-Start up Peer Review of the </a:t>
            </a:r>
            <a:r>
              <a:rPr lang="en-US" dirty="0" err="1">
                <a:solidFill>
                  <a:srgbClr val="002060"/>
                </a:solidFill>
                <a:latin typeface="+mj-lt"/>
                <a:cs typeface="B Nazanin" pitchFamily="2" charset="-78"/>
              </a:rPr>
              <a:t>Novovoronezh</a:t>
            </a:r>
            <a:r>
              <a:rPr lang="en-US" dirty="0">
                <a:solidFill>
                  <a:srgbClr val="002060"/>
                </a:solidFill>
                <a:latin typeface="+mj-lt"/>
                <a:cs typeface="B Nazanin" pitchFamily="2" charset="-78"/>
              </a:rPr>
              <a:t> NPP"    from August, 29 to September, 11, 2015</a:t>
            </a:r>
            <a:r>
              <a:rPr lang="fa-IR" dirty="0">
                <a:solidFill>
                  <a:srgbClr val="002060"/>
                </a:solidFill>
                <a:latin typeface="+mj-lt"/>
                <a:cs typeface="B Nazanin" pitchFamily="2" charset="-78"/>
              </a:rPr>
              <a:t/>
            </a:r>
            <a:br>
              <a:rPr lang="fa-IR" dirty="0">
                <a:solidFill>
                  <a:srgbClr val="002060"/>
                </a:solidFill>
                <a:latin typeface="+mj-lt"/>
                <a:cs typeface="B Nazanin" pitchFamily="2" charset="-78"/>
              </a:rPr>
            </a:br>
            <a:endParaRPr lang="en-US" dirty="0">
              <a:solidFill>
                <a:srgbClr val="002060"/>
              </a:solidFill>
              <a:latin typeface="+mj-lt"/>
              <a:cs typeface="B Nazanin" pitchFamily="2" charset="-78"/>
            </a:endParaRPr>
          </a:p>
          <a:p>
            <a:r>
              <a:rPr lang="fa-IR" dirty="0" smtClean="0">
                <a:solidFill>
                  <a:srgbClr val="0052BA"/>
                </a:solidFill>
                <a:latin typeface="+mj-lt"/>
                <a:cs typeface="B Nazanin" pitchFamily="2" charset="-78"/>
              </a:rPr>
              <a:t> </a:t>
            </a:r>
            <a:r>
              <a:rPr lang="en-US" dirty="0" smtClean="0">
                <a:latin typeface="+mj-lt"/>
                <a:cs typeface="Arial" charset="0"/>
              </a:rPr>
              <a:t>c</a:t>
            </a:r>
            <a:r>
              <a:rPr lang="ru-RU" dirty="0" smtClean="0">
                <a:latin typeface="+mj-lt"/>
                <a:cs typeface="Arial" charset="0"/>
              </a:rPr>
              <a:t>) </a:t>
            </a:r>
            <a:r>
              <a:rPr lang="en-US" dirty="0">
                <a:latin typeface="+mj-lt"/>
                <a:cs typeface="Arial" charset="0"/>
              </a:rPr>
              <a:t>As participants of seminars held at other NPPs, </a:t>
            </a:r>
            <a:r>
              <a:rPr lang="en-US" dirty="0" smtClean="0">
                <a:latin typeface="+mj-lt"/>
                <a:cs typeface="Arial" charset="0"/>
              </a:rPr>
              <a:t>including</a:t>
            </a:r>
            <a:r>
              <a:rPr lang="ru-RU" dirty="0" smtClean="0">
                <a:latin typeface="+mj-lt"/>
                <a:cs typeface="Arial" charset="0"/>
              </a:rPr>
              <a:t> </a:t>
            </a:r>
            <a:r>
              <a:rPr lang="en-US" dirty="0">
                <a:latin typeface="+mj-lt"/>
                <a:cs typeface="Arial" charset="0"/>
              </a:rPr>
              <a:t>WANO-MC office; </a:t>
            </a:r>
            <a:r>
              <a:rPr lang="en-US" dirty="0">
                <a:solidFill>
                  <a:srgbClr val="FF0000"/>
                </a:solidFill>
                <a:latin typeface="+mj-lt"/>
                <a:cs typeface="Arial" charset="0"/>
              </a:rPr>
              <a:t>Workshops, Seminars  </a:t>
            </a:r>
            <a:r>
              <a:rPr lang="en-US" dirty="0">
                <a:solidFill>
                  <a:srgbClr val="0070C0"/>
                </a:solidFill>
                <a:latin typeface="+mj-lt"/>
                <a:cs typeface="Arial" charset="0"/>
              </a:rPr>
              <a:t>(18 Persons)</a:t>
            </a:r>
            <a:r>
              <a:rPr lang="fa-IR" dirty="0">
                <a:solidFill>
                  <a:srgbClr val="0070C0"/>
                </a:solidFill>
                <a:latin typeface="+mj-lt"/>
                <a:cs typeface="Arial" charset="0"/>
              </a:rPr>
              <a:t/>
            </a:r>
            <a:br>
              <a:rPr lang="fa-IR" dirty="0">
                <a:solidFill>
                  <a:srgbClr val="0070C0"/>
                </a:solidFill>
                <a:latin typeface="+mj-lt"/>
                <a:cs typeface="Arial" charset="0"/>
              </a:rPr>
            </a:br>
            <a:r>
              <a:rPr lang="fa-IR" dirty="0">
                <a:solidFill>
                  <a:srgbClr val="0052BA"/>
                </a:solidFill>
                <a:latin typeface="+mj-lt"/>
                <a:cs typeface="B Nazanin" pitchFamily="2" charset="-78"/>
              </a:rPr>
              <a:t> </a:t>
            </a:r>
            <a:r>
              <a:rPr lang="en-US" dirty="0">
                <a:solidFill>
                  <a:srgbClr val="FF0000"/>
                </a:solidFill>
                <a:latin typeface="+mj-lt"/>
                <a:cs typeface="Arial" charset="0"/>
              </a:rPr>
              <a:t/>
            </a:r>
            <a:br>
              <a:rPr lang="en-US" dirty="0">
                <a:solidFill>
                  <a:srgbClr val="FF0000"/>
                </a:solidFill>
                <a:latin typeface="+mj-lt"/>
                <a:cs typeface="Arial" charset="0"/>
              </a:rPr>
            </a:br>
            <a:r>
              <a:rPr lang="en-US" dirty="0" smtClean="0">
                <a:latin typeface="+mj-lt"/>
                <a:cs typeface="Arial" charset="0"/>
              </a:rPr>
              <a:t>d</a:t>
            </a:r>
            <a:r>
              <a:rPr lang="ru-RU" dirty="0" smtClean="0">
                <a:latin typeface="+mj-lt"/>
                <a:cs typeface="Arial" charset="0"/>
              </a:rPr>
              <a:t>) </a:t>
            </a:r>
            <a:r>
              <a:rPr lang="en-US" dirty="0">
                <a:latin typeface="+mj-lt"/>
                <a:cs typeface="Arial" charset="0"/>
              </a:rPr>
              <a:t>As participants of other WANO-MC activities. </a:t>
            </a:r>
            <a:r>
              <a:rPr lang="en-US" dirty="0">
                <a:solidFill>
                  <a:srgbClr val="FF0000"/>
                </a:solidFill>
                <a:latin typeface="+mj-lt"/>
                <a:cs typeface="Arial" charset="0"/>
              </a:rPr>
              <a:t>Contact Persons’ Meeting, , Benchmarking, GB Meeting, WANO Representatives Meeting </a:t>
            </a:r>
            <a:r>
              <a:rPr lang="en-US" dirty="0">
                <a:solidFill>
                  <a:srgbClr val="0070C0"/>
                </a:solidFill>
                <a:latin typeface="+mj-lt"/>
                <a:cs typeface="Arial" charset="0"/>
              </a:rPr>
              <a:t>(17 Persons)</a:t>
            </a:r>
            <a:r>
              <a:rPr lang="fa-IR" dirty="0">
                <a:solidFill>
                  <a:srgbClr val="0070C0"/>
                </a:solidFill>
                <a:latin typeface="+mj-lt"/>
                <a:cs typeface="Arial" charset="0"/>
              </a:rPr>
              <a:t/>
            </a:r>
            <a:br>
              <a:rPr lang="fa-IR" dirty="0">
                <a:solidFill>
                  <a:srgbClr val="0070C0"/>
                </a:solidFill>
                <a:latin typeface="+mj-lt"/>
                <a:cs typeface="Arial" charset="0"/>
              </a:rPr>
            </a:br>
            <a:endParaRPr lang="en-US" dirty="0">
              <a:solidFill>
                <a:srgbClr val="0070C0"/>
              </a:solidFill>
              <a:latin typeface="+mj-lt"/>
            </a:endParaRPr>
          </a:p>
        </p:txBody>
      </p:sp>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20</a:t>
            </a:fld>
            <a:endParaRPr lang="en-GB"/>
          </a:p>
        </p:txBody>
      </p:sp>
    </p:spTree>
    <p:extLst>
      <p:ext uri="{BB962C8B-B14F-4D97-AF65-F5344CB8AC3E}">
        <p14:creationId xmlns:p14="http://schemas.microsoft.com/office/powerpoint/2010/main" val="2955880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latin typeface="Calibri" pitchFamily="34" charset="0"/>
              </a:rPr>
              <a:t>TSMs planned and held in BNPP on 2016</a:t>
            </a:r>
          </a:p>
        </p:txBody>
      </p:sp>
      <p:graphicFrame>
        <p:nvGraphicFramePr>
          <p:cNvPr id="3" name="Table 2"/>
          <p:cNvGraphicFramePr>
            <a:graphicFrameLocks noGrp="1"/>
          </p:cNvGraphicFramePr>
          <p:nvPr>
            <p:extLst>
              <p:ext uri="{D42A27DB-BD31-4B8C-83A1-F6EECF244321}">
                <p14:modId xmlns:p14="http://schemas.microsoft.com/office/powerpoint/2010/main" val="1080089655"/>
              </p:ext>
            </p:extLst>
          </p:nvPr>
        </p:nvGraphicFramePr>
        <p:xfrm>
          <a:off x="76781" y="1484784"/>
          <a:ext cx="8856984" cy="4496503"/>
        </p:xfrm>
        <a:graphic>
          <a:graphicData uri="http://schemas.openxmlformats.org/drawingml/2006/table">
            <a:tbl>
              <a:tblPr firstRow="1" firstCol="1" bandRow="1" bandCol="1">
                <a:tableStyleId>{10A1B5D5-9B99-4C35-A422-299274C87663}</a:tableStyleId>
              </a:tblPr>
              <a:tblGrid>
                <a:gridCol w="481136">
                  <a:extLst>
                    <a:ext uri="{9D8B030D-6E8A-4147-A177-3AD203B41FA5}">
                      <a16:colId xmlns:a16="http://schemas.microsoft.com/office/drawing/2014/main" val="20000"/>
                    </a:ext>
                  </a:extLst>
                </a:gridCol>
                <a:gridCol w="504056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1463080">
                  <a:extLst>
                    <a:ext uri="{9D8B030D-6E8A-4147-A177-3AD203B41FA5}">
                      <a16:colId xmlns:a16="http://schemas.microsoft.com/office/drawing/2014/main" val="20004"/>
                    </a:ext>
                  </a:extLst>
                </a:gridCol>
              </a:tblGrid>
              <a:tr h="310333">
                <a:tc>
                  <a:txBody>
                    <a:bodyPr/>
                    <a:lstStyle/>
                    <a:p>
                      <a:pPr>
                        <a:lnSpc>
                          <a:spcPct val="115000"/>
                        </a:lnSpc>
                        <a:spcAft>
                          <a:spcPts val="0"/>
                        </a:spcAft>
                      </a:pPr>
                      <a:r>
                        <a:rPr lang="en-US" sz="1500" kern="1200" dirty="0" smtClean="0">
                          <a:solidFill>
                            <a:schemeClr val="dk1"/>
                          </a:solidFill>
                          <a:effectLst/>
                          <a:latin typeface="+mn-lt"/>
                          <a:ea typeface="+mn-ea"/>
                          <a:cs typeface="+mn-cs"/>
                        </a:rPr>
                        <a:t>No.</a:t>
                      </a:r>
                      <a:endParaRPr lang="en-US" sz="15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kern="1200" dirty="0" smtClean="0">
                          <a:solidFill>
                            <a:schemeClr val="dk1"/>
                          </a:solidFill>
                          <a:effectLst/>
                          <a:latin typeface="+mn-lt"/>
                          <a:ea typeface="+mn-ea"/>
                          <a:cs typeface="+mn-cs"/>
                        </a:rPr>
                        <a:t>Subject </a:t>
                      </a:r>
                      <a:endParaRPr lang="en-US" sz="15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kern="1200" dirty="0" smtClean="0">
                          <a:solidFill>
                            <a:schemeClr val="dk1"/>
                          </a:solidFill>
                          <a:effectLst/>
                          <a:latin typeface="+mn-lt"/>
                          <a:ea typeface="+mn-ea"/>
                          <a:cs typeface="+mn-cs"/>
                        </a:rPr>
                        <a:t>Type </a:t>
                      </a:r>
                      <a:endParaRPr lang="en-US" sz="15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kern="1200" dirty="0" smtClean="0">
                          <a:solidFill>
                            <a:schemeClr val="dk1"/>
                          </a:solidFill>
                          <a:effectLst/>
                          <a:latin typeface="+mn-lt"/>
                          <a:ea typeface="+mn-ea"/>
                          <a:cs typeface="+mn-cs"/>
                        </a:rPr>
                        <a:t>Area </a:t>
                      </a:r>
                      <a:endParaRPr lang="en-US" sz="15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kern="1200" dirty="0" smtClean="0">
                          <a:solidFill>
                            <a:schemeClr val="dk1"/>
                          </a:solidFill>
                          <a:effectLst/>
                          <a:latin typeface="+mn-lt"/>
                          <a:ea typeface="+mn-ea"/>
                          <a:cs typeface="+mn-cs"/>
                        </a:rPr>
                        <a:t>Date </a:t>
                      </a:r>
                      <a:endParaRPr lang="en-US" sz="1500" kern="1200" dirty="0">
                        <a:solidFill>
                          <a:schemeClr val="dk1"/>
                        </a:solidFill>
                        <a:effectLst/>
                        <a:latin typeface="+mn-lt"/>
                        <a:ea typeface="+mn-ea"/>
                        <a:cs typeface="+mn-cs"/>
                      </a:endParaRPr>
                    </a:p>
                  </a:txBody>
                  <a:tcPr marL="68580" marR="68580" marT="0" marB="0">
                    <a:solidFill>
                      <a:schemeClr val="accent3">
                        <a:lumMod val="60000"/>
                        <a:lumOff val="40000"/>
                      </a:schemeClr>
                    </a:solidFill>
                  </a:tcPr>
                </a:tc>
                <a:extLst>
                  <a:ext uri="{0D108BD9-81ED-4DB2-BD59-A6C34878D82A}">
                    <a16:rowId xmlns:a16="http://schemas.microsoft.com/office/drawing/2014/main" val="1976012558"/>
                  </a:ext>
                </a:extLst>
              </a:tr>
              <a:tr h="310333">
                <a:tc>
                  <a:txBody>
                    <a:bodyPr/>
                    <a:lstStyle/>
                    <a:p>
                      <a:pPr>
                        <a:lnSpc>
                          <a:spcPct val="115000"/>
                        </a:lnSpc>
                        <a:spcAft>
                          <a:spcPts val="0"/>
                        </a:spcAft>
                      </a:pPr>
                      <a:r>
                        <a:rPr lang="en-US" sz="1500" dirty="0">
                          <a:effectLst/>
                        </a:rPr>
                        <a:t>1</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dirty="0">
                          <a:effectLst/>
                        </a:rPr>
                        <a:t>Benchmarking Bushehr NPP to </a:t>
                      </a:r>
                      <a:r>
                        <a:rPr lang="en-US" sz="1500" dirty="0" err="1">
                          <a:effectLst/>
                        </a:rPr>
                        <a:t>Tianwan</a:t>
                      </a:r>
                      <a:r>
                        <a:rPr lang="en-US" sz="1500" dirty="0">
                          <a:effectLst/>
                        </a:rPr>
                        <a:t> NPP on SAM&amp;EP</a:t>
                      </a:r>
                      <a:endParaRPr lang="en-US" sz="1500" b="1"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a:effectLst/>
                        </a:rPr>
                        <a:t>BM planned for 2015 </a:t>
                      </a:r>
                      <a:endParaRPr lang="en-US" sz="150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ru-RU" sz="1500" dirty="0">
                          <a:effectLst/>
                        </a:rPr>
                        <a:t>EP</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dirty="0">
                          <a:effectLst/>
                        </a:rPr>
                        <a:t>2016 held </a:t>
                      </a:r>
                    </a:p>
                    <a:p>
                      <a:pPr>
                        <a:lnSpc>
                          <a:spcPct val="115000"/>
                        </a:lnSpc>
                        <a:spcAft>
                          <a:spcPts val="0"/>
                        </a:spcAft>
                      </a:pPr>
                      <a:r>
                        <a:rPr lang="en-US" sz="1500" dirty="0">
                          <a:effectLst/>
                        </a:rPr>
                        <a:t>11-16 Jan.</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extLst>
                  <a:ext uri="{0D108BD9-81ED-4DB2-BD59-A6C34878D82A}">
                    <a16:rowId xmlns:a16="http://schemas.microsoft.com/office/drawing/2014/main" val="10001"/>
                  </a:ext>
                </a:extLst>
              </a:tr>
              <a:tr h="268840">
                <a:tc>
                  <a:txBody>
                    <a:bodyPr/>
                    <a:lstStyle/>
                    <a:p>
                      <a:pPr>
                        <a:lnSpc>
                          <a:spcPct val="115000"/>
                        </a:lnSpc>
                        <a:spcAft>
                          <a:spcPts val="0"/>
                        </a:spcAft>
                      </a:pPr>
                      <a:r>
                        <a:rPr lang="en-US" sz="1500" dirty="0">
                          <a:effectLst/>
                        </a:rPr>
                        <a:t>2</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dirty="0">
                          <a:effectLst/>
                        </a:rPr>
                        <a:t>TSM on topic “NPP Self assessment (OSART)”</a:t>
                      </a:r>
                      <a:endParaRPr lang="en-US" sz="1500" b="1"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a:effectLst/>
                        </a:rPr>
                        <a:t>EXM</a:t>
                      </a:r>
                      <a:endParaRPr lang="en-US" sz="150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a:effectLst/>
                        </a:rPr>
                        <a:t>OA , LF</a:t>
                      </a:r>
                      <a:endParaRPr lang="en-US" sz="150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ru-RU" sz="1500" dirty="0">
                          <a:effectLst/>
                        </a:rPr>
                        <a:t>30 January – 03 February   2016</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extLst>
                  <a:ext uri="{0D108BD9-81ED-4DB2-BD59-A6C34878D82A}">
                    <a16:rowId xmlns:a16="http://schemas.microsoft.com/office/drawing/2014/main" val="10002"/>
                  </a:ext>
                </a:extLst>
              </a:tr>
              <a:tr h="411531">
                <a:tc>
                  <a:txBody>
                    <a:bodyPr/>
                    <a:lstStyle/>
                    <a:p>
                      <a:pPr>
                        <a:lnSpc>
                          <a:spcPct val="115000"/>
                        </a:lnSpc>
                        <a:spcAft>
                          <a:spcPts val="0"/>
                        </a:spcAft>
                      </a:pPr>
                      <a:r>
                        <a:rPr lang="en-US" sz="1500" dirty="0">
                          <a:effectLst/>
                        </a:rPr>
                        <a:t>3</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dirty="0">
                          <a:effectLst/>
                        </a:rPr>
                        <a:t>TSM on topic “Configuration management - temporary and permanent modifications of equipment”</a:t>
                      </a:r>
                      <a:endParaRPr lang="en-US" sz="1500" b="1"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a:effectLst/>
                        </a:rPr>
                        <a:t>EXM</a:t>
                      </a:r>
                      <a:endParaRPr lang="en-US" sz="150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a:effectLst/>
                        </a:rPr>
                        <a:t>EN.1-1</a:t>
                      </a:r>
                      <a:endParaRPr lang="en-US" sz="150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ru-RU" sz="1500" dirty="0">
                          <a:effectLst/>
                        </a:rPr>
                        <a:t>06-09  February 2016</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extLst>
                  <a:ext uri="{0D108BD9-81ED-4DB2-BD59-A6C34878D82A}">
                    <a16:rowId xmlns:a16="http://schemas.microsoft.com/office/drawing/2014/main" val="10003"/>
                  </a:ext>
                </a:extLst>
              </a:tr>
              <a:tr h="489218">
                <a:tc>
                  <a:txBody>
                    <a:bodyPr/>
                    <a:lstStyle/>
                    <a:p>
                      <a:pPr>
                        <a:lnSpc>
                          <a:spcPct val="115000"/>
                        </a:lnSpc>
                        <a:spcAft>
                          <a:spcPts val="0"/>
                        </a:spcAft>
                      </a:pPr>
                      <a:r>
                        <a:rPr lang="en-US" sz="1500">
                          <a:effectLst/>
                        </a:rPr>
                        <a:t>4</a:t>
                      </a:r>
                      <a:endParaRPr lang="en-US" sz="150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dirty="0">
                          <a:effectLst/>
                        </a:rPr>
                        <a:t>TSM on topic “The system performance measurement of the equipment and the assessment of its condition”</a:t>
                      </a:r>
                      <a:endParaRPr lang="en-US" sz="1500" b="1"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dirty="0">
                          <a:effectLst/>
                        </a:rPr>
                        <a:t>EXM</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en-US" sz="1500" dirty="0">
                          <a:effectLst/>
                        </a:rPr>
                        <a:t>EN.1-1</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tc>
                  <a:txBody>
                    <a:bodyPr/>
                    <a:lstStyle/>
                    <a:p>
                      <a:pPr>
                        <a:lnSpc>
                          <a:spcPct val="115000"/>
                        </a:lnSpc>
                        <a:spcAft>
                          <a:spcPts val="0"/>
                        </a:spcAft>
                      </a:pPr>
                      <a:r>
                        <a:rPr lang="ru-RU" sz="1500" dirty="0">
                          <a:effectLst/>
                        </a:rPr>
                        <a:t>27 February -02 March 2016</a:t>
                      </a:r>
                      <a:endParaRPr lang="en-US" sz="1500" dirty="0">
                        <a:effectLst/>
                        <a:latin typeface="Calibri"/>
                        <a:ea typeface="Calibri"/>
                        <a:cs typeface="Times New Roman"/>
                      </a:endParaRPr>
                    </a:p>
                  </a:txBody>
                  <a:tcPr marL="68580" marR="68580" marT="0" marB="0">
                    <a:solidFill>
                      <a:schemeClr val="accent3">
                        <a:lumMod val="60000"/>
                        <a:lumOff val="40000"/>
                      </a:schemeClr>
                    </a:solidFill>
                  </a:tcPr>
                </a:tc>
                <a:extLst>
                  <a:ext uri="{0D108BD9-81ED-4DB2-BD59-A6C34878D82A}">
                    <a16:rowId xmlns:a16="http://schemas.microsoft.com/office/drawing/2014/main" val="10004"/>
                  </a:ext>
                </a:extLst>
              </a:tr>
              <a:tr h="350881">
                <a:tc>
                  <a:txBody>
                    <a:bodyPr/>
                    <a:lstStyle/>
                    <a:p>
                      <a:pPr>
                        <a:lnSpc>
                          <a:spcPct val="115000"/>
                        </a:lnSpc>
                        <a:spcAft>
                          <a:spcPts val="0"/>
                        </a:spcAft>
                      </a:pPr>
                      <a:r>
                        <a:rPr lang="en-US" sz="1500">
                          <a:effectLst/>
                        </a:rPr>
                        <a:t>5</a:t>
                      </a:r>
                      <a:endParaRPr lang="en-US" sz="150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TSM on topic “The effectiveness operational decision-making”</a:t>
                      </a:r>
                      <a:endParaRPr lang="en-US" sz="15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EXM</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a:effectLst/>
                        </a:rPr>
                        <a:t>LF.1-1</a:t>
                      </a:r>
                      <a:endParaRPr lang="en-US" sz="1500">
                        <a:effectLst/>
                        <a:latin typeface="Calibri"/>
                        <a:ea typeface="Calibri"/>
                        <a:cs typeface="Times New Roman"/>
                      </a:endParaRPr>
                    </a:p>
                  </a:txBody>
                  <a:tcPr marL="68580" marR="68580" marT="0" marB="0"/>
                </a:tc>
                <a:tc>
                  <a:txBody>
                    <a:bodyPr/>
                    <a:lstStyle/>
                    <a:p>
                      <a:pPr>
                        <a:lnSpc>
                          <a:spcPct val="115000"/>
                        </a:lnSpc>
                        <a:spcAft>
                          <a:spcPts val="0"/>
                        </a:spcAft>
                      </a:pPr>
                      <a:r>
                        <a:rPr lang="ru-RU" sz="1500">
                          <a:effectLst/>
                        </a:rPr>
                        <a:t>23-26  April 2016</a:t>
                      </a:r>
                      <a:endParaRPr lang="en-US" sz="150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11454">
                <a:tc>
                  <a:txBody>
                    <a:bodyPr/>
                    <a:lstStyle/>
                    <a:p>
                      <a:pPr>
                        <a:lnSpc>
                          <a:spcPct val="115000"/>
                        </a:lnSpc>
                        <a:spcAft>
                          <a:spcPts val="0"/>
                        </a:spcAft>
                      </a:pPr>
                      <a:r>
                        <a:rPr lang="en-US" sz="1500">
                          <a:effectLst/>
                        </a:rPr>
                        <a:t>6</a:t>
                      </a:r>
                      <a:endParaRPr lang="en-US" sz="150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TSM on topic “Nuclear safety culture”</a:t>
                      </a:r>
                      <a:endParaRPr lang="en-US" sz="15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EXM</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 </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ru-RU" sz="1500" dirty="0">
                          <a:effectLst/>
                        </a:rPr>
                        <a:t>01-04 Oct. 2016</a:t>
                      </a:r>
                      <a:endParaRPr lang="en-US" sz="15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11454">
                <a:tc>
                  <a:txBody>
                    <a:bodyPr/>
                    <a:lstStyle/>
                    <a:p>
                      <a:pPr>
                        <a:lnSpc>
                          <a:spcPct val="115000"/>
                        </a:lnSpc>
                        <a:spcAft>
                          <a:spcPts val="0"/>
                        </a:spcAft>
                      </a:pPr>
                      <a:r>
                        <a:rPr lang="en-US" sz="1500">
                          <a:effectLst/>
                        </a:rPr>
                        <a:t>7</a:t>
                      </a:r>
                      <a:endParaRPr lang="en-US" sz="150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TSM on topic “Operating  procedures”</a:t>
                      </a:r>
                      <a:endParaRPr lang="en-US" sz="15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AV + EXM</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a:effectLst/>
                        </a:rPr>
                        <a:t>OP.1-1</a:t>
                      </a:r>
                      <a:endParaRPr lang="en-US" sz="1500">
                        <a:effectLst/>
                        <a:latin typeface="Calibri"/>
                        <a:ea typeface="Calibri"/>
                        <a:cs typeface="Times New Roman"/>
                      </a:endParaRPr>
                    </a:p>
                  </a:txBody>
                  <a:tcPr marL="68580" marR="68580" marT="0" marB="0"/>
                </a:tc>
                <a:tc>
                  <a:txBody>
                    <a:bodyPr/>
                    <a:lstStyle/>
                    <a:p>
                      <a:pPr>
                        <a:lnSpc>
                          <a:spcPct val="115000"/>
                        </a:lnSpc>
                        <a:spcAft>
                          <a:spcPts val="0"/>
                        </a:spcAft>
                      </a:pPr>
                      <a:r>
                        <a:rPr lang="ru-RU" sz="1500">
                          <a:effectLst/>
                        </a:rPr>
                        <a:t>05-08 Nov. 2016</a:t>
                      </a:r>
                      <a:endParaRPr lang="en-US" sz="150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311454">
                <a:tc>
                  <a:txBody>
                    <a:bodyPr/>
                    <a:lstStyle/>
                    <a:p>
                      <a:pPr>
                        <a:lnSpc>
                          <a:spcPct val="115000"/>
                        </a:lnSpc>
                        <a:spcAft>
                          <a:spcPts val="0"/>
                        </a:spcAft>
                      </a:pPr>
                      <a:r>
                        <a:rPr lang="en-US" sz="1500" dirty="0">
                          <a:effectLst/>
                        </a:rPr>
                        <a:t>8</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TSM on topic “The basic principles of the operators”</a:t>
                      </a:r>
                      <a:endParaRPr lang="en-US" sz="15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 </a:t>
                      </a:r>
                      <a:r>
                        <a:rPr lang="en-US" sz="1500" dirty="0" smtClean="0">
                          <a:effectLst/>
                        </a:rPr>
                        <a:t>EXM</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OP.2-1</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smtClean="0">
                          <a:effectLst/>
                        </a:rPr>
                        <a:t>Q4 2016</a:t>
                      </a:r>
                      <a:endParaRPr lang="en-US" sz="15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r h="311454">
                <a:tc>
                  <a:txBody>
                    <a:bodyPr/>
                    <a:lstStyle/>
                    <a:p>
                      <a:pPr>
                        <a:lnSpc>
                          <a:spcPct val="115000"/>
                        </a:lnSpc>
                        <a:spcAft>
                          <a:spcPts val="0"/>
                        </a:spcAft>
                      </a:pPr>
                      <a:r>
                        <a:rPr lang="en-GB" sz="1500" dirty="0">
                          <a:effectLst/>
                        </a:rPr>
                        <a:t>9</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BM </a:t>
                      </a:r>
                      <a:r>
                        <a:rPr lang="en-US" sz="1500" dirty="0" smtClean="0">
                          <a:effectLst/>
                        </a:rPr>
                        <a:t>“Establishing </a:t>
                      </a:r>
                      <a:r>
                        <a:rPr lang="en-US" sz="1500" dirty="0">
                          <a:effectLst/>
                        </a:rPr>
                        <a:t>of technical support engineering system”</a:t>
                      </a:r>
                      <a:endParaRPr lang="en-US" sz="1500" b="1"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BM</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a:effectLst/>
                        </a:rPr>
                        <a:t>EN.1-1</a:t>
                      </a:r>
                      <a:endParaRPr lang="en-US" sz="15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500" dirty="0" smtClean="0">
                          <a:effectLst/>
                        </a:rPr>
                        <a:t>1-5 August 2016</a:t>
                      </a:r>
                      <a:endParaRPr lang="en-US" sz="1500" dirty="0">
                        <a:effectLst/>
                        <a:latin typeface="Calibri"/>
                        <a:ea typeface="Calibri"/>
                        <a:cs typeface="Times New Roman"/>
                      </a:endParaRPr>
                    </a:p>
                  </a:txBody>
                  <a:tcPr marL="68580" marR="68580" marT="0" marB="0"/>
                </a:tc>
                <a:extLst>
                  <a:ext uri="{0D108BD9-81ED-4DB2-BD59-A6C34878D82A}">
                    <a16:rowId xmlns:a16="http://schemas.microsoft.com/office/drawing/2014/main" val="10009"/>
                  </a:ext>
                </a:extLst>
              </a:tr>
              <a:tr h="311454">
                <a:tc>
                  <a:txBody>
                    <a:bodyPr/>
                    <a:lstStyle/>
                    <a:p>
                      <a:r>
                        <a:rPr lang="en-US" sz="1500" dirty="0" smtClean="0"/>
                        <a:t>10</a:t>
                      </a:r>
                      <a:endParaRPr lang="en-US" sz="1500" dirty="0"/>
                    </a:p>
                  </a:txBody>
                  <a:tcPr marL="68580" marR="68580" marT="0" marB="0"/>
                </a:tc>
                <a:tc>
                  <a:txBody>
                    <a:bodyPr/>
                    <a:lstStyle/>
                    <a:p>
                      <a:pPr>
                        <a:lnSpc>
                          <a:spcPct val="115000"/>
                        </a:lnSpc>
                        <a:spcAft>
                          <a:spcPts val="1000"/>
                        </a:spcAft>
                      </a:pPr>
                      <a:r>
                        <a:rPr lang="en-GB" sz="1500" kern="1200" dirty="0">
                          <a:effectLst/>
                        </a:rPr>
                        <a:t>Seminar on preparing the operator staff of MCR/RCR</a:t>
                      </a:r>
                      <a:endParaRPr lang="en-US" sz="1500" b="0" kern="1200" dirty="0">
                        <a:solidFill>
                          <a:schemeClr val="tx1"/>
                        </a:solidFill>
                        <a:effectLst/>
                        <a:latin typeface="Calibri"/>
                        <a:ea typeface="Calibri"/>
                        <a:cs typeface="Arial"/>
                      </a:endParaRPr>
                    </a:p>
                  </a:txBody>
                  <a:tcPr marL="68580" marR="68580" marT="0" marB="0"/>
                </a:tc>
                <a:tc>
                  <a:txBody>
                    <a:bodyPr/>
                    <a:lstStyle/>
                    <a:p>
                      <a:pPr>
                        <a:lnSpc>
                          <a:spcPct val="115000"/>
                        </a:lnSpc>
                        <a:spcAft>
                          <a:spcPts val="1000"/>
                        </a:spcAft>
                      </a:pPr>
                      <a:r>
                        <a:rPr lang="en-GB" sz="1500" kern="1200" dirty="0">
                          <a:effectLst/>
                        </a:rPr>
                        <a:t>Seminar</a:t>
                      </a:r>
                      <a:endParaRPr lang="en-US" sz="1500" kern="1200" dirty="0">
                        <a:solidFill>
                          <a:schemeClr val="tx1"/>
                        </a:solidFill>
                        <a:effectLst/>
                        <a:latin typeface="Calibri"/>
                        <a:ea typeface="Calibri"/>
                        <a:cs typeface="Arial"/>
                      </a:endParaRPr>
                    </a:p>
                  </a:txBody>
                  <a:tcPr marL="68580" marR="68580" marT="0" marB="0"/>
                </a:tc>
                <a:tc>
                  <a:txBody>
                    <a:bodyPr/>
                    <a:lstStyle/>
                    <a:p>
                      <a:pPr>
                        <a:lnSpc>
                          <a:spcPct val="115000"/>
                        </a:lnSpc>
                        <a:spcAft>
                          <a:spcPts val="1000"/>
                        </a:spcAft>
                      </a:pPr>
                      <a:r>
                        <a:rPr lang="en-GB" sz="1500" kern="1200" dirty="0">
                          <a:effectLst/>
                        </a:rPr>
                        <a:t>OP-2-1</a:t>
                      </a:r>
                      <a:endParaRPr lang="en-US" sz="1500" kern="1200" dirty="0">
                        <a:solidFill>
                          <a:schemeClr val="tx1"/>
                        </a:solidFill>
                        <a:effectLst/>
                        <a:latin typeface="Calibri"/>
                        <a:ea typeface="Calibri"/>
                        <a:cs typeface="Arial"/>
                      </a:endParaRPr>
                    </a:p>
                  </a:txBody>
                  <a:tcPr marL="68580" marR="68580" marT="0" marB="0"/>
                </a:tc>
                <a:tc>
                  <a:txBody>
                    <a:bodyPr/>
                    <a:lstStyle/>
                    <a:p>
                      <a:pPr>
                        <a:lnSpc>
                          <a:spcPct val="115000"/>
                        </a:lnSpc>
                        <a:spcAft>
                          <a:spcPts val="1000"/>
                        </a:spcAft>
                      </a:pPr>
                      <a:r>
                        <a:rPr lang="en-GB" sz="1500" kern="1200" dirty="0">
                          <a:effectLst/>
                        </a:rPr>
                        <a:t>Q4 2016</a:t>
                      </a:r>
                      <a:endParaRPr lang="en-US" sz="1500" kern="1200" dirty="0">
                        <a:solidFill>
                          <a:schemeClr val="tx1"/>
                        </a:solidFill>
                        <a:effectLst/>
                        <a:latin typeface="Calibri"/>
                        <a:ea typeface="Calibri"/>
                        <a:cs typeface="Arial"/>
                      </a:endParaRPr>
                    </a:p>
                  </a:txBody>
                  <a:tcPr marL="68580" marR="68580" marT="0" marB="0"/>
                </a:tc>
                <a:extLst>
                  <a:ext uri="{0D108BD9-81ED-4DB2-BD59-A6C34878D82A}">
                    <a16:rowId xmlns:a16="http://schemas.microsoft.com/office/drawing/2014/main" val="10012"/>
                  </a:ext>
                </a:extLst>
              </a:tr>
            </a:tbl>
          </a:graphicData>
        </a:graphic>
      </p:graphicFrame>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21</a:t>
            </a:fld>
            <a:endParaRPr lang="en-GB"/>
          </a:p>
        </p:txBody>
      </p:sp>
    </p:spTree>
    <p:extLst>
      <p:ext uri="{BB962C8B-B14F-4D97-AF65-F5344CB8AC3E}">
        <p14:creationId xmlns:p14="http://schemas.microsoft.com/office/powerpoint/2010/main" val="80293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latin typeface="Calibri" pitchFamily="34" charset="0"/>
              </a:rPr>
              <a:t>Participation in WANO </a:t>
            </a:r>
            <a:r>
              <a:rPr lang="en-US" sz="2400" dirty="0" smtClean="0">
                <a:latin typeface="Calibri" pitchFamily="34" charset="0"/>
              </a:rPr>
              <a:t>Activities  2010 -2016</a:t>
            </a:r>
            <a:endParaRPr lang="en-US" dirty="0"/>
          </a:p>
        </p:txBody>
      </p:sp>
      <p:sp>
        <p:nvSpPr>
          <p:cNvPr id="3" name="Rectangle 2"/>
          <p:cNvSpPr>
            <a:spLocks noChangeArrowheads="1"/>
          </p:cNvSpPr>
          <p:nvPr/>
        </p:nvSpPr>
        <p:spPr bwMode="auto">
          <a:xfrm>
            <a:off x="406400" y="1676400"/>
            <a:ext cx="8458200" cy="347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spAutoFit/>
          </a:bodyPr>
          <a:lstStyle/>
          <a:p>
            <a:pPr marL="285750" indent="-284163" fontAlgn="auto">
              <a:spcBef>
                <a:spcPts val="1200"/>
              </a:spcBef>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Calibri" pitchFamily="34" charset="0"/>
              <a:cs typeface="+mn-cs"/>
            </a:endParaRPr>
          </a:p>
          <a:p>
            <a:pPr marL="285750" indent="-284163" fontAlgn="auto">
              <a:spcBef>
                <a:spcPts val="1200"/>
              </a:spcBef>
              <a:spcAft>
                <a:spcPts val="0"/>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000000"/>
                </a:solidFill>
                <a:latin typeface="Calibri" pitchFamily="34" charset="0"/>
                <a:cs typeface="+mn-cs"/>
              </a:rPr>
              <a:t> All the </a:t>
            </a:r>
            <a:r>
              <a:rPr lang="en-US" sz="2000" dirty="0" smtClean="0">
                <a:solidFill>
                  <a:srgbClr val="000000"/>
                </a:solidFill>
                <a:latin typeface="Calibri" pitchFamily="34" charset="0"/>
                <a:cs typeface="+mn-cs"/>
              </a:rPr>
              <a:t>WANO Operating Experience </a:t>
            </a:r>
            <a:r>
              <a:rPr lang="en-US" sz="2000" dirty="0">
                <a:solidFill>
                  <a:srgbClr val="000000"/>
                </a:solidFill>
                <a:latin typeface="Calibri" pitchFamily="34" charset="0"/>
                <a:cs typeface="+mn-cs"/>
              </a:rPr>
              <a:t>information is used by BNPP’s specialists.</a:t>
            </a:r>
          </a:p>
          <a:p>
            <a:pPr marL="285750" indent="-284163" fontAlgn="auto">
              <a:spcBef>
                <a:spcPts val="1200"/>
              </a:spcBef>
              <a:spcAft>
                <a:spcPts val="0"/>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000000"/>
                </a:solidFill>
                <a:latin typeface="Calibri" pitchFamily="34" charset="0"/>
                <a:cs typeface="+mn-cs"/>
              </a:rPr>
              <a:t> In the period </a:t>
            </a:r>
            <a:r>
              <a:rPr lang="en-US" sz="2000" dirty="0" smtClean="0">
                <a:solidFill>
                  <a:srgbClr val="000000"/>
                </a:solidFill>
                <a:latin typeface="Calibri" pitchFamily="34" charset="0"/>
                <a:cs typeface="+mn-cs"/>
              </a:rPr>
              <a:t>2013-2015, </a:t>
            </a:r>
            <a:r>
              <a:rPr lang="en-US" sz="2000" dirty="0">
                <a:solidFill>
                  <a:srgbClr val="000000"/>
                </a:solidFill>
                <a:latin typeface="Calibri" pitchFamily="34" charset="0"/>
                <a:cs typeface="+mn-cs"/>
              </a:rPr>
              <a:t>BUSHEHR NPP have submitted  </a:t>
            </a:r>
            <a:r>
              <a:rPr lang="en-US" sz="2000" dirty="0" smtClean="0">
                <a:solidFill>
                  <a:srgbClr val="FF0000"/>
                </a:solidFill>
                <a:latin typeface="Calibri" pitchFamily="34" charset="0"/>
                <a:cs typeface="+mn-cs"/>
              </a:rPr>
              <a:t>12</a:t>
            </a:r>
            <a:r>
              <a:rPr lang="en-US" sz="2000" dirty="0" smtClean="0">
                <a:solidFill>
                  <a:srgbClr val="000000"/>
                </a:solidFill>
                <a:latin typeface="Calibri" pitchFamily="34" charset="0"/>
                <a:cs typeface="+mn-cs"/>
              </a:rPr>
              <a:t> </a:t>
            </a:r>
            <a:r>
              <a:rPr lang="en-US" sz="2000" dirty="0">
                <a:solidFill>
                  <a:srgbClr val="000000"/>
                </a:solidFill>
                <a:latin typeface="Calibri" pitchFamily="34" charset="0"/>
                <a:cs typeface="+mn-cs"/>
              </a:rPr>
              <a:t>reports to WANO-MC.</a:t>
            </a:r>
          </a:p>
          <a:p>
            <a:pPr marL="285750" indent="-284163" fontAlgn="auto">
              <a:spcBef>
                <a:spcPts val="1200"/>
              </a:spcBef>
              <a:spcAft>
                <a:spcPts val="0"/>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000000"/>
                </a:solidFill>
                <a:latin typeface="Calibri" pitchFamily="34" charset="0"/>
                <a:cs typeface="+mn-cs"/>
              </a:rPr>
              <a:t> </a:t>
            </a:r>
            <a:r>
              <a:rPr lang="en-US" sz="2000" dirty="0" smtClean="0">
                <a:solidFill>
                  <a:srgbClr val="FF0000"/>
                </a:solidFill>
                <a:latin typeface="Calibri" pitchFamily="34" charset="0"/>
                <a:cs typeface="+mn-cs"/>
              </a:rPr>
              <a:t>11</a:t>
            </a:r>
            <a:r>
              <a:rPr lang="en-US" sz="2000" dirty="0" smtClean="0">
                <a:solidFill>
                  <a:srgbClr val="000000"/>
                </a:solidFill>
                <a:latin typeface="Calibri" pitchFamily="34" charset="0"/>
                <a:cs typeface="+mn-cs"/>
              </a:rPr>
              <a:t> </a:t>
            </a:r>
            <a:r>
              <a:rPr lang="en-US" sz="2000" dirty="0">
                <a:solidFill>
                  <a:srgbClr val="000000"/>
                </a:solidFill>
                <a:latin typeface="Calibri" pitchFamily="34" charset="0"/>
                <a:cs typeface="+mn-cs"/>
              </a:rPr>
              <a:t>experts of BNPP took part in WANO peer reviews in the period </a:t>
            </a:r>
            <a:r>
              <a:rPr lang="en-US" sz="2000" dirty="0" smtClean="0">
                <a:solidFill>
                  <a:srgbClr val="000000"/>
                </a:solidFill>
                <a:latin typeface="Calibri" pitchFamily="34" charset="0"/>
                <a:cs typeface="+mn-cs"/>
              </a:rPr>
              <a:t>2010-2015.</a:t>
            </a:r>
            <a:endParaRPr lang="en-US" sz="2000" dirty="0">
              <a:solidFill>
                <a:srgbClr val="000000"/>
              </a:solidFill>
              <a:latin typeface="Calibri" pitchFamily="34" charset="0"/>
              <a:cs typeface="+mn-cs"/>
            </a:endParaRPr>
          </a:p>
          <a:p>
            <a:pPr marL="285750" indent="-284163" fontAlgn="auto">
              <a:spcBef>
                <a:spcPts val="1200"/>
              </a:spcBef>
              <a:spcAft>
                <a:spcPts val="0"/>
              </a:spcAft>
              <a:buSzPct val="45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000" dirty="0">
                <a:solidFill>
                  <a:srgbClr val="000000"/>
                </a:solidFill>
                <a:latin typeface="Calibri" pitchFamily="34" charset="0"/>
                <a:cs typeface="+mn-cs"/>
              </a:rPr>
              <a:t> </a:t>
            </a:r>
            <a:r>
              <a:rPr lang="en-US" sz="2000" dirty="0" smtClean="0">
                <a:solidFill>
                  <a:srgbClr val="FF0000"/>
                </a:solidFill>
                <a:latin typeface="Calibri" pitchFamily="34" charset="0"/>
                <a:cs typeface="+mn-cs"/>
              </a:rPr>
              <a:t>95</a:t>
            </a:r>
            <a:r>
              <a:rPr lang="en-US" sz="2000" dirty="0" smtClean="0">
                <a:solidFill>
                  <a:srgbClr val="000000"/>
                </a:solidFill>
                <a:latin typeface="Calibri" pitchFamily="34" charset="0"/>
                <a:cs typeface="+mn-cs"/>
              </a:rPr>
              <a:t> </a:t>
            </a:r>
            <a:r>
              <a:rPr lang="en-US" sz="2000" dirty="0">
                <a:solidFill>
                  <a:srgbClr val="000000"/>
                </a:solidFill>
                <a:latin typeface="Calibri" pitchFamily="34" charset="0"/>
                <a:cs typeface="+mn-cs"/>
              </a:rPr>
              <a:t>experts of BNPP took part in WANO Programs </a:t>
            </a:r>
            <a:r>
              <a:rPr lang="en-US" sz="2000" dirty="0" smtClean="0">
                <a:solidFill>
                  <a:srgbClr val="000000"/>
                </a:solidFill>
                <a:latin typeface="Calibri" pitchFamily="34" charset="0"/>
                <a:cs typeface="+mn-cs"/>
              </a:rPr>
              <a:t>(Seminars, Workshops, .. in </a:t>
            </a:r>
            <a:r>
              <a:rPr lang="en-US" sz="2000" dirty="0">
                <a:solidFill>
                  <a:srgbClr val="000000"/>
                </a:solidFill>
                <a:latin typeface="Calibri" pitchFamily="34" charset="0"/>
                <a:cs typeface="+mn-cs"/>
              </a:rPr>
              <a:t>the period </a:t>
            </a:r>
            <a:r>
              <a:rPr lang="en-US" sz="2000" dirty="0" smtClean="0">
                <a:solidFill>
                  <a:srgbClr val="000000"/>
                </a:solidFill>
                <a:latin typeface="Calibri" pitchFamily="34" charset="0"/>
                <a:cs typeface="+mn-cs"/>
              </a:rPr>
              <a:t>2010-2015;</a:t>
            </a:r>
            <a:endParaRPr lang="en-US" sz="2000" dirty="0">
              <a:solidFill>
                <a:srgbClr val="000000"/>
              </a:solidFill>
              <a:latin typeface="Calibri" pitchFamily="34" charset="0"/>
              <a:cs typeface="+mn-cs"/>
            </a:endParaRPr>
          </a:p>
        </p:txBody>
      </p:sp>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22</a:t>
            </a:fld>
            <a:endParaRPr lang="en-GB"/>
          </a:p>
        </p:txBody>
      </p:sp>
    </p:spTree>
    <p:extLst>
      <p:ext uri="{BB962C8B-B14F-4D97-AF65-F5344CB8AC3E}">
        <p14:creationId xmlns:p14="http://schemas.microsoft.com/office/powerpoint/2010/main" val="1840204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85720" y="4071942"/>
            <a:ext cx="8607425" cy="576263"/>
          </a:xfrm>
        </p:spPr>
        <p:txBody>
          <a:bodyPr/>
          <a:lstStyle/>
          <a:p>
            <a:pPr marL="514350" indent="25400">
              <a:buFont typeface="+mj-lt"/>
              <a:buAutoNum type="arabicPeriod"/>
              <a:defRPr/>
            </a:pPr>
            <a:r>
              <a:rPr lang="ru-RU" sz="3200" dirty="0" smtClean="0">
                <a:effectLst>
                  <a:outerShdw blurRad="38100" dist="38100" dir="2700000" algn="tl">
                    <a:srgbClr val="000000">
                      <a:alpha val="43137"/>
                    </a:srgbClr>
                  </a:outerShdw>
                </a:effectLst>
              </a:rPr>
              <a:t> </a:t>
            </a:r>
            <a:r>
              <a:rPr lang="en-US" sz="3200" dirty="0">
                <a:solidFill>
                  <a:prstClr val="white"/>
                </a:solidFill>
                <a:effectLst>
                  <a:outerShdw blurRad="38100" dist="38100" dir="2700000" algn="tl">
                    <a:srgbClr val="000000">
                      <a:alpha val="43137"/>
                    </a:srgbClr>
                  </a:outerShdw>
                </a:effectLst>
              </a:rPr>
              <a:t>General information</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a:solidFill>
                  <a:prstClr val="white"/>
                </a:solidFill>
                <a:effectLst>
                  <a:outerShdw blurRad="38100" dist="38100" dir="2700000" algn="tl">
                    <a:srgbClr val="000000">
                      <a:alpha val="43137"/>
                    </a:srgbClr>
                  </a:outerShdw>
                </a:effectLst>
              </a:rPr>
              <a:t>2. </a:t>
            </a:r>
            <a:r>
              <a:rPr lang="en-US" sz="3200" dirty="0">
                <a:solidFill>
                  <a:prstClr val="white"/>
                </a:solidFill>
                <a:effectLst>
                  <a:outerShdw blurRad="38100" dist="38100" dir="2700000" algn="tl">
                    <a:srgbClr val="000000">
                      <a:alpha val="43137"/>
                    </a:srgbClr>
                  </a:outerShdw>
                </a:effectLst>
              </a:rPr>
              <a:t>Current status</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a:solidFill>
                  <a:prstClr val="white"/>
                </a:solidFill>
                <a:effectLst>
                  <a:outerShdw blurRad="38100" dist="38100" dir="2700000" algn="tl">
                    <a:srgbClr val="000000">
                      <a:alpha val="43137"/>
                    </a:srgbClr>
                  </a:outerShdw>
                </a:effectLst>
              </a:rPr>
              <a:t>3. </a:t>
            </a:r>
            <a:r>
              <a:rPr lang="en-US" sz="3200" dirty="0">
                <a:solidFill>
                  <a:srgbClr val="0070C0"/>
                </a:solidFill>
                <a:effectLst>
                  <a:outerShdw blurRad="38100" dist="38100" dir="2700000" algn="tl">
                    <a:srgbClr val="000000">
                      <a:alpha val="43137"/>
                    </a:srgbClr>
                  </a:outerShdw>
                </a:effectLst>
              </a:rPr>
              <a:t>Design-informed peer reviews in </a:t>
            </a:r>
            <a:r>
              <a:rPr lang="en-US" sz="3200" dirty="0" smtClean="0">
                <a:solidFill>
                  <a:srgbClr val="0070C0"/>
                </a:solidFill>
                <a:effectLst>
                  <a:outerShdw blurRad="38100" dist="38100" dir="2700000" algn="tl">
                    <a:srgbClr val="000000">
                      <a:alpha val="43137"/>
                    </a:srgbClr>
                  </a:outerShdw>
                </a:effectLst>
              </a:rPr>
              <a:t>WANO-MC</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en-US" sz="3200" dirty="0" smtClean="0">
                <a:solidFill>
                  <a:prstClr val="white"/>
                </a:solidFill>
                <a:effectLst>
                  <a:outerShdw blurRad="38100" dist="38100" dir="2700000" algn="tl">
                    <a:srgbClr val="000000">
                      <a:alpha val="43137"/>
                    </a:srgbClr>
                  </a:outerShdw>
                </a:effectLst>
              </a:rPr>
              <a:t>4</a:t>
            </a:r>
            <a:r>
              <a:rPr lang="ru-RU" sz="3200" dirty="0" smtClean="0">
                <a:solidFill>
                  <a:prstClr val="white"/>
                </a:solidFill>
                <a:effectLst>
                  <a:outerShdw blurRad="38100" dist="38100" dir="2700000" algn="tl">
                    <a:srgbClr val="000000">
                      <a:alpha val="43137"/>
                    </a:srgbClr>
                  </a:outerShdw>
                </a:effectLst>
              </a:rPr>
              <a:t>.</a:t>
            </a:r>
            <a:r>
              <a:rPr lang="ru-RU" sz="3200" dirty="0">
                <a:solidFill>
                  <a:prstClr val="white"/>
                </a:solidFill>
                <a:effectLst>
                  <a:outerShdw blurRad="38100" dist="38100" dir="2700000" algn="tl">
                    <a:srgbClr val="000000">
                      <a:alpha val="43137"/>
                    </a:srgbClr>
                  </a:outerShdw>
                </a:effectLst>
              </a:rPr>
              <a:t>	</a:t>
            </a:r>
            <a:r>
              <a:rPr lang="en-US" sz="3200" dirty="0">
                <a:solidFill>
                  <a:prstClr val="white"/>
                </a:solidFill>
                <a:effectLst>
                  <a:outerShdw blurRad="38100" dist="38100" dir="2700000" algn="tl">
                    <a:srgbClr val="000000">
                      <a:alpha val="43137"/>
                    </a:srgbClr>
                  </a:outerShdw>
                </a:effectLst>
              </a:rPr>
              <a:t>Nuclear Safety Culture assessment during peer </a:t>
            </a:r>
            <a:r>
              <a:rPr lang="en-US" sz="3200" dirty="0" smtClean="0">
                <a:solidFill>
                  <a:prstClr val="white"/>
                </a:solidFill>
                <a:effectLst>
                  <a:outerShdw blurRad="38100" dist="38100" dir="2700000" algn="tl">
                    <a:srgbClr val="000000">
                      <a:alpha val="43137"/>
                    </a:srgbClr>
                  </a:outerShdw>
                </a:effectLst>
              </a:rPr>
              <a:t>reviews</a:t>
            </a:r>
            <a:r>
              <a:rPr lang="ru-RU" sz="3200" dirty="0" smtClean="0">
                <a:effectLst>
                  <a:outerShdw blurRad="38100" dist="38100" dir="2700000" algn="tl">
                    <a:srgbClr val="000000">
                      <a:alpha val="43137"/>
                    </a:srgbClr>
                  </a:outerShdw>
                </a:effectLst>
              </a:rPr>
              <a:t/>
            </a:r>
            <a:br>
              <a:rPr lang="ru-RU" sz="3200" dirty="0" smtClean="0">
                <a:effectLst>
                  <a:outerShdw blurRad="38100" dist="38100" dir="2700000" algn="tl">
                    <a:srgbClr val="000000">
                      <a:alpha val="43137"/>
                    </a:srgbClr>
                  </a:outerShdw>
                </a:effectLst>
              </a:rPr>
            </a:br>
            <a:r>
              <a:rPr lang="ru-RU" sz="3200" dirty="0" smtClean="0">
                <a:effectLst>
                  <a:outerShdw blurRad="38100" dist="38100" dir="2700000" algn="tl">
                    <a:srgbClr val="000000">
                      <a:alpha val="43137"/>
                    </a:srgbClr>
                  </a:outerShdw>
                </a:effectLst>
              </a:rPr>
              <a:t/>
            </a:r>
            <a:br>
              <a:rPr lang="ru-RU" sz="3200" dirty="0" smtClean="0">
                <a:effectLst>
                  <a:outerShdw blurRad="38100" dist="38100" dir="2700000" algn="tl">
                    <a:srgbClr val="000000">
                      <a:alpha val="43137"/>
                    </a:srgbClr>
                  </a:outerShdw>
                </a:effectLst>
              </a:rPr>
            </a:br>
            <a:r>
              <a:rPr lang="ru-RU" sz="3200" dirty="0" smtClean="0">
                <a:effectLst>
                  <a:outerShdw blurRad="38100" dist="38100" dir="2700000" algn="tl">
                    <a:srgbClr val="000000">
                      <a:alpha val="43137"/>
                    </a:srgbClr>
                  </a:outerShdw>
                </a:effectLst>
              </a:rPr>
              <a:t> </a:t>
            </a:r>
            <a:br>
              <a:rPr lang="ru-RU" sz="3200" dirty="0" smtClean="0">
                <a:effectLst>
                  <a:outerShdw blurRad="38100" dist="38100" dir="2700000" algn="tl">
                    <a:srgbClr val="000000">
                      <a:alpha val="43137"/>
                    </a:srgbClr>
                  </a:outerShdw>
                </a:effectLst>
              </a:rPr>
            </a:br>
            <a:endParaRPr lang="ru-RU" sz="3200"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23</a:t>
            </a:fld>
            <a:endParaRPr lang="en-US" dirty="0"/>
          </a:p>
        </p:txBody>
      </p:sp>
    </p:spTree>
    <p:extLst>
      <p:ext uri="{BB962C8B-B14F-4D97-AF65-F5344CB8AC3E}">
        <p14:creationId xmlns:p14="http://schemas.microsoft.com/office/powerpoint/2010/main" val="15388438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DB0F732-E039-4EAE-8E12-916F99782192}" type="slidenum">
              <a:rPr lang="en-GB" smtClean="0"/>
              <a:pPr>
                <a:defRPr/>
              </a:pPr>
              <a:t>24</a:t>
            </a:fld>
            <a:endParaRPr lang="en-GB"/>
          </a:p>
        </p:txBody>
      </p:sp>
      <p:sp>
        <p:nvSpPr>
          <p:cNvPr id="4" name="Rectangle 3"/>
          <p:cNvSpPr/>
          <p:nvPr/>
        </p:nvSpPr>
        <p:spPr>
          <a:xfrm>
            <a:off x="539552" y="1628800"/>
            <a:ext cx="7920880" cy="4247317"/>
          </a:xfrm>
          <a:prstGeom prst="rect">
            <a:avLst/>
          </a:prstGeom>
        </p:spPr>
        <p:txBody>
          <a:bodyPr wrap="square">
            <a:spAutoFit/>
          </a:bodyPr>
          <a:lstStyle/>
          <a:p>
            <a:pPr marL="342900" indent="-342900">
              <a:lnSpc>
                <a:spcPct val="150000"/>
              </a:lnSpc>
              <a:buFont typeface="Wingdings" panose="05000000000000000000" pitchFamily="2" charset="2"/>
              <a:buChar char="q"/>
            </a:pPr>
            <a:r>
              <a:rPr lang="en-US" sz="2000" dirty="0">
                <a:latin typeface="+mj-lt"/>
              </a:rPr>
              <a:t>Design is a most important factor (or key-factor) in the nuclear safety of a nuclear power plant.</a:t>
            </a:r>
          </a:p>
          <a:p>
            <a:pPr marL="342900" indent="-342900">
              <a:lnSpc>
                <a:spcPct val="150000"/>
              </a:lnSpc>
              <a:buFont typeface="Wingdings" panose="05000000000000000000" pitchFamily="2" charset="2"/>
              <a:buChar char="q"/>
            </a:pPr>
            <a:r>
              <a:rPr lang="en-US" sz="2000" dirty="0">
                <a:latin typeface="+mj-lt"/>
              </a:rPr>
              <a:t>Bushehr NPP design is a unique design compared to other NPPs, because it is especial design of German – Russian one. </a:t>
            </a:r>
          </a:p>
          <a:p>
            <a:pPr marL="342900" indent="-342900">
              <a:lnSpc>
                <a:spcPct val="150000"/>
              </a:lnSpc>
              <a:buFont typeface="Wingdings" panose="05000000000000000000" pitchFamily="2" charset="2"/>
              <a:buChar char="q"/>
            </a:pPr>
            <a:r>
              <a:rPr lang="en-US" sz="2000" dirty="0">
                <a:latin typeface="+mj-lt"/>
              </a:rPr>
              <a:t>Getting more knowledge on advantages and shortages of NPP design and its effects on NPP operators and personnel performance  is one the main priorities of Bushehr NPP.</a:t>
            </a:r>
          </a:p>
          <a:p>
            <a:pPr marL="342900" indent="-342900">
              <a:lnSpc>
                <a:spcPct val="150000"/>
              </a:lnSpc>
              <a:buFont typeface="Wingdings" panose="05000000000000000000" pitchFamily="2" charset="2"/>
              <a:buChar char="q"/>
            </a:pPr>
            <a:r>
              <a:rPr lang="en-US" sz="2000" dirty="0">
                <a:latin typeface="+mj-lt"/>
              </a:rPr>
              <a:t>Bushehr NPP welcomes WANO activities in this field and will take part in WANO events.</a:t>
            </a:r>
          </a:p>
        </p:txBody>
      </p:sp>
      <p:sp>
        <p:nvSpPr>
          <p:cNvPr id="5" name="Title 1"/>
          <p:cNvSpPr>
            <a:spLocks noGrp="1"/>
          </p:cNvSpPr>
          <p:nvPr>
            <p:ph type="title"/>
          </p:nvPr>
        </p:nvSpPr>
        <p:spPr/>
        <p:txBody>
          <a:bodyPr/>
          <a:lstStyle/>
          <a:p>
            <a:pPr algn="ctr"/>
            <a:r>
              <a:rPr lang="en-US" sz="2800" dirty="0">
                <a:effectLst>
                  <a:outerShdw blurRad="38100" dist="38100" dir="2700000" algn="tl">
                    <a:srgbClr val="000000">
                      <a:alpha val="43137"/>
                    </a:srgbClr>
                  </a:outerShdw>
                </a:effectLst>
              </a:rPr>
              <a:t>Design-informed peer reviews in WANO-MC</a:t>
            </a:r>
            <a:endParaRPr lang="en-US" dirty="0"/>
          </a:p>
        </p:txBody>
      </p:sp>
    </p:spTree>
    <p:extLst>
      <p:ext uri="{BB962C8B-B14F-4D97-AF65-F5344CB8AC3E}">
        <p14:creationId xmlns:p14="http://schemas.microsoft.com/office/powerpoint/2010/main" val="3457359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539552" y="836712"/>
            <a:ext cx="8007548" cy="576263"/>
          </a:xfrm>
        </p:spPr>
        <p:txBody>
          <a:bodyPr/>
          <a:lstStyle/>
          <a:p>
            <a:pPr marL="514350" algn="ctr">
              <a:defRPr/>
            </a:pPr>
            <a:r>
              <a:rPr lang="en-US" sz="3200" dirty="0" smtClean="0">
                <a:effectLst>
                  <a:outerShdw blurRad="38100" dist="38100" dir="2700000" algn="tl">
                    <a:srgbClr val="000000">
                      <a:alpha val="43137"/>
                    </a:srgbClr>
                  </a:outerShdw>
                </a:effectLst>
              </a:rPr>
              <a:t>Design-informed peer reviews in WANO-MC</a:t>
            </a:r>
            <a:endParaRPr lang="ru-RU" sz="3200"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25</a:t>
            </a:fld>
            <a:endParaRPr lang="en-US" dirty="0"/>
          </a:p>
        </p:txBody>
      </p:sp>
      <p:sp>
        <p:nvSpPr>
          <p:cNvPr id="5" name="Rectangle 3"/>
          <p:cNvSpPr txBox="1">
            <a:spLocks noChangeArrowheads="1"/>
          </p:cNvSpPr>
          <p:nvPr/>
        </p:nvSpPr>
        <p:spPr bwMode="auto">
          <a:xfrm>
            <a:off x="385173" y="1484784"/>
            <a:ext cx="8424936" cy="4745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457200">
              <a:spcBef>
                <a:spcPts val="300"/>
              </a:spcBef>
              <a:spcAft>
                <a:spcPts val="300"/>
              </a:spcAft>
              <a:buClr>
                <a:srgbClr val="498934"/>
              </a:buClr>
              <a:buSzPct val="100000"/>
              <a:defRPr/>
            </a:pPr>
            <a:r>
              <a:rPr lang="en-US" dirty="0" smtClean="0">
                <a:latin typeface="+mn-lt"/>
                <a:cs typeface="+mn-cs"/>
              </a:rPr>
              <a:t>BNPP has </a:t>
            </a:r>
            <a:r>
              <a:rPr lang="en-US" dirty="0" smtClean="0">
                <a:latin typeface="+mn-lt"/>
                <a:cs typeface="+mn-cs"/>
              </a:rPr>
              <a:t>taken </a:t>
            </a:r>
            <a:r>
              <a:rPr kumimoji="0" lang="en-US" i="0" u="none" strike="noStrike" kern="1200" cap="none" spc="0" normalizeH="0" noProof="0" dirty="0" smtClean="0">
                <a:ln>
                  <a:noFill/>
                </a:ln>
                <a:effectLst/>
                <a:uLnTx/>
                <a:uFillTx/>
                <a:latin typeface="+mn-lt"/>
                <a:cs typeface="+mn-cs"/>
              </a:rPr>
              <a:t>the following measures </a:t>
            </a:r>
            <a:r>
              <a:rPr kumimoji="0" lang="en-US" i="0" u="none" strike="noStrike" kern="1200" cap="none" spc="0" normalizeH="0" noProof="0" dirty="0" smtClean="0">
                <a:ln>
                  <a:noFill/>
                </a:ln>
                <a:effectLst/>
                <a:uLnTx/>
                <a:uFillTx/>
                <a:latin typeface="+mn-lt"/>
                <a:cs typeface="+mn-cs"/>
              </a:rPr>
              <a:t>for familiarization with </a:t>
            </a:r>
            <a:r>
              <a:rPr lang="en-US" dirty="0" smtClean="0">
                <a:latin typeface="+mn-lt"/>
                <a:cs typeface="+mn-cs"/>
              </a:rPr>
              <a:t>the </a:t>
            </a:r>
            <a:r>
              <a:rPr lang="en-US" dirty="0" smtClean="0">
                <a:latin typeface="+mn-lt"/>
                <a:cs typeface="+mn-cs"/>
              </a:rPr>
              <a:t>design-informed WANO Peer </a:t>
            </a:r>
            <a:r>
              <a:rPr lang="en-US" dirty="0" smtClean="0">
                <a:latin typeface="+mn-lt"/>
                <a:cs typeface="+mn-cs"/>
              </a:rPr>
              <a:t>Review (</a:t>
            </a:r>
            <a:r>
              <a:rPr lang="en-US" dirty="0" smtClean="0">
                <a:latin typeface="+mn-lt"/>
                <a:cs typeface="+mn-cs"/>
              </a:rPr>
              <a:t>DIPR) </a:t>
            </a:r>
            <a:r>
              <a:rPr kumimoji="0" lang="en-US" i="0" u="none" strike="noStrike" kern="1200" cap="none" spc="0" normalizeH="0" noProof="0" dirty="0" smtClean="0">
                <a:ln>
                  <a:noFill/>
                </a:ln>
                <a:effectLst/>
                <a:uLnTx/>
                <a:uFillTx/>
                <a:latin typeface="+mn-lt"/>
                <a:cs typeface="+mn-cs"/>
              </a:rPr>
              <a:t>through following steps</a:t>
            </a:r>
            <a:r>
              <a:rPr lang="en-US" noProof="0" dirty="0" smtClean="0">
                <a:latin typeface="+mn-lt"/>
                <a:cs typeface="+mn-cs"/>
              </a:rPr>
              <a:t>:</a:t>
            </a:r>
            <a:endParaRPr lang="en-US" dirty="0" smtClean="0">
              <a:latin typeface="+mn-lt"/>
              <a:cs typeface="+mn-cs"/>
            </a:endParaRPr>
          </a:p>
          <a:p>
            <a:pPr lvl="0" defTabSz="457200">
              <a:spcBef>
                <a:spcPts val="300"/>
              </a:spcBef>
              <a:spcAft>
                <a:spcPts val="300"/>
              </a:spcAft>
              <a:buClr>
                <a:srgbClr val="498934"/>
              </a:buClr>
              <a:buSzPct val="100000"/>
              <a:defRPr/>
            </a:pPr>
            <a:endParaRPr kumimoji="0" lang="en-US" i="0" u="none" strike="noStrike" kern="1200" cap="none" spc="0" normalizeH="0" noProof="0" dirty="0" smtClean="0">
              <a:ln>
                <a:noFill/>
              </a:ln>
              <a:effectLst/>
              <a:uLnTx/>
              <a:uFillTx/>
              <a:latin typeface="+mn-lt"/>
              <a:cs typeface="+mn-cs"/>
            </a:endParaRPr>
          </a:p>
          <a:p>
            <a:pPr marL="342900" lvl="0" indent="-342900" defTabSz="457200">
              <a:spcBef>
                <a:spcPts val="300"/>
              </a:spcBef>
              <a:spcAft>
                <a:spcPts val="300"/>
              </a:spcAft>
              <a:buClr>
                <a:srgbClr val="498934"/>
              </a:buClr>
              <a:buSzPct val="100000"/>
              <a:buFont typeface="Arial" pitchFamily="34" charset="0"/>
              <a:buChar char="•"/>
              <a:defRPr/>
            </a:pPr>
            <a:r>
              <a:rPr lang="en-US" baseline="0" dirty="0" smtClean="0">
                <a:latin typeface="+mn-lt"/>
                <a:cs typeface="+mn-cs"/>
              </a:rPr>
              <a:t>Familiarization with </a:t>
            </a:r>
            <a:r>
              <a:rPr lang="en-US" dirty="0">
                <a:latin typeface="+mn-lt"/>
                <a:cs typeface="+mn-cs"/>
              </a:rPr>
              <a:t>o</a:t>
            </a:r>
            <a:r>
              <a:rPr lang="en-US" baseline="0" dirty="0" smtClean="0">
                <a:latin typeface="+mn-lt"/>
                <a:cs typeface="+mn-cs"/>
              </a:rPr>
              <a:t>rganizational and methodological basis of </a:t>
            </a:r>
            <a:r>
              <a:rPr lang="en-US" baseline="0" dirty="0" smtClean="0">
                <a:latin typeface="+mn-lt"/>
                <a:cs typeface="+mn-cs"/>
              </a:rPr>
              <a:t>DIPR:</a:t>
            </a:r>
            <a:endParaRPr lang="en-US" baseline="0" dirty="0" smtClean="0">
              <a:latin typeface="+mn-lt"/>
              <a:cs typeface="+mn-cs"/>
            </a:endParaRPr>
          </a:p>
          <a:p>
            <a:pPr marL="342900" lvl="0" indent="-342900" defTabSz="457200">
              <a:spcBef>
                <a:spcPts val="300"/>
              </a:spcBef>
              <a:spcAft>
                <a:spcPts val="300"/>
              </a:spcAft>
              <a:buClr>
                <a:srgbClr val="498934"/>
              </a:buClr>
              <a:buSzPct val="100000"/>
              <a:buFont typeface="Arial" pitchFamily="34" charset="0"/>
              <a:buChar char="•"/>
              <a:defRPr/>
            </a:pPr>
            <a:r>
              <a:rPr lang="en-US" baseline="0" dirty="0" smtClean="0">
                <a:latin typeface="+mn-lt"/>
                <a:cs typeface="+mn-cs"/>
              </a:rPr>
              <a:t>Familiarization</a:t>
            </a:r>
            <a:r>
              <a:rPr lang="en-US" dirty="0" smtClean="0">
                <a:latin typeface="+mn-lt"/>
                <a:cs typeface="+mn-cs"/>
              </a:rPr>
              <a:t> </a:t>
            </a:r>
            <a:r>
              <a:rPr lang="en-US" dirty="0" smtClean="0">
                <a:latin typeface="+mn-lt"/>
                <a:cs typeface="+mn-cs"/>
              </a:rPr>
              <a:t>with</a:t>
            </a:r>
            <a:r>
              <a:rPr lang="en-US" baseline="0" dirty="0" smtClean="0">
                <a:latin typeface="+mn-lt"/>
                <a:cs typeface="+mn-cs"/>
              </a:rPr>
              <a:t> </a:t>
            </a:r>
            <a:r>
              <a:rPr lang="en-US" baseline="0" dirty="0" smtClean="0">
                <a:latin typeface="+mn-lt"/>
                <a:cs typeface="+mn-cs"/>
              </a:rPr>
              <a:t>data preparation for DIPR including fundamental safety function analysis </a:t>
            </a:r>
            <a:endParaRPr lang="en-US" baseline="0" dirty="0" smtClean="0">
              <a:latin typeface="+mn-lt"/>
              <a:cs typeface="+mn-cs"/>
            </a:endParaRPr>
          </a:p>
          <a:p>
            <a:pPr marL="342900" lvl="0" indent="-342900" defTabSz="457200">
              <a:spcBef>
                <a:spcPts val="300"/>
              </a:spcBef>
              <a:spcAft>
                <a:spcPts val="300"/>
              </a:spcAft>
              <a:buClr>
                <a:srgbClr val="498934"/>
              </a:buClr>
              <a:buSzPct val="100000"/>
              <a:buFont typeface="Arial" pitchFamily="34" charset="0"/>
              <a:buChar char="•"/>
              <a:defRPr/>
            </a:pPr>
            <a:r>
              <a:rPr lang="en-US" dirty="0" smtClean="0">
                <a:latin typeface="+mn-lt"/>
                <a:cs typeface="+mn-cs"/>
              </a:rPr>
              <a:t>Reviewing the WANO documents and methodological procedures in DIPR area.</a:t>
            </a:r>
            <a:endParaRPr lang="en-US" baseline="0" dirty="0" smtClean="0">
              <a:latin typeface="+mn-lt"/>
              <a:cs typeface="+mn-cs"/>
            </a:endParaRPr>
          </a:p>
          <a:p>
            <a:pPr lvl="0" defTabSz="457200">
              <a:spcBef>
                <a:spcPts val="300"/>
              </a:spcBef>
              <a:spcAft>
                <a:spcPts val="300"/>
              </a:spcAft>
              <a:buClr>
                <a:srgbClr val="498934"/>
              </a:buClr>
              <a:buSzPct val="100000"/>
              <a:defRPr/>
            </a:pPr>
            <a:endParaRPr lang="en-US" baseline="0" dirty="0" smtClean="0">
              <a:latin typeface="+mn-lt"/>
              <a:cs typeface="+mn-cs"/>
            </a:endParaRPr>
          </a:p>
          <a:p>
            <a:pPr lvl="0" defTabSz="457200">
              <a:spcBef>
                <a:spcPts val="300"/>
              </a:spcBef>
              <a:spcAft>
                <a:spcPts val="300"/>
              </a:spcAft>
              <a:buClr>
                <a:srgbClr val="498934"/>
              </a:buClr>
              <a:buSzPct val="100000"/>
              <a:defRPr/>
            </a:pPr>
            <a:r>
              <a:rPr lang="en-US" dirty="0" smtClean="0">
                <a:latin typeface="+mn-lt"/>
                <a:cs typeface="+mn-cs"/>
              </a:rPr>
              <a:t>In this line, we participated in a seminar on “ Design-Information Peer Review” held by WANO-MC in December 2015.</a:t>
            </a:r>
          </a:p>
          <a:p>
            <a:pPr lvl="0" defTabSz="457200">
              <a:spcBef>
                <a:spcPts val="300"/>
              </a:spcBef>
              <a:spcAft>
                <a:spcPts val="300"/>
              </a:spcAft>
              <a:buClr>
                <a:srgbClr val="498934"/>
              </a:buClr>
              <a:buSzPct val="100000"/>
              <a:defRPr/>
            </a:pPr>
            <a:r>
              <a:rPr lang="en-US" dirty="0" smtClean="0">
                <a:latin typeface="+mn-lt"/>
                <a:cs typeface="+mn-cs"/>
              </a:rPr>
              <a:t> We are interested to participate in the other DIPRs that are performed in NPPs which are the same type with </a:t>
            </a:r>
            <a:r>
              <a:rPr lang="en-US" dirty="0" smtClean="0">
                <a:latin typeface="+mn-lt"/>
                <a:cs typeface="+mn-cs"/>
              </a:rPr>
              <a:t>Bushehr NPP</a:t>
            </a:r>
            <a:r>
              <a:rPr lang="en-US" dirty="0" smtClean="0">
                <a:latin typeface="+mn-lt"/>
                <a:cs typeface="+mn-cs"/>
              </a:rPr>
              <a:t>. </a:t>
            </a:r>
          </a:p>
          <a:p>
            <a:pPr lvl="0" defTabSz="457200">
              <a:spcBef>
                <a:spcPts val="300"/>
              </a:spcBef>
              <a:spcAft>
                <a:spcPts val="300"/>
              </a:spcAft>
              <a:buClr>
                <a:srgbClr val="498934"/>
              </a:buClr>
              <a:buSzPct val="100000"/>
              <a:defRPr/>
            </a:pPr>
            <a:r>
              <a:rPr lang="en-US" dirty="0" smtClean="0">
                <a:latin typeface="+mn-lt"/>
                <a:cs typeface="+mn-cs"/>
              </a:rPr>
              <a:t>Based on the coordination with WANO-MC, we </a:t>
            </a:r>
            <a:r>
              <a:rPr lang="en-US" dirty="0" smtClean="0">
                <a:latin typeface="+mn-lt"/>
                <a:cs typeface="+mn-cs"/>
              </a:rPr>
              <a:t>want to reach </a:t>
            </a:r>
            <a:r>
              <a:rPr lang="en-US" dirty="0" smtClean="0">
                <a:latin typeface="+mn-lt"/>
                <a:cs typeface="+mn-cs"/>
              </a:rPr>
              <a:t>a readiness </a:t>
            </a:r>
            <a:r>
              <a:rPr lang="en-US" dirty="0" smtClean="0">
                <a:latin typeface="+mn-lt"/>
                <a:cs typeface="+mn-cs"/>
              </a:rPr>
              <a:t>by </a:t>
            </a:r>
            <a:r>
              <a:rPr lang="en-US" dirty="0" smtClean="0">
                <a:latin typeface="+mn-lt"/>
                <a:cs typeface="+mn-cs"/>
              </a:rPr>
              <a:t>training the staff so that we can hold </a:t>
            </a:r>
            <a:r>
              <a:rPr lang="en-US" dirty="0" smtClean="0">
                <a:latin typeface="+mn-lt"/>
                <a:cs typeface="+mn-cs"/>
              </a:rPr>
              <a:t>a self-assessment in this area.</a:t>
            </a:r>
            <a:endParaRPr lang="en-US" baseline="0" dirty="0" smtClean="0">
              <a:latin typeface="+mn-lt"/>
              <a:cs typeface="+mn-cs"/>
            </a:endParaRPr>
          </a:p>
        </p:txBody>
      </p:sp>
    </p:spTree>
    <p:extLst>
      <p:ext uri="{BB962C8B-B14F-4D97-AF65-F5344CB8AC3E}">
        <p14:creationId xmlns:p14="http://schemas.microsoft.com/office/powerpoint/2010/main" val="19636960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95536" y="3789040"/>
            <a:ext cx="8607425" cy="576263"/>
          </a:xfrm>
        </p:spPr>
        <p:txBody>
          <a:bodyPr/>
          <a:lstStyle/>
          <a:p>
            <a:pPr marL="514350" indent="25400">
              <a:buFont typeface="+mj-lt"/>
              <a:buAutoNum type="arabicPeriod"/>
              <a:defRPr/>
            </a:pPr>
            <a:r>
              <a:rPr lang="ru-RU" sz="3200" dirty="0" smtClean="0">
                <a:effectLst>
                  <a:outerShdw blurRad="38100" dist="38100" dir="2700000" algn="tl">
                    <a:srgbClr val="000000">
                      <a:alpha val="43137"/>
                    </a:srgbClr>
                  </a:outerShdw>
                </a:effectLst>
              </a:rPr>
              <a:t> </a:t>
            </a:r>
            <a:r>
              <a:rPr lang="en-US" sz="3200" dirty="0">
                <a:solidFill>
                  <a:prstClr val="white"/>
                </a:solidFill>
                <a:effectLst>
                  <a:outerShdw blurRad="38100" dist="38100" dir="2700000" algn="tl">
                    <a:srgbClr val="000000">
                      <a:alpha val="43137"/>
                    </a:srgbClr>
                  </a:outerShdw>
                </a:effectLst>
              </a:rPr>
              <a:t>General information</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a:solidFill>
                  <a:prstClr val="white"/>
                </a:solidFill>
                <a:effectLst>
                  <a:outerShdw blurRad="38100" dist="38100" dir="2700000" algn="tl">
                    <a:srgbClr val="000000">
                      <a:alpha val="43137"/>
                    </a:srgbClr>
                  </a:outerShdw>
                </a:effectLst>
              </a:rPr>
              <a:t>2. </a:t>
            </a:r>
            <a:r>
              <a:rPr lang="en-US" sz="3200" dirty="0">
                <a:solidFill>
                  <a:prstClr val="white"/>
                </a:solidFill>
                <a:effectLst>
                  <a:outerShdw blurRad="38100" dist="38100" dir="2700000" algn="tl">
                    <a:srgbClr val="000000">
                      <a:alpha val="43137"/>
                    </a:srgbClr>
                  </a:outerShdw>
                </a:effectLst>
              </a:rPr>
              <a:t>Current status</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a:solidFill>
                  <a:prstClr val="white"/>
                </a:solidFill>
                <a:effectLst>
                  <a:outerShdw blurRad="38100" dist="38100" dir="2700000" algn="tl">
                    <a:srgbClr val="000000">
                      <a:alpha val="43137"/>
                    </a:srgbClr>
                  </a:outerShdw>
                </a:effectLst>
              </a:rPr>
              <a:t>3. </a:t>
            </a:r>
            <a:r>
              <a:rPr lang="en-US" sz="3200" dirty="0">
                <a:solidFill>
                  <a:prstClr val="white"/>
                </a:solidFill>
                <a:effectLst>
                  <a:outerShdw blurRad="38100" dist="38100" dir="2700000" algn="tl">
                    <a:srgbClr val="000000">
                      <a:alpha val="43137"/>
                    </a:srgbClr>
                  </a:outerShdw>
                </a:effectLst>
              </a:rPr>
              <a:t>Design-informed peer reviews in </a:t>
            </a:r>
            <a:r>
              <a:rPr lang="en-US" sz="3200" dirty="0" smtClean="0">
                <a:solidFill>
                  <a:prstClr val="white"/>
                </a:solidFill>
                <a:effectLst>
                  <a:outerShdw blurRad="38100" dist="38100" dir="2700000" algn="tl">
                    <a:srgbClr val="000000">
                      <a:alpha val="43137"/>
                    </a:srgbClr>
                  </a:outerShdw>
                </a:effectLst>
              </a:rPr>
              <a:t>WANO-MC</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en-US" sz="3200" dirty="0" smtClean="0">
                <a:solidFill>
                  <a:prstClr val="white"/>
                </a:solidFill>
                <a:effectLst>
                  <a:outerShdw blurRad="38100" dist="38100" dir="2700000" algn="tl">
                    <a:srgbClr val="000000">
                      <a:alpha val="43137"/>
                    </a:srgbClr>
                  </a:outerShdw>
                </a:effectLst>
              </a:rPr>
              <a:t>4</a:t>
            </a:r>
            <a:r>
              <a:rPr lang="ru-RU" sz="3200" dirty="0" smtClean="0">
                <a:solidFill>
                  <a:prstClr val="white"/>
                </a:solidFill>
                <a:effectLst>
                  <a:outerShdw blurRad="38100" dist="38100" dir="2700000" algn="tl">
                    <a:srgbClr val="000000">
                      <a:alpha val="43137"/>
                    </a:srgbClr>
                  </a:outerShdw>
                </a:effectLst>
              </a:rPr>
              <a:t>.</a:t>
            </a:r>
            <a:r>
              <a:rPr lang="ru-RU" sz="3200" dirty="0">
                <a:solidFill>
                  <a:prstClr val="white"/>
                </a:solidFill>
                <a:effectLst>
                  <a:outerShdw blurRad="38100" dist="38100" dir="2700000" algn="tl">
                    <a:srgbClr val="000000">
                      <a:alpha val="43137"/>
                    </a:srgbClr>
                  </a:outerShdw>
                </a:effectLst>
              </a:rPr>
              <a:t>	</a:t>
            </a:r>
            <a:r>
              <a:rPr lang="en-US" sz="3200" dirty="0">
                <a:solidFill>
                  <a:srgbClr val="0070C0"/>
                </a:solidFill>
                <a:effectLst>
                  <a:outerShdw blurRad="38100" dist="38100" dir="2700000" algn="tl">
                    <a:srgbClr val="000000">
                      <a:alpha val="43137"/>
                    </a:srgbClr>
                  </a:outerShdw>
                </a:effectLst>
              </a:rPr>
              <a:t>Nuclear Safety Culture assessment during peer </a:t>
            </a:r>
            <a:r>
              <a:rPr lang="en-US" sz="3200" dirty="0" smtClean="0">
                <a:solidFill>
                  <a:srgbClr val="0070C0"/>
                </a:solidFill>
                <a:effectLst>
                  <a:outerShdw blurRad="38100" dist="38100" dir="2700000" algn="tl">
                    <a:srgbClr val="000000">
                      <a:alpha val="43137"/>
                    </a:srgbClr>
                  </a:outerShdw>
                </a:effectLst>
              </a:rPr>
              <a:t>reviews</a:t>
            </a:r>
            <a:r>
              <a:rPr lang="ru-RU" sz="3200" dirty="0" smtClean="0">
                <a:effectLst>
                  <a:outerShdw blurRad="38100" dist="38100" dir="2700000" algn="tl">
                    <a:srgbClr val="000000">
                      <a:alpha val="43137"/>
                    </a:srgbClr>
                  </a:outerShdw>
                </a:effectLst>
              </a:rPr>
              <a:t/>
            </a:r>
            <a:br>
              <a:rPr lang="ru-RU" sz="3200" dirty="0" smtClean="0">
                <a:effectLst>
                  <a:outerShdw blurRad="38100" dist="38100" dir="2700000" algn="tl">
                    <a:srgbClr val="000000">
                      <a:alpha val="43137"/>
                    </a:srgbClr>
                  </a:outerShdw>
                </a:effectLst>
              </a:rPr>
            </a:br>
            <a:r>
              <a:rPr lang="ru-RU" sz="3200" dirty="0" smtClean="0">
                <a:effectLst>
                  <a:outerShdw blurRad="38100" dist="38100" dir="2700000" algn="tl">
                    <a:srgbClr val="000000">
                      <a:alpha val="43137"/>
                    </a:srgbClr>
                  </a:outerShdw>
                </a:effectLst>
              </a:rPr>
              <a:t/>
            </a:r>
            <a:br>
              <a:rPr lang="ru-RU" sz="3200" dirty="0" smtClean="0">
                <a:effectLst>
                  <a:outerShdw blurRad="38100" dist="38100" dir="2700000" algn="tl">
                    <a:srgbClr val="000000">
                      <a:alpha val="43137"/>
                    </a:srgbClr>
                  </a:outerShdw>
                </a:effectLst>
              </a:rPr>
            </a:br>
            <a:r>
              <a:rPr lang="ru-RU" sz="3200" dirty="0" smtClean="0">
                <a:effectLst>
                  <a:outerShdw blurRad="38100" dist="38100" dir="2700000" algn="tl">
                    <a:srgbClr val="000000">
                      <a:alpha val="43137"/>
                    </a:srgbClr>
                  </a:outerShdw>
                </a:effectLst>
              </a:rPr>
              <a:t> </a:t>
            </a:r>
            <a:br>
              <a:rPr lang="ru-RU" sz="3200" dirty="0" smtClean="0">
                <a:effectLst>
                  <a:outerShdw blurRad="38100" dist="38100" dir="2700000" algn="tl">
                    <a:srgbClr val="000000">
                      <a:alpha val="43137"/>
                    </a:srgbClr>
                  </a:outerShdw>
                </a:effectLst>
              </a:rPr>
            </a:br>
            <a:endParaRPr lang="ru-RU" sz="3200"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26</a:t>
            </a:fld>
            <a:endParaRPr lang="en-US" dirty="0"/>
          </a:p>
        </p:txBody>
      </p:sp>
    </p:spTree>
    <p:extLst>
      <p:ext uri="{BB962C8B-B14F-4D97-AF65-F5344CB8AC3E}">
        <p14:creationId xmlns:p14="http://schemas.microsoft.com/office/powerpoint/2010/main" val="1538843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DB0F732-E039-4EAE-8E12-916F99782192}" type="slidenum">
              <a:rPr lang="en-GB" smtClean="0"/>
              <a:pPr>
                <a:defRPr/>
              </a:pPr>
              <a:t>27</a:t>
            </a:fld>
            <a:endParaRPr lang="en-GB"/>
          </a:p>
        </p:txBody>
      </p:sp>
      <p:sp>
        <p:nvSpPr>
          <p:cNvPr id="4" name="Rectangle 3"/>
          <p:cNvSpPr/>
          <p:nvPr/>
        </p:nvSpPr>
        <p:spPr>
          <a:xfrm>
            <a:off x="414504" y="1620664"/>
            <a:ext cx="8472513" cy="4616648"/>
          </a:xfrm>
          <a:prstGeom prst="rect">
            <a:avLst/>
          </a:prstGeom>
        </p:spPr>
        <p:txBody>
          <a:bodyPr wrap="square">
            <a:spAutoFit/>
          </a:bodyPr>
          <a:lstStyle/>
          <a:p>
            <a:pPr lvl="0"/>
            <a:r>
              <a:rPr lang="en-US" sz="1600" dirty="0" smtClean="0"/>
              <a:t>In </a:t>
            </a:r>
            <a:r>
              <a:rPr lang="en-US" sz="1600" dirty="0"/>
              <a:t>relation to the Safety Culture in Bushehr NPP, measures were taken and meetings were held.</a:t>
            </a:r>
          </a:p>
          <a:p>
            <a:pPr lvl="0"/>
            <a:r>
              <a:rPr lang="en-US" sz="1600" dirty="0"/>
              <a:t>Since, the managers’ behavior is a model for personnel in maintaining and promoting the safety culture. Last year, an emphasis was made on increasing the managers’ knowledge about nuclear safety culture and regular meetings and discussions were held through making use of WANO and IAEA experiences as well as the documents related to nuclear safety culture. These discussions were given with presence of senior and middle managers of NPP.</a:t>
            </a:r>
          </a:p>
          <a:p>
            <a:pPr lvl="0"/>
            <a:r>
              <a:rPr lang="en-US" sz="1600" dirty="0"/>
              <a:t>In the current year, one of the NPP objectives is to promote the level of nuclear safety culture.</a:t>
            </a:r>
          </a:p>
          <a:p>
            <a:pPr lvl="0"/>
            <a:r>
              <a:rPr lang="en-US" sz="1600" dirty="0"/>
              <a:t>Promoting the level of nuclear safety culture entails determining the level in NPP. For this purpose, conducting safety culture self-assessment and developing a corrective measures plan based on the results of self-assessment are taken into account for promoting the safety culture in NPP.</a:t>
            </a:r>
          </a:p>
          <a:p>
            <a:r>
              <a:rPr lang="en-US" sz="1600" dirty="0"/>
              <a:t>Based on this, in WANO Bilateral Interaction Plan for 2016, a TSM </a:t>
            </a:r>
            <a:r>
              <a:rPr lang="en-US" sz="1600" dirty="0"/>
              <a:t> (</a:t>
            </a:r>
            <a:r>
              <a:rPr lang="en-US" sz="1600" u="sng" dirty="0"/>
              <a:t>TSM on </a:t>
            </a:r>
            <a:r>
              <a:rPr lang="en-US" sz="1600" u="sng" dirty="0" smtClean="0"/>
              <a:t>“</a:t>
            </a:r>
            <a:r>
              <a:rPr lang="en-US" sz="1600" u="sng" dirty="0"/>
              <a:t>Nuclear safety culture” at Bushehr </a:t>
            </a:r>
            <a:r>
              <a:rPr lang="en-US" sz="1600" u="sng" dirty="0"/>
              <a:t>NPP, October 01-04, 2016</a:t>
            </a:r>
            <a:r>
              <a:rPr lang="en-US" sz="1600" dirty="0"/>
              <a:t>) is </a:t>
            </a:r>
            <a:r>
              <a:rPr lang="en-US" sz="1600" dirty="0" smtClean="0"/>
              <a:t>planned during which the </a:t>
            </a:r>
            <a:r>
              <a:rPr lang="en-US" sz="1600" dirty="0"/>
              <a:t>self-assessment results and the method applied </a:t>
            </a:r>
            <a:r>
              <a:rPr lang="en-US" sz="1600" dirty="0" smtClean="0"/>
              <a:t>are examined.        </a:t>
            </a:r>
            <a:endParaRPr lang="en-US" sz="1600" dirty="0"/>
          </a:p>
          <a:p>
            <a:pPr marL="285750" indent="-285750" algn="l">
              <a:buFont typeface="Arial" panose="020B0604020202020204" pitchFamily="34" charset="0"/>
              <a:buChar char="•"/>
            </a:pPr>
            <a:endParaRPr lang="fa-IR" sz="1400" dirty="0"/>
          </a:p>
        </p:txBody>
      </p:sp>
      <p:sp>
        <p:nvSpPr>
          <p:cNvPr id="6" name="Rectangle 5"/>
          <p:cNvSpPr/>
          <p:nvPr/>
        </p:nvSpPr>
        <p:spPr>
          <a:xfrm>
            <a:off x="1013356" y="869677"/>
            <a:ext cx="7117289" cy="400110"/>
          </a:xfrm>
          <a:prstGeom prst="rect">
            <a:avLst/>
          </a:prstGeom>
        </p:spPr>
        <p:txBody>
          <a:bodyPr wrap="square">
            <a:spAutoFit/>
          </a:bodyPr>
          <a:lstStyle/>
          <a:p>
            <a:r>
              <a:rPr lang="en-US" sz="2000" dirty="0">
                <a:solidFill>
                  <a:schemeClr val="bg1"/>
                </a:solidFill>
                <a:effectLst>
                  <a:outerShdw blurRad="38100" dist="38100" dir="2700000" algn="tl">
                    <a:srgbClr val="000000">
                      <a:alpha val="43137"/>
                    </a:srgbClr>
                  </a:outerShdw>
                </a:effectLst>
              </a:rPr>
              <a:t>Nuclear Safety Culture Assessment during Peer Reviews</a:t>
            </a:r>
            <a:endParaRPr lang="en-US" sz="2000" dirty="0">
              <a:solidFill>
                <a:schemeClr val="bg1"/>
              </a:solidFill>
            </a:endParaRPr>
          </a:p>
        </p:txBody>
      </p:sp>
    </p:spTree>
    <p:extLst>
      <p:ext uri="{BB962C8B-B14F-4D97-AF65-F5344CB8AC3E}">
        <p14:creationId xmlns:p14="http://schemas.microsoft.com/office/powerpoint/2010/main" val="3823286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1"/>
          </p:nvPr>
        </p:nvSpPr>
        <p:spPr/>
        <p:txBody>
          <a:bodyPr/>
          <a:lstStyle/>
          <a:p>
            <a:pPr>
              <a:defRPr/>
            </a:pPr>
            <a:fld id="{4180729A-5B10-4DC5-8E8B-5AB66622372B}" type="slidenum">
              <a:rPr lang="en-US" smtClean="0"/>
              <a:pPr>
                <a:defRPr/>
              </a:pPr>
              <a:t>28</a:t>
            </a:fld>
            <a:endParaRPr lang="en-US"/>
          </a:p>
        </p:txBody>
      </p:sp>
      <p:sp>
        <p:nvSpPr>
          <p:cNvPr id="4" name="TextBox 3"/>
          <p:cNvSpPr txBox="1"/>
          <p:nvPr/>
        </p:nvSpPr>
        <p:spPr>
          <a:xfrm>
            <a:off x="2088272" y="1844824"/>
            <a:ext cx="4586768" cy="523220"/>
          </a:xfrm>
          <a:prstGeom prst="rect">
            <a:avLst/>
          </a:prstGeom>
          <a:noFill/>
        </p:spPr>
        <p:txBody>
          <a:bodyPr wrap="none">
            <a:spAutoFit/>
          </a:bodyPr>
          <a:lstStyle/>
          <a:p>
            <a:pPr>
              <a:defRPr/>
            </a:pPr>
            <a:r>
              <a:rPr lang="en-US" sz="2800" dirty="0">
                <a:latin typeface="+mj-lt"/>
                <a:cs typeface="+mn-cs"/>
              </a:rPr>
              <a:t>      </a:t>
            </a:r>
            <a:r>
              <a:rPr lang="en-US" sz="2800" dirty="0">
                <a:latin typeface="Calibri"/>
              </a:rPr>
              <a:t> </a:t>
            </a:r>
            <a:r>
              <a:rPr lang="en-US" sz="2800" dirty="0" smtClean="0">
                <a:latin typeface="Calibri"/>
              </a:rPr>
              <a:t>Thanks for </a:t>
            </a:r>
            <a:r>
              <a:rPr lang="en-US" sz="2800" dirty="0">
                <a:latin typeface="Calibri"/>
              </a:rPr>
              <a:t>Your Attention</a:t>
            </a:r>
            <a:r>
              <a:rPr lang="ru-RU" sz="2800" dirty="0" smtClean="0">
                <a:latin typeface="+mj-lt"/>
                <a:cs typeface="+mn-cs"/>
              </a:rPr>
              <a:t>!</a:t>
            </a:r>
            <a:endParaRPr lang="en-US" sz="2800" dirty="0">
              <a:latin typeface="+mj-lt"/>
              <a:cs typeface="+mn-cs"/>
            </a:endParaRPr>
          </a:p>
        </p:txBody>
      </p:sp>
      <p:pic>
        <p:nvPicPr>
          <p:cNvPr id="9" name="Picture 9" descr="1D (39)"/>
          <p:cNvPicPr>
            <a:picLocks noChangeAspect="1" noChangeArrowheads="1"/>
          </p:cNvPicPr>
          <p:nvPr/>
        </p:nvPicPr>
        <p:blipFill>
          <a:blip r:embed="rId3"/>
          <a:srcRect/>
          <a:stretch>
            <a:fillRect/>
          </a:stretch>
        </p:blipFill>
        <p:spPr bwMode="auto">
          <a:xfrm>
            <a:off x="733091" y="2492896"/>
            <a:ext cx="7677819" cy="34925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solidFill>
                  <a:prstClr val="white"/>
                </a:solidFill>
                <a:effectLst>
                  <a:outerShdw blurRad="38100" dist="38100" dir="2700000" algn="tl">
                    <a:srgbClr val="000000">
                      <a:alpha val="43137"/>
                    </a:srgbClr>
                  </a:outerShdw>
                </a:effectLst>
              </a:rPr>
              <a:t>General BNPP Information</a:t>
            </a:r>
          </a:p>
        </p:txBody>
      </p:sp>
      <p:sp>
        <p:nvSpPr>
          <p:cNvPr id="3" name="Rectangle 2"/>
          <p:cNvSpPr/>
          <p:nvPr/>
        </p:nvSpPr>
        <p:spPr>
          <a:xfrm>
            <a:off x="647564" y="2348880"/>
            <a:ext cx="7848872" cy="2177519"/>
          </a:xfrm>
          <a:prstGeom prst="rect">
            <a:avLst/>
          </a:prstGeom>
        </p:spPr>
        <p:txBody>
          <a:bodyPr wrap="square">
            <a:spAutoFit/>
          </a:bodyPr>
          <a:lstStyle/>
          <a:p>
            <a:pPr marL="285750" indent="-285750" algn="just">
              <a:lnSpc>
                <a:spcPct val="150000"/>
              </a:lnSpc>
              <a:spcBef>
                <a:spcPts val="525"/>
              </a:spcBef>
              <a:spcAft>
                <a:spcPts val="600"/>
              </a:spcAft>
              <a:buFont typeface="Wingdings" panose="05000000000000000000" pitchFamily="2" charset="2"/>
              <a:buChar char="§"/>
            </a:pPr>
            <a:r>
              <a:rPr lang="az-Cyrl-AZ" dirty="0" smtClean="0">
                <a:latin typeface="+mj-lt"/>
                <a:ea typeface="Times New Roman"/>
                <a:cs typeface="Arial"/>
              </a:rPr>
              <a:t>Bushehr </a:t>
            </a:r>
            <a:r>
              <a:rPr lang="en-US" dirty="0" smtClean="0">
                <a:latin typeface="+mj-lt"/>
                <a:ea typeface="Times New Roman"/>
                <a:cs typeface="Arial"/>
              </a:rPr>
              <a:t>NPP </a:t>
            </a:r>
            <a:r>
              <a:rPr lang="az-Cyrl-AZ" dirty="0" smtClean="0">
                <a:latin typeface="+mj-lt"/>
                <a:ea typeface="Times New Roman"/>
                <a:cs typeface="Arial"/>
              </a:rPr>
              <a:t>locat</a:t>
            </a:r>
            <a:r>
              <a:rPr lang="en-US" dirty="0" smtClean="0">
                <a:latin typeface="+mj-lt"/>
                <a:ea typeface="Times New Roman"/>
                <a:cs typeface="Arial"/>
              </a:rPr>
              <a:t>ion;</a:t>
            </a:r>
            <a:endParaRPr lang="en-US" dirty="0" smtClean="0">
              <a:latin typeface="+mj-lt"/>
              <a:ea typeface="Times New Roman"/>
              <a:cs typeface="Arial"/>
            </a:endParaRPr>
          </a:p>
          <a:p>
            <a:pPr marL="285750" indent="-285750" algn="just">
              <a:lnSpc>
                <a:spcPct val="150000"/>
              </a:lnSpc>
              <a:spcBef>
                <a:spcPts val="525"/>
              </a:spcBef>
              <a:spcAft>
                <a:spcPts val="600"/>
              </a:spcAft>
              <a:buFont typeface="Wingdings" panose="05000000000000000000" pitchFamily="2" charset="2"/>
              <a:buChar char="§"/>
            </a:pPr>
            <a:r>
              <a:rPr lang="az-Cyrl-AZ" dirty="0" smtClean="0">
                <a:latin typeface="+mj-lt"/>
                <a:ea typeface="Times New Roman"/>
                <a:cs typeface="Arial"/>
              </a:rPr>
              <a:t>Construction of the Bushehr </a:t>
            </a:r>
            <a:r>
              <a:rPr lang="az-Cyrl-AZ" dirty="0" smtClean="0">
                <a:latin typeface="+mj-lt"/>
                <a:ea typeface="Times New Roman"/>
                <a:cs typeface="Arial"/>
              </a:rPr>
              <a:t>NPP</a:t>
            </a:r>
            <a:r>
              <a:rPr lang="en-US" dirty="0" smtClean="0">
                <a:latin typeface="+mj-lt"/>
                <a:ea typeface="Times New Roman"/>
                <a:cs typeface="Arial"/>
              </a:rPr>
              <a:t>;</a:t>
            </a:r>
            <a:r>
              <a:rPr lang="az-Cyrl-AZ" dirty="0" smtClean="0">
                <a:latin typeface="+mj-lt"/>
                <a:ea typeface="Times New Roman"/>
                <a:cs typeface="Arial"/>
              </a:rPr>
              <a:t> </a:t>
            </a:r>
            <a:endParaRPr lang="en-US" dirty="0" smtClean="0">
              <a:latin typeface="+mj-lt"/>
              <a:ea typeface="Times New Roman"/>
              <a:cs typeface="Arial"/>
            </a:endParaRPr>
          </a:p>
          <a:p>
            <a:pPr marL="285750" indent="-285750" algn="just">
              <a:lnSpc>
                <a:spcPct val="150000"/>
              </a:lnSpc>
              <a:spcBef>
                <a:spcPts val="525"/>
              </a:spcBef>
              <a:spcAft>
                <a:spcPts val="600"/>
              </a:spcAft>
              <a:buFont typeface="Wingdings" panose="05000000000000000000" pitchFamily="2" charset="2"/>
              <a:buChar char="§"/>
            </a:pPr>
            <a:r>
              <a:rPr lang="en-US" dirty="0" smtClean="0">
                <a:latin typeface="+mj-lt"/>
                <a:ea typeface="Times New Roman"/>
                <a:cs typeface="Arial"/>
              </a:rPr>
              <a:t>Commissioning;</a:t>
            </a:r>
            <a:endParaRPr lang="en-US" dirty="0" smtClean="0">
              <a:latin typeface="+mj-lt"/>
              <a:ea typeface="Times New Roman"/>
              <a:cs typeface="Arial"/>
            </a:endParaRPr>
          </a:p>
          <a:p>
            <a:pPr marL="285750" indent="-285750" algn="just">
              <a:lnSpc>
                <a:spcPct val="150000"/>
              </a:lnSpc>
              <a:spcBef>
                <a:spcPts val="525"/>
              </a:spcBef>
              <a:spcAft>
                <a:spcPts val="600"/>
              </a:spcAft>
              <a:buFont typeface="Wingdings" panose="05000000000000000000" pitchFamily="2" charset="2"/>
              <a:buChar char="§"/>
            </a:pPr>
            <a:r>
              <a:rPr lang="en-US" dirty="0">
                <a:latin typeface="+mj-lt"/>
                <a:ea typeface="Times New Roman"/>
              </a:rPr>
              <a:t>Provisional Acceptance </a:t>
            </a:r>
            <a:r>
              <a:rPr lang="en-US" dirty="0" smtClean="0">
                <a:latin typeface="+mj-lt"/>
                <a:ea typeface="Times New Roman"/>
              </a:rPr>
              <a:t>Agreement.</a:t>
            </a:r>
            <a:endParaRPr lang="en-US" dirty="0" smtClean="0">
              <a:latin typeface="+mj-lt"/>
              <a:ea typeface="Times New Roman"/>
              <a:cs typeface="Arial"/>
            </a:endParaRPr>
          </a:p>
        </p:txBody>
      </p:sp>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3</a:t>
            </a:fld>
            <a:endParaRPr lang="en-GB"/>
          </a:p>
        </p:txBody>
      </p:sp>
    </p:spTree>
    <p:extLst>
      <p:ext uri="{BB962C8B-B14F-4D97-AF65-F5344CB8AC3E}">
        <p14:creationId xmlns:p14="http://schemas.microsoft.com/office/powerpoint/2010/main" val="3536551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defRPr/>
            </a:pPr>
            <a:r>
              <a:rPr lang="en-US" sz="3200" dirty="0">
                <a:solidFill>
                  <a:prstClr val="white"/>
                </a:solidFill>
                <a:effectLst>
                  <a:outerShdw blurRad="38100" dist="38100" dir="2700000" algn="tl">
                    <a:srgbClr val="000000">
                      <a:alpha val="43137"/>
                    </a:srgbClr>
                  </a:outerShdw>
                </a:effectLst>
              </a:rPr>
              <a:t>General </a:t>
            </a:r>
            <a:r>
              <a:rPr lang="en-US" sz="3200" dirty="0">
                <a:effectLst>
                  <a:outerShdw blurRad="38100" dist="38100" dir="2700000" algn="tl">
                    <a:srgbClr val="000000">
                      <a:alpha val="43137"/>
                    </a:srgbClr>
                  </a:outerShdw>
                </a:effectLst>
              </a:rPr>
              <a:t>BNPP</a:t>
            </a:r>
            <a:r>
              <a:rPr lang="en-US" sz="3200" dirty="0" smtClean="0">
                <a:solidFill>
                  <a:prstClr val="white"/>
                </a:solidFill>
                <a:effectLst>
                  <a:outerShdw blurRad="38100" dist="38100" dir="2700000" algn="tl">
                    <a:srgbClr val="000000">
                      <a:alpha val="43137"/>
                    </a:srgbClr>
                  </a:outerShdw>
                </a:effectLst>
              </a:rPr>
              <a:t> Information</a:t>
            </a:r>
            <a:endParaRPr lang="ru-RU" sz="3200"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4</a:t>
            </a:fld>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316026531"/>
              </p:ext>
            </p:extLst>
          </p:nvPr>
        </p:nvGraphicFramePr>
        <p:xfrm>
          <a:off x="323528" y="1492123"/>
          <a:ext cx="8568952" cy="1612906"/>
        </p:xfrm>
        <a:graphic>
          <a:graphicData uri="http://schemas.openxmlformats.org/drawingml/2006/table">
            <a:tbl>
              <a:tblPr firstRow="1" bandRow="1">
                <a:tableStyleId>{93296810-A885-4BE3-A3E7-6D5BEEA58F35}</a:tableStyleId>
              </a:tblPr>
              <a:tblGrid>
                <a:gridCol w="1255795">
                  <a:extLst>
                    <a:ext uri="{9D8B030D-6E8A-4147-A177-3AD203B41FA5}">
                      <a16:colId xmlns:a16="http://schemas.microsoft.com/office/drawing/2014/main" val="20000"/>
                    </a:ext>
                  </a:extLst>
                </a:gridCol>
                <a:gridCol w="1408501">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762954">
                  <a:extLst>
                    <a:ext uri="{9D8B030D-6E8A-4147-A177-3AD203B41FA5}">
                      <a16:colId xmlns:a16="http://schemas.microsoft.com/office/drawing/2014/main" val="20003"/>
                    </a:ext>
                  </a:extLst>
                </a:gridCol>
                <a:gridCol w="1477406">
                  <a:extLst>
                    <a:ext uri="{9D8B030D-6E8A-4147-A177-3AD203B41FA5}">
                      <a16:colId xmlns:a16="http://schemas.microsoft.com/office/drawing/2014/main" val="20004"/>
                    </a:ext>
                  </a:extLst>
                </a:gridCol>
              </a:tblGrid>
              <a:tr h="806453">
                <a:tc>
                  <a:txBody>
                    <a:bodyPr/>
                    <a:lstStyle/>
                    <a:p>
                      <a:pPr algn="ctr"/>
                      <a:r>
                        <a:rPr lang="en-US" sz="1600" dirty="0" smtClean="0"/>
                        <a:t>Unit number</a:t>
                      </a:r>
                      <a:endParaRPr lang="ru-RU" sz="1600" dirty="0"/>
                    </a:p>
                  </a:txBody>
                  <a:tcPr anchor="ctr"/>
                </a:tc>
                <a:tc>
                  <a:txBody>
                    <a:bodyPr/>
                    <a:lstStyle/>
                    <a:p>
                      <a:pPr algn="ctr"/>
                      <a:r>
                        <a:rPr lang="en-US" sz="1600" dirty="0" smtClean="0"/>
                        <a:t>Type/Design</a:t>
                      </a:r>
                      <a:endParaRPr lang="ru-RU" sz="1600" dirty="0"/>
                    </a:p>
                  </a:txBody>
                  <a:tcPr anchor="ctr"/>
                </a:tc>
                <a:tc>
                  <a:txBody>
                    <a:bodyPr/>
                    <a:lstStyle/>
                    <a:p>
                      <a:pPr algn="ctr"/>
                      <a:r>
                        <a:rPr lang="en-US" sz="1600" dirty="0" smtClean="0"/>
                        <a:t>Installed capacity</a:t>
                      </a:r>
                      <a:endParaRPr lang="ru-RU" sz="1600" dirty="0"/>
                    </a:p>
                  </a:txBody>
                  <a:tcPr anchor="ctr"/>
                </a:tc>
                <a:tc>
                  <a:txBody>
                    <a:bodyPr/>
                    <a:lstStyle/>
                    <a:p>
                      <a:pPr algn="ctr"/>
                      <a:r>
                        <a:rPr lang="en-US" sz="1600" dirty="0" smtClean="0"/>
                        <a:t>Commissioning date</a:t>
                      </a:r>
                      <a:endParaRPr lang="ru-RU" sz="1600" dirty="0"/>
                    </a:p>
                  </a:txBody>
                  <a:tcPr anchor="ctr"/>
                </a:tc>
                <a:tc>
                  <a:txBody>
                    <a:bodyPr/>
                    <a:lstStyle/>
                    <a:p>
                      <a:pPr algn="ctr"/>
                      <a:r>
                        <a:rPr lang="en-US" sz="1400" dirty="0" smtClean="0"/>
                        <a:t>Operation termination date</a:t>
                      </a:r>
                      <a:endParaRPr lang="ru-RU" sz="1400" dirty="0"/>
                    </a:p>
                  </a:txBody>
                  <a:tcPr anchor="ctr"/>
                </a:tc>
                <a:extLst>
                  <a:ext uri="{0D108BD9-81ED-4DB2-BD59-A6C34878D82A}">
                    <a16:rowId xmlns:a16="http://schemas.microsoft.com/office/drawing/2014/main" val="10000"/>
                  </a:ext>
                </a:extLst>
              </a:tr>
              <a:tr h="806453">
                <a:tc>
                  <a:txBody>
                    <a:bodyPr/>
                    <a:lstStyle/>
                    <a:p>
                      <a:pPr algn="ctr"/>
                      <a:r>
                        <a:rPr lang="en-US" sz="1600" dirty="0" smtClean="0"/>
                        <a:t>Bushehr-1</a:t>
                      </a:r>
                      <a:endParaRPr lang="ru-RU" sz="1600" dirty="0"/>
                    </a:p>
                  </a:txBody>
                  <a:tcPr anchor="ctr"/>
                </a:tc>
                <a:tc>
                  <a:txBody>
                    <a:bodyPr/>
                    <a:lstStyle/>
                    <a:p>
                      <a:pPr algn="ctr"/>
                      <a:r>
                        <a:rPr lang="en-US" sz="1600" kern="1200" dirty="0" smtClean="0"/>
                        <a:t>PWR / WWER</a:t>
                      </a:r>
                      <a:endParaRPr lang="ru-RU" sz="1600" kern="1200" dirty="0">
                        <a:solidFill>
                          <a:schemeClr val="dk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t>Thermal power -3000 MW</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kern="1200" dirty="0" smtClean="0"/>
                        <a:t>Electrical Power-1000 MW</a:t>
                      </a:r>
                      <a:endParaRPr lang="ru-RU" sz="1600" kern="1200" dirty="0">
                        <a:solidFill>
                          <a:schemeClr val="dk1"/>
                        </a:solidFill>
                        <a:latin typeface="+mn-lt"/>
                        <a:ea typeface="+mn-ea"/>
                        <a:cs typeface="+mn-cs"/>
                      </a:endParaRPr>
                    </a:p>
                  </a:txBody>
                  <a:tcPr anchor="ctr"/>
                </a:tc>
                <a:tc>
                  <a:txBody>
                    <a:bodyPr/>
                    <a:lstStyle/>
                    <a:p>
                      <a:pPr algn="ctr"/>
                      <a:r>
                        <a:rPr lang="en-US" sz="1600" kern="1200" dirty="0" smtClean="0"/>
                        <a:t>23.09.2013</a:t>
                      </a:r>
                      <a:endParaRPr lang="ru-RU" sz="1600" kern="1200" dirty="0">
                        <a:solidFill>
                          <a:schemeClr val="dk1"/>
                        </a:solidFill>
                        <a:latin typeface="+mn-lt"/>
                        <a:ea typeface="+mn-ea"/>
                        <a:cs typeface="+mn-cs"/>
                      </a:endParaRPr>
                    </a:p>
                  </a:txBody>
                  <a:tcPr anchor="ctr"/>
                </a:tc>
                <a:tc>
                  <a:txBody>
                    <a:bodyPr/>
                    <a:lstStyle/>
                    <a:p>
                      <a:pPr algn="ctr"/>
                      <a:r>
                        <a:rPr lang="en-US" sz="1600" kern="1200" dirty="0" smtClean="0">
                          <a:solidFill>
                            <a:schemeClr val="dk1"/>
                          </a:solidFill>
                          <a:latin typeface="+mn-lt"/>
                          <a:ea typeface="+mn-ea"/>
                          <a:cs typeface="+mn-cs"/>
                        </a:rPr>
                        <a:t>-</a:t>
                      </a:r>
                      <a:endParaRPr lang="ru-RU" sz="1600" kern="1200" dirty="0">
                        <a:solidFill>
                          <a:schemeClr val="dk1"/>
                        </a:solidFill>
                        <a:latin typeface="+mn-lt"/>
                        <a:ea typeface="+mn-ea"/>
                        <a:cs typeface="+mn-cs"/>
                      </a:endParaRPr>
                    </a:p>
                  </a:txBody>
                  <a:tcPr anchor="ctr"/>
                </a:tc>
                <a:extLst>
                  <a:ext uri="{0D108BD9-81ED-4DB2-BD59-A6C34878D82A}">
                    <a16:rowId xmlns:a16="http://schemas.microsoft.com/office/drawing/2014/main" val="10001"/>
                  </a:ext>
                </a:extLst>
              </a:tr>
            </a:tbl>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284984"/>
            <a:ext cx="734481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1291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85720" y="3789040"/>
            <a:ext cx="8717241" cy="576263"/>
          </a:xfrm>
        </p:spPr>
        <p:txBody>
          <a:bodyPr/>
          <a:lstStyle/>
          <a:p>
            <a:pPr marL="514350" indent="25400">
              <a:buFont typeface="+mj-lt"/>
              <a:buAutoNum type="arabicPeriod"/>
              <a:defRPr/>
            </a:pPr>
            <a:r>
              <a:rPr lang="ru-RU" sz="3200" dirty="0" smtClean="0">
                <a:effectLst>
                  <a:outerShdw blurRad="38100" dist="38100" dir="2700000" algn="tl">
                    <a:srgbClr val="000000">
                      <a:alpha val="43137"/>
                    </a:srgbClr>
                  </a:outerShdw>
                </a:effectLst>
              </a:rPr>
              <a:t> </a:t>
            </a:r>
            <a:r>
              <a:rPr lang="en-US" sz="3200" dirty="0">
                <a:solidFill>
                  <a:prstClr val="white"/>
                </a:solidFill>
                <a:effectLst>
                  <a:outerShdw blurRad="38100" dist="38100" dir="2700000" algn="tl">
                    <a:srgbClr val="000000">
                      <a:alpha val="43137"/>
                    </a:srgbClr>
                  </a:outerShdw>
                </a:effectLst>
              </a:rPr>
              <a:t>General information</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a:solidFill>
                  <a:prstClr val="white"/>
                </a:solidFill>
                <a:effectLst>
                  <a:outerShdw blurRad="38100" dist="38100" dir="2700000" algn="tl">
                    <a:srgbClr val="000000">
                      <a:alpha val="43137"/>
                    </a:srgbClr>
                  </a:outerShdw>
                </a:effectLst>
              </a:rPr>
              <a:t>2. </a:t>
            </a:r>
            <a:r>
              <a:rPr lang="en-US" sz="3200" dirty="0">
                <a:solidFill>
                  <a:srgbClr val="0070C0"/>
                </a:solidFill>
                <a:effectLst>
                  <a:outerShdw blurRad="38100" dist="38100" dir="2700000" algn="tl">
                    <a:srgbClr val="000000">
                      <a:alpha val="43137"/>
                    </a:srgbClr>
                  </a:outerShdw>
                </a:effectLst>
              </a:rPr>
              <a:t>Current status</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a:solidFill>
                  <a:prstClr val="white"/>
                </a:solidFill>
                <a:effectLst>
                  <a:outerShdw blurRad="38100" dist="38100" dir="2700000" algn="tl">
                    <a:srgbClr val="000000">
                      <a:alpha val="43137"/>
                    </a:srgbClr>
                  </a:outerShdw>
                </a:effectLst>
              </a:rPr>
              <a:t>3. </a:t>
            </a:r>
            <a:r>
              <a:rPr lang="en-US" sz="3200" dirty="0">
                <a:solidFill>
                  <a:prstClr val="white"/>
                </a:solidFill>
                <a:effectLst>
                  <a:outerShdw blurRad="38100" dist="38100" dir="2700000" algn="tl">
                    <a:srgbClr val="000000">
                      <a:alpha val="43137"/>
                    </a:srgbClr>
                  </a:outerShdw>
                </a:effectLst>
              </a:rPr>
              <a:t>Design-informed peer reviews in </a:t>
            </a:r>
            <a:r>
              <a:rPr lang="en-US" sz="3200" dirty="0" smtClean="0">
                <a:solidFill>
                  <a:prstClr val="white"/>
                </a:solidFill>
                <a:effectLst>
                  <a:outerShdw blurRad="38100" dist="38100" dir="2700000" algn="tl">
                    <a:srgbClr val="000000">
                      <a:alpha val="43137"/>
                    </a:srgbClr>
                  </a:outerShdw>
                </a:effectLst>
              </a:rPr>
              <a:t>WANO-MC</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en-US" sz="3200" dirty="0" smtClean="0">
                <a:solidFill>
                  <a:prstClr val="white"/>
                </a:solidFill>
                <a:effectLst>
                  <a:outerShdw blurRad="38100" dist="38100" dir="2700000" algn="tl">
                    <a:srgbClr val="000000">
                      <a:alpha val="43137"/>
                    </a:srgbClr>
                  </a:outerShdw>
                </a:effectLst>
              </a:rPr>
              <a:t>4</a:t>
            </a:r>
            <a:r>
              <a:rPr lang="ru-RU" sz="3200" dirty="0" smtClean="0">
                <a:solidFill>
                  <a:prstClr val="white"/>
                </a:solidFill>
                <a:effectLst>
                  <a:outerShdw blurRad="38100" dist="38100" dir="2700000" algn="tl">
                    <a:srgbClr val="000000">
                      <a:alpha val="43137"/>
                    </a:srgbClr>
                  </a:outerShdw>
                </a:effectLst>
              </a:rPr>
              <a:t>.</a:t>
            </a:r>
            <a:r>
              <a:rPr lang="ru-RU" sz="3200" dirty="0">
                <a:solidFill>
                  <a:prstClr val="white"/>
                </a:solidFill>
                <a:effectLst>
                  <a:outerShdw blurRad="38100" dist="38100" dir="2700000" algn="tl">
                    <a:srgbClr val="000000">
                      <a:alpha val="43137"/>
                    </a:srgbClr>
                  </a:outerShdw>
                </a:effectLst>
              </a:rPr>
              <a:t>	</a:t>
            </a:r>
            <a:r>
              <a:rPr lang="en-US" sz="3200" dirty="0">
                <a:solidFill>
                  <a:prstClr val="white"/>
                </a:solidFill>
                <a:effectLst>
                  <a:outerShdw blurRad="38100" dist="38100" dir="2700000" algn="tl">
                    <a:srgbClr val="000000">
                      <a:alpha val="43137"/>
                    </a:srgbClr>
                  </a:outerShdw>
                </a:effectLst>
              </a:rPr>
              <a:t>Nuclear Safety Culture assessment during peer </a:t>
            </a:r>
            <a:r>
              <a:rPr lang="en-US" sz="3200" dirty="0" smtClean="0">
                <a:solidFill>
                  <a:prstClr val="white"/>
                </a:solidFill>
                <a:effectLst>
                  <a:outerShdw blurRad="38100" dist="38100" dir="2700000" algn="tl">
                    <a:srgbClr val="000000">
                      <a:alpha val="43137"/>
                    </a:srgbClr>
                  </a:outerShdw>
                </a:effectLst>
              </a:rPr>
              <a:t>reviews</a:t>
            </a:r>
            <a:r>
              <a:rPr lang="ru-RU" sz="3200" dirty="0">
                <a:solidFill>
                  <a:prstClr val="white"/>
                </a:solidFill>
                <a:effectLst>
                  <a:outerShdw blurRad="38100" dist="38100" dir="2700000" algn="tl">
                    <a:srgbClr val="000000">
                      <a:alpha val="43137"/>
                    </a:srgbClr>
                  </a:outerShdw>
                </a:effectLst>
              </a:rPr>
              <a:t/>
            </a:r>
            <a:br>
              <a:rPr lang="ru-RU" sz="3200" dirty="0">
                <a:solidFill>
                  <a:prstClr val="white"/>
                </a:solidFill>
                <a:effectLst>
                  <a:outerShdw blurRad="38100" dist="38100" dir="2700000" algn="tl">
                    <a:srgbClr val="000000">
                      <a:alpha val="43137"/>
                    </a:srgbClr>
                  </a:outerShdw>
                </a:effectLst>
              </a:rPr>
            </a:br>
            <a:r>
              <a:rPr lang="ru-RU" sz="3200" dirty="0" smtClean="0">
                <a:effectLst>
                  <a:outerShdw blurRad="38100" dist="38100" dir="2700000" algn="tl">
                    <a:srgbClr val="000000">
                      <a:alpha val="43137"/>
                    </a:srgbClr>
                  </a:outerShdw>
                </a:effectLst>
              </a:rPr>
              <a:t/>
            </a:r>
            <a:br>
              <a:rPr lang="ru-RU" sz="3200" dirty="0" smtClean="0">
                <a:effectLst>
                  <a:outerShdw blurRad="38100" dist="38100" dir="2700000" algn="tl">
                    <a:srgbClr val="000000">
                      <a:alpha val="43137"/>
                    </a:srgbClr>
                  </a:outerShdw>
                </a:effectLst>
              </a:rPr>
            </a:br>
            <a:r>
              <a:rPr lang="ru-RU" sz="3200" dirty="0" smtClean="0">
                <a:effectLst>
                  <a:outerShdw blurRad="38100" dist="38100" dir="2700000" algn="tl">
                    <a:srgbClr val="000000">
                      <a:alpha val="43137"/>
                    </a:srgbClr>
                  </a:outerShdw>
                </a:effectLst>
              </a:rPr>
              <a:t/>
            </a:r>
            <a:br>
              <a:rPr lang="ru-RU" sz="3200" dirty="0" smtClean="0">
                <a:effectLst>
                  <a:outerShdw blurRad="38100" dist="38100" dir="2700000" algn="tl">
                    <a:srgbClr val="000000">
                      <a:alpha val="43137"/>
                    </a:srgbClr>
                  </a:outerShdw>
                </a:effectLst>
              </a:rPr>
            </a:br>
            <a:r>
              <a:rPr lang="ru-RU" sz="3200" dirty="0" smtClean="0">
                <a:effectLst>
                  <a:outerShdw blurRad="38100" dist="38100" dir="2700000" algn="tl">
                    <a:srgbClr val="000000">
                      <a:alpha val="43137"/>
                    </a:srgbClr>
                  </a:outerShdw>
                </a:effectLst>
              </a:rPr>
              <a:t> </a:t>
            </a:r>
            <a:br>
              <a:rPr lang="ru-RU" sz="3200" dirty="0" smtClean="0">
                <a:effectLst>
                  <a:outerShdw blurRad="38100" dist="38100" dir="2700000" algn="tl">
                    <a:srgbClr val="000000">
                      <a:alpha val="43137"/>
                    </a:srgbClr>
                  </a:outerShdw>
                </a:effectLst>
              </a:rPr>
            </a:br>
            <a:endParaRPr lang="ru-RU" sz="3200" dirty="0">
              <a:effectLst>
                <a:outerShdw blurRad="38100" dist="38100" dir="2700000" algn="tl">
                  <a:srgbClr val="000000">
                    <a:alpha val="43137"/>
                  </a:srgbClr>
                </a:outerShdw>
              </a:effectLst>
            </a:endParaRPr>
          </a:p>
        </p:txBody>
      </p:sp>
      <p:sp>
        <p:nvSpPr>
          <p:cNvPr id="4" name="Номер слайда 3"/>
          <p:cNvSpPr>
            <a:spLocks noGrp="1"/>
          </p:cNvSpPr>
          <p:nvPr>
            <p:ph type="sldNum" sz="quarter" idx="11"/>
          </p:nvPr>
        </p:nvSpPr>
        <p:spPr/>
        <p:txBody>
          <a:bodyPr/>
          <a:lstStyle/>
          <a:p>
            <a:pPr>
              <a:defRPr/>
            </a:pPr>
            <a:fld id="{4180729A-5B10-4DC5-8E8B-5AB66622372B}" type="slidenum">
              <a:rPr lang="en-US" smtClean="0"/>
              <a:pPr>
                <a:defRPr/>
              </a:pPr>
              <a:t>5</a:t>
            </a:fld>
            <a:endParaRPr lang="en-US" dirty="0"/>
          </a:p>
        </p:txBody>
      </p:sp>
    </p:spTree>
    <p:extLst>
      <p:ext uri="{BB962C8B-B14F-4D97-AF65-F5344CB8AC3E}">
        <p14:creationId xmlns:p14="http://schemas.microsoft.com/office/powerpoint/2010/main" val="2742422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3451843" y="791696"/>
            <a:ext cx="2275238" cy="523220"/>
          </a:xfrm>
          <a:prstGeom prst="rect">
            <a:avLst/>
          </a:prstGeom>
          <a:noFill/>
        </p:spPr>
        <p:txBody>
          <a:bodyPr wrap="none" rtlCol="0">
            <a:spAutoFit/>
          </a:bodyPr>
          <a:lstStyle/>
          <a:p>
            <a:pPr lvl="0" algn="ctr"/>
            <a:r>
              <a:rPr lang="en-US" sz="2800" dirty="0">
                <a:solidFill>
                  <a:prstClr val="white"/>
                </a:solidFill>
                <a:effectLst>
                  <a:outerShdw blurRad="38100" dist="38100" dir="2700000" algn="tl">
                    <a:srgbClr val="000000">
                      <a:alpha val="43137"/>
                    </a:srgbClr>
                  </a:outerShdw>
                </a:effectLst>
              </a:rPr>
              <a:t>Current Status</a:t>
            </a:r>
            <a:endParaRPr lang="ru-RU" sz="2800" dirty="0">
              <a:solidFill>
                <a:prstClr val="white"/>
              </a:solidFill>
            </a:endParaRPr>
          </a:p>
        </p:txBody>
      </p:sp>
      <p:sp>
        <p:nvSpPr>
          <p:cNvPr id="4" name="Content Placeholder 2"/>
          <p:cNvSpPr txBox="1">
            <a:spLocks/>
          </p:cNvSpPr>
          <p:nvPr/>
        </p:nvSpPr>
        <p:spPr>
          <a:xfrm>
            <a:off x="268773" y="1745432"/>
            <a:ext cx="8606454" cy="3267744"/>
          </a:xfrm>
          <a:prstGeom prst="rect">
            <a:avLst/>
          </a:prstGeom>
        </p:spPr>
        <p:txBody>
          <a:bodyPr vert="horz" lIns="91440" tIns="45720" rIns="91440" bIns="45720" rtlCol="0">
            <a:normAutofit/>
          </a:bodyPr>
          <a:lstStyle>
            <a:lvl1pPr marL="342900" indent="-342900" algn="l" defTabSz="457200" rtl="0" eaLnBrk="1" latinLnBrk="0" hangingPunct="1">
              <a:spcBef>
                <a:spcPts val="300"/>
              </a:spcBef>
              <a:spcAft>
                <a:spcPts val="300"/>
              </a:spcAft>
              <a:buClr>
                <a:srgbClr val="0D499C"/>
              </a:buClr>
              <a:buSzPct val="95000"/>
              <a:buFont typeface="Wingdings" pitchFamily="2" charset="2"/>
              <a:buChar char=""/>
              <a:defRPr lang="en-US" sz="2500" kern="1200" dirty="0" smtClean="0">
                <a:solidFill>
                  <a:schemeClr val="tx1"/>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2" indent="-342900">
              <a:buSzPct val="95000"/>
            </a:pPr>
            <a:r>
              <a:rPr lang="en-US" sz="2000" dirty="0" smtClean="0"/>
              <a:t>Current status of </a:t>
            </a:r>
            <a:r>
              <a:rPr lang="en-US" sz="2000" dirty="0" smtClean="0"/>
              <a:t>Plant</a:t>
            </a:r>
            <a:endParaRPr lang="en-US" sz="2000" dirty="0" smtClean="0"/>
          </a:p>
          <a:p>
            <a:pPr marL="720725" lvl="2" indent="-365125">
              <a:buSzPct val="95000"/>
              <a:buFont typeface="Wingdings" pitchFamily="2" charset="2"/>
              <a:buNone/>
            </a:pPr>
            <a:endParaRPr lang="en-US" sz="800" dirty="0" smtClean="0"/>
          </a:p>
          <a:p>
            <a:pPr marL="360363" lvl="2" indent="-4763">
              <a:buSzPct val="95000"/>
              <a:buFont typeface="Wingdings" pitchFamily="2" charset="2"/>
              <a:buNone/>
            </a:pPr>
            <a:r>
              <a:rPr lang="en-US" sz="2000" dirty="0" smtClean="0"/>
              <a:t>Currently, Bushehr </a:t>
            </a:r>
            <a:r>
              <a:rPr lang="en-US" sz="2000" dirty="0" smtClean="0"/>
              <a:t>NPP is working in accordance with the requirements of the national and international standards.</a:t>
            </a:r>
          </a:p>
          <a:p>
            <a:pPr marL="720725" lvl="2" indent="-365125">
              <a:buSzPct val="95000"/>
              <a:buFont typeface="Courier New" panose="02070309020205020404" pitchFamily="49" charset="0"/>
              <a:buChar char="o"/>
            </a:pPr>
            <a:r>
              <a:rPr lang="en-US" sz="2000" dirty="0"/>
              <a:t>Unit 1 – 3000 </a:t>
            </a:r>
            <a:r>
              <a:rPr lang="en-US" sz="2000" dirty="0" err="1" smtClean="0"/>
              <a:t>MWt</a:t>
            </a:r>
            <a:r>
              <a:rPr lang="en-US" sz="2000" dirty="0" smtClean="0"/>
              <a:t>; </a:t>
            </a:r>
            <a:r>
              <a:rPr lang="ru-RU" sz="2000" dirty="0"/>
              <a:t>1000</a:t>
            </a:r>
            <a:r>
              <a:rPr lang="en-US" sz="2000" dirty="0"/>
              <a:t> </a:t>
            </a:r>
            <a:r>
              <a:rPr lang="en-US" sz="2000" dirty="0" err="1"/>
              <a:t>MWe</a:t>
            </a:r>
            <a:r>
              <a:rPr lang="en-US" sz="2000" dirty="0"/>
              <a:t> (nominal)</a:t>
            </a:r>
          </a:p>
          <a:p>
            <a:pPr marL="358775" lvl="2" indent="0">
              <a:buSzPct val="95000"/>
              <a:buFont typeface="Wingdings" pitchFamily="2" charset="2"/>
              <a:buNone/>
            </a:pPr>
            <a:endParaRPr lang="en-US" sz="2000" dirty="0" smtClean="0"/>
          </a:p>
          <a:p>
            <a:pPr marL="358775" lvl="2" indent="0">
              <a:buSzPct val="95000"/>
              <a:buFont typeface="Wingdings" pitchFamily="2" charset="2"/>
              <a:buNone/>
            </a:pPr>
            <a:r>
              <a:rPr lang="en-US" sz="2000" dirty="0" smtClean="0"/>
              <a:t>All systems are operating in standard mode. All works are carried out as per the </a:t>
            </a:r>
            <a:r>
              <a:rPr lang="en-US" sz="2000" dirty="0" smtClean="0"/>
              <a:t>schedule.</a:t>
            </a:r>
            <a:endParaRPr lang="en-US" sz="800" dirty="0" smtClean="0"/>
          </a:p>
        </p:txBody>
      </p:sp>
      <p:sp>
        <p:nvSpPr>
          <p:cNvPr id="2" name="Slide Number Placeholder 1"/>
          <p:cNvSpPr>
            <a:spLocks noGrp="1"/>
          </p:cNvSpPr>
          <p:nvPr>
            <p:ph type="sldNum" sz="quarter" idx="11"/>
          </p:nvPr>
        </p:nvSpPr>
        <p:spPr/>
        <p:txBody>
          <a:bodyPr/>
          <a:lstStyle/>
          <a:p>
            <a:pPr>
              <a:defRPr/>
            </a:pPr>
            <a:fld id="{FDB0F732-E039-4EAE-8E12-916F99782192}" type="slidenum">
              <a:rPr lang="en-GB" smtClean="0"/>
              <a:pPr>
                <a:defRPr/>
              </a:pPr>
              <a:t>6</a:t>
            </a:fld>
            <a:endParaRPr lang="en-GB"/>
          </a:p>
        </p:txBody>
      </p:sp>
    </p:spTree>
    <p:extLst>
      <p:ext uri="{BB962C8B-B14F-4D97-AF65-F5344CB8AC3E}">
        <p14:creationId xmlns:p14="http://schemas.microsoft.com/office/powerpoint/2010/main" val="1852221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85959246"/>
              </p:ext>
            </p:extLst>
          </p:nvPr>
        </p:nvGraphicFramePr>
        <p:xfrm>
          <a:off x="575556" y="1998967"/>
          <a:ext cx="7992889" cy="3888433"/>
        </p:xfrm>
        <a:graphic>
          <a:graphicData uri="http://schemas.openxmlformats.org/drawingml/2006/table">
            <a:tbl>
              <a:tblPr firstRow="1" firstCol="1" bandRow="1">
                <a:tableStyleId>{93296810-A885-4BE3-A3E7-6D5BEEA58F35}</a:tableStyleId>
              </a:tblPr>
              <a:tblGrid>
                <a:gridCol w="513305">
                  <a:extLst>
                    <a:ext uri="{9D8B030D-6E8A-4147-A177-3AD203B41FA5}">
                      <a16:colId xmlns:a16="http://schemas.microsoft.com/office/drawing/2014/main" val="20000"/>
                    </a:ext>
                  </a:extLst>
                </a:gridCol>
                <a:gridCol w="1026610">
                  <a:extLst>
                    <a:ext uri="{9D8B030D-6E8A-4147-A177-3AD203B41FA5}">
                      <a16:colId xmlns:a16="http://schemas.microsoft.com/office/drawing/2014/main" val="20001"/>
                    </a:ext>
                  </a:extLst>
                </a:gridCol>
                <a:gridCol w="1613244">
                  <a:extLst>
                    <a:ext uri="{9D8B030D-6E8A-4147-A177-3AD203B41FA5}">
                      <a16:colId xmlns:a16="http://schemas.microsoft.com/office/drawing/2014/main" val="20004"/>
                    </a:ext>
                  </a:extLst>
                </a:gridCol>
                <a:gridCol w="1686573">
                  <a:extLst>
                    <a:ext uri="{9D8B030D-6E8A-4147-A177-3AD203B41FA5}">
                      <a16:colId xmlns:a16="http://schemas.microsoft.com/office/drawing/2014/main" val="20005"/>
                    </a:ext>
                  </a:extLst>
                </a:gridCol>
                <a:gridCol w="1613244">
                  <a:extLst>
                    <a:ext uri="{9D8B030D-6E8A-4147-A177-3AD203B41FA5}">
                      <a16:colId xmlns:a16="http://schemas.microsoft.com/office/drawing/2014/main" val="20006"/>
                    </a:ext>
                  </a:extLst>
                </a:gridCol>
                <a:gridCol w="1539913">
                  <a:extLst>
                    <a:ext uri="{9D8B030D-6E8A-4147-A177-3AD203B41FA5}">
                      <a16:colId xmlns:a16="http://schemas.microsoft.com/office/drawing/2014/main" val="20007"/>
                    </a:ext>
                  </a:extLst>
                </a:gridCol>
              </a:tblGrid>
              <a:tr h="941118">
                <a:tc>
                  <a:txBody>
                    <a:bodyPr/>
                    <a:lstStyle/>
                    <a:p>
                      <a:pPr algn="ctr">
                        <a:lnSpc>
                          <a:spcPct val="115000"/>
                        </a:lnSpc>
                        <a:spcAft>
                          <a:spcPts val="1000"/>
                        </a:spcAft>
                      </a:pPr>
                      <a:r>
                        <a:rPr lang="en-US" sz="1600" u="sng" dirty="0">
                          <a:effectLst/>
                        </a:rPr>
                        <a:t>No.</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Indicator</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Q4-2014</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Q1-2015</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a:effectLst/>
                        </a:rPr>
                        <a:t>Q2-2015</a:t>
                      </a:r>
                      <a:endParaRPr lang="en-US" sz="160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Q3-2015</a:t>
                      </a:r>
                      <a:endParaRPr lang="en-US" sz="1600" dirty="0">
                        <a:effectLst/>
                        <a:latin typeface="Calibri"/>
                        <a:ea typeface="Times New Roman"/>
                        <a:cs typeface="Arial"/>
                      </a:endParaRPr>
                    </a:p>
                  </a:txBody>
                  <a:tcPr marL="68580" marR="68580" marT="0" marB="0" anchor="ctr"/>
                </a:tc>
                <a:extLst>
                  <a:ext uri="{0D108BD9-81ED-4DB2-BD59-A6C34878D82A}">
                    <a16:rowId xmlns:a16="http://schemas.microsoft.com/office/drawing/2014/main" val="10000"/>
                  </a:ext>
                </a:extLst>
              </a:tr>
              <a:tr h="456332">
                <a:tc>
                  <a:txBody>
                    <a:bodyPr/>
                    <a:lstStyle/>
                    <a:p>
                      <a:pPr algn="ctr">
                        <a:lnSpc>
                          <a:spcPct val="115000"/>
                        </a:lnSpc>
                        <a:spcAft>
                          <a:spcPts val="1000"/>
                        </a:spcAft>
                      </a:pPr>
                      <a:r>
                        <a:rPr lang="en-US" sz="1600" u="sng" dirty="0">
                          <a:effectLst/>
                        </a:rPr>
                        <a:t>1</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FLR</a:t>
                      </a:r>
                      <a:endParaRPr lang="en-US" sz="1600" b="1"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smtClean="0">
                          <a:effectLst/>
                        </a:rPr>
                        <a:t>8.40%</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smtClean="0">
                          <a:effectLst/>
                        </a:rPr>
                        <a:t>18.74%</a:t>
                      </a:r>
                      <a:endParaRPr lang="en-US" sz="1600" dirty="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600" u="sng" dirty="0" smtClean="0">
                          <a:effectLst/>
                        </a:rPr>
                        <a:t>4.52%</a:t>
                      </a:r>
                      <a:endParaRPr lang="en-US" sz="1600" dirty="0" smtClean="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600" u="sng" dirty="0" smtClean="0">
                          <a:effectLst/>
                        </a:rPr>
                        <a:t>4.16%</a:t>
                      </a:r>
                      <a:endParaRPr lang="en-US" sz="1600" dirty="0" smtClean="0">
                        <a:effectLst/>
                        <a:latin typeface="+mn-lt"/>
                        <a:ea typeface="Times New Roman"/>
                        <a:cs typeface="Arial"/>
                      </a:endParaRPr>
                    </a:p>
                  </a:txBody>
                  <a:tcPr marL="68580" marR="68580" marT="0" marB="0" anchor="ctr"/>
                </a:tc>
                <a:extLst>
                  <a:ext uri="{0D108BD9-81ED-4DB2-BD59-A6C34878D82A}">
                    <a16:rowId xmlns:a16="http://schemas.microsoft.com/office/drawing/2014/main" val="10001"/>
                  </a:ext>
                </a:extLst>
              </a:tr>
              <a:tr h="941118">
                <a:tc>
                  <a:txBody>
                    <a:bodyPr/>
                    <a:lstStyle/>
                    <a:p>
                      <a:pPr algn="ctr">
                        <a:lnSpc>
                          <a:spcPct val="115000"/>
                        </a:lnSpc>
                        <a:spcAft>
                          <a:spcPts val="1000"/>
                        </a:spcAft>
                      </a:pPr>
                      <a:r>
                        <a:rPr lang="en-US" sz="1600" u="sng" dirty="0">
                          <a:effectLst/>
                        </a:rPr>
                        <a:t>2</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CRE</a:t>
                      </a:r>
                      <a:endParaRPr lang="en-US" sz="1600" b="1" dirty="0">
                        <a:effectLst/>
                        <a:latin typeface="Calibri"/>
                        <a:ea typeface="Times New Roman"/>
                        <a:cs typeface="Arial"/>
                      </a:endParaRPr>
                    </a:p>
                  </a:txBody>
                  <a:tcPr marL="68580" marR="68580" marT="0" marB="0" anchor="ctr"/>
                </a:tc>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1600" u="sng" dirty="0" smtClean="0">
                          <a:effectLst/>
                        </a:rPr>
                        <a:t>0.39 man-</a:t>
                      </a:r>
                      <a:r>
                        <a:rPr lang="en-US" sz="1600" u="sng" dirty="0" err="1" smtClean="0">
                          <a:effectLst/>
                        </a:rPr>
                        <a:t>sievert</a:t>
                      </a:r>
                      <a:endParaRPr lang="en-US" sz="1600" dirty="0" smtClean="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600" u="sng" dirty="0" smtClean="0">
                          <a:effectLst/>
                        </a:rPr>
                        <a:t>0.33 man-</a:t>
                      </a:r>
                      <a:r>
                        <a:rPr lang="en-US" sz="1600" u="sng" dirty="0" err="1" smtClean="0">
                          <a:effectLst/>
                        </a:rPr>
                        <a:t>sievert</a:t>
                      </a:r>
                      <a:endParaRPr lang="en-US" sz="1600" dirty="0" smtClean="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600" u="sng" dirty="0" smtClean="0">
                          <a:effectLst/>
                        </a:rPr>
                        <a:t>0.25 man-</a:t>
                      </a:r>
                      <a:r>
                        <a:rPr lang="en-US" sz="1600" u="sng" dirty="0" err="1" smtClean="0">
                          <a:effectLst/>
                        </a:rPr>
                        <a:t>sievert</a:t>
                      </a:r>
                      <a:endParaRPr lang="en-US" sz="1600" dirty="0" smtClean="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600" u="sng" dirty="0" smtClean="0">
                          <a:effectLst/>
                        </a:rPr>
                        <a:t>0.24 man-</a:t>
                      </a:r>
                      <a:r>
                        <a:rPr lang="en-US" sz="1600" u="sng" dirty="0" err="1" smtClean="0">
                          <a:effectLst/>
                        </a:rPr>
                        <a:t>sievert</a:t>
                      </a:r>
                      <a:endParaRPr lang="en-US" sz="1600" dirty="0" smtClean="0">
                        <a:effectLst/>
                        <a:latin typeface="+mn-lt"/>
                        <a:ea typeface="Times New Roman"/>
                        <a:cs typeface="Arial"/>
                      </a:endParaRPr>
                    </a:p>
                  </a:txBody>
                  <a:tcPr marL="68580" marR="68580" marT="0" marB="0" anchor="ctr"/>
                </a:tc>
                <a:extLst>
                  <a:ext uri="{0D108BD9-81ED-4DB2-BD59-A6C34878D82A}">
                    <a16:rowId xmlns:a16="http://schemas.microsoft.com/office/drawing/2014/main" val="10002"/>
                  </a:ext>
                </a:extLst>
              </a:tr>
              <a:tr h="456332">
                <a:tc>
                  <a:txBody>
                    <a:bodyPr/>
                    <a:lstStyle/>
                    <a:p>
                      <a:pPr algn="ctr">
                        <a:lnSpc>
                          <a:spcPct val="115000"/>
                        </a:lnSpc>
                        <a:spcAft>
                          <a:spcPts val="1000"/>
                        </a:spcAft>
                      </a:pPr>
                      <a:r>
                        <a:rPr lang="en-US" sz="1600" u="sng">
                          <a:effectLst/>
                        </a:rPr>
                        <a:t>3</a:t>
                      </a:r>
                      <a:endParaRPr lang="en-US" sz="160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ISA2</a:t>
                      </a:r>
                      <a:endParaRPr lang="en-US" sz="1600" b="1"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a:effectLst/>
                        </a:rPr>
                        <a:t>0.31</a:t>
                      </a:r>
                      <a:endParaRPr lang="en-US" sz="160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0.31</a:t>
                      </a:r>
                      <a:endParaRPr lang="en-US" sz="1600" dirty="0">
                        <a:effectLst/>
                        <a:latin typeface="Calibri"/>
                        <a:ea typeface="Times New Roman"/>
                        <a:cs typeface="Arial"/>
                      </a:endParaRPr>
                    </a:p>
                  </a:txBody>
                  <a:tcPr marL="68580" marR="68580" marT="0" marB="0" anchor="ctr"/>
                </a:tc>
                <a:extLst>
                  <a:ext uri="{0D108BD9-81ED-4DB2-BD59-A6C34878D82A}">
                    <a16:rowId xmlns:a16="http://schemas.microsoft.com/office/drawing/2014/main" val="10003"/>
                  </a:ext>
                </a:extLst>
              </a:tr>
              <a:tr h="456332">
                <a:tc>
                  <a:txBody>
                    <a:bodyPr/>
                    <a:lstStyle/>
                    <a:p>
                      <a:pPr algn="ctr">
                        <a:lnSpc>
                          <a:spcPct val="115000"/>
                        </a:lnSpc>
                        <a:spcAft>
                          <a:spcPts val="1000"/>
                        </a:spcAft>
                      </a:pPr>
                      <a:r>
                        <a:rPr lang="en-US" sz="1600" u="sng">
                          <a:effectLst/>
                        </a:rPr>
                        <a:t>4</a:t>
                      </a:r>
                      <a:endParaRPr lang="en-US" sz="160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SSPI</a:t>
                      </a:r>
                      <a:endParaRPr lang="en-US" sz="1600" b="1"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0.0093</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0.0094</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0.0081</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0.007</a:t>
                      </a:r>
                      <a:endParaRPr lang="en-US" sz="1600" dirty="0">
                        <a:effectLst/>
                        <a:latin typeface="Calibri"/>
                        <a:ea typeface="Times New Roman"/>
                        <a:cs typeface="Arial"/>
                      </a:endParaRPr>
                    </a:p>
                  </a:txBody>
                  <a:tcPr marL="68580" marR="68580" marT="0" marB="0" anchor="ctr"/>
                </a:tc>
                <a:extLst>
                  <a:ext uri="{0D108BD9-81ED-4DB2-BD59-A6C34878D82A}">
                    <a16:rowId xmlns:a16="http://schemas.microsoft.com/office/drawing/2014/main" val="10004"/>
                  </a:ext>
                </a:extLst>
              </a:tr>
              <a:tr h="637201">
                <a:tc>
                  <a:txBody>
                    <a:bodyPr/>
                    <a:lstStyle/>
                    <a:p>
                      <a:pPr algn="ctr">
                        <a:lnSpc>
                          <a:spcPct val="115000"/>
                        </a:lnSpc>
                        <a:spcAft>
                          <a:spcPts val="1000"/>
                        </a:spcAft>
                      </a:pPr>
                      <a:r>
                        <a:rPr lang="en-US" sz="1600" u="sng">
                          <a:effectLst/>
                        </a:rPr>
                        <a:t>5</a:t>
                      </a:r>
                      <a:endParaRPr lang="en-US" sz="160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SP5</a:t>
                      </a:r>
                      <a:endParaRPr lang="en-US" sz="1600" b="1"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0.0247</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0.0255</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0.022</a:t>
                      </a:r>
                      <a:endParaRPr lang="en-US" sz="1600"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sng" dirty="0">
                          <a:effectLst/>
                        </a:rPr>
                        <a:t>0.0202</a:t>
                      </a:r>
                      <a:endParaRPr lang="en-US" sz="1600" dirty="0">
                        <a:effectLst/>
                        <a:latin typeface="Calibri"/>
                        <a:ea typeface="Times New Roman"/>
                        <a:cs typeface="Arial"/>
                      </a:endParaRPr>
                    </a:p>
                  </a:txBody>
                  <a:tcPr marL="68580" marR="68580"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1583668" y="1484784"/>
            <a:ext cx="5976664" cy="369332"/>
          </a:xfrm>
          <a:prstGeom prst="rect">
            <a:avLst/>
          </a:prstGeom>
        </p:spPr>
        <p:txBody>
          <a:bodyPr wrap="square">
            <a:spAutoFit/>
          </a:bodyPr>
          <a:lstStyle/>
          <a:p>
            <a:pPr algn="ctr"/>
            <a:r>
              <a:rPr lang="ru-RU" dirty="0" smtClean="0"/>
              <a:t>WANO </a:t>
            </a:r>
            <a:r>
              <a:rPr lang="en-US" dirty="0" smtClean="0"/>
              <a:t>Performance </a:t>
            </a:r>
            <a:r>
              <a:rPr lang="en-US" dirty="0"/>
              <a:t>I</a:t>
            </a:r>
            <a:r>
              <a:rPr lang="en-US" dirty="0" smtClean="0"/>
              <a:t>ndicator</a:t>
            </a:r>
            <a:r>
              <a:rPr lang="ru-RU" dirty="0" smtClean="0"/>
              <a:t>s</a:t>
            </a:r>
            <a:endParaRPr lang="en-US" dirty="0"/>
          </a:p>
        </p:txBody>
      </p:sp>
      <p:sp>
        <p:nvSpPr>
          <p:cNvPr id="6" name="Title 5"/>
          <p:cNvSpPr txBox="1">
            <a:spLocks noGrp="1"/>
          </p:cNvSpPr>
          <p:nvPr>
            <p:ph type="title"/>
          </p:nvPr>
        </p:nvSpPr>
        <p:spPr>
          <a:xfrm>
            <a:off x="3451843" y="791696"/>
            <a:ext cx="2275238" cy="523220"/>
          </a:xfrm>
          <a:prstGeom prst="rect">
            <a:avLst/>
          </a:prstGeom>
          <a:noFill/>
        </p:spPr>
        <p:txBody>
          <a:bodyPr wrap="none" rtlCol="0">
            <a:spAutoFit/>
          </a:bodyPr>
          <a:lstStyle/>
          <a:p>
            <a:pPr lvl="0" algn="ctr"/>
            <a:r>
              <a:rPr lang="en-US" sz="2800" dirty="0">
                <a:solidFill>
                  <a:prstClr val="white"/>
                </a:solidFill>
                <a:effectLst>
                  <a:outerShdw blurRad="38100" dist="38100" dir="2700000" algn="tl">
                    <a:srgbClr val="000000">
                      <a:alpha val="43137"/>
                    </a:srgbClr>
                  </a:outerShdw>
                </a:effectLst>
              </a:rPr>
              <a:t>Current Status</a:t>
            </a:r>
            <a:endParaRPr lang="ru-RU" sz="2800" dirty="0">
              <a:solidFill>
                <a:prstClr val="white"/>
              </a:solidFill>
            </a:endParaRPr>
          </a:p>
        </p:txBody>
      </p:sp>
      <p:sp>
        <p:nvSpPr>
          <p:cNvPr id="2" name="Slide Number Placeholder 1"/>
          <p:cNvSpPr>
            <a:spLocks noGrp="1"/>
          </p:cNvSpPr>
          <p:nvPr>
            <p:ph type="sldNum" sz="quarter" idx="11"/>
          </p:nvPr>
        </p:nvSpPr>
        <p:spPr/>
        <p:txBody>
          <a:bodyPr/>
          <a:lstStyle/>
          <a:p>
            <a:pPr>
              <a:defRPr/>
            </a:pPr>
            <a:fld id="{FDB0F732-E039-4EAE-8E12-916F99782192}" type="slidenum">
              <a:rPr lang="en-GB" smtClean="0"/>
              <a:pPr>
                <a:defRPr/>
              </a:pPr>
              <a:t>7</a:t>
            </a:fld>
            <a:endParaRPr lang="en-GB"/>
          </a:p>
        </p:txBody>
      </p:sp>
    </p:spTree>
    <p:extLst>
      <p:ext uri="{BB962C8B-B14F-4D97-AF65-F5344CB8AC3E}">
        <p14:creationId xmlns:p14="http://schemas.microsoft.com/office/powerpoint/2010/main" val="966882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Номер слайда 2"/>
          <p:cNvSpPr>
            <a:spLocks noGrp="1"/>
          </p:cNvSpPr>
          <p:nvPr>
            <p:ph type="sldNum" sz="quarter" idx="11"/>
          </p:nvPr>
        </p:nvSpPr>
        <p:spPr>
          <a:noFill/>
        </p:spPr>
        <p:txBody>
          <a:bodyPr/>
          <a:lstStyle/>
          <a:p>
            <a:pPr algn="ctr"/>
            <a:fld id="{D68D68B4-7519-4E7C-A3C4-59799E5E4B33}" type="slidenum">
              <a:rPr lang="en-US" smtClean="0">
                <a:latin typeface="Arial" pitchFamily="34" charset="0"/>
              </a:rPr>
              <a:pPr algn="ctr"/>
              <a:t>8</a:t>
            </a:fld>
            <a:endParaRPr lang="en-US" smtClean="0">
              <a:latin typeface="Arial" pitchFamily="34" charset="0"/>
            </a:endParaRPr>
          </a:p>
        </p:txBody>
      </p:sp>
      <p:sp>
        <p:nvSpPr>
          <p:cNvPr id="1079300" name="Rectangle 3"/>
          <p:cNvSpPr>
            <a:spLocks noChangeArrowheads="1"/>
          </p:cNvSpPr>
          <p:nvPr/>
        </p:nvSpPr>
        <p:spPr bwMode="auto">
          <a:xfrm>
            <a:off x="355600" y="4267200"/>
            <a:ext cx="8534400" cy="1638300"/>
          </a:xfrm>
          <a:prstGeom prst="rect">
            <a:avLst/>
          </a:prstGeom>
          <a:noFill/>
          <a:ln w="9525">
            <a:noFill/>
            <a:miter lim="800000"/>
            <a:headEnd/>
            <a:tailEnd/>
          </a:ln>
        </p:spPr>
        <p:txBody>
          <a:bodyPr/>
          <a:lstStyle/>
          <a:p>
            <a:pPr marL="342900" indent="-342900">
              <a:spcBef>
                <a:spcPct val="20000"/>
              </a:spcBef>
              <a:buClr>
                <a:srgbClr val="0052BA"/>
              </a:buClr>
              <a:buSzPct val="75000"/>
              <a:buFont typeface="Wingdings" pitchFamily="2" charset="2"/>
              <a:buChar char="l"/>
              <a:defRPr/>
            </a:pPr>
            <a:endParaRPr lang="en-US" sz="2000" dirty="0" smtClean="0">
              <a:solidFill>
                <a:srgbClr val="CC9900"/>
              </a:solidFill>
              <a:latin typeface="+mj-lt"/>
            </a:endParaRPr>
          </a:p>
        </p:txBody>
      </p:sp>
      <p:sp>
        <p:nvSpPr>
          <p:cNvPr id="3" name="TextBox 2"/>
          <p:cNvSpPr txBox="1"/>
          <p:nvPr/>
        </p:nvSpPr>
        <p:spPr>
          <a:xfrm>
            <a:off x="3320696" y="745540"/>
            <a:ext cx="2502608" cy="523220"/>
          </a:xfrm>
          <a:prstGeom prst="rect">
            <a:avLst/>
          </a:prstGeom>
          <a:noFill/>
        </p:spPr>
        <p:txBody>
          <a:bodyPr wrap="none" rtlCol="0">
            <a:spAutoFit/>
          </a:bodyPr>
          <a:lstStyle/>
          <a:p>
            <a:pPr lvl="0"/>
            <a:r>
              <a:rPr lang="en-US" sz="2800" dirty="0">
                <a:solidFill>
                  <a:prstClr val="white"/>
                </a:solidFill>
                <a:effectLst>
                  <a:outerShdw blurRad="38100" dist="38100" dir="2700000" algn="tl">
                    <a:srgbClr val="000000">
                      <a:alpha val="43137"/>
                    </a:srgbClr>
                  </a:outerShdw>
                </a:effectLst>
              </a:rPr>
              <a:t>Current Status</a:t>
            </a:r>
            <a:endParaRPr lang="ru-RU" sz="2800" dirty="0">
              <a:solidFill>
                <a:prstClr val="white"/>
              </a:solidFill>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41" y="1491258"/>
            <a:ext cx="4312811" cy="24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040" y="1491258"/>
            <a:ext cx="4211960" cy="24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40" y="4172063"/>
            <a:ext cx="4312811" cy="2497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040" y="4172063"/>
            <a:ext cx="4221254" cy="247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588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79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0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87824" y="845945"/>
            <a:ext cx="3110852" cy="523220"/>
          </a:xfrm>
          <a:prstGeom prst="rect">
            <a:avLst/>
          </a:prstGeom>
          <a:noFill/>
        </p:spPr>
        <p:txBody>
          <a:bodyPr wrap="none" rtlCol="0">
            <a:spAutoFit/>
          </a:bodyPr>
          <a:lstStyle/>
          <a:p>
            <a:pPr lvl="0"/>
            <a:r>
              <a:rPr lang="en-US" sz="2800" b="1" dirty="0">
                <a:solidFill>
                  <a:schemeClr val="bg1"/>
                </a:solidFill>
                <a:latin typeface="Calibri" pitchFamily="34" charset="0"/>
              </a:rPr>
              <a:t>WANO Peer Review</a:t>
            </a:r>
            <a:endParaRPr lang="ru-RU" sz="2800" dirty="0">
              <a:solidFill>
                <a:schemeClr val="bg1"/>
              </a:solidFill>
            </a:endParaRPr>
          </a:p>
        </p:txBody>
      </p:sp>
      <p:sp>
        <p:nvSpPr>
          <p:cNvPr id="2" name="Rectangle 1"/>
          <p:cNvSpPr/>
          <p:nvPr/>
        </p:nvSpPr>
        <p:spPr>
          <a:xfrm>
            <a:off x="107504" y="1484784"/>
            <a:ext cx="8900262" cy="4378122"/>
          </a:xfrm>
          <a:prstGeom prst="rect">
            <a:avLst/>
          </a:prstGeom>
        </p:spPr>
        <p:txBody>
          <a:bodyPr wrap="square">
            <a:spAutoFit/>
          </a:bodyPr>
          <a:lstStyle/>
          <a:p>
            <a:pPr marL="358775" indent="-357188" fontAlgn="auto">
              <a:lnSpc>
                <a:spcPct val="150000"/>
              </a:lnSpc>
              <a:spcBef>
                <a:spcPts val="1200"/>
              </a:spcBef>
              <a:spcAft>
                <a:spcPts val="300"/>
              </a:spcAft>
              <a:buClr>
                <a:srgbClr val="498934"/>
              </a:buClr>
              <a:buFont typeface="Arial" pitchFamily="34" charset="0"/>
              <a:buChar char="•"/>
              <a:tabLst>
                <a:tab pos="723900" algn="l"/>
                <a:tab pos="1447800" algn="l"/>
                <a:tab pos="2171700" algn="l"/>
                <a:tab pos="2895600" algn="l"/>
                <a:tab pos="3619500" algn="l"/>
              </a:tabLst>
            </a:pPr>
            <a:r>
              <a:rPr lang="en-US" dirty="0">
                <a:solidFill>
                  <a:srgbClr val="000000"/>
                </a:solidFill>
                <a:latin typeface="Calibri" pitchFamily="34" charset="0"/>
              </a:rPr>
              <a:t>First WANO Peer Review of BNPP-1 was completed on June 2015</a:t>
            </a:r>
            <a:r>
              <a:rPr lang="en-US" dirty="0" smtClean="0">
                <a:solidFill>
                  <a:srgbClr val="000000"/>
                </a:solidFill>
                <a:latin typeface="Calibri" pitchFamily="34" charset="0"/>
              </a:rPr>
              <a:t>.</a:t>
            </a:r>
          </a:p>
          <a:p>
            <a:pPr marL="1587" fontAlgn="auto">
              <a:lnSpc>
                <a:spcPct val="150000"/>
              </a:lnSpc>
              <a:spcBef>
                <a:spcPts val="1200"/>
              </a:spcBef>
              <a:spcAft>
                <a:spcPts val="300"/>
              </a:spcAft>
              <a:buClr>
                <a:srgbClr val="498934"/>
              </a:buClr>
              <a:tabLst>
                <a:tab pos="723900" algn="l"/>
                <a:tab pos="1447800" algn="l"/>
                <a:tab pos="2171700" algn="l"/>
                <a:tab pos="2895600" algn="l"/>
                <a:tab pos="3619500" algn="l"/>
              </a:tabLst>
            </a:pPr>
            <a:r>
              <a:rPr lang="en-US" dirty="0">
                <a:solidFill>
                  <a:srgbClr val="000000"/>
                </a:solidFill>
                <a:latin typeface="Calibri" pitchFamily="34" charset="0"/>
              </a:rPr>
              <a:t>In June 2015 the Moscow Centre of the World Association of Nuclear Operators (WANO-MC) conducted the first full scope peer review of the Bushehr nuclear power plant (BNPP) in Iran.</a:t>
            </a:r>
          </a:p>
          <a:p>
            <a:pPr marL="358775" indent="-357188" fontAlgn="auto">
              <a:lnSpc>
                <a:spcPct val="150000"/>
              </a:lnSpc>
              <a:spcBef>
                <a:spcPts val="1200"/>
              </a:spcBef>
              <a:spcAft>
                <a:spcPts val="300"/>
              </a:spcAft>
              <a:buClr>
                <a:srgbClr val="498934"/>
              </a:buClr>
              <a:buFont typeface="Arial" pitchFamily="34" charset="0"/>
              <a:buChar char="•"/>
              <a:tabLst>
                <a:tab pos="723900" algn="l"/>
                <a:tab pos="1447800" algn="l"/>
                <a:tab pos="2171700" algn="l"/>
                <a:tab pos="2895600" algn="l"/>
                <a:tab pos="3619500" algn="l"/>
              </a:tabLst>
            </a:pPr>
            <a:r>
              <a:rPr lang="en-US" dirty="0">
                <a:solidFill>
                  <a:srgbClr val="000000"/>
                </a:solidFill>
                <a:latin typeface="Calibri" pitchFamily="34" charset="0"/>
              </a:rPr>
              <a:t>During WANO Peer Review, </a:t>
            </a:r>
            <a:r>
              <a:rPr lang="en-US" dirty="0">
                <a:solidFill>
                  <a:srgbClr val="FF0000"/>
                </a:solidFill>
                <a:latin typeface="Calibri" pitchFamily="34" charset="0"/>
              </a:rPr>
              <a:t>3</a:t>
            </a:r>
            <a:r>
              <a:rPr lang="en-US" dirty="0">
                <a:solidFill>
                  <a:srgbClr val="000000"/>
                </a:solidFill>
                <a:latin typeface="Calibri" pitchFamily="34" charset="0"/>
              </a:rPr>
              <a:t> good practices and </a:t>
            </a:r>
            <a:r>
              <a:rPr lang="en-US" dirty="0">
                <a:solidFill>
                  <a:srgbClr val="FF0000"/>
                </a:solidFill>
                <a:latin typeface="Calibri" pitchFamily="34" charset="0"/>
              </a:rPr>
              <a:t>14</a:t>
            </a:r>
            <a:r>
              <a:rPr lang="en-US" dirty="0">
                <a:solidFill>
                  <a:srgbClr val="000000"/>
                </a:solidFill>
                <a:latin typeface="Calibri" pitchFamily="34" charset="0"/>
              </a:rPr>
              <a:t> Areas For Improvement (AFI) were identified.</a:t>
            </a:r>
          </a:p>
          <a:p>
            <a:pPr marL="358775" indent="-357188" fontAlgn="auto">
              <a:lnSpc>
                <a:spcPct val="150000"/>
              </a:lnSpc>
              <a:spcBef>
                <a:spcPts val="1200"/>
              </a:spcBef>
              <a:spcAft>
                <a:spcPts val="300"/>
              </a:spcAft>
              <a:buClr>
                <a:srgbClr val="498934"/>
              </a:buClr>
              <a:buFont typeface="Arial" pitchFamily="34" charset="0"/>
              <a:buChar char="•"/>
              <a:tabLst>
                <a:tab pos="723900" algn="l"/>
                <a:tab pos="1447800" algn="l"/>
                <a:tab pos="2171700" algn="l"/>
                <a:tab pos="2895600" algn="l"/>
                <a:tab pos="3619500" algn="l"/>
              </a:tabLst>
            </a:pPr>
            <a:r>
              <a:rPr lang="en-US" dirty="0">
                <a:solidFill>
                  <a:srgbClr val="000000"/>
                </a:solidFill>
                <a:latin typeface="Calibri" pitchFamily="34" charset="0"/>
              </a:rPr>
              <a:t>Action Plan to address each AFI was made.</a:t>
            </a:r>
          </a:p>
          <a:p>
            <a:pPr marL="358775" indent="-357188" fontAlgn="auto">
              <a:lnSpc>
                <a:spcPct val="150000"/>
              </a:lnSpc>
              <a:spcBef>
                <a:spcPts val="1200"/>
              </a:spcBef>
              <a:spcAft>
                <a:spcPts val="300"/>
              </a:spcAft>
              <a:buClr>
                <a:srgbClr val="498934"/>
              </a:buClr>
              <a:buFont typeface="Arial" pitchFamily="34" charset="0"/>
              <a:buChar char="•"/>
              <a:tabLst>
                <a:tab pos="723900" algn="l"/>
                <a:tab pos="1447800" algn="l"/>
                <a:tab pos="2171700" algn="l"/>
                <a:tab pos="2895600" algn="l"/>
                <a:tab pos="3619500" algn="l"/>
              </a:tabLst>
            </a:pPr>
            <a:r>
              <a:rPr lang="en-US" dirty="0">
                <a:solidFill>
                  <a:srgbClr val="000000"/>
                </a:solidFill>
                <a:latin typeface="Calibri" pitchFamily="34" charset="0"/>
              </a:rPr>
              <a:t>Program of Corrective Actions was sent to WANO-MC.</a:t>
            </a:r>
          </a:p>
          <a:p>
            <a:pPr marL="358775" indent="-357188" fontAlgn="auto">
              <a:lnSpc>
                <a:spcPct val="150000"/>
              </a:lnSpc>
              <a:spcBef>
                <a:spcPts val="1200"/>
              </a:spcBef>
              <a:spcAft>
                <a:spcPts val="300"/>
              </a:spcAft>
              <a:buClr>
                <a:srgbClr val="498934"/>
              </a:buClr>
              <a:buFont typeface="Arial" pitchFamily="34" charset="0"/>
              <a:buChar char="•"/>
              <a:tabLst>
                <a:tab pos="723900" algn="l"/>
                <a:tab pos="1447800" algn="l"/>
                <a:tab pos="2171700" algn="l"/>
                <a:tab pos="2895600" algn="l"/>
                <a:tab pos="3619500" algn="l"/>
              </a:tabLst>
            </a:pPr>
            <a:r>
              <a:rPr lang="en-US" dirty="0">
                <a:solidFill>
                  <a:srgbClr val="000000"/>
                </a:solidFill>
                <a:latin typeface="Calibri" pitchFamily="34" charset="0"/>
              </a:rPr>
              <a:t>Corporate Peer Review in operating company was completed on 2015</a:t>
            </a:r>
            <a:r>
              <a:rPr lang="en-US" dirty="0" smtClean="0">
                <a:solidFill>
                  <a:srgbClr val="000000"/>
                </a:solidFill>
                <a:latin typeface="Calibri" pitchFamily="34" charset="0"/>
              </a:rPr>
              <a:t>.</a:t>
            </a:r>
            <a:endParaRPr lang="en-US" dirty="0">
              <a:solidFill>
                <a:srgbClr val="000000"/>
              </a:solidFill>
              <a:latin typeface="Calibri" pitchFamily="34" charset="0"/>
            </a:endParaRPr>
          </a:p>
        </p:txBody>
      </p:sp>
      <p:sp>
        <p:nvSpPr>
          <p:cNvPr id="4" name="Slide Number Placeholder 3"/>
          <p:cNvSpPr>
            <a:spLocks noGrp="1"/>
          </p:cNvSpPr>
          <p:nvPr>
            <p:ph type="sldNum" sz="quarter" idx="11"/>
          </p:nvPr>
        </p:nvSpPr>
        <p:spPr/>
        <p:txBody>
          <a:bodyPr/>
          <a:lstStyle/>
          <a:p>
            <a:pPr>
              <a:defRPr/>
            </a:pPr>
            <a:fld id="{FDB0F732-E039-4EAE-8E12-916F99782192}" type="slidenum">
              <a:rPr lang="en-GB" smtClean="0"/>
              <a:pPr>
                <a:defRPr/>
              </a:pPr>
              <a:t>9</a:t>
            </a:fld>
            <a:endParaRPr lang="en-GB"/>
          </a:p>
        </p:txBody>
      </p:sp>
    </p:spTree>
    <p:extLst>
      <p:ext uri="{BB962C8B-B14F-4D97-AF65-F5344CB8AC3E}">
        <p14:creationId xmlns:p14="http://schemas.microsoft.com/office/powerpoint/2010/main" val="2771439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is is WAN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11548</TotalTime>
  <Words>2392</Words>
  <Application>Microsoft Office PowerPoint</Application>
  <PresentationFormat>On-screen Show (4:3)</PresentationFormat>
  <Paragraphs>379</Paragraphs>
  <Slides>28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 Nazanin</vt:lpstr>
      <vt:lpstr>Calibri</vt:lpstr>
      <vt:lpstr>Courier New</vt:lpstr>
      <vt:lpstr>Times New Roman</vt:lpstr>
      <vt:lpstr>Wingdings</vt:lpstr>
      <vt:lpstr>1_This is WANO</vt:lpstr>
      <vt:lpstr>Operating Company of Bushehr NPP Ghaffari - Hossein Bushehr NPP Manager &amp; Managing Director</vt:lpstr>
      <vt:lpstr>1. General information 2. Current status 3. Design-informed peer reviews in WANO-MC 4. Nuclear Safety Culture assessment during peer reviews  </vt:lpstr>
      <vt:lpstr>General BNPP Information</vt:lpstr>
      <vt:lpstr>General BNPP Information</vt:lpstr>
      <vt:lpstr> General information 2. Current status 3. Design-informed peer reviews in WANO-MC 4. Nuclear Safety Culture assessment during peer reviews     </vt:lpstr>
      <vt:lpstr>Current Status</vt:lpstr>
      <vt:lpstr>Current Status</vt:lpstr>
      <vt:lpstr>PowerPoint Presentation</vt:lpstr>
      <vt:lpstr>PowerPoint Presentation</vt:lpstr>
      <vt:lpstr>WANO Peer Review Results  AFIs</vt:lpstr>
      <vt:lpstr>WANO Peer Review Results  AFIs</vt:lpstr>
      <vt:lpstr>WANO Peer Review Results  GPs</vt:lpstr>
      <vt:lpstr>PowerPoint Presentation</vt:lpstr>
      <vt:lpstr>PowerPoint Presentation</vt:lpstr>
      <vt:lpstr>Interaction Plan between Bushehr NPP and WANO-MC, 2016-17</vt:lpstr>
      <vt:lpstr>Interaction Plan between Bushehr NPP and WANO-MC, 2016-17</vt:lpstr>
      <vt:lpstr>An example of measures taken for each AFI </vt:lpstr>
      <vt:lpstr>Participation in WANO Activities - 2015</vt:lpstr>
      <vt:lpstr>WANO TSMs in Bushehr NPP - 2015</vt:lpstr>
      <vt:lpstr>Number of NPP/organization employees involved in WANO-MC activity in 2015</vt:lpstr>
      <vt:lpstr>TSMs planned and held in BNPP on 2016</vt:lpstr>
      <vt:lpstr>Participation in WANO Activities  2010 -2016</vt:lpstr>
      <vt:lpstr> General information 2. Current status 3. Design-informed peer reviews in WANO-MC 4. Nuclear Safety Culture assessment during peer reviews    </vt:lpstr>
      <vt:lpstr>Design-informed peer reviews in WANO-MC</vt:lpstr>
      <vt:lpstr>Design-informed peer reviews in WANO-MC</vt:lpstr>
      <vt:lpstr> General information 2. Current status 3. Design-informed peer reviews in WANO-MC 4. Nuclear Safety Culture assessment during peer reviews    </vt:lpstr>
      <vt:lpstr>PowerPoint Presentation</vt:lpstr>
      <vt:lpstr>PowerPoint Presentation</vt:lpstr>
    </vt:vector>
  </TitlesOfParts>
  <Company>INPO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Московский Центр ВАО АЭС</dc:title>
  <dc:creator>Frolov</dc:creator>
  <cp:lastModifiedBy>MRT</cp:lastModifiedBy>
  <cp:revision>708</cp:revision>
  <cp:lastPrinted>2014-04-01T14:44:41Z</cp:lastPrinted>
  <dcterms:created xsi:type="dcterms:W3CDTF">2005-09-23T13:48:19Z</dcterms:created>
  <dcterms:modified xsi:type="dcterms:W3CDTF">2016-04-10T08:34:38Z</dcterms:modified>
</cp:coreProperties>
</file>