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1"/>
  </p:notesMasterIdLst>
  <p:handoutMasterIdLst>
    <p:handoutMasterId r:id="rId22"/>
  </p:handoutMasterIdLst>
  <p:sldIdLst>
    <p:sldId id="276" r:id="rId2"/>
    <p:sldId id="317" r:id="rId3"/>
    <p:sldId id="370" r:id="rId4"/>
    <p:sldId id="373" r:id="rId5"/>
    <p:sldId id="374" r:id="rId6"/>
    <p:sldId id="375" r:id="rId7"/>
    <p:sldId id="376" r:id="rId8"/>
    <p:sldId id="377" r:id="rId9"/>
    <p:sldId id="379" r:id="rId10"/>
    <p:sldId id="366" r:id="rId11"/>
    <p:sldId id="334" r:id="rId12"/>
    <p:sldId id="347" r:id="rId13"/>
    <p:sldId id="350" r:id="rId14"/>
    <p:sldId id="331" r:id="rId15"/>
    <p:sldId id="354" r:id="rId16"/>
    <p:sldId id="360" r:id="rId17"/>
    <p:sldId id="363" r:id="rId18"/>
    <p:sldId id="378" r:id="rId19"/>
    <p:sldId id="335" r:id="rId2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F"/>
    <a:srgbClr val="00B3DC"/>
    <a:srgbClr val="E99347"/>
    <a:srgbClr val="0D499C"/>
    <a:srgbClr val="152225"/>
    <a:srgbClr val="102E50"/>
    <a:srgbClr val="1A4B7F"/>
    <a:srgbClr val="294046"/>
    <a:srgbClr val="242F5F"/>
    <a:srgbClr val="0D4C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59130" autoAdjust="0"/>
  </p:normalViewPr>
  <p:slideViewPr>
    <p:cSldViewPr snapToGrid="0">
      <p:cViewPr varScale="1">
        <p:scale>
          <a:sx n="73" d="100"/>
          <a:sy n="73" d="100"/>
        </p:scale>
        <p:origin x="1314" y="54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AFIs Distribution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6-4546-9A19-452FFF829D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6-4546-9A19-452FFF829D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E6-4546-9A19-452FFF829D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E6-4546-9A19-452FFF829D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E6-4546-9A19-452FFF829D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E6-4546-9A19-452FFF829D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E6-4546-9A19-452FFF829DB3}"/>
              </c:ext>
            </c:extLst>
          </c:dPt>
          <c:cat>
            <c:strRef>
              <c:f>Лист1!$A$2:$A$8</c:f>
              <c:strCache>
                <c:ptCount val="7"/>
                <c:pt idx="0">
                  <c:v>CO.1</c:v>
                </c:pt>
                <c:pt idx="1">
                  <c:v>CO.2</c:v>
                </c:pt>
                <c:pt idx="2">
                  <c:v>CO.3</c:v>
                </c:pt>
                <c:pt idx="3">
                  <c:v>CO.4</c:v>
                </c:pt>
                <c:pt idx="4">
                  <c:v>CO.5</c:v>
                </c:pt>
                <c:pt idx="5">
                  <c:v>CO.6</c:v>
                </c:pt>
                <c:pt idx="6">
                  <c:v>CO.7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</c:v>
                </c:pt>
                <c:pt idx="1">
                  <c:v>47</c:v>
                </c:pt>
                <c:pt idx="2">
                  <c:v>34</c:v>
                </c:pt>
                <c:pt idx="3">
                  <c:v>35</c:v>
                </c:pt>
                <c:pt idx="4">
                  <c:v>19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8-4391-82FC-EC1217190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35634014557252"/>
          <c:y val="0.93425167238008477"/>
          <c:w val="0.46416432728517631"/>
          <c:h val="5.7342023818743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CE4C-9DF6-4613-895B-1C42EDC0CA5C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156D-CB3F-4C3B-B7AC-F0771338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6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4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23" indent="-2846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353" indent="-22739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331" indent="-22739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308" indent="-22739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7285" indent="-227399" defTabSz="4579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5262" indent="-227399" defTabSz="4579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240" indent="-227399" defTabSz="4579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1217" indent="-227399" defTabSz="4579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74DDC-172A-4A75-AD0D-7FA4E60FA866}" type="slidenum">
              <a:rPr lang="en-GB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ru-RU" smtClean="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6963" y="874713"/>
            <a:ext cx="4625975" cy="34702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746" y="4744676"/>
            <a:ext cx="5000425" cy="4502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48" tIns="47225" rIns="94448" bIns="47225" numCol="1" anchor="t" anchorCtr="0" compatLnSpc="1">
            <a:prstTxWarp prst="textNoShape">
              <a:avLst/>
            </a:prstTxWarp>
          </a:bodyPr>
          <a:lstStyle/>
          <a:p>
            <a:pPr defTabSz="769656"/>
            <a:endParaRPr lang="sv-SE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9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1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2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2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2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533D7-2654-4572-8879-F7962F6FF73F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8838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59313"/>
            <a:ext cx="48895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1" tIns="46641" rIns="93281" bIns="46641"/>
          <a:lstStyle/>
          <a:p>
            <a:pPr defTabSz="762000" eaLnBrk="1" hangingPunct="1"/>
            <a:endParaRPr lang="sv-S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7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533D7-2654-4572-8879-F7962F6FF73F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58838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59313"/>
            <a:ext cx="48895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1" tIns="46641" rIns="93281" bIns="46641"/>
          <a:lstStyle/>
          <a:p>
            <a:pPr defTabSz="762000" eaLnBrk="1" hangingPunct="1"/>
            <a:endParaRPr lang="sv-S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4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wano.info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hyperlink" Target="http://members.wano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140332"/>
            <a:ext cx="5501640" cy="4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2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9267" y="-67733"/>
            <a:ext cx="9279467" cy="6993466"/>
          </a:xfrm>
          <a:prstGeom prst="rect">
            <a:avLst/>
          </a:prstGeom>
          <a:solidFill>
            <a:srgbClr val="003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148523"/>
            <a:ext cx="5501640" cy="4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285999" y="1680063"/>
            <a:ext cx="6379699" cy="4544892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000" smtClean="0"/>
              <a:t>Образец текста</a:t>
            </a:r>
          </a:p>
          <a:p>
            <a:pPr marL="0" lvl="1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000" smtClean="0"/>
              <a:t>Второй уровень</a:t>
            </a:r>
          </a:p>
          <a:p>
            <a:pPr marL="0" lvl="2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000" smtClean="0"/>
              <a:t>Третий уровень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71267" y="209551"/>
            <a:ext cx="7125069" cy="9597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F9C7E-AF8D-4046-ACFC-179B9DBDE3AA}"/>
              </a:ext>
            </a:extLst>
          </p:cNvPr>
          <p:cNvSpPr txBox="1"/>
          <p:nvPr userDrawn="1"/>
        </p:nvSpPr>
        <p:spPr>
          <a:xfrm>
            <a:off x="2285999" y="5264628"/>
            <a:ext cx="6388663" cy="62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spc="300" dirty="0">
                <a:solidFill>
                  <a:srgbClr val="00355F"/>
                </a:solidFill>
                <a:latin typeface="+mj-lt"/>
              </a:rPr>
              <a:t>DISTRIBUTION CLASSIFICATION</a:t>
            </a:r>
            <a:r>
              <a:rPr lang="en-US" sz="1100" spc="300" dirty="0">
                <a:solidFill>
                  <a:srgbClr val="00355F"/>
                </a:solidFill>
                <a:latin typeface="+mj-lt"/>
              </a:rPr>
              <a:t>:</a:t>
            </a:r>
            <a:br>
              <a:rPr lang="en-US" sz="1100" spc="300" dirty="0">
                <a:solidFill>
                  <a:srgbClr val="00355F"/>
                </a:solidFill>
                <a:latin typeface="+mj-lt"/>
              </a:rPr>
            </a:br>
            <a:r>
              <a:rPr lang="en-US" sz="1100" spc="300" dirty="0">
                <a:solidFill>
                  <a:srgbClr val="00355F"/>
                </a:solidFill>
                <a:latin typeface="+mj-lt"/>
              </a:rPr>
              <a:t>[OPEN/GENERAL/LIMITED/RESTRICTED]</a:t>
            </a:r>
          </a:p>
        </p:txBody>
      </p: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6196FE8-B6D9-584C-B71C-E1F8AA7B2D6E}"/>
              </a:ext>
            </a:extLst>
          </p:cNvPr>
          <p:cNvSpPr txBox="1">
            <a:spLocks/>
          </p:cNvSpPr>
          <p:nvPr userDrawn="1"/>
        </p:nvSpPr>
        <p:spPr>
          <a:xfrm>
            <a:off x="2338352" y="1532908"/>
            <a:ext cx="6289118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LISTENING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0AAE0-273D-C447-A84C-069F93913794}"/>
              </a:ext>
            </a:extLst>
          </p:cNvPr>
          <p:cNvCxnSpPr>
            <a:cxnSpLocks/>
          </p:cNvCxnSpPr>
          <p:nvPr userDrawn="1"/>
        </p:nvCxnSpPr>
        <p:spPr>
          <a:xfrm>
            <a:off x="2338351" y="2385988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F819-5424-0849-B572-55E21EFDB80D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7634B-C7C3-B440-A4CD-605578E3D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F65C27E-E666-904B-B68D-6AA77548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293773-E496-8F4A-BA86-5F33DB419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4"/>
          <a:stretch/>
        </p:blipFill>
        <p:spPr>
          <a:xfrm>
            <a:off x="-97971" y="2317670"/>
            <a:ext cx="2073353" cy="3850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A0828F-7379-7942-9F76-920C1A67486B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CD3F8-0A32-4F42-B19B-B23A5495CD0A}"/>
              </a:ext>
            </a:extLst>
          </p:cNvPr>
          <p:cNvGrpSpPr/>
          <p:nvPr userDrawn="1"/>
        </p:nvGrpSpPr>
        <p:grpSpPr>
          <a:xfrm>
            <a:off x="2314075" y="3230977"/>
            <a:ext cx="6289118" cy="1156740"/>
            <a:chOff x="2314075" y="3230977"/>
            <a:chExt cx="6289118" cy="115674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WANO 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4E5154-1913-D64A-9D74-19847AB8C668}"/>
                </a:ext>
              </a:extLst>
            </p:cNvPr>
            <p:cNvSpPr txBox="1"/>
            <p:nvPr/>
          </p:nvSpPr>
          <p:spPr>
            <a:xfrm>
              <a:off x="3212538" y="323097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hlinkClick r:id="rId3"/>
                </a:rPr>
                <a:t>wano.info</a:t>
              </a:r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39BBE0-5C74-5949-A800-BDAC74B85C57}"/>
                </a:ext>
              </a:extLst>
            </p:cNvPr>
            <p:cNvSpPr txBox="1"/>
            <p:nvPr/>
          </p:nvSpPr>
          <p:spPr>
            <a:xfrm>
              <a:off x="4547724" y="360284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hlinkClick r:id="rId4"/>
                </a:rPr>
                <a:t>members.wano.org</a:t>
              </a:r>
              <a:endParaRPr lang="en-US" sz="2400" dirty="0"/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12CD371-0EE5-0142-AF51-99B42A7EF1B2}"/>
              </a:ext>
            </a:extLst>
          </p:cNvPr>
          <p:cNvSpPr txBox="1">
            <a:spLocks/>
          </p:cNvSpPr>
          <p:nvPr userDrawn="1"/>
        </p:nvSpPr>
        <p:spPr>
          <a:xfrm>
            <a:off x="2319453" y="2720844"/>
            <a:ext cx="6346245" cy="31972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5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  <a:buNone/>
            </a:pPr>
            <a:r>
              <a:rPr lang="en-GB" sz="2200" b="1" spc="300" dirty="0">
                <a:solidFill>
                  <a:srgbClr val="00B3DC"/>
                </a:solidFill>
              </a:rPr>
              <a:t>FOR MORE INFORMATION PLEASE VISIT</a:t>
            </a:r>
            <a:endParaRPr lang="en-GB" spc="300" dirty="0">
              <a:solidFill>
                <a:srgbClr val="00B3DC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7171C-F98A-A248-A605-336424B06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4"/>
          <a:stretch/>
        </p:blipFill>
        <p:spPr>
          <a:xfrm>
            <a:off x="-120770" y="2317670"/>
            <a:ext cx="2096152" cy="385029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401A9-7F83-1841-984A-D491EB8D18BF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26036-AFC7-1F4D-A46F-DE6C7A5739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56098D-1748-C14A-98DB-F6FD4C6E4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5"/>
          <a:stretch/>
        </p:blipFill>
        <p:spPr>
          <a:xfrm>
            <a:off x="-51758" y="2317670"/>
            <a:ext cx="2027140" cy="385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B5B982-D2F0-6E43-BF79-1602805A5127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8" y="108403"/>
            <a:ext cx="1862143" cy="1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7" r:id="rId2"/>
    <p:sldLayoutId id="2147483726" r:id="rId3"/>
    <p:sldLayoutId id="2147483672" r:id="rId4"/>
    <p:sldLayoutId id="2147483736" r:id="rId5"/>
    <p:sldLayoutId id="2147483739" r:id="rId6"/>
    <p:sldLayoutId id="2147483743" r:id="rId7"/>
    <p:sldLayoutId id="2147483745" r:id="rId8"/>
    <p:sldLayoutId id="2147483744" r:id="rId9"/>
    <p:sldLayoutId id="214748374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spc="300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Tx/>
        <a:buBlip>
          <a:blip r:embed="rId15"/>
        </a:buBlip>
        <a:defRPr lang="en-US" sz="2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5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5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00B3DC"/>
        </a:buClr>
        <a:buSzPct val="100000"/>
        <a:buFont typeface="Courier New" panose="02070309020205020404" pitchFamily="49" charset="0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3488"/>
            <a:ext cx="9144000" cy="562451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/>
                </a:solidFill>
                <a:cs typeface="Tahoma" pitchFamily="34" charset="0"/>
              </a:rPr>
              <a:t>Brief the company staff on the corporate peer review (CPR) process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/>
                </a:solidFill>
                <a:cs typeface="Tahoma" pitchFamily="34" charset="0"/>
              </a:rPr>
              <a:t>Review the scope of the CPR, including WANO PO&amp;Cs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/>
                </a:solidFill>
                <a:cs typeface="Tahoma" pitchFamily="34" charset="0"/>
              </a:rPr>
              <a:t>Understand the company organization. Meetings (interviews) with Company &amp; Plant High Level Executives &amp; Managers 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/>
                </a:solidFill>
                <a:cs typeface="Tahoma" pitchFamily="34" charset="0"/>
              </a:rPr>
              <a:t>Identify potential focus areas</a:t>
            </a:r>
            <a:endParaRPr lang="ru-RU" alt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Define advance information package for CPR</a:t>
            </a:r>
            <a:endParaRPr lang="ru-RU" alt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Discuss logistical arrangements, including CPR Minutes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27279D"/>
              </a:buClr>
              <a:buFont typeface="Wingdings" panose="05000000000000000000" pitchFamily="2" charset="2"/>
              <a:buNone/>
              <a:defRPr/>
            </a:pPr>
            <a:endParaRPr lang="en-US" altLang="ja-JP" sz="1600" dirty="0" smtClean="0">
              <a:solidFill>
                <a:srgbClr val="27279D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2175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/>
              <a:t>Objectives of the CPR</a:t>
            </a:r>
            <a:r>
              <a:rPr lang="ru-RU" altLang="en-US" sz="3200" dirty="0" smtClean="0"/>
              <a:t> </a:t>
            </a:r>
            <a:r>
              <a:rPr lang="en-US" altLang="en-US" sz="3200" dirty="0" smtClean="0"/>
              <a:t>Pre-Visit</a:t>
            </a:r>
            <a:endParaRPr lang="en-GB" altLang="en-US" sz="32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2BA"/>
              </a:buClr>
              <a:buSzPct val="75000"/>
              <a:buFont typeface="Wingdings 3" panose="05040102010807070707" pitchFamily="18" charset="2"/>
              <a:buChar char="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D69FE2-23F1-4CAC-B27C-3E353F4C7134}" type="slidenum">
              <a:rPr lang="en-US" altLang="en-US" sz="1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96929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6" y="1705235"/>
            <a:ext cx="8606454" cy="3507700"/>
          </a:xfrm>
        </p:spPr>
        <p:txBody>
          <a:bodyPr>
            <a:normAutofit/>
          </a:bodyPr>
          <a:lstStyle/>
          <a:p>
            <a:pPr lvl="0"/>
            <a:r>
              <a:rPr lang="en-GB" sz="3200" b="1" dirty="0">
                <a:solidFill>
                  <a:srgbClr val="0D499C"/>
                </a:solidFill>
                <a:latin typeface="+mj-lt"/>
                <a:ea typeface="+mj-ea"/>
                <a:cs typeface="+mj-cs"/>
              </a:rPr>
              <a:t>Preliminary visit </a:t>
            </a:r>
            <a:r>
              <a:rPr lang="ru-RU" sz="3200" b="1" dirty="0" smtClean="0"/>
              <a:t>(</a:t>
            </a:r>
            <a:r>
              <a:rPr lang="en-US" sz="3200" b="1" dirty="0" smtClean="0"/>
              <a:t>October 19 - 20, 2021</a:t>
            </a:r>
            <a:r>
              <a:rPr lang="ru-RU" sz="3200" b="1" dirty="0" smtClean="0"/>
              <a:t>)</a:t>
            </a:r>
          </a:p>
          <a:p>
            <a:pPr lvl="0"/>
            <a:r>
              <a:rPr lang="en-US" sz="3200" b="1" dirty="0" smtClean="0">
                <a:solidFill>
                  <a:srgbClr val="0D499C"/>
                </a:solidFill>
                <a:latin typeface="+mj-lt"/>
                <a:ea typeface="+mj-ea"/>
                <a:cs typeface="+mj-cs"/>
              </a:rPr>
              <a:t>CPR</a:t>
            </a:r>
            <a:r>
              <a:rPr lang="en-US" sz="3200" dirty="0" smtClean="0"/>
              <a:t> </a:t>
            </a:r>
            <a:r>
              <a:rPr lang="ru-RU" sz="3200" b="1" dirty="0" smtClean="0"/>
              <a:t>(</a:t>
            </a:r>
            <a:r>
              <a:rPr lang="en-US" sz="3200" b="1" dirty="0" smtClean="0"/>
              <a:t>May 15 – 26, 2022</a:t>
            </a:r>
            <a:r>
              <a:rPr lang="ru-RU" sz="3200" b="1" dirty="0" smtClean="0"/>
              <a:t>)</a:t>
            </a:r>
            <a:endParaRPr lang="en-GB" sz="3200" b="1" dirty="0"/>
          </a:p>
          <a:p>
            <a:pPr lvl="0"/>
            <a:r>
              <a:rPr lang="en-US" altLang="ru-RU" sz="3200" b="1" dirty="0"/>
              <a:t>A</a:t>
            </a:r>
            <a:r>
              <a:rPr lang="en-US" altLang="ru-RU" sz="3200" dirty="0"/>
              <a:t> </a:t>
            </a:r>
            <a:r>
              <a:rPr lang="en-US" altLang="ru-RU" sz="3200" b="1" dirty="0">
                <a:solidFill>
                  <a:srgbClr val="0D499C"/>
                </a:solidFill>
                <a:latin typeface="+mj-lt"/>
                <a:ea typeface="+mj-ea"/>
                <a:cs typeface="+mj-cs"/>
              </a:rPr>
              <a:t>Final report </a:t>
            </a:r>
            <a:r>
              <a:rPr lang="en-US" altLang="ru-RU" sz="3200" b="1" dirty="0"/>
              <a:t>is handed over to company leadership on final meeting two month after CPR has been finished</a:t>
            </a:r>
            <a:endParaRPr lang="ru-RU" sz="3200" b="1" dirty="0"/>
          </a:p>
          <a:p>
            <a:pPr lvl="0"/>
            <a:r>
              <a:rPr lang="en-US" sz="3200" b="1" dirty="0">
                <a:solidFill>
                  <a:srgbClr val="0D499C"/>
                </a:solidFill>
                <a:latin typeface="+mj-lt"/>
                <a:ea typeface="+mj-ea"/>
                <a:cs typeface="+mj-cs"/>
              </a:rPr>
              <a:t>Follow-up CPR</a:t>
            </a:r>
            <a:r>
              <a:rPr lang="ru-RU" sz="3200" b="1" dirty="0">
                <a:solidFill>
                  <a:srgbClr val="0D499C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/>
              <a:t>(</a:t>
            </a:r>
            <a:r>
              <a:rPr lang="en-US" sz="3200" b="1" dirty="0" smtClean="0"/>
              <a:t>after </a:t>
            </a:r>
            <a:r>
              <a:rPr lang="ru-RU" sz="3200" b="1" dirty="0" smtClean="0"/>
              <a:t>2</a:t>
            </a:r>
            <a:r>
              <a:rPr lang="en-US" sz="3200" b="1" dirty="0" smtClean="0"/>
              <a:t>,5</a:t>
            </a:r>
            <a:r>
              <a:rPr lang="ru-RU" sz="3200" b="1" dirty="0" smtClean="0"/>
              <a:t>-3 </a:t>
            </a:r>
            <a:r>
              <a:rPr lang="en-US" sz="3200" b="1" dirty="0" smtClean="0"/>
              <a:t>years</a:t>
            </a:r>
            <a:r>
              <a:rPr lang="ru-RU" sz="3200" b="1" dirty="0" smtClean="0"/>
              <a:t>)</a:t>
            </a:r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       CPR stages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7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202491"/>
              </p:ext>
            </p:extLst>
          </p:nvPr>
        </p:nvGraphicFramePr>
        <p:xfrm>
          <a:off x="285750" y="1771228"/>
          <a:ext cx="8607426" cy="431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WANO – MC CPR Pre-Visit 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7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VYBORNOV Sergiy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MC Deputy Director</a:t>
                      </a:r>
                      <a:r>
                        <a:rPr lang="ru-RU" sz="2800" dirty="0" smtClean="0"/>
                        <a:t> – </a:t>
                      </a:r>
                      <a:r>
                        <a:rPr lang="en-US" sz="2800" dirty="0" smtClean="0"/>
                        <a:t>Team Leader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2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SHISHKIN Sergey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MC CPR Manager</a:t>
                      </a:r>
                      <a:r>
                        <a:rPr lang="ru-RU" sz="2800" dirty="0" smtClean="0"/>
                        <a:t> –</a:t>
                      </a:r>
                      <a:r>
                        <a:rPr lang="en-US" sz="2800" dirty="0" smtClean="0"/>
                        <a:t> CPR Expert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FALLER Sergey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MC Adviser</a:t>
                      </a:r>
                      <a:r>
                        <a:rPr lang="ru-RU" sz="2800" dirty="0" smtClean="0"/>
                        <a:t> </a:t>
                      </a:r>
                      <a:r>
                        <a:rPr lang="en-US" sz="2800" dirty="0" smtClean="0"/>
                        <a:t>– CPR Expert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	CPR Pre</a:t>
            </a:r>
            <a:r>
              <a:rPr lang="en-US" sz="2800" b="1" dirty="0" smtClean="0"/>
              <a:t>-Visit TEAM COMPOSITION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25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58465"/>
              </p:ext>
            </p:extLst>
          </p:nvPr>
        </p:nvGraphicFramePr>
        <p:xfrm>
          <a:off x="1092819" y="1502228"/>
          <a:ext cx="7398037" cy="555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34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October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October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777" marR="297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10:00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Opening meeting with the Bushehr NPP (BNPP) managers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10:30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(1) with the BNPP General Director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11:30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(2) with the BNPP Chief Engineer</a:t>
                      </a: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10:00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Entrance meeting with NPPD Leaders. Pre-visit Goals. Information about the current situation in the NPPD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11:00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(CPR TL) with Vice President and Managing Director of NPPD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12:00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(2) with Deputy DG for  Technical Engineering  of NPPD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9777" marR="297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7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12:45 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ru-RU" sz="105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777" marR="2977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ru-RU" sz="105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777" marR="2977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124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13:30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(3) with BNPP Engineering &amp; Technical Division Manager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14:30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(4) with  BNPP HR Management &amp; Training Center Manager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16:00 – 16:30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Debriefing with the BNPP management</a:t>
                      </a:r>
                      <a:endParaRPr lang="en-US" sz="1400" b="1" dirty="0">
                        <a:effectLst/>
                      </a:endParaRPr>
                    </a:p>
                  </a:txBody>
                  <a:tcPr marL="29777" marR="2977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13:30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(3) with Supervision &amp; Technical Inspection Manager of NPPD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14:30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Interview (4) with Nuclear Safety Manager of NPPD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16:00 – 16:30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Debriefing with the NPPD management on the Pre-visit results</a:t>
                      </a:r>
                      <a:endParaRPr lang="en-US" sz="1400" b="1" dirty="0">
                        <a:effectLst/>
                      </a:endParaRPr>
                    </a:p>
                  </a:txBody>
                  <a:tcPr marL="29777" marR="297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135" y="209551"/>
            <a:ext cx="7310310" cy="959768"/>
          </a:xfrm>
        </p:spPr>
        <p:txBody>
          <a:bodyPr/>
          <a:lstStyle/>
          <a:p>
            <a:r>
              <a:rPr lang="en-US" sz="2800" b="1" dirty="0" smtClean="0"/>
              <a:t>CPR Pre-Visit </a:t>
            </a:r>
            <a:r>
              <a:rPr lang="en-US" sz="2800" b="1" dirty="0" err="1" smtClean="0"/>
              <a:t>Programme</a:t>
            </a:r>
            <a:r>
              <a:rPr lang="en-US" sz="2800" b="1" dirty="0" smtClean="0"/>
              <a:t> Time-Frame</a:t>
            </a:r>
            <a:endParaRPr lang="en-GB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6" y="1779676"/>
            <a:ext cx="8606454" cy="290342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Team Leader</a:t>
            </a:r>
            <a:endParaRPr lang="en-GB" sz="3200" b="1" dirty="0"/>
          </a:p>
          <a:p>
            <a:pPr lvl="0"/>
            <a:r>
              <a:rPr lang="en-US" sz="3200" b="1" dirty="0" smtClean="0">
                <a:solidFill>
                  <a:schemeClr val="tx1"/>
                </a:solidFill>
              </a:rPr>
              <a:t>6-7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Experts (including from </a:t>
            </a:r>
            <a:r>
              <a:rPr lang="en-US" sz="3200" b="1" dirty="0" smtClean="0">
                <a:solidFill>
                  <a:schemeClr val="tx1"/>
                </a:solidFill>
              </a:rPr>
              <a:t>WANO PC</a:t>
            </a:r>
            <a:r>
              <a:rPr lang="en-US" sz="3200" b="1" dirty="0" smtClean="0"/>
              <a:t>)</a:t>
            </a:r>
          </a:p>
          <a:p>
            <a:pPr lvl="0"/>
            <a:r>
              <a:rPr lang="en-US" sz="3200" b="1" dirty="0"/>
              <a:t>Host Peer</a:t>
            </a:r>
            <a:endParaRPr lang="ru-RU" sz="3200" b="1" dirty="0"/>
          </a:p>
          <a:p>
            <a:pPr lvl="0"/>
            <a:r>
              <a:rPr lang="en-US" sz="3200" b="1" dirty="0" smtClean="0"/>
              <a:t>Coordinator</a:t>
            </a:r>
            <a:endParaRPr lang="ru-RU" sz="3200" b="1" dirty="0"/>
          </a:p>
          <a:p>
            <a:pPr lvl="0"/>
            <a:r>
              <a:rPr lang="en-US" sz="3200" b="1" dirty="0" smtClean="0"/>
              <a:t>Industry Adviser </a:t>
            </a:r>
            <a:endParaRPr lang="ru-RU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CPR team composition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46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6" y="1922548"/>
            <a:ext cx="8606454" cy="3427928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</a:rPr>
              <a:t>Since April 2011, 12 CPRs have been held at the WANO MC</a:t>
            </a:r>
            <a:endParaRPr lang="ru-RU" sz="30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</a:rPr>
              <a:t>Developed 48 AFIs</a:t>
            </a:r>
            <a:endParaRPr lang="ru-RU" sz="30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tx1"/>
                </a:solidFill>
              </a:rPr>
              <a:t>Formulated </a:t>
            </a:r>
            <a:r>
              <a:rPr lang="en-US" sz="3000" dirty="0">
                <a:solidFill>
                  <a:schemeClr val="tx1"/>
                </a:solidFill>
              </a:rPr>
              <a:t>34 Strengths</a:t>
            </a:r>
            <a:endParaRPr lang="en-GB" sz="30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altLang="ru-RU" sz="3000" dirty="0" smtClean="0">
                <a:solidFill>
                  <a:schemeClr val="tx1"/>
                </a:solidFill>
              </a:rPr>
              <a:t>The </a:t>
            </a:r>
            <a:r>
              <a:rPr lang="en-US" altLang="ru-RU" sz="3000" dirty="0">
                <a:solidFill>
                  <a:schemeClr val="tx1"/>
                </a:solidFill>
              </a:rPr>
              <a:t>process of preparing and conducting the </a:t>
            </a:r>
            <a:r>
              <a:rPr lang="en-US" altLang="ru-RU" sz="3000" dirty="0" smtClean="0">
                <a:solidFill>
                  <a:schemeClr val="tx1"/>
                </a:solidFill>
              </a:rPr>
              <a:t>CPR </a:t>
            </a:r>
            <a:r>
              <a:rPr lang="en-US" altLang="ru-RU" sz="3000" dirty="0">
                <a:solidFill>
                  <a:schemeClr val="tx1"/>
                </a:solidFill>
              </a:rPr>
              <a:t>allows the company to re-evaluate its role and interaction with </a:t>
            </a:r>
            <a:r>
              <a:rPr lang="en-US" altLang="ru-RU" sz="3000" dirty="0" smtClean="0">
                <a:solidFill>
                  <a:schemeClr val="tx1"/>
                </a:solidFill>
              </a:rPr>
              <a:t>NPP</a:t>
            </a:r>
            <a:endParaRPr lang="ru-RU" altLang="ru-RU" sz="3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ru-RU" sz="3000" dirty="0">
                <a:solidFill>
                  <a:schemeClr val="tx1"/>
                </a:solidFill>
              </a:rPr>
              <a:t>Company executives are involved in the process and highly value </a:t>
            </a:r>
            <a:r>
              <a:rPr lang="en-US" altLang="ru-RU" sz="3000" dirty="0" smtClean="0">
                <a:solidFill>
                  <a:schemeClr val="tx1"/>
                </a:solidFill>
              </a:rPr>
              <a:t>CPR results</a:t>
            </a:r>
            <a:endParaRPr lang="ru-RU" altLang="ru-RU" sz="3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</a:t>
            </a:r>
            <a:r>
              <a:rPr lang="en-US" sz="3600" dirty="0"/>
              <a:t>round of </a:t>
            </a:r>
            <a:r>
              <a:rPr lang="en-US" sz="3600" dirty="0" smtClean="0"/>
              <a:t>CPR`s completed</a:t>
            </a:r>
            <a:endParaRPr lang="en-GB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412750" y="1647825"/>
          <a:ext cx="8397875" cy="45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CPR`s First round  </a:t>
            </a:r>
            <a:r>
              <a:rPr lang="en-US" dirty="0" smtClean="0"/>
              <a:t>Results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All RC</a:t>
            </a:r>
            <a:r>
              <a:rPr lang="ru-RU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2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49313"/>
            <a:ext cx="9144000" cy="6008687"/>
          </a:xfrm>
        </p:spPr>
        <p:txBody>
          <a:bodyPr lIns="92075" tIns="46038" rIns="92075" bIns="46038">
            <a:normAutofit/>
          </a:bodyPr>
          <a:lstStyle/>
          <a:p>
            <a:pPr algn="just" defTabSz="762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altLang="ru-RU" sz="2400" b="1" u="sng" dirty="0" smtClean="0">
              <a:cs typeface="Times New Roman" panose="02020603050405020304" pitchFamily="18" charset="0"/>
            </a:endParaRPr>
          </a:p>
          <a:p>
            <a:pPr algn="just" defTabSz="762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altLang="ru-RU" sz="2800" b="1" i="1" dirty="0">
                <a:cs typeface="Times New Roman" panose="02020603050405020304" pitchFamily="18" charset="0"/>
              </a:rPr>
              <a:t>What MC companies received or learned new:</a:t>
            </a:r>
            <a:endParaRPr lang="ru-RU" altLang="ru-RU" sz="2800" b="1" i="1" dirty="0" smtClean="0">
              <a:cs typeface="Times New Roman" panose="02020603050405020304" pitchFamily="18" charset="0"/>
            </a:endParaRPr>
          </a:p>
          <a:p>
            <a:pPr defTabSz="762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Unexpected </a:t>
            </a: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finds for most companies when compared to WANO standards</a:t>
            </a:r>
          </a:p>
          <a:p>
            <a:pPr defTabSz="762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US" alt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CPR </a:t>
            </a: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preparation process and communication during the </a:t>
            </a:r>
            <a:r>
              <a:rPr lang="en-US" alt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stimulate a reassessment of activities.</a:t>
            </a:r>
          </a:p>
          <a:p>
            <a:pPr defTabSz="762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Understanding the priority of nuclear </a:t>
            </a:r>
            <a:r>
              <a:rPr lang="en-US" altLang="ru-RU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safety, </a:t>
            </a: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the importance of participation and understanding of nuclear activities</a:t>
            </a:r>
          </a:p>
          <a:p>
            <a:pPr defTabSz="762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Some companies went on to restructure and introduce new processes</a:t>
            </a:r>
            <a:endParaRPr altLang="ru-RU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defTabSz="762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cs typeface="Times New Roman" panose="02020603050405020304" pitchFamily="18" charset="0"/>
              </a:rPr>
            </a:br>
            <a:endParaRPr lang="ru-RU" altLang="ru-RU" sz="2200" dirty="0">
              <a:cs typeface="Times New Roman" panose="02020603050405020304" pitchFamily="18" charset="0"/>
            </a:endParaRPr>
          </a:p>
          <a:p>
            <a:pPr algn="just" defTabSz="762000">
              <a:buFont typeface="Wingdings" panose="05000000000000000000" pitchFamily="2" charset="2"/>
              <a:buChar char="ü"/>
              <a:defRPr/>
            </a:pPr>
            <a:endParaRPr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3488"/>
          </a:xfrm>
        </p:spPr>
        <p:txBody>
          <a:bodyPr/>
          <a:lstStyle/>
          <a:p>
            <a:pPr>
              <a:defRPr/>
            </a:pPr>
            <a:r>
              <a:rPr lang="en-US" altLang="ru-RU" sz="3200" dirty="0" smtClean="0">
                <a:latin typeface="+mn-lt"/>
                <a:cs typeface="Times New Roman" panose="02020603050405020304" pitchFamily="18" charset="0"/>
              </a:rPr>
              <a:t>Brief conclusions</a:t>
            </a:r>
            <a:r>
              <a:rPr lang="ru-RU" altLang="ru-RU" sz="32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GB" altLang="ru-RU" sz="32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66313" y="6406695"/>
            <a:ext cx="473529" cy="451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anose="05000000000000000000" pitchFamily="2" charset="2"/>
              <a:buChar char="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anose="05000000000000000000" pitchFamily="2" charset="2"/>
              <a:buChar char="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anose="05000000000000000000" pitchFamily="2" charset="2"/>
              <a:buChar char="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EED1B20-FB77-4504-84C5-06F793C482F6}" type="slidenum">
              <a:rPr lang="en-US" altLang="ru-RU" sz="1200" smtClean="0">
                <a:latin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ru-RU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654127"/>
          </a:xfrm>
        </p:spPr>
        <p:txBody>
          <a:bodyPr/>
          <a:lstStyle/>
          <a:p>
            <a:pPr algn="ctr"/>
            <a:r>
              <a:rPr lang="en-US" dirty="0" smtClean="0"/>
              <a:t>CPR - FU April, 2018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59" y="1306286"/>
            <a:ext cx="7785114" cy="48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69" y="218563"/>
            <a:ext cx="6633077" cy="853080"/>
          </a:xfrm>
        </p:spPr>
        <p:txBody>
          <a:bodyPr/>
          <a:lstStyle/>
          <a:p>
            <a:pPr algn="ctr"/>
            <a:r>
              <a:rPr lang="en-US" sz="2600" dirty="0" smtClean="0"/>
              <a:t>WANO – MC </a:t>
            </a:r>
            <a:r>
              <a:rPr lang="en-US" sz="2600" dirty="0"/>
              <a:t>CORPORATE PEER </a:t>
            </a:r>
            <a:r>
              <a:rPr lang="en-US" sz="2600" dirty="0" smtClean="0"/>
              <a:t>REVIEW OF NPPD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576906"/>
            <a:ext cx="7027100" cy="465037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355F"/>
                </a:solidFill>
              </a:rPr>
              <a:t>   WANO – MC CPR Pre-Visit </a:t>
            </a:r>
            <a:endParaRPr lang="en-GB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19</a:t>
            </a:r>
            <a:r>
              <a:rPr lang="en-GB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-20 October 2021</a:t>
            </a:r>
          </a:p>
          <a:p>
            <a:pPr marL="0" indent="0">
              <a:buNone/>
            </a:pPr>
            <a:r>
              <a:rPr lang="en-GB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                        </a:t>
            </a:r>
            <a:r>
              <a:rPr lang="en-GB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NPPD 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 challenges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9" y="1293962"/>
            <a:ext cx="8205352" cy="527828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global </a:t>
            </a:r>
            <a:r>
              <a:rPr lang="en-US" sz="2400" dirty="0" smtClean="0">
                <a:solidFill>
                  <a:schemeClr val="tx1"/>
                </a:solidFill>
              </a:rPr>
              <a:t>pandemic </a:t>
            </a:r>
            <a:r>
              <a:rPr lang="en-US" sz="2400" dirty="0">
                <a:solidFill>
                  <a:schemeClr val="tx1"/>
                </a:solidFill>
              </a:rPr>
              <a:t>has led to major restrictions to international and domestic travel 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GB" sz="2400" dirty="0" smtClean="0">
                <a:solidFill>
                  <a:schemeClr val="tx1"/>
                </a:solidFill>
              </a:rPr>
              <a:t>has </a:t>
            </a:r>
            <a:r>
              <a:rPr lang="en-GB" sz="2400" dirty="0">
                <a:solidFill>
                  <a:schemeClr val="tx1"/>
                </a:solidFill>
              </a:rPr>
              <a:t>impacted </a:t>
            </a:r>
            <a:r>
              <a:rPr lang="en-GB" sz="2400" dirty="0" smtClean="0">
                <a:solidFill>
                  <a:schemeClr val="tx1"/>
                </a:solidFill>
              </a:rPr>
              <a:t>PR programme </a:t>
            </a:r>
            <a:r>
              <a:rPr lang="en-GB" sz="2400" dirty="0">
                <a:solidFill>
                  <a:schemeClr val="tx1"/>
                </a:solidFill>
              </a:rPr>
              <a:t>over the past </a:t>
            </a:r>
            <a:r>
              <a:rPr lang="en-GB" sz="2400" dirty="0" smtClean="0">
                <a:solidFill>
                  <a:schemeClr val="tx1"/>
                </a:solidFill>
              </a:rPr>
              <a:t>year, </a:t>
            </a:r>
            <a:r>
              <a:rPr lang="en-GB" sz="2400" dirty="0">
                <a:solidFill>
                  <a:schemeClr val="tx1"/>
                </a:solidFill>
              </a:rPr>
              <a:t>resulting in delays to </a:t>
            </a:r>
            <a:r>
              <a:rPr lang="en-GB" sz="2400" dirty="0" smtClean="0">
                <a:solidFill>
                  <a:schemeClr val="tx1"/>
                </a:solidFill>
              </a:rPr>
              <a:t>established activities </a:t>
            </a:r>
            <a:r>
              <a:rPr lang="en-GB" sz="2400" dirty="0">
                <a:solidFill>
                  <a:schemeClr val="tx1"/>
                </a:solidFill>
              </a:rPr>
              <a:t>at all regional </a:t>
            </a:r>
            <a:r>
              <a:rPr lang="en-GB" sz="2400" dirty="0" smtClean="0">
                <a:solidFill>
                  <a:schemeClr val="tx1"/>
                </a:solidFill>
              </a:rPr>
              <a:t>centres.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There </a:t>
            </a:r>
            <a:r>
              <a:rPr lang="en-US" sz="2400" dirty="0">
                <a:solidFill>
                  <a:schemeClr val="tx1"/>
                </a:solidFill>
              </a:rPr>
              <a:t>are a number of challenges that the </a:t>
            </a:r>
            <a:r>
              <a:rPr lang="en-US" sz="2400" dirty="0" smtClean="0">
                <a:solidFill>
                  <a:schemeClr val="tx1"/>
                </a:solidFill>
              </a:rPr>
              <a:t>PR </a:t>
            </a:r>
            <a:r>
              <a:rPr lang="en-US" sz="2400" dirty="0" err="1" smtClean="0">
                <a:solidFill>
                  <a:schemeClr val="tx1"/>
                </a:solidFill>
              </a:rPr>
              <a:t>programme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are facing during the </a:t>
            </a:r>
            <a:r>
              <a:rPr lang="en-US" sz="2400" dirty="0" smtClean="0">
                <a:solidFill>
                  <a:schemeClr val="tx1"/>
                </a:solidFill>
              </a:rPr>
              <a:t>pandemic </a:t>
            </a:r>
            <a:r>
              <a:rPr lang="en-US" sz="2400" dirty="0">
                <a:solidFill>
                  <a:schemeClr val="tx1"/>
                </a:solidFill>
              </a:rPr>
              <a:t>like maintaining the PR cycle and having qualified reviewers in each </a:t>
            </a:r>
            <a:r>
              <a:rPr lang="en-US" sz="2400" dirty="0" smtClean="0">
                <a:solidFill>
                  <a:schemeClr val="tx1"/>
                </a:solidFill>
              </a:rPr>
              <a:t>area, </a:t>
            </a:r>
            <a:r>
              <a:rPr lang="en-US" sz="2400" dirty="0">
                <a:solidFill>
                  <a:schemeClr val="tx1"/>
                </a:solidFill>
              </a:rPr>
              <a:t>for example.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In response to this challenge, it was agreed with the </a:t>
            </a:r>
            <a:r>
              <a:rPr lang="en-US" sz="2400" dirty="0" smtClean="0">
                <a:solidFill>
                  <a:schemeClr val="tx1"/>
                </a:solidFill>
              </a:rPr>
              <a:t>Management of the NPPD </a:t>
            </a:r>
            <a:r>
              <a:rPr lang="en-US" sz="2400" dirty="0">
                <a:solidFill>
                  <a:schemeClr val="tx1"/>
                </a:solidFill>
              </a:rPr>
              <a:t>that </a:t>
            </a:r>
            <a:r>
              <a:rPr lang="en-US" sz="2400" dirty="0" smtClean="0">
                <a:solidFill>
                  <a:schemeClr val="tx1"/>
                </a:solidFill>
              </a:rPr>
              <a:t>Pre-visit would be conducted in </a:t>
            </a:r>
            <a:r>
              <a:rPr lang="en-US" sz="2400" dirty="0">
                <a:solidFill>
                  <a:schemeClr val="tx1"/>
                </a:solidFill>
              </a:rPr>
              <a:t>remote </a:t>
            </a:r>
            <a:r>
              <a:rPr lang="en-US" sz="2400" dirty="0" smtClean="0">
                <a:solidFill>
                  <a:schemeClr val="tx1"/>
                </a:solidFill>
              </a:rPr>
              <a:t>mode.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66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3200" dirty="0" smtClean="0"/>
              <a:t>WANO Criteria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480" y="1492222"/>
            <a:ext cx="785818" cy="446882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92052" y="1684247"/>
            <a:ext cx="359002" cy="4129687"/>
            <a:chOff x="-475000" y="1240317"/>
            <a:chExt cx="359002" cy="4129687"/>
          </a:xfrm>
        </p:grpSpPr>
        <p:sp>
          <p:nvSpPr>
            <p:cNvPr id="18" name="Стрелка вправо с вырезом 17"/>
            <p:cNvSpPr/>
            <p:nvPr/>
          </p:nvSpPr>
          <p:spPr>
            <a:xfrm rot="10800000">
              <a:off x="-475000" y="1240317"/>
              <a:ext cx="352337" cy="313061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с вырезом 18"/>
            <p:cNvSpPr/>
            <p:nvPr/>
          </p:nvSpPr>
          <p:spPr>
            <a:xfrm rot="10800000">
              <a:off x="-475000" y="2417110"/>
              <a:ext cx="352337" cy="313061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с вырезом 19"/>
            <p:cNvSpPr/>
            <p:nvPr/>
          </p:nvSpPr>
          <p:spPr>
            <a:xfrm rot="10800000">
              <a:off x="-475000" y="5056943"/>
              <a:ext cx="352337" cy="313061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с вырезом 20"/>
            <p:cNvSpPr/>
            <p:nvPr/>
          </p:nvSpPr>
          <p:spPr>
            <a:xfrm rot="10800000">
              <a:off x="-468335" y="3585952"/>
              <a:ext cx="352337" cy="313061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46701" y="16278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424113" algn="l"/>
              </a:tabLst>
            </a:pPr>
            <a:r>
              <a:rPr lang="en-US" sz="2400" dirty="0"/>
              <a:t>Best </a:t>
            </a:r>
            <a:r>
              <a:rPr lang="en-US" sz="2400" dirty="0" smtClean="0"/>
              <a:t>practices </a:t>
            </a:r>
            <a:r>
              <a:rPr lang="ru-RU" sz="2400" dirty="0" smtClean="0"/>
              <a:t>(</a:t>
            </a:r>
            <a:r>
              <a:rPr lang="en-US" sz="2400" dirty="0"/>
              <a:t>WANO criteria</a:t>
            </a:r>
            <a:r>
              <a:rPr lang="ru-RU" sz="24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6701" y="2832904"/>
            <a:ext cx="2053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24113" algn="l"/>
              </a:tabLst>
            </a:pPr>
            <a:r>
              <a:rPr lang="en-US" sz="2400" dirty="0"/>
              <a:t>IAEA standards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87724" y="40165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424113" algn="l"/>
              </a:tabLst>
            </a:pPr>
            <a:r>
              <a:rPr lang="en-US" sz="2400" dirty="0" smtClean="0"/>
              <a:t>Operating organization requirements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46701" y="54744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424113" algn="l"/>
              </a:tabLst>
            </a:pPr>
            <a:r>
              <a:rPr lang="en-US" sz="2400" dirty="0" smtClean="0"/>
              <a:t>Regulator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6" y="1260764"/>
            <a:ext cx="8606454" cy="5181599"/>
          </a:xfrm>
        </p:spPr>
        <p:txBody>
          <a:bodyPr>
            <a:noAutofit/>
          </a:bodyPr>
          <a:lstStyle/>
          <a:p>
            <a:pPr lvl="0" algn="just"/>
            <a:r>
              <a:rPr lang="en-US" altLang="ru-RU" sz="2400" dirty="0">
                <a:solidFill>
                  <a:schemeClr val="tx1"/>
                </a:solidFill>
              </a:rPr>
              <a:t>The </a:t>
            </a:r>
            <a:r>
              <a:rPr lang="en-US" altLang="ru-RU" sz="2400" dirty="0" smtClean="0">
                <a:solidFill>
                  <a:schemeClr val="tx1"/>
                </a:solidFill>
              </a:rPr>
              <a:t>PR </a:t>
            </a:r>
            <a:r>
              <a:rPr lang="en-US" altLang="ru-RU" sz="2400" dirty="0" err="1">
                <a:solidFill>
                  <a:schemeClr val="tx1"/>
                </a:solidFill>
              </a:rPr>
              <a:t>programme</a:t>
            </a:r>
            <a:r>
              <a:rPr lang="en-US" altLang="ru-RU" sz="2400" dirty="0">
                <a:solidFill>
                  <a:schemeClr val="tx1"/>
                </a:solidFill>
              </a:rPr>
              <a:t> represents one of the most integral and essential commitments of WANO as it provides a clear, objective and independent view of plant and corporate performance relative to the latest version of the WANO Performance Objectives and </a:t>
            </a:r>
            <a:r>
              <a:rPr lang="en-US" altLang="ru-RU" sz="2400" dirty="0" smtClean="0">
                <a:solidFill>
                  <a:schemeClr val="tx1"/>
                </a:solidFill>
              </a:rPr>
              <a:t>Criteria</a:t>
            </a:r>
          </a:p>
          <a:p>
            <a:pPr marL="0" lvl="0" indent="0" algn="just">
              <a:buNone/>
            </a:pPr>
            <a:endParaRPr lang="en-US" altLang="ru-RU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en-US" altLang="ru-RU" sz="2400" dirty="0">
                <a:solidFill>
                  <a:schemeClr val="tx1"/>
                </a:solidFill>
              </a:rPr>
              <a:t>The basis for identifying Areas For Improvement is not compliance with the minimum requirements of the standards, rules and regulations, but it with the examples of the best international practice. </a:t>
            </a:r>
          </a:p>
          <a:p>
            <a:pPr lvl="0"/>
            <a:endParaRPr lang="en-US" altLang="ru-RU" sz="2800" dirty="0" smtClean="0"/>
          </a:p>
          <a:p>
            <a:pPr lvl="0">
              <a:buFont typeface="Courier New" panose="02070309020205020404" pitchFamily="49" charset="0"/>
              <a:buChar char="o"/>
            </a:pPr>
            <a:endParaRPr lang="en-US" altLang="ru-R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WANO Criteria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4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6" y="1251284"/>
            <a:ext cx="8606454" cy="5087729"/>
          </a:xfrm>
        </p:spPr>
        <p:txBody>
          <a:bodyPr>
            <a:noAutofit/>
          </a:bodyPr>
          <a:lstStyle/>
          <a:p>
            <a:pPr algn="just"/>
            <a:r>
              <a:rPr lang="en-US" altLang="ru-RU" sz="2400" dirty="0" smtClean="0">
                <a:solidFill>
                  <a:schemeClr val="tx1"/>
                </a:solidFill>
              </a:rPr>
              <a:t>Review</a:t>
            </a:r>
            <a:r>
              <a:rPr lang="en-GB" altLang="ru-RU" sz="2400" dirty="0" smtClean="0">
                <a:solidFill>
                  <a:schemeClr val="tx1"/>
                </a:solidFill>
              </a:rPr>
              <a:t> corporate </a:t>
            </a:r>
            <a:r>
              <a:rPr lang="en-GB" altLang="ru-RU" sz="2400" dirty="0">
                <a:solidFill>
                  <a:schemeClr val="tx1"/>
                </a:solidFill>
              </a:rPr>
              <a:t>management, oversight, and support of </a:t>
            </a:r>
            <a:r>
              <a:rPr lang="en-GB" altLang="ru-RU" sz="2400" dirty="0" smtClean="0">
                <a:solidFill>
                  <a:schemeClr val="tx1"/>
                </a:solidFill>
              </a:rPr>
              <a:t>nuclear station, </a:t>
            </a:r>
            <a:r>
              <a:rPr lang="en-GB" altLang="ru-RU" sz="2400" dirty="0">
                <a:solidFill>
                  <a:schemeClr val="tx1"/>
                </a:solidFill>
              </a:rPr>
              <a:t>in order to achieve the highest levels of nuclear safety and reliability possible. </a:t>
            </a:r>
            <a:endParaRPr lang="ru-RU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altLang="ru-RU" sz="2400" dirty="0" smtClean="0">
                <a:solidFill>
                  <a:schemeClr val="tx1"/>
                </a:solidFill>
                <a:cs typeface="Times New Roman" pitchFamily="18" charset="0"/>
              </a:rPr>
              <a:t>Identify some areas </a:t>
            </a:r>
            <a:r>
              <a:rPr lang="en-US" altLang="ru-RU" sz="2400" dirty="0">
                <a:solidFill>
                  <a:schemeClr val="tx1"/>
                </a:solidFill>
                <a:cs typeface="Times New Roman" pitchFamily="18" charset="0"/>
              </a:rPr>
              <a:t>for improvement </a:t>
            </a:r>
            <a:r>
              <a:rPr lang="en-US" altLang="ja-JP" sz="2400" dirty="0">
                <a:solidFill>
                  <a:schemeClr val="tx1"/>
                </a:solidFill>
                <a:cs typeface="Times New Roman" pitchFamily="18" charset="0"/>
              </a:rPr>
              <a:t>at the level of the corporate organization </a:t>
            </a:r>
            <a:r>
              <a:rPr lang="en-US" altLang="ru-RU" sz="2400" dirty="0">
                <a:solidFill>
                  <a:schemeClr val="tx1"/>
                </a:solidFill>
                <a:cs typeface="Times New Roman" pitchFamily="18" charset="0"/>
              </a:rPr>
              <a:t>that represent the most important gaps to international best practices</a:t>
            </a:r>
            <a:endParaRPr lang="en-US" altLang="ja-JP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altLang="ja-JP" sz="2400" dirty="0">
                <a:solidFill>
                  <a:schemeClr val="tx1"/>
                </a:solidFill>
                <a:cs typeface="Times New Roman" pitchFamily="18" charset="0"/>
              </a:rPr>
              <a:t>Identify the causes and contributors of the problems</a:t>
            </a:r>
          </a:p>
          <a:p>
            <a:pPr algn="just"/>
            <a:r>
              <a:rPr lang="en-US" altLang="ja-JP" sz="2400" dirty="0">
                <a:solidFill>
                  <a:schemeClr val="tx1"/>
                </a:solidFill>
                <a:cs typeface="Times New Roman" pitchFamily="18" charset="0"/>
              </a:rPr>
              <a:t>Identify strengths (good practices) </a:t>
            </a:r>
            <a:r>
              <a:rPr lang="en-US" altLang="ru-RU" sz="2400" dirty="0">
                <a:solidFill>
                  <a:schemeClr val="tx1"/>
                </a:solidFill>
                <a:cs typeface="Times New Roman" pitchFamily="18" charset="0"/>
              </a:rPr>
              <a:t>that may be useful to other nuclear utilities worldwide</a:t>
            </a:r>
          </a:p>
          <a:p>
            <a:pPr algn="just"/>
            <a:r>
              <a:rPr lang="en-US" altLang="ru-RU" sz="2400" dirty="0">
                <a:solidFill>
                  <a:schemeClr val="tx1"/>
                </a:solidFill>
                <a:cs typeface="Times New Roman" pitchFamily="18" charset="0"/>
              </a:rPr>
              <a:t>Provide feedback to a company that is worthwhile and </a:t>
            </a:r>
            <a:r>
              <a:rPr lang="en-US" altLang="ru-RU" sz="2400" dirty="0" smtClean="0">
                <a:solidFill>
                  <a:schemeClr val="tx1"/>
                </a:solidFill>
                <a:cs typeface="Times New Roman" pitchFamily="18" charset="0"/>
              </a:rPr>
              <a:t>helpful</a:t>
            </a:r>
            <a:endParaRPr lang="en-US" alt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CPR Objectives and Goals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7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Benefits for the company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67" y="1267097"/>
            <a:ext cx="8864599" cy="5390623"/>
          </a:xfrm>
        </p:spPr>
        <p:txBody>
          <a:bodyPr>
            <a:normAutofit lnSpcReduction="10000"/>
          </a:bodyPr>
          <a:lstStyle/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Comparison </a:t>
            </a: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with the best international practices in the performance of corporate organization</a:t>
            </a:r>
          </a:p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Independent assessment of the effectiveness of corporate strategies, policies, decisions, oversight</a:t>
            </a:r>
          </a:p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Feedback on how corporate expectations are understood and followed in plant practices</a:t>
            </a:r>
          </a:p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Feedback to what extent corporate support meets the needs of the </a:t>
            </a:r>
            <a:r>
              <a:rPr lang="en-US" altLang="ja-JP" sz="2400" kern="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plants</a:t>
            </a:r>
          </a:p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Company supervision usually focuses on regulatory compliance. The conclusions of the CPR are based on the results of many companies, that is, global </a:t>
            </a:r>
            <a:r>
              <a:rPr lang="en-US" altLang="ja-JP" sz="2400" kern="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best</a:t>
            </a:r>
          </a:p>
          <a:p>
            <a:pPr lvl="0" algn="just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The result of the CPR is the conclusions of an </a:t>
            </a:r>
            <a:r>
              <a:rPr lang="en-US" altLang="ja-JP" sz="2400" kern="0" dirty="0" smtClean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independent </a:t>
            </a:r>
            <a:r>
              <a:rPr lang="en-US" altLang="ja-JP" sz="2400" kern="0" dirty="0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team of experts and gives a “vision from the outside”</a:t>
            </a:r>
          </a:p>
          <a:p>
            <a:pPr lvl="0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ü"/>
            </a:pPr>
            <a:endParaRPr lang="en-US" altLang="ja-JP" sz="2400" kern="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0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ü"/>
            </a:pPr>
            <a:endParaRPr lang="en-US" altLang="ja-JP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0" defTabSz="762000" fontAlgn="base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ü"/>
            </a:pPr>
            <a:endParaRPr lang="en-US" altLang="ja-JP" sz="2800" kern="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3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Benefits for Reviewers </a:t>
            </a:r>
            <a:r>
              <a:rPr lang="en-US" sz="3200" dirty="0" smtClean="0"/>
              <a:t>and WANO </a:t>
            </a:r>
            <a:r>
              <a:rPr lang="en-US" sz="3200" dirty="0"/>
              <a:t>Members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669" y="1345474"/>
            <a:ext cx="8312264" cy="5312246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Identify different approaches and processes for addressing issues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Throughout the review and discussions, reviewers get a better understanding of “excellence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Networking for the </a:t>
            </a:r>
            <a:r>
              <a:rPr lang="en-US" sz="2800" dirty="0" smtClean="0">
                <a:solidFill>
                  <a:schemeClr val="tx1"/>
                </a:solidFill>
              </a:rPr>
              <a:t>future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Distribution of strengths to WANO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619794"/>
            <a:ext cx="8621486" cy="5238206"/>
          </a:xfrm>
        </p:spPr>
        <p:txBody>
          <a:bodyPr lIns="92075" tIns="46038" rIns="92075" bIns="46038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  <a:cs typeface="Tahoma" pitchFamily="34" charset="0"/>
              </a:rPr>
              <a:t>     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The 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Corporate Peer Review will be conducted in accordance with the WANO Performance Objectives and Criteria, 2019-1, Section 7 - Corporate </a:t>
            </a:r>
            <a:r>
              <a:rPr lang="en-US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areas.</a:t>
            </a:r>
          </a:p>
          <a:p>
            <a:pPr marL="0" indent="0">
              <a:buNone/>
              <a:defRPr/>
            </a:pPr>
            <a:endParaRPr lang="en-US" alt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The new PO&amp;C 2019-1 </a:t>
            </a:r>
            <a:r>
              <a:rPr lang="en-US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is 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using on all plants and companies from June </a:t>
            </a:r>
            <a:r>
              <a:rPr lang="en-US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2020.</a:t>
            </a:r>
            <a:endParaRPr lang="en-US" alt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  <a:p>
            <a:pPr marL="0" indent="0">
              <a:buNone/>
              <a:defRPr/>
            </a:pPr>
            <a:endParaRPr lang="en-US" altLang="en-US" sz="2800" dirty="0">
              <a:solidFill>
                <a:schemeClr val="tx1"/>
              </a:solidFill>
              <a:cs typeface="Tahoma" pitchFamily="34" charset="0"/>
            </a:endParaRPr>
          </a:p>
          <a:p>
            <a:pPr marL="361950" lvl="1" indent="0">
              <a:buNone/>
              <a:defRPr/>
            </a:pPr>
            <a:endParaRPr lang="en-US" altLang="en-US" sz="2100" dirty="0" smtClean="0">
              <a:solidFill>
                <a:srgbClr val="27279D"/>
              </a:solidFill>
              <a:cs typeface="Tahoma" pitchFamily="34" charset="0"/>
            </a:endParaRPr>
          </a:p>
          <a:p>
            <a:pPr marL="361950" lvl="1" indent="0">
              <a:buNone/>
              <a:defRPr/>
            </a:pPr>
            <a:endParaRPr lang="en-US" altLang="en-US" sz="2100" dirty="0" smtClean="0">
              <a:solidFill>
                <a:srgbClr val="27279D"/>
              </a:solidFill>
              <a:cs typeface="Tahoma" pitchFamily="34" charset="0"/>
            </a:endParaRPr>
          </a:p>
          <a:p>
            <a:pPr marL="0" lvl="1" indent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Pct val="95000"/>
              <a:buNone/>
            </a:pPr>
            <a:r>
              <a:rPr lang="en-GB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</a:t>
            </a:r>
            <a:endParaRPr lang="en-US" altLang="ja-JP" sz="1600" dirty="0" smtClean="0">
              <a:solidFill>
                <a:srgbClr val="27279D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2175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/>
              <a:t>What is new in the process?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2BA"/>
              </a:buClr>
              <a:buSzPct val="75000"/>
              <a:buFont typeface="Wingdings 3" panose="05040102010807070707" pitchFamily="18" charset="2"/>
              <a:buChar char="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D69FE2-23F1-4CAC-B27C-3E353F4C7134}" type="slidenum">
              <a:rPr lang="en-US" altLang="en-US" sz="1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411013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eral template.pptx" id="{85BAB0D9-38C4-4D85-9C66-CCC436627DC8}" vid="{FB31BC43-E6A0-4CD4-AD3C-8C9C8DF9F5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template Presentation</Template>
  <TotalTime>3527</TotalTime>
  <Words>972</Words>
  <Application>Microsoft Office PowerPoint</Application>
  <PresentationFormat>Экран (4:3)</PresentationFormat>
  <Paragraphs>157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ＭＳ Ｐゴシック</vt:lpstr>
      <vt:lpstr>ＭＳ Ｐゴシック</vt:lpstr>
      <vt:lpstr>SimSun</vt:lpstr>
      <vt:lpstr>Arial</vt:lpstr>
      <vt:lpstr>Calibri</vt:lpstr>
      <vt:lpstr>Courier New</vt:lpstr>
      <vt:lpstr>メイリオ</vt:lpstr>
      <vt:lpstr>Tahoma</vt:lpstr>
      <vt:lpstr>Times New Roman</vt:lpstr>
      <vt:lpstr>Wingdings</vt:lpstr>
      <vt:lpstr>Organisation/General Theme</vt:lpstr>
      <vt:lpstr>Презентация PowerPoint</vt:lpstr>
      <vt:lpstr>WANO – MC CORPORATE PEER REVIEW OF NPPD</vt:lpstr>
      <vt:lpstr>PR programme challenges</vt:lpstr>
      <vt:lpstr>WANO Criteria</vt:lpstr>
      <vt:lpstr>WANO Criteria</vt:lpstr>
      <vt:lpstr>CPR Objectives and Goals</vt:lpstr>
      <vt:lpstr>Benefits for the company</vt:lpstr>
      <vt:lpstr>Benefits for Reviewers and WANO Members</vt:lpstr>
      <vt:lpstr>What is new in the process?</vt:lpstr>
      <vt:lpstr>Objectives of the CPR Pre-Visit</vt:lpstr>
      <vt:lpstr>               CPR stages</vt:lpstr>
      <vt:lpstr> CPR Pre-Visit TEAM COMPOSITION</vt:lpstr>
      <vt:lpstr>CPR Pre-Visit Programme Time-Frame</vt:lpstr>
      <vt:lpstr>        CPR team composition</vt:lpstr>
      <vt:lpstr>First round of CPR`s completed</vt:lpstr>
      <vt:lpstr>CPR`s First round  Results (All RC)</vt:lpstr>
      <vt:lpstr>Brief conclusions </vt:lpstr>
      <vt:lpstr>CPR - FU April, 2018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Галстян Арег Арегович (Galstyan Areg)</dc:creator>
  <cp:lastModifiedBy>Галстян Арег Арегович (Galstyan Areg)</cp:lastModifiedBy>
  <cp:revision>109</cp:revision>
  <cp:lastPrinted>2019-09-30T12:49:13Z</cp:lastPrinted>
  <dcterms:created xsi:type="dcterms:W3CDTF">2019-09-04T12:54:26Z</dcterms:created>
  <dcterms:modified xsi:type="dcterms:W3CDTF">2021-09-17T08:55:18Z</dcterms:modified>
</cp:coreProperties>
</file>