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6"/>
  </p:notesMasterIdLst>
  <p:sldIdLst>
    <p:sldId id="256" r:id="rId5"/>
    <p:sldId id="310" r:id="rId6"/>
    <p:sldId id="287" r:id="rId7"/>
    <p:sldId id="288" r:id="rId8"/>
    <p:sldId id="322" r:id="rId9"/>
    <p:sldId id="338" r:id="rId10"/>
    <p:sldId id="289" r:id="rId11"/>
    <p:sldId id="290" r:id="rId12"/>
    <p:sldId id="291" r:id="rId13"/>
    <p:sldId id="331" r:id="rId14"/>
    <p:sldId id="293" r:id="rId15"/>
    <p:sldId id="324" r:id="rId16"/>
    <p:sldId id="332" r:id="rId17"/>
    <p:sldId id="294" r:id="rId18"/>
    <p:sldId id="326" r:id="rId19"/>
    <p:sldId id="339" r:id="rId20"/>
    <p:sldId id="325" r:id="rId21"/>
    <p:sldId id="328" r:id="rId22"/>
    <p:sldId id="295" r:id="rId23"/>
    <p:sldId id="330" r:id="rId24"/>
    <p:sldId id="333" r:id="rId25"/>
    <p:sldId id="297" r:id="rId26"/>
    <p:sldId id="312" r:id="rId27"/>
    <p:sldId id="316" r:id="rId28"/>
    <p:sldId id="317" r:id="rId29"/>
    <p:sldId id="340" r:id="rId30"/>
    <p:sldId id="319" r:id="rId31"/>
    <p:sldId id="320" r:id="rId32"/>
    <p:sldId id="298" r:id="rId33"/>
    <p:sldId id="334" r:id="rId34"/>
    <p:sldId id="299" r:id="rId35"/>
    <p:sldId id="301" r:id="rId36"/>
    <p:sldId id="302" r:id="rId37"/>
    <p:sldId id="303" r:id="rId38"/>
    <p:sldId id="304" r:id="rId39"/>
    <p:sldId id="337" r:id="rId40"/>
    <p:sldId id="305" r:id="rId41"/>
    <p:sldId id="306" r:id="rId42"/>
    <p:sldId id="307" r:id="rId43"/>
    <p:sldId id="308" r:id="rId44"/>
    <p:sldId id="309" r:id="rId45"/>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94" autoAdjust="0"/>
    <p:restoredTop sz="86355" autoAdjust="0"/>
  </p:normalViewPr>
  <p:slideViewPr>
    <p:cSldViewPr>
      <p:cViewPr varScale="1">
        <p:scale>
          <a:sx n="64" d="100"/>
          <a:sy n="64" d="100"/>
        </p:scale>
        <p:origin x="1476" y="72"/>
      </p:cViewPr>
      <p:guideLst>
        <p:guide orient="horz" pos="2160"/>
        <p:guide pos="2880"/>
      </p:guideLst>
    </p:cSldViewPr>
  </p:slideViewPr>
  <p:outlineViewPr>
    <p:cViewPr>
      <p:scale>
        <a:sx n="33" d="100"/>
        <a:sy n="33" d="100"/>
      </p:scale>
      <p:origin x="0" y="-64776"/>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776739B5-04A0-4F3A-A454-35A1049E94FD}" type="datetimeFigureOut">
              <a:rPr lang="en-US" smtClean="0"/>
              <a:t>10/7/2021</a:t>
            </a:fld>
            <a:endParaRPr lang="en-US"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88DFE7FB-7F91-4323-B0CF-B829EB6F0F19}" type="slidenum">
              <a:rPr lang="en-US" smtClean="0"/>
              <a:t>‹#›</a:t>
            </a:fld>
            <a:endParaRPr lang="en-US" dirty="0"/>
          </a:p>
        </p:txBody>
      </p:sp>
    </p:spTree>
    <p:extLst>
      <p:ext uri="{BB962C8B-B14F-4D97-AF65-F5344CB8AC3E}">
        <p14:creationId xmlns:p14="http://schemas.microsoft.com/office/powerpoint/2010/main" val="4035531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2</a:t>
            </a:fld>
            <a:endParaRPr lang="en-US" dirty="0"/>
          </a:p>
        </p:txBody>
      </p:sp>
    </p:spTree>
    <p:extLst>
      <p:ext uri="{BB962C8B-B14F-4D97-AF65-F5344CB8AC3E}">
        <p14:creationId xmlns:p14="http://schemas.microsoft.com/office/powerpoint/2010/main" val="2523245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تهيه‌ي برنامه‌ي زمان‌بندي تأمين آب مولد بخار، استخر</a:t>
            </a:r>
            <a:r>
              <a:rPr lang="fa-IR" baseline="0" dirty="0" smtClean="0"/>
              <a:t> سوخت، مدار اول و سيستم رزرو آب تغذيه‌، تحليل و بررسي فشار لوله‌ها و محاسبات فشار تکيه‌گاه‌ها(ساپورت‌ها)، تهيه‌ي نقشه‌هاي لوله‌ها، تهيه‌ي نقشه‌هاي ايزومتريک لوله‌ها،تهيه‌ي نقشه‌هاي تکيه‌گاه‌ها، تهيه‌ي مدل‌هاي سه بعدي لوله‌کشي‌ها، تهيه‌ي فهرست کدها و استانداردها، طراحي تکيه‌گاه‌هاي </a:t>
            </a:r>
            <a:r>
              <a:rPr lang="en-US" baseline="0" dirty="0" smtClean="0"/>
              <a:t>MTO</a:t>
            </a:r>
            <a:r>
              <a:rPr lang="fa-IR" baseline="0" dirty="0" smtClean="0"/>
              <a:t>، تهيه‌ي پاسپورت‌هاي فني تکيه‌گاه‌هاي مرتبط، تهيه‌ي پاسپورت‌هاي شيرآلات، تهيه‌ي فهرست اقلام خريدني، تعيين مشخصات جوش، تهيه‌ي جدول کنترل کيفي جوش، تهيه‌ي دستورالعمل تست‌هاي مخرب و غيرمخرب.</a:t>
            </a:r>
          </a:p>
        </p:txBody>
      </p:sp>
      <p:sp>
        <p:nvSpPr>
          <p:cNvPr id="4" name="Slide Number Placeholder 3"/>
          <p:cNvSpPr>
            <a:spLocks noGrp="1"/>
          </p:cNvSpPr>
          <p:nvPr>
            <p:ph type="sldNum" sz="quarter" idx="10"/>
          </p:nvPr>
        </p:nvSpPr>
        <p:spPr/>
        <p:txBody>
          <a:bodyPr/>
          <a:lstStyle/>
          <a:p>
            <a:fld id="{88DFE7FB-7F91-4323-B0CF-B829EB6F0F19}" type="slidenum">
              <a:rPr lang="en-US" smtClean="0"/>
              <a:t>15</a:t>
            </a:fld>
            <a:endParaRPr lang="en-US" dirty="0"/>
          </a:p>
        </p:txBody>
      </p:sp>
    </p:spTree>
    <p:extLst>
      <p:ext uri="{BB962C8B-B14F-4D97-AF65-F5344CB8AC3E}">
        <p14:creationId xmlns:p14="http://schemas.microsoft.com/office/powerpoint/2010/main" val="3208640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بازنگري مدارک مرجع و کاري طراحي با در نظر گرفتن نقطه‌نظرات مديريت حوادث شديد  شرکت بهره بردار و اخذ موافقت طراح؛</a:t>
            </a:r>
          </a:p>
          <a:p>
            <a:pPr algn="r" rtl="1"/>
            <a:r>
              <a:rPr lang="fa-IR" dirty="0" smtClean="0"/>
              <a:t>سازماندهي قابليت  فني  و اقتصادي فيلترهاي سيستم تهويه مراکز کنترل و اضطراري در زمان حوادث شديد</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17</a:t>
            </a:fld>
            <a:endParaRPr lang="en-US" dirty="0"/>
          </a:p>
        </p:txBody>
      </p:sp>
    </p:spTree>
    <p:extLst>
      <p:ext uri="{BB962C8B-B14F-4D97-AF65-F5344CB8AC3E}">
        <p14:creationId xmlns:p14="http://schemas.microsoft.com/office/powerpoint/2010/main" val="40748351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سازماندهي به‌روزآوري فهرست تجهيزات آمادگي اضطراري بر اساس مدرک «راهنماي</a:t>
            </a:r>
            <a:r>
              <a:rPr lang="fa-IR" baseline="0" dirty="0" smtClean="0"/>
              <a:t> تجهيزات مهم از لحاظ امادگي اضطراري</a:t>
            </a:r>
            <a:r>
              <a:rPr lang="fa-IR" dirty="0" smtClean="0"/>
              <a:t>»</a:t>
            </a:r>
          </a:p>
          <a:p>
            <a:pPr algn="r" rtl="1"/>
            <a:r>
              <a:rPr lang="fa-IR" dirty="0" smtClean="0"/>
              <a:t>تغيير سطوح اعلام وضعيت اضطراري از دو سطحي روسي به چهار سطحي آژانس بين‌المللي انرژي</a:t>
            </a:r>
            <a:r>
              <a:rPr lang="fa-IR" baseline="0" dirty="0" smtClean="0"/>
              <a:t> اتمي</a:t>
            </a:r>
          </a:p>
          <a:p>
            <a:pPr algn="r" rtl="1"/>
            <a:r>
              <a:rPr lang="fa-IR" baseline="0" dirty="0" smtClean="0"/>
              <a:t>تغيير زون‌بندي اقدامات حفاظتي طبق الزامات جديد آژانس بين‌المللي انژي اتمي در مدرک </a:t>
            </a:r>
            <a:r>
              <a:rPr lang="en-US" dirty="0" smtClean="0">
                <a:solidFill>
                  <a:schemeClr val="tx1"/>
                </a:solidFill>
              </a:rPr>
              <a:t>EPR-2013 </a:t>
            </a:r>
            <a:r>
              <a:rPr lang="fa-IR" baseline="0" dirty="0" smtClean="0"/>
              <a:t>« اقدامات حفاظت مردم در وضعيت اضطراري شديد در راکتورهاي آب </a:t>
            </a:r>
            <a:r>
              <a:rPr lang="fa-IR" baseline="0" dirty="0" smtClean="0">
                <a:solidFill>
                  <a:schemeClr val="tx1"/>
                </a:solidFill>
              </a:rPr>
              <a:t>سبک»</a:t>
            </a:r>
            <a:endParaRPr lang="en-US" dirty="0">
              <a:solidFill>
                <a:schemeClr val="tx1"/>
              </a:solidFill>
            </a:endParaRPr>
          </a:p>
        </p:txBody>
      </p:sp>
      <p:sp>
        <p:nvSpPr>
          <p:cNvPr id="4" name="Slide Number Placeholder 3"/>
          <p:cNvSpPr>
            <a:spLocks noGrp="1"/>
          </p:cNvSpPr>
          <p:nvPr>
            <p:ph type="sldNum" sz="quarter" idx="10"/>
          </p:nvPr>
        </p:nvSpPr>
        <p:spPr/>
        <p:txBody>
          <a:bodyPr/>
          <a:lstStyle/>
          <a:p>
            <a:fld id="{88DFE7FB-7F91-4323-B0CF-B829EB6F0F19}" type="slidenum">
              <a:rPr lang="en-US" smtClean="0"/>
              <a:t>18</a:t>
            </a:fld>
            <a:endParaRPr lang="en-US" dirty="0"/>
          </a:p>
        </p:txBody>
      </p:sp>
    </p:spTree>
    <p:extLst>
      <p:ext uri="{BB962C8B-B14F-4D97-AF65-F5344CB8AC3E}">
        <p14:creationId xmlns:p14="http://schemas.microsoft.com/office/powerpoint/2010/main" val="565508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نتايج استرس تست</a:t>
            </a:r>
          </a:p>
          <a:p>
            <a:pPr algn="r" rtl="1"/>
            <a:r>
              <a:rPr lang="fa-IR" dirty="0" smtClean="0"/>
              <a:t>اناليزهاي انجام شده نشان دادند که ايمني نيروگاه در برابر</a:t>
            </a:r>
            <a:r>
              <a:rPr lang="fa-IR" baseline="0" dirty="0" smtClean="0"/>
              <a:t> حوادث طبيعي خارجي و انسان‌ساز در طراحي بر اساس آناليز ايمني تجهيزات </a:t>
            </a:r>
            <a:r>
              <a:rPr lang="fa-IR" dirty="0" smtClean="0"/>
              <a:t>تأمين </a:t>
            </a:r>
            <a:r>
              <a:rPr lang="fa-IR" baseline="0" dirty="0" smtClean="0"/>
              <a:t>شده است.</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19</a:t>
            </a:fld>
            <a:endParaRPr lang="en-US" dirty="0"/>
          </a:p>
        </p:txBody>
      </p:sp>
    </p:spTree>
    <p:extLst>
      <p:ext uri="{BB962C8B-B14F-4D97-AF65-F5344CB8AC3E}">
        <p14:creationId xmlns:p14="http://schemas.microsoft.com/office/powerpoint/2010/main" val="3777667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ارزيابي ايمني نيروگاه اتمي بوشهر براي تأثيرات خارجي شديد (زلزله، سيل) نشان داد:</a:t>
            </a:r>
          </a:p>
          <a:p>
            <a:pPr marL="171450" indent="-171450" algn="r" rtl="1">
              <a:buFont typeface="Arial" panose="020B0604020202020204" pitchFamily="34" charset="0"/>
              <a:buChar char="•"/>
            </a:pPr>
            <a:r>
              <a:rPr lang="fa-IR" baseline="0" dirty="0" smtClean="0"/>
              <a:t> شرايط ثبات و استحکام ساختمان راکتور در زلزله‌ي 1.4 در مقياس بال تأمين شده است.</a:t>
            </a:r>
          </a:p>
          <a:p>
            <a:pPr marL="171450" indent="-171450" algn="r" rtl="1">
              <a:buFont typeface="Arial" panose="020B0604020202020204" pitchFamily="34" charset="0"/>
              <a:buChar char="•"/>
            </a:pPr>
            <a:r>
              <a:rPr lang="fa-IR" baseline="0" dirty="0" smtClean="0"/>
              <a:t>نيروگاه قابليت کاري خود را تا بابلا امدن آب به ارتفاع 12 حفظ مي‌کند.</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20</a:t>
            </a:fld>
            <a:endParaRPr lang="en-US" dirty="0"/>
          </a:p>
        </p:txBody>
      </p:sp>
    </p:spTree>
    <p:extLst>
      <p:ext uri="{BB962C8B-B14F-4D97-AF65-F5344CB8AC3E}">
        <p14:creationId xmlns:p14="http://schemas.microsoft.com/office/powerpoint/2010/main" val="4207137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noProof="0" dirty="0" smtClean="0"/>
              <a:t>تمرن ساليانه‌ي ارتباطي با مرکز مديريت بحران</a:t>
            </a:r>
            <a:r>
              <a:rPr lang="fa-IR" baseline="0" noProof="0" dirty="0" smtClean="0"/>
              <a:t> وانو مسکو</a:t>
            </a:r>
          </a:p>
          <a:p>
            <a:pPr marL="171450" indent="-171450" algn="r" rtl="1">
              <a:buFont typeface="Arial" panose="020B0604020202020204" pitchFamily="34" charset="0"/>
              <a:buChar char="•"/>
            </a:pPr>
            <a:r>
              <a:rPr lang="fa-IR" baseline="0" noProof="0" dirty="0" smtClean="0"/>
              <a:t>هدف اجراي تمرين ارتباطي تست توانايي و ارزيابي سطح آمادگي تجهيزات، سيستم‌ها و افراد براي تبادل اطلاعات با مرکز مديريت بحران وانو مسکو ميباشد.</a:t>
            </a:r>
            <a:endParaRPr lang="ru-RU" baseline="0" noProof="0" dirty="0" smtClean="0"/>
          </a:p>
          <a:p>
            <a:pPr marL="171450" marR="0" indent="-171450" algn="r" defTabSz="914400" rtl="1" eaLnBrk="1" fontAlgn="auto" latinLnBrk="0" hangingPunct="1">
              <a:lnSpc>
                <a:spcPct val="100000"/>
              </a:lnSpc>
              <a:spcBef>
                <a:spcPts val="0"/>
              </a:spcBef>
              <a:spcAft>
                <a:spcPts val="0"/>
              </a:spcAft>
              <a:buClrTx/>
              <a:buSzTx/>
              <a:buFont typeface="Arial" panose="020B0604020202020204" pitchFamily="34" charset="0"/>
              <a:buChar char="•"/>
              <a:tabLst/>
              <a:defRPr/>
            </a:pPr>
            <a:r>
              <a:rPr lang="fa-IR" dirty="0" smtClean="0"/>
              <a:t>تعيين</a:t>
            </a:r>
            <a:r>
              <a:rPr lang="fa-IR" baseline="0" dirty="0" smtClean="0"/>
              <a:t> زمان برگزاري تمرين: </a:t>
            </a:r>
            <a:r>
              <a:rPr lang="fa-IR" sz="1200" baseline="0" dirty="0" smtClean="0">
                <a:solidFill>
                  <a:srgbClr val="0070C0"/>
                </a:solidFill>
              </a:rPr>
              <a:t>سناريوي تمرين، افراد شرکت کننده و سيستم هاي ارتباطي ( تلفن، فکس، ايميل و ويدئوکنفرانس) نيز تعيين و به وانو مسکو ارسال گرديدند.</a:t>
            </a:r>
            <a:endParaRPr lang="en-US" dirty="0" smtClean="0"/>
          </a:p>
          <a:p>
            <a:pPr marL="171450" indent="-171450" algn="r" rtl="1">
              <a:buFont typeface="Arial" panose="020B0604020202020204" pitchFamily="34" charset="0"/>
              <a:buChar char="•"/>
            </a:pPr>
            <a:endParaRPr lang="fa-IR" baseline="0" noProof="0" dirty="0" smtClean="0"/>
          </a:p>
          <a:p>
            <a:pPr algn="r" rtl="1"/>
            <a:endParaRPr lang="fa-IR" noProof="0" dirty="0"/>
          </a:p>
        </p:txBody>
      </p:sp>
      <p:sp>
        <p:nvSpPr>
          <p:cNvPr id="4" name="Slide Number Placeholder 3"/>
          <p:cNvSpPr>
            <a:spLocks noGrp="1"/>
          </p:cNvSpPr>
          <p:nvPr>
            <p:ph type="sldNum" sz="quarter" idx="10"/>
          </p:nvPr>
        </p:nvSpPr>
        <p:spPr/>
        <p:txBody>
          <a:bodyPr/>
          <a:lstStyle/>
          <a:p>
            <a:fld id="{88DFE7FB-7F91-4323-B0CF-B829EB6F0F19}" type="slidenum">
              <a:rPr lang="en-US" smtClean="0"/>
              <a:t>22</a:t>
            </a:fld>
            <a:endParaRPr lang="en-US" dirty="0"/>
          </a:p>
        </p:txBody>
      </p:sp>
    </p:spTree>
    <p:extLst>
      <p:ext uri="{BB962C8B-B14F-4D97-AF65-F5344CB8AC3E}">
        <p14:creationId xmlns:p14="http://schemas.microsoft.com/office/powerpoint/2010/main" val="21376068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تجهيزات مورد استفاده براي تبادل اطلاعات</a:t>
            </a:r>
            <a:r>
              <a:rPr lang="fa-IR" baseline="0" dirty="0" smtClean="0"/>
              <a:t> با مرکز مديريت بحران وانو</a:t>
            </a:r>
          </a:p>
          <a:p>
            <a:pPr marL="171450" indent="-171450" algn="r" rtl="1">
              <a:buFont typeface="Arial" panose="020B0604020202020204" pitchFamily="34" charset="0"/>
              <a:buChar char="•"/>
            </a:pPr>
            <a:r>
              <a:rPr lang="fa-IR" baseline="0" dirty="0" smtClean="0"/>
              <a:t>سيستم ويدئوکنفرانس</a:t>
            </a:r>
          </a:p>
          <a:p>
            <a:pPr marL="171450" indent="-171450" algn="r" rtl="1">
              <a:buFont typeface="Arial" panose="020B0604020202020204" pitchFamily="34" charset="0"/>
              <a:buChar char="•"/>
            </a:pPr>
            <a:r>
              <a:rPr lang="fa-IR" baseline="0" dirty="0" smtClean="0"/>
              <a:t>فکس</a:t>
            </a:r>
          </a:p>
          <a:p>
            <a:pPr marL="171450" indent="-171450" algn="r" rtl="1">
              <a:buFont typeface="Arial" panose="020B0604020202020204" pitchFamily="34" charset="0"/>
              <a:buChar char="•"/>
            </a:pPr>
            <a:r>
              <a:rPr lang="fa-IR" baseline="0" dirty="0" smtClean="0"/>
              <a:t>تلفن</a:t>
            </a:r>
          </a:p>
          <a:p>
            <a:pPr marL="171450" indent="-171450" algn="r" rtl="1">
              <a:buFont typeface="Arial" panose="020B0604020202020204" pitchFamily="34" charset="0"/>
              <a:buChar char="•"/>
            </a:pPr>
            <a:r>
              <a:rPr lang="fa-IR" baseline="0" dirty="0" smtClean="0"/>
              <a:t>ايميل </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23</a:t>
            </a:fld>
            <a:endParaRPr lang="en-US" dirty="0"/>
          </a:p>
        </p:txBody>
      </p:sp>
    </p:spTree>
    <p:extLst>
      <p:ext uri="{BB962C8B-B14F-4D97-AF65-F5344CB8AC3E}">
        <p14:creationId xmlns:p14="http://schemas.microsoft.com/office/powerpoint/2010/main" val="7458182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فرم‌هاي</a:t>
            </a:r>
            <a:r>
              <a:rPr lang="fa-IR" baseline="0" dirty="0" smtClean="0"/>
              <a:t> انتقال اطلاعات:</a:t>
            </a:r>
          </a:p>
          <a:p>
            <a:pPr algn="r" rtl="1"/>
            <a:r>
              <a:rPr lang="fa-IR" dirty="0" smtClean="0"/>
              <a:t>آر سي</a:t>
            </a:r>
            <a:r>
              <a:rPr lang="fa-IR" baseline="0" dirty="0" smtClean="0"/>
              <a:t> سي 2</a:t>
            </a:r>
          </a:p>
          <a:p>
            <a:pPr algn="r" rtl="1"/>
            <a:r>
              <a:rPr lang="fa-IR" baseline="0" dirty="0" smtClean="0"/>
              <a:t>آر سي سي 3</a:t>
            </a:r>
          </a:p>
          <a:p>
            <a:pPr algn="r" rtl="1"/>
            <a:r>
              <a:rPr lang="fa-IR" baseline="0" dirty="0" smtClean="0"/>
              <a:t>آر سي سي 3-آ-1</a:t>
            </a:r>
          </a:p>
          <a:p>
            <a:pPr algn="r" rtl="1"/>
            <a:r>
              <a:rPr lang="fa-IR" baseline="0" dirty="0" smtClean="0"/>
              <a:t>آر سي سي 4</a:t>
            </a:r>
          </a:p>
          <a:p>
            <a:pPr algn="r" rtl="1"/>
            <a:r>
              <a:rPr lang="fa-IR" baseline="0" dirty="0" smtClean="0"/>
              <a:t>توقف موقت تمرين</a:t>
            </a:r>
          </a:p>
          <a:p>
            <a:pPr algn="r" rtl="1"/>
            <a:r>
              <a:rPr lang="fa-IR" baseline="0" dirty="0" smtClean="0"/>
              <a:t>آر سي سي 3آ-2</a:t>
            </a:r>
          </a:p>
          <a:p>
            <a:pPr algn="r" rtl="1"/>
            <a:r>
              <a:rPr lang="fa-IR" baseline="0" dirty="0" smtClean="0"/>
              <a:t>پايان تمرين</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24</a:t>
            </a:fld>
            <a:endParaRPr lang="en-US" dirty="0"/>
          </a:p>
        </p:txBody>
      </p:sp>
    </p:spTree>
    <p:extLst>
      <p:ext uri="{BB962C8B-B14F-4D97-AF65-F5344CB8AC3E}">
        <p14:creationId xmlns:p14="http://schemas.microsoft.com/office/powerpoint/2010/main" val="5688725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سازمان‌هاي ملي شرکت کننده در تمرين</a:t>
            </a:r>
            <a:r>
              <a:rPr lang="fa-IR" baseline="0" dirty="0" smtClean="0"/>
              <a:t> همزمان با مرکز مديريت بحران  وانو مسکو</a:t>
            </a:r>
            <a:r>
              <a:rPr lang="fa-IR" dirty="0" smtClean="0"/>
              <a:t>:</a:t>
            </a:r>
          </a:p>
          <a:p>
            <a:pPr algn="r" rtl="1"/>
            <a:r>
              <a:rPr lang="fa-IR" dirty="0" smtClean="0"/>
              <a:t>شرکت توليد و توسعه انرژي اتمي ايران؛</a:t>
            </a:r>
          </a:p>
          <a:p>
            <a:pPr algn="r" rtl="1"/>
            <a:r>
              <a:rPr lang="fa-IR" dirty="0" smtClean="0"/>
              <a:t>مرکز نظام ايمني هسته‌اي کشور در تهران؛</a:t>
            </a:r>
          </a:p>
          <a:p>
            <a:pPr algn="r" rtl="1"/>
            <a:r>
              <a:rPr lang="fa-IR" dirty="0" smtClean="0"/>
              <a:t>نمايندگي مرکز نظام ايمني هسته‌اي مستقر در سايت نيروگاه اتمي بوشهر؛</a:t>
            </a:r>
          </a:p>
          <a:p>
            <a:pPr algn="r" rtl="1"/>
            <a:r>
              <a:rPr lang="fa-IR" dirty="0" smtClean="0"/>
              <a:t>مديريت بحران سازمان انرژي اتمي</a:t>
            </a:r>
          </a:p>
          <a:p>
            <a:pPr algn="r" rtl="1"/>
            <a:r>
              <a:rPr lang="fa-IR" dirty="0" smtClean="0"/>
              <a:t>مديريت بحران محلي استان بوشهر</a:t>
            </a:r>
          </a:p>
          <a:p>
            <a:pPr algn="r" rtl="1"/>
            <a:r>
              <a:rPr lang="fa-IR" dirty="0" smtClean="0"/>
              <a:t>بدين</a:t>
            </a:r>
            <a:r>
              <a:rPr lang="fa-IR" baseline="0" dirty="0" smtClean="0"/>
              <a:t> منظور ضمن ارسال سناريو سازماندهي‌هاي لازم جهت هرچه بهتر برگزار کردن تمرين صورت گرفت.</a:t>
            </a:r>
            <a:endParaRPr lang="fa-IR" dirty="0" smtClean="0"/>
          </a:p>
          <a:p>
            <a:pPr algn="r" rtl="1"/>
            <a:endParaRPr lang="fa-IR" dirty="0" smtClean="0"/>
          </a:p>
          <a:p>
            <a:pPr algn="r" rtl="1"/>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25</a:t>
            </a:fld>
            <a:endParaRPr lang="en-US" dirty="0"/>
          </a:p>
        </p:txBody>
      </p:sp>
    </p:spTree>
    <p:extLst>
      <p:ext uri="{BB962C8B-B14F-4D97-AF65-F5344CB8AC3E}">
        <p14:creationId xmlns:p14="http://schemas.microsoft.com/office/powerpoint/2010/main" val="1410214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واحدهاي شرکت کننده در تمرين در سطح سايت</a:t>
            </a:r>
            <a:endParaRPr lang="ru-RU" dirty="0" smtClean="0"/>
          </a:p>
          <a:p>
            <a:pPr algn="r" rtl="1"/>
            <a:r>
              <a:rPr lang="fa-IR" dirty="0" smtClean="0"/>
              <a:t>معاونت</a:t>
            </a:r>
            <a:r>
              <a:rPr lang="fa-IR" baseline="0" dirty="0" smtClean="0"/>
              <a:t> ايمني</a:t>
            </a:r>
            <a:endParaRPr lang="ru-RU" baseline="0" dirty="0" smtClean="0"/>
          </a:p>
          <a:p>
            <a:pPr algn="r" rtl="1"/>
            <a:r>
              <a:rPr lang="fa-IR" baseline="0" dirty="0" smtClean="0"/>
              <a:t>مديريت برنامه ريزي شرايط اضطراري</a:t>
            </a:r>
          </a:p>
          <a:p>
            <a:pPr algn="r" rtl="1"/>
            <a:r>
              <a:rPr lang="fa-IR" baseline="0" dirty="0" smtClean="0"/>
              <a:t>مديريت ايمني پرتويي</a:t>
            </a:r>
          </a:p>
          <a:p>
            <a:pPr algn="r" rtl="1"/>
            <a:r>
              <a:rPr lang="fa-IR" baseline="0" dirty="0" smtClean="0"/>
              <a:t>مديريت آزمايشگاه پايش محيطي</a:t>
            </a:r>
          </a:p>
          <a:p>
            <a:pPr algn="r" rtl="1"/>
            <a:r>
              <a:rPr lang="fa-IR" baseline="0" dirty="0" smtClean="0"/>
              <a:t>مديريت سيستم مديريت و نظارت</a:t>
            </a:r>
          </a:p>
          <a:p>
            <a:pPr algn="r" rtl="1"/>
            <a:r>
              <a:rPr lang="fa-IR" baseline="0" dirty="0" smtClean="0"/>
              <a:t>مديريت فن‌آوري اطلاعات و ارتباطات</a:t>
            </a:r>
          </a:p>
          <a:p>
            <a:pPr algn="r" rtl="1"/>
            <a:r>
              <a:rPr lang="fa-IR" baseline="0" dirty="0" smtClean="0"/>
              <a:t>مديريت مهندسي ارشد فرآيند</a:t>
            </a:r>
          </a:p>
          <a:p>
            <a:pPr algn="r" rtl="1"/>
            <a:endParaRPr lang="fa-IR" baseline="0" dirty="0" smtClean="0"/>
          </a:p>
          <a:p>
            <a:pPr algn="r" rtl="1"/>
            <a:endParaRPr lang="fa-IR" dirty="0" smtClean="0"/>
          </a:p>
        </p:txBody>
      </p:sp>
      <p:sp>
        <p:nvSpPr>
          <p:cNvPr id="4" name="Slide Number Placeholder 3"/>
          <p:cNvSpPr>
            <a:spLocks noGrp="1"/>
          </p:cNvSpPr>
          <p:nvPr>
            <p:ph type="sldNum" sz="quarter" idx="10"/>
          </p:nvPr>
        </p:nvSpPr>
        <p:spPr/>
        <p:txBody>
          <a:bodyPr/>
          <a:lstStyle/>
          <a:p>
            <a:fld id="{88DFE7FB-7F91-4323-B0CF-B829EB6F0F19}" type="slidenum">
              <a:rPr lang="en-US" smtClean="0"/>
              <a:t>27</a:t>
            </a:fld>
            <a:endParaRPr lang="en-US" dirty="0"/>
          </a:p>
        </p:txBody>
      </p:sp>
    </p:spTree>
    <p:extLst>
      <p:ext uri="{BB962C8B-B14F-4D97-AF65-F5344CB8AC3E}">
        <p14:creationId xmlns:p14="http://schemas.microsoft.com/office/powerpoint/2010/main" val="3985367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مختصر </a:t>
            </a:r>
            <a:r>
              <a:rPr lang="fa-IR" dirty="0" smtClean="0"/>
              <a:t>آشنايي </a:t>
            </a:r>
            <a:r>
              <a:rPr lang="fa-IR" dirty="0" smtClean="0"/>
              <a:t>با نيروگاه</a:t>
            </a:r>
            <a:r>
              <a:rPr lang="fa-IR" baseline="0" dirty="0" smtClean="0"/>
              <a:t> اتمي بوشهر اين </a:t>
            </a:r>
            <a:r>
              <a:rPr lang="fa-IR" dirty="0" smtClean="0"/>
              <a:t>نيروگاه در جنوب ايران و کنار ساحل</a:t>
            </a:r>
            <a:r>
              <a:rPr lang="fa-IR" baseline="0" dirty="0" smtClean="0"/>
              <a:t> خليج فارس قرار دارد.</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3</a:t>
            </a:fld>
            <a:endParaRPr lang="en-US" dirty="0"/>
          </a:p>
        </p:txBody>
      </p:sp>
    </p:spTree>
    <p:extLst>
      <p:ext uri="{BB962C8B-B14F-4D97-AF65-F5344CB8AC3E}">
        <p14:creationId xmlns:p14="http://schemas.microsoft.com/office/powerpoint/2010/main" val="20385035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اجراي سناريو</a:t>
            </a:r>
            <a:r>
              <a:rPr lang="fa-IR" baseline="0" dirty="0" smtClean="0"/>
              <a:t> در سيمولاتور</a:t>
            </a:r>
          </a:p>
          <a:p>
            <a:pPr algn="r" rtl="1"/>
            <a:r>
              <a:rPr lang="fa-IR" baseline="0" dirty="0" smtClean="0"/>
              <a:t>همزمان سناريوي تمرين در سيمولاتور شبيه سازي شده و بصورت حادثه فرضي بجاي اطاق کنترل توسط رييس شيفت به کميته مديريت حوادث جهت تکميل فرم‌هاي گزارش اطلاع رساني گرديد.</a:t>
            </a:r>
          </a:p>
          <a:p>
            <a:pPr marL="0" marR="0" indent="0" algn="r" defTabSz="914400" rtl="1" eaLnBrk="1" fontAlgn="auto" latinLnBrk="0" hangingPunct="1">
              <a:lnSpc>
                <a:spcPct val="100000"/>
              </a:lnSpc>
              <a:spcBef>
                <a:spcPts val="0"/>
              </a:spcBef>
              <a:spcAft>
                <a:spcPts val="0"/>
              </a:spcAft>
              <a:buClrTx/>
              <a:buSzTx/>
              <a:buFontTx/>
              <a:buNone/>
              <a:tabLst/>
              <a:defRPr/>
            </a:pPr>
            <a:r>
              <a:rPr lang="fa-IR" dirty="0" smtClean="0"/>
              <a:t>وضعيت پرتويي سطح سايت بصورت</a:t>
            </a:r>
            <a:r>
              <a:rPr lang="fa-IR" baseline="0" dirty="0" smtClean="0"/>
              <a:t> برخط توسط سيستم‌هاي موجود کنترل مي‌گردد. همچنين سيستم مدلسازي پخش مواد راديو اکتيو و اطلاعات مربوط به آن به کميته مديريت حوادث ارائه گرديد.</a:t>
            </a:r>
            <a:endParaRPr lang="en-US" dirty="0" smtClean="0"/>
          </a:p>
          <a:p>
            <a:pPr algn="r" rtl="1"/>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28</a:t>
            </a:fld>
            <a:endParaRPr lang="en-US" dirty="0"/>
          </a:p>
        </p:txBody>
      </p:sp>
    </p:spTree>
    <p:extLst>
      <p:ext uri="{BB962C8B-B14F-4D97-AF65-F5344CB8AC3E}">
        <p14:creationId xmlns:p14="http://schemas.microsoft.com/office/powerpoint/2010/main" val="25873460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سئوالات اقدام اصلاحي تمرين ارتباطي مرکز مديريت وانو مسکو:</a:t>
            </a:r>
          </a:p>
          <a:p>
            <a:pPr algn="r" rtl="1"/>
            <a:r>
              <a:rPr lang="fa-IR" dirty="0" smtClean="0"/>
              <a:t>1- با توجه به هزينه‌ي بالاي استقرار سيستم ارتباط ماهواره‌اي نحوه‌ي </a:t>
            </a:r>
            <a:r>
              <a:rPr lang="fa-IR" baseline="0" dirty="0" smtClean="0"/>
              <a:t>تأمين</a:t>
            </a:r>
            <a:r>
              <a:rPr lang="fa-IR" dirty="0" smtClean="0"/>
              <a:t>برخورداري</a:t>
            </a:r>
            <a:r>
              <a:rPr lang="fa-IR" baseline="0" dirty="0" smtClean="0"/>
              <a:t> از </a:t>
            </a:r>
            <a:r>
              <a:rPr lang="fa-IR" dirty="0" smtClean="0"/>
              <a:t>اين سيستم و يا سيستم‌هاي جايگزين در نيروگاه‌هاي ساير کشورها چگونه است؟</a:t>
            </a:r>
          </a:p>
          <a:p>
            <a:pPr algn="r" rtl="1"/>
            <a:r>
              <a:rPr lang="fa-IR" dirty="0" smtClean="0"/>
              <a:t>2- آيا فايل و کليپ‌هاي</a:t>
            </a:r>
            <a:r>
              <a:rPr lang="fa-IR" baseline="0" dirty="0" smtClean="0"/>
              <a:t> آموزشي برا کميته مديريت حوادث و تيم‌هاي عمليات اضطراري در مرکز مديريت بحران وانو وجود دارد؟</a:t>
            </a:r>
            <a:endParaRPr lang="fa-IR" dirty="0" smtClean="0"/>
          </a:p>
          <a:p>
            <a:pPr algn="r" rtl="1"/>
            <a:r>
              <a:rPr lang="fa-IR" dirty="0" smtClean="0"/>
              <a:t>3- آيا نمونه</a:t>
            </a:r>
            <a:r>
              <a:rPr lang="fa-IR" baseline="0" dirty="0" smtClean="0"/>
              <a:t> اقدامات بهبود ارتباط با مردم خارج از سايت جهت تأمين پذيرش اجتماعي وجود دارد؟</a:t>
            </a:r>
          </a:p>
          <a:p>
            <a:pPr algn="r" rtl="1"/>
            <a:r>
              <a:rPr lang="fa-IR" baseline="0" dirty="0" smtClean="0"/>
              <a:t>4- آيا استفاده از فرم‌ گزارش حادثه در زمان ارسال به هر دو زبان روسي و انگليسي لازم است يا ارسال گزارش فقط به يک زبان کفايت مي‌کند؟</a:t>
            </a:r>
          </a:p>
          <a:p>
            <a:pPr algn="r" rtl="1"/>
            <a:r>
              <a:rPr lang="fa-IR" baseline="0" dirty="0" smtClean="0"/>
              <a:t>5- آيا ارسال گزارش موازي از طريق فکس همزمان با ايميل لازم است يا فقط از طريق ايميل کافي است؟</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29</a:t>
            </a:fld>
            <a:endParaRPr lang="en-US" dirty="0"/>
          </a:p>
        </p:txBody>
      </p:sp>
    </p:spTree>
    <p:extLst>
      <p:ext uri="{BB962C8B-B14F-4D97-AF65-F5344CB8AC3E}">
        <p14:creationId xmlns:p14="http://schemas.microsoft.com/office/powerpoint/2010/main" val="12260258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تست</a:t>
            </a:r>
            <a:r>
              <a:rPr lang="fa-IR" baseline="0" dirty="0" smtClean="0"/>
              <a:t> ويدئوکنفرانس مرکز مديريت بحران </a:t>
            </a:r>
            <a:r>
              <a:rPr lang="fa-IR" dirty="0" smtClean="0"/>
              <a:t>نيروگاه اتمي بوشهر</a:t>
            </a:r>
          </a:p>
          <a:p>
            <a:pPr algn="r" rtl="1"/>
            <a:r>
              <a:rPr lang="fa-IR" dirty="0" smtClean="0"/>
              <a:t>مرکز مديريت بحران نيروگاه</a:t>
            </a:r>
            <a:r>
              <a:rPr lang="fa-IR" baseline="0" dirty="0" smtClean="0"/>
              <a:t> اتمي بوشهر در تاريخ‌هاي  با مرکز مديريت بحران وانو مسکو تست ارتباطي ويدئوکنفرانس برگزار کردند.</a:t>
            </a:r>
          </a:p>
          <a:p>
            <a:pPr algn="r" rtl="1"/>
            <a:r>
              <a:rPr lang="fa-IR" baseline="0" dirty="0" smtClean="0"/>
              <a:t>زمان برگزاري قبلا به اطلاع مرکز مديريت بحران وانو مسکو رسيده بود</a:t>
            </a:r>
          </a:p>
          <a:p>
            <a:pPr algn="r" rtl="1"/>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31</a:t>
            </a:fld>
            <a:endParaRPr lang="en-US" dirty="0"/>
          </a:p>
        </p:txBody>
      </p:sp>
    </p:spTree>
    <p:extLst>
      <p:ext uri="{BB962C8B-B14F-4D97-AF65-F5344CB8AC3E}">
        <p14:creationId xmlns:p14="http://schemas.microsoft.com/office/powerpoint/2010/main" val="660675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cs typeface="B Mitra" panose="00000400000000000000" pitchFamily="2" charset="-78"/>
              </a:rPr>
              <a:t>ساخت</a:t>
            </a:r>
            <a:r>
              <a:rPr lang="fa-IR" baseline="0" dirty="0" smtClean="0">
                <a:cs typeface="B Mitra" panose="00000400000000000000" pitchFamily="2" charset="-78"/>
              </a:rPr>
              <a:t> نيروگاه از سال 1975 توسط شرکت ک و او زير مجموعه‌ي زيمنس آلمان شروع شد. بعد از انقلاب اسلامي در سال 1979 قرارداد خاتمه يافت و ساخت نيروگاه متوقف شد.</a:t>
            </a:r>
            <a:endParaRPr lang="en-US" dirty="0">
              <a:cs typeface="B Mitra" panose="00000400000000000000" pitchFamily="2" charset="-78"/>
            </a:endParaRPr>
          </a:p>
        </p:txBody>
      </p:sp>
      <p:sp>
        <p:nvSpPr>
          <p:cNvPr id="4" name="Slide Number Placeholder 3"/>
          <p:cNvSpPr>
            <a:spLocks noGrp="1"/>
          </p:cNvSpPr>
          <p:nvPr>
            <p:ph type="sldNum" sz="quarter" idx="10"/>
          </p:nvPr>
        </p:nvSpPr>
        <p:spPr/>
        <p:txBody>
          <a:bodyPr/>
          <a:lstStyle/>
          <a:p>
            <a:fld id="{88DFE7FB-7F91-4323-B0CF-B829EB6F0F19}" type="slidenum">
              <a:rPr lang="en-US" smtClean="0"/>
              <a:t>4</a:t>
            </a:fld>
            <a:endParaRPr lang="en-US" dirty="0"/>
          </a:p>
        </p:txBody>
      </p:sp>
    </p:spTree>
    <p:extLst>
      <p:ext uri="{BB962C8B-B14F-4D97-AF65-F5344CB8AC3E}">
        <p14:creationId xmlns:p14="http://schemas.microsoft.com/office/powerpoint/2010/main" val="2496102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در آگوست 1992 </a:t>
            </a:r>
            <a:r>
              <a:rPr lang="fa-IR" dirty="0" smtClean="0"/>
              <a:t>براساس</a:t>
            </a:r>
            <a:r>
              <a:rPr lang="fa-IR" baseline="0" dirty="0" smtClean="0"/>
              <a:t> پروتکل</a:t>
            </a:r>
            <a:r>
              <a:rPr lang="fa-IR" dirty="0" smtClean="0"/>
              <a:t> </a:t>
            </a:r>
            <a:r>
              <a:rPr lang="fa-IR" dirty="0" smtClean="0"/>
              <a:t>استفاده‌ي صلح آميز از انرژي</a:t>
            </a:r>
            <a:r>
              <a:rPr lang="fa-IR" baseline="0" dirty="0" smtClean="0"/>
              <a:t> اتمي موافقتنامه‌ي همکاري في مابين ايران و روسيه با موضوع ساخت نيروگاه اتمي در ايران منعقد گرديد. ‌ </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5</a:t>
            </a:fld>
            <a:endParaRPr lang="en-US" dirty="0"/>
          </a:p>
        </p:txBody>
      </p:sp>
    </p:spTree>
    <p:extLst>
      <p:ext uri="{BB962C8B-B14F-4D97-AF65-F5344CB8AC3E}">
        <p14:creationId xmlns:p14="http://schemas.microsoft.com/office/powerpoint/2010/main" val="3664002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در ژانويه‌ي 1995 </a:t>
            </a:r>
            <a:r>
              <a:rPr lang="fa-IR" baseline="0" dirty="0" smtClean="0"/>
              <a:t>قراردادي </a:t>
            </a:r>
            <a:r>
              <a:rPr lang="fa-IR" dirty="0" smtClean="0"/>
              <a:t>في </a:t>
            </a:r>
            <a:r>
              <a:rPr lang="fa-IR" dirty="0" smtClean="0"/>
              <a:t>مابين شرکت « زاروبژاتم انرگواستروي» و سازمان انرژي اتمي ايران براي تکميل ساخت واحد 1 نيروگاه اتمي بوشهر</a:t>
            </a:r>
            <a:r>
              <a:rPr lang="fa-IR" baseline="0" dirty="0" smtClean="0"/>
              <a:t> </a:t>
            </a:r>
            <a:r>
              <a:rPr lang="fa-IR" baseline="0" dirty="0" smtClean="0"/>
              <a:t>منعقد </a:t>
            </a:r>
            <a:r>
              <a:rPr lang="fa-IR" baseline="0" dirty="0" smtClean="0"/>
              <a:t>گرديد.</a:t>
            </a:r>
          </a:p>
          <a:p>
            <a:pPr algn="r" rtl="1"/>
            <a:r>
              <a:rPr lang="fa-IR" baseline="0" dirty="0" smtClean="0"/>
              <a:t>واحد </a:t>
            </a:r>
            <a:r>
              <a:rPr lang="fa-IR" baseline="0" dirty="0" smtClean="0"/>
              <a:t>4 نيروگاه اتمي بالاکوا(</a:t>
            </a:r>
            <a:r>
              <a:rPr lang="en-US" baseline="0" dirty="0" smtClean="0"/>
              <a:t>B-320</a:t>
            </a:r>
            <a:r>
              <a:rPr lang="fa-IR" baseline="0" dirty="0" smtClean="0"/>
              <a:t>)به عنوان مرجع </a:t>
            </a:r>
            <a:r>
              <a:rPr lang="fa-IR" baseline="0" dirty="0" smtClean="0"/>
              <a:t>براي نيروگاه اتمي بوشهر قرار </a:t>
            </a:r>
            <a:r>
              <a:rPr lang="fa-IR" baseline="0" dirty="0" smtClean="0"/>
              <a:t>گرفت.</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7</a:t>
            </a:fld>
            <a:endParaRPr lang="en-US" dirty="0"/>
          </a:p>
        </p:txBody>
      </p:sp>
    </p:spTree>
    <p:extLst>
      <p:ext uri="{BB962C8B-B14F-4D97-AF65-F5344CB8AC3E}">
        <p14:creationId xmlns:p14="http://schemas.microsoft.com/office/powerpoint/2010/main" val="2877906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تفاوت‌هاي</a:t>
            </a:r>
            <a:r>
              <a:rPr lang="fa-IR" baseline="0" dirty="0" smtClean="0"/>
              <a:t> اساسي نيروگاه اتمي بوشهر و نيروگاه مرجع آن:</a:t>
            </a:r>
          </a:p>
          <a:p>
            <a:pPr algn="r" rtl="1"/>
            <a:r>
              <a:rPr lang="fa-IR" baseline="0" dirty="0" smtClean="0"/>
              <a:t>ادغام طرح روسي در آلماني در قسمت ساختماني</a:t>
            </a:r>
          </a:p>
          <a:p>
            <a:pPr algn="r" rtl="1"/>
            <a:r>
              <a:rPr lang="fa-IR" baseline="0" dirty="0" smtClean="0"/>
              <a:t>استقرار 121  سيستم ميله‌هاي کنترل در راکتور</a:t>
            </a:r>
          </a:p>
          <a:p>
            <a:pPr algn="r" rtl="1"/>
            <a:r>
              <a:rPr lang="fa-IR" baseline="0" dirty="0" smtClean="0"/>
              <a:t>مدرنيزاسيون مولد بخار و پمپ‌هاي اصلي سيرکوله</a:t>
            </a:r>
          </a:p>
          <a:p>
            <a:pPr algn="r" rtl="1"/>
            <a:r>
              <a:rPr lang="fa-IR" dirty="0" smtClean="0"/>
              <a:t>ارتقاء سيستم کنترل و پيش‌بيني ضدزلزله تجهيزات و تأسيسات</a:t>
            </a:r>
          </a:p>
          <a:p>
            <a:pPr algn="r" rtl="1"/>
            <a:r>
              <a:rPr lang="fa-IR" dirty="0" smtClean="0"/>
              <a:t>مخزن اضافه‌ي خنک کننده‌ي اضطراري</a:t>
            </a:r>
          </a:p>
          <a:p>
            <a:pPr algn="r" rtl="1"/>
            <a:r>
              <a:rPr lang="fa-IR" dirty="0" smtClean="0"/>
              <a:t>سيستم ايمني 4 کاناله</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9</a:t>
            </a:fld>
            <a:endParaRPr lang="en-US" dirty="0"/>
          </a:p>
        </p:txBody>
      </p:sp>
    </p:spTree>
    <p:extLst>
      <p:ext uri="{BB962C8B-B14F-4D97-AF65-F5344CB8AC3E}">
        <p14:creationId xmlns:p14="http://schemas.microsoft.com/office/powerpoint/2010/main" val="4118503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تمرينات(مانورهاي)</a:t>
            </a:r>
            <a:r>
              <a:rPr lang="fa-IR" baseline="0" dirty="0" smtClean="0"/>
              <a:t> آمادگي اضطراري:</a:t>
            </a:r>
          </a:p>
          <a:p>
            <a:pPr algn="r" rtl="1"/>
            <a:r>
              <a:rPr lang="fa-IR" baseline="0" dirty="0" smtClean="0"/>
              <a:t>به‌روزآوري مدارک سازماندهي، اجرا و ارزيابي تمرينات آمادگي اضطراري بر اساس مدارک آژانس بين‌المللي انرژي اتمي</a:t>
            </a:r>
          </a:p>
          <a:p>
            <a:pPr algn="r" rtl="1"/>
            <a:r>
              <a:rPr lang="fa-IR" baseline="0" dirty="0" smtClean="0"/>
              <a:t>تهيه، اجرا و ارزيابي سناريوي تمرين تهديدات امنيتي در نيروگاه اتمي بوشهر به روش دورميزي</a:t>
            </a:r>
          </a:p>
          <a:p>
            <a:pPr algn="r" rtl="1"/>
            <a:r>
              <a:rPr lang="fa-IR" baseline="0" dirty="0" smtClean="0"/>
              <a:t>سازماندهي اجراي ميداني تمرين تهديدات امنيتي در نيروگاه اتمي بوشهر در پايان سال</a:t>
            </a:r>
            <a:r>
              <a:rPr lang="ru-RU" baseline="0" dirty="0" smtClean="0"/>
              <a:t> </a:t>
            </a:r>
            <a:r>
              <a:rPr lang="fa-IR" baseline="0" dirty="0" smtClean="0"/>
              <a:t> جاري</a:t>
            </a:r>
          </a:p>
          <a:p>
            <a:pPr algn="r" rtl="1"/>
            <a:r>
              <a:rPr lang="fa-IR" baseline="0" dirty="0" smtClean="0"/>
              <a:t>تهيه، اجرا و ارزيابي تمرين با استفاده از تجهيرات سيار مديريت حوادث شديد</a:t>
            </a:r>
            <a:endParaRPr lang="ru-RU" baseline="0" dirty="0" smtClean="0"/>
          </a:p>
          <a:p>
            <a:pPr algn="r" rtl="1"/>
            <a:endParaRPr lang="fa-IR" baseline="0" dirty="0" smtClean="0"/>
          </a:p>
          <a:p>
            <a:pPr algn="r" rtl="1"/>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11</a:t>
            </a:fld>
            <a:endParaRPr lang="en-US" dirty="0"/>
          </a:p>
        </p:txBody>
      </p:sp>
    </p:spTree>
    <p:extLst>
      <p:ext uri="{BB962C8B-B14F-4D97-AF65-F5344CB8AC3E}">
        <p14:creationId xmlns:p14="http://schemas.microsoft.com/office/powerpoint/2010/main" val="2512673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اجرا و ارزيابي فذاخواني اعضاي کميته بحران نيروگاه</a:t>
            </a:r>
          </a:p>
          <a:p>
            <a:pPr algn="r" rtl="1"/>
            <a:r>
              <a:rPr lang="fa-IR" dirty="0" smtClean="0"/>
              <a:t>شروع سازماندهي اجراي تمرين جامع امادگي اضطراري در سال 2022 با مشارکت سازمان‌هاي پاسخ خارج سايت با سناريوي فني و منشأ تهديدات امنيتي</a:t>
            </a:r>
          </a:p>
          <a:p>
            <a:pPr algn="r" rtl="1"/>
            <a:r>
              <a:rPr lang="fa-IR" dirty="0" smtClean="0"/>
              <a:t>توقف يا</a:t>
            </a:r>
            <a:r>
              <a:rPr lang="fa-IR" baseline="0" dirty="0" smtClean="0"/>
              <a:t> کاهش انجام تمرينات گروهي داخل سايت به دليل انتشار بيماري کوويد-19 طبق شيوه‌نامه‌هاي بهداشتي ملي و بين‌المللي</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12</a:t>
            </a:fld>
            <a:endParaRPr lang="en-US" dirty="0"/>
          </a:p>
        </p:txBody>
      </p:sp>
    </p:spTree>
    <p:extLst>
      <p:ext uri="{BB962C8B-B14F-4D97-AF65-F5344CB8AC3E}">
        <p14:creationId xmlns:p14="http://schemas.microsoft.com/office/powerpoint/2010/main" val="1091723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برنامه‌ي اقدامات اصلاحي سيستم</a:t>
            </a:r>
            <a:r>
              <a:rPr lang="fa-IR" baseline="0" dirty="0" smtClean="0"/>
              <a:t> مديريت حوادث شديد:</a:t>
            </a:r>
          </a:p>
          <a:p>
            <a:pPr algn="r" rtl="1"/>
            <a:r>
              <a:rPr lang="fa-IR" baseline="0" dirty="0" smtClean="0"/>
              <a:t>خريد </a:t>
            </a:r>
            <a:r>
              <a:rPr lang="fa-IR" baseline="0" dirty="0" smtClean="0"/>
              <a:t>دستگاه </a:t>
            </a:r>
            <a:r>
              <a:rPr lang="fa-IR" baseline="0" dirty="0" smtClean="0"/>
              <a:t>ديزل برق اضطراري و </a:t>
            </a:r>
            <a:r>
              <a:rPr lang="fa-IR" baseline="0" dirty="0" smtClean="0"/>
              <a:t>ديزل </a:t>
            </a:r>
            <a:r>
              <a:rPr lang="fa-IR" baseline="0" dirty="0" smtClean="0"/>
              <a:t>پمپ </a:t>
            </a:r>
            <a:r>
              <a:rPr lang="fa-IR" baseline="0" dirty="0" smtClean="0"/>
              <a:t>طبق طرح . در مرحله اول تست و کنترل پذيرش در محل نيروگاه انجام گرديده است. تکليف فني برنامه جزيي و کلي استفاده از ديزل ژنراتور سيار براي مقابله با حوادث خارج طرح واحد 1 نيروگاه اتمي بوشهر تهيه گرديده است.</a:t>
            </a:r>
            <a:endParaRPr lang="en-US" dirty="0"/>
          </a:p>
        </p:txBody>
      </p:sp>
      <p:sp>
        <p:nvSpPr>
          <p:cNvPr id="4" name="Slide Number Placeholder 3"/>
          <p:cNvSpPr>
            <a:spLocks noGrp="1"/>
          </p:cNvSpPr>
          <p:nvPr>
            <p:ph type="sldNum" sz="quarter" idx="10"/>
          </p:nvPr>
        </p:nvSpPr>
        <p:spPr/>
        <p:txBody>
          <a:bodyPr/>
          <a:lstStyle/>
          <a:p>
            <a:fld id="{88DFE7FB-7F91-4323-B0CF-B829EB6F0F19}" type="slidenum">
              <a:rPr lang="en-US" smtClean="0"/>
              <a:t>14</a:t>
            </a:fld>
            <a:endParaRPr lang="en-US" dirty="0"/>
          </a:p>
        </p:txBody>
      </p:sp>
    </p:spTree>
    <p:extLst>
      <p:ext uri="{BB962C8B-B14F-4D97-AF65-F5344CB8AC3E}">
        <p14:creationId xmlns:p14="http://schemas.microsoft.com/office/powerpoint/2010/main" val="3733959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1390BD9-55C1-4AD9-9C8E-43C9BB63F777}" type="datetime1">
              <a:rPr lang="en-US" smtClean="0"/>
              <a:t>10/7/2021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70F907-D7C6-42BF-8476-CE673E1706F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943E74-2549-496B-ABBF-D53828724B6F}" type="datetime1">
              <a:rPr lang="en-US" smtClean="0"/>
              <a:t>10/7/2021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70F907-D7C6-42BF-8476-CE673E1706F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B372B2-B0DF-41F0-9EA6-392CDE286858}" type="datetime1">
              <a:rPr lang="en-US" smtClean="0"/>
              <a:t>10/7/2021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70F907-D7C6-42BF-8476-CE673E1706F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560FC6-4DF4-4FF2-8286-0E0D9DD01AB4}" type="datetime1">
              <a:rPr lang="en-US" smtClean="0"/>
              <a:t>10/7/2021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70F907-D7C6-42BF-8476-CE673E1706F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FA5780-7561-45FD-A16D-B68DB814D3BC}" type="datetime1">
              <a:rPr lang="en-US" smtClean="0"/>
              <a:t>10/7/2021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70F907-D7C6-42BF-8476-CE673E1706F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37D8E5F-AB00-4552-BA88-DAD08CF07437}" type="datetime1">
              <a:rPr lang="en-US" smtClean="0"/>
              <a:t>10/7/2021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470F907-D7C6-42BF-8476-CE673E1706F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E95508-C20C-481E-B6EF-2767F8E5D398}" type="datetime1">
              <a:rPr lang="en-US" smtClean="0"/>
              <a:t>10/7/2021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470F907-D7C6-42BF-8476-CE673E1706F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504114C-CDA8-4E99-8BC7-52C3A9AC8104}" type="datetime1">
              <a:rPr lang="en-US" smtClean="0"/>
              <a:t>10/7/2021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470F907-D7C6-42BF-8476-CE673E1706F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C1057C-73C4-4ECB-8532-C20D5AA0D110}" type="datetime1">
              <a:rPr lang="en-US" smtClean="0"/>
              <a:t>10/7/2021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470F907-D7C6-42BF-8476-CE673E1706F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D6AC0A-A426-4B98-91B3-D985175C1DB6}" type="datetime1">
              <a:rPr lang="en-US" smtClean="0"/>
              <a:t>10/7/2021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470F907-D7C6-42BF-8476-CE673E1706F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A67377F-5430-47E1-8DBB-6641FD28ABA1}" type="datetime1">
              <a:rPr lang="en-US" smtClean="0"/>
              <a:t>10/7/2021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470F907-D7C6-42BF-8476-CE673E1706F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31BEDC-F869-4086-8BCC-4CB6D0042404}" type="datetime1">
              <a:rPr lang="en-US" smtClean="0"/>
              <a:t>10/7/2021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70F907-D7C6-42BF-8476-CE673E1706F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1043608" cy="6858000"/>
          </a:xfrm>
          <a:prstGeom prst="rect">
            <a:avLst/>
          </a:prstGeom>
          <a:solidFill>
            <a:schemeClr val="accent5">
              <a:lumMod val="20000"/>
              <a:lumOff val="80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000.jpg"/>
          <p:cNvPicPr>
            <a:picLocks noChangeAspect="1"/>
          </p:cNvPicPr>
          <p:nvPr/>
        </p:nvPicPr>
        <p:blipFill>
          <a:blip r:embed="rId2" cstate="print"/>
          <a:stretch>
            <a:fillRect/>
          </a:stretch>
        </p:blipFill>
        <p:spPr>
          <a:xfrm>
            <a:off x="0" y="1801840"/>
            <a:ext cx="9144000" cy="2779288"/>
          </a:xfrm>
          <a:prstGeom prst="rect">
            <a:avLst/>
          </a:prstGeom>
        </p:spPr>
      </p:pic>
      <p:pic>
        <p:nvPicPr>
          <p:cNvPr id="6" name="Picture 5" descr="BNPP_LOGO2.jpg"/>
          <p:cNvPicPr>
            <a:picLocks noChangeAspect="1"/>
          </p:cNvPicPr>
          <p:nvPr/>
        </p:nvPicPr>
        <p:blipFill>
          <a:blip r:embed="rId3" cstate="print"/>
          <a:stretch>
            <a:fillRect/>
          </a:stretch>
        </p:blipFill>
        <p:spPr>
          <a:xfrm>
            <a:off x="7812360" y="130487"/>
            <a:ext cx="1162440" cy="438361"/>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8135" y="554336"/>
            <a:ext cx="640027" cy="201152"/>
          </a:xfrm>
          <a:prstGeom prst="rect">
            <a:avLst/>
          </a:prstGeom>
          <a:ln>
            <a:noFill/>
          </a:ln>
          <a:effectLst/>
        </p:spPr>
      </p:pic>
      <p:sp>
        <p:nvSpPr>
          <p:cNvPr id="12" name="Rectangle 1"/>
          <p:cNvSpPr>
            <a:spLocks noChangeArrowheads="1"/>
          </p:cNvSpPr>
          <p:nvPr/>
        </p:nvSpPr>
        <p:spPr bwMode="auto">
          <a:xfrm>
            <a:off x="107504" y="1801840"/>
            <a:ext cx="8867296" cy="3231654"/>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n-US" sz="4400" b="1" dirty="0">
                <a:cs typeface="Times New Roman" pitchFamily="18" charset="0"/>
              </a:rPr>
              <a:t>Bushehr Nuclear Power Plant</a:t>
            </a:r>
          </a:p>
          <a:p>
            <a:pPr algn="ctr" fontAlgn="auto">
              <a:spcBef>
                <a:spcPts val="0"/>
              </a:spcBef>
              <a:spcAft>
                <a:spcPts val="0"/>
              </a:spcAft>
              <a:defRPr/>
            </a:pPr>
            <a:r>
              <a:rPr lang="en-US" sz="2800" b="1" dirty="0">
                <a:cs typeface="Times New Roman" pitchFamily="18" charset="0"/>
              </a:rPr>
              <a:t>Emergency Preparedness and Response</a:t>
            </a:r>
            <a:endParaRPr lang="ru-RU" sz="2800" b="1" dirty="0">
              <a:cs typeface="Times New Roman" pitchFamily="18" charset="0"/>
            </a:endParaRPr>
          </a:p>
          <a:p>
            <a:pPr algn="ctr">
              <a:defRPr/>
            </a:pPr>
            <a:r>
              <a:rPr lang="en-US" sz="2800" b="1" dirty="0">
                <a:cs typeface="Times New Roman" pitchFamily="18" charset="0"/>
              </a:rPr>
              <a:t>November</a:t>
            </a:r>
            <a:r>
              <a:rPr lang="ru-RU" sz="2800" b="1" dirty="0">
                <a:cs typeface="Times New Roman" pitchFamily="18" charset="0"/>
              </a:rPr>
              <a:t> </a:t>
            </a:r>
            <a:r>
              <a:rPr lang="en-US" sz="2800" b="1" dirty="0">
                <a:cs typeface="Times New Roman" pitchFamily="18" charset="0"/>
              </a:rPr>
              <a:t>2021</a:t>
            </a:r>
          </a:p>
          <a:p>
            <a:pPr algn="ctr" fontAlgn="auto">
              <a:spcBef>
                <a:spcPts val="0"/>
              </a:spcBef>
              <a:spcAft>
                <a:spcPts val="0"/>
              </a:spcAft>
              <a:defRPr/>
            </a:pPr>
            <a:r>
              <a:rPr lang="ru-RU" sz="4800" b="1" dirty="0">
                <a:solidFill>
                  <a:srgbClr val="002060"/>
                </a:solidFill>
                <a:cs typeface="Times New Roman" pitchFamily="18" charset="0"/>
              </a:rPr>
              <a:t>Бушерская АЭС</a:t>
            </a:r>
          </a:p>
          <a:p>
            <a:pPr algn="ctr" fontAlgn="auto">
              <a:spcBef>
                <a:spcPts val="0"/>
              </a:spcBef>
              <a:spcAft>
                <a:spcPts val="0"/>
              </a:spcAft>
              <a:defRPr/>
            </a:pPr>
            <a:r>
              <a:rPr lang="ru-RU" sz="2800" b="1" dirty="0" smtClean="0">
                <a:solidFill>
                  <a:srgbClr val="002060"/>
                </a:solidFill>
                <a:cs typeface="Times New Roman" pitchFamily="18" charset="0"/>
              </a:rPr>
              <a:t>Аварийная Готовность и </a:t>
            </a:r>
            <a:r>
              <a:rPr lang="ru-RU" sz="2800" b="1" dirty="0">
                <a:solidFill>
                  <a:srgbClr val="002060"/>
                </a:solidFill>
                <a:cs typeface="Times New Roman" pitchFamily="18" charset="0"/>
              </a:rPr>
              <a:t>реагирование</a:t>
            </a:r>
            <a:endParaRPr lang="en-US" sz="2800" b="1" dirty="0">
              <a:solidFill>
                <a:srgbClr val="002060"/>
              </a:solidFill>
              <a:cs typeface="Times New Roman" pitchFamily="18" charset="0"/>
            </a:endParaRPr>
          </a:p>
          <a:p>
            <a:pPr algn="ctr" fontAlgn="auto">
              <a:spcBef>
                <a:spcPts val="0"/>
              </a:spcBef>
              <a:spcAft>
                <a:spcPts val="0"/>
              </a:spcAft>
              <a:defRPr/>
            </a:pPr>
            <a:r>
              <a:rPr lang="ru-RU" sz="2800" b="1" dirty="0">
                <a:solidFill>
                  <a:srgbClr val="002060"/>
                </a:solidFill>
                <a:cs typeface="Times New Roman" pitchFamily="18" charset="0"/>
              </a:rPr>
              <a:t>Ноябрь 20</a:t>
            </a:r>
            <a:r>
              <a:rPr lang="ru-RU" sz="2800" b="1" dirty="0">
                <a:solidFill>
                  <a:srgbClr val="002060"/>
                </a:solidFill>
                <a:latin typeface="Times New Roman" pitchFamily="18" charset="0"/>
                <a:cs typeface="Times New Roman" pitchFamily="18" charset="0"/>
              </a:rPr>
              <a:t>21</a:t>
            </a:r>
            <a:endParaRPr lang="en-US" sz="2800" b="1"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Sunset on Bushehr beach</a:t>
            </a:r>
            <a:r>
              <a:rPr lang="ru-RU" sz="2000" dirty="0" smtClean="0"/>
              <a:t/>
            </a:r>
            <a:br>
              <a:rPr lang="ru-RU" sz="2000" dirty="0" smtClean="0"/>
            </a:br>
            <a:r>
              <a:rPr lang="ru-RU" sz="2000" dirty="0" smtClean="0">
                <a:solidFill>
                  <a:srgbClr val="0070C0"/>
                </a:solidFill>
              </a:rPr>
              <a:t>Закат на пляж Бушера</a:t>
            </a:r>
            <a:endParaRPr lang="en-US" sz="2000" dirty="0">
              <a:solidFill>
                <a:srgbClr val="0070C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1417638"/>
            <a:ext cx="8147248" cy="4747666"/>
          </a:xfrm>
        </p:spPr>
      </p:pic>
      <p:sp>
        <p:nvSpPr>
          <p:cNvPr id="5" name="Footer Placeholder 4"/>
          <p:cNvSpPr txBox="1">
            <a:spLocks/>
          </p:cNvSpPr>
          <p:nvPr/>
        </p:nvSpPr>
        <p:spPr>
          <a:xfrm>
            <a:off x="3124200" y="6225477"/>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38426008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4271" y="1171645"/>
            <a:ext cx="8712968" cy="5324535"/>
          </a:xfrm>
          <a:prstGeom prst="rect">
            <a:avLst/>
          </a:prstGeom>
        </p:spPr>
        <p:txBody>
          <a:bodyPr wrap="square">
            <a:spAutoFit/>
          </a:bodyPr>
          <a:lstStyle/>
          <a:p>
            <a:pPr marL="635000" indent="-457200" algn="just">
              <a:buFont typeface="+mj-lt"/>
              <a:buAutoNum type="arabicPeriod"/>
            </a:pPr>
            <a:r>
              <a:rPr lang="en-US" sz="2000" kern="0" dirty="0">
                <a:cs typeface="Times New Roman" pitchFamily="18" charset="0"/>
              </a:rPr>
              <a:t>Updating the documents on organization, conduct and evaluation of emergency preparedness exercises based on the IAEA document;</a:t>
            </a:r>
          </a:p>
          <a:p>
            <a:pPr marL="635000" indent="-457200" algn="just">
              <a:buFont typeface="+mj-lt"/>
              <a:buAutoNum type="arabicPeriod"/>
            </a:pPr>
            <a:r>
              <a:rPr lang="en-US" sz="2000" kern="0" dirty="0">
                <a:cs typeface="Times New Roman" pitchFamily="18" charset="0"/>
              </a:rPr>
              <a:t>Developing, conducting and evaluating the security threats scenario at the BNPP with the tabletop method;</a:t>
            </a:r>
          </a:p>
          <a:p>
            <a:pPr marL="635000" indent="-457200" algn="just">
              <a:buFont typeface="+mj-lt"/>
              <a:buAutoNum type="arabicPeriod"/>
            </a:pPr>
            <a:r>
              <a:rPr lang="en-US" sz="2000" kern="0" dirty="0">
                <a:cs typeface="Times New Roman" pitchFamily="18" charset="0"/>
              </a:rPr>
              <a:t>Organizing the conduct of security threats field exercise at the BNPP at the end of current year;</a:t>
            </a:r>
          </a:p>
          <a:p>
            <a:pPr marL="635000" indent="-457200" algn="just">
              <a:buFont typeface="+mj-lt"/>
              <a:buAutoNum type="arabicPeriod"/>
            </a:pPr>
            <a:r>
              <a:rPr lang="en-US" sz="2000" kern="0" dirty="0">
                <a:cs typeface="Times New Roman" pitchFamily="18" charset="0"/>
              </a:rPr>
              <a:t>Developing, conducting and evaluating the mobile equipment exercise in the Severe Accident Management;</a:t>
            </a:r>
          </a:p>
          <a:p>
            <a:pPr marL="635000" indent="-457200" algn="just">
              <a:buAutoNum type="arabicPeriod"/>
            </a:pPr>
            <a:endParaRPr lang="en-US" sz="2000" dirty="0"/>
          </a:p>
          <a:p>
            <a:pPr marL="177800" algn="just"/>
            <a:r>
              <a:rPr lang="en-US" sz="2000" dirty="0">
                <a:solidFill>
                  <a:srgbClr val="0070C0"/>
                </a:solidFill>
              </a:rPr>
              <a:t>1</a:t>
            </a:r>
            <a:r>
              <a:rPr lang="en-US" sz="2000" dirty="0" smtClean="0">
                <a:solidFill>
                  <a:srgbClr val="0070C0"/>
                </a:solidFill>
              </a:rPr>
              <a:t>.   </a:t>
            </a:r>
            <a:r>
              <a:rPr lang="ru-RU" sz="2000" dirty="0">
                <a:solidFill>
                  <a:srgbClr val="0070C0"/>
                </a:solidFill>
              </a:rPr>
              <a:t>Актуализация документов по организации, проведению и оценке учений по противоаварийной готовности на основе документа МАГАТЭ;</a:t>
            </a:r>
            <a:endParaRPr lang="en-US" sz="2000" dirty="0">
              <a:solidFill>
                <a:srgbClr val="0070C0"/>
              </a:solidFill>
            </a:endParaRPr>
          </a:p>
          <a:p>
            <a:pPr marL="177800" algn="just"/>
            <a:r>
              <a:rPr lang="en-US" sz="2000" dirty="0">
                <a:solidFill>
                  <a:srgbClr val="0070C0"/>
                </a:solidFill>
              </a:rPr>
              <a:t>2. </a:t>
            </a:r>
            <a:r>
              <a:rPr lang="en-US" sz="2000" dirty="0" smtClean="0">
                <a:solidFill>
                  <a:srgbClr val="0070C0"/>
                </a:solidFill>
              </a:rPr>
              <a:t>  </a:t>
            </a:r>
            <a:r>
              <a:rPr lang="ru-RU" sz="2000" dirty="0" smtClean="0">
                <a:solidFill>
                  <a:srgbClr val="0070C0"/>
                </a:solidFill>
              </a:rPr>
              <a:t>Разработка</a:t>
            </a:r>
            <a:r>
              <a:rPr lang="ru-RU" sz="2000" dirty="0">
                <a:solidFill>
                  <a:srgbClr val="0070C0"/>
                </a:solidFill>
              </a:rPr>
              <a:t>, проведение и оценка сценария угроз безопасности на БАЭС настольным методом; </a:t>
            </a:r>
            <a:endParaRPr lang="en-US" sz="2000" dirty="0">
              <a:solidFill>
                <a:srgbClr val="0070C0"/>
              </a:solidFill>
            </a:endParaRPr>
          </a:p>
          <a:p>
            <a:pPr marL="177800" algn="just"/>
            <a:r>
              <a:rPr lang="en-US" sz="2000" dirty="0">
                <a:solidFill>
                  <a:srgbClr val="0070C0"/>
                </a:solidFill>
              </a:rPr>
              <a:t>3. </a:t>
            </a:r>
            <a:r>
              <a:rPr lang="en-US" sz="2000" dirty="0" smtClean="0">
                <a:solidFill>
                  <a:srgbClr val="0070C0"/>
                </a:solidFill>
              </a:rPr>
              <a:t> </a:t>
            </a:r>
            <a:r>
              <a:rPr lang="ru-RU" sz="2000" dirty="0" smtClean="0">
                <a:solidFill>
                  <a:srgbClr val="0070C0"/>
                </a:solidFill>
              </a:rPr>
              <a:t>Организация </a:t>
            </a:r>
            <a:r>
              <a:rPr lang="ru-RU" sz="2000" dirty="0" smtClean="0">
                <a:solidFill>
                  <a:srgbClr val="0070C0"/>
                </a:solidFill>
              </a:rPr>
              <a:t>проведения</a:t>
            </a:r>
            <a:r>
              <a:rPr lang="fa-IR" sz="2000" dirty="0" smtClean="0">
                <a:solidFill>
                  <a:srgbClr val="0070C0"/>
                </a:solidFill>
              </a:rPr>
              <a:t> </a:t>
            </a:r>
            <a:r>
              <a:rPr lang="ru-RU" sz="2000" dirty="0" smtClean="0">
                <a:solidFill>
                  <a:srgbClr val="0070C0"/>
                </a:solidFill>
              </a:rPr>
              <a:t>обшестанционной тренировки по </a:t>
            </a:r>
            <a:r>
              <a:rPr lang="ru-RU" sz="2000" dirty="0">
                <a:solidFill>
                  <a:srgbClr val="0070C0"/>
                </a:solidFill>
              </a:rPr>
              <a:t>выявлению угроз безопасности на БАЭС в конце текущего года; </a:t>
            </a:r>
            <a:endParaRPr lang="en-US" sz="2000" dirty="0">
              <a:solidFill>
                <a:srgbClr val="0070C0"/>
              </a:solidFill>
            </a:endParaRPr>
          </a:p>
          <a:p>
            <a:pPr marL="177800" algn="just"/>
            <a:r>
              <a:rPr lang="en-US" sz="2000" dirty="0">
                <a:solidFill>
                  <a:srgbClr val="0070C0"/>
                </a:solidFill>
              </a:rPr>
              <a:t>4. </a:t>
            </a:r>
            <a:r>
              <a:rPr lang="en-US" sz="2000" dirty="0" smtClean="0">
                <a:solidFill>
                  <a:srgbClr val="0070C0"/>
                </a:solidFill>
              </a:rPr>
              <a:t>  </a:t>
            </a:r>
            <a:r>
              <a:rPr lang="ru-RU" sz="2000" dirty="0" smtClean="0">
                <a:solidFill>
                  <a:srgbClr val="0070C0"/>
                </a:solidFill>
              </a:rPr>
              <a:t>Разработка</a:t>
            </a:r>
            <a:r>
              <a:rPr lang="ru-RU" sz="2000" dirty="0">
                <a:solidFill>
                  <a:srgbClr val="0070C0"/>
                </a:solidFill>
              </a:rPr>
              <a:t>, проведение и оценка учений с использованием мобильного оборудования в управлении тяжелыми авариями; </a:t>
            </a:r>
            <a:endParaRPr lang="en-US" sz="2000" b="1" kern="0" dirty="0">
              <a:solidFill>
                <a:srgbClr val="0070C0"/>
              </a:solidFill>
              <a:cs typeface="Times New Roman" pitchFamily="18" charset="0"/>
            </a:endParaRPr>
          </a:p>
        </p:txBody>
      </p:sp>
      <p:sp>
        <p:nvSpPr>
          <p:cNvPr id="6" name="Rectangle 5"/>
          <p:cNvSpPr/>
          <p:nvPr/>
        </p:nvSpPr>
        <p:spPr>
          <a:xfrm>
            <a:off x="251520" y="383114"/>
            <a:ext cx="8711952" cy="784830"/>
          </a:xfrm>
          <a:prstGeom prst="rect">
            <a:avLst/>
          </a:prstGeom>
        </p:spPr>
        <p:txBody>
          <a:bodyPr wrap="square">
            <a:spAutoFit/>
          </a:bodyPr>
          <a:lstStyle/>
          <a:p>
            <a:pPr algn="ctr" eaLnBrk="0" hangingPunct="0">
              <a:spcBef>
                <a:spcPts val="600"/>
              </a:spcBef>
              <a:buClr>
                <a:srgbClr val="0052BA"/>
              </a:buClr>
              <a:buSzPct val="75000"/>
              <a:defRPr/>
            </a:pPr>
            <a:r>
              <a:rPr lang="en-US" sz="2000" b="1" dirty="0">
                <a:ea typeface="+mj-ea"/>
                <a:cs typeface="B Mitra" pitchFamily="2" charset="-78"/>
              </a:rPr>
              <a:t>Emergency Preparedness Exercises</a:t>
            </a:r>
          </a:p>
          <a:p>
            <a:pPr algn="ctr" eaLnBrk="0" hangingPunct="0">
              <a:spcBef>
                <a:spcPts val="600"/>
              </a:spcBef>
              <a:buClr>
                <a:srgbClr val="0052BA"/>
              </a:buClr>
              <a:buSzPct val="75000"/>
              <a:defRPr/>
            </a:pPr>
            <a:r>
              <a:rPr lang="ru-RU" sz="2000" b="1" dirty="0">
                <a:solidFill>
                  <a:srgbClr val="002060"/>
                </a:solidFill>
                <a:cs typeface="B Mitra" pitchFamily="2" charset="-78"/>
              </a:rPr>
              <a:t>Тренировка </a:t>
            </a:r>
            <a:r>
              <a:rPr lang="ru-RU" sz="2000" b="1" dirty="0" smtClean="0">
                <a:solidFill>
                  <a:srgbClr val="002060"/>
                </a:solidFill>
                <a:ea typeface="+mj-ea"/>
                <a:cs typeface="B Mitra" pitchFamily="2" charset="-78"/>
              </a:rPr>
              <a:t>по </a:t>
            </a:r>
            <a:r>
              <a:rPr lang="ru-RU" sz="2000" b="1" dirty="0">
                <a:solidFill>
                  <a:srgbClr val="002060"/>
                </a:solidFill>
                <a:ea typeface="+mj-ea"/>
                <a:cs typeface="B Mitra" pitchFamily="2" charset="-78"/>
              </a:rPr>
              <a:t>обеспечению готовности к чрезвычайным ситуациям</a:t>
            </a:r>
            <a:endParaRPr lang="en-US" sz="2000" b="1" dirty="0">
              <a:solidFill>
                <a:srgbClr val="002060"/>
              </a:solidFill>
              <a:ea typeface="+mj-ea"/>
              <a:cs typeface="B Mitra" pitchFamily="2" charset="-78"/>
            </a:endParaRPr>
          </a:p>
        </p:txBody>
      </p:sp>
      <p:sp>
        <p:nvSpPr>
          <p:cNvPr id="4" name="Footer Placeholder 4"/>
          <p:cNvSpPr txBox="1">
            <a:spLocks/>
          </p:cNvSpPr>
          <p:nvPr/>
        </p:nvSpPr>
        <p:spPr>
          <a:xfrm>
            <a:off x="3159696" y="6189792"/>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16216439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marL="0" indent="0" algn="just">
              <a:buNone/>
            </a:pPr>
            <a:r>
              <a:rPr lang="en-US" dirty="0" smtClean="0"/>
              <a:t>5. </a:t>
            </a:r>
            <a:r>
              <a:rPr lang="en-US" dirty="0"/>
              <a:t>Conducting and evaluating the exercise of calling the members of the plant accident management committee to assemble;</a:t>
            </a:r>
          </a:p>
          <a:p>
            <a:pPr marL="0" indent="0" algn="just">
              <a:buNone/>
            </a:pPr>
            <a:r>
              <a:rPr lang="en-US" dirty="0"/>
              <a:t>6</a:t>
            </a:r>
            <a:r>
              <a:rPr lang="en-US" dirty="0" smtClean="0"/>
              <a:t>. </a:t>
            </a:r>
            <a:r>
              <a:rPr lang="en-US" dirty="0"/>
              <a:t>Starting the organization of conduct of comprehensive emergency preparedness exercise with participation of offsite organizations in the year 2022 with a technical scenario and security threat source;</a:t>
            </a:r>
          </a:p>
          <a:p>
            <a:pPr marL="0" indent="0" algn="just">
              <a:buNone/>
            </a:pPr>
            <a:r>
              <a:rPr lang="en-US" dirty="0"/>
              <a:t>7</a:t>
            </a:r>
            <a:r>
              <a:rPr lang="en-US" dirty="0" smtClean="0"/>
              <a:t>. </a:t>
            </a:r>
            <a:r>
              <a:rPr lang="en-US" dirty="0"/>
              <a:t>Reducing or stopping the conduct of onsite group exercises due to spread of COVID-19  in accordance with the national and international health </a:t>
            </a:r>
            <a:r>
              <a:rPr lang="en-US" dirty="0" smtClean="0"/>
              <a:t>protocols.</a:t>
            </a:r>
            <a:endParaRPr lang="en-US" dirty="0"/>
          </a:p>
          <a:p>
            <a:pPr marL="0" indent="0" algn="just">
              <a:buNone/>
            </a:pPr>
            <a:endParaRPr lang="en-US" dirty="0"/>
          </a:p>
          <a:p>
            <a:pPr marL="0" indent="0" algn="just">
              <a:buNone/>
            </a:pPr>
            <a:r>
              <a:rPr lang="en-US" dirty="0">
                <a:solidFill>
                  <a:srgbClr val="0070C0"/>
                </a:solidFill>
              </a:rPr>
              <a:t>5</a:t>
            </a:r>
            <a:r>
              <a:rPr lang="en-US" dirty="0" smtClean="0">
                <a:solidFill>
                  <a:srgbClr val="0070C0"/>
                </a:solidFill>
              </a:rPr>
              <a:t>. </a:t>
            </a:r>
            <a:r>
              <a:rPr lang="ru-RU" dirty="0">
                <a:solidFill>
                  <a:srgbClr val="0070C0"/>
                </a:solidFill>
              </a:rPr>
              <a:t>Проведение и оценка упражнения по созыву членов </a:t>
            </a:r>
            <a:r>
              <a:rPr lang="ru-RU" dirty="0" smtClean="0">
                <a:solidFill>
                  <a:srgbClr val="0070C0"/>
                </a:solidFill>
              </a:rPr>
              <a:t>КЧС </a:t>
            </a:r>
            <a:r>
              <a:rPr lang="ru-RU" dirty="0">
                <a:solidFill>
                  <a:srgbClr val="0070C0"/>
                </a:solidFill>
              </a:rPr>
              <a:t>на станции; </a:t>
            </a:r>
            <a:endParaRPr lang="en-US" dirty="0">
              <a:solidFill>
                <a:srgbClr val="0070C0"/>
              </a:solidFill>
            </a:endParaRPr>
          </a:p>
          <a:p>
            <a:pPr marL="0" indent="0" algn="just">
              <a:buNone/>
            </a:pPr>
            <a:r>
              <a:rPr lang="en-US" dirty="0">
                <a:solidFill>
                  <a:srgbClr val="0070C0"/>
                </a:solidFill>
              </a:rPr>
              <a:t>6</a:t>
            </a:r>
            <a:r>
              <a:rPr lang="en-US" dirty="0" smtClean="0">
                <a:solidFill>
                  <a:srgbClr val="0070C0"/>
                </a:solidFill>
              </a:rPr>
              <a:t>. </a:t>
            </a:r>
            <a:r>
              <a:rPr lang="ru-RU" dirty="0">
                <a:solidFill>
                  <a:srgbClr val="0070C0"/>
                </a:solidFill>
              </a:rPr>
              <a:t>Начало организации проведения комплексных учений по готовности к чрезвычайным ситуациям с участием сторонних организаций в 2022 году с техническим сценарием и источником угрозы безопасности;</a:t>
            </a:r>
            <a:endParaRPr lang="en-US" dirty="0">
              <a:solidFill>
                <a:srgbClr val="0070C0"/>
              </a:solidFill>
            </a:endParaRPr>
          </a:p>
          <a:p>
            <a:pPr marL="0" indent="0" algn="just">
              <a:buNone/>
            </a:pPr>
            <a:r>
              <a:rPr lang="en-US" dirty="0">
                <a:solidFill>
                  <a:srgbClr val="0070C0"/>
                </a:solidFill>
              </a:rPr>
              <a:t>7</a:t>
            </a:r>
            <a:r>
              <a:rPr lang="en-US" dirty="0" smtClean="0">
                <a:solidFill>
                  <a:srgbClr val="0070C0"/>
                </a:solidFill>
              </a:rPr>
              <a:t>. </a:t>
            </a:r>
            <a:r>
              <a:rPr lang="ru-RU" dirty="0">
                <a:solidFill>
                  <a:srgbClr val="0070C0"/>
                </a:solidFill>
              </a:rPr>
              <a:t>Сокращение или прекращение проведения групповых тренировок на </a:t>
            </a:r>
            <a:r>
              <a:rPr lang="ru-RU" dirty="0" smtClean="0">
                <a:solidFill>
                  <a:srgbClr val="0070C0"/>
                </a:solidFill>
              </a:rPr>
              <a:t>площадке </a:t>
            </a:r>
            <a:r>
              <a:rPr lang="ru-RU" dirty="0">
                <a:solidFill>
                  <a:srgbClr val="0070C0"/>
                </a:solidFill>
              </a:rPr>
              <a:t>из-за распространения COVID-19 в соответствии с национальными и международными </a:t>
            </a:r>
            <a:r>
              <a:rPr lang="ru-RU" dirty="0" smtClean="0">
                <a:solidFill>
                  <a:srgbClr val="0070C0"/>
                </a:solidFill>
              </a:rPr>
              <a:t>протоколы здравоохранения</a:t>
            </a:r>
            <a:r>
              <a:rPr lang="ru-RU" dirty="0">
                <a:solidFill>
                  <a:srgbClr val="0070C0"/>
                </a:solidFill>
              </a:rPr>
              <a:t>. </a:t>
            </a:r>
            <a:endParaRPr lang="en-US" dirty="0">
              <a:solidFill>
                <a:srgbClr val="0070C0"/>
              </a:solidFill>
            </a:endParaRPr>
          </a:p>
        </p:txBody>
      </p:sp>
      <p:sp>
        <p:nvSpPr>
          <p:cNvPr id="5" name="Rectangle 4"/>
          <p:cNvSpPr/>
          <p:nvPr/>
        </p:nvSpPr>
        <p:spPr>
          <a:xfrm>
            <a:off x="251520" y="383114"/>
            <a:ext cx="8711952" cy="784830"/>
          </a:xfrm>
          <a:prstGeom prst="rect">
            <a:avLst/>
          </a:prstGeom>
        </p:spPr>
        <p:txBody>
          <a:bodyPr wrap="square">
            <a:spAutoFit/>
          </a:bodyPr>
          <a:lstStyle/>
          <a:p>
            <a:pPr algn="ctr" eaLnBrk="0" hangingPunct="0">
              <a:spcBef>
                <a:spcPts val="600"/>
              </a:spcBef>
              <a:buClr>
                <a:srgbClr val="0052BA"/>
              </a:buClr>
              <a:buSzPct val="75000"/>
              <a:defRPr/>
            </a:pPr>
            <a:r>
              <a:rPr lang="en-US" sz="2000" b="1" dirty="0">
                <a:ea typeface="+mj-ea"/>
                <a:cs typeface="B Mitra" pitchFamily="2" charset="-78"/>
              </a:rPr>
              <a:t>Emergency Preparedness Exercises</a:t>
            </a:r>
          </a:p>
          <a:p>
            <a:pPr algn="ctr" eaLnBrk="0" hangingPunct="0">
              <a:spcBef>
                <a:spcPts val="600"/>
              </a:spcBef>
              <a:buClr>
                <a:srgbClr val="0052BA"/>
              </a:buClr>
              <a:buSzPct val="75000"/>
              <a:defRPr/>
            </a:pPr>
            <a:r>
              <a:rPr lang="ru-RU" sz="2000" b="1" dirty="0" smtClean="0">
                <a:solidFill>
                  <a:srgbClr val="002060"/>
                </a:solidFill>
                <a:ea typeface="+mj-ea"/>
                <a:cs typeface="B Mitra" pitchFamily="2" charset="-78"/>
              </a:rPr>
              <a:t>Тренировка </a:t>
            </a:r>
            <a:r>
              <a:rPr lang="ru-RU" sz="2000" b="1" dirty="0">
                <a:solidFill>
                  <a:srgbClr val="002060"/>
                </a:solidFill>
                <a:ea typeface="+mj-ea"/>
                <a:cs typeface="B Mitra" pitchFamily="2" charset="-78"/>
              </a:rPr>
              <a:t>по обеспечению готовности к чрезвычайным ситуациям</a:t>
            </a:r>
            <a:endParaRPr lang="en-US" sz="2000" b="1" dirty="0">
              <a:solidFill>
                <a:srgbClr val="002060"/>
              </a:solidFill>
              <a:ea typeface="+mj-ea"/>
              <a:cs typeface="B Mitra" pitchFamily="2" charset="-78"/>
            </a:endParaRPr>
          </a:p>
        </p:txBody>
      </p:sp>
      <p:sp>
        <p:nvSpPr>
          <p:cNvPr id="4" name="Footer Placeholder 4"/>
          <p:cNvSpPr txBox="1">
            <a:spLocks/>
          </p:cNvSpPr>
          <p:nvPr/>
        </p:nvSpPr>
        <p:spPr>
          <a:xfrm>
            <a:off x="3124200" y="6245225"/>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10509058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Bushehr Fishing pier</a:t>
            </a:r>
            <a:r>
              <a:rPr lang="ru-RU" sz="2000" dirty="0" smtClean="0"/>
              <a:t/>
            </a:r>
            <a:br>
              <a:rPr lang="ru-RU" sz="2000" dirty="0" smtClean="0"/>
            </a:br>
            <a:r>
              <a:rPr lang="ru-RU" sz="2000" dirty="0" smtClean="0">
                <a:solidFill>
                  <a:srgbClr val="002060"/>
                </a:solidFill>
              </a:rPr>
              <a:t>Рыболовный пирс</a:t>
            </a:r>
            <a:r>
              <a:rPr lang="en-US" sz="2000" dirty="0" smtClean="0">
                <a:solidFill>
                  <a:srgbClr val="002060"/>
                </a:solidFill>
              </a:rPr>
              <a:t> </a:t>
            </a:r>
            <a:r>
              <a:rPr lang="ru-RU" sz="2000" dirty="0" smtClean="0">
                <a:solidFill>
                  <a:srgbClr val="002060"/>
                </a:solidFill>
              </a:rPr>
              <a:t>Бушера</a:t>
            </a:r>
            <a:endParaRPr lang="en-US" sz="2000" dirty="0">
              <a:solidFill>
                <a:srgbClr val="00206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56547" y="1196752"/>
            <a:ext cx="4230252" cy="4896544"/>
          </a:xfrm>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96752"/>
            <a:ext cx="3999347" cy="4896544"/>
          </a:xfrm>
          <a:prstGeom prst="rect">
            <a:avLst/>
          </a:prstGeom>
          <a:noFill/>
          <a:ln>
            <a:noFill/>
          </a:ln>
        </p:spPr>
      </p:pic>
      <p:sp>
        <p:nvSpPr>
          <p:cNvPr id="6" name="Footer Placeholder 4"/>
          <p:cNvSpPr txBox="1">
            <a:spLocks/>
          </p:cNvSpPr>
          <p:nvPr/>
        </p:nvSpPr>
        <p:spPr>
          <a:xfrm>
            <a:off x="3124200" y="6237524"/>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8158151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3567" y="1196752"/>
            <a:ext cx="8568952" cy="3693319"/>
          </a:xfrm>
          <a:prstGeom prst="rect">
            <a:avLst/>
          </a:prstGeom>
        </p:spPr>
        <p:txBody>
          <a:bodyPr wrap="square">
            <a:spAutoFit/>
          </a:bodyPr>
          <a:lstStyle/>
          <a:p>
            <a:pPr marL="177800" indent="-457200"/>
            <a:endParaRPr lang="fa-IR" sz="1400" b="1" dirty="0">
              <a:solidFill>
                <a:schemeClr val="tx2"/>
              </a:solidFill>
              <a:latin typeface="Cambria" pitchFamily="18" charset="0"/>
              <a:cs typeface="Times New Roman" pitchFamily="18" charset="0"/>
            </a:endParaRPr>
          </a:p>
          <a:p>
            <a:pPr marL="342900" lvl="0" indent="-342900" algn="just">
              <a:buFont typeface="Arial" pitchFamily="34" charset="0"/>
              <a:buChar char="•"/>
            </a:pPr>
            <a:r>
              <a:rPr lang="en-US" sz="2000" dirty="0"/>
              <a:t>Purchased items: </a:t>
            </a:r>
            <a:r>
              <a:rPr lang="en-US" sz="2000" dirty="0" smtClean="0"/>
              <a:t>Diesel Generators</a:t>
            </a:r>
            <a:r>
              <a:rPr lang="ru-RU" sz="2000" dirty="0" smtClean="0"/>
              <a:t>,</a:t>
            </a:r>
            <a:r>
              <a:rPr lang="en-US" sz="2000" dirty="0" smtClean="0"/>
              <a:t> </a:t>
            </a:r>
            <a:r>
              <a:rPr lang="en-US" sz="2000" dirty="0"/>
              <a:t>Diesel Pump </a:t>
            </a:r>
            <a:r>
              <a:rPr lang="en-US" sz="2000" dirty="0" smtClean="0"/>
              <a:t>based on design and </a:t>
            </a:r>
            <a:r>
              <a:rPr lang="en-US" sz="2000" dirty="0"/>
              <a:t>the initial stages of testing and incoming control have also been carried out at the plant. Technical assignment: Developing the basic and detailed plan of using the mobile Diesel Generators for responding to Beyond-Design-Basis Accidents at the BNPP-1.</a:t>
            </a:r>
          </a:p>
          <a:p>
            <a:pPr marL="342900" lvl="0" indent="-342900" algn="just">
              <a:buFont typeface="Arial" pitchFamily="34" charset="0"/>
              <a:buChar char="•"/>
            </a:pPr>
            <a:endParaRPr lang="en-US" sz="2000" dirty="0"/>
          </a:p>
          <a:p>
            <a:pPr marL="342900" lvl="0" indent="-342900" algn="just">
              <a:buFont typeface="Arial" pitchFamily="34" charset="0"/>
              <a:buChar char="•"/>
            </a:pPr>
            <a:r>
              <a:rPr lang="ru-RU" sz="2000" dirty="0">
                <a:solidFill>
                  <a:srgbClr val="0070C0"/>
                </a:solidFill>
              </a:rPr>
              <a:t>Приобретенные позиции: Дизель-генераторы </a:t>
            </a:r>
            <a:r>
              <a:rPr lang="ru-RU" sz="2000" dirty="0" smtClean="0">
                <a:solidFill>
                  <a:srgbClr val="0070C0"/>
                </a:solidFill>
              </a:rPr>
              <a:t>и Дизельный </a:t>
            </a:r>
            <a:r>
              <a:rPr lang="ru-RU" sz="2000" dirty="0">
                <a:solidFill>
                  <a:srgbClr val="0070C0"/>
                </a:solidFill>
              </a:rPr>
              <a:t>насос </a:t>
            </a:r>
            <a:r>
              <a:rPr lang="ru-RU" sz="2000" dirty="0" smtClean="0">
                <a:solidFill>
                  <a:srgbClr val="0070C0"/>
                </a:solidFill>
              </a:rPr>
              <a:t>на </a:t>
            </a:r>
            <a:r>
              <a:rPr lang="ru-RU" sz="2000" dirty="0">
                <a:solidFill>
                  <a:srgbClr val="0070C0"/>
                </a:solidFill>
              </a:rPr>
              <a:t>основании </a:t>
            </a:r>
            <a:r>
              <a:rPr lang="ru-RU" sz="2000" dirty="0" smtClean="0">
                <a:solidFill>
                  <a:srgbClr val="0070C0"/>
                </a:solidFill>
              </a:rPr>
              <a:t>проекта</a:t>
            </a:r>
            <a:r>
              <a:rPr lang="ru-RU" sz="2000" dirty="0" smtClean="0">
                <a:solidFill>
                  <a:srgbClr val="0070C0"/>
                </a:solidFill>
              </a:rPr>
              <a:t>, </a:t>
            </a:r>
            <a:r>
              <a:rPr lang="ru-RU" sz="2000" dirty="0">
                <a:solidFill>
                  <a:srgbClr val="0070C0"/>
                </a:solidFill>
              </a:rPr>
              <a:t>также на </a:t>
            </a:r>
            <a:r>
              <a:rPr lang="ru-RU" sz="2000" dirty="0" smtClean="0">
                <a:solidFill>
                  <a:srgbClr val="0070C0"/>
                </a:solidFill>
              </a:rPr>
              <a:t>АЭС были </a:t>
            </a:r>
            <a:r>
              <a:rPr lang="ru-RU" sz="2000" dirty="0">
                <a:solidFill>
                  <a:srgbClr val="0070C0"/>
                </a:solidFill>
              </a:rPr>
              <a:t>проведены начальные этапы испытаний и входного контроля. Техническое задание: Разработка базового и детального плана использования мобильных дизель-генераторов для ликвидации запроектных аварий на БАЭС-1.</a:t>
            </a:r>
            <a:endParaRPr lang="en-US" sz="2000" dirty="0">
              <a:solidFill>
                <a:srgbClr val="0070C0"/>
              </a:solidFill>
            </a:endParaRPr>
          </a:p>
        </p:txBody>
      </p:sp>
      <p:sp>
        <p:nvSpPr>
          <p:cNvPr id="3" name="Rectangle 2"/>
          <p:cNvSpPr/>
          <p:nvPr/>
        </p:nvSpPr>
        <p:spPr>
          <a:xfrm>
            <a:off x="-25429" y="239034"/>
            <a:ext cx="8892480" cy="784830"/>
          </a:xfrm>
          <a:prstGeom prst="rect">
            <a:avLst/>
          </a:prstGeom>
        </p:spPr>
        <p:txBody>
          <a:bodyPr wrap="square">
            <a:spAutoFit/>
          </a:bodyPr>
          <a:lstStyle/>
          <a:p>
            <a:pPr algn="ctr" eaLnBrk="0" hangingPunct="0">
              <a:spcBef>
                <a:spcPts val="600"/>
              </a:spcBef>
              <a:buClr>
                <a:srgbClr val="0052BA"/>
              </a:buClr>
              <a:buSzPct val="75000"/>
              <a:defRPr/>
            </a:pPr>
            <a:r>
              <a:rPr lang="en-US" sz="2000" b="1" dirty="0">
                <a:ea typeface="+mj-ea"/>
                <a:cs typeface="B Mitra" pitchFamily="2" charset="-78"/>
              </a:rPr>
              <a:t>Corrective Action in the Severe Accidents Management Area</a:t>
            </a:r>
          </a:p>
          <a:p>
            <a:pPr algn="ctr" eaLnBrk="0" hangingPunct="0">
              <a:spcBef>
                <a:spcPts val="600"/>
              </a:spcBef>
              <a:buClr>
                <a:srgbClr val="0052BA"/>
              </a:buClr>
              <a:buSzPct val="75000"/>
              <a:defRPr/>
            </a:pPr>
            <a:r>
              <a:rPr lang="ru-RU" sz="2000" b="1" dirty="0">
                <a:solidFill>
                  <a:srgbClr val="002060"/>
                </a:solidFill>
                <a:ea typeface="+mj-ea"/>
                <a:cs typeface="B Mitra" pitchFamily="2" charset="-78"/>
              </a:rPr>
              <a:t>Корректирующие действия в зоне управления тяжелыми авариями</a:t>
            </a:r>
            <a:endParaRPr lang="en-US" sz="2000" b="1" dirty="0">
              <a:solidFill>
                <a:srgbClr val="002060"/>
              </a:solidFill>
              <a:ea typeface="+mj-ea"/>
              <a:cs typeface="B Mitra" pitchFamily="2" charset="-78"/>
            </a:endParaRPr>
          </a:p>
        </p:txBody>
      </p:sp>
      <p:sp>
        <p:nvSpPr>
          <p:cNvPr id="5" name="Footer Placeholder 4"/>
          <p:cNvSpPr txBox="1">
            <a:spLocks/>
          </p:cNvSpPr>
          <p:nvPr/>
        </p:nvSpPr>
        <p:spPr>
          <a:xfrm>
            <a:off x="3110243" y="6240467"/>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38629774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4857403"/>
          </a:xfrm>
        </p:spPr>
        <p:txBody>
          <a:bodyPr>
            <a:noAutofit/>
          </a:bodyPr>
          <a:lstStyle/>
          <a:p>
            <a:pPr algn="just"/>
            <a:r>
              <a:rPr lang="en-US" sz="1500" dirty="0"/>
              <a:t>Developing the detailed plan of supplying water the Steam Generator (SG), fuel pool, primary circuit and tanks of the emergency feed water system, analyzing the stress of the fixed pipelines and reporting the calculations of installing support, developing the pipelines layout drawing, developing the piping isometric drawings, developing the design drawings of supports, 3-D modeling of piping, developing the list of standards and codes, developing the MTO of supports, developing the datasheet of special supports including the spring supports, developing the drawings of embedded plate, developing the list of supports, developing the datasheet of valves, developing the list of items to be purchased (MR/BOM), determining the weld specifications, developing the quality control table of the weld, developing the instructions for destructive and non-destructive tests.</a:t>
            </a:r>
          </a:p>
          <a:p>
            <a:pPr algn="just"/>
            <a:r>
              <a:rPr lang="ru-RU" sz="1500" dirty="0">
                <a:solidFill>
                  <a:srgbClr val="0070C0"/>
                </a:solidFill>
                <a:latin typeface="+mj-lt"/>
                <a:ea typeface="+mj-ea"/>
                <a:cs typeface="+mj-cs"/>
              </a:rPr>
              <a:t>Разработка детального плана водоснабжения парогенератора (ПГ), топливного бассейна, первого контура и резервуаров системы аварийной питательной воды, анализ напряжений закрепленных трубопроводов и отчет о расчетах установки опор, разработка чертежей расположения трубопроводов, разработка изометрические чертежи трубопроводов, разработка чертежей опор, 3-D моделирование трубопроводов, разработка перечня стандартов и кодов, разработка MTO опор, разработка технических паспортов специальных опор, включая пружинные опоры, разработка чертежей закладной плиты , разработка списка опор, разработка паспорта арматуры, разработка списка закупаемых товаров (MR / BOM), определение характеристик сварного шва, разработка таблицы контроля качества сварного шва, разработка инструкций по разрушающему и неразрушающему тесты</a:t>
            </a:r>
            <a:r>
              <a:rPr lang="en-US" sz="1500" dirty="0">
                <a:solidFill>
                  <a:srgbClr val="0070C0"/>
                </a:solidFill>
                <a:latin typeface="+mj-lt"/>
                <a:ea typeface="+mj-ea"/>
                <a:cs typeface="+mj-cs"/>
              </a:rPr>
              <a:t>.</a:t>
            </a:r>
          </a:p>
        </p:txBody>
      </p:sp>
      <p:sp>
        <p:nvSpPr>
          <p:cNvPr id="5" name="Rectangle 4"/>
          <p:cNvSpPr/>
          <p:nvPr/>
        </p:nvSpPr>
        <p:spPr>
          <a:xfrm>
            <a:off x="-12452" y="332656"/>
            <a:ext cx="8892480" cy="784830"/>
          </a:xfrm>
          <a:prstGeom prst="rect">
            <a:avLst/>
          </a:prstGeom>
        </p:spPr>
        <p:txBody>
          <a:bodyPr wrap="square">
            <a:spAutoFit/>
          </a:bodyPr>
          <a:lstStyle/>
          <a:p>
            <a:pPr algn="ctr" eaLnBrk="0" hangingPunct="0">
              <a:spcBef>
                <a:spcPts val="600"/>
              </a:spcBef>
              <a:buClr>
                <a:srgbClr val="0052BA"/>
              </a:buClr>
              <a:buSzPct val="75000"/>
              <a:defRPr/>
            </a:pPr>
            <a:r>
              <a:rPr lang="en-US" sz="2000" b="1" dirty="0">
                <a:ea typeface="+mj-ea"/>
                <a:cs typeface="B Mitra" pitchFamily="2" charset="-78"/>
              </a:rPr>
              <a:t>Corrective Action in the Severe Accidents Management Area</a:t>
            </a:r>
          </a:p>
          <a:p>
            <a:pPr algn="ctr" eaLnBrk="0" hangingPunct="0">
              <a:spcBef>
                <a:spcPts val="600"/>
              </a:spcBef>
              <a:buClr>
                <a:srgbClr val="0052BA"/>
              </a:buClr>
              <a:buSzPct val="75000"/>
              <a:defRPr/>
            </a:pPr>
            <a:r>
              <a:rPr lang="ru-RU" sz="2000" b="1" dirty="0">
                <a:solidFill>
                  <a:srgbClr val="002060"/>
                </a:solidFill>
                <a:ea typeface="+mj-ea"/>
                <a:cs typeface="B Mitra" pitchFamily="2" charset="-78"/>
              </a:rPr>
              <a:t>Корректирующие действия в зоне управления тяжелыми авариями</a:t>
            </a:r>
            <a:endParaRPr lang="en-US" sz="2000" b="1" dirty="0">
              <a:solidFill>
                <a:srgbClr val="002060"/>
              </a:solidFill>
              <a:ea typeface="+mj-ea"/>
              <a:cs typeface="B Mitra" pitchFamily="2" charset="-78"/>
            </a:endParaRPr>
          </a:p>
        </p:txBody>
      </p:sp>
      <p:sp>
        <p:nvSpPr>
          <p:cNvPr id="4" name="Footer Placeholder 4"/>
          <p:cNvSpPr txBox="1">
            <a:spLocks/>
          </p:cNvSpPr>
          <p:nvPr/>
        </p:nvSpPr>
        <p:spPr>
          <a:xfrm>
            <a:off x="3124200" y="6166319"/>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18285167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5716" y="404664"/>
            <a:ext cx="5112568" cy="720080"/>
          </a:xfrm>
        </p:spPr>
        <p:txBody>
          <a:bodyPr>
            <a:normAutofit/>
          </a:bodyPr>
          <a:lstStyle/>
          <a:p>
            <a:r>
              <a:rPr lang="en-US" sz="2000" dirty="0"/>
              <a:t>Bushehr sunny beach</a:t>
            </a:r>
            <a:r>
              <a:rPr lang="ru-RU" sz="2000" dirty="0">
                <a:solidFill>
                  <a:srgbClr val="002060"/>
                </a:solidFill>
              </a:rPr>
              <a:t/>
            </a:r>
            <a:br>
              <a:rPr lang="ru-RU" sz="2000" dirty="0">
                <a:solidFill>
                  <a:srgbClr val="002060"/>
                </a:solidFill>
              </a:rPr>
            </a:br>
            <a:r>
              <a:rPr lang="ru-RU" sz="2000" dirty="0">
                <a:solidFill>
                  <a:srgbClr val="002060"/>
                </a:solidFill>
              </a:rPr>
              <a:t>Солнечный берег Бушера</a:t>
            </a:r>
            <a:endParaRPr lang="en-US" sz="2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124744"/>
            <a:ext cx="8229600" cy="5001419"/>
          </a:xfrm>
        </p:spPr>
      </p:pic>
      <p:sp>
        <p:nvSpPr>
          <p:cNvPr id="5" name="Footer Placeholder 4"/>
          <p:cNvSpPr txBox="1">
            <a:spLocks/>
          </p:cNvSpPr>
          <p:nvPr/>
        </p:nvSpPr>
        <p:spPr>
          <a:xfrm>
            <a:off x="3124200" y="6233468"/>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28004227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lvl="0" algn="just"/>
            <a:r>
              <a:rPr lang="en-US" dirty="0"/>
              <a:t>Revising the basic and detailed design documents based on the comments of the BNPP Operating Company and obtaining the approval of designer;</a:t>
            </a:r>
          </a:p>
          <a:p>
            <a:pPr lvl="0" algn="just"/>
            <a:r>
              <a:rPr lang="en-US" dirty="0" smtClean="0"/>
              <a:t>Organizing </a:t>
            </a:r>
            <a:r>
              <a:rPr lang="en-US" dirty="0"/>
              <a:t>the feasibility study of the capability of filters of ventilation system of the control and emergency centers during severe accident</a:t>
            </a:r>
            <a:r>
              <a:rPr lang="en-US" dirty="0" smtClean="0"/>
              <a:t>;</a:t>
            </a:r>
            <a:endParaRPr lang="fa-IR" dirty="0" smtClean="0"/>
          </a:p>
          <a:p>
            <a:pPr lvl="0" algn="just"/>
            <a:endParaRPr lang="fa-IR" dirty="0" smtClean="0"/>
          </a:p>
          <a:p>
            <a:pPr algn="just"/>
            <a:r>
              <a:rPr lang="ru-RU" dirty="0">
                <a:solidFill>
                  <a:srgbClr val="0070C0"/>
                </a:solidFill>
              </a:rPr>
              <a:t>Доработка базовой и рабочей проектной документации с учетом замечаний Управляющей компании БАЭС и согласование проектировщика</a:t>
            </a:r>
            <a:r>
              <a:rPr lang="ru-RU" dirty="0" smtClean="0">
                <a:solidFill>
                  <a:srgbClr val="0070C0"/>
                </a:solidFill>
              </a:rPr>
              <a:t>;</a:t>
            </a:r>
            <a:endParaRPr lang="en-US" dirty="0">
              <a:solidFill>
                <a:srgbClr val="0070C0"/>
              </a:solidFill>
            </a:endParaRPr>
          </a:p>
          <a:p>
            <a:pPr lvl="0" algn="just"/>
            <a:r>
              <a:rPr lang="ru-RU" dirty="0">
                <a:solidFill>
                  <a:srgbClr val="0070C0"/>
                </a:solidFill>
              </a:rPr>
              <a:t>Организация технико-экономического обоснования работоспособности фильтров системы вентиляции диспетчерских и аварийных пунктов при тяжелых авариях;</a:t>
            </a:r>
            <a:endParaRPr lang="en-US" dirty="0">
              <a:solidFill>
                <a:srgbClr val="0070C0"/>
              </a:solidFill>
            </a:endParaRPr>
          </a:p>
          <a:p>
            <a:endParaRPr lang="en-US" dirty="0"/>
          </a:p>
        </p:txBody>
      </p:sp>
      <p:sp>
        <p:nvSpPr>
          <p:cNvPr id="4" name="Rectangle 3"/>
          <p:cNvSpPr/>
          <p:nvPr/>
        </p:nvSpPr>
        <p:spPr>
          <a:xfrm>
            <a:off x="-25429" y="404664"/>
            <a:ext cx="8892480" cy="784830"/>
          </a:xfrm>
          <a:prstGeom prst="rect">
            <a:avLst/>
          </a:prstGeom>
        </p:spPr>
        <p:txBody>
          <a:bodyPr wrap="square">
            <a:spAutoFit/>
          </a:bodyPr>
          <a:lstStyle/>
          <a:p>
            <a:pPr algn="ctr" eaLnBrk="0" hangingPunct="0">
              <a:spcBef>
                <a:spcPts val="600"/>
              </a:spcBef>
              <a:buClr>
                <a:srgbClr val="0052BA"/>
              </a:buClr>
              <a:buSzPct val="75000"/>
              <a:defRPr/>
            </a:pPr>
            <a:r>
              <a:rPr lang="en-US" sz="2000" b="1" dirty="0">
                <a:ea typeface="+mj-ea"/>
                <a:cs typeface="B Mitra" pitchFamily="2" charset="-78"/>
              </a:rPr>
              <a:t>Corrective Action in the Severe Accidents Management Area</a:t>
            </a:r>
          </a:p>
          <a:p>
            <a:pPr algn="ctr" eaLnBrk="0" hangingPunct="0">
              <a:spcBef>
                <a:spcPts val="600"/>
              </a:spcBef>
              <a:buClr>
                <a:srgbClr val="0052BA"/>
              </a:buClr>
              <a:buSzPct val="75000"/>
              <a:defRPr/>
            </a:pPr>
            <a:r>
              <a:rPr lang="ru-RU" sz="2000" b="1" dirty="0">
                <a:solidFill>
                  <a:srgbClr val="002060"/>
                </a:solidFill>
                <a:ea typeface="+mj-ea"/>
                <a:cs typeface="B Mitra" pitchFamily="2" charset="-78"/>
              </a:rPr>
              <a:t>Корректирующие действия в зоне управления тяжелыми авариями</a:t>
            </a:r>
            <a:endParaRPr lang="en-US" sz="2000" b="1" dirty="0">
              <a:solidFill>
                <a:srgbClr val="002060"/>
              </a:solidFill>
              <a:ea typeface="+mj-ea"/>
              <a:cs typeface="B Mitra" pitchFamily="2" charset="-78"/>
            </a:endParaRPr>
          </a:p>
        </p:txBody>
      </p:sp>
      <p:sp>
        <p:nvSpPr>
          <p:cNvPr id="5" name="Footer Placeholder 4"/>
          <p:cNvSpPr txBox="1">
            <a:spLocks/>
          </p:cNvSpPr>
          <p:nvPr/>
        </p:nvSpPr>
        <p:spPr>
          <a:xfrm>
            <a:off x="3124200" y="6166319"/>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18735875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lvl="0" algn="just"/>
            <a:r>
              <a:rPr lang="en-US" dirty="0"/>
              <a:t>Organizing the update of list of equipment in terms of emergency preparedness based on the document “Guide to Equipment Important for Emergency Preparedness”</a:t>
            </a:r>
          </a:p>
          <a:p>
            <a:pPr lvl="0" algn="just"/>
            <a:r>
              <a:rPr lang="en-US" dirty="0" smtClean="0"/>
              <a:t>Changing </a:t>
            </a:r>
            <a:r>
              <a:rPr lang="en-US" dirty="0"/>
              <a:t>the levels of declaration of emergency states from two levels (Russian) to 4 levels (IAEA);</a:t>
            </a:r>
          </a:p>
          <a:p>
            <a:pPr lvl="0" algn="just"/>
            <a:r>
              <a:rPr lang="en-US" dirty="0" smtClean="0"/>
              <a:t>Changing </a:t>
            </a:r>
            <a:r>
              <a:rPr lang="en-US" dirty="0"/>
              <a:t>the zoning of the protective measures to new requirements in accordance with the IAEA document EPR-2013. </a:t>
            </a:r>
            <a:endParaRPr lang="ru-RU" dirty="0" smtClean="0"/>
          </a:p>
          <a:p>
            <a:pPr marL="0" lvl="0" indent="0" algn="just">
              <a:buNone/>
            </a:pPr>
            <a:endParaRPr lang="ru-RU" dirty="0" smtClean="0"/>
          </a:p>
          <a:p>
            <a:pPr algn="just"/>
            <a:r>
              <a:rPr lang="ru-RU" dirty="0">
                <a:solidFill>
                  <a:srgbClr val="0070C0"/>
                </a:solidFill>
              </a:rPr>
              <a:t>Организация актуализации перечня оборудования в части аварийной готовности на основании документа «Руководство по оборудованию, важному с точки зрения аварийной готовности</a:t>
            </a:r>
            <a:r>
              <a:rPr lang="ru-RU" dirty="0" smtClean="0">
                <a:solidFill>
                  <a:srgbClr val="0070C0"/>
                </a:solidFill>
              </a:rPr>
              <a:t>».</a:t>
            </a:r>
          </a:p>
          <a:p>
            <a:pPr algn="just"/>
            <a:r>
              <a:rPr lang="ru-RU" dirty="0" smtClean="0">
                <a:solidFill>
                  <a:srgbClr val="0070C0"/>
                </a:solidFill>
              </a:rPr>
              <a:t>Изменение уровней объявления черезвечайной ситуации с двух уровней(Русской)  на 4 уровня(МАГАТЭ)</a:t>
            </a:r>
            <a:endParaRPr lang="en-US" dirty="0">
              <a:solidFill>
                <a:srgbClr val="0070C0"/>
              </a:solidFill>
            </a:endParaRPr>
          </a:p>
          <a:p>
            <a:pPr algn="just"/>
            <a:r>
              <a:rPr lang="ru-RU" dirty="0">
                <a:solidFill>
                  <a:srgbClr val="0070C0"/>
                </a:solidFill>
              </a:rPr>
              <a:t>Изменение зонирования защитных мероприятий на новые требования в соответствии с документом МАГАТЭ EPR-2013.</a:t>
            </a:r>
            <a:endParaRPr lang="en-US" dirty="0">
              <a:solidFill>
                <a:srgbClr val="0070C0"/>
              </a:solidFill>
            </a:endParaRPr>
          </a:p>
        </p:txBody>
      </p:sp>
      <p:sp>
        <p:nvSpPr>
          <p:cNvPr id="4" name="Rectangle 3"/>
          <p:cNvSpPr/>
          <p:nvPr/>
        </p:nvSpPr>
        <p:spPr>
          <a:xfrm>
            <a:off x="-25429" y="365424"/>
            <a:ext cx="8892480" cy="784830"/>
          </a:xfrm>
          <a:prstGeom prst="rect">
            <a:avLst/>
          </a:prstGeom>
        </p:spPr>
        <p:txBody>
          <a:bodyPr wrap="square">
            <a:spAutoFit/>
          </a:bodyPr>
          <a:lstStyle/>
          <a:p>
            <a:pPr algn="ctr" eaLnBrk="0" hangingPunct="0">
              <a:spcBef>
                <a:spcPts val="600"/>
              </a:spcBef>
              <a:buClr>
                <a:srgbClr val="0052BA"/>
              </a:buClr>
              <a:buSzPct val="75000"/>
              <a:defRPr/>
            </a:pPr>
            <a:r>
              <a:rPr lang="en-US" sz="2000" b="1" dirty="0">
                <a:ea typeface="+mj-ea"/>
                <a:cs typeface="B Mitra" pitchFamily="2" charset="-78"/>
              </a:rPr>
              <a:t>Corrective Action in the Severe Accidents Management Area</a:t>
            </a:r>
          </a:p>
          <a:p>
            <a:pPr algn="ctr" eaLnBrk="0" hangingPunct="0">
              <a:spcBef>
                <a:spcPts val="600"/>
              </a:spcBef>
              <a:buClr>
                <a:srgbClr val="0052BA"/>
              </a:buClr>
              <a:buSzPct val="75000"/>
              <a:defRPr/>
            </a:pPr>
            <a:r>
              <a:rPr lang="ru-RU" sz="2000" b="1" dirty="0">
                <a:solidFill>
                  <a:srgbClr val="002060"/>
                </a:solidFill>
                <a:ea typeface="+mj-ea"/>
                <a:cs typeface="B Mitra" pitchFamily="2" charset="-78"/>
              </a:rPr>
              <a:t>Корректирующие действия в зоне управления тяжелыми авариями</a:t>
            </a:r>
            <a:endParaRPr lang="en-US" sz="2000" b="1" dirty="0">
              <a:solidFill>
                <a:srgbClr val="002060"/>
              </a:solidFill>
              <a:ea typeface="+mj-ea"/>
              <a:cs typeface="B Mitra" pitchFamily="2" charset="-78"/>
            </a:endParaRPr>
          </a:p>
        </p:txBody>
      </p:sp>
      <p:sp>
        <p:nvSpPr>
          <p:cNvPr id="5" name="Footer Placeholder 4"/>
          <p:cNvSpPr txBox="1">
            <a:spLocks/>
          </p:cNvSpPr>
          <p:nvPr/>
        </p:nvSpPr>
        <p:spPr>
          <a:xfrm>
            <a:off x="3124200" y="6166319"/>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1129792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683568" y="1189494"/>
            <a:ext cx="7488832" cy="4543762"/>
          </a:xfrm>
        </p:spPr>
        <p:txBody>
          <a:bodyPr>
            <a:normAutofit fontScale="77500" lnSpcReduction="20000"/>
          </a:bodyPr>
          <a:lstStyle/>
          <a:p>
            <a:pPr marL="0" indent="0" algn="just" rtl="0">
              <a:lnSpc>
                <a:spcPct val="110000"/>
              </a:lnSpc>
              <a:buNone/>
            </a:pPr>
            <a:r>
              <a:rPr lang="en-US" dirty="0"/>
              <a:t>Stress-test results</a:t>
            </a:r>
          </a:p>
          <a:p>
            <a:pPr algn="just" rtl="0">
              <a:lnSpc>
                <a:spcPct val="120000"/>
              </a:lnSpc>
            </a:pPr>
            <a:r>
              <a:rPr lang="en-US" dirty="0"/>
              <a:t>The analysis performed demonstrated that for the external natural and man-induced effects accepted in the design the  safety of NPP is ensured and is justified in safety analysis materials</a:t>
            </a:r>
            <a:r>
              <a:rPr lang="ru-RU" dirty="0"/>
              <a:t>.</a:t>
            </a:r>
            <a:endParaRPr lang="en-US" dirty="0"/>
          </a:p>
          <a:p>
            <a:pPr marL="0" indent="0" algn="just" rtl="0">
              <a:lnSpc>
                <a:spcPct val="120000"/>
              </a:lnSpc>
              <a:buNone/>
            </a:pPr>
            <a:endParaRPr lang="en-US" sz="2400" dirty="0">
              <a:cs typeface="Arial" pitchFamily="34" charset="0"/>
            </a:endParaRPr>
          </a:p>
          <a:p>
            <a:pPr marL="0" indent="0" algn="just">
              <a:lnSpc>
                <a:spcPct val="120000"/>
              </a:lnSpc>
              <a:buNone/>
            </a:pPr>
            <a:r>
              <a:rPr lang="ru-RU" dirty="0">
                <a:solidFill>
                  <a:srgbClr val="0070C0"/>
                </a:solidFill>
              </a:rPr>
              <a:t>Результаты стресс-тестов</a:t>
            </a:r>
            <a:endParaRPr lang="en-US" dirty="0">
              <a:solidFill>
                <a:srgbClr val="0070C0"/>
              </a:solidFill>
            </a:endParaRPr>
          </a:p>
          <a:p>
            <a:pPr algn="just"/>
            <a:r>
              <a:rPr lang="ru-RU" dirty="0">
                <a:solidFill>
                  <a:srgbClr val="0070C0"/>
                </a:solidFill>
              </a:rPr>
              <a:t>Проведенный анализ показал, что для принятых в проекте внешних природных и техногенных воздействий безопасность АЭС обеспечена и обоснована в материалах анализа безопасности.</a:t>
            </a:r>
            <a:endParaRPr lang="en-US" dirty="0">
              <a:solidFill>
                <a:srgbClr val="0070C0"/>
              </a:solidFill>
            </a:endParaRPr>
          </a:p>
        </p:txBody>
      </p:sp>
      <p:sp>
        <p:nvSpPr>
          <p:cNvPr id="3" name="Rectangle 2"/>
          <p:cNvSpPr/>
          <p:nvPr/>
        </p:nvSpPr>
        <p:spPr>
          <a:xfrm>
            <a:off x="-25429" y="404664"/>
            <a:ext cx="8892480" cy="784830"/>
          </a:xfrm>
          <a:prstGeom prst="rect">
            <a:avLst/>
          </a:prstGeom>
        </p:spPr>
        <p:txBody>
          <a:bodyPr wrap="square">
            <a:spAutoFit/>
          </a:bodyPr>
          <a:lstStyle/>
          <a:p>
            <a:pPr algn="ctr" eaLnBrk="0" hangingPunct="0">
              <a:spcBef>
                <a:spcPts val="600"/>
              </a:spcBef>
              <a:buClr>
                <a:srgbClr val="0052BA"/>
              </a:buClr>
              <a:buSzPct val="75000"/>
              <a:defRPr/>
            </a:pPr>
            <a:r>
              <a:rPr lang="en-US" sz="2000" b="1" dirty="0">
                <a:ea typeface="+mj-ea"/>
                <a:cs typeface="B Mitra" pitchFamily="2" charset="-78"/>
              </a:rPr>
              <a:t>Corrective Action in the Severe Accidents Management Area</a:t>
            </a:r>
          </a:p>
          <a:p>
            <a:pPr algn="ctr" eaLnBrk="0" hangingPunct="0">
              <a:spcBef>
                <a:spcPts val="600"/>
              </a:spcBef>
              <a:buClr>
                <a:srgbClr val="0052BA"/>
              </a:buClr>
              <a:buSzPct val="75000"/>
              <a:defRPr/>
            </a:pPr>
            <a:r>
              <a:rPr lang="ru-RU" sz="2000" b="1" dirty="0">
                <a:solidFill>
                  <a:srgbClr val="002060"/>
                </a:solidFill>
                <a:ea typeface="+mj-ea"/>
                <a:cs typeface="B Mitra" pitchFamily="2" charset="-78"/>
              </a:rPr>
              <a:t>Корректирующие действия в зоне управления тяжелыми авариями</a:t>
            </a:r>
            <a:endParaRPr lang="en-US" sz="2000" b="1" dirty="0">
              <a:solidFill>
                <a:srgbClr val="002060"/>
              </a:solidFill>
              <a:ea typeface="+mj-ea"/>
              <a:cs typeface="B Mitra" pitchFamily="2" charset="-78"/>
            </a:endParaRPr>
          </a:p>
        </p:txBody>
      </p:sp>
      <p:sp>
        <p:nvSpPr>
          <p:cNvPr id="5" name="Footer Placeholder 4"/>
          <p:cNvSpPr txBox="1">
            <a:spLocks/>
          </p:cNvSpPr>
          <p:nvPr/>
        </p:nvSpPr>
        <p:spPr>
          <a:xfrm>
            <a:off x="3059832" y="6211698"/>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1494871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4-STA_7197.JPG"/>
          <p:cNvPicPr>
            <a:picLocks noChangeAspect="1" noChangeArrowheads="1"/>
          </p:cNvPicPr>
          <p:nvPr/>
        </p:nvPicPr>
        <p:blipFill>
          <a:blip r:embed="rId3" cstate="print"/>
          <a:srcRect/>
          <a:stretch>
            <a:fillRect/>
          </a:stretch>
        </p:blipFill>
        <p:spPr bwMode="auto">
          <a:xfrm>
            <a:off x="4758" y="0"/>
            <a:ext cx="9144000" cy="704373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Rectangle 4"/>
          <p:cNvSpPr/>
          <p:nvPr/>
        </p:nvSpPr>
        <p:spPr>
          <a:xfrm>
            <a:off x="251520" y="332656"/>
            <a:ext cx="8225847" cy="2246769"/>
          </a:xfrm>
          <a:prstGeom prst="rect">
            <a:avLst/>
          </a:prstGeom>
        </p:spPr>
        <p:txBody>
          <a:bodyPr wrap="square">
            <a:spAutoFit/>
          </a:bodyPr>
          <a:lstStyle/>
          <a:p>
            <a:pPr lvl="2" algn="ctr"/>
            <a:r>
              <a:rPr lang="en-US" altLang="hu-HU" sz="2800" b="1" dirty="0">
                <a:cs typeface="B Mitra" pitchFamily="2" charset="-78"/>
              </a:rPr>
              <a:t>WANO-MC </a:t>
            </a:r>
            <a:r>
              <a:rPr lang="hu-HU" altLang="hu-HU" sz="2800" b="1" dirty="0">
                <a:cs typeface="B Mitra" pitchFamily="2" charset="-78"/>
              </a:rPr>
              <a:t>RCC</a:t>
            </a:r>
            <a:r>
              <a:rPr lang="en-US" altLang="hu-HU" sz="2800" b="1" dirty="0">
                <a:cs typeface="B Mitra" pitchFamily="2" charset="-78"/>
              </a:rPr>
              <a:t> WG </a:t>
            </a:r>
            <a:r>
              <a:rPr lang="ru-RU" altLang="hu-HU" sz="2800" b="1" dirty="0">
                <a:cs typeface="B Mitra" pitchFamily="2" charset="-78"/>
              </a:rPr>
              <a:t> </a:t>
            </a:r>
            <a:r>
              <a:rPr lang="en-US" altLang="hu-HU" sz="2800" b="1" dirty="0">
                <a:cs typeface="B Mitra" pitchFamily="2" charset="-78"/>
              </a:rPr>
              <a:t>Virtual </a:t>
            </a:r>
            <a:r>
              <a:rPr lang="hu-HU" altLang="hu-HU" sz="2800" b="1" dirty="0">
                <a:cs typeface="B Mitra" pitchFamily="2" charset="-78"/>
              </a:rPr>
              <a:t>MEETING</a:t>
            </a:r>
            <a:endParaRPr lang="en-US" altLang="hu-HU" sz="2800" b="1" dirty="0">
              <a:cs typeface="B Mitra" pitchFamily="2" charset="-78"/>
            </a:endParaRPr>
          </a:p>
          <a:p>
            <a:pPr lvl="2" algn="ctr"/>
            <a:r>
              <a:rPr lang="en-US" altLang="hu-HU" sz="2800" b="1" dirty="0">
                <a:cs typeface="B Mitra" pitchFamily="2" charset="-78"/>
              </a:rPr>
              <a:t>09-10 </a:t>
            </a:r>
            <a:r>
              <a:rPr lang="en-US" sz="2800" b="1" dirty="0">
                <a:cs typeface="B Mitra" pitchFamily="2" charset="-78"/>
              </a:rPr>
              <a:t>November </a:t>
            </a:r>
            <a:r>
              <a:rPr lang="en-US" altLang="hu-HU" sz="2800" b="1" dirty="0">
                <a:cs typeface="B Mitra" pitchFamily="2" charset="-78"/>
              </a:rPr>
              <a:t>2021</a:t>
            </a:r>
            <a:endParaRPr lang="fa-IR" altLang="hu-HU" sz="2800" b="1" dirty="0">
              <a:cs typeface="B Mitra" pitchFamily="2" charset="-78"/>
            </a:endParaRPr>
          </a:p>
          <a:p>
            <a:pPr lvl="2" algn="ctr"/>
            <a:r>
              <a:rPr lang="ru-RU" sz="2800" b="1" dirty="0" smtClean="0">
                <a:solidFill>
                  <a:srgbClr val="002060"/>
                </a:solidFill>
                <a:cs typeface="B Mitra" pitchFamily="2" charset="-78"/>
              </a:rPr>
              <a:t>Виртуальная встреча рабочей </a:t>
            </a:r>
            <a:r>
              <a:rPr lang="ru-RU" sz="2800" b="1" dirty="0">
                <a:solidFill>
                  <a:srgbClr val="002060"/>
                </a:solidFill>
                <a:cs typeface="B Mitra" pitchFamily="2" charset="-78"/>
              </a:rPr>
              <a:t>группы </a:t>
            </a:r>
            <a:r>
              <a:rPr lang="ru-RU" sz="2800" b="1" dirty="0" smtClean="0">
                <a:solidFill>
                  <a:srgbClr val="002060"/>
                </a:solidFill>
                <a:cs typeface="B Mitra" pitchFamily="2" charset="-78"/>
              </a:rPr>
              <a:t>РКЦ </a:t>
            </a:r>
            <a:r>
              <a:rPr lang="ru-RU" sz="2800" b="1" dirty="0">
                <a:solidFill>
                  <a:srgbClr val="002060"/>
                </a:solidFill>
                <a:cs typeface="B Mitra" pitchFamily="2" charset="-78"/>
              </a:rPr>
              <a:t>ВАО АЭС </a:t>
            </a:r>
            <a:endParaRPr lang="ru-RU" sz="2800" b="1" dirty="0" smtClean="0">
              <a:solidFill>
                <a:srgbClr val="002060"/>
              </a:solidFill>
              <a:cs typeface="B Mitra" pitchFamily="2" charset="-78"/>
            </a:endParaRPr>
          </a:p>
          <a:p>
            <a:pPr lvl="2" algn="ctr"/>
            <a:r>
              <a:rPr lang="en-US" sz="2800" b="1" dirty="0" smtClean="0">
                <a:solidFill>
                  <a:srgbClr val="002060"/>
                </a:solidFill>
                <a:cs typeface="B Mitra" pitchFamily="2" charset="-78"/>
              </a:rPr>
              <a:t>09</a:t>
            </a:r>
            <a:r>
              <a:rPr lang="ru-RU" sz="2800" b="1" dirty="0">
                <a:solidFill>
                  <a:srgbClr val="002060"/>
                </a:solidFill>
                <a:cs typeface="B Mitra" pitchFamily="2" charset="-78"/>
              </a:rPr>
              <a:t>-</a:t>
            </a:r>
            <a:r>
              <a:rPr lang="en-US" sz="2800" b="1" dirty="0">
                <a:solidFill>
                  <a:srgbClr val="002060"/>
                </a:solidFill>
                <a:cs typeface="B Mitra" pitchFamily="2" charset="-78"/>
              </a:rPr>
              <a:t>10</a:t>
            </a:r>
            <a:r>
              <a:rPr lang="ru-RU" sz="2800" b="1" dirty="0">
                <a:solidFill>
                  <a:srgbClr val="002060"/>
                </a:solidFill>
                <a:cs typeface="B Mitra" pitchFamily="2" charset="-78"/>
              </a:rPr>
              <a:t> </a:t>
            </a:r>
            <a:r>
              <a:rPr lang="ru-RU" sz="2800" b="1" dirty="0">
                <a:solidFill>
                  <a:srgbClr val="002060"/>
                </a:solidFill>
                <a:cs typeface="Times New Roman" pitchFamily="18" charset="0"/>
              </a:rPr>
              <a:t>Ноябрь </a:t>
            </a:r>
            <a:r>
              <a:rPr lang="ru-RU" sz="2800" b="1" dirty="0">
                <a:solidFill>
                  <a:srgbClr val="002060"/>
                </a:solidFill>
                <a:cs typeface="B Mitra" pitchFamily="2" charset="-78"/>
              </a:rPr>
              <a:t>2021г</a:t>
            </a:r>
            <a:r>
              <a:rPr lang="ru-RU" sz="2800" b="1" dirty="0" smtClean="0">
                <a:solidFill>
                  <a:srgbClr val="002060"/>
                </a:solidFill>
                <a:cs typeface="B Mitra" pitchFamily="2" charset="-78"/>
              </a:rPr>
              <a:t>.</a:t>
            </a:r>
            <a:endParaRPr lang="fa-IR" sz="2800" b="1" dirty="0" smtClean="0">
              <a:solidFill>
                <a:srgbClr val="002060"/>
              </a:solidFill>
              <a:cs typeface="B Mitra" pitchFamily="2" charset="-78"/>
            </a:endParaRPr>
          </a:p>
        </p:txBody>
      </p:sp>
      <p:sp>
        <p:nvSpPr>
          <p:cNvPr id="2" name="Rectangle 1"/>
          <p:cNvSpPr/>
          <p:nvPr/>
        </p:nvSpPr>
        <p:spPr>
          <a:xfrm>
            <a:off x="2055953" y="5229200"/>
            <a:ext cx="4616979" cy="1200329"/>
          </a:xfrm>
          <a:prstGeom prst="rect">
            <a:avLst/>
          </a:prstGeom>
        </p:spPr>
        <p:txBody>
          <a:bodyPr wrap="square">
            <a:spAutoFit/>
          </a:bodyPr>
          <a:lstStyle/>
          <a:p>
            <a:pPr algn="ctr"/>
            <a:r>
              <a:rPr lang="en-US" dirty="0" smtClean="0">
                <a:solidFill>
                  <a:schemeClr val="bg1"/>
                </a:solidFill>
              </a:rPr>
              <a:t>Mohammad</a:t>
            </a:r>
            <a:r>
              <a:rPr lang="ru-RU" dirty="0" smtClean="0">
                <a:solidFill>
                  <a:schemeClr val="bg1"/>
                </a:solidFill>
              </a:rPr>
              <a:t> </a:t>
            </a:r>
            <a:r>
              <a:rPr lang="en-US" dirty="0" smtClean="0">
                <a:solidFill>
                  <a:schemeClr val="bg1"/>
                </a:solidFill>
              </a:rPr>
              <a:t>Hadi Jafari</a:t>
            </a:r>
          </a:p>
          <a:p>
            <a:pPr algn="ctr"/>
            <a:r>
              <a:rPr lang="en-US" dirty="0" smtClean="0">
                <a:solidFill>
                  <a:schemeClr val="bg1"/>
                </a:solidFill>
              </a:rPr>
              <a:t>Manager of Emergency Planning</a:t>
            </a:r>
            <a:endParaRPr lang="ru-RU" dirty="0" smtClean="0">
              <a:solidFill>
                <a:schemeClr val="bg1"/>
              </a:solidFill>
            </a:endParaRPr>
          </a:p>
          <a:p>
            <a:pPr algn="ctr"/>
            <a:r>
              <a:rPr lang="ru-RU" dirty="0">
                <a:solidFill>
                  <a:schemeClr val="bg1"/>
                </a:solidFill>
              </a:rPr>
              <a:t>Мохаммад</a:t>
            </a:r>
            <a:r>
              <a:rPr lang="en-US" dirty="0">
                <a:solidFill>
                  <a:schemeClr val="bg1"/>
                </a:solidFill>
              </a:rPr>
              <a:t> </a:t>
            </a:r>
            <a:r>
              <a:rPr lang="ru-RU" dirty="0">
                <a:solidFill>
                  <a:schemeClr val="bg1"/>
                </a:solidFill>
              </a:rPr>
              <a:t>Хади </a:t>
            </a:r>
            <a:r>
              <a:rPr lang="ru-RU" dirty="0" smtClean="0">
                <a:solidFill>
                  <a:schemeClr val="bg1"/>
                </a:solidFill>
              </a:rPr>
              <a:t>Джафари</a:t>
            </a:r>
            <a:endParaRPr lang="en-US" dirty="0" smtClean="0">
              <a:solidFill>
                <a:schemeClr val="bg1"/>
              </a:solidFill>
            </a:endParaRPr>
          </a:p>
          <a:p>
            <a:pPr algn="ctr"/>
            <a:r>
              <a:rPr lang="ru-RU" dirty="0" smtClean="0">
                <a:solidFill>
                  <a:schemeClr val="bg1"/>
                </a:solidFill>
              </a:rPr>
              <a:t>Руководитель Аварииного Планирования</a:t>
            </a:r>
            <a:endParaRPr lang="en-US" dirty="0">
              <a:solidFill>
                <a:schemeClr val="bg1"/>
              </a:solidFill>
            </a:endParaRPr>
          </a:p>
        </p:txBody>
      </p:sp>
    </p:spTree>
    <p:extLst>
      <p:ext uri="{BB962C8B-B14F-4D97-AF65-F5344CB8AC3E}">
        <p14:creationId xmlns:p14="http://schemas.microsoft.com/office/powerpoint/2010/main" val="3246550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marL="0" indent="0" algn="just">
              <a:lnSpc>
                <a:spcPct val="120000"/>
              </a:lnSpc>
              <a:buNone/>
            </a:pPr>
            <a:r>
              <a:rPr lang="en-US" dirty="0" smtClean="0">
                <a:cs typeface="Arial" pitchFamily="34" charset="0"/>
              </a:rPr>
              <a:t>Bushehr NPP safety assessment performed for extreme external effects that exceed design external effects (earthquakes, flooding) showed that</a:t>
            </a:r>
            <a:r>
              <a:rPr lang="ru-RU" dirty="0" smtClean="0">
                <a:cs typeface="Arial" pitchFamily="34" charset="0"/>
              </a:rPr>
              <a:t>:</a:t>
            </a:r>
            <a:endParaRPr lang="en-US" dirty="0" smtClean="0">
              <a:cs typeface="Arial" pitchFamily="34" charset="0"/>
            </a:endParaRPr>
          </a:p>
          <a:p>
            <a:pPr algn="just">
              <a:lnSpc>
                <a:spcPct val="120000"/>
              </a:lnSpc>
            </a:pPr>
            <a:r>
              <a:rPr lang="en-US" dirty="0" smtClean="0">
                <a:cs typeface="Arial" pitchFamily="34" charset="0"/>
              </a:rPr>
              <a:t>strength and stability conditions of reactor building when earthquake intensity of up to</a:t>
            </a:r>
            <a:r>
              <a:rPr lang="ru-RU" dirty="0" smtClean="0">
                <a:cs typeface="Arial" pitchFamily="34" charset="0"/>
              </a:rPr>
              <a:t> 1,4 </a:t>
            </a:r>
            <a:r>
              <a:rPr lang="en-US" dirty="0" smtClean="0">
                <a:cs typeface="Arial" pitchFamily="34" charset="0"/>
              </a:rPr>
              <a:t>MCE included are fulfilled</a:t>
            </a:r>
            <a:r>
              <a:rPr lang="ru-RU" dirty="0" smtClean="0">
                <a:cs typeface="Arial" pitchFamily="34" charset="0"/>
              </a:rPr>
              <a:t>;</a:t>
            </a:r>
            <a:endParaRPr lang="fa-IR" dirty="0" smtClean="0">
              <a:cs typeface="Arial" pitchFamily="34" charset="0"/>
            </a:endParaRPr>
          </a:p>
          <a:p>
            <a:pPr algn="just">
              <a:lnSpc>
                <a:spcPct val="120000"/>
              </a:lnSpc>
            </a:pPr>
            <a:r>
              <a:rPr lang="en-US" dirty="0" smtClean="0">
                <a:cs typeface="Arial" pitchFamily="34" charset="0"/>
              </a:rPr>
              <a:t>loss of Bushehr NPP safety function is not observed when flooding of up to </a:t>
            </a:r>
            <a:r>
              <a:rPr lang="ru-RU" dirty="0" smtClean="0">
                <a:cs typeface="Arial" pitchFamily="34" charset="0"/>
              </a:rPr>
              <a:t>12 </a:t>
            </a:r>
            <a:r>
              <a:rPr lang="en-US" dirty="0" smtClean="0">
                <a:cs typeface="Arial" pitchFamily="34" charset="0"/>
              </a:rPr>
              <a:t>meters</a:t>
            </a:r>
            <a:r>
              <a:rPr lang="ru-RU" dirty="0" smtClean="0">
                <a:cs typeface="Arial" pitchFamily="34" charset="0"/>
              </a:rPr>
              <a:t>.</a:t>
            </a:r>
            <a:endParaRPr lang="en-US" dirty="0" smtClean="0">
              <a:cs typeface="Arial" pitchFamily="34" charset="0"/>
            </a:endParaRPr>
          </a:p>
          <a:p>
            <a:pPr marL="0" indent="0" algn="just">
              <a:lnSpc>
                <a:spcPct val="120000"/>
              </a:lnSpc>
              <a:buNone/>
            </a:pPr>
            <a:r>
              <a:rPr lang="ru-RU" dirty="0" smtClean="0">
                <a:solidFill>
                  <a:srgbClr val="0070C0"/>
                </a:solidFill>
              </a:rPr>
              <a:t>Проведенная оценка безопасности АЭС Бушер для экстремальных внешних воздействий, превышающих проектные внешние воздействия (землетрясения, наводнения), показала, что:</a:t>
            </a:r>
            <a:endParaRPr lang="en-US" dirty="0" smtClean="0">
              <a:solidFill>
                <a:srgbClr val="0070C0"/>
              </a:solidFill>
              <a:cs typeface="Arial" pitchFamily="34" charset="0"/>
            </a:endParaRPr>
          </a:p>
          <a:p>
            <a:pPr algn="just">
              <a:lnSpc>
                <a:spcPct val="120000"/>
              </a:lnSpc>
            </a:pPr>
            <a:r>
              <a:rPr lang="ru-RU" dirty="0" smtClean="0">
                <a:solidFill>
                  <a:srgbClr val="0070C0"/>
                </a:solidFill>
              </a:rPr>
              <a:t>соблюдаются условия прочности и устойчивости реакторного здания при сейсмичности до 1</a:t>
            </a:r>
            <a:r>
              <a:rPr lang="fa-IR" dirty="0" smtClean="0">
                <a:solidFill>
                  <a:srgbClr val="0070C0"/>
                </a:solidFill>
              </a:rPr>
              <a:t>.</a:t>
            </a:r>
            <a:r>
              <a:rPr lang="ru-RU" dirty="0" smtClean="0">
                <a:solidFill>
                  <a:srgbClr val="0070C0"/>
                </a:solidFill>
              </a:rPr>
              <a:t>4 баллов в сумме баллов;</a:t>
            </a:r>
            <a:endParaRPr lang="fa-IR" dirty="0" smtClean="0">
              <a:solidFill>
                <a:srgbClr val="0070C0"/>
              </a:solidFill>
            </a:endParaRPr>
          </a:p>
          <a:p>
            <a:pPr algn="just">
              <a:lnSpc>
                <a:spcPct val="120000"/>
              </a:lnSpc>
            </a:pPr>
            <a:r>
              <a:rPr lang="ru-RU" dirty="0">
                <a:solidFill>
                  <a:srgbClr val="0070C0"/>
                </a:solidFill>
              </a:rPr>
              <a:t>Потеря функции безопасности АЭС Бушер не наблюдается при затоплении до 12 метров.</a:t>
            </a:r>
            <a:endParaRPr lang="en-US" dirty="0">
              <a:solidFill>
                <a:srgbClr val="0070C0"/>
              </a:solidFill>
            </a:endParaRPr>
          </a:p>
          <a:p>
            <a:pPr algn="just">
              <a:lnSpc>
                <a:spcPct val="120000"/>
              </a:lnSpc>
            </a:pPr>
            <a:endParaRPr lang="fa-IR" dirty="0" smtClean="0">
              <a:solidFill>
                <a:srgbClr val="0070C0"/>
              </a:solidFill>
            </a:endParaRPr>
          </a:p>
          <a:p>
            <a:pPr marL="0" indent="0" algn="just">
              <a:lnSpc>
                <a:spcPct val="120000"/>
              </a:lnSpc>
              <a:buNone/>
            </a:pPr>
            <a:endParaRPr lang="en-US" dirty="0">
              <a:solidFill>
                <a:srgbClr val="0070C0"/>
              </a:solidFill>
              <a:cs typeface="Arial" pitchFamily="34" charset="0"/>
            </a:endParaRPr>
          </a:p>
        </p:txBody>
      </p:sp>
      <p:sp>
        <p:nvSpPr>
          <p:cNvPr id="4" name="Rectangle 3"/>
          <p:cNvSpPr/>
          <p:nvPr/>
        </p:nvSpPr>
        <p:spPr>
          <a:xfrm>
            <a:off x="-46265" y="415628"/>
            <a:ext cx="8892480" cy="784830"/>
          </a:xfrm>
          <a:prstGeom prst="rect">
            <a:avLst/>
          </a:prstGeom>
        </p:spPr>
        <p:txBody>
          <a:bodyPr wrap="square">
            <a:spAutoFit/>
          </a:bodyPr>
          <a:lstStyle/>
          <a:p>
            <a:pPr algn="ctr" eaLnBrk="0" hangingPunct="0">
              <a:spcBef>
                <a:spcPts val="600"/>
              </a:spcBef>
              <a:buClr>
                <a:srgbClr val="0052BA"/>
              </a:buClr>
              <a:buSzPct val="75000"/>
              <a:defRPr/>
            </a:pPr>
            <a:r>
              <a:rPr lang="en-US" sz="2000" b="1" dirty="0">
                <a:ea typeface="+mj-ea"/>
                <a:cs typeface="B Mitra" pitchFamily="2" charset="-78"/>
              </a:rPr>
              <a:t>Corrective Action in the Severe Accidents Management Area</a:t>
            </a:r>
          </a:p>
          <a:p>
            <a:pPr algn="ctr" eaLnBrk="0" hangingPunct="0">
              <a:spcBef>
                <a:spcPts val="600"/>
              </a:spcBef>
              <a:buClr>
                <a:srgbClr val="0052BA"/>
              </a:buClr>
              <a:buSzPct val="75000"/>
              <a:defRPr/>
            </a:pPr>
            <a:r>
              <a:rPr lang="ru-RU" sz="2000" b="1" dirty="0">
                <a:solidFill>
                  <a:srgbClr val="002060"/>
                </a:solidFill>
                <a:ea typeface="+mj-ea"/>
                <a:cs typeface="B Mitra" pitchFamily="2" charset="-78"/>
              </a:rPr>
              <a:t>Корректирующие действия в зоне управления тяжелыми авариями</a:t>
            </a:r>
            <a:endParaRPr lang="en-US" sz="2000" b="1" dirty="0">
              <a:solidFill>
                <a:srgbClr val="002060"/>
              </a:solidFill>
              <a:ea typeface="+mj-ea"/>
              <a:cs typeface="B Mitra" pitchFamily="2" charset="-78"/>
            </a:endParaRPr>
          </a:p>
        </p:txBody>
      </p:sp>
      <p:sp>
        <p:nvSpPr>
          <p:cNvPr id="5" name="Footer Placeholder 4"/>
          <p:cNvSpPr txBox="1">
            <a:spLocks/>
          </p:cNvSpPr>
          <p:nvPr/>
        </p:nvSpPr>
        <p:spPr>
          <a:xfrm>
            <a:off x="3124200" y="6166319"/>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p>
        </p:txBody>
      </p:sp>
    </p:spTree>
    <p:extLst>
      <p:ext uri="{BB962C8B-B14F-4D97-AF65-F5344CB8AC3E}">
        <p14:creationId xmlns:p14="http://schemas.microsoft.com/office/powerpoint/2010/main" val="13237657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r>
              <a:rPr lang="en-US" sz="2000" dirty="0" smtClean="0"/>
              <a:t>Bushehr Salt mountains</a:t>
            </a:r>
            <a:br>
              <a:rPr lang="en-US" sz="2000" dirty="0" smtClean="0"/>
            </a:br>
            <a:r>
              <a:rPr lang="ru-RU" sz="2000" dirty="0" smtClean="0">
                <a:solidFill>
                  <a:srgbClr val="002060"/>
                </a:solidFill>
              </a:rPr>
              <a:t>Соляная гора Бушура</a:t>
            </a:r>
            <a:endParaRPr lang="en-US" sz="2000" dirty="0">
              <a:solidFill>
                <a:srgbClr val="00206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3038" y="1235893"/>
            <a:ext cx="8229600" cy="4857403"/>
          </a:xfrm>
        </p:spPr>
      </p:pic>
      <p:sp>
        <p:nvSpPr>
          <p:cNvPr id="6"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40032735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381000" y="1052736"/>
            <a:ext cx="8534400" cy="4968552"/>
          </a:xfrm>
        </p:spPr>
        <p:txBody>
          <a:bodyPr>
            <a:normAutofit fontScale="92500" lnSpcReduction="20000"/>
          </a:bodyPr>
          <a:lstStyle/>
          <a:p>
            <a:pPr marL="0" lvl="1" indent="0" algn="just" rtl="1">
              <a:buClr>
                <a:schemeClr val="accent2">
                  <a:lumMod val="75000"/>
                </a:schemeClr>
              </a:buClr>
              <a:buNone/>
            </a:pPr>
            <a:endParaRPr lang="fa-IR" sz="2500" u="sng" dirty="0">
              <a:solidFill>
                <a:schemeClr val="accent2">
                  <a:lumMod val="60000"/>
                  <a:lumOff val="40000"/>
                </a:schemeClr>
              </a:solidFill>
              <a:cs typeface="B Nazanin" pitchFamily="2" charset="-78"/>
            </a:endParaRPr>
          </a:p>
          <a:p>
            <a:pPr marL="0" indent="0" algn="just">
              <a:buClr>
                <a:schemeClr val="accent2">
                  <a:lumMod val="75000"/>
                </a:schemeClr>
              </a:buClr>
              <a:buNone/>
            </a:pPr>
            <a:r>
              <a:rPr lang="en-US" sz="1800" dirty="0" smtClean="0">
                <a:cs typeface="B Mitra" pitchFamily="2" charset="-78"/>
              </a:rPr>
              <a:t>The </a:t>
            </a:r>
            <a:r>
              <a:rPr lang="en-US" sz="1800" dirty="0">
                <a:cs typeface="B Mitra" pitchFamily="2" charset="-78"/>
              </a:rPr>
              <a:t>goal of conducting communication exercise is to particularly test the efficiency and to evaluate the degree of preparedness of equipment, systems and individuals for communicating and exchanging information with the WANO Regional Crisis Center located in Moscow</a:t>
            </a:r>
            <a:r>
              <a:rPr lang="en-US" sz="1800" dirty="0" smtClean="0">
                <a:cs typeface="B Mitra" pitchFamily="2" charset="-78"/>
              </a:rPr>
              <a:t>.</a:t>
            </a:r>
            <a:endParaRPr lang="fa-IR" sz="1800" dirty="0" smtClean="0">
              <a:cs typeface="B Mitra" pitchFamily="2" charset="-78"/>
            </a:endParaRPr>
          </a:p>
          <a:p>
            <a:pPr algn="just">
              <a:buClr>
                <a:schemeClr val="accent2">
                  <a:lumMod val="75000"/>
                </a:schemeClr>
              </a:buClr>
            </a:pPr>
            <a:endParaRPr lang="ru-RU" sz="1800" dirty="0" smtClean="0">
              <a:cs typeface="B Mitra" pitchFamily="2" charset="-78"/>
            </a:endParaRPr>
          </a:p>
          <a:p>
            <a:pPr marL="36576" indent="0" algn="just">
              <a:buNone/>
            </a:pPr>
            <a:r>
              <a:rPr lang="en-US" sz="1800" b="1" dirty="0">
                <a:cs typeface="B Mitra" pitchFamily="2" charset="-78"/>
              </a:rPr>
              <a:t>Determining the Date of Conducting the Communication Exercise</a:t>
            </a:r>
            <a:endParaRPr lang="fa-IR" sz="1800" dirty="0">
              <a:cs typeface="B Mitra" pitchFamily="2" charset="-78"/>
            </a:endParaRPr>
          </a:p>
          <a:p>
            <a:pPr marL="36576" indent="0" algn="just">
              <a:buNone/>
            </a:pPr>
            <a:r>
              <a:rPr lang="en-US" sz="1800" dirty="0" smtClean="0">
                <a:cs typeface="B Mitra" pitchFamily="2" charset="-78"/>
              </a:rPr>
              <a:t>This </a:t>
            </a:r>
            <a:r>
              <a:rPr lang="en-US" sz="1800" dirty="0">
                <a:cs typeface="B Mitra" pitchFamily="2" charset="-78"/>
              </a:rPr>
              <a:t>communication exercise </a:t>
            </a:r>
            <a:r>
              <a:rPr lang="en-US" sz="1800" dirty="0" smtClean="0">
                <a:cs typeface="B Mitra" pitchFamily="2" charset="-78"/>
              </a:rPr>
              <a:t>have conducted </a:t>
            </a:r>
            <a:r>
              <a:rPr lang="en-US" sz="1800" dirty="0">
                <a:cs typeface="B Mitra" pitchFamily="2" charset="-78"/>
              </a:rPr>
              <a:t>on 27/07/1400 (19.10.2021). Based on this, the scenario for exercise </a:t>
            </a:r>
            <a:r>
              <a:rPr lang="en-US" sz="1800" dirty="0" smtClean="0">
                <a:cs typeface="B Mitra" pitchFamily="2" charset="-78"/>
              </a:rPr>
              <a:t>and </a:t>
            </a:r>
            <a:r>
              <a:rPr lang="en-US" sz="1800" dirty="0">
                <a:cs typeface="B Mitra" pitchFamily="2" charset="-78"/>
              </a:rPr>
              <a:t>the information on responsible individuals and also the specifications of communication channels (telephone, fax, email and videoconference) were determined and submitted to the RCC.</a:t>
            </a:r>
          </a:p>
          <a:p>
            <a:pPr algn="just">
              <a:buClr>
                <a:schemeClr val="accent2">
                  <a:lumMod val="75000"/>
                </a:schemeClr>
              </a:buClr>
            </a:pPr>
            <a:endParaRPr lang="ru-RU" sz="1800" dirty="0">
              <a:cs typeface="B Mitra" pitchFamily="2" charset="-78"/>
            </a:endParaRPr>
          </a:p>
          <a:p>
            <a:pPr marL="36576" indent="0" algn="just">
              <a:buNone/>
            </a:pPr>
            <a:r>
              <a:rPr lang="ru-RU" sz="1800" dirty="0" smtClean="0">
                <a:solidFill>
                  <a:srgbClr val="0070C0"/>
                </a:solidFill>
              </a:rPr>
              <a:t>Целью </a:t>
            </a:r>
            <a:r>
              <a:rPr lang="ru-RU" sz="1800" dirty="0">
                <a:solidFill>
                  <a:srgbClr val="0070C0"/>
                </a:solidFill>
              </a:rPr>
              <a:t>проведения </a:t>
            </a:r>
            <a:r>
              <a:rPr lang="ru-RU" sz="1800" dirty="0" smtClean="0">
                <a:solidFill>
                  <a:srgbClr val="0070C0"/>
                </a:solidFill>
              </a:rPr>
              <a:t>тренировкы по </a:t>
            </a:r>
            <a:r>
              <a:rPr lang="ru-RU" sz="1800" dirty="0">
                <a:solidFill>
                  <a:srgbClr val="0070C0"/>
                </a:solidFill>
              </a:rPr>
              <a:t>обмену информацией является проверка эффективности и оценка степени готовности оборудования, систем и отдельных лиц для связи и обмена информацией с Региональным кризисным центром ВАО </a:t>
            </a:r>
            <a:r>
              <a:rPr lang="ru-RU" sz="1800" dirty="0" smtClean="0">
                <a:solidFill>
                  <a:srgbClr val="0070C0"/>
                </a:solidFill>
              </a:rPr>
              <a:t>АЭС</a:t>
            </a:r>
            <a:r>
              <a:rPr lang="fa-IR" sz="1800" dirty="0" smtClean="0">
                <a:solidFill>
                  <a:srgbClr val="0070C0"/>
                </a:solidFill>
              </a:rPr>
              <a:t> </a:t>
            </a:r>
            <a:r>
              <a:rPr lang="ru-RU" sz="1800" dirty="0" smtClean="0">
                <a:solidFill>
                  <a:srgbClr val="0070C0"/>
                </a:solidFill>
              </a:rPr>
              <a:t>в </a:t>
            </a:r>
            <a:r>
              <a:rPr lang="ru-RU" sz="1800" dirty="0">
                <a:solidFill>
                  <a:srgbClr val="0070C0"/>
                </a:solidFill>
              </a:rPr>
              <a:t>Москве</a:t>
            </a:r>
            <a:r>
              <a:rPr lang="ru-RU" sz="1800" dirty="0" smtClean="0">
                <a:solidFill>
                  <a:srgbClr val="0070C0"/>
                </a:solidFill>
              </a:rPr>
              <a:t>.</a:t>
            </a:r>
            <a:r>
              <a:rPr lang="en-US" sz="1800" b="1" dirty="0">
                <a:cs typeface="B Mitra" pitchFamily="2" charset="-78"/>
              </a:rPr>
              <a:t> </a:t>
            </a:r>
            <a:endParaRPr lang="en-US" sz="1800" b="1" dirty="0" smtClean="0">
              <a:cs typeface="B Mitra" pitchFamily="2" charset="-78"/>
            </a:endParaRPr>
          </a:p>
          <a:p>
            <a:pPr marL="36576" indent="0" algn="just">
              <a:buNone/>
            </a:pPr>
            <a:endParaRPr lang="en-US" sz="1800" b="1" dirty="0">
              <a:cs typeface="B Mitra" pitchFamily="2" charset="-78"/>
            </a:endParaRPr>
          </a:p>
          <a:p>
            <a:pPr marL="36576" indent="0" algn="just">
              <a:buNone/>
            </a:pPr>
            <a:r>
              <a:rPr lang="ru-RU" sz="1800" b="1" dirty="0">
                <a:solidFill>
                  <a:srgbClr val="0070C0"/>
                </a:solidFill>
              </a:rPr>
              <a:t>Определение даты проведения коммуникативного упражнения </a:t>
            </a:r>
            <a:endParaRPr lang="en-US" sz="1800" b="1" dirty="0">
              <a:solidFill>
                <a:srgbClr val="0070C0"/>
              </a:solidFill>
            </a:endParaRPr>
          </a:p>
          <a:p>
            <a:pPr marL="36576" indent="0" algn="just">
              <a:buNone/>
            </a:pPr>
            <a:r>
              <a:rPr lang="ru-RU" sz="1800" dirty="0" smtClean="0">
                <a:solidFill>
                  <a:srgbClr val="0070C0"/>
                </a:solidFill>
              </a:rPr>
              <a:t>это коммуникационная тренировка проведена в </a:t>
            </a:r>
            <a:r>
              <a:rPr lang="ru-RU" sz="1800" dirty="0">
                <a:solidFill>
                  <a:srgbClr val="0070C0"/>
                </a:solidFill>
              </a:rPr>
              <a:t>27.07.1400 (19.10.2021 г</a:t>
            </a:r>
            <a:r>
              <a:rPr lang="ru-RU" sz="1800" dirty="0" smtClean="0">
                <a:solidFill>
                  <a:srgbClr val="0070C0"/>
                </a:solidFill>
              </a:rPr>
              <a:t>.) Исходя </a:t>
            </a:r>
            <a:r>
              <a:rPr lang="ru-RU" sz="1800" dirty="0">
                <a:solidFill>
                  <a:srgbClr val="0070C0"/>
                </a:solidFill>
              </a:rPr>
              <a:t>из этого, сценарий </a:t>
            </a:r>
            <a:r>
              <a:rPr lang="ru-RU" sz="1800" dirty="0" smtClean="0">
                <a:solidFill>
                  <a:srgbClr val="0070C0"/>
                </a:solidFill>
              </a:rPr>
              <a:t>тренировкы и информация </a:t>
            </a:r>
            <a:r>
              <a:rPr lang="ru-RU" sz="1800" dirty="0">
                <a:solidFill>
                  <a:srgbClr val="0070C0"/>
                </a:solidFill>
              </a:rPr>
              <a:t>об ответственных лицах, а также характеристики каналов связи (телефон, факс, электронная почта и видеоконференция), которые были представлены в РСС.</a:t>
            </a:r>
            <a:endParaRPr lang="en-US" sz="1800" dirty="0">
              <a:solidFill>
                <a:srgbClr val="0070C0"/>
              </a:solidFill>
              <a:latin typeface="Cambria" pitchFamily="18" charset="0"/>
              <a:cs typeface="B Mitra" pitchFamily="2" charset="-78"/>
            </a:endParaRPr>
          </a:p>
          <a:p>
            <a:pPr algn="just">
              <a:buClr>
                <a:schemeClr val="accent2">
                  <a:lumMod val="75000"/>
                </a:schemeClr>
              </a:buClr>
            </a:pPr>
            <a:endParaRPr lang="en-US" sz="1800" dirty="0">
              <a:solidFill>
                <a:srgbClr val="0070C0"/>
              </a:solidFill>
              <a:cs typeface="B Mitra" pitchFamily="2" charset="-78"/>
            </a:endParaRPr>
          </a:p>
        </p:txBody>
      </p:sp>
      <p:sp>
        <p:nvSpPr>
          <p:cNvPr id="2" name="Rectangle 1"/>
          <p:cNvSpPr/>
          <p:nvPr/>
        </p:nvSpPr>
        <p:spPr>
          <a:xfrm>
            <a:off x="467544" y="404664"/>
            <a:ext cx="7632848" cy="707886"/>
          </a:xfrm>
          <a:prstGeom prst="rect">
            <a:avLst/>
          </a:prstGeom>
        </p:spPr>
        <p:txBody>
          <a:bodyPr wrap="square">
            <a:spAutoFit/>
          </a:bodyPr>
          <a:lstStyle/>
          <a:p>
            <a:pPr marL="0" lvl="1" indent="0" algn="ctr">
              <a:buClr>
                <a:schemeClr val="accent2">
                  <a:lumMod val="75000"/>
                </a:schemeClr>
              </a:buClr>
              <a:buNone/>
            </a:pPr>
            <a:r>
              <a:rPr lang="en-US" sz="2000" b="1" dirty="0" smtClean="0">
                <a:ea typeface="+mj-ea"/>
                <a:cs typeface="B Mitra" pitchFamily="2" charset="-78"/>
              </a:rPr>
              <a:t>Annual </a:t>
            </a:r>
            <a:r>
              <a:rPr lang="en-US" sz="2000" b="1" dirty="0">
                <a:ea typeface="+mj-ea"/>
                <a:cs typeface="B Mitra" pitchFamily="2" charset="-78"/>
              </a:rPr>
              <a:t>Communication Exercise with the RCC – WANO </a:t>
            </a:r>
            <a:r>
              <a:rPr lang="en-US" sz="2000" b="1" dirty="0" smtClean="0">
                <a:ea typeface="+mj-ea"/>
                <a:cs typeface="B Mitra" pitchFamily="2" charset="-78"/>
              </a:rPr>
              <a:t>MC</a:t>
            </a:r>
          </a:p>
          <a:p>
            <a:pPr marL="0" lvl="1" indent="0" algn="ctr">
              <a:buClr>
                <a:schemeClr val="accent2">
                  <a:lumMod val="75000"/>
                </a:schemeClr>
              </a:buClr>
              <a:buNone/>
            </a:pPr>
            <a:r>
              <a:rPr lang="ru-RU" sz="2000" b="1" dirty="0">
                <a:solidFill>
                  <a:srgbClr val="002060"/>
                </a:solidFill>
                <a:ea typeface="+mj-ea"/>
                <a:cs typeface="B Mitra" pitchFamily="2" charset="-78"/>
              </a:rPr>
              <a:t>Е</a:t>
            </a:r>
            <a:r>
              <a:rPr lang="ru-RU" sz="2000" b="1" dirty="0" smtClean="0">
                <a:solidFill>
                  <a:srgbClr val="002060"/>
                </a:solidFill>
                <a:ea typeface="+mj-ea"/>
                <a:cs typeface="B Mitra" pitchFamily="2" charset="-78"/>
              </a:rPr>
              <a:t>жегодных учений по обмену информацией с РКЦ-ВАО АЭС</a:t>
            </a:r>
            <a:endParaRPr lang="fa-IR" sz="2000" b="1" dirty="0">
              <a:solidFill>
                <a:srgbClr val="002060"/>
              </a:solidFill>
              <a:ea typeface="+mj-ea"/>
              <a:cs typeface="B Mitra" pitchFamily="2" charset="-78"/>
            </a:endParaRPr>
          </a:p>
        </p:txBody>
      </p:sp>
      <p:sp>
        <p:nvSpPr>
          <p:cNvPr id="6"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9277616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251520" y="1628800"/>
            <a:ext cx="8763000" cy="4680520"/>
          </a:xfrm>
        </p:spPr>
        <p:txBody>
          <a:bodyPr>
            <a:noAutofit/>
          </a:bodyPr>
          <a:lstStyle/>
          <a:p>
            <a:pPr marL="0" lvl="0" indent="0" algn="just">
              <a:buClr>
                <a:schemeClr val="accent2">
                  <a:lumMod val="75000"/>
                </a:schemeClr>
              </a:buClr>
              <a:buSzPct val="90000"/>
              <a:buNone/>
            </a:pPr>
            <a:r>
              <a:rPr lang="en-US" sz="1800" b="1" u="sng" dirty="0">
                <a:cs typeface="B Nazanin" pitchFamily="2" charset="-78"/>
              </a:rPr>
              <a:t>Facilities used for Exchanging Information with the </a:t>
            </a:r>
            <a:r>
              <a:rPr lang="en-US" sz="1800" b="1" u="sng" dirty="0" smtClean="0">
                <a:cs typeface="B Nazanin" pitchFamily="2" charset="-78"/>
              </a:rPr>
              <a:t>RCC</a:t>
            </a:r>
            <a:endParaRPr lang="en-US" sz="1800" dirty="0">
              <a:cs typeface="B Nazanin" pitchFamily="2" charset="-78"/>
            </a:endParaRPr>
          </a:p>
          <a:p>
            <a:pPr lvl="0" algn="just">
              <a:buClr>
                <a:schemeClr val="accent2">
                  <a:lumMod val="75000"/>
                </a:schemeClr>
              </a:buClr>
              <a:buSzPct val="90000"/>
            </a:pPr>
            <a:r>
              <a:rPr lang="en-US" sz="1800" dirty="0">
                <a:cs typeface="B Nazanin" pitchFamily="2" charset="-78"/>
              </a:rPr>
              <a:t>Video conference connection</a:t>
            </a:r>
          </a:p>
          <a:p>
            <a:pPr lvl="0" algn="just">
              <a:buClr>
                <a:schemeClr val="accent2">
                  <a:lumMod val="75000"/>
                </a:schemeClr>
              </a:buClr>
              <a:buSzPct val="90000"/>
            </a:pPr>
            <a:r>
              <a:rPr lang="en-US" sz="1800" dirty="0">
                <a:cs typeface="B Nazanin" pitchFamily="2" charset="-78"/>
              </a:rPr>
              <a:t>Communication with fax </a:t>
            </a:r>
            <a:endParaRPr lang="fa-IR" sz="1800" dirty="0" smtClean="0">
              <a:cs typeface="B Nazanin" pitchFamily="2" charset="-78"/>
            </a:endParaRPr>
          </a:p>
          <a:p>
            <a:pPr lvl="0" algn="just">
              <a:buClr>
                <a:schemeClr val="accent2">
                  <a:lumMod val="75000"/>
                </a:schemeClr>
              </a:buClr>
              <a:buSzPct val="90000"/>
            </a:pPr>
            <a:r>
              <a:rPr lang="en-US" sz="1800" dirty="0">
                <a:cs typeface="B Nazanin" pitchFamily="2" charset="-78"/>
              </a:rPr>
              <a:t>Communication with </a:t>
            </a:r>
            <a:r>
              <a:rPr lang="en-US" sz="1800" dirty="0" smtClean="0">
                <a:cs typeface="B Nazanin" pitchFamily="2" charset="-78"/>
              </a:rPr>
              <a:t>telephone </a:t>
            </a:r>
            <a:endParaRPr lang="fa-IR" sz="1800" dirty="0">
              <a:cs typeface="B Nazanin" pitchFamily="2" charset="-78"/>
            </a:endParaRPr>
          </a:p>
          <a:p>
            <a:pPr lvl="0" algn="just">
              <a:buClr>
                <a:schemeClr val="accent2">
                  <a:lumMod val="75000"/>
                </a:schemeClr>
              </a:buClr>
              <a:buSzPct val="90000"/>
            </a:pPr>
            <a:r>
              <a:rPr lang="en-US" sz="1800" dirty="0" smtClean="0">
                <a:cs typeface="B Nazanin" pitchFamily="2" charset="-78"/>
              </a:rPr>
              <a:t>Email </a:t>
            </a:r>
            <a:r>
              <a:rPr lang="en-US" sz="1800" dirty="0">
                <a:cs typeface="B Nazanin" pitchFamily="2" charset="-78"/>
              </a:rPr>
              <a:t>via the internet</a:t>
            </a:r>
          </a:p>
          <a:p>
            <a:pPr lvl="0" algn="just">
              <a:buClr>
                <a:schemeClr val="accent2">
                  <a:lumMod val="75000"/>
                </a:schemeClr>
              </a:buClr>
              <a:buSzPct val="90000"/>
            </a:pPr>
            <a:endParaRPr lang="en-US" sz="1800" dirty="0">
              <a:cs typeface="B Nazanin" pitchFamily="2" charset="-78"/>
            </a:endParaRPr>
          </a:p>
          <a:p>
            <a:pPr algn="just">
              <a:buNone/>
            </a:pPr>
            <a:r>
              <a:rPr lang="ru-RU" sz="1800" b="1" u="sng" dirty="0">
                <a:solidFill>
                  <a:srgbClr val="0070C0"/>
                </a:solidFill>
                <a:cs typeface="B Nazanin" pitchFamily="2" charset="-78"/>
              </a:rPr>
              <a:t>Средства, используемые для обмена информацией с RCC </a:t>
            </a:r>
            <a:endParaRPr lang="en-US" sz="1800" b="1" u="sng" dirty="0">
              <a:solidFill>
                <a:srgbClr val="0070C0"/>
              </a:solidFill>
              <a:cs typeface="B Nazanin" pitchFamily="2" charset="-78"/>
            </a:endParaRPr>
          </a:p>
          <a:p>
            <a:pPr algn="just"/>
            <a:r>
              <a:rPr lang="ru-RU" sz="1800" dirty="0">
                <a:solidFill>
                  <a:srgbClr val="0070C0"/>
                </a:solidFill>
              </a:rPr>
              <a:t>Подключение по видеоконференции </a:t>
            </a:r>
            <a:endParaRPr lang="en-US" sz="1800" dirty="0">
              <a:solidFill>
                <a:srgbClr val="0070C0"/>
              </a:solidFill>
            </a:endParaRPr>
          </a:p>
          <a:p>
            <a:pPr algn="just"/>
            <a:r>
              <a:rPr lang="ru-RU" sz="1800" dirty="0">
                <a:solidFill>
                  <a:srgbClr val="0070C0"/>
                </a:solidFill>
              </a:rPr>
              <a:t>Связь с факсом </a:t>
            </a:r>
            <a:endParaRPr lang="fa-IR" sz="1800" dirty="0" smtClean="0">
              <a:solidFill>
                <a:srgbClr val="0070C0"/>
              </a:solidFill>
            </a:endParaRPr>
          </a:p>
          <a:p>
            <a:pPr algn="just"/>
            <a:r>
              <a:rPr lang="ru-RU" sz="1800" dirty="0" smtClean="0">
                <a:solidFill>
                  <a:srgbClr val="0070C0"/>
                </a:solidFill>
              </a:rPr>
              <a:t>Связь </a:t>
            </a:r>
            <a:r>
              <a:rPr lang="ru-RU" sz="1800" dirty="0">
                <a:solidFill>
                  <a:srgbClr val="0070C0"/>
                </a:solidFill>
              </a:rPr>
              <a:t>с </a:t>
            </a:r>
            <a:r>
              <a:rPr lang="ru-RU" sz="1800" dirty="0" smtClean="0">
                <a:solidFill>
                  <a:srgbClr val="0070C0"/>
                </a:solidFill>
              </a:rPr>
              <a:t>телефоном </a:t>
            </a:r>
            <a:endParaRPr lang="fa-IR" sz="1800" dirty="0">
              <a:solidFill>
                <a:srgbClr val="0070C0"/>
              </a:solidFill>
            </a:endParaRPr>
          </a:p>
          <a:p>
            <a:pPr algn="just"/>
            <a:r>
              <a:rPr lang="ru-RU" sz="1800" dirty="0" smtClean="0">
                <a:solidFill>
                  <a:srgbClr val="0070C0"/>
                </a:solidFill>
              </a:rPr>
              <a:t>Электронная </a:t>
            </a:r>
            <a:r>
              <a:rPr lang="ru-RU" sz="1800" dirty="0">
                <a:solidFill>
                  <a:srgbClr val="0070C0"/>
                </a:solidFill>
              </a:rPr>
              <a:t>почта через Интернет</a:t>
            </a:r>
            <a:endParaRPr lang="en-US" sz="1800" dirty="0">
              <a:solidFill>
                <a:srgbClr val="0070C0"/>
              </a:solidFill>
              <a:cs typeface="B Nazanin" pitchFamily="2" charset="-78"/>
            </a:endParaRPr>
          </a:p>
        </p:txBody>
      </p:sp>
      <p:sp>
        <p:nvSpPr>
          <p:cNvPr id="4" name="Rectangle 3"/>
          <p:cNvSpPr/>
          <p:nvPr/>
        </p:nvSpPr>
        <p:spPr>
          <a:xfrm>
            <a:off x="467544" y="404664"/>
            <a:ext cx="7632848" cy="707886"/>
          </a:xfrm>
          <a:prstGeom prst="rect">
            <a:avLst/>
          </a:prstGeom>
        </p:spPr>
        <p:txBody>
          <a:bodyPr wrap="square">
            <a:spAutoFit/>
          </a:bodyPr>
          <a:lstStyle/>
          <a:p>
            <a:pPr marL="0" lvl="1" indent="0" algn="ctr">
              <a:buClr>
                <a:schemeClr val="accent2">
                  <a:lumMod val="75000"/>
                </a:schemeClr>
              </a:buClr>
              <a:buNone/>
            </a:pPr>
            <a:r>
              <a:rPr lang="en-US" sz="2000" b="1" dirty="0" smtClean="0">
                <a:ea typeface="+mj-ea"/>
                <a:cs typeface="B Mitra" pitchFamily="2" charset="-78"/>
              </a:rPr>
              <a:t>Annual </a:t>
            </a:r>
            <a:r>
              <a:rPr lang="en-US" sz="2000" b="1" dirty="0">
                <a:ea typeface="+mj-ea"/>
                <a:cs typeface="B Mitra" pitchFamily="2" charset="-78"/>
              </a:rPr>
              <a:t>Communication Exercise with the RCC – WANO </a:t>
            </a:r>
            <a:r>
              <a:rPr lang="en-US" sz="2000" b="1" dirty="0" smtClean="0">
                <a:ea typeface="+mj-ea"/>
                <a:cs typeface="B Mitra" pitchFamily="2" charset="-78"/>
              </a:rPr>
              <a:t>MC</a:t>
            </a:r>
          </a:p>
          <a:p>
            <a:pPr marL="0" lvl="1" indent="0" algn="ctr">
              <a:buClr>
                <a:schemeClr val="accent2">
                  <a:lumMod val="75000"/>
                </a:schemeClr>
              </a:buClr>
              <a:buNone/>
            </a:pPr>
            <a:r>
              <a:rPr lang="ru-RU" sz="2000" b="1" dirty="0">
                <a:solidFill>
                  <a:srgbClr val="002060"/>
                </a:solidFill>
                <a:ea typeface="+mj-ea"/>
                <a:cs typeface="B Mitra" pitchFamily="2" charset="-78"/>
              </a:rPr>
              <a:t>Е</a:t>
            </a:r>
            <a:r>
              <a:rPr lang="ru-RU" sz="2000" b="1" dirty="0" smtClean="0">
                <a:solidFill>
                  <a:srgbClr val="002060"/>
                </a:solidFill>
                <a:ea typeface="+mj-ea"/>
                <a:cs typeface="B Mitra" pitchFamily="2" charset="-78"/>
              </a:rPr>
              <a:t>жегодных учений по обмену информацией с РКЦ-ВАО АЭС</a:t>
            </a:r>
            <a:endParaRPr lang="fa-IR" sz="2000" b="1" dirty="0">
              <a:solidFill>
                <a:srgbClr val="002060"/>
              </a:solidFill>
              <a:ea typeface="+mj-ea"/>
              <a:cs typeface="B Mitra" pitchFamily="2" charset="-78"/>
            </a:endParaRPr>
          </a:p>
        </p:txBody>
      </p:sp>
      <p:sp>
        <p:nvSpPr>
          <p:cNvPr id="8"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10396125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397768" y="1268760"/>
            <a:ext cx="8134672" cy="5040560"/>
          </a:xfrm>
        </p:spPr>
        <p:txBody>
          <a:bodyPr>
            <a:noAutofit/>
          </a:bodyPr>
          <a:lstStyle/>
          <a:p>
            <a:pPr marL="0" indent="0" algn="just">
              <a:buClr>
                <a:schemeClr val="tx1"/>
              </a:buClr>
              <a:buSzPct val="90000"/>
              <a:buNone/>
            </a:pPr>
            <a:r>
              <a:rPr lang="en-US" sz="1600" b="1" u="sng" dirty="0">
                <a:cs typeface="B Mitra" pitchFamily="2" charset="-78"/>
              </a:rPr>
              <a:t>Exercise Reporting Forms</a:t>
            </a:r>
            <a:endParaRPr lang="en-US" sz="1600" dirty="0">
              <a:cs typeface="B Nazanin" pitchFamily="2" charset="-78"/>
            </a:endParaRPr>
          </a:p>
          <a:p>
            <a:pPr algn="just">
              <a:buClr>
                <a:schemeClr val="tx1"/>
              </a:buClr>
              <a:buSzPct val="90000"/>
            </a:pPr>
            <a:r>
              <a:rPr lang="en-US" sz="1600" dirty="0">
                <a:cs typeface="B Nazanin" pitchFamily="2" charset="-78"/>
              </a:rPr>
              <a:t>Reporting Form RCC-2</a:t>
            </a:r>
          </a:p>
          <a:p>
            <a:pPr algn="just">
              <a:buClr>
                <a:schemeClr val="tx1"/>
              </a:buClr>
              <a:buSzPct val="90000"/>
            </a:pPr>
            <a:r>
              <a:rPr lang="en-US" sz="1600" dirty="0">
                <a:cs typeface="B Nazanin" pitchFamily="2" charset="-78"/>
              </a:rPr>
              <a:t>Reporting Form RCC-3</a:t>
            </a:r>
          </a:p>
          <a:p>
            <a:pPr algn="just">
              <a:buClr>
                <a:schemeClr val="tx1"/>
              </a:buClr>
              <a:buSzPct val="90000"/>
            </a:pPr>
            <a:r>
              <a:rPr lang="en-US" sz="1600" dirty="0">
                <a:cs typeface="B Nazanin" pitchFamily="2" charset="-78"/>
              </a:rPr>
              <a:t>Reporting Form RCC-3a-1</a:t>
            </a:r>
          </a:p>
          <a:p>
            <a:pPr algn="just">
              <a:buClr>
                <a:schemeClr val="tx1"/>
              </a:buClr>
              <a:buSzPct val="90000"/>
            </a:pPr>
            <a:r>
              <a:rPr lang="en-US" sz="1600" dirty="0">
                <a:cs typeface="B Nazanin" pitchFamily="2" charset="-78"/>
              </a:rPr>
              <a:t>Reporting Form RCC-4</a:t>
            </a:r>
          </a:p>
          <a:p>
            <a:pPr algn="just">
              <a:buClr>
                <a:schemeClr val="tx1"/>
              </a:buClr>
              <a:buSzPct val="90000"/>
            </a:pPr>
            <a:r>
              <a:rPr lang="en-US" sz="1600" dirty="0">
                <a:cs typeface="B Nazanin" pitchFamily="2" charset="-78"/>
              </a:rPr>
              <a:t>Declaring Form “Temporary Halt of Exercise”</a:t>
            </a:r>
          </a:p>
          <a:p>
            <a:pPr algn="just">
              <a:buClr>
                <a:schemeClr val="tx1"/>
              </a:buClr>
              <a:buSzPct val="90000"/>
            </a:pPr>
            <a:r>
              <a:rPr lang="en-US" sz="1600" dirty="0">
                <a:cs typeface="B Nazanin" pitchFamily="2" charset="-78"/>
              </a:rPr>
              <a:t>Reporting Form RCC-3a-2</a:t>
            </a:r>
          </a:p>
          <a:p>
            <a:pPr algn="just">
              <a:buClr>
                <a:schemeClr val="tx1"/>
              </a:buClr>
              <a:buSzPct val="90000"/>
            </a:pPr>
            <a:r>
              <a:rPr lang="en-US" sz="1600" dirty="0">
                <a:cs typeface="B Nazanin" pitchFamily="2" charset="-78"/>
              </a:rPr>
              <a:t>Declaring Form “Exercise Termination</a:t>
            </a:r>
            <a:r>
              <a:rPr lang="en-US" sz="1600" dirty="0" smtClean="0">
                <a:cs typeface="B Nazanin" pitchFamily="2" charset="-78"/>
              </a:rPr>
              <a:t>”</a:t>
            </a:r>
            <a:endParaRPr lang="ru-RU" sz="1600" dirty="0" smtClean="0">
              <a:cs typeface="B Nazanin" pitchFamily="2" charset="-78"/>
            </a:endParaRPr>
          </a:p>
          <a:p>
            <a:pPr algn="just">
              <a:buClr>
                <a:schemeClr val="tx1"/>
              </a:buClr>
              <a:buSzPct val="90000"/>
            </a:pPr>
            <a:endParaRPr lang="en-US" sz="1600" dirty="0">
              <a:cs typeface="B Nazanin" pitchFamily="2" charset="-78"/>
            </a:endParaRPr>
          </a:p>
          <a:p>
            <a:pPr marL="0" indent="0" algn="just">
              <a:buNone/>
            </a:pPr>
            <a:r>
              <a:rPr lang="ru-RU" sz="1600" b="1" u="sng" dirty="0">
                <a:solidFill>
                  <a:srgbClr val="0070C0"/>
                </a:solidFill>
              </a:rPr>
              <a:t>Формы отчетов по учениям </a:t>
            </a:r>
            <a:endParaRPr lang="en-US" sz="1600" b="1" u="sng" dirty="0">
              <a:solidFill>
                <a:srgbClr val="0070C0"/>
              </a:solidFill>
            </a:endParaRPr>
          </a:p>
          <a:p>
            <a:pPr algn="just"/>
            <a:r>
              <a:rPr lang="ru-RU" sz="1600" dirty="0">
                <a:solidFill>
                  <a:srgbClr val="0070C0"/>
                </a:solidFill>
              </a:rPr>
              <a:t>Форма отчетности </a:t>
            </a:r>
            <a:r>
              <a:rPr lang="ru-RU" sz="1600" dirty="0" smtClean="0">
                <a:solidFill>
                  <a:srgbClr val="0070C0"/>
                </a:solidFill>
              </a:rPr>
              <a:t>РКЦ-2 </a:t>
            </a:r>
            <a:endParaRPr lang="en-US" sz="1600" dirty="0">
              <a:solidFill>
                <a:srgbClr val="0070C0"/>
              </a:solidFill>
            </a:endParaRPr>
          </a:p>
          <a:p>
            <a:pPr algn="just"/>
            <a:r>
              <a:rPr lang="ru-RU" sz="1600" dirty="0">
                <a:solidFill>
                  <a:srgbClr val="0070C0"/>
                </a:solidFill>
              </a:rPr>
              <a:t>Форма отчетности </a:t>
            </a:r>
            <a:r>
              <a:rPr lang="ru-RU" sz="1600" dirty="0" smtClean="0">
                <a:solidFill>
                  <a:srgbClr val="0070C0"/>
                </a:solidFill>
              </a:rPr>
              <a:t>РКЦ-3 </a:t>
            </a:r>
            <a:endParaRPr lang="en-US" sz="1600" dirty="0">
              <a:solidFill>
                <a:srgbClr val="0070C0"/>
              </a:solidFill>
            </a:endParaRPr>
          </a:p>
          <a:p>
            <a:pPr algn="just"/>
            <a:r>
              <a:rPr lang="ru-RU" sz="1600" dirty="0">
                <a:solidFill>
                  <a:srgbClr val="0070C0"/>
                </a:solidFill>
              </a:rPr>
              <a:t>Форма отчетности </a:t>
            </a:r>
            <a:r>
              <a:rPr lang="ru-RU" sz="1600" dirty="0" smtClean="0">
                <a:solidFill>
                  <a:srgbClr val="0070C0"/>
                </a:solidFill>
              </a:rPr>
              <a:t>РКЦ-3а-1 </a:t>
            </a:r>
            <a:endParaRPr lang="en-US" sz="1600" dirty="0">
              <a:solidFill>
                <a:srgbClr val="0070C0"/>
              </a:solidFill>
            </a:endParaRPr>
          </a:p>
          <a:p>
            <a:pPr algn="just"/>
            <a:r>
              <a:rPr lang="ru-RU" sz="1600" dirty="0">
                <a:solidFill>
                  <a:srgbClr val="0070C0"/>
                </a:solidFill>
              </a:rPr>
              <a:t>Форма отчетности </a:t>
            </a:r>
            <a:r>
              <a:rPr lang="ru-RU" sz="1600" dirty="0" smtClean="0">
                <a:solidFill>
                  <a:srgbClr val="0070C0"/>
                </a:solidFill>
              </a:rPr>
              <a:t>РКЦ-4 </a:t>
            </a:r>
            <a:endParaRPr lang="en-US" sz="1600" dirty="0">
              <a:solidFill>
                <a:srgbClr val="0070C0"/>
              </a:solidFill>
            </a:endParaRPr>
          </a:p>
          <a:p>
            <a:pPr algn="just"/>
            <a:r>
              <a:rPr lang="ru-RU" sz="1600" dirty="0">
                <a:solidFill>
                  <a:srgbClr val="0070C0"/>
                </a:solidFill>
              </a:rPr>
              <a:t>Форма заявления «Временное прекращение учений» </a:t>
            </a:r>
            <a:endParaRPr lang="en-US" sz="1600" dirty="0">
              <a:solidFill>
                <a:srgbClr val="0070C0"/>
              </a:solidFill>
            </a:endParaRPr>
          </a:p>
          <a:p>
            <a:pPr algn="just"/>
            <a:r>
              <a:rPr lang="ru-RU" sz="1600" dirty="0">
                <a:solidFill>
                  <a:srgbClr val="0070C0"/>
                </a:solidFill>
              </a:rPr>
              <a:t>Форма отчетности </a:t>
            </a:r>
            <a:r>
              <a:rPr lang="ru-RU" sz="1600" dirty="0" smtClean="0">
                <a:solidFill>
                  <a:srgbClr val="0070C0"/>
                </a:solidFill>
              </a:rPr>
              <a:t>РКЦ-3а-2 </a:t>
            </a:r>
            <a:endParaRPr lang="en-US" sz="1600" dirty="0">
              <a:solidFill>
                <a:srgbClr val="0070C0"/>
              </a:solidFill>
            </a:endParaRPr>
          </a:p>
          <a:p>
            <a:pPr algn="just"/>
            <a:r>
              <a:rPr lang="ru-RU" sz="1600" dirty="0">
                <a:solidFill>
                  <a:srgbClr val="0070C0"/>
                </a:solidFill>
              </a:rPr>
              <a:t>Форма декларации «Прекращение исполнения»</a:t>
            </a:r>
            <a:endParaRPr lang="en-US" sz="1600" dirty="0">
              <a:solidFill>
                <a:srgbClr val="0070C0"/>
              </a:solidFill>
            </a:endParaRPr>
          </a:p>
        </p:txBody>
      </p:sp>
      <p:sp>
        <p:nvSpPr>
          <p:cNvPr id="4" name="Rectangle 3"/>
          <p:cNvSpPr/>
          <p:nvPr/>
        </p:nvSpPr>
        <p:spPr>
          <a:xfrm>
            <a:off x="467544" y="404664"/>
            <a:ext cx="7632848" cy="707886"/>
          </a:xfrm>
          <a:prstGeom prst="rect">
            <a:avLst/>
          </a:prstGeom>
        </p:spPr>
        <p:txBody>
          <a:bodyPr wrap="square">
            <a:spAutoFit/>
          </a:bodyPr>
          <a:lstStyle/>
          <a:p>
            <a:pPr marL="0" lvl="1" indent="0" algn="ctr">
              <a:buClr>
                <a:schemeClr val="accent2">
                  <a:lumMod val="75000"/>
                </a:schemeClr>
              </a:buClr>
              <a:buNone/>
            </a:pPr>
            <a:r>
              <a:rPr lang="en-US" sz="2000" b="1" dirty="0" smtClean="0">
                <a:ea typeface="+mj-ea"/>
                <a:cs typeface="B Mitra" pitchFamily="2" charset="-78"/>
              </a:rPr>
              <a:t>Annual </a:t>
            </a:r>
            <a:r>
              <a:rPr lang="en-US" sz="2000" b="1" dirty="0">
                <a:ea typeface="+mj-ea"/>
                <a:cs typeface="B Mitra" pitchFamily="2" charset="-78"/>
              </a:rPr>
              <a:t>Communication Exercise with the RCC – WANO </a:t>
            </a:r>
            <a:r>
              <a:rPr lang="en-US" sz="2000" b="1" dirty="0" smtClean="0">
                <a:ea typeface="+mj-ea"/>
                <a:cs typeface="B Mitra" pitchFamily="2" charset="-78"/>
              </a:rPr>
              <a:t>MC</a:t>
            </a:r>
          </a:p>
          <a:p>
            <a:pPr marL="0" lvl="1" indent="0" algn="ctr">
              <a:buClr>
                <a:schemeClr val="accent2">
                  <a:lumMod val="75000"/>
                </a:schemeClr>
              </a:buClr>
              <a:buNone/>
            </a:pPr>
            <a:r>
              <a:rPr lang="ru-RU" sz="2000" b="1" dirty="0">
                <a:solidFill>
                  <a:srgbClr val="002060"/>
                </a:solidFill>
                <a:ea typeface="+mj-ea"/>
                <a:cs typeface="B Mitra" pitchFamily="2" charset="-78"/>
              </a:rPr>
              <a:t>Е</a:t>
            </a:r>
            <a:r>
              <a:rPr lang="ru-RU" sz="2000" b="1" dirty="0" smtClean="0">
                <a:solidFill>
                  <a:srgbClr val="002060"/>
                </a:solidFill>
                <a:ea typeface="+mj-ea"/>
                <a:cs typeface="B Mitra" pitchFamily="2" charset="-78"/>
              </a:rPr>
              <a:t>жегодных учений по обмену информацией с РКЦ-ВАО АЭС</a:t>
            </a:r>
            <a:endParaRPr lang="fa-IR" sz="2000" b="1" dirty="0">
              <a:solidFill>
                <a:srgbClr val="002060"/>
              </a:solidFill>
              <a:ea typeface="+mj-ea"/>
              <a:cs typeface="B Mitra" pitchFamily="2" charset="-78"/>
            </a:endParaRPr>
          </a:p>
        </p:txBody>
      </p:sp>
      <p:sp>
        <p:nvSpPr>
          <p:cNvPr id="8"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33372508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23528" y="1291218"/>
            <a:ext cx="8229600" cy="4514046"/>
          </a:xfrm>
        </p:spPr>
        <p:txBody>
          <a:bodyPr>
            <a:normAutofit fontScale="85000" lnSpcReduction="20000"/>
          </a:bodyPr>
          <a:lstStyle/>
          <a:p>
            <a:pPr marL="36576" indent="0" algn="just">
              <a:buNone/>
            </a:pPr>
            <a:r>
              <a:rPr lang="en-US" sz="1400" b="1" dirty="0">
                <a:cs typeface="B Mitra" pitchFamily="2" charset="-78"/>
              </a:rPr>
              <a:t>Domestic Organizations Participating in the Communication Exercise</a:t>
            </a:r>
            <a:endParaRPr lang="fa-IR" sz="1400" b="1" dirty="0">
              <a:cs typeface="B Mitra" pitchFamily="2" charset="-78"/>
            </a:endParaRPr>
          </a:p>
          <a:p>
            <a:pPr marL="36576" indent="0" algn="just">
              <a:buNone/>
            </a:pPr>
            <a:r>
              <a:rPr lang="en-US" sz="1400" dirty="0">
                <a:cs typeface="B Mitra" pitchFamily="2" charset="-78"/>
              </a:rPr>
              <a:t>In this exercise,  it has been arranged for the domestic organization to participate in addition to the RCC (as the foreign technical support organization);</a:t>
            </a:r>
          </a:p>
          <a:p>
            <a:pPr marL="208026" indent="-171450" algn="just"/>
            <a:r>
              <a:rPr lang="en-US" sz="1400" dirty="0">
                <a:cs typeface="B Mitra" pitchFamily="2" charset="-78"/>
              </a:rPr>
              <a:t>The Nuclear Power Production and Development (NPPD)  Co. of Iran</a:t>
            </a:r>
          </a:p>
          <a:p>
            <a:pPr marL="208026" indent="-171450" algn="just"/>
            <a:r>
              <a:rPr lang="en-US" sz="1400" dirty="0">
                <a:cs typeface="B Mitra" pitchFamily="2" charset="-78"/>
              </a:rPr>
              <a:t>The National Nuclear Safety Department (NNSD</a:t>
            </a:r>
            <a:r>
              <a:rPr lang="en-US" sz="1400" dirty="0" smtClean="0">
                <a:cs typeface="B Mitra" pitchFamily="2" charset="-78"/>
              </a:rPr>
              <a:t>)</a:t>
            </a:r>
            <a:endParaRPr lang="fa-IR" sz="1400" dirty="0" smtClean="0">
              <a:cs typeface="B Mitra" pitchFamily="2" charset="-78"/>
            </a:endParaRPr>
          </a:p>
          <a:p>
            <a:pPr marL="208026" indent="-171450" algn="just"/>
            <a:r>
              <a:rPr lang="en-US" sz="1400" dirty="0" smtClean="0">
                <a:cs typeface="B Mitra" pitchFamily="2" charset="-78"/>
              </a:rPr>
              <a:t>Representative of National </a:t>
            </a:r>
            <a:r>
              <a:rPr lang="en-US" sz="1400" dirty="0">
                <a:cs typeface="B Mitra" pitchFamily="2" charset="-78"/>
              </a:rPr>
              <a:t>Nuclear Safety Department (</a:t>
            </a:r>
            <a:r>
              <a:rPr lang="en-US" sz="1400" dirty="0" smtClean="0">
                <a:cs typeface="B Mitra" pitchFamily="2" charset="-78"/>
              </a:rPr>
              <a:t>NNSD)at the site</a:t>
            </a:r>
            <a:endParaRPr lang="en-US" sz="1400" dirty="0">
              <a:cs typeface="B Mitra" pitchFamily="2" charset="-78"/>
            </a:endParaRPr>
          </a:p>
          <a:p>
            <a:pPr marL="208026" indent="-171450" algn="just"/>
            <a:r>
              <a:rPr lang="en-US" sz="1400" dirty="0">
                <a:cs typeface="B Mitra" pitchFamily="2" charset="-78"/>
              </a:rPr>
              <a:t>Passive Defense and Crisis Management of Atomic Energy Organization of Iran (AEOI)</a:t>
            </a:r>
          </a:p>
          <a:p>
            <a:pPr marL="208026" indent="-171450" algn="just"/>
            <a:r>
              <a:rPr lang="en-US" sz="1400" dirty="0">
                <a:cs typeface="B Mitra" pitchFamily="2" charset="-78"/>
              </a:rPr>
              <a:t>Passive Defense and Crisis Management of the Bushehr Province</a:t>
            </a:r>
          </a:p>
          <a:p>
            <a:pPr marL="208026" indent="-171450" algn="just">
              <a:buFont typeface="Wingdings" pitchFamily="2" charset="2"/>
              <a:buChar char="v"/>
            </a:pPr>
            <a:endParaRPr lang="en-US" sz="1400" dirty="0">
              <a:cs typeface="B Mitra" pitchFamily="2" charset="-78"/>
            </a:endParaRPr>
          </a:p>
          <a:p>
            <a:pPr marL="36576" indent="0" algn="just">
              <a:buNone/>
            </a:pPr>
            <a:r>
              <a:rPr lang="en-US" sz="1400" dirty="0">
                <a:cs typeface="B Mitra" pitchFamily="2" charset="-78"/>
              </a:rPr>
              <a:t>For this purpose, In addition to sending the exercise scenario to these organizations, necessary coordination were made for conducting the exercise as well as possible.</a:t>
            </a:r>
          </a:p>
          <a:p>
            <a:pPr marL="208026" indent="-171450" algn="just">
              <a:buFont typeface="Wingdings" pitchFamily="2" charset="2"/>
              <a:buChar char="v"/>
            </a:pPr>
            <a:endParaRPr lang="en-US" sz="1400" dirty="0">
              <a:cs typeface="B Mitra" pitchFamily="2" charset="-78"/>
            </a:endParaRPr>
          </a:p>
          <a:p>
            <a:pPr marL="36576" indent="0" algn="just">
              <a:buNone/>
            </a:pPr>
            <a:r>
              <a:rPr lang="ru-RU" sz="1400" b="1" dirty="0">
                <a:solidFill>
                  <a:srgbClr val="0070C0"/>
                </a:solidFill>
              </a:rPr>
              <a:t>Отечественные организации, участвующие в коммуникативных упражнениях</a:t>
            </a:r>
            <a:endParaRPr lang="en-US" sz="1400" b="1" dirty="0">
              <a:solidFill>
                <a:srgbClr val="0070C0"/>
              </a:solidFill>
            </a:endParaRPr>
          </a:p>
          <a:p>
            <a:pPr marL="36576" indent="0" algn="just">
              <a:buNone/>
            </a:pPr>
            <a:r>
              <a:rPr lang="ru-RU" sz="1400" dirty="0">
                <a:solidFill>
                  <a:srgbClr val="0070C0"/>
                </a:solidFill>
              </a:rPr>
              <a:t> В этом учении было организовано участие местной организации в дополнение к </a:t>
            </a:r>
            <a:r>
              <a:rPr lang="ru-RU" sz="1400" dirty="0" smtClean="0">
                <a:solidFill>
                  <a:srgbClr val="0070C0"/>
                </a:solidFill>
              </a:rPr>
              <a:t>РКЦ </a:t>
            </a:r>
            <a:r>
              <a:rPr lang="ru-RU" sz="1400" dirty="0">
                <a:solidFill>
                  <a:srgbClr val="0070C0"/>
                </a:solidFill>
              </a:rPr>
              <a:t>(в качестве иностранной организации технической поддержки); </a:t>
            </a:r>
            <a:endParaRPr lang="en-US" sz="1400" dirty="0">
              <a:solidFill>
                <a:srgbClr val="0070C0"/>
              </a:solidFill>
            </a:endParaRPr>
          </a:p>
          <a:p>
            <a:pPr marL="208026" indent="-171450" algn="just"/>
            <a:r>
              <a:rPr lang="ru-RU" sz="1400" dirty="0">
                <a:solidFill>
                  <a:srgbClr val="0070C0"/>
                </a:solidFill>
              </a:rPr>
              <a:t>Компания по производству и развитию ядерной энергии (NPPD) Ирана </a:t>
            </a:r>
            <a:endParaRPr lang="en-US" sz="1400" dirty="0">
              <a:solidFill>
                <a:srgbClr val="0070C0"/>
              </a:solidFill>
            </a:endParaRPr>
          </a:p>
          <a:p>
            <a:pPr marL="208026" indent="-171450" algn="just"/>
            <a:r>
              <a:rPr lang="ru-RU" sz="1400" dirty="0" smtClean="0">
                <a:solidFill>
                  <a:srgbClr val="0070C0"/>
                </a:solidFill>
              </a:rPr>
              <a:t>Национальное управление ядерной безопасности (NNSD)</a:t>
            </a:r>
            <a:endParaRPr lang="en-US" sz="1400" dirty="0" smtClean="0">
              <a:solidFill>
                <a:srgbClr val="0070C0"/>
              </a:solidFill>
            </a:endParaRPr>
          </a:p>
          <a:p>
            <a:pPr marL="208026" indent="-171450" algn="just"/>
            <a:r>
              <a:rPr lang="ru-RU" sz="1400" dirty="0">
                <a:solidFill>
                  <a:srgbClr val="0070C0"/>
                </a:solidFill>
              </a:rPr>
              <a:t>Представитель  </a:t>
            </a:r>
            <a:r>
              <a:rPr lang="ru-RU" sz="1400" dirty="0" smtClean="0">
                <a:solidFill>
                  <a:srgbClr val="0070C0"/>
                </a:solidFill>
              </a:rPr>
              <a:t>Национального регулирующого органа (NNSD) на плащадке</a:t>
            </a:r>
            <a:endParaRPr lang="en-US" sz="1400" dirty="0" smtClean="0">
              <a:solidFill>
                <a:srgbClr val="0070C0"/>
              </a:solidFill>
            </a:endParaRPr>
          </a:p>
          <a:p>
            <a:pPr marL="208026" indent="-171450" algn="just"/>
            <a:r>
              <a:rPr lang="ru-RU" sz="1400" dirty="0" smtClean="0">
                <a:solidFill>
                  <a:srgbClr val="0070C0"/>
                </a:solidFill>
              </a:rPr>
              <a:t>Организации </a:t>
            </a:r>
            <a:r>
              <a:rPr lang="ru-RU" sz="1400" dirty="0">
                <a:solidFill>
                  <a:srgbClr val="0070C0"/>
                </a:solidFill>
              </a:rPr>
              <a:t>по атомной энергии Ирана (AEOI) </a:t>
            </a:r>
            <a:endParaRPr lang="en-US" sz="1400" dirty="0">
              <a:solidFill>
                <a:srgbClr val="0070C0"/>
              </a:solidFill>
            </a:endParaRPr>
          </a:p>
          <a:p>
            <a:pPr marL="208026" indent="-171450" algn="just"/>
            <a:r>
              <a:rPr lang="ru-RU" sz="1400" dirty="0">
                <a:solidFill>
                  <a:srgbClr val="0070C0"/>
                </a:solidFill>
              </a:rPr>
              <a:t>Пассивная оборона и антикризисное управление провинции Бушер </a:t>
            </a:r>
            <a:endParaRPr lang="en-US" sz="1400" dirty="0">
              <a:solidFill>
                <a:srgbClr val="0070C0"/>
              </a:solidFill>
            </a:endParaRPr>
          </a:p>
          <a:p>
            <a:pPr marL="36576" indent="0" algn="just">
              <a:buNone/>
            </a:pPr>
            <a:endParaRPr lang="en-US" sz="1400" dirty="0">
              <a:solidFill>
                <a:srgbClr val="0070C0"/>
              </a:solidFill>
            </a:endParaRPr>
          </a:p>
          <a:p>
            <a:pPr marL="36576" indent="0" algn="just">
              <a:buNone/>
            </a:pPr>
            <a:r>
              <a:rPr lang="ru-RU" sz="1400" dirty="0">
                <a:solidFill>
                  <a:srgbClr val="0070C0"/>
                </a:solidFill>
              </a:rPr>
              <a:t>С этой целью, помимо отправки сценария учений этим организациям, была проведена необходимая координация для проведения учений как можно лучше.</a:t>
            </a:r>
            <a:endParaRPr lang="en-US" sz="1400" dirty="0">
              <a:solidFill>
                <a:srgbClr val="0070C0"/>
              </a:solidFill>
              <a:latin typeface="Cambria" pitchFamily="18" charset="0"/>
              <a:cs typeface="B Mitra" pitchFamily="2" charset="-78"/>
            </a:endParaRPr>
          </a:p>
          <a:p>
            <a:pPr marL="208026" indent="-171450" algn="just">
              <a:buFont typeface="Wingdings" pitchFamily="2" charset="2"/>
              <a:buChar char="v"/>
            </a:pPr>
            <a:endParaRPr lang="en-US" sz="1200" dirty="0">
              <a:solidFill>
                <a:srgbClr val="0070C0"/>
              </a:solidFill>
              <a:latin typeface="Cambria" pitchFamily="18" charset="0"/>
              <a:cs typeface="B Mitra" pitchFamily="2" charset="-78"/>
            </a:endParaRPr>
          </a:p>
        </p:txBody>
      </p:sp>
      <p:sp>
        <p:nvSpPr>
          <p:cNvPr id="6" name="Rectangle 5"/>
          <p:cNvSpPr/>
          <p:nvPr/>
        </p:nvSpPr>
        <p:spPr>
          <a:xfrm>
            <a:off x="467544" y="404664"/>
            <a:ext cx="7632848" cy="707886"/>
          </a:xfrm>
          <a:prstGeom prst="rect">
            <a:avLst/>
          </a:prstGeom>
        </p:spPr>
        <p:txBody>
          <a:bodyPr wrap="square">
            <a:spAutoFit/>
          </a:bodyPr>
          <a:lstStyle/>
          <a:p>
            <a:pPr marL="0" lvl="1" indent="0" algn="ctr">
              <a:buClr>
                <a:schemeClr val="accent2">
                  <a:lumMod val="75000"/>
                </a:schemeClr>
              </a:buClr>
              <a:buNone/>
            </a:pPr>
            <a:r>
              <a:rPr lang="en-US" sz="2000" b="1" dirty="0" smtClean="0">
                <a:ea typeface="+mj-ea"/>
                <a:cs typeface="B Mitra" pitchFamily="2" charset="-78"/>
              </a:rPr>
              <a:t>Annual </a:t>
            </a:r>
            <a:r>
              <a:rPr lang="en-US" sz="2000" b="1" dirty="0">
                <a:ea typeface="+mj-ea"/>
                <a:cs typeface="B Mitra" pitchFamily="2" charset="-78"/>
              </a:rPr>
              <a:t>Communication Exercise with the RCC – WANO </a:t>
            </a:r>
            <a:r>
              <a:rPr lang="en-US" sz="2000" b="1" dirty="0" smtClean="0">
                <a:ea typeface="+mj-ea"/>
                <a:cs typeface="B Mitra" pitchFamily="2" charset="-78"/>
              </a:rPr>
              <a:t>MC</a:t>
            </a:r>
          </a:p>
          <a:p>
            <a:pPr marL="0" lvl="1" indent="0" algn="ctr">
              <a:buClr>
                <a:schemeClr val="accent2">
                  <a:lumMod val="75000"/>
                </a:schemeClr>
              </a:buClr>
              <a:buNone/>
            </a:pPr>
            <a:r>
              <a:rPr lang="ru-RU" sz="2000" b="1" dirty="0">
                <a:solidFill>
                  <a:srgbClr val="002060"/>
                </a:solidFill>
                <a:ea typeface="+mj-ea"/>
                <a:cs typeface="B Mitra" pitchFamily="2" charset="-78"/>
              </a:rPr>
              <a:t>Е</a:t>
            </a:r>
            <a:r>
              <a:rPr lang="ru-RU" sz="2000" b="1" dirty="0" smtClean="0">
                <a:solidFill>
                  <a:srgbClr val="002060"/>
                </a:solidFill>
                <a:ea typeface="+mj-ea"/>
                <a:cs typeface="B Mitra" pitchFamily="2" charset="-78"/>
              </a:rPr>
              <a:t>жегодных учений по обмену информацией с РКЦ-ВАО АЭС</a:t>
            </a:r>
            <a:endParaRPr lang="fa-IR" sz="2000" b="1" dirty="0">
              <a:solidFill>
                <a:srgbClr val="002060"/>
              </a:solidFill>
              <a:ea typeface="+mj-ea"/>
              <a:cs typeface="B Mitra" pitchFamily="2" charset="-78"/>
            </a:endParaRPr>
          </a:p>
        </p:txBody>
      </p:sp>
      <p:sp>
        <p:nvSpPr>
          <p:cNvPr id="8"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42232855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Persian Gulf</a:t>
            </a:r>
            <a:br>
              <a:rPr lang="en-US" sz="2000" dirty="0" smtClean="0"/>
            </a:br>
            <a:r>
              <a:rPr lang="ru-RU" sz="2000" dirty="0" smtClean="0">
                <a:solidFill>
                  <a:srgbClr val="002060"/>
                </a:solidFill>
              </a:rPr>
              <a:t>Персидский Залив</a:t>
            </a:r>
            <a:endParaRPr lang="en-US" sz="2000" dirty="0">
              <a:solidFill>
                <a:srgbClr val="00206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16016" y="1710022"/>
            <a:ext cx="3970784" cy="4416142"/>
          </a:xfrm>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87456" y="1710020"/>
            <a:ext cx="3977055" cy="4416143"/>
          </a:xfrm>
          <a:prstGeom prst="rect">
            <a:avLst/>
          </a:prstGeom>
          <a:noFill/>
          <a:ln>
            <a:noFill/>
          </a:ln>
        </p:spPr>
      </p:pic>
      <p:sp>
        <p:nvSpPr>
          <p:cNvPr id="8"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41287406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76200" y="1196752"/>
            <a:ext cx="8991600" cy="5112568"/>
          </a:xfrm>
        </p:spPr>
        <p:txBody>
          <a:bodyPr>
            <a:normAutofit fontScale="70000" lnSpcReduction="20000"/>
          </a:bodyPr>
          <a:lstStyle/>
          <a:p>
            <a:pPr marL="36576" indent="0">
              <a:buNone/>
            </a:pPr>
            <a:r>
              <a:rPr lang="en-US" sz="2300" b="1" u="sng" dirty="0">
                <a:solidFill>
                  <a:schemeClr val="accent2">
                    <a:lumMod val="50000"/>
                  </a:schemeClr>
                </a:solidFill>
                <a:cs typeface="B Nazanin" pitchFamily="2" charset="-78"/>
              </a:rPr>
              <a:t>Internal Departments participating in the Exercise</a:t>
            </a:r>
            <a:endParaRPr lang="fa-IR" sz="2300" b="1" u="sng" dirty="0">
              <a:solidFill>
                <a:schemeClr val="accent2">
                  <a:lumMod val="50000"/>
                </a:schemeClr>
              </a:solidFill>
              <a:cs typeface="B Nazanin" pitchFamily="2" charset="-78"/>
            </a:endParaRPr>
          </a:p>
          <a:p>
            <a:pPr marL="0" indent="0" algn="just">
              <a:buNone/>
            </a:pPr>
            <a:r>
              <a:rPr lang="en-US" sz="2300" dirty="0">
                <a:cs typeface="B Mitra" pitchFamily="2" charset="-78"/>
              </a:rPr>
              <a:t>This exercise is conducted every year in the plant backup crisis management center attended by the representatives of following internal departments:</a:t>
            </a:r>
          </a:p>
          <a:p>
            <a:pPr algn="just"/>
            <a:r>
              <a:rPr lang="en-US" sz="2300" dirty="0">
                <a:cs typeface="B Mitra" pitchFamily="2" charset="-78"/>
              </a:rPr>
              <a:t>Safety </a:t>
            </a:r>
            <a:r>
              <a:rPr lang="en-US" sz="2300" dirty="0" smtClean="0">
                <a:cs typeface="B Mitra" pitchFamily="2" charset="-78"/>
              </a:rPr>
              <a:t>Deputy;</a:t>
            </a:r>
            <a:endParaRPr lang="en-US" sz="2300" dirty="0">
              <a:cs typeface="B Mitra" pitchFamily="2" charset="-78"/>
            </a:endParaRPr>
          </a:p>
          <a:p>
            <a:pPr algn="just"/>
            <a:r>
              <a:rPr lang="en-US" sz="2300" dirty="0">
                <a:cs typeface="B Mitra" pitchFamily="2" charset="-78"/>
              </a:rPr>
              <a:t>Emergency Planning Management;</a:t>
            </a:r>
          </a:p>
          <a:p>
            <a:pPr algn="just"/>
            <a:r>
              <a:rPr lang="en-US" sz="2300" dirty="0">
                <a:cs typeface="B Mitra" pitchFamily="2" charset="-78"/>
              </a:rPr>
              <a:t>Radiation Safety Management;</a:t>
            </a:r>
          </a:p>
          <a:p>
            <a:pPr algn="just"/>
            <a:r>
              <a:rPr lang="en-US" sz="2300" dirty="0">
                <a:cs typeface="B Mitra" pitchFamily="2" charset="-78"/>
              </a:rPr>
              <a:t>Environmental Protection and Monitoring Management ;</a:t>
            </a:r>
          </a:p>
          <a:p>
            <a:pPr algn="just"/>
            <a:r>
              <a:rPr lang="en-US" sz="2300" dirty="0">
                <a:cs typeface="B Mitra" pitchFamily="2" charset="-78"/>
              </a:rPr>
              <a:t>Management of Management System and Supervision;</a:t>
            </a:r>
          </a:p>
          <a:p>
            <a:pPr algn="just"/>
            <a:r>
              <a:rPr lang="en-US" sz="2300" dirty="0">
                <a:cs typeface="B Mitra" pitchFamily="2" charset="-78"/>
              </a:rPr>
              <a:t>Information Technology and Communication Management </a:t>
            </a:r>
            <a:r>
              <a:rPr lang="en-US" sz="2300" dirty="0" smtClean="0">
                <a:cs typeface="B Mitra" pitchFamily="2" charset="-78"/>
              </a:rPr>
              <a:t>;</a:t>
            </a:r>
            <a:endParaRPr lang="en-US" sz="2300" dirty="0">
              <a:cs typeface="B Mitra" pitchFamily="2" charset="-78"/>
            </a:endParaRPr>
          </a:p>
          <a:p>
            <a:endParaRPr lang="ru-RU" sz="2300" b="1" dirty="0"/>
          </a:p>
          <a:p>
            <a:pPr marL="0" indent="0">
              <a:buNone/>
            </a:pPr>
            <a:r>
              <a:rPr lang="ru-RU" sz="2300" b="1" u="sng" dirty="0">
                <a:solidFill>
                  <a:srgbClr val="0070C0"/>
                </a:solidFill>
              </a:rPr>
              <a:t>Внутренние отделы, участвующие в учениях </a:t>
            </a:r>
            <a:endParaRPr lang="en-US" sz="2300" b="1" u="sng" dirty="0">
              <a:solidFill>
                <a:srgbClr val="0070C0"/>
              </a:solidFill>
            </a:endParaRPr>
          </a:p>
          <a:p>
            <a:pPr marL="0" indent="0">
              <a:buNone/>
            </a:pPr>
            <a:r>
              <a:rPr lang="ru-RU" sz="2300" dirty="0">
                <a:solidFill>
                  <a:srgbClr val="0070C0"/>
                </a:solidFill>
              </a:rPr>
              <a:t>Это упражнение проводится ежегодно в резервном центре кризисного управления </a:t>
            </a:r>
            <a:r>
              <a:rPr lang="ru-RU" sz="2300" dirty="0" smtClean="0">
                <a:solidFill>
                  <a:srgbClr val="0070C0"/>
                </a:solidFill>
              </a:rPr>
              <a:t>станции, </a:t>
            </a:r>
            <a:r>
              <a:rPr lang="ru-RU" sz="2300" dirty="0">
                <a:solidFill>
                  <a:srgbClr val="0070C0"/>
                </a:solidFill>
              </a:rPr>
              <a:t>в котором участвуют представители следующих внутренних подразделений: </a:t>
            </a:r>
            <a:endParaRPr lang="en-US" sz="2300" dirty="0">
              <a:solidFill>
                <a:srgbClr val="0070C0"/>
              </a:solidFill>
            </a:endParaRPr>
          </a:p>
          <a:p>
            <a:r>
              <a:rPr lang="ru-RU" sz="2300" dirty="0">
                <a:solidFill>
                  <a:srgbClr val="0070C0"/>
                </a:solidFill>
              </a:rPr>
              <a:t>Заместитель </a:t>
            </a:r>
            <a:r>
              <a:rPr lang="ru-RU" sz="2300" dirty="0" smtClean="0">
                <a:solidFill>
                  <a:srgbClr val="0070C0"/>
                </a:solidFill>
              </a:rPr>
              <a:t>Директора по безопасности; </a:t>
            </a:r>
            <a:endParaRPr lang="en-US" sz="2300" dirty="0">
              <a:solidFill>
                <a:srgbClr val="0070C0"/>
              </a:solidFill>
            </a:endParaRPr>
          </a:p>
          <a:p>
            <a:r>
              <a:rPr lang="ru-RU" sz="2300" dirty="0" smtClean="0">
                <a:solidFill>
                  <a:srgbClr val="0070C0"/>
                </a:solidFill>
              </a:rPr>
              <a:t>Отдель аварииного планирования; </a:t>
            </a:r>
            <a:endParaRPr lang="en-US" sz="2300" dirty="0">
              <a:solidFill>
                <a:srgbClr val="0070C0"/>
              </a:solidFill>
            </a:endParaRPr>
          </a:p>
          <a:p>
            <a:r>
              <a:rPr lang="ru-RU" sz="2300" dirty="0">
                <a:solidFill>
                  <a:srgbClr val="0070C0"/>
                </a:solidFill>
              </a:rPr>
              <a:t>Отдель радиационной </a:t>
            </a:r>
            <a:r>
              <a:rPr lang="ru-RU" sz="2300" dirty="0" smtClean="0">
                <a:solidFill>
                  <a:srgbClr val="0070C0"/>
                </a:solidFill>
              </a:rPr>
              <a:t>безопасности; </a:t>
            </a:r>
            <a:endParaRPr lang="en-US" sz="2300" dirty="0">
              <a:solidFill>
                <a:srgbClr val="0070C0"/>
              </a:solidFill>
            </a:endParaRPr>
          </a:p>
          <a:p>
            <a:r>
              <a:rPr lang="ru-RU" sz="2300" dirty="0">
                <a:solidFill>
                  <a:srgbClr val="0070C0"/>
                </a:solidFill>
              </a:rPr>
              <a:t>Отдель </a:t>
            </a:r>
            <a:r>
              <a:rPr lang="ru-RU" sz="2300" dirty="0" smtClean="0">
                <a:solidFill>
                  <a:srgbClr val="0070C0"/>
                </a:solidFill>
              </a:rPr>
              <a:t>лабратории мониторинга </a:t>
            </a:r>
            <a:r>
              <a:rPr lang="ru-RU" sz="2300" dirty="0" smtClean="0">
                <a:solidFill>
                  <a:srgbClr val="0070C0"/>
                </a:solidFill>
              </a:rPr>
              <a:t>окружающей среды; </a:t>
            </a:r>
            <a:endParaRPr lang="en-US" sz="2300" dirty="0">
              <a:solidFill>
                <a:srgbClr val="0070C0"/>
              </a:solidFill>
            </a:endParaRPr>
          </a:p>
          <a:p>
            <a:r>
              <a:rPr lang="ru-RU" sz="2300" dirty="0">
                <a:solidFill>
                  <a:srgbClr val="0070C0"/>
                </a:solidFill>
              </a:rPr>
              <a:t>Отдель </a:t>
            </a:r>
            <a:r>
              <a:rPr lang="ru-RU" sz="2300" dirty="0" smtClean="0">
                <a:solidFill>
                  <a:srgbClr val="0070C0"/>
                </a:solidFill>
              </a:rPr>
              <a:t>системы </a:t>
            </a:r>
            <a:r>
              <a:rPr lang="ru-RU" sz="2300" dirty="0">
                <a:solidFill>
                  <a:srgbClr val="0070C0"/>
                </a:solidFill>
              </a:rPr>
              <a:t>менеджмента и надзора; </a:t>
            </a:r>
            <a:endParaRPr lang="en-US" sz="2300" dirty="0">
              <a:solidFill>
                <a:srgbClr val="0070C0"/>
              </a:solidFill>
            </a:endParaRPr>
          </a:p>
          <a:p>
            <a:r>
              <a:rPr lang="ru-RU" sz="2300" dirty="0">
                <a:solidFill>
                  <a:srgbClr val="0070C0"/>
                </a:solidFill>
              </a:rPr>
              <a:t>Отдель </a:t>
            </a:r>
            <a:r>
              <a:rPr lang="ru-RU" sz="2300" dirty="0" smtClean="0">
                <a:solidFill>
                  <a:srgbClr val="0070C0"/>
                </a:solidFill>
              </a:rPr>
              <a:t>Информационного </a:t>
            </a:r>
            <a:r>
              <a:rPr lang="ru-RU" sz="2300" dirty="0" smtClean="0">
                <a:solidFill>
                  <a:srgbClr val="0070C0"/>
                </a:solidFill>
              </a:rPr>
              <a:t>технология </a:t>
            </a:r>
            <a:r>
              <a:rPr lang="ru-RU" sz="2300" dirty="0">
                <a:solidFill>
                  <a:srgbClr val="0070C0"/>
                </a:solidFill>
              </a:rPr>
              <a:t>и </a:t>
            </a:r>
            <a:r>
              <a:rPr lang="ru-RU" sz="2300" dirty="0" smtClean="0">
                <a:solidFill>
                  <a:srgbClr val="0070C0"/>
                </a:solidFill>
              </a:rPr>
              <a:t>коммуникационного менеджмента; </a:t>
            </a:r>
            <a:endParaRPr lang="en-US" sz="2300" dirty="0">
              <a:solidFill>
                <a:srgbClr val="0070C0"/>
              </a:solidFill>
            </a:endParaRPr>
          </a:p>
          <a:p>
            <a:r>
              <a:rPr lang="ru-RU" sz="2300" dirty="0" smtClean="0">
                <a:solidFill>
                  <a:srgbClr val="0070C0"/>
                </a:solidFill>
              </a:rPr>
              <a:t>Отдел ;</a:t>
            </a:r>
            <a:endParaRPr lang="ru-RU" sz="2300" dirty="0">
              <a:solidFill>
                <a:srgbClr val="0070C0"/>
              </a:solidFill>
            </a:endParaRPr>
          </a:p>
        </p:txBody>
      </p:sp>
      <p:sp>
        <p:nvSpPr>
          <p:cNvPr id="5" name="Rectangle 4"/>
          <p:cNvSpPr/>
          <p:nvPr/>
        </p:nvSpPr>
        <p:spPr>
          <a:xfrm>
            <a:off x="467544" y="404664"/>
            <a:ext cx="7632848" cy="707886"/>
          </a:xfrm>
          <a:prstGeom prst="rect">
            <a:avLst/>
          </a:prstGeom>
        </p:spPr>
        <p:txBody>
          <a:bodyPr wrap="square">
            <a:spAutoFit/>
          </a:bodyPr>
          <a:lstStyle/>
          <a:p>
            <a:pPr marL="0" lvl="1" indent="0" algn="ctr">
              <a:buClr>
                <a:schemeClr val="accent2">
                  <a:lumMod val="75000"/>
                </a:schemeClr>
              </a:buClr>
              <a:buNone/>
            </a:pPr>
            <a:r>
              <a:rPr lang="en-US" sz="2000" b="1" dirty="0" smtClean="0">
                <a:ea typeface="+mj-ea"/>
                <a:cs typeface="B Mitra" pitchFamily="2" charset="-78"/>
              </a:rPr>
              <a:t>Annual </a:t>
            </a:r>
            <a:r>
              <a:rPr lang="en-US" sz="2000" b="1" dirty="0">
                <a:ea typeface="+mj-ea"/>
                <a:cs typeface="B Mitra" pitchFamily="2" charset="-78"/>
              </a:rPr>
              <a:t>Communication Exercise with the RCC – WANO </a:t>
            </a:r>
            <a:r>
              <a:rPr lang="en-US" sz="2000" b="1" dirty="0" smtClean="0">
                <a:ea typeface="+mj-ea"/>
                <a:cs typeface="B Mitra" pitchFamily="2" charset="-78"/>
              </a:rPr>
              <a:t>MC</a:t>
            </a:r>
          </a:p>
          <a:p>
            <a:pPr marL="0" lvl="1" indent="0" algn="ctr">
              <a:buClr>
                <a:schemeClr val="accent2">
                  <a:lumMod val="75000"/>
                </a:schemeClr>
              </a:buClr>
              <a:buNone/>
            </a:pPr>
            <a:r>
              <a:rPr lang="ru-RU" sz="2000" b="1" dirty="0">
                <a:solidFill>
                  <a:srgbClr val="002060"/>
                </a:solidFill>
                <a:ea typeface="+mj-ea"/>
                <a:cs typeface="B Mitra" pitchFamily="2" charset="-78"/>
              </a:rPr>
              <a:t>Е</a:t>
            </a:r>
            <a:r>
              <a:rPr lang="ru-RU" sz="2000" b="1" dirty="0" smtClean="0">
                <a:solidFill>
                  <a:srgbClr val="002060"/>
                </a:solidFill>
                <a:ea typeface="+mj-ea"/>
                <a:cs typeface="B Mitra" pitchFamily="2" charset="-78"/>
              </a:rPr>
              <a:t>жегодных учений по обмену информацией с РКЦ-ВАО АЭС</a:t>
            </a:r>
            <a:endParaRPr lang="fa-IR" sz="2000" b="1" dirty="0">
              <a:solidFill>
                <a:srgbClr val="002060"/>
              </a:solidFill>
              <a:ea typeface="+mj-ea"/>
              <a:cs typeface="B Mitra" pitchFamily="2" charset="-78"/>
            </a:endParaRPr>
          </a:p>
        </p:txBody>
      </p:sp>
      <p:sp>
        <p:nvSpPr>
          <p:cNvPr id="7"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20217379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28600" y="1412776"/>
            <a:ext cx="8686800" cy="4392488"/>
          </a:xfrm>
        </p:spPr>
        <p:txBody>
          <a:bodyPr>
            <a:normAutofit fontScale="92500" lnSpcReduction="20000"/>
          </a:bodyPr>
          <a:lstStyle/>
          <a:p>
            <a:pPr marL="36576" indent="0">
              <a:buNone/>
            </a:pPr>
            <a:r>
              <a:rPr lang="en-US" sz="1800" b="1" u="sng" dirty="0">
                <a:cs typeface="B Mitra" pitchFamily="2" charset="-78"/>
              </a:rPr>
              <a:t>Running the Scenario in the </a:t>
            </a:r>
            <a:r>
              <a:rPr lang="en-US" sz="1800" b="1" u="sng" dirty="0" smtClean="0">
                <a:cs typeface="B Mitra" pitchFamily="2" charset="-78"/>
              </a:rPr>
              <a:t>Simulator</a:t>
            </a:r>
            <a:endParaRPr lang="ru-RU" sz="1800" b="1" u="sng" dirty="0">
              <a:cs typeface="B Mitra" pitchFamily="2" charset="-78"/>
            </a:endParaRPr>
          </a:p>
          <a:p>
            <a:pPr marL="36576" indent="0">
              <a:buNone/>
            </a:pPr>
            <a:r>
              <a:rPr lang="en-US" sz="1800" dirty="0" smtClean="0">
                <a:cs typeface="B Mitra" pitchFamily="2" charset="-78"/>
              </a:rPr>
              <a:t>Simultaneously</a:t>
            </a:r>
            <a:r>
              <a:rPr lang="en-US" sz="1800" dirty="0">
                <a:cs typeface="B Mitra" pitchFamily="2" charset="-78"/>
              </a:rPr>
              <a:t>, the exercise scenario will be run in the plant simulator so that in case of need, the information would be instantly made available to the Crisis Management Committee for filling the notification forms</a:t>
            </a:r>
            <a:r>
              <a:rPr lang="en-US" sz="1800" dirty="0" smtClean="0">
                <a:cs typeface="B Mitra" pitchFamily="2" charset="-78"/>
              </a:rPr>
              <a:t>.</a:t>
            </a:r>
            <a:endParaRPr lang="fa-IR" sz="1800" dirty="0" smtClean="0">
              <a:cs typeface="B Mitra" pitchFamily="2" charset="-78"/>
            </a:endParaRPr>
          </a:p>
          <a:p>
            <a:pPr marL="36576" indent="0">
              <a:buNone/>
            </a:pPr>
            <a:r>
              <a:rPr lang="en-US" sz="1800" b="1" u="sng" dirty="0">
                <a:cs typeface="B Mitra" pitchFamily="2" charset="-78"/>
              </a:rPr>
              <a:t>Running the Radioactive Materials Dispersion Modeling Software</a:t>
            </a:r>
            <a:endParaRPr lang="fa-IR" sz="1800" b="1" u="sng" dirty="0">
              <a:cs typeface="B Mitra" pitchFamily="2" charset="-78"/>
            </a:endParaRPr>
          </a:p>
          <a:p>
            <a:pPr marL="36576" indent="0" algn="just">
              <a:buNone/>
            </a:pPr>
            <a:r>
              <a:rPr lang="en-US" sz="1800" dirty="0">
                <a:cs typeface="B Mitra" pitchFamily="2" charset="-78"/>
              </a:rPr>
              <a:t>The radiation status of the plant perimeter is monitored via the online radiation monitoring system. Moreover, the radioactive materials dispersion modeling software would be run and information relevant to it would be made available to the Crisis Management Committee</a:t>
            </a:r>
            <a:r>
              <a:rPr lang="en-US" sz="1800" dirty="0" smtClean="0">
                <a:cs typeface="B Mitra" pitchFamily="2" charset="-78"/>
              </a:rPr>
              <a:t>.</a:t>
            </a:r>
            <a:endParaRPr lang="en-US" sz="1800" dirty="0">
              <a:cs typeface="B Mitra" pitchFamily="2" charset="-78"/>
            </a:endParaRPr>
          </a:p>
          <a:p>
            <a:pPr marL="36576" indent="0" algn="just">
              <a:buNone/>
            </a:pPr>
            <a:r>
              <a:rPr lang="ru-RU" sz="1800" b="1" u="sng" dirty="0" smtClean="0">
                <a:solidFill>
                  <a:srgbClr val="0070C0"/>
                </a:solidFill>
              </a:rPr>
              <a:t>Запуск </a:t>
            </a:r>
            <a:r>
              <a:rPr lang="ru-RU" sz="1800" b="1" u="sng" dirty="0">
                <a:solidFill>
                  <a:srgbClr val="0070C0"/>
                </a:solidFill>
              </a:rPr>
              <a:t>сценария в симуляторе </a:t>
            </a:r>
            <a:endParaRPr lang="en-US" sz="1800" b="1" u="sng" dirty="0">
              <a:solidFill>
                <a:srgbClr val="0070C0"/>
              </a:solidFill>
            </a:endParaRPr>
          </a:p>
          <a:p>
            <a:pPr marL="36576" indent="0" algn="just">
              <a:buNone/>
            </a:pPr>
            <a:r>
              <a:rPr lang="ru-RU" sz="1800" dirty="0">
                <a:solidFill>
                  <a:srgbClr val="0070C0"/>
                </a:solidFill>
              </a:rPr>
              <a:t>Одновременно с этим сценарий учений будет запущен в симуляторе </a:t>
            </a:r>
            <a:r>
              <a:rPr lang="ru-RU" sz="1800" dirty="0" smtClean="0">
                <a:solidFill>
                  <a:srgbClr val="0070C0"/>
                </a:solidFill>
              </a:rPr>
              <a:t>станции, </a:t>
            </a:r>
            <a:r>
              <a:rPr lang="ru-RU" sz="1800" dirty="0">
                <a:solidFill>
                  <a:srgbClr val="0070C0"/>
                </a:solidFill>
              </a:rPr>
              <a:t>так что в случае необходимости информация будет немедленно предоставлена ​​Комитету по управлению кризисами для заполнения форм уведомления</a:t>
            </a:r>
            <a:r>
              <a:rPr lang="ru-RU" sz="1800" dirty="0" smtClean="0">
                <a:solidFill>
                  <a:srgbClr val="0070C0"/>
                </a:solidFill>
              </a:rPr>
              <a:t>.</a:t>
            </a:r>
            <a:endParaRPr lang="fa-IR" sz="1800" dirty="0" smtClean="0">
              <a:solidFill>
                <a:srgbClr val="0070C0"/>
              </a:solidFill>
            </a:endParaRPr>
          </a:p>
          <a:p>
            <a:pPr marL="36576" indent="0" algn="just">
              <a:buNone/>
            </a:pPr>
            <a:r>
              <a:rPr lang="ru-RU" sz="1800" b="1" u="sng" dirty="0">
                <a:solidFill>
                  <a:srgbClr val="0070C0"/>
                </a:solidFill>
              </a:rPr>
              <a:t>Запуск программного обеспечения для моделирования рассеивания радиоактивных материалов</a:t>
            </a:r>
            <a:endParaRPr lang="en-US" sz="1800" b="1" u="sng" dirty="0">
              <a:solidFill>
                <a:srgbClr val="0070C0"/>
              </a:solidFill>
            </a:endParaRPr>
          </a:p>
          <a:p>
            <a:pPr marL="36576" indent="0" algn="just">
              <a:buNone/>
            </a:pPr>
            <a:r>
              <a:rPr lang="ru-RU" sz="1800" dirty="0">
                <a:solidFill>
                  <a:srgbClr val="0070C0"/>
                </a:solidFill>
              </a:rPr>
              <a:t>Радиационное состояние периметра станции контролируется с помощью онлайн-системы радиационного контроля. Кроме того, будет запущено программное обеспечение для моделирования распространения радиоактивных материалов, и информация, имеющая отношение к нему, будет доступна Комитету по управлению кризисными ситуациями.</a:t>
            </a:r>
            <a:endParaRPr lang="en-US" sz="1800" dirty="0">
              <a:solidFill>
                <a:srgbClr val="0070C0"/>
              </a:solidFill>
              <a:cs typeface="B Mitra" pitchFamily="2" charset="-78"/>
            </a:endParaRPr>
          </a:p>
          <a:p>
            <a:pPr marL="36576" indent="0" algn="just">
              <a:buNone/>
            </a:pPr>
            <a:endParaRPr lang="en-US" sz="1800" dirty="0">
              <a:solidFill>
                <a:srgbClr val="0070C0"/>
              </a:solidFill>
              <a:latin typeface="Cambria" pitchFamily="18" charset="0"/>
              <a:cs typeface="B Mitra" pitchFamily="2" charset="-78"/>
            </a:endParaRPr>
          </a:p>
        </p:txBody>
      </p:sp>
      <p:sp>
        <p:nvSpPr>
          <p:cNvPr id="5" name="Rectangle 4"/>
          <p:cNvSpPr/>
          <p:nvPr/>
        </p:nvSpPr>
        <p:spPr>
          <a:xfrm>
            <a:off x="467544" y="404664"/>
            <a:ext cx="7632848" cy="707886"/>
          </a:xfrm>
          <a:prstGeom prst="rect">
            <a:avLst/>
          </a:prstGeom>
        </p:spPr>
        <p:txBody>
          <a:bodyPr wrap="square">
            <a:spAutoFit/>
          </a:bodyPr>
          <a:lstStyle/>
          <a:p>
            <a:pPr marL="0" lvl="1" indent="0" algn="ctr">
              <a:buClr>
                <a:schemeClr val="accent2">
                  <a:lumMod val="75000"/>
                </a:schemeClr>
              </a:buClr>
              <a:buNone/>
            </a:pPr>
            <a:r>
              <a:rPr lang="en-US" sz="2000" b="1" dirty="0" smtClean="0">
                <a:ea typeface="+mj-ea"/>
                <a:cs typeface="B Mitra" pitchFamily="2" charset="-78"/>
              </a:rPr>
              <a:t>Annual </a:t>
            </a:r>
            <a:r>
              <a:rPr lang="en-US" sz="2000" b="1" dirty="0">
                <a:ea typeface="+mj-ea"/>
                <a:cs typeface="B Mitra" pitchFamily="2" charset="-78"/>
              </a:rPr>
              <a:t>Communication Exercise with the RCC – WANO </a:t>
            </a:r>
            <a:r>
              <a:rPr lang="en-US" sz="2000" b="1" dirty="0" smtClean="0">
                <a:ea typeface="+mj-ea"/>
                <a:cs typeface="B Mitra" pitchFamily="2" charset="-78"/>
              </a:rPr>
              <a:t>MC</a:t>
            </a:r>
          </a:p>
          <a:p>
            <a:pPr marL="0" lvl="1" indent="0" algn="ctr">
              <a:buClr>
                <a:schemeClr val="accent2">
                  <a:lumMod val="75000"/>
                </a:schemeClr>
              </a:buClr>
              <a:buNone/>
            </a:pPr>
            <a:r>
              <a:rPr lang="ru-RU" sz="2000" b="1" dirty="0">
                <a:solidFill>
                  <a:srgbClr val="002060"/>
                </a:solidFill>
                <a:ea typeface="+mj-ea"/>
                <a:cs typeface="B Mitra" pitchFamily="2" charset="-78"/>
              </a:rPr>
              <a:t>Е</a:t>
            </a:r>
            <a:r>
              <a:rPr lang="ru-RU" sz="2000" b="1" dirty="0" smtClean="0">
                <a:solidFill>
                  <a:srgbClr val="002060"/>
                </a:solidFill>
                <a:ea typeface="+mj-ea"/>
                <a:cs typeface="B Mitra" pitchFamily="2" charset="-78"/>
              </a:rPr>
              <a:t>жегодных учений по обмену информацией с РКЦ-ВАО АЭС</a:t>
            </a:r>
            <a:endParaRPr lang="fa-IR" sz="2000" b="1" dirty="0">
              <a:solidFill>
                <a:srgbClr val="002060"/>
              </a:solidFill>
              <a:ea typeface="+mj-ea"/>
              <a:cs typeface="B Mitra" pitchFamily="2" charset="-78"/>
            </a:endParaRPr>
          </a:p>
        </p:txBody>
      </p:sp>
      <p:sp>
        <p:nvSpPr>
          <p:cNvPr id="7"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7803797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23528" y="1196752"/>
            <a:ext cx="8229600" cy="5040559"/>
          </a:xfrm>
        </p:spPr>
        <p:txBody>
          <a:bodyPr>
            <a:noAutofit/>
          </a:bodyPr>
          <a:lstStyle/>
          <a:p>
            <a:pPr marL="0" indent="0">
              <a:buNone/>
            </a:pPr>
            <a:r>
              <a:rPr lang="en-US" sz="1400" b="1" dirty="0">
                <a:cs typeface="B Mitra" pitchFamily="2" charset="-78"/>
              </a:rPr>
              <a:t>Questions of Corrective Action of the RCC Exercise</a:t>
            </a:r>
            <a:r>
              <a:rPr lang="en-US" sz="1400" b="1" dirty="0">
                <a:cs typeface="Times New Roman" pitchFamily="18" charset="0"/>
              </a:rPr>
              <a:t> </a:t>
            </a:r>
            <a:endParaRPr lang="en-US" sz="1400" dirty="0">
              <a:cs typeface="B Mitra" pitchFamily="2" charset="-78"/>
            </a:endParaRPr>
          </a:p>
          <a:p>
            <a:pPr marL="0" indent="0" algn="just" rtl="0">
              <a:buNone/>
            </a:pPr>
            <a:r>
              <a:rPr lang="fa-IR" sz="1400" dirty="0">
                <a:cs typeface="Times New Roman" pitchFamily="18" charset="0"/>
              </a:rPr>
              <a:t>1</a:t>
            </a:r>
            <a:r>
              <a:rPr lang="en-US" sz="1400" dirty="0">
                <a:cs typeface="Times New Roman" pitchFamily="18" charset="0"/>
              </a:rPr>
              <a:t>- How to establish a satellite communication system (non-cable) in crisis management centers and operating the system and given the high cost of establishing a satellite communication system, what is the alternative solution considering the systems used in other countries?</a:t>
            </a:r>
          </a:p>
          <a:p>
            <a:pPr marL="0" indent="0" algn="just" rtl="0">
              <a:buNone/>
            </a:pPr>
            <a:r>
              <a:rPr lang="en-US" sz="1400" dirty="0">
                <a:cs typeface="Times New Roman" pitchFamily="18" charset="0"/>
              </a:rPr>
              <a:t>2-How to download clips and educational files for new systems used in crisis management centers?</a:t>
            </a:r>
          </a:p>
          <a:p>
            <a:pPr marL="0" indent="0" algn="just" rtl="0">
              <a:buNone/>
            </a:pPr>
            <a:r>
              <a:rPr lang="en-US" sz="1400" dirty="0">
                <a:cs typeface="Times New Roman" pitchFamily="18" charset="0"/>
              </a:rPr>
              <a:t>3-A sample of activities undertaken to improve relationships with people outside the site in terms of cooperation and support for nuclear activities?</a:t>
            </a:r>
          </a:p>
          <a:p>
            <a:pPr marL="0" indent="0" algn="just" rtl="0">
              <a:buNone/>
            </a:pPr>
            <a:r>
              <a:rPr lang="en-US" sz="1400" dirty="0">
                <a:cs typeface="Times New Roman" pitchFamily="18" charset="0"/>
              </a:rPr>
              <a:t>4- Is it a requirement to use the forms in both English and Russian language?</a:t>
            </a:r>
          </a:p>
          <a:p>
            <a:pPr marL="0" indent="0" algn="just" rtl="0">
              <a:buNone/>
            </a:pPr>
            <a:r>
              <a:rPr lang="en-US" sz="1400" dirty="0">
                <a:cs typeface="Times New Roman" pitchFamily="18" charset="0"/>
              </a:rPr>
              <a:t>5- Is it a requirement to send the filled up forms via fax and email  at the same time or just email is enough?</a:t>
            </a:r>
          </a:p>
          <a:p>
            <a:pPr marL="0" indent="0" algn="just" rtl="0">
              <a:buNone/>
            </a:pPr>
            <a:endParaRPr lang="en-US" sz="1400" dirty="0">
              <a:cs typeface="Times New Roman" pitchFamily="18" charset="0"/>
            </a:endParaRPr>
          </a:p>
          <a:p>
            <a:pPr marL="0" indent="0" algn="just">
              <a:buNone/>
            </a:pPr>
            <a:r>
              <a:rPr lang="ru-RU" sz="1400" b="1" dirty="0">
                <a:solidFill>
                  <a:srgbClr val="0070C0"/>
                </a:solidFill>
                <a:cs typeface="B Mitra" pitchFamily="2" charset="-78"/>
              </a:rPr>
              <a:t>Вопросы по корректирующим действиям учения ПКР 1- </a:t>
            </a:r>
            <a:endParaRPr lang="en-US" sz="1400" b="1" dirty="0">
              <a:solidFill>
                <a:srgbClr val="0070C0"/>
              </a:solidFill>
              <a:cs typeface="B Mitra" pitchFamily="2" charset="-78"/>
            </a:endParaRPr>
          </a:p>
          <a:p>
            <a:pPr marL="0" indent="0" algn="just">
              <a:buNone/>
            </a:pPr>
            <a:r>
              <a:rPr lang="en-US" sz="1400" dirty="0">
                <a:solidFill>
                  <a:srgbClr val="0070C0"/>
                </a:solidFill>
              </a:rPr>
              <a:t>1- </a:t>
            </a:r>
            <a:r>
              <a:rPr lang="ru-RU" sz="1400" dirty="0">
                <a:solidFill>
                  <a:srgbClr val="0070C0"/>
                </a:solidFill>
              </a:rPr>
              <a:t>Как установить систему спутниковой связи (некабельной) в центрах кризисного управления и эксплуатации системы, а учитывая высокую стоимость создания системы спутниковой связи, какое альтернативное решение с учетом систем, используемых в других странах?</a:t>
            </a:r>
            <a:endParaRPr lang="en-US" sz="1400" dirty="0">
              <a:solidFill>
                <a:srgbClr val="0070C0"/>
              </a:solidFill>
            </a:endParaRPr>
          </a:p>
          <a:p>
            <a:pPr marL="0" indent="0" algn="just">
              <a:buNone/>
            </a:pPr>
            <a:r>
              <a:rPr lang="ru-RU" sz="1400" dirty="0">
                <a:solidFill>
                  <a:srgbClr val="0070C0"/>
                </a:solidFill>
              </a:rPr>
              <a:t> 2-Как скачать клипы и учебные файлы для новых систем, используемых в центрах кризисного управления? </a:t>
            </a:r>
            <a:endParaRPr lang="en-US" sz="1400" dirty="0">
              <a:solidFill>
                <a:srgbClr val="0070C0"/>
              </a:solidFill>
            </a:endParaRPr>
          </a:p>
          <a:p>
            <a:pPr marL="0" indent="0" algn="just">
              <a:buNone/>
            </a:pPr>
            <a:r>
              <a:rPr lang="ru-RU" sz="1400" dirty="0">
                <a:solidFill>
                  <a:srgbClr val="0070C0"/>
                </a:solidFill>
              </a:rPr>
              <a:t>3-Образец мероприятий, предпринятых для улучшения отношений с людьми за пределами площадки в плане сотрудничества и поддержки ядерной деятельности? </a:t>
            </a:r>
            <a:endParaRPr lang="en-US" sz="1400" dirty="0">
              <a:solidFill>
                <a:srgbClr val="0070C0"/>
              </a:solidFill>
            </a:endParaRPr>
          </a:p>
          <a:p>
            <a:pPr marL="0" indent="0" algn="just">
              <a:buNone/>
            </a:pPr>
            <a:r>
              <a:rPr lang="ru-RU" sz="1400" dirty="0">
                <a:solidFill>
                  <a:srgbClr val="0070C0"/>
                </a:solidFill>
              </a:rPr>
              <a:t>4- Обязательно ли использовать формы на английском и русском языках? </a:t>
            </a:r>
            <a:endParaRPr lang="en-US" sz="1400" dirty="0">
              <a:solidFill>
                <a:srgbClr val="0070C0"/>
              </a:solidFill>
            </a:endParaRPr>
          </a:p>
          <a:p>
            <a:pPr marL="0" indent="0" algn="just">
              <a:buNone/>
            </a:pPr>
            <a:r>
              <a:rPr lang="ru-RU" sz="1400" dirty="0">
                <a:solidFill>
                  <a:srgbClr val="0070C0"/>
                </a:solidFill>
              </a:rPr>
              <a:t>5- Обязательно ли отправлять заполненные формы по факсу и электронной почте одновременно или достаточно электронной почты?</a:t>
            </a:r>
            <a:endParaRPr lang="en-US" sz="1400" dirty="0">
              <a:solidFill>
                <a:srgbClr val="0070C0"/>
              </a:solidFill>
              <a:cs typeface="Times New Roman" pitchFamily="18" charset="0"/>
            </a:endParaRPr>
          </a:p>
        </p:txBody>
      </p:sp>
      <p:sp>
        <p:nvSpPr>
          <p:cNvPr id="5" name="Title 1"/>
          <p:cNvSpPr>
            <a:spLocks noGrp="1"/>
          </p:cNvSpPr>
          <p:nvPr>
            <p:ph type="title"/>
          </p:nvPr>
        </p:nvSpPr>
        <p:spPr>
          <a:xfrm>
            <a:off x="251520" y="1772816"/>
            <a:ext cx="8229600" cy="548680"/>
          </a:xfrm>
        </p:spPr>
        <p:txBody>
          <a:bodyPr>
            <a:noAutofit/>
          </a:bodyPr>
          <a:lstStyle/>
          <a:p>
            <a:pPr algn="ctr" rtl="1"/>
            <a:r>
              <a:rPr lang="en-US" sz="2800" b="1" dirty="0">
                <a:solidFill>
                  <a:srgbClr val="FFC000"/>
                </a:solidFill>
                <a:latin typeface="Times New Roman" pitchFamily="18" charset="0"/>
                <a:cs typeface="B Mitra" pitchFamily="2" charset="-78"/>
              </a:rPr>
              <a:t/>
            </a:r>
            <a:br>
              <a:rPr lang="en-US" sz="2800" b="1" dirty="0">
                <a:solidFill>
                  <a:srgbClr val="FFC000"/>
                </a:solidFill>
                <a:latin typeface="Times New Roman" pitchFamily="18" charset="0"/>
                <a:cs typeface="B Mitra" pitchFamily="2" charset="-78"/>
              </a:rPr>
            </a:br>
            <a:r>
              <a:rPr lang="en-US" sz="2800" b="1" dirty="0">
                <a:solidFill>
                  <a:srgbClr val="FFC000"/>
                </a:solidFill>
                <a:latin typeface="Times New Roman" pitchFamily="18" charset="0"/>
                <a:cs typeface="B Mitra" pitchFamily="2" charset="-78"/>
              </a:rPr>
              <a:t/>
            </a:r>
            <a:br>
              <a:rPr lang="en-US" sz="2800" b="1" dirty="0">
                <a:solidFill>
                  <a:srgbClr val="FFC000"/>
                </a:solidFill>
                <a:latin typeface="Times New Roman" pitchFamily="18" charset="0"/>
                <a:cs typeface="B Mitra" pitchFamily="2" charset="-78"/>
              </a:rPr>
            </a:br>
            <a:r>
              <a:rPr lang="fa-IR" sz="2800" b="1" dirty="0">
                <a:solidFill>
                  <a:srgbClr val="FFC000"/>
                </a:solidFill>
                <a:latin typeface="Times New Roman" pitchFamily="18" charset="0"/>
                <a:cs typeface="B Mitra" pitchFamily="2" charset="-78"/>
              </a:rPr>
              <a:t/>
            </a:r>
            <a:br>
              <a:rPr lang="fa-IR" sz="2800" b="1" dirty="0">
                <a:solidFill>
                  <a:srgbClr val="FFC000"/>
                </a:solidFill>
                <a:latin typeface="Times New Roman" pitchFamily="18" charset="0"/>
                <a:cs typeface="B Mitra" pitchFamily="2" charset="-78"/>
              </a:rPr>
            </a:br>
            <a:r>
              <a:rPr lang="fa-IR" sz="2800" b="1" dirty="0">
                <a:solidFill>
                  <a:srgbClr val="FFC000"/>
                </a:solidFill>
                <a:latin typeface="Times New Roman" pitchFamily="18" charset="0"/>
                <a:cs typeface="B Mitra" pitchFamily="2" charset="-78"/>
              </a:rPr>
              <a:t/>
            </a:r>
            <a:br>
              <a:rPr lang="fa-IR" sz="2800" b="1" dirty="0">
                <a:solidFill>
                  <a:srgbClr val="FFC000"/>
                </a:solidFill>
                <a:latin typeface="Times New Roman" pitchFamily="18" charset="0"/>
                <a:cs typeface="B Mitra" pitchFamily="2" charset="-78"/>
              </a:rPr>
            </a:br>
            <a:endParaRPr lang="fa-IR" sz="2800" b="1" dirty="0">
              <a:solidFill>
                <a:srgbClr val="FFC000"/>
              </a:solidFill>
              <a:latin typeface="Times New Roman" pitchFamily="18" charset="0"/>
              <a:cs typeface="Times New Roman" pitchFamily="18" charset="0"/>
            </a:endParaRPr>
          </a:p>
        </p:txBody>
      </p:sp>
      <p:sp>
        <p:nvSpPr>
          <p:cNvPr id="7" name="Rectangle 6"/>
          <p:cNvSpPr/>
          <p:nvPr/>
        </p:nvSpPr>
        <p:spPr>
          <a:xfrm>
            <a:off x="467544" y="404664"/>
            <a:ext cx="7632848" cy="707886"/>
          </a:xfrm>
          <a:prstGeom prst="rect">
            <a:avLst/>
          </a:prstGeom>
        </p:spPr>
        <p:txBody>
          <a:bodyPr wrap="square">
            <a:spAutoFit/>
          </a:bodyPr>
          <a:lstStyle/>
          <a:p>
            <a:pPr marL="0" lvl="1" indent="0" algn="ctr">
              <a:buClr>
                <a:schemeClr val="accent2">
                  <a:lumMod val="75000"/>
                </a:schemeClr>
              </a:buClr>
              <a:buNone/>
            </a:pPr>
            <a:r>
              <a:rPr lang="en-US" sz="2000" b="1" dirty="0" smtClean="0">
                <a:ea typeface="+mj-ea"/>
                <a:cs typeface="B Mitra" pitchFamily="2" charset="-78"/>
              </a:rPr>
              <a:t>Annual </a:t>
            </a:r>
            <a:r>
              <a:rPr lang="en-US" sz="2000" b="1" dirty="0">
                <a:ea typeface="+mj-ea"/>
                <a:cs typeface="B Mitra" pitchFamily="2" charset="-78"/>
              </a:rPr>
              <a:t>Communication Exercise with the RCC – WANO </a:t>
            </a:r>
            <a:r>
              <a:rPr lang="en-US" sz="2000" b="1" dirty="0" smtClean="0">
                <a:ea typeface="+mj-ea"/>
                <a:cs typeface="B Mitra" pitchFamily="2" charset="-78"/>
              </a:rPr>
              <a:t>MC</a:t>
            </a:r>
          </a:p>
          <a:p>
            <a:pPr marL="0" lvl="1" indent="0" algn="ctr">
              <a:buClr>
                <a:schemeClr val="accent2">
                  <a:lumMod val="75000"/>
                </a:schemeClr>
              </a:buClr>
              <a:buNone/>
            </a:pPr>
            <a:r>
              <a:rPr lang="ru-RU" sz="2000" b="1" dirty="0">
                <a:solidFill>
                  <a:srgbClr val="002060"/>
                </a:solidFill>
                <a:ea typeface="+mj-ea"/>
                <a:cs typeface="B Mitra" pitchFamily="2" charset="-78"/>
              </a:rPr>
              <a:t>Е</a:t>
            </a:r>
            <a:r>
              <a:rPr lang="ru-RU" sz="2000" b="1" dirty="0" smtClean="0">
                <a:solidFill>
                  <a:srgbClr val="002060"/>
                </a:solidFill>
                <a:ea typeface="+mj-ea"/>
                <a:cs typeface="B Mitra" pitchFamily="2" charset="-78"/>
              </a:rPr>
              <a:t>жегодных учений по обмену информацией с РКЦ-ВАО АЭС</a:t>
            </a:r>
            <a:endParaRPr lang="fa-IR" sz="2000" b="1" dirty="0">
              <a:solidFill>
                <a:srgbClr val="002060"/>
              </a:solidFill>
              <a:ea typeface="+mj-ea"/>
              <a:cs typeface="B Mitra" pitchFamily="2" charset="-78"/>
            </a:endParaRPr>
          </a:p>
        </p:txBody>
      </p:sp>
      <p:sp>
        <p:nvSpPr>
          <p:cNvPr id="9"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20450116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333"/>
          <p:cNvPicPr>
            <a:picLocks noGrp="1" noChangeAspect="1" noChangeArrowheads="1"/>
          </p:cNvPicPr>
          <p:nvPr>
            <p:ph idx="1"/>
          </p:nvPr>
        </p:nvPicPr>
        <p:blipFill>
          <a:blip r:embed="rId3" cstate="print"/>
          <a:srcRect/>
          <a:stretch>
            <a:fillRect/>
          </a:stretch>
        </p:blipFill>
        <p:spPr bwMode="auto">
          <a:xfrm>
            <a:off x="395536" y="1772816"/>
            <a:ext cx="8352928" cy="4353347"/>
          </a:xfrm>
          <a:prstGeom prst="rect">
            <a:avLst/>
          </a:prstGeom>
          <a:noFill/>
          <a:ln w="9525">
            <a:noFill/>
            <a:miter lim="800000"/>
            <a:headEnd/>
            <a:tailEnd/>
          </a:ln>
        </p:spPr>
      </p:pic>
      <p:sp>
        <p:nvSpPr>
          <p:cNvPr id="7" name="Footer Placeholder 4"/>
          <p:cNvSpPr txBox="1">
            <a:spLocks/>
          </p:cNvSpPr>
          <p:nvPr/>
        </p:nvSpPr>
        <p:spPr>
          <a:xfrm>
            <a:off x="3124200" y="6093296"/>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
        <p:nvSpPr>
          <p:cNvPr id="2" name="5-Point Star 1"/>
          <p:cNvSpPr/>
          <p:nvPr/>
        </p:nvSpPr>
        <p:spPr>
          <a:xfrm>
            <a:off x="2823095" y="4149078"/>
            <a:ext cx="1152128" cy="1008111"/>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800" dirty="0" smtClean="0">
                <a:solidFill>
                  <a:schemeClr val="tx1"/>
                </a:solidFill>
              </a:rPr>
              <a:t>БАЭС</a:t>
            </a:r>
            <a:endParaRPr lang="en-US" sz="800" dirty="0">
              <a:solidFill>
                <a:schemeClr val="tx1"/>
              </a:solidFill>
            </a:endParaRPr>
          </a:p>
        </p:txBody>
      </p:sp>
      <p:sp>
        <p:nvSpPr>
          <p:cNvPr id="8" name="Title 2"/>
          <p:cNvSpPr>
            <a:spLocks noGrp="1"/>
          </p:cNvSpPr>
          <p:nvPr>
            <p:ph type="title"/>
          </p:nvPr>
        </p:nvSpPr>
        <p:spPr>
          <a:xfrm>
            <a:off x="2195736" y="404664"/>
            <a:ext cx="4824536" cy="936104"/>
          </a:xfrm>
        </p:spPr>
        <p:txBody>
          <a:bodyPr>
            <a:noAutofit/>
          </a:bodyPr>
          <a:lstStyle/>
          <a:p>
            <a:r>
              <a:rPr lang="en-US" sz="2000" b="1" dirty="0">
                <a:latin typeface="+mn-lt"/>
                <a:cs typeface="B Mitra" pitchFamily="2" charset="-78"/>
              </a:rPr>
              <a:t>Brief Introduction of the Bushehr NPP</a:t>
            </a:r>
            <a:br>
              <a:rPr lang="en-US" sz="2000" b="1" dirty="0">
                <a:latin typeface="+mn-lt"/>
                <a:cs typeface="B Mitra" pitchFamily="2" charset="-78"/>
              </a:rPr>
            </a:br>
            <a:r>
              <a:rPr lang="ru-RU" sz="2000" b="1" dirty="0">
                <a:solidFill>
                  <a:srgbClr val="002060"/>
                </a:solidFill>
                <a:latin typeface="+mn-lt"/>
                <a:cs typeface="B Mitra" pitchFamily="2" charset="-78"/>
              </a:rPr>
              <a:t>Краткое знакомство с АЭС Бушер</a:t>
            </a:r>
            <a:endParaRPr lang="en-US" sz="2000" b="1" dirty="0">
              <a:solidFill>
                <a:srgbClr val="002060"/>
              </a:solidFill>
              <a:latin typeface="+mn-lt"/>
              <a:cs typeface="B Mitra" pitchFamily="2" charset="-78"/>
            </a:endParaRPr>
          </a:p>
        </p:txBody>
      </p:sp>
      <p:sp>
        <p:nvSpPr>
          <p:cNvPr id="6" name="Rectangle 5"/>
          <p:cNvSpPr/>
          <p:nvPr/>
        </p:nvSpPr>
        <p:spPr>
          <a:xfrm rot="2098566">
            <a:off x="2233941" y="4909141"/>
            <a:ext cx="1780518" cy="4240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Persian Gulf</a:t>
            </a:r>
          </a:p>
          <a:p>
            <a:pPr algn="ctr"/>
            <a:r>
              <a:rPr lang="ru-RU" sz="1400" b="1" dirty="0" smtClean="0"/>
              <a:t>Персидской залив</a:t>
            </a:r>
            <a:endParaRPr lang="en-US" sz="1400" b="1" dirty="0"/>
          </a:p>
        </p:txBody>
      </p:sp>
    </p:spTree>
    <p:extLst>
      <p:ext uri="{BB962C8B-B14F-4D97-AF65-F5344CB8AC3E}">
        <p14:creationId xmlns:p14="http://schemas.microsoft.com/office/powerpoint/2010/main" val="35986719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260648"/>
            <a:ext cx="5266928" cy="792088"/>
          </a:xfrm>
        </p:spPr>
        <p:txBody>
          <a:bodyPr>
            <a:normAutofit fontScale="90000"/>
          </a:bodyPr>
          <a:lstStyle/>
          <a:p>
            <a:r>
              <a:rPr lang="en-US" dirty="0" smtClean="0"/>
              <a:t> </a:t>
            </a:r>
            <a:r>
              <a:rPr lang="en-US" sz="2200" dirty="0" smtClean="0"/>
              <a:t>Bushehr Malik Mansions</a:t>
            </a:r>
            <a:r>
              <a:rPr lang="en-US" sz="2200" dirty="0"/>
              <a:t> Antiquities</a:t>
            </a:r>
            <a:r>
              <a:rPr lang="en-US" sz="2200" dirty="0" smtClean="0"/>
              <a:t/>
            </a:r>
            <a:br>
              <a:rPr lang="en-US" sz="2200" dirty="0" smtClean="0"/>
            </a:br>
            <a:r>
              <a:rPr lang="ru-RU" sz="2200" dirty="0" smtClean="0"/>
              <a:t>Древности </a:t>
            </a:r>
            <a:r>
              <a:rPr lang="ru-RU" sz="2200" dirty="0" smtClean="0">
                <a:solidFill>
                  <a:srgbClr val="002060"/>
                </a:solidFill>
              </a:rPr>
              <a:t>Особняка Малика Бушура</a:t>
            </a:r>
            <a:endParaRPr lang="en-US" sz="2200" dirty="0">
              <a:solidFill>
                <a:srgbClr val="00206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484784"/>
            <a:ext cx="8229600" cy="4283397"/>
          </a:xfrm>
        </p:spPr>
      </p:pic>
      <p:sp>
        <p:nvSpPr>
          <p:cNvPr id="6"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7490149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95536" y="1340769"/>
            <a:ext cx="8127906" cy="4104456"/>
          </a:xfrm>
        </p:spPr>
        <p:txBody>
          <a:bodyPr>
            <a:normAutofit/>
          </a:bodyPr>
          <a:lstStyle/>
          <a:p>
            <a:pPr lvl="1" algn="justLow">
              <a:buFont typeface="Arial" pitchFamily="34" charset="0"/>
              <a:buChar char="•"/>
            </a:pPr>
            <a:r>
              <a:rPr lang="en-GB" sz="2000" dirty="0">
                <a:cs typeface="Times New Roman" pitchFamily="18" charset="0"/>
              </a:rPr>
              <a:t>BNPP-1</a:t>
            </a:r>
            <a:r>
              <a:rPr lang="fa-IR" sz="2000" dirty="0">
                <a:cs typeface="Times New Roman" pitchFamily="18" charset="0"/>
              </a:rPr>
              <a:t> </a:t>
            </a:r>
            <a:r>
              <a:rPr lang="en-US" sz="2000" dirty="0">
                <a:cs typeface="Times New Roman" pitchFamily="18" charset="0"/>
              </a:rPr>
              <a:t>CMC </a:t>
            </a:r>
            <a:r>
              <a:rPr lang="en-US" sz="2000" dirty="0">
                <a:cs typeface="Times New Roman" pitchFamily="18" charset="0"/>
              </a:rPr>
              <a:t>and </a:t>
            </a:r>
            <a:r>
              <a:rPr lang="en-US" sz="2000" dirty="0">
                <a:cs typeface="Times New Roman" pitchFamily="18" charset="0"/>
              </a:rPr>
              <a:t>NPPD</a:t>
            </a:r>
            <a:r>
              <a:rPr lang="en-GB" sz="2000" dirty="0">
                <a:cs typeface="Times New Roman" pitchFamily="18" charset="0"/>
              </a:rPr>
              <a:t> conducted VTC at</a:t>
            </a:r>
            <a:r>
              <a:rPr lang="en-US" sz="2000" dirty="0">
                <a:cs typeface="Times New Roman" pitchFamily="18" charset="0"/>
              </a:rPr>
              <a:t> 15.1.2019, 9.04.2019, 2.07.2019 and 8.10</a:t>
            </a:r>
            <a:r>
              <a:rPr lang="fa-IR" sz="2000" dirty="0">
                <a:cs typeface="Times New Roman" pitchFamily="18" charset="0"/>
              </a:rPr>
              <a:t>.</a:t>
            </a:r>
            <a:r>
              <a:rPr lang="en-US" sz="2000" dirty="0">
                <a:cs typeface="Times New Roman" pitchFamily="18" charset="0"/>
              </a:rPr>
              <a:t>2019 </a:t>
            </a:r>
            <a:r>
              <a:rPr lang="fa-IR" sz="2000" dirty="0">
                <a:cs typeface="Times New Roman" pitchFamily="18" charset="0"/>
              </a:rPr>
              <a:t> </a:t>
            </a:r>
            <a:r>
              <a:rPr lang="en-GB" sz="2000" dirty="0">
                <a:cs typeface="Times New Roman" pitchFamily="18" charset="0"/>
              </a:rPr>
              <a:t> in Cooperation with RCC .</a:t>
            </a:r>
            <a:endParaRPr lang="ru-RU" sz="2000" dirty="0">
              <a:cs typeface="Times New Roman" pitchFamily="18" charset="0"/>
            </a:endParaRPr>
          </a:p>
          <a:p>
            <a:pPr lvl="1" algn="justLow" rtl="0">
              <a:buFont typeface="Arial" pitchFamily="34" charset="0"/>
              <a:buChar char="•"/>
            </a:pPr>
            <a:r>
              <a:rPr lang="en-GB" sz="2000" dirty="0" smtClean="0">
                <a:cs typeface="Times New Roman" pitchFamily="18" charset="0"/>
              </a:rPr>
              <a:t>Date </a:t>
            </a:r>
            <a:r>
              <a:rPr lang="en-GB" sz="2000" dirty="0">
                <a:cs typeface="Times New Roman" pitchFamily="18" charset="0"/>
              </a:rPr>
              <a:t>and content  have been informed to RCC in advance</a:t>
            </a:r>
            <a:r>
              <a:rPr lang="en-GB" sz="2000" dirty="0" smtClean="0">
                <a:cs typeface="Times New Roman" pitchFamily="18" charset="0"/>
              </a:rPr>
              <a:t>.</a:t>
            </a:r>
            <a:endParaRPr lang="ru-RU" sz="2000" dirty="0" smtClean="0">
              <a:cs typeface="Times New Roman" pitchFamily="18" charset="0"/>
            </a:endParaRPr>
          </a:p>
          <a:p>
            <a:pPr lvl="1" algn="justLow" rtl="0">
              <a:buFont typeface="Arial" pitchFamily="34" charset="0"/>
              <a:buChar char="•"/>
            </a:pPr>
            <a:endParaRPr lang="ru-RU" sz="2000" dirty="0">
              <a:cs typeface="Times New Roman" pitchFamily="18" charset="0"/>
            </a:endParaRPr>
          </a:p>
          <a:p>
            <a:pPr marL="457200" lvl="1" indent="0" algn="justLow" rtl="0">
              <a:buNone/>
            </a:pPr>
            <a:endParaRPr lang="en-GB" sz="2000" dirty="0">
              <a:cs typeface="Times New Roman" pitchFamily="18" charset="0"/>
            </a:endParaRPr>
          </a:p>
          <a:p>
            <a:pPr lvl="1" algn="justLow" rtl="0">
              <a:buFont typeface="Arial" pitchFamily="34" charset="0"/>
              <a:buChar char="•"/>
            </a:pPr>
            <a:endParaRPr lang="ru-RU" sz="2000" dirty="0">
              <a:cs typeface="Times New Roman" pitchFamily="18" charset="0"/>
            </a:endParaRPr>
          </a:p>
          <a:p>
            <a:pPr lvl="1" algn="justLow">
              <a:buFont typeface="Arial" pitchFamily="34" charset="0"/>
              <a:buChar char="•"/>
            </a:pPr>
            <a:r>
              <a:rPr lang="ru-RU" sz="2000" dirty="0">
                <a:solidFill>
                  <a:srgbClr val="0070C0"/>
                </a:solidFill>
              </a:rPr>
              <a:t>БАЭС-1 и АЭС провели ДТК 15.1.2019, 9.04.2019, 2.07.2019 и 8.10.2019 в сотрудничестве с RCC. </a:t>
            </a:r>
            <a:endParaRPr lang="en-US" sz="2000" dirty="0">
              <a:solidFill>
                <a:srgbClr val="0070C0"/>
              </a:solidFill>
            </a:endParaRPr>
          </a:p>
          <a:p>
            <a:pPr lvl="1" algn="justLow">
              <a:buFont typeface="Arial" pitchFamily="34" charset="0"/>
              <a:buChar char="•"/>
            </a:pPr>
            <a:r>
              <a:rPr lang="ru-RU" sz="2000" dirty="0" smtClean="0">
                <a:solidFill>
                  <a:srgbClr val="0070C0"/>
                </a:solidFill>
              </a:rPr>
              <a:t>Дата </a:t>
            </a:r>
            <a:r>
              <a:rPr lang="ru-RU" sz="2000" dirty="0">
                <a:solidFill>
                  <a:srgbClr val="0070C0"/>
                </a:solidFill>
              </a:rPr>
              <a:t>и содержание были заранее сообщены </a:t>
            </a:r>
            <a:r>
              <a:rPr lang="ru-RU" sz="2000" dirty="0" smtClean="0">
                <a:solidFill>
                  <a:srgbClr val="0070C0"/>
                </a:solidFill>
              </a:rPr>
              <a:t>РСС</a:t>
            </a:r>
            <a:r>
              <a:rPr lang="ru-RU" sz="2000" dirty="0" smtClean="0">
                <a:solidFill>
                  <a:srgbClr val="0070C0"/>
                </a:solidFill>
                <a:cs typeface="Times New Roman" pitchFamily="18" charset="0"/>
              </a:rPr>
              <a:t>.</a:t>
            </a:r>
            <a:endParaRPr lang="ru-RU" sz="2000" dirty="0">
              <a:solidFill>
                <a:srgbClr val="0070C0"/>
              </a:solidFill>
              <a:cs typeface="Times New Roman" pitchFamily="18" charset="0"/>
            </a:endParaRPr>
          </a:p>
          <a:p>
            <a:pPr lvl="1" algn="justLow">
              <a:buFont typeface="Arial" pitchFamily="34" charset="0"/>
              <a:buChar char="•"/>
            </a:pPr>
            <a:endParaRPr lang="en-US" sz="2000" dirty="0">
              <a:cs typeface="Times New Roman" pitchFamily="18" charset="0"/>
            </a:endParaRPr>
          </a:p>
        </p:txBody>
      </p:sp>
      <p:sp>
        <p:nvSpPr>
          <p:cNvPr id="5" name="Title 1"/>
          <p:cNvSpPr>
            <a:spLocks noGrp="1"/>
          </p:cNvSpPr>
          <p:nvPr>
            <p:ph type="title"/>
          </p:nvPr>
        </p:nvSpPr>
        <p:spPr>
          <a:xfrm>
            <a:off x="344689" y="404664"/>
            <a:ext cx="8229600" cy="792088"/>
          </a:xfrm>
        </p:spPr>
        <p:txBody>
          <a:bodyPr>
            <a:normAutofit fontScale="90000"/>
          </a:bodyPr>
          <a:lstStyle/>
          <a:p>
            <a:pPr algn="ctr"/>
            <a:r>
              <a:rPr lang="en-US" sz="2200" b="1" dirty="0" smtClean="0">
                <a:latin typeface="+mn-lt"/>
                <a:cs typeface="B Mitra" pitchFamily="2" charset="-78"/>
              </a:rPr>
              <a:t>BNPP CMC Videoconference communication test</a:t>
            </a:r>
            <a:r>
              <a:rPr lang="en-GB" sz="2200" b="1" dirty="0" smtClean="0">
                <a:latin typeface="+mn-lt"/>
                <a:cs typeface="B Mitra" pitchFamily="2" charset="-78"/>
              </a:rPr>
              <a:t>;</a:t>
            </a:r>
            <a:r>
              <a:rPr lang="fa-IR" sz="2200" b="1" dirty="0">
                <a:latin typeface="+mn-lt"/>
                <a:cs typeface="B Mitra" pitchFamily="2" charset="-78"/>
              </a:rPr>
              <a:t/>
            </a:r>
            <a:br>
              <a:rPr lang="fa-IR" sz="2200" b="1" dirty="0">
                <a:latin typeface="+mn-lt"/>
                <a:cs typeface="B Mitra" pitchFamily="2" charset="-78"/>
              </a:rPr>
            </a:br>
            <a:r>
              <a:rPr lang="ru-RU" sz="2200" b="1" dirty="0" smtClean="0">
                <a:solidFill>
                  <a:srgbClr val="002060"/>
                </a:solidFill>
                <a:latin typeface="+mn-lt"/>
                <a:cs typeface="B Mitra" pitchFamily="2" charset="-78"/>
              </a:rPr>
              <a:t>Тест видиоконфренцсвязи КЧС</a:t>
            </a:r>
            <a:r>
              <a:rPr lang="en-US" sz="2200" b="1" dirty="0" smtClean="0">
                <a:solidFill>
                  <a:srgbClr val="002060"/>
                </a:solidFill>
                <a:latin typeface="+mn-lt"/>
                <a:cs typeface="B Mitra" pitchFamily="2" charset="-78"/>
              </a:rPr>
              <a:t> </a:t>
            </a:r>
            <a:r>
              <a:rPr lang="ru-RU" sz="2200" b="1" dirty="0" smtClean="0">
                <a:solidFill>
                  <a:srgbClr val="002060"/>
                </a:solidFill>
                <a:latin typeface="+mn-lt"/>
                <a:cs typeface="B Mitra" pitchFamily="2" charset="-78"/>
              </a:rPr>
              <a:t>БАЭС</a:t>
            </a:r>
            <a:r>
              <a:rPr lang="en-GB" sz="1600" dirty="0">
                <a:solidFill>
                  <a:srgbClr val="FFC000"/>
                </a:solidFill>
                <a:latin typeface="Times New Roman" pitchFamily="18" charset="0"/>
                <a:cs typeface="Times New Roman" pitchFamily="18" charset="0"/>
              </a:rPr>
              <a:t/>
            </a:r>
            <a:br>
              <a:rPr lang="en-GB" sz="1600" dirty="0">
                <a:solidFill>
                  <a:srgbClr val="FFC000"/>
                </a:solidFill>
                <a:latin typeface="Times New Roman" pitchFamily="18" charset="0"/>
                <a:cs typeface="Times New Roman" pitchFamily="18" charset="0"/>
              </a:rPr>
            </a:br>
            <a:r>
              <a:rPr lang="fa-IR" sz="1600" dirty="0">
                <a:solidFill>
                  <a:srgbClr val="FFC000"/>
                </a:solidFill>
                <a:latin typeface="Times New Roman" pitchFamily="18" charset="0"/>
                <a:cs typeface="Times New Roman" pitchFamily="18" charset="0"/>
              </a:rPr>
              <a:t> </a:t>
            </a:r>
            <a:endParaRPr lang="en-US" sz="1600" dirty="0">
              <a:latin typeface="Times New Roman" pitchFamily="18" charset="0"/>
              <a:cs typeface="Times New Roman" pitchFamily="18" charset="0"/>
            </a:endParaRPr>
          </a:p>
        </p:txBody>
      </p:sp>
      <p:sp>
        <p:nvSpPr>
          <p:cNvPr id="8"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41143956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536" y="1268760"/>
            <a:ext cx="8208912" cy="5109091"/>
          </a:xfrm>
          <a:prstGeom prst="rect">
            <a:avLst/>
          </a:prstGeom>
        </p:spPr>
        <p:txBody>
          <a:bodyPr wrap="square">
            <a:spAutoFit/>
          </a:bodyPr>
          <a:lstStyle/>
          <a:p>
            <a:r>
              <a:rPr lang="en-US" b="1" dirty="0"/>
              <a:t> </a:t>
            </a:r>
            <a:endParaRPr lang="en-US" dirty="0"/>
          </a:p>
          <a:p>
            <a:pPr algn="l"/>
            <a:r>
              <a:rPr lang="en-US" sz="1400" b="1" u="sng" dirty="0">
                <a:cs typeface="B Mitra" pitchFamily="2" charset="-78"/>
              </a:rPr>
              <a:t>Measures taken at the BNPP to prevent the spread of COVID-19 </a:t>
            </a:r>
            <a:endParaRPr lang="en-US" sz="1400" dirty="0">
              <a:cs typeface="B Mitra" pitchFamily="2" charset="-78"/>
            </a:endParaRPr>
          </a:p>
          <a:p>
            <a:pPr marL="285750" indent="-285750" algn="l">
              <a:buFont typeface="Arial" pitchFamily="34" charset="0"/>
              <a:buChar char="•"/>
            </a:pPr>
            <a:r>
              <a:rPr lang="en-US" sz="1400" dirty="0">
                <a:cs typeface="B Mitra" pitchFamily="2" charset="-78"/>
              </a:rPr>
              <a:t>Implementation of the national and provincial health instructions, mandates, and procedures and also utilizing international experiences received from WANO and IAEA through performing the activities described below: </a:t>
            </a:r>
          </a:p>
          <a:p>
            <a:pPr marL="285750" indent="-285750" algn="l">
              <a:buFont typeface="Arial" pitchFamily="34" charset="0"/>
              <a:buChar char="•"/>
            </a:pPr>
            <a:r>
              <a:rPr lang="en-US" sz="1400" dirty="0">
                <a:cs typeface="B Mitra" pitchFamily="2" charset="-78"/>
              </a:rPr>
              <a:t>Reducing the working hours of staff </a:t>
            </a:r>
          </a:p>
          <a:p>
            <a:pPr marL="285750" indent="-285750" algn="l">
              <a:buFont typeface="Arial" pitchFamily="34" charset="0"/>
              <a:buChar char="•"/>
            </a:pPr>
            <a:r>
              <a:rPr lang="en-US" sz="1400" dirty="0">
                <a:cs typeface="B Mitra" pitchFamily="2" charset="-78"/>
              </a:rPr>
              <a:t>Implementing the teleworking program of the daily workers </a:t>
            </a:r>
          </a:p>
          <a:p>
            <a:pPr marL="285750" indent="-285750" algn="l">
              <a:buFont typeface="Arial" pitchFamily="34" charset="0"/>
              <a:buChar char="•"/>
            </a:pPr>
            <a:r>
              <a:rPr lang="en-US" sz="1400" dirty="0">
                <a:cs typeface="B Mitra" pitchFamily="2" charset="-78"/>
              </a:rPr>
              <a:t>Taking care of vulnerable groups of staff such as pregnant women, patients with acute respiratory problems, cancer patients, transplant patients, etc. </a:t>
            </a:r>
          </a:p>
          <a:p>
            <a:pPr marL="285750" indent="-285750" algn="l">
              <a:buFont typeface="Arial" pitchFamily="34" charset="0"/>
              <a:buChar char="•"/>
            </a:pPr>
            <a:r>
              <a:rPr lang="en-US" sz="1400" dirty="0">
                <a:cs typeface="B Mitra" pitchFamily="2" charset="-78"/>
              </a:rPr>
              <a:t>Appropriately organizing the and cooperating with those staff who have highly risky chronic diseases so that they would be able to perform their occupational activities by teleworking;</a:t>
            </a:r>
          </a:p>
          <a:p>
            <a:pPr algn="l"/>
            <a:endParaRPr lang="en-US" sz="1400" dirty="0">
              <a:cs typeface="B Mitra" pitchFamily="2" charset="-78"/>
            </a:endParaRPr>
          </a:p>
          <a:p>
            <a:r>
              <a:rPr lang="ru-RU" sz="1400" b="1" dirty="0">
                <a:solidFill>
                  <a:srgbClr val="0070C0"/>
                </a:solidFill>
              </a:rPr>
              <a:t>Меры, принятые на БАЭС для предотвращения распространения COVID-19</a:t>
            </a:r>
            <a:endParaRPr lang="en-US" sz="1400" b="1" dirty="0">
              <a:solidFill>
                <a:srgbClr val="0070C0"/>
              </a:solidFill>
              <a:cs typeface="B Mitra" pitchFamily="2" charset="-78"/>
            </a:endParaRPr>
          </a:p>
          <a:p>
            <a:pPr marL="285750" indent="-285750">
              <a:buFont typeface="Arial" pitchFamily="34" charset="0"/>
              <a:buChar char="•"/>
            </a:pPr>
            <a:r>
              <a:rPr lang="ru-RU" sz="1400" dirty="0">
                <a:solidFill>
                  <a:srgbClr val="0070C0"/>
                </a:solidFill>
              </a:rPr>
              <a:t>Выполнение национальных и провинциальных инструкций, предписаний и процедур в области здравоохранения, а также использование международного опыта, полученного от ВАО АЭС и МАГАТЭ, посредством выполнения действий, описанных ниже:</a:t>
            </a:r>
            <a:endParaRPr lang="en-US" sz="1400" dirty="0">
              <a:solidFill>
                <a:srgbClr val="0070C0"/>
              </a:solidFill>
            </a:endParaRPr>
          </a:p>
          <a:p>
            <a:pPr marL="285750" indent="-285750">
              <a:buFont typeface="Arial" pitchFamily="34" charset="0"/>
              <a:buChar char="•"/>
            </a:pPr>
            <a:r>
              <a:rPr lang="ru-RU" sz="1400" dirty="0">
                <a:solidFill>
                  <a:srgbClr val="0070C0"/>
                </a:solidFill>
              </a:rPr>
              <a:t> Сокращение рабочего времени персонала</a:t>
            </a:r>
            <a:endParaRPr lang="en-US" sz="1400" dirty="0">
              <a:solidFill>
                <a:srgbClr val="0070C0"/>
              </a:solidFill>
            </a:endParaRPr>
          </a:p>
          <a:p>
            <a:pPr marL="285750" indent="-285750">
              <a:buFont typeface="Arial" pitchFamily="34" charset="0"/>
              <a:buChar char="•"/>
            </a:pPr>
            <a:r>
              <a:rPr lang="ru-RU" sz="1400" dirty="0">
                <a:solidFill>
                  <a:srgbClr val="0070C0"/>
                </a:solidFill>
              </a:rPr>
              <a:t> Внедрение программы удаленной работы ежедневных работников </a:t>
            </a:r>
            <a:endParaRPr lang="en-US" sz="1400" dirty="0">
              <a:solidFill>
                <a:srgbClr val="0070C0"/>
              </a:solidFill>
            </a:endParaRPr>
          </a:p>
          <a:p>
            <a:pPr marL="285750" indent="-285750">
              <a:buFont typeface="Arial" pitchFamily="34" charset="0"/>
              <a:buChar char="•"/>
            </a:pPr>
            <a:r>
              <a:rPr lang="ru-RU" sz="1400" dirty="0">
                <a:solidFill>
                  <a:srgbClr val="0070C0"/>
                </a:solidFill>
              </a:rPr>
              <a:t>Уход за уязвимыми группами персонала, такими как беременные женщины, пациенты с острыми респираторными заболеваниями, больные раком, пациенты после трансплантации и т. Д.</a:t>
            </a:r>
            <a:endParaRPr lang="en-US" sz="1400" dirty="0">
              <a:solidFill>
                <a:srgbClr val="0070C0"/>
              </a:solidFill>
            </a:endParaRPr>
          </a:p>
          <a:p>
            <a:pPr marL="285750" indent="-285750">
              <a:buFontTx/>
              <a:buChar char="-"/>
            </a:pPr>
            <a:r>
              <a:rPr lang="ru-RU" sz="1400" dirty="0">
                <a:solidFill>
                  <a:srgbClr val="0070C0"/>
                </a:solidFill>
              </a:rPr>
              <a:t>Надлежащая организация и сотрудничество с теми сотрудниками, которые страдают хроническими заболеваниями высокой степени риска, чтобы они могли выполнять свою профессиональную деятельность с помощью удаленной работы;</a:t>
            </a:r>
            <a:endParaRPr lang="en-US" sz="1400" dirty="0">
              <a:solidFill>
                <a:srgbClr val="0070C0"/>
              </a:solidFill>
              <a:cs typeface="B Mitra" pitchFamily="2" charset="-78"/>
            </a:endParaRPr>
          </a:p>
        </p:txBody>
      </p:sp>
      <p:sp>
        <p:nvSpPr>
          <p:cNvPr id="6" name="Title 2"/>
          <p:cNvSpPr>
            <a:spLocks noGrp="1"/>
          </p:cNvSpPr>
          <p:nvPr>
            <p:ph type="title"/>
          </p:nvPr>
        </p:nvSpPr>
        <p:spPr>
          <a:xfrm>
            <a:off x="374848" y="404664"/>
            <a:ext cx="8229600" cy="576064"/>
          </a:xfrm>
        </p:spPr>
        <p:txBody>
          <a:bodyPr>
            <a:normAutofit fontScale="90000"/>
          </a:bodyPr>
          <a:lstStyle/>
          <a:p>
            <a:r>
              <a:rPr lang="en-US" sz="2200" b="1" dirty="0">
                <a:latin typeface="+mn-lt"/>
                <a:cs typeface="B Mitra" pitchFamily="2" charset="-78"/>
              </a:rPr>
              <a:t>Protective Measures for COVID-19 Pandemic</a:t>
            </a:r>
            <a:br>
              <a:rPr lang="en-US" sz="2200" b="1" dirty="0">
                <a:latin typeface="+mn-lt"/>
                <a:cs typeface="B Mitra" pitchFamily="2" charset="-78"/>
              </a:rPr>
            </a:br>
            <a:r>
              <a:rPr lang="ru-RU" sz="2200" b="1" dirty="0">
                <a:solidFill>
                  <a:srgbClr val="002060"/>
                </a:solidFill>
                <a:latin typeface="+mn-lt"/>
                <a:cs typeface="B Mitra" pitchFamily="2" charset="-78"/>
              </a:rPr>
              <a:t>Меры защиты от пандемии COVID-19</a:t>
            </a:r>
            <a:endParaRPr lang="en-US" sz="2200" b="1" dirty="0">
              <a:solidFill>
                <a:srgbClr val="002060"/>
              </a:solidFill>
              <a:latin typeface="+mn-lt"/>
              <a:cs typeface="B Mitra" pitchFamily="2" charset="-78"/>
            </a:endParaRPr>
          </a:p>
        </p:txBody>
      </p:sp>
      <p:sp>
        <p:nvSpPr>
          <p:cNvPr id="8"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8071512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755576" y="1268760"/>
            <a:ext cx="7408333" cy="4641379"/>
          </a:xfrm>
        </p:spPr>
        <p:txBody>
          <a:bodyPr>
            <a:normAutofit/>
          </a:bodyPr>
          <a:lstStyle/>
          <a:p>
            <a:pPr lvl="0" algn="l"/>
            <a:r>
              <a:rPr lang="en-US" sz="1600" dirty="0">
                <a:cs typeface="B Mitra" pitchFamily="2" charset="-78"/>
              </a:rPr>
              <a:t>Canceling the lunch meal of the daily workers;</a:t>
            </a:r>
          </a:p>
          <a:p>
            <a:pPr lvl="0" algn="l"/>
            <a:r>
              <a:rPr lang="en-US" sz="1600" dirty="0">
                <a:cs typeface="B Mitra" pitchFamily="2" charset="-78"/>
              </a:rPr>
              <a:t>distributing the shift staff meals as packages in a sanitary manner;</a:t>
            </a:r>
          </a:p>
          <a:p>
            <a:pPr algn="l"/>
            <a:r>
              <a:rPr lang="en-US" sz="1600" dirty="0">
                <a:cs typeface="B Mitra" pitchFamily="2" charset="-78"/>
              </a:rPr>
              <a:t>Minimizing the unnecessary staff’s access and traffic to the Main Control Room of the Plant; </a:t>
            </a:r>
          </a:p>
          <a:p>
            <a:pPr algn="l"/>
            <a:r>
              <a:rPr lang="en-US" sz="1600" dirty="0">
                <a:cs typeface="B Mitra" pitchFamily="2" charset="-78"/>
              </a:rPr>
              <a:t>Canceling all previously planned and/or unnecessary public visits and gatherings. If necessary, making a visit and holding a special ceremony were done as least as possible and with maximum observation of health requirements and protocols; </a:t>
            </a:r>
          </a:p>
          <a:p>
            <a:pPr algn="l"/>
            <a:endParaRPr lang="en-US" sz="1600" dirty="0">
              <a:cs typeface="B Mitra" pitchFamily="2" charset="-78"/>
            </a:endParaRPr>
          </a:p>
          <a:p>
            <a:r>
              <a:rPr lang="ru-RU" sz="1600" dirty="0">
                <a:solidFill>
                  <a:srgbClr val="0070C0"/>
                </a:solidFill>
              </a:rPr>
              <a:t>Отмена обеда для ежедневных рабочих; </a:t>
            </a:r>
            <a:endParaRPr lang="en-US" sz="1600" dirty="0">
              <a:solidFill>
                <a:srgbClr val="0070C0"/>
              </a:solidFill>
            </a:endParaRPr>
          </a:p>
          <a:p>
            <a:r>
              <a:rPr lang="ru-RU" sz="1600" dirty="0">
                <a:solidFill>
                  <a:srgbClr val="0070C0"/>
                </a:solidFill>
              </a:rPr>
              <a:t>санитарно-гигиеническое распределение обедов для сменного персонала в упаковках; </a:t>
            </a:r>
            <a:endParaRPr lang="en-US" sz="1600" dirty="0">
              <a:solidFill>
                <a:srgbClr val="0070C0"/>
              </a:solidFill>
            </a:endParaRPr>
          </a:p>
          <a:p>
            <a:r>
              <a:rPr lang="ru-RU" sz="1600" dirty="0">
                <a:solidFill>
                  <a:srgbClr val="0070C0"/>
                </a:solidFill>
              </a:rPr>
              <a:t>Сведение к минимуму ненужного доступа персонала и движения к Главному диспетчерскому пункту </a:t>
            </a:r>
            <a:r>
              <a:rPr lang="ru-RU" sz="1600" dirty="0" smtClean="0">
                <a:solidFill>
                  <a:srgbClr val="0070C0"/>
                </a:solidFill>
              </a:rPr>
              <a:t>станции; </a:t>
            </a:r>
            <a:endParaRPr lang="en-US" sz="1600" dirty="0">
              <a:solidFill>
                <a:srgbClr val="0070C0"/>
              </a:solidFill>
            </a:endParaRPr>
          </a:p>
          <a:p>
            <a:r>
              <a:rPr lang="ru-RU" sz="1600" dirty="0">
                <a:solidFill>
                  <a:srgbClr val="0070C0"/>
                </a:solidFill>
              </a:rPr>
              <a:t>Отмена всех ранее запланированных и / или ненужных публичных посещений и собраний. При необходимости посещение и проведение специальной церемонии проводились как можно реже и с максимальным соблюдением требований здоровья и протоколов;</a:t>
            </a:r>
            <a:endParaRPr lang="en-US" sz="1600" dirty="0">
              <a:solidFill>
                <a:srgbClr val="0070C0"/>
              </a:solidFill>
            </a:endParaRPr>
          </a:p>
        </p:txBody>
      </p:sp>
      <p:sp>
        <p:nvSpPr>
          <p:cNvPr id="5" name="Title 2"/>
          <p:cNvSpPr>
            <a:spLocks noGrp="1"/>
          </p:cNvSpPr>
          <p:nvPr>
            <p:ph type="title"/>
          </p:nvPr>
        </p:nvSpPr>
        <p:spPr>
          <a:xfrm>
            <a:off x="374848" y="404664"/>
            <a:ext cx="8229600" cy="576064"/>
          </a:xfrm>
        </p:spPr>
        <p:txBody>
          <a:bodyPr>
            <a:normAutofit fontScale="90000"/>
          </a:bodyPr>
          <a:lstStyle/>
          <a:p>
            <a:r>
              <a:rPr lang="en-US" sz="2200" b="1" dirty="0">
                <a:latin typeface="+mn-lt"/>
                <a:cs typeface="B Mitra" pitchFamily="2" charset="-78"/>
              </a:rPr>
              <a:t>Protective Measures for COVID-19 Pandemic</a:t>
            </a:r>
            <a:br>
              <a:rPr lang="en-US" sz="2200" b="1" dirty="0">
                <a:latin typeface="+mn-lt"/>
                <a:cs typeface="B Mitra" pitchFamily="2" charset="-78"/>
              </a:rPr>
            </a:br>
            <a:r>
              <a:rPr lang="ru-RU" sz="2200" b="1" dirty="0">
                <a:solidFill>
                  <a:srgbClr val="002060"/>
                </a:solidFill>
                <a:latin typeface="+mn-lt"/>
                <a:cs typeface="B Mitra" pitchFamily="2" charset="-78"/>
              </a:rPr>
              <a:t>Меры защиты от пандемии COVID-19</a:t>
            </a:r>
            <a:endParaRPr lang="en-US" sz="2200" b="1" dirty="0">
              <a:solidFill>
                <a:srgbClr val="002060"/>
              </a:solidFill>
              <a:latin typeface="+mn-lt"/>
              <a:cs typeface="B Mitra" pitchFamily="2" charset="-78"/>
            </a:endParaRPr>
          </a:p>
        </p:txBody>
      </p:sp>
      <p:sp>
        <p:nvSpPr>
          <p:cNvPr id="8"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23240715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827584" y="1124744"/>
            <a:ext cx="7408333" cy="5400600"/>
          </a:xfrm>
        </p:spPr>
        <p:txBody>
          <a:bodyPr>
            <a:noAutofit/>
          </a:bodyPr>
          <a:lstStyle/>
          <a:p>
            <a:pPr algn="just">
              <a:lnSpc>
                <a:spcPct val="120000"/>
              </a:lnSpc>
            </a:pPr>
            <a:r>
              <a:rPr lang="en-US" sz="1500" dirty="0">
                <a:cs typeface="B Mitra" pitchFamily="2" charset="-78"/>
              </a:rPr>
              <a:t>Minimizing the number of missions of staff;</a:t>
            </a:r>
          </a:p>
          <a:p>
            <a:pPr algn="just">
              <a:lnSpc>
                <a:spcPct val="120000"/>
              </a:lnSpc>
            </a:pPr>
            <a:r>
              <a:rPr lang="en-US" sz="1500" dirty="0">
                <a:cs typeface="B Mitra" pitchFamily="2" charset="-78"/>
              </a:rPr>
              <a:t>Minimizing the number of in-person interactions and correspondences by holding video conference work meetings and also conducting and following up on activities via support and administrative intranet system; </a:t>
            </a:r>
          </a:p>
          <a:p>
            <a:pPr algn="just">
              <a:lnSpc>
                <a:spcPct val="120000"/>
              </a:lnSpc>
            </a:pPr>
            <a:r>
              <a:rPr lang="en-US" sz="1500" dirty="0">
                <a:cs typeface="B Mitra" pitchFamily="2" charset="-78"/>
              </a:rPr>
              <a:t>Preparing and equipping one ambulance of Plant clinic for transporting identified patients suspected to have the disease Bushehr City medical centers; </a:t>
            </a:r>
          </a:p>
          <a:p>
            <a:pPr algn="just"/>
            <a:r>
              <a:rPr lang="en-US" sz="1500" dirty="0">
                <a:cs typeface="B Mitra" pitchFamily="2" charset="-78"/>
              </a:rPr>
              <a:t>providing in-person training of service workers to make them familiar with personal and public health recommendations and requirements related to COVID-19 and to observe them;</a:t>
            </a:r>
          </a:p>
          <a:p>
            <a:pPr marL="0" indent="0" algn="just">
              <a:buNone/>
            </a:pPr>
            <a:endParaRPr lang="en-US" sz="1500" dirty="0">
              <a:cs typeface="B Mitra" pitchFamily="2" charset="-78"/>
            </a:endParaRPr>
          </a:p>
          <a:p>
            <a:pPr algn="just"/>
            <a:r>
              <a:rPr lang="ru-RU" sz="1500" dirty="0">
                <a:solidFill>
                  <a:srgbClr val="0070C0"/>
                </a:solidFill>
                <a:cs typeface="B Mitra" pitchFamily="2" charset="-78"/>
              </a:rPr>
              <a:t>Минимизация количества командировок персонала;</a:t>
            </a:r>
            <a:endParaRPr lang="en-US" sz="1500" dirty="0">
              <a:solidFill>
                <a:srgbClr val="0070C0"/>
              </a:solidFill>
              <a:cs typeface="B Mitra" pitchFamily="2" charset="-78"/>
            </a:endParaRPr>
          </a:p>
          <a:p>
            <a:pPr algn="just"/>
            <a:r>
              <a:rPr lang="ru-RU" sz="1500" dirty="0">
                <a:solidFill>
                  <a:srgbClr val="0070C0"/>
                </a:solidFill>
                <a:cs typeface="B Mitra" pitchFamily="2" charset="-78"/>
              </a:rPr>
              <a:t>Сведение к минимуму количества личных взаимодействий и переписки путем проведения рабочих встреч по видеоконференции, а также проведения и отслеживания действий через систему поддержки и административную интранет; </a:t>
            </a:r>
            <a:endParaRPr lang="en-US" sz="1500" dirty="0">
              <a:solidFill>
                <a:srgbClr val="0070C0"/>
              </a:solidFill>
              <a:cs typeface="B Mitra" pitchFamily="2" charset="-78"/>
            </a:endParaRPr>
          </a:p>
          <a:p>
            <a:pPr algn="just"/>
            <a:r>
              <a:rPr lang="ru-RU" sz="1500" dirty="0">
                <a:solidFill>
                  <a:srgbClr val="0070C0"/>
                </a:solidFill>
                <a:cs typeface="B Mitra" pitchFamily="2" charset="-78"/>
              </a:rPr>
              <a:t>Подготовка и оснащение одной машины скорой помощи поликлиники </a:t>
            </a:r>
            <a:r>
              <a:rPr lang="ru-RU" sz="1500" dirty="0" smtClean="0">
                <a:solidFill>
                  <a:srgbClr val="0070C0"/>
                </a:solidFill>
                <a:cs typeface="B Mitra" pitchFamily="2" charset="-78"/>
              </a:rPr>
              <a:t>станции </a:t>
            </a:r>
            <a:r>
              <a:rPr lang="ru-RU" sz="1500" dirty="0">
                <a:solidFill>
                  <a:srgbClr val="0070C0"/>
                </a:solidFill>
                <a:cs typeface="B Mitra" pitchFamily="2" charset="-78"/>
              </a:rPr>
              <a:t>для перевозки идентифицированных пациентов с подозрением на заболевание в медицинские центры города Бушер; </a:t>
            </a:r>
            <a:endParaRPr lang="en-US" sz="1500" dirty="0">
              <a:solidFill>
                <a:srgbClr val="0070C0"/>
              </a:solidFill>
              <a:cs typeface="B Mitra" pitchFamily="2" charset="-78"/>
            </a:endParaRPr>
          </a:p>
          <a:p>
            <a:pPr algn="just"/>
            <a:r>
              <a:rPr lang="ru-RU" sz="1500" dirty="0">
                <a:solidFill>
                  <a:srgbClr val="0070C0"/>
                </a:solidFill>
                <a:cs typeface="B Mitra" pitchFamily="2" charset="-78"/>
              </a:rPr>
              <a:t>обеспечение личного обучения обслуживающего персонала, чтобы ознакомить их с личными рекомендациями и требованиями общественного здравоохранения и требованиями, связанными с COVID-19, и соблюдать их;</a:t>
            </a:r>
            <a:endParaRPr lang="en-US" sz="1500" dirty="0">
              <a:solidFill>
                <a:srgbClr val="0070C0"/>
              </a:solidFill>
              <a:cs typeface="B Mitra" pitchFamily="2" charset="-78"/>
            </a:endParaRPr>
          </a:p>
        </p:txBody>
      </p:sp>
      <p:sp>
        <p:nvSpPr>
          <p:cNvPr id="5" name="Title 2"/>
          <p:cNvSpPr>
            <a:spLocks noGrp="1"/>
          </p:cNvSpPr>
          <p:nvPr>
            <p:ph type="title"/>
          </p:nvPr>
        </p:nvSpPr>
        <p:spPr>
          <a:xfrm>
            <a:off x="374848" y="404664"/>
            <a:ext cx="8229600" cy="576064"/>
          </a:xfrm>
        </p:spPr>
        <p:txBody>
          <a:bodyPr>
            <a:normAutofit fontScale="90000"/>
          </a:bodyPr>
          <a:lstStyle/>
          <a:p>
            <a:r>
              <a:rPr lang="en-US" sz="2200" b="1" dirty="0">
                <a:latin typeface="+mn-lt"/>
                <a:cs typeface="B Mitra" pitchFamily="2" charset="-78"/>
              </a:rPr>
              <a:t>Protective Measures for COVID-19 Pandemic</a:t>
            </a:r>
            <a:br>
              <a:rPr lang="en-US" sz="2200" b="1" dirty="0">
                <a:latin typeface="+mn-lt"/>
                <a:cs typeface="B Mitra" pitchFamily="2" charset="-78"/>
              </a:rPr>
            </a:br>
            <a:r>
              <a:rPr lang="ru-RU" sz="2200" b="1" dirty="0">
                <a:solidFill>
                  <a:srgbClr val="002060"/>
                </a:solidFill>
                <a:latin typeface="+mn-lt"/>
                <a:cs typeface="B Mitra" pitchFamily="2" charset="-78"/>
              </a:rPr>
              <a:t>Меры защиты от пандемии COVID-19</a:t>
            </a:r>
            <a:endParaRPr lang="en-US" sz="2200" b="1" dirty="0">
              <a:solidFill>
                <a:srgbClr val="002060"/>
              </a:solidFill>
              <a:latin typeface="+mn-lt"/>
              <a:cs typeface="B Mitra" pitchFamily="2" charset="-78"/>
            </a:endParaRPr>
          </a:p>
        </p:txBody>
      </p:sp>
      <p:sp>
        <p:nvSpPr>
          <p:cNvPr id="6"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25376518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827584" y="1484784"/>
            <a:ext cx="7408333" cy="4680520"/>
          </a:xfrm>
        </p:spPr>
        <p:txBody>
          <a:bodyPr>
            <a:noAutofit/>
          </a:bodyPr>
          <a:lstStyle/>
          <a:p>
            <a:pPr algn="just">
              <a:lnSpc>
                <a:spcPct val="120000"/>
              </a:lnSpc>
            </a:pPr>
            <a:r>
              <a:rPr lang="en-US" sz="1600" dirty="0">
                <a:cs typeface="B Mitra" pitchFamily="2" charset="-78"/>
              </a:rPr>
              <a:t>Notifying the staff of BNPP and contracting companies via distributing leaflets, providing training materials and notices in the organizational intranet of the plant and on the monitors installed in different locations of the Plant and also installing banners and posters; </a:t>
            </a:r>
          </a:p>
          <a:p>
            <a:pPr algn="just">
              <a:lnSpc>
                <a:spcPct val="120000"/>
              </a:lnSpc>
            </a:pPr>
            <a:r>
              <a:rPr lang="en-US" sz="1600" dirty="0">
                <a:cs typeface="B Mitra" pitchFamily="2" charset="-78"/>
              </a:rPr>
              <a:t>Distributing medical face masks amongst the staff appropriately;  </a:t>
            </a:r>
          </a:p>
          <a:p>
            <a:pPr algn="just">
              <a:lnSpc>
                <a:spcPct val="120000"/>
              </a:lnSpc>
            </a:pPr>
            <a:r>
              <a:rPr lang="en-US" sz="1600" dirty="0">
                <a:cs typeface="B Mitra" pitchFamily="2" charset="-78"/>
              </a:rPr>
              <a:t>Installing hand sanitizer solution dispensers on the wall in public places and muster points of the Plant such as entrances of the Plant and site, elevators, and ATMs;</a:t>
            </a:r>
          </a:p>
          <a:p>
            <a:pPr algn="just"/>
            <a:endParaRPr lang="en-US" sz="1600" dirty="0">
              <a:cs typeface="B Mitra" pitchFamily="2" charset="-78"/>
            </a:endParaRPr>
          </a:p>
          <a:p>
            <a:pPr algn="just"/>
            <a:r>
              <a:rPr lang="ru-RU" sz="1600" dirty="0">
                <a:solidFill>
                  <a:srgbClr val="0070C0"/>
                </a:solidFill>
                <a:cs typeface="B Mitra" pitchFamily="2" charset="-78"/>
              </a:rPr>
              <a:t>Уведомление персонала БАЭС и подрядных компаний посредством распространения листовок, предоставления обучающих материалов и уведомлений во внутренней сети предприятия и на мониторах, установленных в разных местах </a:t>
            </a:r>
            <a:r>
              <a:rPr lang="ru-RU" sz="1600" dirty="0" smtClean="0">
                <a:solidFill>
                  <a:srgbClr val="0070C0"/>
                </a:solidFill>
                <a:cs typeface="B Mitra" pitchFamily="2" charset="-78"/>
              </a:rPr>
              <a:t>станции, </a:t>
            </a:r>
            <a:r>
              <a:rPr lang="ru-RU" sz="1600" dirty="0">
                <a:solidFill>
                  <a:srgbClr val="0070C0"/>
                </a:solidFill>
                <a:cs typeface="B Mitra" pitchFamily="2" charset="-78"/>
              </a:rPr>
              <a:t>а также установка баннеров и плакатов;</a:t>
            </a:r>
            <a:endParaRPr lang="en-US" sz="1600" dirty="0">
              <a:solidFill>
                <a:srgbClr val="0070C0"/>
              </a:solidFill>
              <a:cs typeface="B Mitra" pitchFamily="2" charset="-78"/>
            </a:endParaRPr>
          </a:p>
          <a:p>
            <a:pPr algn="just"/>
            <a:r>
              <a:rPr lang="ru-RU" sz="1600" dirty="0">
                <a:solidFill>
                  <a:srgbClr val="0070C0"/>
                </a:solidFill>
                <a:cs typeface="B Mitra" pitchFamily="2" charset="-78"/>
              </a:rPr>
              <a:t>Надлежащее распространение медицинских масок среди персонала</a:t>
            </a:r>
            <a:endParaRPr lang="en-US" sz="1600" dirty="0">
              <a:solidFill>
                <a:srgbClr val="0070C0"/>
              </a:solidFill>
              <a:cs typeface="B Mitra" pitchFamily="2" charset="-78"/>
            </a:endParaRPr>
          </a:p>
          <a:p>
            <a:pPr algn="just"/>
            <a:r>
              <a:rPr lang="ru-RU" sz="1600" dirty="0">
                <a:solidFill>
                  <a:srgbClr val="0070C0"/>
                </a:solidFill>
                <a:cs typeface="B Mitra" pitchFamily="2" charset="-78"/>
              </a:rPr>
              <a:t>Установка на стене диспенсеров с дезинфицирующим средством для рук в общественных местах и ​​в пунктах сбора на </a:t>
            </a:r>
            <a:r>
              <a:rPr lang="ru-RU" sz="1600" dirty="0" smtClean="0">
                <a:solidFill>
                  <a:srgbClr val="0070C0"/>
                </a:solidFill>
                <a:cs typeface="B Mitra" pitchFamily="2" charset="-78"/>
              </a:rPr>
              <a:t>Заводе</a:t>
            </a:r>
            <a:r>
              <a:rPr lang="ru-RU" sz="1600" dirty="0">
                <a:solidFill>
                  <a:srgbClr val="0070C0"/>
                </a:solidFill>
                <a:cs typeface="B Mitra" pitchFamily="2" charset="-78"/>
              </a:rPr>
              <a:t>, таких как входы на </a:t>
            </a:r>
            <a:r>
              <a:rPr lang="ru-RU" sz="1600" dirty="0" smtClean="0">
                <a:solidFill>
                  <a:srgbClr val="0070C0"/>
                </a:solidFill>
                <a:cs typeface="B Mitra" pitchFamily="2" charset="-78"/>
              </a:rPr>
              <a:t>Завод </a:t>
            </a:r>
            <a:r>
              <a:rPr lang="ru-RU" sz="1600" dirty="0">
                <a:solidFill>
                  <a:srgbClr val="0070C0"/>
                </a:solidFill>
                <a:cs typeface="B Mitra" pitchFamily="2" charset="-78"/>
              </a:rPr>
              <a:t>и территорию, лифты и банкоматы;</a:t>
            </a:r>
            <a:endParaRPr lang="en-US" sz="1600" dirty="0">
              <a:solidFill>
                <a:srgbClr val="0070C0"/>
              </a:solidFill>
              <a:cs typeface="B Mitra" pitchFamily="2" charset="-78"/>
            </a:endParaRPr>
          </a:p>
        </p:txBody>
      </p:sp>
      <p:sp>
        <p:nvSpPr>
          <p:cNvPr id="5" name="Title 2"/>
          <p:cNvSpPr>
            <a:spLocks noGrp="1"/>
          </p:cNvSpPr>
          <p:nvPr>
            <p:ph type="title"/>
          </p:nvPr>
        </p:nvSpPr>
        <p:spPr>
          <a:xfrm>
            <a:off x="374848" y="404664"/>
            <a:ext cx="8229600" cy="576064"/>
          </a:xfrm>
        </p:spPr>
        <p:txBody>
          <a:bodyPr>
            <a:normAutofit fontScale="90000"/>
          </a:bodyPr>
          <a:lstStyle/>
          <a:p>
            <a:r>
              <a:rPr lang="en-US" sz="2200" b="1" dirty="0">
                <a:latin typeface="+mn-lt"/>
                <a:cs typeface="B Mitra" pitchFamily="2" charset="-78"/>
              </a:rPr>
              <a:t>Protective Measures for COVID-19 Pandemic</a:t>
            </a:r>
            <a:br>
              <a:rPr lang="en-US" sz="2200" b="1" dirty="0">
                <a:latin typeface="+mn-lt"/>
                <a:cs typeface="B Mitra" pitchFamily="2" charset="-78"/>
              </a:rPr>
            </a:br>
            <a:r>
              <a:rPr lang="ru-RU" sz="2200" b="1" dirty="0">
                <a:solidFill>
                  <a:srgbClr val="002060"/>
                </a:solidFill>
                <a:latin typeface="+mn-lt"/>
                <a:cs typeface="B Mitra" pitchFamily="2" charset="-78"/>
              </a:rPr>
              <a:t>Меры защиты от пандемии COVID-19</a:t>
            </a:r>
            <a:endParaRPr lang="en-US" sz="2200" b="1" dirty="0">
              <a:solidFill>
                <a:srgbClr val="002060"/>
              </a:solidFill>
              <a:latin typeface="+mn-lt"/>
              <a:cs typeface="B Mitra" pitchFamily="2" charset="-78"/>
            </a:endParaRPr>
          </a:p>
        </p:txBody>
      </p:sp>
      <p:sp>
        <p:nvSpPr>
          <p:cNvPr id="6"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3743494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a:bodyPr>
          <a:lstStyle/>
          <a:p>
            <a:r>
              <a:rPr lang="en-US" sz="2000" dirty="0" smtClean="0">
                <a:solidFill>
                  <a:srgbClr val="002060"/>
                </a:solidFill>
              </a:rPr>
              <a:t>Bushehr sunny beach</a:t>
            </a:r>
            <a:r>
              <a:rPr lang="ru-RU" sz="2000" dirty="0" smtClean="0">
                <a:solidFill>
                  <a:srgbClr val="002060"/>
                </a:solidFill>
              </a:rPr>
              <a:t/>
            </a:r>
            <a:br>
              <a:rPr lang="ru-RU" sz="2000" dirty="0" smtClean="0">
                <a:solidFill>
                  <a:srgbClr val="002060"/>
                </a:solidFill>
              </a:rPr>
            </a:br>
            <a:r>
              <a:rPr lang="ru-RU" sz="2000" dirty="0" smtClean="0">
                <a:solidFill>
                  <a:srgbClr val="002060"/>
                </a:solidFill>
              </a:rPr>
              <a:t>Солнечный берег Бушера</a:t>
            </a:r>
            <a:endParaRPr lang="en-US" sz="2000" dirty="0">
              <a:solidFill>
                <a:srgbClr val="002060"/>
              </a:solidFill>
            </a:endParaRPr>
          </a:p>
        </p:txBody>
      </p:sp>
      <p:pic>
        <p:nvPicPr>
          <p:cNvPr id="5"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417638"/>
            <a:ext cx="8229600" cy="4603650"/>
          </a:xfrm>
        </p:spPr>
      </p:pic>
      <p:sp>
        <p:nvSpPr>
          <p:cNvPr id="6"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19973156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827584" y="980728"/>
            <a:ext cx="7560840" cy="5184576"/>
          </a:xfrm>
        </p:spPr>
        <p:txBody>
          <a:bodyPr>
            <a:noAutofit/>
          </a:bodyPr>
          <a:lstStyle/>
          <a:p>
            <a:pPr algn="just">
              <a:lnSpc>
                <a:spcPct val="120000"/>
              </a:lnSpc>
            </a:pPr>
            <a:r>
              <a:rPr lang="en-US" sz="1600" dirty="0"/>
              <a:t>Disinfecting all working surfaces including public passageways, doors and  door handles, WCs, working places, working desks, telephone, computer keyboard and mouse, public transportation vehicles of the staff, stairway rails, ATMs, X-Ray devices and plant and site entrance gates on a daily basis;</a:t>
            </a:r>
          </a:p>
          <a:p>
            <a:pPr algn="just">
              <a:lnSpc>
                <a:spcPct val="120000"/>
              </a:lnSpc>
            </a:pPr>
            <a:r>
              <a:rPr lang="en-US" sz="1600" dirty="0"/>
              <a:t>Installing the special tray for disinfecting the bottom of shoes at the plant and site entrances </a:t>
            </a:r>
          </a:p>
          <a:p>
            <a:pPr algn="just">
              <a:lnSpc>
                <a:spcPct val="120000"/>
              </a:lnSpc>
            </a:pPr>
            <a:r>
              <a:rPr lang="en-US" sz="1600" dirty="0"/>
              <a:t> Setting up health monitoring station in the entrance of plant in order to monitor the health of staff for daily workers and also for shift staff in three shifts </a:t>
            </a:r>
          </a:p>
          <a:p>
            <a:pPr marL="0" indent="0" algn="just">
              <a:lnSpc>
                <a:spcPct val="120000"/>
              </a:lnSpc>
              <a:buNone/>
            </a:pPr>
            <a:endParaRPr lang="en-US" sz="1600" dirty="0"/>
          </a:p>
          <a:p>
            <a:pPr algn="just"/>
            <a:r>
              <a:rPr lang="ru-RU" sz="1600" dirty="0">
                <a:solidFill>
                  <a:srgbClr val="0070C0"/>
                </a:solidFill>
              </a:rPr>
              <a:t>Дезинфекция всех рабочих поверхностей, включая общественные проходы, двери и дверные ручки, туалеты, рабочие места, рабочие столы, телефон, компьютерную клавиатуру и мышь, общественный транспорт персонала, перила лестниц, банкоматы, рентгеновские аппараты, а также оборудование и объект. въездные ворота ежедневно;</a:t>
            </a:r>
            <a:endParaRPr lang="en-US" sz="1600" dirty="0">
              <a:solidFill>
                <a:srgbClr val="0070C0"/>
              </a:solidFill>
            </a:endParaRPr>
          </a:p>
          <a:p>
            <a:pPr algn="just"/>
            <a:r>
              <a:rPr lang="ru-RU" sz="1600" dirty="0">
                <a:solidFill>
                  <a:srgbClr val="0070C0"/>
                </a:solidFill>
              </a:rPr>
              <a:t>Установка специального поддона для дезинфекции подошвы обуви при входе на </a:t>
            </a:r>
            <a:r>
              <a:rPr lang="ru-RU" sz="1600" dirty="0" smtClean="0">
                <a:solidFill>
                  <a:srgbClr val="0070C0"/>
                </a:solidFill>
              </a:rPr>
              <a:t>завод </a:t>
            </a:r>
            <a:r>
              <a:rPr lang="ru-RU" sz="1600" dirty="0">
                <a:solidFill>
                  <a:srgbClr val="0070C0"/>
                </a:solidFill>
              </a:rPr>
              <a:t>и на площадку.</a:t>
            </a:r>
            <a:endParaRPr lang="en-US" sz="1600" dirty="0">
              <a:solidFill>
                <a:srgbClr val="0070C0"/>
              </a:solidFill>
            </a:endParaRPr>
          </a:p>
          <a:p>
            <a:pPr algn="just"/>
            <a:r>
              <a:rPr lang="ru-RU" sz="1600" dirty="0">
                <a:solidFill>
                  <a:srgbClr val="0070C0"/>
                </a:solidFill>
              </a:rPr>
              <a:t>Установка станции наблюдения за состоянием здоровья на входе на </a:t>
            </a:r>
            <a:r>
              <a:rPr lang="ru-RU" sz="1600" dirty="0" smtClean="0">
                <a:solidFill>
                  <a:srgbClr val="0070C0"/>
                </a:solidFill>
              </a:rPr>
              <a:t>завод </a:t>
            </a:r>
            <a:r>
              <a:rPr lang="ru-RU" sz="1600" dirty="0">
                <a:solidFill>
                  <a:srgbClr val="0070C0"/>
                </a:solidFill>
              </a:rPr>
              <a:t>для наблюдения за здоровьем персонала для ежедневных рабочих, а также для сменного персонала в три смены</a:t>
            </a:r>
            <a:endParaRPr lang="en-US" sz="1600" dirty="0">
              <a:solidFill>
                <a:srgbClr val="0070C0"/>
              </a:solidFill>
            </a:endParaRPr>
          </a:p>
        </p:txBody>
      </p:sp>
      <p:sp>
        <p:nvSpPr>
          <p:cNvPr id="5" name="Title 2"/>
          <p:cNvSpPr>
            <a:spLocks noGrp="1"/>
          </p:cNvSpPr>
          <p:nvPr>
            <p:ph type="title"/>
          </p:nvPr>
        </p:nvSpPr>
        <p:spPr>
          <a:xfrm>
            <a:off x="374848" y="404664"/>
            <a:ext cx="8229600" cy="576064"/>
          </a:xfrm>
        </p:spPr>
        <p:txBody>
          <a:bodyPr>
            <a:normAutofit fontScale="90000"/>
          </a:bodyPr>
          <a:lstStyle/>
          <a:p>
            <a:r>
              <a:rPr lang="en-US" sz="2200" b="1" dirty="0">
                <a:latin typeface="+mn-lt"/>
                <a:cs typeface="B Mitra" pitchFamily="2" charset="-78"/>
              </a:rPr>
              <a:t>Protective Measures for COVID-19 Pandemic</a:t>
            </a:r>
            <a:br>
              <a:rPr lang="en-US" sz="2200" b="1" dirty="0">
                <a:latin typeface="+mn-lt"/>
                <a:cs typeface="B Mitra" pitchFamily="2" charset="-78"/>
              </a:rPr>
            </a:br>
            <a:r>
              <a:rPr lang="ru-RU" sz="2200" b="1" dirty="0">
                <a:solidFill>
                  <a:srgbClr val="002060"/>
                </a:solidFill>
                <a:latin typeface="+mn-lt"/>
                <a:cs typeface="B Mitra" pitchFamily="2" charset="-78"/>
              </a:rPr>
              <a:t>Меры защиты от пандемии COVID-19</a:t>
            </a:r>
            <a:endParaRPr lang="en-US" sz="2200" b="1" dirty="0">
              <a:solidFill>
                <a:srgbClr val="002060"/>
              </a:solidFill>
              <a:latin typeface="+mn-lt"/>
              <a:cs typeface="B Mitra" pitchFamily="2" charset="-78"/>
            </a:endParaRPr>
          </a:p>
        </p:txBody>
      </p:sp>
      <p:sp>
        <p:nvSpPr>
          <p:cNvPr id="6" name="Footer Placeholder 4"/>
          <p:cNvSpPr txBox="1">
            <a:spLocks/>
          </p:cNvSpPr>
          <p:nvPr/>
        </p:nvSpPr>
        <p:spPr>
          <a:xfrm>
            <a:off x="308395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27339733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872067" y="1268760"/>
            <a:ext cx="7408333" cy="5328591"/>
          </a:xfrm>
        </p:spPr>
        <p:txBody>
          <a:bodyPr>
            <a:normAutofit fontScale="25000" lnSpcReduction="20000"/>
          </a:bodyPr>
          <a:lstStyle/>
          <a:p>
            <a:pPr algn="just">
              <a:lnSpc>
                <a:spcPct val="120000"/>
              </a:lnSpc>
            </a:pPr>
            <a:r>
              <a:rPr lang="en-US" sz="6400" dirty="0">
                <a:cs typeface="B Mitra" pitchFamily="2" charset="-78"/>
              </a:rPr>
              <a:t>Monitoring the health of shift staff before the start of the shift (especially for Main Control Room staff) in EMS center located at the site through measuring the temperature and blood oxygen saturation of the staff; </a:t>
            </a:r>
          </a:p>
          <a:p>
            <a:pPr algn="just">
              <a:lnSpc>
                <a:spcPct val="120000"/>
              </a:lnSpc>
            </a:pPr>
            <a:r>
              <a:rPr lang="en-US" sz="6400" dirty="0">
                <a:cs typeface="B Mitra" pitchFamily="2" charset="-78"/>
              </a:rPr>
              <a:t>Performing clinical and laboratory examinations in the Plant clinic for the identified people suspected to have the disease or people with suspicious symptoms (measuring the amount of blood oxygen saturation via </a:t>
            </a:r>
            <a:r>
              <a:rPr lang="en-US" sz="6400" dirty="0" smtClean="0">
                <a:cs typeface="B Mitra" pitchFamily="2" charset="-78"/>
              </a:rPr>
              <a:t>Pulseoximeter </a:t>
            </a:r>
            <a:r>
              <a:rPr lang="en-US" sz="6400" dirty="0">
                <a:cs typeface="B Mitra" pitchFamily="2" charset="-78"/>
              </a:rPr>
              <a:t>device and performing necessary medical tests and examinations if needed based on the diagnosis and recommendation of a physician);</a:t>
            </a:r>
          </a:p>
          <a:p>
            <a:pPr algn="just">
              <a:lnSpc>
                <a:spcPct val="120000"/>
              </a:lnSpc>
            </a:pPr>
            <a:r>
              <a:rPr lang="en-US" sz="6400" dirty="0">
                <a:cs typeface="B Mitra" pitchFamily="2" charset="-78"/>
              </a:rPr>
              <a:t>Implementing social distancing in the entrances and exits of the Plant and Site; </a:t>
            </a:r>
          </a:p>
          <a:p>
            <a:pPr algn="just"/>
            <a:endParaRPr lang="en-US" sz="6400" dirty="0">
              <a:cs typeface="B Mitra" pitchFamily="2" charset="-78"/>
            </a:endParaRPr>
          </a:p>
          <a:p>
            <a:pPr algn="just"/>
            <a:endParaRPr lang="en-US" sz="6400" dirty="0">
              <a:cs typeface="B Mitra" pitchFamily="2" charset="-78"/>
            </a:endParaRPr>
          </a:p>
          <a:p>
            <a:pPr algn="just"/>
            <a:r>
              <a:rPr lang="ru-RU" sz="6400" dirty="0">
                <a:solidFill>
                  <a:srgbClr val="0070C0"/>
                </a:solidFill>
                <a:cs typeface="B Mitra" pitchFamily="2" charset="-78"/>
              </a:rPr>
              <a:t>Мониторинг состояния здоровья сменного персонала перед началом смены (особенно персонала Главного диспетчерского пункта) в центре скорой помощи, расположенном на объекте, путем измерения температуры и насыщения крови кислородом персонала;</a:t>
            </a:r>
            <a:endParaRPr lang="en-US" sz="6400" dirty="0">
              <a:solidFill>
                <a:srgbClr val="0070C0"/>
              </a:solidFill>
              <a:cs typeface="B Mitra" pitchFamily="2" charset="-78"/>
            </a:endParaRPr>
          </a:p>
          <a:p>
            <a:pPr algn="just"/>
            <a:r>
              <a:rPr lang="ru-RU" sz="6400" dirty="0">
                <a:solidFill>
                  <a:srgbClr val="0070C0"/>
                </a:solidFill>
                <a:cs typeface="B Mitra" pitchFamily="2" charset="-78"/>
              </a:rPr>
              <a:t>Проведение клинических и лабораторных обследований в клинике </a:t>
            </a:r>
            <a:r>
              <a:rPr lang="ru-RU" sz="6400" dirty="0" smtClean="0">
                <a:solidFill>
                  <a:srgbClr val="0070C0"/>
                </a:solidFill>
                <a:cs typeface="B Mitra" pitchFamily="2" charset="-78"/>
              </a:rPr>
              <a:t>станции </a:t>
            </a:r>
            <a:r>
              <a:rPr lang="ru-RU" sz="6400" dirty="0">
                <a:solidFill>
                  <a:srgbClr val="0070C0"/>
                </a:solidFill>
                <a:cs typeface="B Mitra" pitchFamily="2" charset="-78"/>
              </a:rPr>
              <a:t>для выявленных людей с подозрением на заболевание или людей с подозрительными симптомами (измерение количества насыщения крови кислородом с помощью пульсоксиметра и выполнение необходимых медицинских тестов и обследований, если это необходимо, на основании диагноза. и рекомендация врача);</a:t>
            </a:r>
            <a:endParaRPr lang="en-US" sz="6400" dirty="0">
              <a:solidFill>
                <a:srgbClr val="0070C0"/>
              </a:solidFill>
              <a:cs typeface="B Mitra" pitchFamily="2" charset="-78"/>
            </a:endParaRPr>
          </a:p>
          <a:p>
            <a:pPr algn="just"/>
            <a:r>
              <a:rPr lang="ru-RU" sz="6400" dirty="0">
                <a:solidFill>
                  <a:srgbClr val="0070C0"/>
                </a:solidFill>
                <a:cs typeface="B Mitra" pitchFamily="2" charset="-78"/>
              </a:rPr>
              <a:t>Осуществление социального дистанцирования на входах и выходах на </a:t>
            </a:r>
            <a:r>
              <a:rPr lang="ru-RU" sz="6400" dirty="0" smtClean="0">
                <a:solidFill>
                  <a:srgbClr val="0070C0"/>
                </a:solidFill>
                <a:cs typeface="B Mitra" pitchFamily="2" charset="-78"/>
              </a:rPr>
              <a:t>Завод </a:t>
            </a:r>
            <a:r>
              <a:rPr lang="ru-RU" sz="6400" dirty="0">
                <a:solidFill>
                  <a:srgbClr val="0070C0"/>
                </a:solidFill>
                <a:cs typeface="B Mitra" pitchFamily="2" charset="-78"/>
              </a:rPr>
              <a:t>и Площадку;</a:t>
            </a:r>
            <a:endParaRPr lang="en-US" sz="6400" dirty="0">
              <a:solidFill>
                <a:srgbClr val="0070C0"/>
              </a:solidFill>
              <a:cs typeface="B Mitra" pitchFamily="2" charset="-78"/>
            </a:endParaRPr>
          </a:p>
          <a:p>
            <a:pPr marL="0" indent="0">
              <a:buNone/>
            </a:pPr>
            <a:endParaRPr lang="en-US" dirty="0"/>
          </a:p>
        </p:txBody>
      </p:sp>
      <p:sp>
        <p:nvSpPr>
          <p:cNvPr id="5" name="Title 2"/>
          <p:cNvSpPr>
            <a:spLocks noGrp="1"/>
          </p:cNvSpPr>
          <p:nvPr>
            <p:ph type="title"/>
          </p:nvPr>
        </p:nvSpPr>
        <p:spPr>
          <a:xfrm>
            <a:off x="374848" y="404664"/>
            <a:ext cx="8229600" cy="576064"/>
          </a:xfrm>
        </p:spPr>
        <p:txBody>
          <a:bodyPr>
            <a:normAutofit fontScale="90000"/>
          </a:bodyPr>
          <a:lstStyle/>
          <a:p>
            <a:r>
              <a:rPr lang="en-US" sz="2200" b="1" dirty="0">
                <a:latin typeface="+mn-lt"/>
                <a:cs typeface="B Mitra" pitchFamily="2" charset="-78"/>
              </a:rPr>
              <a:t>Protective Measures for COVID-19 Pandemic</a:t>
            </a:r>
            <a:br>
              <a:rPr lang="en-US" sz="2200" b="1" dirty="0">
                <a:latin typeface="+mn-lt"/>
                <a:cs typeface="B Mitra" pitchFamily="2" charset="-78"/>
              </a:rPr>
            </a:br>
            <a:r>
              <a:rPr lang="ru-RU" sz="2200" b="1" dirty="0">
                <a:solidFill>
                  <a:srgbClr val="002060"/>
                </a:solidFill>
                <a:latin typeface="+mn-lt"/>
                <a:cs typeface="B Mitra" pitchFamily="2" charset="-78"/>
              </a:rPr>
              <a:t>Меры защиты от пандемии COVID-19</a:t>
            </a:r>
            <a:endParaRPr lang="en-US" sz="2200" b="1" dirty="0">
              <a:solidFill>
                <a:srgbClr val="002060"/>
              </a:solidFill>
              <a:latin typeface="+mn-lt"/>
              <a:cs typeface="B Mitra" pitchFamily="2" charset="-78"/>
            </a:endParaRPr>
          </a:p>
        </p:txBody>
      </p:sp>
      <p:sp>
        <p:nvSpPr>
          <p:cNvPr id="6" name="Footer Placeholder 4"/>
          <p:cNvSpPr txBox="1">
            <a:spLocks/>
          </p:cNvSpPr>
          <p:nvPr/>
        </p:nvSpPr>
        <p:spPr>
          <a:xfrm>
            <a:off x="3128433" y="6290963"/>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34274159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611561" y="1628800"/>
            <a:ext cx="7668840" cy="4497363"/>
          </a:xfrm>
        </p:spPr>
        <p:txBody>
          <a:bodyPr>
            <a:normAutofit/>
          </a:bodyPr>
          <a:lstStyle/>
          <a:p>
            <a:pPr algn="just"/>
            <a:r>
              <a:rPr lang="en-US" sz="1600" dirty="0">
                <a:cs typeface="B Mitra" pitchFamily="2" charset="-78"/>
              </a:rPr>
              <a:t>Installing plastic cover on elevators buttons and ATM buttons in order to facilitate their disinfection;  </a:t>
            </a:r>
          </a:p>
          <a:p>
            <a:pPr algn="just"/>
            <a:r>
              <a:rPr lang="en-US" sz="1600" dirty="0">
                <a:cs typeface="B Mitra" pitchFamily="2" charset="-78"/>
              </a:rPr>
              <a:t>Following up on the conditions of the people suspected to have the disease, receiving home care on physician’s recommendation or those referred or dispatched to Bushehr medical centers;   </a:t>
            </a:r>
          </a:p>
          <a:p>
            <a:pPr algn="just"/>
            <a:r>
              <a:rPr lang="en-US" sz="1600" dirty="0">
                <a:cs typeface="B Mitra" pitchFamily="2" charset="-78"/>
              </a:rPr>
              <a:t>Taking appropriate preventive measures in order to screen the maintenance and repair contractor’s staff of the Plant; </a:t>
            </a:r>
          </a:p>
          <a:p>
            <a:pPr algn="just"/>
            <a:endParaRPr lang="en-US" sz="1600" dirty="0">
              <a:cs typeface="B Mitra" pitchFamily="2" charset="-78"/>
            </a:endParaRPr>
          </a:p>
          <a:p>
            <a:pPr algn="just"/>
            <a:r>
              <a:rPr lang="ru-RU" sz="1600" dirty="0">
                <a:solidFill>
                  <a:srgbClr val="0070C0"/>
                </a:solidFill>
              </a:rPr>
              <a:t>Установка пластиковой крышки на кнопки лифтов и банкоматов для облегчения их дезинфекции;</a:t>
            </a:r>
            <a:endParaRPr lang="en-US" sz="1600" dirty="0">
              <a:solidFill>
                <a:srgbClr val="0070C0"/>
              </a:solidFill>
            </a:endParaRPr>
          </a:p>
          <a:p>
            <a:pPr algn="just"/>
            <a:r>
              <a:rPr lang="ru-RU" sz="1600" dirty="0">
                <a:solidFill>
                  <a:srgbClr val="0070C0"/>
                </a:solidFill>
              </a:rPr>
              <a:t>Наблюдение за состоянием людей, подозреваемых в заболевании, получающих помощь на дому по рекомендации врача или лиц, направленных или отправленных в медицинские центры Бушера;</a:t>
            </a:r>
            <a:endParaRPr lang="en-US" sz="1600" dirty="0">
              <a:solidFill>
                <a:srgbClr val="0070C0"/>
              </a:solidFill>
            </a:endParaRPr>
          </a:p>
          <a:p>
            <a:pPr algn="just"/>
            <a:r>
              <a:rPr lang="ru-RU" sz="1600" dirty="0">
                <a:solidFill>
                  <a:srgbClr val="0070C0"/>
                </a:solidFill>
              </a:rPr>
              <a:t>Принятие соответствующих профилактических мер по проверке персонала подрядных организаций по ТО и ремонту </a:t>
            </a:r>
            <a:r>
              <a:rPr lang="ru-RU" sz="1600" dirty="0" smtClean="0">
                <a:solidFill>
                  <a:srgbClr val="0070C0"/>
                </a:solidFill>
              </a:rPr>
              <a:t>станции;</a:t>
            </a:r>
            <a:endParaRPr lang="en-US" sz="1600" dirty="0">
              <a:solidFill>
                <a:srgbClr val="0070C0"/>
              </a:solidFill>
              <a:cs typeface="B Mitra" pitchFamily="2" charset="-78"/>
            </a:endParaRPr>
          </a:p>
        </p:txBody>
      </p:sp>
      <p:sp>
        <p:nvSpPr>
          <p:cNvPr id="5" name="Title 2"/>
          <p:cNvSpPr>
            <a:spLocks noGrp="1"/>
          </p:cNvSpPr>
          <p:nvPr>
            <p:ph type="title"/>
          </p:nvPr>
        </p:nvSpPr>
        <p:spPr>
          <a:xfrm>
            <a:off x="374848" y="404664"/>
            <a:ext cx="8229600" cy="576064"/>
          </a:xfrm>
        </p:spPr>
        <p:txBody>
          <a:bodyPr>
            <a:normAutofit fontScale="90000"/>
          </a:bodyPr>
          <a:lstStyle/>
          <a:p>
            <a:r>
              <a:rPr lang="en-US" sz="2200" b="1" dirty="0">
                <a:latin typeface="+mn-lt"/>
                <a:cs typeface="B Mitra" pitchFamily="2" charset="-78"/>
              </a:rPr>
              <a:t>Protective Measures for COVID-19 Pandemic</a:t>
            </a:r>
            <a:br>
              <a:rPr lang="en-US" sz="2200" b="1" dirty="0">
                <a:latin typeface="+mn-lt"/>
                <a:cs typeface="B Mitra" pitchFamily="2" charset="-78"/>
              </a:rPr>
            </a:br>
            <a:r>
              <a:rPr lang="ru-RU" sz="2200" b="1" dirty="0">
                <a:solidFill>
                  <a:srgbClr val="002060"/>
                </a:solidFill>
                <a:latin typeface="+mn-lt"/>
                <a:cs typeface="B Mitra" pitchFamily="2" charset="-78"/>
              </a:rPr>
              <a:t>Меры защиты от пандемии COVID-19</a:t>
            </a:r>
            <a:endParaRPr lang="en-US" sz="2200" b="1" dirty="0">
              <a:solidFill>
                <a:srgbClr val="002060"/>
              </a:solidFill>
              <a:latin typeface="+mn-lt"/>
              <a:cs typeface="B Mitra" pitchFamily="2" charset="-78"/>
            </a:endParaRPr>
          </a:p>
        </p:txBody>
      </p:sp>
      <p:sp>
        <p:nvSpPr>
          <p:cNvPr id="6" name="Footer Placeholder 4"/>
          <p:cNvSpPr txBox="1">
            <a:spLocks/>
          </p:cNvSpPr>
          <p:nvPr/>
        </p:nvSpPr>
        <p:spPr>
          <a:xfrm>
            <a:off x="3041848"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35792668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251520" y="1196752"/>
            <a:ext cx="8640959" cy="4929411"/>
          </a:xfrm>
        </p:spPr>
        <p:txBody>
          <a:bodyPr>
            <a:normAutofit/>
          </a:bodyPr>
          <a:lstStyle/>
          <a:p>
            <a:pPr indent="0" algn="just">
              <a:spcAft>
                <a:spcPts val="0"/>
              </a:spcAft>
              <a:buNone/>
            </a:pPr>
            <a:r>
              <a:rPr lang="en-US" sz="2800" dirty="0"/>
              <a:t>The construction of a nuclear power plant in Iran was started in 1975 by the German company KWU (a subsidiary of Siemens). After the February 1979 Islamic Revolution, the contract was terminated and construction of the station was halted. </a:t>
            </a:r>
          </a:p>
          <a:p>
            <a:pPr indent="0" algn="just">
              <a:spcAft>
                <a:spcPts val="0"/>
              </a:spcAft>
              <a:buNone/>
            </a:pPr>
            <a:endParaRPr lang="en-US" sz="2600" dirty="0">
              <a:ea typeface="Times New Roman"/>
              <a:cs typeface="Arial" pitchFamily="34" charset="0"/>
            </a:endParaRPr>
          </a:p>
          <a:p>
            <a:pPr indent="0" algn="just">
              <a:spcAft>
                <a:spcPts val="0"/>
              </a:spcAft>
              <a:buNone/>
            </a:pPr>
            <a:r>
              <a:rPr lang="ru-RU" sz="2600" dirty="0">
                <a:solidFill>
                  <a:srgbClr val="0070C0"/>
                </a:solidFill>
                <a:ea typeface="Times New Roman"/>
                <a:cs typeface="Arial" pitchFamily="34" charset="0"/>
              </a:rPr>
              <a:t>Строительство АЭС в Иране было начато в 1975 году немецкой фирмой «KWU» (филиал компании "Сименс"). После февральской Исламской революции 1979 года контракт был расторгнут и строительство станции прекратилось.</a:t>
            </a:r>
            <a:endParaRPr lang="en-US" sz="2600" dirty="0">
              <a:solidFill>
                <a:srgbClr val="0070C0"/>
              </a:solidFill>
              <a:ea typeface="Times New Roman"/>
              <a:cs typeface="Arial" pitchFamily="34" charset="0"/>
            </a:endParaRPr>
          </a:p>
        </p:txBody>
      </p:sp>
      <p:sp>
        <p:nvSpPr>
          <p:cNvPr id="6" name="Title 2"/>
          <p:cNvSpPr>
            <a:spLocks noGrp="1"/>
          </p:cNvSpPr>
          <p:nvPr>
            <p:ph type="title"/>
          </p:nvPr>
        </p:nvSpPr>
        <p:spPr>
          <a:xfrm>
            <a:off x="2195736" y="404664"/>
            <a:ext cx="4824536" cy="936104"/>
          </a:xfrm>
        </p:spPr>
        <p:txBody>
          <a:bodyPr>
            <a:noAutofit/>
          </a:bodyPr>
          <a:lstStyle/>
          <a:p>
            <a:r>
              <a:rPr lang="en-US" sz="2000" b="1" dirty="0">
                <a:latin typeface="+mn-lt"/>
                <a:cs typeface="B Mitra" pitchFamily="2" charset="-78"/>
              </a:rPr>
              <a:t>Brief Introduction of the Bushehr NPP</a:t>
            </a:r>
            <a:br>
              <a:rPr lang="en-US" sz="2000" b="1" dirty="0">
                <a:latin typeface="+mn-lt"/>
                <a:cs typeface="B Mitra" pitchFamily="2" charset="-78"/>
              </a:rPr>
            </a:br>
            <a:r>
              <a:rPr lang="ru-RU" sz="2000" b="1" dirty="0">
                <a:solidFill>
                  <a:srgbClr val="002060"/>
                </a:solidFill>
                <a:latin typeface="+mn-lt"/>
                <a:cs typeface="B Mitra" pitchFamily="2" charset="-78"/>
              </a:rPr>
              <a:t>Краткое знакомство с АЭС Бушер</a:t>
            </a:r>
            <a:endParaRPr lang="en-US" sz="2000" b="1" dirty="0">
              <a:solidFill>
                <a:srgbClr val="002060"/>
              </a:solidFill>
              <a:latin typeface="+mn-lt"/>
              <a:cs typeface="B Mitra" pitchFamily="2" charset="-78"/>
            </a:endParaRPr>
          </a:p>
        </p:txBody>
      </p:sp>
      <p:sp>
        <p:nvSpPr>
          <p:cNvPr id="5" name="Footer Placeholder 4"/>
          <p:cNvSpPr txBox="1">
            <a:spLocks/>
          </p:cNvSpPr>
          <p:nvPr/>
        </p:nvSpPr>
        <p:spPr>
          <a:xfrm>
            <a:off x="3124200" y="6093296"/>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26299082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872067" y="1556792"/>
            <a:ext cx="7408333" cy="4569371"/>
          </a:xfrm>
        </p:spPr>
        <p:txBody>
          <a:bodyPr>
            <a:normAutofit/>
          </a:bodyPr>
          <a:lstStyle/>
          <a:p>
            <a:pPr algn="just"/>
            <a:r>
              <a:rPr lang="en-US" sz="1800" dirty="0">
                <a:latin typeface="Cambria" pitchFamily="18" charset="0"/>
                <a:cs typeface="B Mitra" pitchFamily="2" charset="-78"/>
              </a:rPr>
              <a:t>Fully implementing the return-to-work process of staff already infected or suspected to be infected through performing clinical examinations and medical tests, and issuing health certificate by occupational health physician of the Plant. </a:t>
            </a:r>
          </a:p>
          <a:p>
            <a:pPr algn="just"/>
            <a:r>
              <a:rPr lang="en-US" sz="1800" dirty="0">
                <a:latin typeface="Cambria" pitchFamily="18" charset="0"/>
                <a:cs typeface="B Mitra" pitchFamily="2" charset="-78"/>
              </a:rPr>
              <a:t>Vaccination of all Plant’s employees and contractors working in the Bushehr power Plant.  </a:t>
            </a:r>
          </a:p>
          <a:p>
            <a:pPr algn="just"/>
            <a:endParaRPr lang="en-US" sz="1800" dirty="0">
              <a:latin typeface="Cambria" pitchFamily="18" charset="0"/>
              <a:cs typeface="B Mitra" pitchFamily="2" charset="-78"/>
            </a:endParaRPr>
          </a:p>
          <a:p>
            <a:pPr algn="just"/>
            <a:r>
              <a:rPr lang="ru-RU" sz="1800" dirty="0">
                <a:solidFill>
                  <a:srgbClr val="0070C0"/>
                </a:solidFill>
              </a:rPr>
              <a:t>Полное внедрение процесса возвращения к работе персонала, уже инфицированного или подозреваемого на заражение, посредством проведения клинических осмотров и медицинских тестов, а также выдачи справки о состоянии здоровья врачом по гигиене труда на </a:t>
            </a:r>
            <a:r>
              <a:rPr lang="ru-RU" sz="1800" dirty="0" smtClean="0">
                <a:solidFill>
                  <a:srgbClr val="0070C0"/>
                </a:solidFill>
              </a:rPr>
              <a:t>заводе</a:t>
            </a:r>
            <a:r>
              <a:rPr lang="ru-RU" sz="1800" dirty="0">
                <a:solidFill>
                  <a:srgbClr val="0070C0"/>
                </a:solidFill>
              </a:rPr>
              <a:t>.</a:t>
            </a:r>
            <a:endParaRPr lang="en-US" sz="1800" dirty="0">
              <a:solidFill>
                <a:srgbClr val="0070C0"/>
              </a:solidFill>
            </a:endParaRPr>
          </a:p>
          <a:p>
            <a:pPr algn="just"/>
            <a:r>
              <a:rPr lang="ru-RU" sz="1800" dirty="0">
                <a:solidFill>
                  <a:srgbClr val="0070C0"/>
                </a:solidFill>
              </a:rPr>
              <a:t>Вакцинация всех сотрудников </a:t>
            </a:r>
            <a:r>
              <a:rPr lang="ru-RU" sz="1800" dirty="0" smtClean="0">
                <a:solidFill>
                  <a:srgbClr val="0070C0"/>
                </a:solidFill>
              </a:rPr>
              <a:t>станции </a:t>
            </a:r>
            <a:r>
              <a:rPr lang="ru-RU" sz="1800" dirty="0">
                <a:solidFill>
                  <a:srgbClr val="0070C0"/>
                </a:solidFill>
              </a:rPr>
              <a:t>и подрядчиков, работающих на Бушерской электростанции.</a:t>
            </a:r>
            <a:endParaRPr lang="en-US" dirty="0">
              <a:solidFill>
                <a:srgbClr val="0070C0"/>
              </a:solidFill>
            </a:endParaRPr>
          </a:p>
        </p:txBody>
      </p:sp>
      <p:sp>
        <p:nvSpPr>
          <p:cNvPr id="5" name="Title 2"/>
          <p:cNvSpPr>
            <a:spLocks noGrp="1"/>
          </p:cNvSpPr>
          <p:nvPr>
            <p:ph type="title"/>
          </p:nvPr>
        </p:nvSpPr>
        <p:spPr>
          <a:xfrm>
            <a:off x="374848" y="404664"/>
            <a:ext cx="8229600" cy="576064"/>
          </a:xfrm>
        </p:spPr>
        <p:txBody>
          <a:bodyPr>
            <a:normAutofit fontScale="90000"/>
          </a:bodyPr>
          <a:lstStyle/>
          <a:p>
            <a:r>
              <a:rPr lang="en-US" sz="2200" b="1" dirty="0">
                <a:latin typeface="+mn-lt"/>
                <a:cs typeface="B Mitra" pitchFamily="2" charset="-78"/>
              </a:rPr>
              <a:t>Protective Measures for COVID-19 Pandemic</a:t>
            </a:r>
            <a:br>
              <a:rPr lang="en-US" sz="2200" b="1" dirty="0">
                <a:latin typeface="+mn-lt"/>
                <a:cs typeface="B Mitra" pitchFamily="2" charset="-78"/>
              </a:rPr>
            </a:br>
            <a:r>
              <a:rPr lang="ru-RU" sz="2200" b="1" dirty="0">
                <a:solidFill>
                  <a:srgbClr val="002060"/>
                </a:solidFill>
                <a:latin typeface="+mn-lt"/>
                <a:cs typeface="B Mitra" pitchFamily="2" charset="-78"/>
              </a:rPr>
              <a:t>Меры защиты от пандемии COVID-19</a:t>
            </a:r>
            <a:endParaRPr lang="en-US" sz="2200" b="1" dirty="0">
              <a:solidFill>
                <a:srgbClr val="002060"/>
              </a:solidFill>
              <a:latin typeface="+mn-lt"/>
              <a:cs typeface="B Mitra" pitchFamily="2" charset="-78"/>
            </a:endParaRPr>
          </a:p>
        </p:txBody>
      </p:sp>
      <p:sp>
        <p:nvSpPr>
          <p:cNvPr id="6" name="Footer Placeholder 4"/>
          <p:cNvSpPr txBox="1">
            <a:spLocks/>
          </p:cNvSpPr>
          <p:nvPr/>
        </p:nvSpPr>
        <p:spPr>
          <a:xfrm>
            <a:off x="3041848"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2329222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1D (39)"/>
          <p:cNvPicPr>
            <a:picLocks noChangeAspect="1" noChangeArrowheads="1"/>
          </p:cNvPicPr>
          <p:nvPr/>
        </p:nvPicPr>
        <p:blipFill>
          <a:blip r:embed="rId2"/>
          <a:srcRect/>
          <a:stretch>
            <a:fillRect/>
          </a:stretch>
        </p:blipFill>
        <p:spPr bwMode="auto">
          <a:xfrm>
            <a:off x="179512" y="1196753"/>
            <a:ext cx="8774796" cy="4795320"/>
          </a:xfrm>
          <a:prstGeom prst="rect">
            <a:avLst/>
          </a:prstGeom>
          <a:noFill/>
          <a:ln w="9525">
            <a:noFill/>
            <a:miter lim="800000"/>
            <a:headEnd/>
            <a:tailEnd/>
          </a:ln>
        </p:spPr>
      </p:pic>
      <p:sp>
        <p:nvSpPr>
          <p:cNvPr id="8" name="Text Box 11"/>
          <p:cNvSpPr txBox="1">
            <a:spLocks noChangeArrowheads="1"/>
          </p:cNvSpPr>
          <p:nvPr/>
        </p:nvSpPr>
        <p:spPr bwMode="auto">
          <a:xfrm>
            <a:off x="467544" y="1198087"/>
            <a:ext cx="7920880" cy="1323439"/>
          </a:xfrm>
          <a:prstGeom prst="rect">
            <a:avLst/>
          </a:prstGeom>
          <a:noFill/>
          <a:ln w="9525">
            <a:noFill/>
            <a:miter lim="800000"/>
            <a:headEnd/>
            <a:tailEnd/>
          </a:ln>
        </p:spPr>
        <p:txBody>
          <a:bodyPr wrap="square">
            <a:spAutoFit/>
          </a:bodyPr>
          <a:lstStyle/>
          <a:p>
            <a:pPr algn="ctr">
              <a:spcBef>
                <a:spcPct val="50000"/>
              </a:spcBef>
            </a:pPr>
            <a:r>
              <a:rPr lang="en-US" sz="3200" b="1" i="1" dirty="0">
                <a:cs typeface="Arial" charset="0"/>
              </a:rPr>
              <a:t>Thank you for your attention</a:t>
            </a:r>
            <a:r>
              <a:rPr lang="ru-RU" sz="3200" b="1" i="1" dirty="0">
                <a:cs typeface="Arial" charset="0"/>
              </a:rPr>
              <a:t>!</a:t>
            </a:r>
            <a:endParaRPr lang="fa-IR" sz="3200" b="1" i="1" dirty="0">
              <a:cs typeface="Arial" charset="0"/>
            </a:endParaRPr>
          </a:p>
          <a:p>
            <a:pPr algn="ctr">
              <a:spcBef>
                <a:spcPct val="50000"/>
              </a:spcBef>
            </a:pPr>
            <a:r>
              <a:rPr lang="ru-RU" sz="3200" b="1" dirty="0">
                <a:solidFill>
                  <a:srgbClr val="002060"/>
                </a:solidFill>
                <a:cs typeface="B Mitra" pitchFamily="2" charset="-78"/>
              </a:rPr>
              <a:t>Спасибо за внимание!</a:t>
            </a:r>
            <a:endParaRPr lang="en-US" sz="3200" b="1" dirty="0">
              <a:solidFill>
                <a:srgbClr val="002060"/>
              </a:solidFill>
              <a:cs typeface="B Mitra" pitchFamily="2" charset="-78"/>
            </a:endParaRPr>
          </a:p>
        </p:txBody>
      </p:sp>
      <p:sp>
        <p:nvSpPr>
          <p:cNvPr id="4" name="Footer Placeholder 4"/>
          <p:cNvSpPr txBox="1">
            <a:spLocks/>
          </p:cNvSpPr>
          <p:nvPr/>
        </p:nvSpPr>
        <p:spPr>
          <a:xfrm>
            <a:off x="3119110" y="6245225"/>
            <a:ext cx="2895600" cy="61277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solidFill>
                  <a:schemeClr val="tx1"/>
                </a:solidFill>
                <a:cs typeface="Times New Roman" pitchFamily="18" charset="0"/>
              </a:rPr>
              <a:t>WANO MC RCC Meeting</a:t>
            </a:r>
          </a:p>
          <a:p>
            <a:pPr>
              <a:defRPr/>
            </a:pPr>
            <a:r>
              <a:rPr lang="en-US" dirty="0">
                <a:solidFill>
                  <a:schemeClr val="tx1"/>
                </a:solidFill>
                <a:cs typeface="Times New Roman" pitchFamily="18" charset="0"/>
              </a:rPr>
              <a:t>(</a:t>
            </a:r>
            <a:r>
              <a:rPr lang="en-US" dirty="0" smtClean="0">
                <a:solidFill>
                  <a:schemeClr val="tx1"/>
                </a:solidFill>
                <a:cs typeface="Times New Roman" pitchFamily="18" charset="0"/>
              </a:rPr>
              <a:t>9-10 </a:t>
            </a:r>
            <a:r>
              <a:rPr lang="en-US" dirty="0">
                <a:solidFill>
                  <a:schemeClr val="tx1"/>
                </a:solidFill>
                <a:cs typeface="Times New Roman" pitchFamily="18" charset="0"/>
              </a:rPr>
              <a:t>November 2021</a:t>
            </a:r>
            <a:r>
              <a:rPr lang="en-US" dirty="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2519790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just">
              <a:buNone/>
            </a:pPr>
            <a:r>
              <a:rPr lang="en-US" dirty="0"/>
              <a:t>In August 1992, a Russian-Iranian intergovernmental agreement was signed on cooperation in the peaceful use of atomic energy and on the construction of a nuclear power plant in Iran. </a:t>
            </a:r>
            <a:endParaRPr lang="en-US" dirty="0" smtClean="0"/>
          </a:p>
          <a:p>
            <a:pPr marL="0" indent="0" algn="just">
              <a:buNone/>
            </a:pPr>
            <a:endParaRPr lang="en-US" dirty="0">
              <a:latin typeface="Cambria" pitchFamily="18" charset="0"/>
              <a:ea typeface="Times New Roman"/>
              <a:cs typeface="Arial" pitchFamily="34" charset="0"/>
            </a:endParaRPr>
          </a:p>
          <a:p>
            <a:pPr marL="0" indent="0" algn="just">
              <a:buNone/>
            </a:pPr>
            <a:r>
              <a:rPr lang="ru-RU" dirty="0">
                <a:solidFill>
                  <a:srgbClr val="0070C0"/>
                </a:solidFill>
              </a:rPr>
              <a:t>В августе 1992-го подписано Российско-Иранское межправительственное соглашение о сотрудничестве в мирном использовании атомной энергии и о сооружении на территории Ирана атомной электростанции</a:t>
            </a:r>
            <a:r>
              <a:rPr lang="ru-RU" dirty="0">
                <a:solidFill>
                  <a:srgbClr val="0070C0"/>
                </a:solidFill>
                <a:ea typeface="Times New Roman"/>
                <a:cs typeface="Arial" pitchFamily="34" charset="0"/>
              </a:rPr>
              <a:t>.</a:t>
            </a:r>
            <a:endParaRPr lang="en-US" dirty="0">
              <a:solidFill>
                <a:srgbClr val="0070C0"/>
              </a:solidFill>
              <a:ea typeface="Times New Roman"/>
              <a:cs typeface="Arial" pitchFamily="34" charset="0"/>
            </a:endParaRPr>
          </a:p>
          <a:p>
            <a:endParaRPr lang="en-US" sz="1300" dirty="0">
              <a:cs typeface="Times New Roman" pitchFamily="18" charset="0"/>
            </a:endParaRPr>
          </a:p>
        </p:txBody>
      </p:sp>
      <p:sp>
        <p:nvSpPr>
          <p:cNvPr id="5" name="Title 2"/>
          <p:cNvSpPr>
            <a:spLocks noGrp="1"/>
          </p:cNvSpPr>
          <p:nvPr>
            <p:ph type="title"/>
          </p:nvPr>
        </p:nvSpPr>
        <p:spPr>
          <a:xfrm>
            <a:off x="2195736" y="404664"/>
            <a:ext cx="4824536" cy="936104"/>
          </a:xfrm>
        </p:spPr>
        <p:txBody>
          <a:bodyPr>
            <a:noAutofit/>
          </a:bodyPr>
          <a:lstStyle/>
          <a:p>
            <a:r>
              <a:rPr lang="en-US" sz="2000" b="1" dirty="0">
                <a:latin typeface="+mn-lt"/>
                <a:cs typeface="B Mitra" pitchFamily="2" charset="-78"/>
              </a:rPr>
              <a:t>Brief Introduction of the Bushehr NPP</a:t>
            </a:r>
            <a:br>
              <a:rPr lang="en-US" sz="2000" b="1" dirty="0">
                <a:latin typeface="+mn-lt"/>
                <a:cs typeface="B Mitra" pitchFamily="2" charset="-78"/>
              </a:rPr>
            </a:br>
            <a:r>
              <a:rPr lang="ru-RU" sz="2000" b="1" dirty="0">
                <a:solidFill>
                  <a:srgbClr val="002060"/>
                </a:solidFill>
                <a:latin typeface="+mn-lt"/>
                <a:cs typeface="B Mitra" pitchFamily="2" charset="-78"/>
              </a:rPr>
              <a:t>Краткое знакомство с АЭС Бушер</a:t>
            </a:r>
            <a:endParaRPr lang="en-US" sz="2000" b="1" dirty="0">
              <a:solidFill>
                <a:srgbClr val="002060"/>
              </a:solidFill>
              <a:latin typeface="+mn-lt"/>
              <a:cs typeface="B Mitra" pitchFamily="2" charset="-78"/>
            </a:endParaRPr>
          </a:p>
        </p:txBody>
      </p:sp>
      <p:sp>
        <p:nvSpPr>
          <p:cNvPr id="4" name="Footer Placeholder 4"/>
          <p:cNvSpPr txBox="1">
            <a:spLocks/>
          </p:cNvSpPr>
          <p:nvPr/>
        </p:nvSpPr>
        <p:spPr>
          <a:xfrm>
            <a:off x="3124200" y="6093296"/>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16656460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196752"/>
            <a:ext cx="8229600" cy="4968551"/>
          </a:xfrm>
        </p:spPr>
      </p:pic>
      <p:sp>
        <p:nvSpPr>
          <p:cNvPr id="5" name="Rectangle 4"/>
          <p:cNvSpPr/>
          <p:nvPr/>
        </p:nvSpPr>
        <p:spPr>
          <a:xfrm>
            <a:off x="3095836" y="332656"/>
            <a:ext cx="2952328" cy="707886"/>
          </a:xfrm>
          <a:prstGeom prst="rect">
            <a:avLst/>
          </a:prstGeom>
        </p:spPr>
        <p:txBody>
          <a:bodyPr wrap="square">
            <a:spAutoFit/>
          </a:bodyPr>
          <a:lstStyle/>
          <a:p>
            <a:pPr algn="ctr"/>
            <a:r>
              <a:rPr lang="en-US" sz="2000" dirty="0"/>
              <a:t>Bushehr </a:t>
            </a:r>
            <a:r>
              <a:rPr lang="en-US" sz="2000" dirty="0" smtClean="0"/>
              <a:t>Nights</a:t>
            </a:r>
            <a:endParaRPr lang="ru-RU" sz="2000" dirty="0" smtClean="0"/>
          </a:p>
          <a:p>
            <a:pPr algn="ctr"/>
            <a:r>
              <a:rPr lang="ru-RU" sz="2000" dirty="0" smtClean="0">
                <a:solidFill>
                  <a:srgbClr val="002060"/>
                </a:solidFill>
              </a:rPr>
              <a:t>Бушерские Ночи</a:t>
            </a:r>
            <a:endParaRPr lang="en-US" sz="2000" dirty="0"/>
          </a:p>
        </p:txBody>
      </p:sp>
      <p:sp>
        <p:nvSpPr>
          <p:cNvPr id="6" name="Footer Placeholder 4"/>
          <p:cNvSpPr txBox="1">
            <a:spLocks/>
          </p:cNvSpPr>
          <p:nvPr/>
        </p:nvSpPr>
        <p:spPr>
          <a:xfrm>
            <a:off x="3124200" y="6093296"/>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31603726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683568" y="1340768"/>
            <a:ext cx="7408333" cy="5112568"/>
          </a:xfrm>
        </p:spPr>
        <p:txBody>
          <a:bodyPr vert="horz" lIns="91440" tIns="45720" rIns="91440" bIns="45720" rtlCol="0">
            <a:noAutofit/>
          </a:bodyPr>
          <a:lstStyle/>
          <a:p>
            <a:pPr marL="0" indent="0" algn="just">
              <a:buNone/>
            </a:pPr>
            <a:r>
              <a:rPr lang="en-US" sz="2400" dirty="0"/>
              <a:t>In January 1995, a contract was signed between </a:t>
            </a:r>
            <a:r>
              <a:rPr lang="ru-RU" sz="2400" dirty="0"/>
              <a:t>«</a:t>
            </a:r>
            <a:r>
              <a:rPr lang="en-US" sz="2400" dirty="0"/>
              <a:t>Zarubezhatomenergostroy</a:t>
            </a:r>
            <a:r>
              <a:rPr lang="ru-RU" sz="2400" dirty="0"/>
              <a:t>»</a:t>
            </a:r>
            <a:r>
              <a:rPr lang="en-US" sz="2400" dirty="0"/>
              <a:t> and the Atomic Energy Organization of Iran (AEOI) to complete the construction of Unit 1 of the Bushehr nuclear power plant</a:t>
            </a:r>
            <a:r>
              <a:rPr lang="en-US" sz="2400" dirty="0" smtClean="0"/>
              <a:t>. </a:t>
            </a:r>
            <a:endParaRPr lang="en-US" sz="2400" dirty="0"/>
          </a:p>
          <a:p>
            <a:pPr marL="0" indent="0" algn="just">
              <a:buNone/>
            </a:pPr>
            <a:r>
              <a:rPr lang="en-US" sz="2400" dirty="0"/>
              <a:t>For the Bushehr NPP, the reference is Unit 4 of the Balakovo NPP (V-320). </a:t>
            </a:r>
            <a:endParaRPr lang="fa-IR" sz="2400" dirty="0" smtClean="0"/>
          </a:p>
          <a:p>
            <a:pPr marL="0" indent="0" algn="just">
              <a:buNone/>
            </a:pPr>
            <a:r>
              <a:rPr lang="ru-RU" sz="2400" dirty="0">
                <a:solidFill>
                  <a:srgbClr val="0070C0"/>
                </a:solidFill>
              </a:rPr>
              <a:t>В январе 1995 года между </a:t>
            </a:r>
            <a:r>
              <a:rPr lang="ru-RU" sz="2400" dirty="0">
                <a:solidFill>
                  <a:srgbClr val="0070C0"/>
                </a:solidFill>
              </a:rPr>
              <a:t>«</a:t>
            </a:r>
            <a:r>
              <a:rPr lang="ru-RU" sz="2400" dirty="0">
                <a:solidFill>
                  <a:srgbClr val="0070C0"/>
                </a:solidFill>
              </a:rPr>
              <a:t>Зарубежатомэнергострой» и Организацией по атомной энергии Ирана (ОАЭИ) подписан Контракт на завершение строительства блока 1 атомной электростанции Бушер</a:t>
            </a:r>
            <a:r>
              <a:rPr lang="ru-RU" sz="2400" dirty="0">
                <a:solidFill>
                  <a:srgbClr val="0070C0"/>
                </a:solidFill>
              </a:rPr>
              <a:t>.</a:t>
            </a:r>
            <a:endParaRPr lang="en-US" sz="2400" dirty="0">
              <a:solidFill>
                <a:srgbClr val="0070C0"/>
              </a:solidFill>
            </a:endParaRPr>
          </a:p>
          <a:p>
            <a:pPr marL="0" indent="0" algn="just">
              <a:buNone/>
            </a:pPr>
            <a:r>
              <a:rPr lang="ru-RU" sz="2400" dirty="0">
                <a:solidFill>
                  <a:srgbClr val="0070C0"/>
                </a:solidFill>
              </a:rPr>
              <a:t>Для АЭС «Бушер», референтным является Блок №4 Балаковской АЭС (В-320). </a:t>
            </a:r>
            <a:endParaRPr lang="en-US" sz="2400" dirty="0">
              <a:solidFill>
                <a:srgbClr val="0070C0"/>
              </a:solidFill>
            </a:endParaRPr>
          </a:p>
        </p:txBody>
      </p:sp>
      <p:sp>
        <p:nvSpPr>
          <p:cNvPr id="5" name="Title 2"/>
          <p:cNvSpPr>
            <a:spLocks noGrp="1"/>
          </p:cNvSpPr>
          <p:nvPr>
            <p:ph type="title"/>
          </p:nvPr>
        </p:nvSpPr>
        <p:spPr>
          <a:xfrm>
            <a:off x="2195736" y="404664"/>
            <a:ext cx="4824536" cy="936104"/>
          </a:xfrm>
        </p:spPr>
        <p:txBody>
          <a:bodyPr>
            <a:noAutofit/>
          </a:bodyPr>
          <a:lstStyle/>
          <a:p>
            <a:r>
              <a:rPr lang="en-US" sz="2000" b="1" dirty="0">
                <a:latin typeface="+mn-lt"/>
                <a:cs typeface="B Mitra" pitchFamily="2" charset="-78"/>
              </a:rPr>
              <a:t>Brief Introduction of the Bushehr NPP</a:t>
            </a:r>
            <a:br>
              <a:rPr lang="en-US" sz="2000" b="1" dirty="0">
                <a:latin typeface="+mn-lt"/>
                <a:cs typeface="B Mitra" pitchFamily="2" charset="-78"/>
              </a:rPr>
            </a:br>
            <a:r>
              <a:rPr lang="ru-RU" sz="2000" b="1" dirty="0">
                <a:solidFill>
                  <a:srgbClr val="002060"/>
                </a:solidFill>
                <a:latin typeface="+mn-lt"/>
                <a:cs typeface="B Mitra" pitchFamily="2" charset="-78"/>
              </a:rPr>
              <a:t>Краткое знакомство с АЭС Бушер</a:t>
            </a:r>
            <a:endParaRPr lang="en-US" sz="2000" b="1" dirty="0">
              <a:solidFill>
                <a:srgbClr val="002060"/>
              </a:solidFill>
              <a:latin typeface="+mn-lt"/>
              <a:cs typeface="B Mitra" pitchFamily="2" charset="-78"/>
            </a:endParaRPr>
          </a:p>
        </p:txBody>
      </p:sp>
      <p:sp>
        <p:nvSpPr>
          <p:cNvPr id="6" name="Footer Placeholder 4"/>
          <p:cNvSpPr txBox="1">
            <a:spLocks/>
          </p:cNvSpPr>
          <p:nvPr/>
        </p:nvSpPr>
        <p:spPr>
          <a:xfrm>
            <a:off x="3124200" y="6093296"/>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272568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685655857"/>
              </p:ext>
            </p:extLst>
          </p:nvPr>
        </p:nvGraphicFramePr>
        <p:xfrm>
          <a:off x="395536" y="1940352"/>
          <a:ext cx="8208912" cy="4331204"/>
        </p:xfrm>
        <a:graphic>
          <a:graphicData uri="http://schemas.openxmlformats.org/drawingml/2006/table">
            <a:tbl>
              <a:tblPr/>
              <a:tblGrid>
                <a:gridCol w="5143380">
                  <a:extLst>
                    <a:ext uri="{9D8B030D-6E8A-4147-A177-3AD203B41FA5}">
                      <a16:colId xmlns:a16="http://schemas.microsoft.com/office/drawing/2014/main" xmlns="" val="20000"/>
                    </a:ext>
                  </a:extLst>
                </a:gridCol>
                <a:gridCol w="3065532">
                  <a:extLst>
                    <a:ext uri="{9D8B030D-6E8A-4147-A177-3AD203B41FA5}">
                      <a16:colId xmlns:a16="http://schemas.microsoft.com/office/drawing/2014/main" xmlns="" val="20001"/>
                    </a:ext>
                  </a:extLst>
                </a:gridCol>
              </a:tblGrid>
              <a:tr h="398758">
                <a:tc>
                  <a:txBody>
                    <a:bodyPr/>
                    <a:lstStyle/>
                    <a:p>
                      <a:pPr algn="ctr">
                        <a:lnSpc>
                          <a:spcPct val="100000"/>
                        </a:lnSpc>
                        <a:spcAft>
                          <a:spcPts val="0"/>
                        </a:spcAft>
                      </a:pPr>
                      <a:r>
                        <a:rPr lang="en-US" sz="1400" b="1" dirty="0"/>
                        <a:t>Thermal power</a:t>
                      </a:r>
                      <a:endParaRPr lang="en-US" sz="1400" b="1" dirty="0">
                        <a:latin typeface="Cambria" pitchFamily="18" charset="0"/>
                        <a:ea typeface="Calibri"/>
                        <a:cs typeface="Nazanin"/>
                      </a:endParaRPr>
                    </a:p>
                    <a:p>
                      <a:pPr algn="ctr">
                        <a:lnSpc>
                          <a:spcPct val="100000"/>
                        </a:lnSpc>
                        <a:spcAft>
                          <a:spcPts val="0"/>
                        </a:spcAft>
                      </a:pPr>
                      <a:r>
                        <a:rPr lang="ru-RU" sz="1400" b="1" dirty="0">
                          <a:latin typeface="Cambria" pitchFamily="18" charset="0"/>
                          <a:ea typeface="Calibri"/>
                          <a:cs typeface="Nazanin"/>
                        </a:rPr>
                        <a:t>Тепловая мощность</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0000"/>
                        </a:lnSpc>
                        <a:spcAft>
                          <a:spcPts val="0"/>
                        </a:spcAft>
                      </a:pPr>
                      <a:r>
                        <a:rPr lang="en-US" sz="1400" b="1" dirty="0">
                          <a:latin typeface="Cambria" pitchFamily="18" charset="0"/>
                          <a:ea typeface="Calibri"/>
                          <a:cs typeface="Nazanin"/>
                        </a:rPr>
                        <a:t>3000 </a:t>
                      </a:r>
                      <a:r>
                        <a:rPr lang="ru-RU" sz="1400" b="1" dirty="0">
                          <a:latin typeface="Cambria" pitchFamily="18" charset="0"/>
                          <a:ea typeface="Calibri"/>
                          <a:cs typeface="Nazanin"/>
                        </a:rPr>
                        <a:t>МВт</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0"/>
                  </a:ext>
                </a:extLst>
              </a:tr>
              <a:tr h="398758">
                <a:tc>
                  <a:txBody>
                    <a:bodyPr/>
                    <a:lstStyle/>
                    <a:p>
                      <a:pPr marL="0" algn="ctr" defTabSz="914400" rtl="0" eaLnBrk="1" latinLnBrk="0" hangingPunct="1">
                        <a:lnSpc>
                          <a:spcPct val="100000"/>
                        </a:lnSpc>
                        <a:spcAft>
                          <a:spcPts val="0"/>
                        </a:spcAft>
                      </a:pPr>
                      <a:r>
                        <a:rPr lang="en-US" sz="1400" b="1" kern="1200" dirty="0">
                          <a:solidFill>
                            <a:schemeClr val="tx1"/>
                          </a:solidFill>
                          <a:latin typeface="+mn-lt"/>
                          <a:ea typeface="+mn-ea"/>
                          <a:cs typeface="+mn-cs"/>
                        </a:rPr>
                        <a:t>Electric power</a:t>
                      </a:r>
                    </a:p>
                    <a:p>
                      <a:pPr algn="ctr">
                        <a:lnSpc>
                          <a:spcPct val="100000"/>
                        </a:lnSpc>
                        <a:spcAft>
                          <a:spcPts val="0"/>
                        </a:spcAft>
                      </a:pPr>
                      <a:r>
                        <a:rPr lang="ru-RU" sz="1400" b="1" dirty="0">
                          <a:latin typeface="Cambria" pitchFamily="18" charset="0"/>
                          <a:ea typeface="Calibri"/>
                          <a:cs typeface="Nazanin"/>
                        </a:rPr>
                        <a:t>Электрическая мощность</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00000"/>
                        </a:lnSpc>
                        <a:spcAft>
                          <a:spcPts val="0"/>
                        </a:spcAft>
                      </a:pPr>
                      <a:r>
                        <a:rPr lang="en-US" sz="1400" b="1" dirty="0">
                          <a:latin typeface="Cambria" pitchFamily="18" charset="0"/>
                          <a:ea typeface="Calibri"/>
                          <a:cs typeface="Nazanin"/>
                        </a:rPr>
                        <a:t>1000 </a:t>
                      </a:r>
                      <a:r>
                        <a:rPr lang="ru-RU" sz="1400" b="1" dirty="0">
                          <a:latin typeface="Cambria" pitchFamily="18" charset="0"/>
                          <a:ea typeface="Calibri"/>
                          <a:cs typeface="Nazanin"/>
                        </a:rPr>
                        <a:t>МВт</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1"/>
                  </a:ext>
                </a:extLst>
              </a:tr>
              <a:tr h="398758">
                <a:tc>
                  <a:txBody>
                    <a:bodyPr/>
                    <a:lstStyle/>
                    <a:p>
                      <a:pPr marL="0" algn="ctr" defTabSz="914400" rtl="0" eaLnBrk="1" latinLnBrk="0" hangingPunct="1">
                        <a:lnSpc>
                          <a:spcPct val="100000"/>
                        </a:lnSpc>
                        <a:spcAft>
                          <a:spcPts val="0"/>
                        </a:spcAft>
                      </a:pPr>
                      <a:r>
                        <a:rPr lang="en-US" sz="1400" b="1" kern="1200" dirty="0">
                          <a:solidFill>
                            <a:schemeClr val="tx1"/>
                          </a:solidFill>
                          <a:latin typeface="+mn-lt"/>
                          <a:ea typeface="+mn-ea"/>
                          <a:cs typeface="+mn-cs"/>
                        </a:rPr>
                        <a:t>Fuel type</a:t>
                      </a:r>
                    </a:p>
                    <a:p>
                      <a:pPr algn="ctr">
                        <a:lnSpc>
                          <a:spcPct val="100000"/>
                        </a:lnSpc>
                        <a:spcAft>
                          <a:spcPts val="0"/>
                        </a:spcAft>
                      </a:pPr>
                      <a:r>
                        <a:rPr lang="ru-RU" sz="1400" b="1" dirty="0">
                          <a:latin typeface="Cambria" pitchFamily="18" charset="0"/>
                          <a:ea typeface="Calibri"/>
                          <a:cs typeface="Nazanin"/>
                        </a:rPr>
                        <a:t>Тип топлива</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0000"/>
                        </a:lnSpc>
                        <a:spcAft>
                          <a:spcPts val="0"/>
                        </a:spcAft>
                      </a:pPr>
                      <a:r>
                        <a:rPr lang="en-US" sz="1400" dirty="0"/>
                        <a:t>Sintered UO2</a:t>
                      </a:r>
                      <a:endParaRPr lang="en-US" sz="1400" b="1" dirty="0">
                        <a:latin typeface="Cambria" pitchFamily="18" charset="0"/>
                        <a:ea typeface="Calibri"/>
                        <a:cs typeface="Nazanin"/>
                      </a:endParaRPr>
                    </a:p>
                    <a:p>
                      <a:pPr algn="ctr">
                        <a:lnSpc>
                          <a:spcPct val="100000"/>
                        </a:lnSpc>
                        <a:spcAft>
                          <a:spcPts val="0"/>
                        </a:spcAft>
                      </a:pPr>
                      <a:r>
                        <a:rPr lang="ru-RU" sz="1400" b="1" dirty="0">
                          <a:latin typeface="Cambria" pitchFamily="18" charset="0"/>
                          <a:ea typeface="Calibri"/>
                          <a:cs typeface="Nazanin"/>
                        </a:rPr>
                        <a:t>Спеченный </a:t>
                      </a:r>
                      <a:r>
                        <a:rPr lang="en-US" sz="1400" b="1" dirty="0">
                          <a:latin typeface="Cambria" pitchFamily="18" charset="0"/>
                          <a:ea typeface="Calibri"/>
                          <a:cs typeface="Nazanin"/>
                        </a:rPr>
                        <a:t>UO</a:t>
                      </a:r>
                      <a:r>
                        <a:rPr lang="en-US" sz="1400" b="1" baseline="-25000" dirty="0">
                          <a:latin typeface="Cambria" pitchFamily="18" charset="0"/>
                          <a:ea typeface="Calibri"/>
                          <a:cs typeface="Nazanin"/>
                        </a:rPr>
                        <a:t>2</a:t>
                      </a: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2"/>
                  </a:ext>
                </a:extLst>
              </a:tr>
              <a:tr h="398758">
                <a:tc>
                  <a:txBody>
                    <a:bodyPr/>
                    <a:lstStyle/>
                    <a:p>
                      <a:pPr marL="0" algn="ctr" defTabSz="914400" rtl="0" eaLnBrk="1" latinLnBrk="0" hangingPunct="1">
                        <a:lnSpc>
                          <a:spcPct val="100000"/>
                        </a:lnSpc>
                        <a:spcAft>
                          <a:spcPts val="0"/>
                        </a:spcAft>
                      </a:pPr>
                      <a:r>
                        <a:rPr lang="en-US" sz="1400" b="1" kern="1200" dirty="0">
                          <a:solidFill>
                            <a:schemeClr val="tx1"/>
                          </a:solidFill>
                          <a:latin typeface="+mn-lt"/>
                          <a:ea typeface="+mn-ea"/>
                          <a:cs typeface="+mn-cs"/>
                        </a:rPr>
                        <a:t>Number of fuel assemblies</a:t>
                      </a:r>
                    </a:p>
                    <a:p>
                      <a:pPr algn="ctr">
                        <a:lnSpc>
                          <a:spcPct val="100000"/>
                        </a:lnSpc>
                        <a:spcAft>
                          <a:spcPts val="0"/>
                        </a:spcAft>
                      </a:pPr>
                      <a:r>
                        <a:rPr lang="ru-RU" sz="1400" b="1" dirty="0">
                          <a:latin typeface="Cambria" pitchFamily="18" charset="0"/>
                          <a:ea typeface="Calibri"/>
                          <a:cs typeface="Nazanin"/>
                        </a:rPr>
                        <a:t>Количество топливных сборок</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00000"/>
                        </a:lnSpc>
                        <a:spcAft>
                          <a:spcPts val="0"/>
                        </a:spcAft>
                      </a:pPr>
                      <a:r>
                        <a:rPr lang="en-US" sz="1400" b="1" dirty="0">
                          <a:latin typeface="Cambria" pitchFamily="18" charset="0"/>
                          <a:ea typeface="Calibri"/>
                          <a:cs typeface="Nazanin"/>
                        </a:rPr>
                        <a:t>163</a:t>
                      </a: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3"/>
                  </a:ext>
                </a:extLst>
              </a:tr>
              <a:tr h="398758">
                <a:tc>
                  <a:txBody>
                    <a:bodyPr/>
                    <a:lstStyle/>
                    <a:p>
                      <a:pPr marL="0" algn="ctr" defTabSz="914400" rtl="0" eaLnBrk="1" latinLnBrk="0" hangingPunct="1">
                        <a:lnSpc>
                          <a:spcPct val="100000"/>
                        </a:lnSpc>
                        <a:spcAft>
                          <a:spcPts val="0"/>
                        </a:spcAft>
                      </a:pPr>
                      <a:r>
                        <a:rPr lang="en-US" sz="1400" b="1" kern="1200" dirty="0">
                          <a:solidFill>
                            <a:schemeClr val="tx1"/>
                          </a:solidFill>
                          <a:latin typeface="+mn-lt"/>
                          <a:ea typeface="+mn-ea"/>
                          <a:cs typeface="+mn-cs"/>
                        </a:rPr>
                        <a:t>The number of fuel rods in each fuel assembly</a:t>
                      </a:r>
                    </a:p>
                    <a:p>
                      <a:pPr algn="ctr">
                        <a:lnSpc>
                          <a:spcPct val="100000"/>
                        </a:lnSpc>
                        <a:spcAft>
                          <a:spcPts val="0"/>
                        </a:spcAft>
                      </a:pPr>
                      <a:r>
                        <a:rPr lang="ru-RU" sz="1400" b="1" dirty="0">
                          <a:latin typeface="Cambria" pitchFamily="18" charset="0"/>
                          <a:ea typeface="Calibri"/>
                          <a:cs typeface="Nazanin"/>
                        </a:rPr>
                        <a:t>Количество</a:t>
                      </a:r>
                      <a:r>
                        <a:rPr lang="ru-RU" sz="1400" b="1" baseline="0" dirty="0">
                          <a:latin typeface="Cambria" pitchFamily="18" charset="0"/>
                          <a:ea typeface="Calibri"/>
                          <a:cs typeface="Nazanin"/>
                        </a:rPr>
                        <a:t> твэл</a:t>
                      </a:r>
                      <a:r>
                        <a:rPr lang="en-US" sz="1400" b="1" baseline="0" dirty="0">
                          <a:latin typeface="Cambria" pitchFamily="18" charset="0"/>
                          <a:ea typeface="Calibri"/>
                          <a:cs typeface="Nazanin"/>
                        </a:rPr>
                        <a:t> </a:t>
                      </a:r>
                      <a:r>
                        <a:rPr lang="ru-RU" sz="1400" b="1" baseline="0" dirty="0">
                          <a:latin typeface="Cambria" pitchFamily="18" charset="0"/>
                          <a:ea typeface="Calibri"/>
                          <a:cs typeface="Nazanin"/>
                        </a:rPr>
                        <a:t>в каждой ТВС</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0000"/>
                        </a:lnSpc>
                        <a:spcAft>
                          <a:spcPts val="0"/>
                        </a:spcAft>
                      </a:pPr>
                      <a:r>
                        <a:rPr lang="en-US" sz="1400" b="1" dirty="0">
                          <a:latin typeface="Cambria" pitchFamily="18" charset="0"/>
                          <a:ea typeface="Calibri"/>
                          <a:cs typeface="Nazanin"/>
                        </a:rPr>
                        <a:t>311</a:t>
                      </a: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4"/>
                  </a:ext>
                </a:extLst>
              </a:tr>
              <a:tr h="458722">
                <a:tc>
                  <a:txBody>
                    <a:bodyPr/>
                    <a:lstStyle/>
                    <a:p>
                      <a:pPr marL="0" algn="ctr" defTabSz="914400" rtl="0" eaLnBrk="1" latinLnBrk="0" hangingPunct="1">
                        <a:lnSpc>
                          <a:spcPct val="100000"/>
                        </a:lnSpc>
                        <a:spcAft>
                          <a:spcPts val="0"/>
                        </a:spcAft>
                      </a:pPr>
                      <a:r>
                        <a:rPr lang="en-US" sz="1400" b="1" kern="1200" dirty="0">
                          <a:solidFill>
                            <a:schemeClr val="tx1"/>
                          </a:solidFill>
                          <a:latin typeface="+mn-lt"/>
                          <a:ea typeface="+mn-ea"/>
                          <a:cs typeface="+mn-cs"/>
                        </a:rPr>
                        <a:t>Coolant flow through the core</a:t>
                      </a:r>
                    </a:p>
                    <a:p>
                      <a:pPr algn="ctr">
                        <a:lnSpc>
                          <a:spcPct val="100000"/>
                        </a:lnSpc>
                        <a:spcAft>
                          <a:spcPts val="0"/>
                        </a:spcAft>
                      </a:pPr>
                      <a:r>
                        <a:rPr lang="ru-RU" sz="1400" b="1" kern="1200" baseline="0" dirty="0">
                          <a:solidFill>
                            <a:schemeClr val="tx1"/>
                          </a:solidFill>
                          <a:latin typeface="Cambria" pitchFamily="18" charset="0"/>
                          <a:ea typeface="Calibri"/>
                          <a:cs typeface="Nazanin"/>
                        </a:rPr>
                        <a:t>Расход теплоносителя через активную зону</a:t>
                      </a:r>
                      <a:endParaRPr lang="en-US" sz="1400" b="1" kern="1200" baseline="0" dirty="0">
                        <a:solidFill>
                          <a:schemeClr val="tx1"/>
                        </a:solidFill>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00000"/>
                        </a:lnSpc>
                        <a:spcAft>
                          <a:spcPts val="0"/>
                        </a:spcAft>
                      </a:pPr>
                      <a:r>
                        <a:rPr lang="en-US" sz="1400" b="1" dirty="0">
                          <a:latin typeface="Cambria" pitchFamily="18" charset="0"/>
                          <a:ea typeface="Calibri"/>
                          <a:cs typeface="Nazanin"/>
                        </a:rPr>
                        <a:t>4 * 21200 </a:t>
                      </a:r>
                      <a:r>
                        <a:rPr lang="ru-RU" sz="1400" b="1" dirty="0">
                          <a:latin typeface="Cambria" pitchFamily="18" charset="0"/>
                          <a:ea typeface="Calibri"/>
                          <a:cs typeface="Nazanin"/>
                        </a:rPr>
                        <a:t>м</a:t>
                      </a:r>
                      <a:r>
                        <a:rPr lang="en-US" sz="1400" b="1" baseline="30000" dirty="0">
                          <a:latin typeface="Cambria" pitchFamily="18" charset="0"/>
                          <a:ea typeface="Calibri"/>
                          <a:cs typeface="Nazanin"/>
                        </a:rPr>
                        <a:t>3</a:t>
                      </a:r>
                      <a:r>
                        <a:rPr lang="en-US" sz="1400" b="1" dirty="0">
                          <a:latin typeface="Cambria" pitchFamily="18" charset="0"/>
                          <a:ea typeface="Calibri"/>
                          <a:cs typeface="Nazanin"/>
                        </a:rPr>
                        <a:t>/</a:t>
                      </a:r>
                      <a:r>
                        <a:rPr lang="ru-RU" sz="1400" b="1" dirty="0">
                          <a:latin typeface="Cambria" pitchFamily="18" charset="0"/>
                          <a:ea typeface="Calibri"/>
                          <a:cs typeface="Nazanin"/>
                        </a:rPr>
                        <a:t>ч</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5"/>
                  </a:ext>
                </a:extLst>
              </a:tr>
              <a:tr h="398758">
                <a:tc>
                  <a:txBody>
                    <a:bodyPr/>
                    <a:lstStyle/>
                    <a:p>
                      <a:pPr marL="0" algn="ctr" defTabSz="914400" rtl="0" eaLnBrk="1" latinLnBrk="0" hangingPunct="1">
                        <a:lnSpc>
                          <a:spcPct val="100000"/>
                        </a:lnSpc>
                        <a:spcAft>
                          <a:spcPts val="0"/>
                        </a:spcAft>
                      </a:pPr>
                      <a:r>
                        <a:rPr lang="en-US" sz="1400" b="1" kern="1200" dirty="0">
                          <a:solidFill>
                            <a:schemeClr val="tx1"/>
                          </a:solidFill>
                          <a:latin typeface="+mn-lt"/>
                          <a:ea typeface="+mn-ea"/>
                          <a:cs typeface="+mn-cs"/>
                        </a:rPr>
                        <a:t>Coolant flow through the core</a:t>
                      </a:r>
                    </a:p>
                    <a:p>
                      <a:pPr algn="ctr">
                        <a:lnSpc>
                          <a:spcPct val="100000"/>
                        </a:lnSpc>
                        <a:spcAft>
                          <a:spcPts val="0"/>
                        </a:spcAft>
                      </a:pPr>
                      <a:r>
                        <a:rPr lang="ru-RU" sz="1400" b="1" dirty="0">
                          <a:latin typeface="Cambria" pitchFamily="18" charset="0"/>
                          <a:ea typeface="Calibri"/>
                          <a:cs typeface="Nazanin"/>
                        </a:rPr>
                        <a:t>Температура</a:t>
                      </a:r>
                      <a:r>
                        <a:rPr lang="ru-RU" sz="1400" b="1" baseline="0" dirty="0">
                          <a:latin typeface="Cambria" pitchFamily="18" charset="0"/>
                          <a:ea typeface="Calibri"/>
                          <a:cs typeface="Nazanin"/>
                        </a:rPr>
                        <a:t> т/н на входе в реактор</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0000"/>
                        </a:lnSpc>
                        <a:spcAft>
                          <a:spcPts val="0"/>
                        </a:spcAft>
                      </a:pPr>
                      <a:r>
                        <a:rPr lang="en-US" sz="1400" b="1" dirty="0">
                          <a:latin typeface="Cambria" pitchFamily="18" charset="0"/>
                          <a:ea typeface="Calibri"/>
                          <a:cs typeface="Nazanin"/>
                        </a:rPr>
                        <a:t>291</a:t>
                      </a:r>
                      <a:r>
                        <a:rPr lang="en-US" sz="1400" b="1" baseline="30000" dirty="0">
                          <a:latin typeface="Cambria" pitchFamily="18" charset="0"/>
                          <a:ea typeface="Calibri"/>
                          <a:cs typeface="Nazanin"/>
                        </a:rPr>
                        <a:t>0</a:t>
                      </a:r>
                      <a:r>
                        <a:rPr lang="en-US" sz="1400" b="1" dirty="0">
                          <a:latin typeface="Cambria" pitchFamily="18" charset="0"/>
                          <a:ea typeface="Calibri"/>
                          <a:cs typeface="Nazanin"/>
                        </a:rPr>
                        <a:t>C</a:t>
                      </a: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6"/>
                  </a:ext>
                </a:extLst>
              </a:tr>
              <a:tr h="398758">
                <a:tc>
                  <a:txBody>
                    <a:bodyPr/>
                    <a:lstStyle/>
                    <a:p>
                      <a:pPr marL="0" algn="ctr" defTabSz="914400" rtl="0" eaLnBrk="1" latinLnBrk="0" hangingPunct="1">
                        <a:lnSpc>
                          <a:spcPct val="100000"/>
                        </a:lnSpc>
                        <a:spcAft>
                          <a:spcPts val="0"/>
                        </a:spcAft>
                      </a:pPr>
                      <a:r>
                        <a:rPr lang="en-US" sz="1400" b="1" kern="1200" dirty="0">
                          <a:solidFill>
                            <a:schemeClr val="tx1"/>
                          </a:solidFill>
                          <a:latin typeface="+mn-lt"/>
                          <a:ea typeface="+mn-ea"/>
                          <a:cs typeface="+mn-cs"/>
                        </a:rPr>
                        <a:t>Temperature of t / n at the outlet of the reactor</a:t>
                      </a:r>
                    </a:p>
                    <a:p>
                      <a:pPr algn="ctr">
                        <a:lnSpc>
                          <a:spcPct val="100000"/>
                        </a:lnSpc>
                        <a:spcAft>
                          <a:spcPts val="0"/>
                        </a:spcAft>
                      </a:pPr>
                      <a:r>
                        <a:rPr lang="ru-RU" sz="1400" b="1" dirty="0">
                          <a:latin typeface="Cambria" pitchFamily="18" charset="0"/>
                          <a:ea typeface="Calibri"/>
                          <a:cs typeface="Nazanin"/>
                        </a:rPr>
                        <a:t>Температура</a:t>
                      </a:r>
                      <a:r>
                        <a:rPr lang="ru-RU" sz="1400" b="1" baseline="0" dirty="0">
                          <a:latin typeface="Cambria" pitchFamily="18" charset="0"/>
                          <a:ea typeface="Calibri"/>
                          <a:cs typeface="Nazanin"/>
                        </a:rPr>
                        <a:t> т/н на выходе из реактор</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00000"/>
                        </a:lnSpc>
                        <a:spcAft>
                          <a:spcPts val="0"/>
                        </a:spcAft>
                      </a:pPr>
                      <a:r>
                        <a:rPr lang="en-US" sz="1400" b="1" dirty="0">
                          <a:latin typeface="Cambria" pitchFamily="18" charset="0"/>
                          <a:ea typeface="Calibri"/>
                          <a:cs typeface="Nazanin"/>
                        </a:rPr>
                        <a:t>321</a:t>
                      </a:r>
                      <a:r>
                        <a:rPr lang="en-US" sz="1400" b="1" baseline="30000" dirty="0">
                          <a:latin typeface="Cambria" pitchFamily="18" charset="0"/>
                          <a:ea typeface="Calibri"/>
                          <a:cs typeface="Nazanin"/>
                        </a:rPr>
                        <a:t>0</a:t>
                      </a:r>
                      <a:r>
                        <a:rPr lang="en-US" sz="1400" b="1" dirty="0">
                          <a:latin typeface="Cambria" pitchFamily="18" charset="0"/>
                          <a:ea typeface="Calibri"/>
                          <a:cs typeface="Nazanin"/>
                        </a:rPr>
                        <a:t>C</a:t>
                      </a: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7"/>
                  </a:ext>
                </a:extLst>
              </a:tr>
              <a:tr h="458722">
                <a:tc>
                  <a:txBody>
                    <a:bodyPr/>
                    <a:lstStyle/>
                    <a:p>
                      <a:pPr algn="ctr">
                        <a:lnSpc>
                          <a:spcPct val="100000"/>
                        </a:lnSpc>
                        <a:spcAft>
                          <a:spcPts val="0"/>
                        </a:spcAft>
                      </a:pPr>
                      <a:r>
                        <a:rPr lang="en-US" sz="1400" dirty="0"/>
                        <a:t>Equivalent core diameter</a:t>
                      </a:r>
                      <a:endParaRPr lang="en-US" sz="1400" b="1" dirty="0">
                        <a:latin typeface="Cambria" pitchFamily="18" charset="0"/>
                        <a:ea typeface="Calibri"/>
                        <a:cs typeface="Nazanin"/>
                      </a:endParaRPr>
                    </a:p>
                    <a:p>
                      <a:pPr algn="ctr">
                        <a:lnSpc>
                          <a:spcPct val="100000"/>
                        </a:lnSpc>
                        <a:spcAft>
                          <a:spcPts val="0"/>
                        </a:spcAft>
                      </a:pPr>
                      <a:r>
                        <a:rPr lang="ru-RU" sz="1400" b="1" dirty="0">
                          <a:latin typeface="Cambria" pitchFamily="18" charset="0"/>
                          <a:ea typeface="Calibri"/>
                          <a:cs typeface="Nazanin"/>
                        </a:rPr>
                        <a:t>Эквивалентный диаметр активной зоны</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0000"/>
                        </a:lnSpc>
                        <a:spcAft>
                          <a:spcPts val="0"/>
                        </a:spcAft>
                      </a:pPr>
                      <a:r>
                        <a:rPr lang="ru-RU" sz="1400" b="1" dirty="0">
                          <a:latin typeface="Cambria" pitchFamily="18" charset="0"/>
                          <a:ea typeface="Calibri"/>
                          <a:cs typeface="Nazanin"/>
                        </a:rPr>
                        <a:t>3,1</a:t>
                      </a:r>
                      <a:r>
                        <a:rPr lang="en-US" sz="1400" b="1" dirty="0">
                          <a:latin typeface="Cambria" pitchFamily="18" charset="0"/>
                          <a:ea typeface="Calibri"/>
                          <a:cs typeface="Nazanin"/>
                        </a:rPr>
                        <a:t>6 </a:t>
                      </a:r>
                      <a:r>
                        <a:rPr lang="ru-RU" sz="1400" b="1" dirty="0">
                          <a:latin typeface="Cambria" pitchFamily="18" charset="0"/>
                          <a:ea typeface="Calibri"/>
                          <a:cs typeface="Nazanin"/>
                        </a:rPr>
                        <a:t>м</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8"/>
                  </a:ext>
                </a:extLst>
              </a:tr>
              <a:tr h="398758">
                <a:tc>
                  <a:txBody>
                    <a:bodyPr/>
                    <a:lstStyle/>
                    <a:p>
                      <a:pPr marL="0" algn="ctr" defTabSz="914400" rtl="0" eaLnBrk="1" latinLnBrk="0" hangingPunct="1">
                        <a:lnSpc>
                          <a:spcPct val="100000"/>
                        </a:lnSpc>
                        <a:spcAft>
                          <a:spcPts val="0"/>
                        </a:spcAft>
                      </a:pPr>
                      <a:r>
                        <a:rPr lang="en-US" sz="1400" b="1" kern="1200" dirty="0">
                          <a:solidFill>
                            <a:schemeClr val="tx1"/>
                          </a:solidFill>
                          <a:latin typeface="+mn-lt"/>
                          <a:ea typeface="+mn-ea"/>
                          <a:cs typeface="+mn-cs"/>
                        </a:rPr>
                        <a:t>Total fuel weight</a:t>
                      </a:r>
                    </a:p>
                    <a:p>
                      <a:pPr algn="ctr">
                        <a:lnSpc>
                          <a:spcPct val="100000"/>
                        </a:lnSpc>
                        <a:spcAft>
                          <a:spcPts val="0"/>
                        </a:spcAft>
                      </a:pPr>
                      <a:r>
                        <a:rPr lang="ru-RU" sz="1400" b="1" dirty="0">
                          <a:latin typeface="Cambria" pitchFamily="18" charset="0"/>
                          <a:ea typeface="Calibri"/>
                          <a:cs typeface="Nazanin"/>
                        </a:rPr>
                        <a:t>Общая масса топлива</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ct val="100000"/>
                        </a:lnSpc>
                        <a:spcAft>
                          <a:spcPts val="0"/>
                        </a:spcAft>
                      </a:pPr>
                      <a:r>
                        <a:rPr lang="en-US" sz="1400" b="1" dirty="0">
                          <a:latin typeface="Cambria" pitchFamily="18" charset="0"/>
                          <a:ea typeface="Calibri"/>
                          <a:cs typeface="Nazanin"/>
                        </a:rPr>
                        <a:t>79870 </a:t>
                      </a:r>
                      <a:r>
                        <a:rPr lang="ru-RU" sz="1400" b="1" dirty="0">
                          <a:latin typeface="Cambria" pitchFamily="18" charset="0"/>
                          <a:ea typeface="Calibri"/>
                          <a:cs typeface="Nazanin"/>
                        </a:rPr>
                        <a:t>кг</a:t>
                      </a:r>
                      <a:endParaRPr lang="en-US" sz="1400" b="1" dirty="0">
                        <a:latin typeface="Cambria" pitchFamily="18" charset="0"/>
                        <a:ea typeface="Calibri"/>
                        <a:cs typeface="Nazanin"/>
                      </a:endParaRPr>
                    </a:p>
                  </a:txBody>
                  <a:tcPr marL="63106" marR="631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9"/>
                  </a:ext>
                </a:extLst>
              </a:tr>
            </a:tbl>
          </a:graphicData>
        </a:graphic>
      </p:graphicFrame>
      <p:sp>
        <p:nvSpPr>
          <p:cNvPr id="3" name="Rectangle 2"/>
          <p:cNvSpPr/>
          <p:nvPr/>
        </p:nvSpPr>
        <p:spPr>
          <a:xfrm>
            <a:off x="2060352" y="1294021"/>
            <a:ext cx="4320480" cy="646331"/>
          </a:xfrm>
          <a:prstGeom prst="rect">
            <a:avLst/>
          </a:prstGeom>
        </p:spPr>
        <p:txBody>
          <a:bodyPr wrap="square">
            <a:spAutoFit/>
          </a:bodyPr>
          <a:lstStyle/>
          <a:p>
            <a:pPr algn="ctr"/>
            <a:r>
              <a:rPr lang="en-US" b="1" dirty="0"/>
              <a:t>Technical Specifications</a:t>
            </a:r>
          </a:p>
          <a:p>
            <a:pPr algn="ctr"/>
            <a:r>
              <a:rPr lang="ru-RU" b="1" dirty="0"/>
              <a:t>Технические характеристики</a:t>
            </a:r>
            <a:endParaRPr lang="en-US" b="1" dirty="0"/>
          </a:p>
        </p:txBody>
      </p:sp>
      <p:sp>
        <p:nvSpPr>
          <p:cNvPr id="7" name="Title 2"/>
          <p:cNvSpPr>
            <a:spLocks noGrp="1"/>
          </p:cNvSpPr>
          <p:nvPr>
            <p:ph type="title"/>
          </p:nvPr>
        </p:nvSpPr>
        <p:spPr>
          <a:xfrm>
            <a:off x="2195736" y="404664"/>
            <a:ext cx="4824536" cy="936104"/>
          </a:xfrm>
        </p:spPr>
        <p:txBody>
          <a:bodyPr>
            <a:noAutofit/>
          </a:bodyPr>
          <a:lstStyle/>
          <a:p>
            <a:r>
              <a:rPr lang="en-US" sz="2000" b="1" dirty="0">
                <a:latin typeface="+mn-lt"/>
                <a:cs typeface="B Mitra" pitchFamily="2" charset="-78"/>
              </a:rPr>
              <a:t>Brief Introduction of the Bushehr NPP</a:t>
            </a:r>
            <a:br>
              <a:rPr lang="en-US" sz="2000" b="1" dirty="0">
                <a:latin typeface="+mn-lt"/>
                <a:cs typeface="B Mitra" pitchFamily="2" charset="-78"/>
              </a:rPr>
            </a:br>
            <a:r>
              <a:rPr lang="ru-RU" sz="2000" b="1" dirty="0">
                <a:solidFill>
                  <a:srgbClr val="002060"/>
                </a:solidFill>
                <a:latin typeface="+mn-lt"/>
                <a:cs typeface="B Mitra" pitchFamily="2" charset="-78"/>
              </a:rPr>
              <a:t>Краткое знакомство с АЭС Бушер</a:t>
            </a:r>
            <a:endParaRPr lang="en-US" sz="2000" b="1" dirty="0">
              <a:solidFill>
                <a:srgbClr val="002060"/>
              </a:solidFill>
              <a:latin typeface="+mn-lt"/>
              <a:cs typeface="B Mitra" pitchFamily="2" charset="-78"/>
            </a:endParaRPr>
          </a:p>
        </p:txBody>
      </p:sp>
      <p:sp>
        <p:nvSpPr>
          <p:cNvPr id="5" name="Footer Placeholder 4"/>
          <p:cNvSpPr txBox="1">
            <a:spLocks/>
          </p:cNvSpPr>
          <p:nvPr/>
        </p:nvSpPr>
        <p:spPr>
          <a:xfrm>
            <a:off x="3160204" y="6210487"/>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33397191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395536" y="1556792"/>
            <a:ext cx="7992887" cy="4883000"/>
          </a:xfrm>
        </p:spPr>
        <p:txBody>
          <a:bodyPr>
            <a:normAutofit fontScale="25000" lnSpcReduction="20000"/>
          </a:bodyPr>
          <a:lstStyle/>
          <a:p>
            <a:pPr marL="0" indent="0" algn="l" rtl="0">
              <a:lnSpc>
                <a:spcPct val="120000"/>
              </a:lnSpc>
              <a:spcAft>
                <a:spcPts val="50"/>
              </a:spcAft>
              <a:buNone/>
            </a:pPr>
            <a:r>
              <a:rPr lang="en-US" sz="6400" b="1" dirty="0"/>
              <a:t>Basic distinguishing features of Bushehr NPP compared to the reference unit are</a:t>
            </a:r>
            <a:r>
              <a:rPr lang="ru-RU" sz="6400" b="1" dirty="0"/>
              <a:t>: </a:t>
            </a:r>
          </a:p>
          <a:p>
            <a:pPr algn="l" rtl="0">
              <a:lnSpc>
                <a:spcPct val="120000"/>
              </a:lnSpc>
              <a:spcAft>
                <a:spcPts val="50"/>
              </a:spcAft>
            </a:pPr>
            <a:r>
              <a:rPr lang="en-US" sz="6400" dirty="0"/>
              <a:t>Integration of the Russian design to the civil part constructed under KWU design</a:t>
            </a:r>
            <a:r>
              <a:rPr lang="ru-RU" sz="6400" dirty="0"/>
              <a:t> ,</a:t>
            </a:r>
          </a:p>
          <a:p>
            <a:pPr algn="l" rtl="0">
              <a:lnSpc>
                <a:spcPct val="120000"/>
              </a:lnSpc>
              <a:spcAft>
                <a:spcPts val="50"/>
              </a:spcAft>
            </a:pPr>
            <a:r>
              <a:rPr lang="ru-RU" sz="6400" dirty="0"/>
              <a:t> </a:t>
            </a:r>
            <a:r>
              <a:rPr lang="en-US" sz="6400" dirty="0"/>
              <a:t>RP with reactor containing 121 CPS drives, </a:t>
            </a:r>
            <a:endParaRPr lang="fa-IR" sz="6400" dirty="0" smtClean="0"/>
          </a:p>
          <a:p>
            <a:pPr algn="l" rtl="0">
              <a:lnSpc>
                <a:spcPct val="120000"/>
              </a:lnSpc>
              <a:spcAft>
                <a:spcPts val="50"/>
              </a:spcAft>
            </a:pPr>
            <a:r>
              <a:rPr lang="en-US" sz="6400" dirty="0" smtClean="0"/>
              <a:t>reactor </a:t>
            </a:r>
            <a:r>
              <a:rPr lang="en-US" sz="6400" dirty="0"/>
              <a:t>vessel with enlarged height,</a:t>
            </a:r>
          </a:p>
          <a:p>
            <a:pPr algn="l" rtl="0">
              <a:lnSpc>
                <a:spcPct val="120000"/>
              </a:lnSpc>
              <a:spcAft>
                <a:spcPts val="50"/>
              </a:spcAft>
            </a:pPr>
            <a:r>
              <a:rPr lang="en-US" sz="6400" dirty="0"/>
              <a:t>upgraded SG and RCPS and new elements of earthquake-proof fastening of equipment and pipelines,</a:t>
            </a:r>
            <a:r>
              <a:rPr lang="ru-RU" sz="6400" dirty="0"/>
              <a:t> </a:t>
            </a:r>
            <a:endParaRPr lang="en-US" sz="6400" dirty="0"/>
          </a:p>
          <a:p>
            <a:pPr algn="l" rtl="0">
              <a:lnSpc>
                <a:spcPct val="80000"/>
              </a:lnSpc>
              <a:spcAft>
                <a:spcPts val="50"/>
              </a:spcAft>
            </a:pPr>
            <a:r>
              <a:rPr lang="en-US" sz="6400" dirty="0"/>
              <a:t>Additional hydraulic accumulators of emergency core cooling system</a:t>
            </a:r>
          </a:p>
          <a:p>
            <a:pPr algn="l" rtl="0">
              <a:lnSpc>
                <a:spcPct val="80000"/>
              </a:lnSpc>
              <a:spcAft>
                <a:spcPts val="50"/>
              </a:spcAft>
            </a:pPr>
            <a:r>
              <a:rPr lang="en-US" sz="6400" dirty="0"/>
              <a:t>Four safety </a:t>
            </a:r>
            <a:r>
              <a:rPr lang="en-US" sz="6400" dirty="0" smtClean="0"/>
              <a:t>channels</a:t>
            </a:r>
            <a:r>
              <a:rPr lang="en-US" sz="6400" dirty="0"/>
              <a:t>.</a:t>
            </a:r>
            <a:endParaRPr lang="fa-IR" sz="6400" dirty="0" smtClean="0"/>
          </a:p>
          <a:p>
            <a:pPr marL="0" indent="0" algn="l" rtl="0">
              <a:lnSpc>
                <a:spcPct val="80000"/>
              </a:lnSpc>
              <a:spcAft>
                <a:spcPts val="50"/>
              </a:spcAft>
              <a:buNone/>
            </a:pPr>
            <a:endParaRPr lang="en-US" sz="6400" dirty="0"/>
          </a:p>
          <a:p>
            <a:pPr marL="0" indent="0" algn="l" rtl="0">
              <a:spcAft>
                <a:spcPts val="50"/>
              </a:spcAft>
              <a:buNone/>
            </a:pPr>
            <a:r>
              <a:rPr lang="ru-RU" sz="6400" b="1" dirty="0">
                <a:solidFill>
                  <a:srgbClr val="0070C0"/>
                </a:solidFill>
              </a:rPr>
              <a:t>Основные отличия АЭС Бушер от референтного блока</a:t>
            </a:r>
            <a:r>
              <a:rPr lang="ru-RU" sz="6400" dirty="0">
                <a:solidFill>
                  <a:srgbClr val="0070C0"/>
                </a:solidFill>
              </a:rPr>
              <a:t>:</a:t>
            </a:r>
          </a:p>
          <a:p>
            <a:pPr algn="l" rtl="0">
              <a:spcAft>
                <a:spcPts val="50"/>
              </a:spcAft>
            </a:pPr>
            <a:r>
              <a:rPr lang="ru-RU" sz="6400" dirty="0">
                <a:solidFill>
                  <a:srgbClr val="0070C0"/>
                </a:solidFill>
              </a:rPr>
              <a:t>Интегрирование росийского проекта в строительную часть, построенную по проекту фирмы </a:t>
            </a:r>
            <a:r>
              <a:rPr lang="en-US" sz="6400" dirty="0">
                <a:solidFill>
                  <a:srgbClr val="0070C0"/>
                </a:solidFill>
              </a:rPr>
              <a:t>KWU</a:t>
            </a:r>
            <a:r>
              <a:rPr lang="ru-RU" sz="6400" dirty="0">
                <a:solidFill>
                  <a:srgbClr val="0070C0"/>
                </a:solidFill>
              </a:rPr>
              <a:t> Германия;</a:t>
            </a:r>
          </a:p>
          <a:p>
            <a:pPr algn="l" rtl="0">
              <a:spcAft>
                <a:spcPts val="50"/>
              </a:spcAft>
            </a:pPr>
            <a:r>
              <a:rPr lang="ru-RU" sz="6400" dirty="0">
                <a:solidFill>
                  <a:srgbClr val="0070C0"/>
                </a:solidFill>
              </a:rPr>
              <a:t>Установка 121  ОР сисемы управления и защиты реактора;</a:t>
            </a:r>
          </a:p>
          <a:p>
            <a:pPr algn="l" rtl="0">
              <a:spcAft>
                <a:spcPts val="50"/>
              </a:spcAft>
            </a:pPr>
            <a:r>
              <a:rPr lang="ru-RU" sz="6400" dirty="0">
                <a:solidFill>
                  <a:srgbClr val="0070C0"/>
                </a:solidFill>
              </a:rPr>
              <a:t>Увеличенная высота корпуса реактора;</a:t>
            </a:r>
          </a:p>
          <a:p>
            <a:pPr algn="l" rtl="0">
              <a:spcAft>
                <a:spcPts val="50"/>
              </a:spcAft>
            </a:pPr>
            <a:r>
              <a:rPr lang="ru-RU" sz="6400" dirty="0">
                <a:solidFill>
                  <a:srgbClr val="0070C0"/>
                </a:solidFill>
              </a:rPr>
              <a:t>Модернизированные парогенераторы и главные циркуляционные насосные </a:t>
            </a:r>
            <a:r>
              <a:rPr lang="ru-RU" sz="6400" dirty="0" smtClean="0">
                <a:solidFill>
                  <a:srgbClr val="0070C0"/>
                </a:solidFill>
              </a:rPr>
              <a:t>агрегаты</a:t>
            </a:r>
            <a:r>
              <a:rPr lang="fa-IR" sz="6400" dirty="0" smtClean="0">
                <a:solidFill>
                  <a:srgbClr val="0070C0"/>
                </a:solidFill>
              </a:rPr>
              <a:t> </a:t>
            </a:r>
            <a:r>
              <a:rPr lang="ru-RU" sz="6400" dirty="0" smtClean="0">
                <a:solidFill>
                  <a:srgbClr val="0070C0"/>
                </a:solidFill>
              </a:rPr>
              <a:t> и новые </a:t>
            </a:r>
            <a:r>
              <a:rPr lang="ru-RU" sz="6400" dirty="0">
                <a:solidFill>
                  <a:srgbClr val="0070C0"/>
                </a:solidFill>
              </a:rPr>
              <a:t>системы контроля и диагностики антисейсмического состояния оборудования и трубопроводов;</a:t>
            </a:r>
          </a:p>
          <a:p>
            <a:pPr algn="l" rtl="0">
              <a:spcAft>
                <a:spcPts val="50"/>
              </a:spcAft>
            </a:pPr>
            <a:r>
              <a:rPr lang="ru-RU" sz="6400" dirty="0">
                <a:solidFill>
                  <a:srgbClr val="0070C0"/>
                </a:solidFill>
              </a:rPr>
              <a:t>Дополнительные гидроемкости САОЗ;</a:t>
            </a:r>
          </a:p>
          <a:p>
            <a:pPr algn="l" rtl="0">
              <a:spcAft>
                <a:spcPts val="50"/>
              </a:spcAft>
            </a:pPr>
            <a:r>
              <a:rPr lang="ru-RU" sz="6400" dirty="0">
                <a:solidFill>
                  <a:srgbClr val="0070C0"/>
                </a:solidFill>
              </a:rPr>
              <a:t>Четыре канала систем </a:t>
            </a:r>
            <a:r>
              <a:rPr lang="ru-RU" sz="6400" dirty="0" smtClean="0">
                <a:solidFill>
                  <a:srgbClr val="0070C0"/>
                </a:solidFill>
              </a:rPr>
              <a:t>безопасности.</a:t>
            </a:r>
            <a:endParaRPr lang="en-US" sz="6400" dirty="0">
              <a:solidFill>
                <a:srgbClr val="0070C0"/>
              </a:solidFill>
            </a:endParaRPr>
          </a:p>
          <a:p>
            <a:endParaRPr lang="en-US" dirty="0"/>
          </a:p>
        </p:txBody>
      </p:sp>
      <p:sp>
        <p:nvSpPr>
          <p:cNvPr id="3" name="Title 2"/>
          <p:cNvSpPr>
            <a:spLocks noGrp="1"/>
          </p:cNvSpPr>
          <p:nvPr>
            <p:ph type="title"/>
          </p:nvPr>
        </p:nvSpPr>
        <p:spPr>
          <a:xfrm>
            <a:off x="2195736" y="404664"/>
            <a:ext cx="4824536" cy="936104"/>
          </a:xfrm>
        </p:spPr>
        <p:txBody>
          <a:bodyPr>
            <a:noAutofit/>
          </a:bodyPr>
          <a:lstStyle/>
          <a:p>
            <a:r>
              <a:rPr lang="en-US" sz="2000" b="1" dirty="0">
                <a:latin typeface="+mn-lt"/>
                <a:cs typeface="B Mitra" pitchFamily="2" charset="-78"/>
              </a:rPr>
              <a:t>Brief Introduction of the Bushehr NPP</a:t>
            </a:r>
            <a:br>
              <a:rPr lang="en-US" sz="2000" b="1" dirty="0">
                <a:latin typeface="+mn-lt"/>
                <a:cs typeface="B Mitra" pitchFamily="2" charset="-78"/>
              </a:rPr>
            </a:br>
            <a:r>
              <a:rPr lang="ru-RU" sz="2000" b="1" dirty="0">
                <a:solidFill>
                  <a:srgbClr val="002060"/>
                </a:solidFill>
                <a:latin typeface="+mn-lt"/>
                <a:cs typeface="B Mitra" pitchFamily="2" charset="-78"/>
              </a:rPr>
              <a:t>Краткое знакомство с АЭС Бушер</a:t>
            </a:r>
            <a:endParaRPr lang="en-US" sz="2000" b="1" dirty="0">
              <a:solidFill>
                <a:srgbClr val="002060"/>
              </a:solidFill>
              <a:latin typeface="+mn-lt"/>
              <a:cs typeface="B Mitra" pitchFamily="2" charset="-78"/>
            </a:endParaRPr>
          </a:p>
        </p:txBody>
      </p:sp>
      <p:sp>
        <p:nvSpPr>
          <p:cNvPr id="5" name="Footer Placeholder 4"/>
          <p:cNvSpPr txBox="1">
            <a:spLocks/>
          </p:cNvSpPr>
          <p:nvPr/>
        </p:nvSpPr>
        <p:spPr>
          <a:xfrm>
            <a:off x="3160204" y="6210487"/>
            <a:ext cx="2895600" cy="612775"/>
          </a:xfrm>
          <a:prstGeom prst="rect">
            <a:avLst/>
          </a:prstGeom>
        </p:spPr>
        <p:txBody>
          <a:bodyPr vert="horz" lIns="91440" tIns="45720" rIns="91440" bIns="45720" rtlCol="0" anchor="ctr"/>
          <a:lstStyle>
            <a:defPPr>
              <a:defRPr lang="en-US"/>
            </a:defPPr>
            <a:lvl1pPr algn="ctr">
              <a:defRPr sz="1200">
                <a:cs typeface="Times New Roman" pitchFamily="18" charset="0"/>
              </a:defRPr>
            </a:lvl1pPr>
          </a:lstStyle>
          <a:p>
            <a:r>
              <a:rPr lang="en-US" dirty="0"/>
              <a:t>WANO MC RCC Meeting</a:t>
            </a:r>
          </a:p>
          <a:p>
            <a:r>
              <a:rPr lang="en-US" dirty="0"/>
              <a:t>(9-10 </a:t>
            </a:r>
            <a:r>
              <a:rPr lang="en-US" dirty="0"/>
              <a:t>November 2021)</a:t>
            </a:r>
          </a:p>
        </p:txBody>
      </p:sp>
    </p:spTree>
    <p:extLst>
      <p:ext uri="{BB962C8B-B14F-4D97-AF65-F5344CB8AC3E}">
        <p14:creationId xmlns:p14="http://schemas.microsoft.com/office/powerpoint/2010/main" val="2329782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سند" ma:contentTypeID="0x010100C63152E739188F4D8BB06C6D952E6FC8" ma:contentTypeVersion="0" ma:contentTypeDescription="ایجاد سند جدید." ma:contentTypeScope="" ma:versionID="f32473097c294ba6d0d4b2d18dd704a2">
  <xsd:schema xmlns:xsd="http://www.w3.org/2001/XMLSchema" xmlns:p="http://schemas.microsoft.com/office/2006/metadata/properties" targetNamespace="http://schemas.microsoft.com/office/2006/metadata/properties" ma:root="true" ma:fieldsID="7e5d4adcf87d910621facbfa1a0118dc">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محتوا" ma:readOnly="true"/>
        <xsd:element ref="dc:title" minOccurs="0" maxOccurs="1" ma:index="4" ma:displayName="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7199638-8905-4483-AFFD-E9851C1530D9}">
  <ds:schemaRefs>
    <ds:schemaRef ds:uri="http://purl.org/dc/terms/"/>
    <ds:schemaRef ds:uri="http://purl.org/dc/dcmitype/"/>
    <ds:schemaRef ds:uri="http://schemas.microsoft.com/office/2006/metadata/properties"/>
    <ds:schemaRef ds:uri="http://schemas.openxmlformats.org/package/2006/metadata/core-properties"/>
    <ds:schemaRef ds:uri="http://www.w3.org/XML/1998/namespace"/>
    <ds:schemaRef ds:uri="http://purl.org/dc/elements/1.1/"/>
    <ds:schemaRef ds:uri="http://schemas.microsoft.com/office/2006/documentManagement/types"/>
  </ds:schemaRefs>
</ds:datastoreItem>
</file>

<file path=customXml/itemProps2.xml><?xml version="1.0" encoding="utf-8"?>
<ds:datastoreItem xmlns:ds="http://schemas.openxmlformats.org/officeDocument/2006/customXml" ds:itemID="{EE88E53A-4111-44E9-B1B4-08AB702E08BF}">
  <ds:schemaRefs>
    <ds:schemaRef ds:uri="http://schemas.microsoft.com/office/2006/metadata/contentType"/>
    <ds:schemaRef ds:uri="http://schemas.microsoft.com/office/2006/metadata/properties/metaAttributes"/>
    <ds:schemaRef ds:uri="http://www.w3.org/2000/xmln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19B1E5E4-6740-4C99-8A30-891DFA3D23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2374</TotalTime>
  <Words>5445</Words>
  <Application>Microsoft Office PowerPoint</Application>
  <PresentationFormat>On-screen Show (4:3)</PresentationFormat>
  <Paragraphs>522</Paragraphs>
  <Slides>41</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41</vt:i4>
      </vt:variant>
    </vt:vector>
  </HeadingPairs>
  <TitlesOfParts>
    <vt:vector size="50" baseType="lpstr">
      <vt:lpstr>Arial</vt:lpstr>
      <vt:lpstr>B Mitra</vt:lpstr>
      <vt:lpstr>B Nazanin</vt:lpstr>
      <vt:lpstr>Calibri</vt:lpstr>
      <vt:lpstr>Cambria</vt:lpstr>
      <vt:lpstr>Nazanin</vt:lpstr>
      <vt:lpstr>Times New Roman</vt:lpstr>
      <vt:lpstr>Wingdings</vt:lpstr>
      <vt:lpstr>Office Theme</vt:lpstr>
      <vt:lpstr>PowerPoint Presentation</vt:lpstr>
      <vt:lpstr>PowerPoint Presentation</vt:lpstr>
      <vt:lpstr>Brief Introduction of the Bushehr NPP Краткое знакомство с АЭС Бушер</vt:lpstr>
      <vt:lpstr>Brief Introduction of the Bushehr NPP Краткое знакомство с АЭС Бушер</vt:lpstr>
      <vt:lpstr>Brief Introduction of the Bushehr NPP Краткое знакомство с АЭС Бушер</vt:lpstr>
      <vt:lpstr>PowerPoint Presentation</vt:lpstr>
      <vt:lpstr>Brief Introduction of the Bushehr NPP Краткое знакомство с АЭС Бушер</vt:lpstr>
      <vt:lpstr>Brief Introduction of the Bushehr NPP Краткое знакомство с АЭС Бушер</vt:lpstr>
      <vt:lpstr>Brief Introduction of the Bushehr NPP Краткое знакомство с АЭС Бушер</vt:lpstr>
      <vt:lpstr>Sunset on Bushehr beach Закат на пляж Бушера</vt:lpstr>
      <vt:lpstr>PowerPoint Presentation</vt:lpstr>
      <vt:lpstr>PowerPoint Presentation</vt:lpstr>
      <vt:lpstr>Bushehr Fishing pier Рыболовный пирс Бушера</vt:lpstr>
      <vt:lpstr>PowerPoint Presentation</vt:lpstr>
      <vt:lpstr>PowerPoint Presentation</vt:lpstr>
      <vt:lpstr>Bushehr sunny beach Солнечный берег Бушера</vt:lpstr>
      <vt:lpstr>PowerPoint Presentation</vt:lpstr>
      <vt:lpstr>PowerPoint Presentation</vt:lpstr>
      <vt:lpstr>PowerPoint Presentation</vt:lpstr>
      <vt:lpstr>PowerPoint Presentation</vt:lpstr>
      <vt:lpstr>Bushehr Salt mountains Соляная гора Бушура</vt:lpstr>
      <vt:lpstr>PowerPoint Presentation</vt:lpstr>
      <vt:lpstr>PowerPoint Presentation</vt:lpstr>
      <vt:lpstr>PowerPoint Presentation</vt:lpstr>
      <vt:lpstr>PowerPoint Presentation</vt:lpstr>
      <vt:lpstr>Persian Gulf Персидский Залив</vt:lpstr>
      <vt:lpstr>PowerPoint Presentation</vt:lpstr>
      <vt:lpstr>PowerPoint Presentation</vt:lpstr>
      <vt:lpstr>    </vt:lpstr>
      <vt:lpstr> Bushehr Malik Mansions Antiquities Древности Особняка Малика Бушура</vt:lpstr>
      <vt:lpstr>BNPP CMC Videoconference communication test; Тест видиоконфренцсвязи КЧС БАЭС  </vt:lpstr>
      <vt:lpstr>Protective Measures for COVID-19 Pandemic Меры защиты от пандемии COVID-19</vt:lpstr>
      <vt:lpstr>Protective Measures for COVID-19 Pandemic Меры защиты от пандемии COVID-19</vt:lpstr>
      <vt:lpstr>Protective Measures for COVID-19 Pandemic Меры защиты от пандемии COVID-19</vt:lpstr>
      <vt:lpstr>Protective Measures for COVID-19 Pandemic Меры защиты от пандемии COVID-19</vt:lpstr>
      <vt:lpstr>Bushehr sunny beach Солнечный берег Бушера</vt:lpstr>
      <vt:lpstr>Protective Measures for COVID-19 Pandemic Меры защиты от пандемии COVID-19</vt:lpstr>
      <vt:lpstr>Protective Measures for COVID-19 Pandemic Меры защиты от пандемии COVID-19</vt:lpstr>
      <vt:lpstr>Protective Measures for COVID-19 Pandemic Меры защиты от пандемии COVID-19</vt:lpstr>
      <vt:lpstr>Protective Measures for COVID-19 Pandemic Меры защиты от пандемии COVID-19</vt:lpstr>
      <vt:lpstr>PowerPoint Presentation</vt:lpstr>
    </vt:vector>
  </TitlesOfParts>
  <Company>MRT www.Win2Farsi.com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MRT</dc:creator>
  <cp:lastModifiedBy>Dell</cp:lastModifiedBy>
  <cp:revision>312</cp:revision>
  <dcterms:created xsi:type="dcterms:W3CDTF">2012-10-13T08:27:19Z</dcterms:created>
  <dcterms:modified xsi:type="dcterms:W3CDTF">2021-10-08T19:57:39Z</dcterms:modified>
</cp:coreProperties>
</file>