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7"/>
  </p:notesMasterIdLst>
  <p:sldIdLst>
    <p:sldId id="259" r:id="rId2"/>
    <p:sldId id="332" r:id="rId3"/>
    <p:sldId id="334" r:id="rId4"/>
    <p:sldId id="335" r:id="rId5"/>
    <p:sldId id="333" r:id="rId6"/>
    <p:sldId id="337" r:id="rId7"/>
    <p:sldId id="338" r:id="rId8"/>
    <p:sldId id="308" r:id="rId9"/>
    <p:sldId id="309" r:id="rId10"/>
    <p:sldId id="336" r:id="rId11"/>
    <p:sldId id="330" r:id="rId12"/>
    <p:sldId id="331" r:id="rId13"/>
    <p:sldId id="340" r:id="rId14"/>
    <p:sldId id="310" r:id="rId15"/>
    <p:sldId id="34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003300"/>
    <a:srgbClr val="336600"/>
    <a:srgbClr val="008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43" autoAdjust="0"/>
  </p:normalViewPr>
  <p:slideViewPr>
    <p:cSldViewPr snapToGrid="0" showGuides="1">
      <p:cViewPr varScale="1">
        <p:scale>
          <a:sx n="62" d="100"/>
          <a:sy n="62" d="100"/>
        </p:scale>
        <p:origin x="96" y="24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575;&#1606;&#1585;&#1688;&#1740;%20&#1587;&#1575;&#1604;%20139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&#1575;&#1606;&#1585;&#1688;&#1740;%20&#1587;&#1575;&#1604;%20139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%20flow\&#1593;&#1605;&#1604;&#1705;&#1585;&#1583;%20&#1583;&#1585;%20&#1581;&#1575;&#1604;%20&#1705;&#1575;&#1585;\&#1605;&#1585;&#1608;&#1585;&#1740;%20&#1576;&#1585;%2028%20&#1587;&#1575;&#1604;%20&#1570;&#1605;&#1575;&#1585;%20&#1575;&#1606;&#1585;&#1688;&#1740;%20&#1705;&#1588;&#1608;&#1585;\Boo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%20flow\&#1593;&#1605;&#1604;&#1705;&#1585;&#1583;%20&#1583;&#1585;%20&#1581;&#1575;&#1604;%20&#1705;&#1575;&#1585;\&#1605;&#1585;&#1608;&#1585;&#1740;%20&#1576;&#1585;%2028%20&#1587;&#1575;&#1604;%20&#1570;&#1605;&#1575;&#1585;%20&#1575;&#1606;&#1585;&#1688;&#1740;%20&#1705;&#1588;&#1608;&#1585;\Boo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Sheet1!$B$7:$E$7</c:f>
              <c:strCache>
                <c:ptCount val="4"/>
                <c:pt idx="0">
                  <c:v>وزارت نیرو</c:v>
                </c:pt>
                <c:pt idx="1">
                  <c:v>انرژی اتمی</c:v>
                </c:pt>
                <c:pt idx="2">
                  <c:v>بخش خصوصی</c:v>
                </c:pt>
                <c:pt idx="3">
                  <c:v>صنایع بزرگ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35349</c:v>
                </c:pt>
                <c:pt idx="1">
                  <c:v>1020</c:v>
                </c:pt>
                <c:pt idx="2">
                  <c:v>36626</c:v>
                </c:pt>
                <c:pt idx="3">
                  <c:v>5905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Sheet1!$B$7:$E$7</c:f>
              <c:strCache>
                <c:ptCount val="4"/>
                <c:pt idx="0">
                  <c:v>وزارت نیرو</c:v>
                </c:pt>
                <c:pt idx="1">
                  <c:v>انرژی اتمی</c:v>
                </c:pt>
                <c:pt idx="2">
                  <c:v>بخش خصوصی</c:v>
                </c:pt>
                <c:pt idx="3">
                  <c:v>صنایع بزرگ</c:v>
                </c:pt>
              </c:strCache>
            </c:strRef>
          </c:cat>
          <c:val>
            <c:numRef>
              <c:f>Sheet1!$B$9:$E$9</c:f>
              <c:numCache>
                <c:formatCode>0.00</c:formatCode>
                <c:ptCount val="4"/>
                <c:pt idx="0">
                  <c:v>44.802281368821298</c:v>
                </c:pt>
                <c:pt idx="1">
                  <c:v>1.2927756653992395</c:v>
                </c:pt>
                <c:pt idx="2">
                  <c:v>46.420785804816219</c:v>
                </c:pt>
                <c:pt idx="3">
                  <c:v>7.4841571609632451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a-IR" sz="1400" b="1" i="0" u="none" strike="noStrike" kern="1200" spc="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18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rPr>
              <a:t>سهم تکنولوژی در قدرت نامی کل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fa-IR" sz="1400" b="1" i="0" u="none" strike="noStrike" kern="1200" spc="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400" b="1" i="0" u="none" strike="noStrike" kern="1200" spc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Sheet2!$A$3:$A$9</c:f>
              <c:strCache>
                <c:ptCount val="7"/>
                <c:pt idx="0">
                  <c:v>بخاری</c:v>
                </c:pt>
                <c:pt idx="1">
                  <c:v>گازی</c:v>
                </c:pt>
                <c:pt idx="2">
                  <c:v>سیکل ترکیبی</c:v>
                </c:pt>
                <c:pt idx="3">
                  <c:v>دیزلی</c:v>
                </c:pt>
                <c:pt idx="4">
                  <c:v>برقابی</c:v>
                </c:pt>
                <c:pt idx="5">
                  <c:v>اتمی</c:v>
                </c:pt>
                <c:pt idx="6">
                  <c:v>تجدیدپذیر</c:v>
                </c:pt>
              </c:strCache>
            </c:strRef>
          </c:cat>
          <c:val>
            <c:numRef>
              <c:f>Sheet2!$B$13:$B$19</c:f>
              <c:numCache>
                <c:formatCode>0.00</c:formatCode>
                <c:ptCount val="7"/>
                <c:pt idx="0">
                  <c:v>20.063371356147023</c:v>
                </c:pt>
                <c:pt idx="1">
                  <c:v>33.20785804816223</c:v>
                </c:pt>
                <c:pt idx="2">
                  <c:v>29.361216730038027</c:v>
                </c:pt>
                <c:pt idx="3">
                  <c:v>0.55513307984790872</c:v>
                </c:pt>
                <c:pt idx="4">
                  <c:v>15.136882129277565</c:v>
                </c:pt>
                <c:pt idx="5">
                  <c:v>1.2927756653992395</c:v>
                </c:pt>
                <c:pt idx="6">
                  <c:v>0.3827629911280101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a-IR" sz="1400" b="1" i="0" u="none" strike="noStrike" kern="1200" spc="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18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rPr>
              <a:t>سهم تکنولوژی در تولیدناویژه کل(%)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fa-IR" sz="1400" b="1" i="0" u="none" strike="noStrike" kern="1200" spc="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Sheet2!$A$13:$A$19</c:f>
              <c:strCache>
                <c:ptCount val="7"/>
                <c:pt idx="0">
                  <c:v>بخاری</c:v>
                </c:pt>
                <c:pt idx="1">
                  <c:v>گازی</c:v>
                </c:pt>
                <c:pt idx="2">
                  <c:v>سیکل ترکیبی</c:v>
                </c:pt>
                <c:pt idx="3">
                  <c:v>دیزلی</c:v>
                </c:pt>
                <c:pt idx="4">
                  <c:v>برقابی</c:v>
                </c:pt>
                <c:pt idx="5">
                  <c:v>اتمی</c:v>
                </c:pt>
                <c:pt idx="6">
                  <c:v>تجدیدپذیر</c:v>
                </c:pt>
              </c:strCache>
            </c:strRef>
          </c:cat>
          <c:val>
            <c:numRef>
              <c:f>Sheet2!$B$22:$B$28</c:f>
              <c:numCache>
                <c:formatCode>0.00</c:formatCode>
                <c:ptCount val="7"/>
                <c:pt idx="0">
                  <c:v>29.811061843341317</c:v>
                </c:pt>
                <c:pt idx="1">
                  <c:v>25.641790183423584</c:v>
                </c:pt>
                <c:pt idx="2">
                  <c:v>36.996033997967302</c:v>
                </c:pt>
                <c:pt idx="3">
                  <c:v>2.8534695303958628E-2</c:v>
                </c:pt>
                <c:pt idx="4">
                  <c:v>5.0182589988489932</c:v>
                </c:pt>
                <c:pt idx="5">
                  <c:v>2.3885784271291213</c:v>
                </c:pt>
                <c:pt idx="6">
                  <c:v>0.11606246853969689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Sheet3!$A$1:$G$1</c:f>
              <c:strCache>
                <c:ptCount val="6"/>
                <c:pt idx="0">
                  <c:v>نفت خام و فرآورده‌هاي نفتي</c:v>
                </c:pt>
                <c:pt idx="1">
                  <c:v>گازطبيعي</c:v>
                </c:pt>
                <c:pt idx="2">
                  <c:v>زغال‌سنگ</c:v>
                </c:pt>
                <c:pt idx="3">
                  <c:v>منابع تجديدپذير قابل احتراق</c:v>
                </c:pt>
                <c:pt idx="4">
                  <c:v>انرژي  آبي</c:v>
                </c:pt>
                <c:pt idx="5">
                  <c:v>انرژي هسته‌اي</c:v>
                </c:pt>
              </c:strCache>
            </c:strRef>
          </c:cat>
          <c:val>
            <c:numRef>
              <c:f>Sheet3!$A$2:$G$2</c:f>
              <c:numCache>
                <c:formatCode>General</c:formatCode>
                <c:ptCount val="7"/>
                <c:pt idx="0" formatCode="0.0">
                  <c:v>83</c:v>
                </c:pt>
                <c:pt idx="1">
                  <c:v>158.5</c:v>
                </c:pt>
                <c:pt idx="2">
                  <c:v>1.4</c:v>
                </c:pt>
                <c:pt idx="3">
                  <c:v>1.2</c:v>
                </c:pt>
                <c:pt idx="4">
                  <c:v>1.1000000000000001</c:v>
                </c:pt>
                <c:pt idx="5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3A0E3201-9173-4DE4-BCA3-3950A1062593}" type="CATEGORYNAME">
                      <a:rPr lang="fa-IR"/>
                      <a:pPr/>
                      <a:t>[CATEGORY NAME]</a:t>
                    </a:fld>
                    <a:r>
                      <a:rPr lang="fa-IR" baseline="0"/>
                      <a:t>, </a:t>
                    </a:r>
                    <a:fld id="{46008E31-8768-43C5-A68A-BC3C94454110}" type="VALUE">
                      <a:rPr lang="fa-IR" baseline="0" smtClean="0"/>
                      <a:pPr/>
                      <a:t>[VALUE]</a:t>
                    </a:fld>
                    <a:r>
                      <a:rPr lang="fa-IR" baseline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6FACC11-9108-4F91-8F43-71D91676083A}" type="CATEGORYNAME">
                      <a:rPr lang="fa-IR"/>
                      <a:pPr/>
                      <a:t>[CATEGORY NAME]</a:t>
                    </a:fld>
                    <a:r>
                      <a:rPr lang="fa-IR" baseline="0"/>
                      <a:t>, </a:t>
                    </a:r>
                    <a:r>
                      <a:rPr lang="fa-IR" baseline="0" smtClean="0"/>
                      <a:t>%</a:t>
                    </a:r>
                    <a:fld id="{D4E576DA-7201-4AF9-B671-A1E244E99D93}" type="VALUE">
                      <a:rPr lang="fa-IR" baseline="0" smtClean="0"/>
                      <a:pPr/>
                      <a:t>[VALUE]</a:t>
                    </a:fld>
                    <a:endParaRPr lang="fa-IR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5E594B-B933-4035-BC2B-33A6C74F501A}" type="CATEGORYNAME">
                      <a:rPr lang="fa-IR"/>
                      <a:pPr/>
                      <a:t>[CATEGORY NAME]</a:t>
                    </a:fld>
                    <a:r>
                      <a:rPr lang="fa-IR" baseline="0"/>
                      <a:t>, </a:t>
                    </a:r>
                    <a:fld id="{14E7EE73-C7A1-4051-8DB8-492E3B5D2514}" type="VALUE">
                      <a:rPr lang="fa-IR" baseline="0" smtClean="0"/>
                      <a:pPr/>
                      <a:t>[VALUE]</a:t>
                    </a:fld>
                    <a:r>
                      <a:rPr lang="fa-IR" baseline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6EFAD5D-AD35-4746-AF27-FF17D9F58020}" type="CATEGORYNAME">
                      <a:rPr lang="fa-IR"/>
                      <a:pPr/>
                      <a:t>[CATEGORY NAME]</a:t>
                    </a:fld>
                    <a:r>
                      <a:rPr lang="fa-IR" baseline="0"/>
                      <a:t>, </a:t>
                    </a:r>
                    <a:fld id="{EDDDA894-0596-4B6D-BA37-252A470DEACD}" type="VALUE">
                      <a:rPr lang="fa-IR" baseline="0" smtClean="0"/>
                      <a:pPr/>
                      <a:t>[VALUE]</a:t>
                    </a:fld>
                    <a:r>
                      <a:rPr lang="fa-IR" baseline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8BE7085-53B7-450F-8AD9-C026AFAB2E53}" type="CATEGORYNAME">
                      <a:rPr lang="fa-IR"/>
                      <a:pPr/>
                      <a:t>[CATEGORY NAME]</a:t>
                    </a:fld>
                    <a:r>
                      <a:rPr lang="fa-IR" baseline="0"/>
                      <a:t>, </a:t>
                    </a:r>
                    <a:fld id="{444A0638-C594-4F87-88BE-E77B5BF7FE07}" type="VALUE">
                      <a:rPr lang="fa-IR" baseline="0" smtClean="0"/>
                      <a:pPr/>
                      <a:t>[VALUE]</a:t>
                    </a:fld>
                    <a:r>
                      <a:rPr lang="fa-IR" baseline="0" smtClean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F0BBF74-870D-44C8-A4C2-69595E73724C}" type="CATEGORYNAME">
                      <a:rPr lang="fa-IR"/>
                      <a:pPr/>
                      <a:t>[CATEGORY NAME]</a:t>
                    </a:fld>
                    <a:r>
                      <a:rPr lang="fa-IR" baseline="0"/>
                      <a:t>, </a:t>
                    </a:r>
                    <a:r>
                      <a:rPr lang="fa-IR" baseline="0" smtClean="0"/>
                      <a:t>%</a:t>
                    </a:r>
                    <a:fld id="{7907A4DD-D779-437C-AD30-171200B4BD85}" type="VALUE">
                      <a:rPr lang="fa-IR" baseline="0" smtClean="0"/>
                      <a:pPr/>
                      <a:t>[VALUE]</a:t>
                    </a:fld>
                    <a:endParaRPr lang="fa-IR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Sheet1!$O$13:$T$13</c:f>
              <c:strCache>
                <c:ptCount val="6"/>
                <c:pt idx="0">
                  <c:v>خانگي، عمومي و تجاري</c:v>
                </c:pt>
                <c:pt idx="1">
                  <c:v>صنعت</c:v>
                </c:pt>
                <c:pt idx="2">
                  <c:v>حمل و نقل</c:v>
                </c:pt>
                <c:pt idx="3">
                  <c:v>كشاورزي</c:v>
                </c:pt>
                <c:pt idx="4">
                  <c:v>ساير مصارف</c:v>
                </c:pt>
                <c:pt idx="5">
                  <c:v>مصارف غيرانرژي </c:v>
                </c:pt>
              </c:strCache>
            </c:strRef>
          </c:cat>
          <c:val>
            <c:numRef>
              <c:f>Sheet1!$O$14:$T$14</c:f>
              <c:numCache>
                <c:formatCode>General</c:formatCode>
                <c:ptCount val="6"/>
                <c:pt idx="0">
                  <c:v>62.4</c:v>
                </c:pt>
                <c:pt idx="1">
                  <c:v>42.5</c:v>
                </c:pt>
                <c:pt idx="2">
                  <c:v>46.2</c:v>
                </c:pt>
                <c:pt idx="3">
                  <c:v>7</c:v>
                </c:pt>
                <c:pt idx="4">
                  <c:v>0.3</c:v>
                </c:pt>
                <c:pt idx="5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b="1" dirty="0">
                <a:cs typeface="B Nazanin" panose="00000400000000000000" pitchFamily="2" charset="-78"/>
              </a:rPr>
              <a:t>سهم</a:t>
            </a:r>
            <a:r>
              <a:rPr lang="fa-IR" b="1" baseline="0" dirty="0">
                <a:cs typeface="B Nazanin" panose="00000400000000000000" pitchFamily="2" charset="-78"/>
              </a:rPr>
              <a:t> بخشهای مختلف در تولید </a:t>
            </a:r>
            <a:r>
              <a:rPr lang="en-US" b="1" baseline="0" dirty="0">
                <a:cs typeface="B Nazanin" panose="00000400000000000000" pitchFamily="2" charset="-78"/>
              </a:rPr>
              <a:t> NOx</a:t>
            </a:r>
            <a:r>
              <a:rPr lang="fa-IR" b="1" baseline="0" dirty="0">
                <a:cs typeface="B Nazanin" panose="00000400000000000000" pitchFamily="2" charset="-78"/>
              </a:rPr>
              <a:t> ( درصد)</a:t>
            </a:r>
            <a:endParaRPr lang="en-US" b="1" dirty="0">
              <a:cs typeface="B Nazanin" panose="000004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0.10794411636045494"/>
                  <c:y val="4.930373286672499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Sheet13!$B$27:$B$32</c:f>
              <c:strCache>
                <c:ptCount val="6"/>
                <c:pt idx="0">
                  <c:v>خانگي، تجاري و عمومي</c:v>
                </c:pt>
                <c:pt idx="1">
                  <c:v>صنعت </c:v>
                </c:pt>
                <c:pt idx="2">
                  <c:v>حمل و نقل </c:v>
                </c:pt>
                <c:pt idx="3">
                  <c:v>كشاورزي</c:v>
                </c:pt>
                <c:pt idx="4">
                  <c:v>پالايشگاهي </c:v>
                </c:pt>
                <c:pt idx="5">
                  <c:v>نيروگاهي </c:v>
                </c:pt>
              </c:strCache>
            </c:strRef>
          </c:cat>
          <c:val>
            <c:numRef>
              <c:f>Sheet13!$C$27:$C$32</c:f>
              <c:numCache>
                <c:formatCode>General</c:formatCode>
                <c:ptCount val="6"/>
                <c:pt idx="0">
                  <c:v>6.22</c:v>
                </c:pt>
                <c:pt idx="1">
                  <c:v>8.36</c:v>
                </c:pt>
                <c:pt idx="2">
                  <c:v>49.33</c:v>
                </c:pt>
                <c:pt idx="3">
                  <c:v>2.69</c:v>
                </c:pt>
                <c:pt idx="4">
                  <c:v>0</c:v>
                </c:pt>
                <c:pt idx="5">
                  <c:v>33.39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B Nazanin" panose="00000400000000000000" pitchFamily="2" charset="-78"/>
              </a:rPr>
              <a:t>سهم بخشهای مختلف در تولید  </a:t>
            </a:r>
            <a:r>
              <a:rPr lang="fa-IR" sz="1400" b="1" i="0" u="none" strike="noStrike" baseline="0" dirty="0" smtClean="0">
                <a:effectLst/>
                <a:cs typeface="B Nazanin" panose="00000400000000000000" pitchFamily="2" charset="-78"/>
              </a:rPr>
              <a:t>2</a:t>
            </a:r>
            <a:r>
              <a:rPr lang="fa-IR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B Nazanin" panose="00000400000000000000" pitchFamily="2" charset="-78"/>
              </a:rPr>
              <a:t>CO </a:t>
            </a:r>
            <a:r>
              <a:rPr lang="fa-IR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B Nazanin" panose="00000400000000000000" pitchFamily="2" charset="-78"/>
              </a:rPr>
              <a:t>( درصد)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1195745647974921"/>
                  <c:y val="4.06941987986807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Sheet13!$B$36:$B$41</c:f>
              <c:strCache>
                <c:ptCount val="6"/>
                <c:pt idx="0">
                  <c:v>خانگي، تجاري و عمومي</c:v>
                </c:pt>
                <c:pt idx="1">
                  <c:v>صنعت </c:v>
                </c:pt>
                <c:pt idx="2">
                  <c:v>حمل و نقل </c:v>
                </c:pt>
                <c:pt idx="3">
                  <c:v>كشاورزي</c:v>
                </c:pt>
                <c:pt idx="4">
                  <c:v>پالايشگاهي </c:v>
                </c:pt>
                <c:pt idx="5">
                  <c:v>نيروگاهي </c:v>
                </c:pt>
              </c:strCache>
            </c:strRef>
          </c:cat>
          <c:val>
            <c:numRef>
              <c:f>Sheet13!$C$36:$C$41</c:f>
              <c:numCache>
                <c:formatCode>General</c:formatCode>
                <c:ptCount val="6"/>
                <c:pt idx="0">
                  <c:v>23.89</c:v>
                </c:pt>
                <c:pt idx="1">
                  <c:v>16.170000000000002</c:v>
                </c:pt>
                <c:pt idx="2">
                  <c:v>25.42</c:v>
                </c:pt>
                <c:pt idx="3">
                  <c:v>2.14</c:v>
                </c:pt>
                <c:pt idx="4">
                  <c:v>2.58</c:v>
                </c:pt>
                <c:pt idx="5">
                  <c:v>29.8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8E7F92-C81C-45B8-989B-EF55C09D9F0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AEEA61-E467-4F0E-BDCC-5CBBD9BFD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1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EEA61-E467-4F0E-BDCC-5CBBD9BFD4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9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7B27-B98B-4230-9EAF-EA2091D26EC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2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7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81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8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61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5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7B27-B98B-4230-9EAF-EA2091D26EC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CB-C062-47E9-96A0-5D785F5B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7B27-B98B-4230-9EAF-EA2091D26EC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CB-C062-47E9-96A0-5D785F5B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5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3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7B27-B98B-4230-9EAF-EA2091D26EC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47304" y="1257260"/>
            <a:ext cx="8915400" cy="2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75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7B27-B98B-4230-9EAF-EA2091D26EC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B032CB-C062-47E9-96A0-5D785F5B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7B27-B98B-4230-9EAF-EA2091D26EC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B032CB-C062-47E9-96A0-5D785F5B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7B27-B98B-4230-9EAF-EA2091D26EC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B032CB-C062-47E9-96A0-5D785F5B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7B27-B98B-4230-9EAF-EA2091D26EC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CB-C062-47E9-96A0-5D785F5B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1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7B27-B98B-4230-9EAF-EA2091D26EC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CB-C062-47E9-96A0-5D785F5B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5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7B27-B98B-4230-9EAF-EA2091D26EC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CB-C062-47E9-96A0-5D785F5B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1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7B27-B98B-4230-9EAF-EA2091D26EC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032CB-C062-47E9-96A0-5D785F5B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06294" y="1482116"/>
            <a:ext cx="7520736" cy="33070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بررسی </a:t>
            </a:r>
            <a:r>
              <a:rPr lang="fa-IR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آماری بخش </a:t>
            </a:r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انرژی </a:t>
            </a:r>
            <a:r>
              <a:rPr lang="fa-IR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کشور</a:t>
            </a:r>
            <a:endParaRPr lang="fa-IR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19959" y="102190"/>
            <a:ext cx="198467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/>
            <a:r>
              <a:rPr lang="fa-IR" altLang="en-US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ea typeface="Times New Roman" panose="02020603050405020304" pitchFamily="18" charset="0"/>
                <a:cs typeface="IranNastaliq" panose="02020505000000020003" pitchFamily="18" charset="0"/>
              </a:rPr>
              <a:t>بسمه</a:t>
            </a:r>
            <a:r>
              <a:rPr lang="fa-IR" altLang="en-US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ea typeface="Times New Roman" panose="02020603050405020304" pitchFamily="18" charset="0"/>
                <a:cs typeface="IranNastaliq" panose="02020505000000020003" pitchFamily="18" charset="0"/>
              </a:rPr>
              <a:t> </a:t>
            </a:r>
            <a:r>
              <a:rPr lang="fa-IR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ea typeface="Times New Roman" panose="02020603050405020304" pitchFamily="18" charset="0"/>
                <a:cs typeface="IranNastaliq" panose="02020505000000020003" pitchFamily="18" charset="0"/>
              </a:rPr>
              <a:t>تعالی</a:t>
            </a:r>
            <a:r>
              <a:rPr lang="fa-IR" altLang="en-US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ea typeface="Times New Roman" panose="02020603050405020304" pitchFamily="18" charset="0"/>
                <a:cs typeface="IranNastaliq" panose="02020505000000020003" pitchFamily="18" charset="0"/>
              </a:rPr>
              <a:t>  </a:t>
            </a:r>
            <a:endParaRPr lang="en-US" altLang="en-US" sz="70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47" y="-30318"/>
            <a:ext cx="93718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55445" y="994742"/>
            <a:ext cx="2512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ranNastaliq" panose="02020505000000020003" pitchFamily="18" charset="0"/>
                <a:ea typeface="Calibri" panose="020F0502020204030204" pitchFamily="34" charset="0"/>
                <a:cs typeface="IranNastaliq" panose="02020505000000020003" pitchFamily="18" charset="0"/>
              </a:rPr>
              <a:t>دفتر تدوین برنامه و طرح های راهبردی</a:t>
            </a:r>
            <a:endParaRPr lang="en-US" sz="2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ranNastaliq" panose="02020505000000020003" pitchFamily="18" charset="0"/>
              <a:ea typeface="Calibri" panose="020F0502020204030204" pitchFamily="34" charset="0"/>
              <a:cs typeface="IranNastaliq" panose="020205050000000200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9733" y="594632"/>
            <a:ext cx="218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ranNastaliq" panose="02020505000000020003" pitchFamily="18" charset="0"/>
                <a:ea typeface="Calibri" panose="020F0502020204030204" pitchFamily="34" charset="0"/>
                <a:cs typeface="IranNastaliq" panose="02020505000000020003" pitchFamily="18" charset="0"/>
              </a:rPr>
              <a:t>معاونت برنامه ریزی هسته ای و نظارت راهبردی</a:t>
            </a:r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ranNastaliq" panose="02020505000000020003" pitchFamily="18" charset="0"/>
              <a:ea typeface="Calibri" panose="020F0502020204030204" pitchFamily="34" charset="0"/>
              <a:cs typeface="IranNastaliq" panose="020205050000000200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16"/>
            <a:ext cx="2242895" cy="1401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4909" y="6273225"/>
            <a:ext cx="126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a-IR"/>
            </a:defPPr>
            <a:lvl1pPr algn="ctr">
              <a:def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ea typeface="Calibri" panose="020F0502020204030204" pitchFamily="34" charset="0"/>
                <a:cs typeface="IranNastaliq" panose="02020505000000020003" pitchFamily="18" charset="0"/>
              </a:defRPr>
            </a:lvl1pPr>
          </a:lstStyle>
          <a:p>
            <a:r>
              <a:rPr lang="fa-IR" sz="1600" u="sng" dirty="0" smtClean="0">
                <a:cs typeface="B Mitra" panose="00000400000000000000" pitchFamily="2" charset="-78"/>
              </a:rPr>
              <a:t>مردادماه  </a:t>
            </a:r>
            <a:r>
              <a:rPr lang="fa-IR" sz="1600" u="sng" dirty="0" smtClean="0">
                <a:effectLst/>
                <a:latin typeface="Nabi" panose="02000500000000020002" pitchFamily="2" charset="0"/>
                <a:cs typeface="B Mitra" panose="00000400000000000000" pitchFamily="2" charset="-78"/>
              </a:rPr>
              <a:t>1397</a:t>
            </a:r>
          </a:p>
          <a:p>
            <a:r>
              <a:rPr lang="fa-IR" sz="1600" b="1" u="sng" dirty="0" smtClean="0">
                <a:effectLst/>
                <a:latin typeface="Nabi" panose="02000500000000020002" pitchFamily="2" charset="0"/>
                <a:cs typeface="B Mitra" panose="00000400000000000000" pitchFamily="2" charset="-78"/>
              </a:rPr>
              <a:t>آزادی – پناهی‌نیا</a:t>
            </a:r>
            <a:endParaRPr lang="en-US" sz="1600" b="1" u="sng" dirty="0">
              <a:effectLst/>
              <a:latin typeface="Nabi" panose="02000500000000020002" pitchFamily="2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16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631" y="287232"/>
            <a:ext cx="9117329" cy="743201"/>
          </a:xfrm>
        </p:spPr>
        <p:txBody>
          <a:bodyPr anchor="ctr">
            <a:normAutofit/>
          </a:bodyPr>
          <a:lstStyle/>
          <a:p>
            <a:pPr algn="r"/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نمودار جریان انرژی </a:t>
            </a:r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سال 1394 كل </a:t>
            </a:r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كشور</a:t>
            </a:r>
            <a:endParaRPr lang="en-US" sz="2800" b="1" dirty="0">
              <a:solidFill>
                <a:srgbClr val="006600"/>
              </a:solidFill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" b="3466"/>
          <a:stretch/>
        </p:blipFill>
        <p:spPr>
          <a:xfrm>
            <a:off x="2530950" y="1030433"/>
            <a:ext cx="9247393" cy="57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1" y="287232"/>
            <a:ext cx="10607303" cy="743201"/>
          </a:xfrm>
        </p:spPr>
        <p:txBody>
          <a:bodyPr anchor="ctr">
            <a:noAutofit/>
          </a:bodyPr>
          <a:lstStyle/>
          <a:p>
            <a:pPr algn="r"/>
            <a:r>
              <a:rPr lang="fa-IR" sz="2300" b="1" dirty="0">
                <a:solidFill>
                  <a:srgbClr val="006600"/>
                </a:solidFill>
                <a:cs typeface="B Mitra" panose="00000400000000000000" pitchFamily="2" charset="-78"/>
              </a:rPr>
              <a:t>سهم هريك از بخش­هاي مصرف كننده انرژي در انتشار گازهاي آلاينده و گلخانه‌اي در سال </a:t>
            </a:r>
            <a:r>
              <a:rPr lang="fa-IR" sz="23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1394 </a:t>
            </a:r>
            <a:r>
              <a:rPr lang="fa-IR" sz="2300" b="1" dirty="0">
                <a:solidFill>
                  <a:srgbClr val="006600"/>
                </a:solidFill>
                <a:cs typeface="B Mitra" panose="00000400000000000000" pitchFamily="2" charset="-78"/>
              </a:rPr>
              <a:t>(درصد)</a:t>
            </a:r>
            <a:endParaRPr lang="en-US" sz="2300" b="1" dirty="0">
              <a:solidFill>
                <a:srgbClr val="0066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35553"/>
              </p:ext>
            </p:extLst>
          </p:nvPr>
        </p:nvGraphicFramePr>
        <p:xfrm>
          <a:off x="1618559" y="1336709"/>
          <a:ext cx="9357750" cy="4776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775"/>
                <a:gridCol w="935775"/>
                <a:gridCol w="935775"/>
                <a:gridCol w="935775"/>
                <a:gridCol w="935775"/>
                <a:gridCol w="935775"/>
                <a:gridCol w="935775"/>
                <a:gridCol w="935775"/>
                <a:gridCol w="935775"/>
                <a:gridCol w="935775"/>
              </a:tblGrid>
              <a:tr h="617289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cs typeface="B Nazanin" panose="00000400000000000000" pitchFamily="2" charset="-78"/>
                        </a:rPr>
                        <a:t>بخش/ گاز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cs typeface="B Nazanin" panose="00000400000000000000" pitchFamily="2" charset="-78"/>
                        </a:rPr>
                        <a:t>NO</a:t>
                      </a:r>
                      <a:r>
                        <a:rPr lang="en-US" sz="1400" b="1" u="none" strike="noStrike" baseline="-25000" dirty="0">
                          <a:effectLst/>
                          <a:cs typeface="B Nazanin" panose="00000400000000000000" pitchFamily="2" charset="-78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cs typeface="B Nazanin" panose="00000400000000000000" pitchFamily="2" charset="-78"/>
                        </a:rPr>
                        <a:t>SO2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cs typeface="B Nazanin" panose="00000400000000000000" pitchFamily="2" charset="-78"/>
                        </a:rPr>
                        <a:t>SO3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cs typeface="B Nazanin" panose="00000400000000000000" pitchFamily="2" charset="-78"/>
                        </a:rPr>
                        <a:t>CO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cs typeface="B Nazanin" panose="00000400000000000000" pitchFamily="2" charset="-78"/>
                        </a:rPr>
                        <a:t>SPM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cs typeface="B Nazanin" panose="00000400000000000000" pitchFamily="2" charset="-78"/>
                        </a:rPr>
                        <a:t>CO2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cs typeface="B Nazanin" panose="00000400000000000000" pitchFamily="2" charset="-78"/>
                        </a:rPr>
                        <a:t>CH4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cs typeface="B Nazanin" panose="00000400000000000000" pitchFamily="2" charset="-78"/>
                        </a:rPr>
                        <a:t>N2O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37558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cs typeface="B Nazanin" panose="00000400000000000000" pitchFamily="2" charset="-78"/>
                        </a:rPr>
                        <a:t>مصرف نهايي انرژي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cs typeface="B Nazanin" panose="00000400000000000000" pitchFamily="2" charset="-78"/>
                        </a:rPr>
                        <a:t>خانگي، تجاري و عمومي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23.89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cs typeface="B Nazanin" panose="00000400000000000000" pitchFamily="2" charset="-78"/>
                        </a:rPr>
                        <a:t>صنعت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16.17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cs typeface="B Nazanin" panose="00000400000000000000" pitchFamily="2" charset="-78"/>
                        </a:rPr>
                        <a:t>حمل و نقل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49.31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69.26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97.47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25.42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81.64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56.72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cs typeface="B Nazanin" panose="00000400000000000000" pitchFamily="2" charset="-78"/>
                        </a:rPr>
                        <a:t>كشاورزي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30.64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3932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>
                          <a:effectLst/>
                          <a:cs typeface="B Nazanin" panose="00000400000000000000" pitchFamily="2" charset="-78"/>
                        </a:rPr>
                        <a:t>مصرف بخش انرژي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cs typeface="B Nazanin" panose="00000400000000000000" pitchFamily="2" charset="-78"/>
                        </a:rPr>
                        <a:t>پالايشگاهي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cs typeface="B Nazanin" panose="00000400000000000000" pitchFamily="2" charset="-78"/>
                        </a:rPr>
                        <a:t>نيروگاهي 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33.39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35.36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130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  <a:cs typeface="B Nazanin" panose="00000400000000000000" pitchFamily="2" charset="-78"/>
                        </a:rPr>
                        <a:t>جمع </a:t>
                      </a:r>
                      <a:r>
                        <a:rPr lang="fa-IR" sz="1600" b="1" u="none" strike="noStrike" dirty="0" smtClean="0">
                          <a:effectLst/>
                          <a:cs typeface="B Nazanin" panose="00000400000000000000" pitchFamily="2" charset="-78"/>
                        </a:rPr>
                        <a:t>(درصد)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130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Yagut" panose="00000400000000000000" pitchFamily="2" charset="-78"/>
                          <a:cs typeface="B Nazanin" panose="00000400000000000000" pitchFamily="2" charset="-78"/>
                        </a:rPr>
                        <a:t>جمع کل (ملیون تن)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Yagut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1/88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1/24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0/021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9/44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0/38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0/061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0/011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203914" y="6180109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ctr"/>
            <a:r>
              <a:rPr lang="en-US" sz="1400" dirty="0" smtClean="0">
                <a:cs typeface="B Nazanin" panose="00000400000000000000" pitchFamily="2" charset="-78"/>
              </a:rPr>
              <a:t>●</a:t>
            </a:r>
            <a:r>
              <a:rPr lang="fa-IR" sz="1400" dirty="0">
                <a:cs typeface="B Nazanin" panose="00000400000000000000" pitchFamily="2" charset="-78"/>
              </a:rPr>
              <a:t>مقادير در دسترس نمي­باشند</a:t>
            </a:r>
            <a:r>
              <a:rPr lang="fa-IR" sz="1400" dirty="0" smtClean="0">
                <a:cs typeface="B Nazanin" panose="00000400000000000000" pitchFamily="2" charset="-78"/>
              </a:rPr>
              <a:t>.</a:t>
            </a:r>
          </a:p>
          <a:p>
            <a:pPr algn="r" rtl="1" fontAlgn="ctr"/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SPM</a:t>
            </a:r>
            <a:r>
              <a:rPr lang="fa-I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=ذرات معلق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90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311168"/>
              </p:ext>
            </p:extLst>
          </p:nvPr>
        </p:nvGraphicFramePr>
        <p:xfrm>
          <a:off x="650718" y="1962398"/>
          <a:ext cx="5429447" cy="430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2401" y="287232"/>
            <a:ext cx="10607303" cy="743201"/>
          </a:xfrm>
        </p:spPr>
        <p:txBody>
          <a:bodyPr anchor="ctr">
            <a:noAutofit/>
          </a:bodyPr>
          <a:lstStyle/>
          <a:p>
            <a:pPr algn="r"/>
            <a:r>
              <a:rPr lang="fa-IR" sz="2300" b="1" dirty="0">
                <a:solidFill>
                  <a:srgbClr val="006600"/>
                </a:solidFill>
                <a:cs typeface="B Mitra" panose="00000400000000000000" pitchFamily="2" charset="-78"/>
              </a:rPr>
              <a:t>سهم هريك از بخش­هاي مصرف كننده انرژي در انتشار گازهاي آلاينده و گلخانه‌اي در سال </a:t>
            </a:r>
            <a:r>
              <a:rPr lang="fa-IR" sz="23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1394 </a:t>
            </a:r>
            <a:r>
              <a:rPr lang="fa-IR" sz="2300" b="1" dirty="0">
                <a:solidFill>
                  <a:srgbClr val="006600"/>
                </a:solidFill>
                <a:cs typeface="B Mitra" panose="00000400000000000000" pitchFamily="2" charset="-78"/>
              </a:rPr>
              <a:t>(درصد)</a:t>
            </a:r>
            <a:endParaRPr lang="en-US" sz="2300" b="1" dirty="0">
              <a:solidFill>
                <a:srgbClr val="0066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920816"/>
              </p:ext>
            </p:extLst>
          </p:nvPr>
        </p:nvGraphicFramePr>
        <p:xfrm>
          <a:off x="6600700" y="1962397"/>
          <a:ext cx="5108369" cy="452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2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1" y="287232"/>
            <a:ext cx="10607303" cy="743201"/>
          </a:xfrm>
        </p:spPr>
        <p:txBody>
          <a:bodyPr anchor="ctr">
            <a:noAutofit/>
          </a:bodyPr>
          <a:lstStyle/>
          <a:p>
            <a:pPr algn="r"/>
            <a:r>
              <a:rPr lang="fa-IR" sz="23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انتشار گاز دی اکسید کربن در جهان و سهم ایران (سال 2015)</a:t>
            </a:r>
            <a:endParaRPr lang="en-US" sz="2300" b="1" dirty="0">
              <a:solidFill>
                <a:srgbClr val="0066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62891"/>
              </p:ext>
            </p:extLst>
          </p:nvPr>
        </p:nvGraphicFramePr>
        <p:xfrm>
          <a:off x="6509657" y="1560782"/>
          <a:ext cx="5520047" cy="2743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657"/>
                <a:gridCol w="1023257"/>
                <a:gridCol w="1654629"/>
                <a:gridCol w="2047504"/>
              </a:tblGrid>
              <a:tr h="51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2015 total emissions country rank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carbon dioxide emissions from fuel combustion (million metric tons)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per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capita carbon dioxide emissions from fuel combustion (metric tons)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9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China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9040.7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6.59</a:t>
                      </a:r>
                    </a:p>
                  </a:txBody>
                  <a:tcPr marL="9525" marR="9525" marT="9525" marB="0" anchor="ctr"/>
                </a:tc>
              </a:tr>
              <a:tr h="209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United 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4997.5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15.53</a:t>
                      </a:r>
                    </a:p>
                  </a:txBody>
                  <a:tcPr marL="9525" marR="9525" marT="9525" marB="0" anchor="ctr"/>
                </a:tc>
              </a:tr>
              <a:tr h="209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India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1.58</a:t>
                      </a:r>
                    </a:p>
                  </a:txBody>
                  <a:tcPr marL="9525" marR="9525" marT="9525" marB="0" anchor="ctr"/>
                </a:tc>
              </a:tr>
              <a:tr h="209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Russia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10.19</a:t>
                      </a:r>
                    </a:p>
                  </a:txBody>
                  <a:tcPr marL="9525" marR="9525" marT="9525" marB="0" anchor="ctr"/>
                </a:tc>
              </a:tr>
              <a:tr h="209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Japan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1141.6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8.99</a:t>
                      </a:r>
                    </a:p>
                  </a:txBody>
                  <a:tcPr marL="9525" marR="9525" marT="9525" marB="0" anchor="ctr"/>
                </a:tc>
              </a:tr>
              <a:tr h="209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Germany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729.77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8.93</a:t>
                      </a:r>
                    </a:p>
                  </a:txBody>
                  <a:tcPr marL="9525" marR="9525" marT="9525" marB="0" anchor="ctr"/>
                </a:tc>
              </a:tr>
              <a:tr h="209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South Korea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585.99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11.58</a:t>
                      </a:r>
                    </a:p>
                  </a:txBody>
                  <a:tcPr marL="9525" marR="9525" marT="9525" marB="0" anchor="ctr"/>
                </a:tc>
              </a:tr>
              <a:tr h="209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Iran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552.4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6.98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209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549.23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15.32</a:t>
                      </a:r>
                    </a:p>
                  </a:txBody>
                  <a:tcPr marL="9525" marR="9525" marT="9525" marB="0" anchor="ctr"/>
                </a:tc>
              </a:tr>
              <a:tr h="209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Saudi Arabia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531.46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16.85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1" r="23966"/>
          <a:stretch/>
        </p:blipFill>
        <p:spPr>
          <a:xfrm>
            <a:off x="446981" y="1458176"/>
            <a:ext cx="5823190" cy="4272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9284" y="5314628"/>
            <a:ext cx="38594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سهم ایران در نشر جهانی دی اکسید کربن 2%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( 552 میلیون تن در سال 2015)</a:t>
            </a:r>
          </a:p>
          <a:p>
            <a:pPr algn="r" rtl="1"/>
            <a:r>
              <a:rPr lang="fa-IR" sz="1400" b="1" dirty="0" smtClean="0">
                <a:cs typeface="B Nazanin" panose="00000400000000000000" pitchFamily="2" charset="-78"/>
              </a:rPr>
              <a:t>منبع: آژانس بین المللی انرژی</a:t>
            </a:r>
            <a:endParaRPr lang="en-US" sz="1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55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291" y="405985"/>
            <a:ext cx="8345923" cy="743201"/>
          </a:xfrm>
        </p:spPr>
        <p:txBody>
          <a:bodyPr anchor="ctr">
            <a:normAutofit/>
          </a:bodyPr>
          <a:lstStyle/>
          <a:p>
            <a:pPr algn="r"/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برخی شاخصهای اقتصاد انرژی (سال 1394)</a:t>
            </a:r>
            <a:endParaRPr lang="en-US" sz="2800" b="1" dirty="0">
              <a:solidFill>
                <a:srgbClr val="006600"/>
              </a:solidFill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2401" y="1619849"/>
            <a:ext cx="103051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cs typeface="B Nazanin" panose="00000400000000000000" pitchFamily="2" charset="-78"/>
              </a:rPr>
              <a:t> کل </a:t>
            </a:r>
            <a:r>
              <a:rPr lang="en-US" sz="2000" b="1" dirty="0" err="1">
                <a:cs typeface="B Nazanin" panose="00000400000000000000" pitchFamily="2" charset="-78"/>
              </a:rPr>
              <a:t>ذخاير</a:t>
            </a: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 err="1">
                <a:cs typeface="B Nazanin" panose="00000400000000000000" pitchFamily="2" charset="-78"/>
              </a:rPr>
              <a:t>قابل</a:t>
            </a: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 err="1">
                <a:cs typeface="B Nazanin" panose="00000400000000000000" pitchFamily="2" charset="-78"/>
              </a:rPr>
              <a:t>استحصال</a:t>
            </a:r>
            <a:r>
              <a:rPr lang="fa-IR" sz="2000" b="1" dirty="0">
                <a:cs typeface="B Nazanin" panose="00000400000000000000" pitchFamily="2" charset="-78"/>
              </a:rPr>
              <a:t> گاز</a:t>
            </a: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برابر با 33/7 تریلیون متر مکعب و جمع</a:t>
            </a: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 تولید گاز718/8 میلیون متر مکعب در روز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برآورد ذخاير قابل استحصال هيدروكربوري مايع ايران (نفت خام، مايعات و ميعانات گازي) به ميزان 157/2 ميليارد بشكه تا پایان سال 1394 و با عمر 125/3 سال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سرانه</a:t>
            </a:r>
            <a:r>
              <a:rPr lang="ar-SA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گازطب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ع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نفت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خام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فرآورده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نفت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ران،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fa-IR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6/2 </a:t>
            </a:r>
            <a:r>
              <a:rPr lang="fa-IR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fa-IR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1/6 </a:t>
            </a:r>
            <a:r>
              <a:rPr lang="ar-SA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برابر</a:t>
            </a:r>
            <a:r>
              <a:rPr lang="ar-SA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متوسط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سرانه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جهان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پا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تر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بودن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سرانه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برق،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زغال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سنگ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انرژ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تجد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دپذ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متوسط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جهان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en-US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سرانه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نهايي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انرژي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بخش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کشاورز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خانگ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عموم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تجار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حمل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نقل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صنعت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ترت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ب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3/3، </a:t>
            </a:r>
            <a:r>
              <a:rPr lang="fa-IR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1/9</a:t>
            </a:r>
            <a:r>
              <a:rPr lang="ar-SA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fa-IR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1/7</a:t>
            </a:r>
            <a:r>
              <a:rPr lang="ar-SA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fa-IR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1/5</a:t>
            </a:r>
            <a:r>
              <a:rPr lang="ar-SA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برابر</a:t>
            </a:r>
            <a:r>
              <a:rPr lang="ar-SA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متوسط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جهان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شدت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انرژي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ب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ش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fa-IR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1/5 </a:t>
            </a:r>
            <a:r>
              <a:rPr lang="ar-SA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برابر</a:t>
            </a:r>
            <a:r>
              <a:rPr lang="ar-SA" sz="2000" b="1" dirty="0" smtClean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متوسط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Yek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BYekan"/>
                <a:ea typeface="Calibri" panose="020F0502020204030204" pitchFamily="34" charset="0"/>
                <a:cs typeface="B Nazanin" panose="00000400000000000000" pitchFamily="2" charset="-78"/>
              </a:rPr>
              <a:t>جهاني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631" y="287232"/>
            <a:ext cx="9930195" cy="743201"/>
          </a:xfrm>
        </p:spPr>
        <p:txBody>
          <a:bodyPr anchor="ctr"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بررسی شاخص شدت مصرف انرژی</a:t>
            </a:r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و سرانه مصرف برق در ایران و جهان</a:t>
            </a:r>
            <a:endParaRPr lang="fa-IR" sz="2800" b="1" dirty="0">
              <a:solidFill>
                <a:srgbClr val="006600"/>
              </a:solidFill>
              <a:cs typeface="B Mitr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5816" y="6110836"/>
            <a:ext cx="574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fontAlgn="ctr"/>
            <a:r>
              <a:rPr lang="en-US" sz="1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●</a:t>
            </a:r>
            <a:r>
              <a:rPr lang="fa-IR" sz="1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اطلاعات جهانی مربوط به گزارش آژانس بین المللی انرژی </a:t>
            </a:r>
            <a:r>
              <a:rPr lang="fa-IR" sz="1400" smtClean="0">
                <a:solidFill>
                  <a:srgbClr val="FF0000"/>
                </a:solidFill>
                <a:cs typeface="B Nazanin" panose="00000400000000000000" pitchFamily="2" charset="-78"/>
              </a:rPr>
              <a:t>سال 2017 ( آمار مربوط به سال 2015)</a:t>
            </a:r>
            <a:endParaRPr lang="fa-IR" sz="14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 fontAlgn="ctr"/>
            <a:r>
              <a:rPr lang="fa-IR" sz="1400" dirty="0" smtClean="0">
                <a:solidFill>
                  <a:srgbClr val="221F2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1400" dirty="0" smtClean="0">
                <a:solidFill>
                  <a:srgbClr val="221F2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en-US" sz="1400" dirty="0">
                <a:solidFill>
                  <a:srgbClr val="221F2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toe/000 2010 </a:t>
            </a:r>
            <a:r>
              <a:rPr lang="en-US" sz="1400" dirty="0" smtClean="0">
                <a:solidFill>
                  <a:srgbClr val="221F2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USD</a:t>
            </a:r>
            <a:r>
              <a:rPr lang="fa-IR" sz="1400" dirty="0" smtClean="0">
                <a:solidFill>
                  <a:srgbClr val="221F2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مفهوم مقدار انرژی مصرف شده به ازای هر 1000 دلار تولید </a:t>
            </a:r>
            <a:r>
              <a:rPr lang="en-US" sz="1400" dirty="0" smtClean="0">
                <a:solidFill>
                  <a:srgbClr val="221F2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GDP</a:t>
            </a:r>
            <a:r>
              <a:rPr lang="fa-IR" sz="1400" dirty="0" smtClean="0">
                <a:solidFill>
                  <a:srgbClr val="221F2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میباشد.</a:t>
            </a:r>
            <a:endParaRPr lang="fa-IR" sz="14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98256"/>
              </p:ext>
            </p:extLst>
          </p:nvPr>
        </p:nvGraphicFramePr>
        <p:xfrm>
          <a:off x="1727201" y="1489062"/>
          <a:ext cx="9293100" cy="3180293"/>
        </p:xfrm>
        <a:graphic>
          <a:graphicData uri="http://schemas.openxmlformats.org/drawingml/2006/table">
            <a:tbl>
              <a:tblPr firstRow="1" firstCol="1" bandRow="1"/>
              <a:tblGrid>
                <a:gridCol w="3187777"/>
                <a:gridCol w="1192422"/>
                <a:gridCol w="1656729"/>
                <a:gridCol w="1712380"/>
                <a:gridCol w="1543792"/>
              </a:tblGrid>
              <a:tr h="567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Region/ Country/ Economy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TPES/ pop. </a:t>
                      </a: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(toe/capita)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TPES/ GDP </a:t>
                      </a: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(toe/000 2010 USD)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TPES/ GDP (PPP</a:t>
                      </a:r>
                      <a:r>
                        <a:rPr lang="en-US" sz="1400" b="1" dirty="0" smtClean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) </a:t>
                      </a:r>
                      <a:r>
                        <a:rPr lang="en-US" sz="1400" dirty="0" smtClean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(toe/000 2010 USD)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Elec.cons</a:t>
                      </a:r>
                      <a:r>
                        <a:rPr lang="en-US" sz="1400" b="1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./pop.</a:t>
                      </a: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(kWh/ capita)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3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World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1.86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0.18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0.13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3052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3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OECD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4.12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8016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Middle East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3.21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0.33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4052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Non-OECD Europe and Eurasia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3.24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4548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China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2.17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0.16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4057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Non-OECD Asia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0.73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983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Non-OECD Americas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1.29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2101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Africa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0.66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1F2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566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Iran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2.99</a:t>
                      </a: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0.51</a:t>
                      </a: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0.19</a:t>
                      </a: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2988</a:t>
                      </a: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49731" y="4768640"/>
            <a:ext cx="2566669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b="1" dirty="0" smtClean="0">
                <a:solidFill>
                  <a:srgbClr val="231F20"/>
                </a:solidFill>
                <a:latin typeface="ArialNarrow-Bold"/>
                <a:ea typeface="Calibri" panose="020F0502020204030204" pitchFamily="34" charset="0"/>
                <a:cs typeface="ArialNarrow-Bold"/>
              </a:rPr>
              <a:t>toe </a:t>
            </a:r>
            <a:r>
              <a:rPr lang="en-US" sz="1200" dirty="0" err="1" smtClean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tonnes</a:t>
            </a:r>
            <a:r>
              <a:rPr lang="en-US" sz="1200" dirty="0" smtClean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of oil equivalent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200" b="1" dirty="0" smtClean="0">
                <a:solidFill>
                  <a:srgbClr val="231F20"/>
                </a:solidFill>
                <a:latin typeface="ArialNarrow-Bold"/>
                <a:ea typeface="Calibri" panose="020F0502020204030204" pitchFamily="34" charset="0"/>
                <a:cs typeface="ArialNarrow-Bold"/>
              </a:rPr>
              <a:t>PPP </a:t>
            </a:r>
            <a:r>
              <a:rPr lang="en-US" sz="1200" dirty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purchasing power </a:t>
            </a:r>
            <a:r>
              <a:rPr lang="en-US" sz="1200" dirty="0" smtClean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parity</a:t>
            </a:r>
            <a:endParaRPr lang="fa-IR" sz="1200" dirty="0" smtClean="0">
              <a:solidFill>
                <a:srgbClr val="231F20"/>
              </a:solidFill>
              <a:latin typeface="ArialNarrow"/>
              <a:ea typeface="Calibri" panose="020F0502020204030204" pitchFamily="34" charset="0"/>
              <a:cs typeface="ArialNarrow"/>
            </a:endParaRPr>
          </a:p>
          <a:p>
            <a:pPr>
              <a:lnSpc>
                <a:spcPct val="107000"/>
              </a:lnSpc>
            </a:pPr>
            <a:r>
              <a:rPr lang="en-US" sz="1200" b="1" dirty="0" smtClean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TPES</a:t>
            </a:r>
            <a:r>
              <a:rPr lang="fa-IR" sz="1200" b="1" dirty="0" smtClean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 </a:t>
            </a:r>
            <a:r>
              <a:rPr lang="en-US" sz="1200" dirty="0" smtClean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total </a:t>
            </a:r>
            <a:r>
              <a:rPr lang="en-US" sz="1200" dirty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primary </a:t>
            </a:r>
            <a:r>
              <a:rPr lang="en-US" sz="1200" dirty="0" smtClean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energy</a:t>
            </a:r>
            <a:r>
              <a:rPr lang="fa-IR" sz="1200" dirty="0" smtClean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 </a:t>
            </a:r>
            <a:r>
              <a:rPr lang="en-US" sz="1200" dirty="0" smtClean="0">
                <a:solidFill>
                  <a:srgbClr val="231F20"/>
                </a:solidFill>
                <a:latin typeface="ArialNarrow"/>
                <a:ea typeface="Calibri" panose="020F0502020204030204" pitchFamily="34" charset="0"/>
                <a:cs typeface="ArialNarrow"/>
              </a:rPr>
              <a:t>supply </a:t>
            </a:r>
            <a:endParaRPr lang="en-US" sz="1200" dirty="0">
              <a:solidFill>
                <a:srgbClr val="231F20"/>
              </a:solidFill>
              <a:latin typeface="ArialNarrow"/>
              <a:ea typeface="Calibri" panose="020F0502020204030204" pitchFamily="34" charset="0"/>
              <a:cs typeface="ArialNarrow"/>
            </a:endParaRPr>
          </a:p>
        </p:txBody>
      </p:sp>
    </p:spTree>
    <p:extLst>
      <p:ext uri="{BB962C8B-B14F-4D97-AF65-F5344CB8AC3E}">
        <p14:creationId xmlns:p14="http://schemas.microsoft.com/office/powerpoint/2010/main" val="7555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916" y="346609"/>
            <a:ext cx="8345923" cy="743201"/>
          </a:xfrm>
        </p:spPr>
        <p:txBody>
          <a:bodyPr anchor="ctr">
            <a:normAutofit/>
          </a:bodyPr>
          <a:lstStyle/>
          <a:p>
            <a:pPr algn="r"/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 ظرفيت اسمي </a:t>
            </a:r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نيروگاه­هاي تولید برق </a:t>
            </a:r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كشور </a:t>
            </a:r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 در سال 1396</a:t>
            </a:r>
            <a:endParaRPr lang="en-US" sz="2800" b="1" dirty="0">
              <a:solidFill>
                <a:srgbClr val="0066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66298"/>
              </p:ext>
            </p:extLst>
          </p:nvPr>
        </p:nvGraphicFramePr>
        <p:xfrm>
          <a:off x="2018805" y="1474196"/>
          <a:ext cx="9357756" cy="1488392"/>
        </p:xfrm>
        <a:graphic>
          <a:graphicData uri="http://schemas.openxmlformats.org/drawingml/2006/table">
            <a:tbl>
              <a:tblPr rtl="1" firstRow="1" firstCol="1" bandRow="1"/>
              <a:tblGrid>
                <a:gridCol w="1201036"/>
                <a:gridCol w="642107"/>
                <a:gridCol w="638220"/>
                <a:gridCol w="1057484"/>
                <a:gridCol w="653143"/>
                <a:gridCol w="755965"/>
                <a:gridCol w="752201"/>
                <a:gridCol w="1496291"/>
                <a:gridCol w="1045028"/>
                <a:gridCol w="1116281"/>
              </a:tblGrid>
              <a:tr h="295227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شرح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واحد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افزایش سال 1396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شبکه سراسری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خارج از شبکه سراسری (وزارت نیرو)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جمع کل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رشد نسبت به سال 1395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وزارت نیرو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انرژی اتمی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بخش خصوصی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صنایع بزرگ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قدرت نامی نیروگاه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مگاوات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i="0" u="sng" kern="1200" dirty="0">
                          <a:solidFill>
                            <a:srgbClr val="0070C0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2472</a:t>
                      </a:r>
                      <a:endParaRPr lang="en-US" sz="1600" b="1" i="0" u="sng" kern="1200" dirty="0">
                        <a:solidFill>
                          <a:srgbClr val="0070C0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35108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36626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5905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241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i="0" u="sng" kern="1200" dirty="0">
                          <a:solidFill>
                            <a:srgbClr val="0070C0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78900</a:t>
                      </a:r>
                      <a:endParaRPr lang="en-US" sz="1600" b="1" i="0" u="sng" kern="1200" dirty="0">
                        <a:solidFill>
                          <a:srgbClr val="0070C0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896583"/>
              </p:ext>
            </p:extLst>
          </p:nvPr>
        </p:nvGraphicFramePr>
        <p:xfrm>
          <a:off x="2994561" y="2972790"/>
          <a:ext cx="6652162" cy="414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12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916" y="346609"/>
            <a:ext cx="8345923" cy="743201"/>
          </a:xfrm>
        </p:spPr>
        <p:txBody>
          <a:bodyPr anchor="ctr">
            <a:normAutofit/>
          </a:bodyPr>
          <a:lstStyle/>
          <a:p>
            <a:pPr algn="r"/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 ظرفيت </a:t>
            </a:r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عملی و تولید نيروگاه­هاي كشور در سال 1396</a:t>
            </a:r>
            <a:endParaRPr lang="en-US" sz="2800" b="1" dirty="0">
              <a:solidFill>
                <a:srgbClr val="0066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56838"/>
              </p:ext>
            </p:extLst>
          </p:nvPr>
        </p:nvGraphicFramePr>
        <p:xfrm>
          <a:off x="4002974" y="1650440"/>
          <a:ext cx="7410201" cy="3173820"/>
        </p:xfrm>
        <a:graphic>
          <a:graphicData uri="http://schemas.openxmlformats.org/drawingml/2006/table">
            <a:tbl>
              <a:tblPr rtl="1" firstRow="1" firstCol="1" bandRow="1"/>
              <a:tblGrid>
                <a:gridCol w="3700775"/>
                <a:gridCol w="1432602"/>
                <a:gridCol w="2276824"/>
              </a:tblGrid>
              <a:tr h="722646"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شرح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واحد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جمع کل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529"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قدرت نامی نیروگاه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­ها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مگاوات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i="0" u="sng" kern="1200" dirty="0">
                          <a:solidFill>
                            <a:srgbClr val="0070C0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78900</a:t>
                      </a:r>
                      <a:endParaRPr lang="en-US" sz="1600" b="1" i="0" u="sng" kern="1200" dirty="0">
                        <a:solidFill>
                          <a:srgbClr val="0070C0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29"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میانگین قدرت عملی نیروگاه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­ها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68471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29"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قدرت عملی نیروگاه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­ها 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زمان پیک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60493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29"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تولید ناویژه نیروگاه‌ها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میلیون کیلووات </a:t>
                      </a:r>
                      <a:r>
                        <a:rPr lang="ar-SA" sz="1400" b="1" kern="1200" dirty="0" smtClean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ساعت</a:t>
                      </a: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311902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29"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مصارف داخلی نیروگاه‌ها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9694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29"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تولید ویژه نیروگاه‌ها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302208</a:t>
                      </a:r>
                      <a:endParaRPr lang="en-US" sz="1600" b="1" i="0" u="sng" kern="1200" dirty="0">
                        <a:solidFill>
                          <a:srgbClr val="0070C0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671458" y="4926157"/>
            <a:ext cx="6096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sz="1400" dirty="0" smtClean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یک تراوات ساعت معادل با هزار میلیون کیلووات ساعت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4" y="346609"/>
            <a:ext cx="10207925" cy="743201"/>
          </a:xfrm>
        </p:spPr>
        <p:txBody>
          <a:bodyPr anchor="ctr">
            <a:normAutofit/>
          </a:bodyPr>
          <a:lstStyle/>
          <a:p>
            <a:pPr algn="r"/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سهم تکنولوژیهای مختلف در ظرفیت نیروگاهی و تولید </a:t>
            </a:r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برق سال 1396</a:t>
            </a:r>
            <a:endParaRPr lang="en-US" sz="2800" b="1" dirty="0">
              <a:solidFill>
                <a:srgbClr val="0066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44714"/>
              </p:ext>
            </p:extLst>
          </p:nvPr>
        </p:nvGraphicFramePr>
        <p:xfrm>
          <a:off x="2909456" y="1454716"/>
          <a:ext cx="8538357" cy="4028701"/>
        </p:xfrm>
        <a:graphic>
          <a:graphicData uri="http://schemas.openxmlformats.org/drawingml/2006/table">
            <a:tbl>
              <a:tblPr rtl="1" firstRow="1" firstCol="1" bandRow="1"/>
              <a:tblGrid>
                <a:gridCol w="1105941"/>
                <a:gridCol w="1377114"/>
                <a:gridCol w="2054368"/>
                <a:gridCol w="2000467"/>
                <a:gridCol w="2000467"/>
              </a:tblGrid>
              <a:tr h="63534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شرح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قدرت نامی ( مگاوات)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تولید ناویژه (میلیون کیلووات ساعت)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تولید ویژه (میلیون کیلووات ساعت)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نسبت</a:t>
                      </a: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تولید ویژه به ظرفیت (تراوات ساعت به ازای گیگاوات)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57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بخاری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15830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92981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86562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5.468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گازی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26201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79977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79377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3.030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سیکل ترکیبی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23166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115391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113440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4.897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دیزلی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438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0.194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برقابی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11943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15652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15574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1.304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اتمی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i="0" u="sng" kern="1200" dirty="0">
                          <a:solidFill>
                            <a:srgbClr val="0070C0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1020</a:t>
                      </a:r>
                      <a:endParaRPr lang="en-US" sz="1600" b="1" i="0" u="sng" kern="1200" dirty="0">
                        <a:solidFill>
                          <a:srgbClr val="0070C0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i="0" u="sng" kern="1200" dirty="0">
                          <a:solidFill>
                            <a:srgbClr val="0070C0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7450</a:t>
                      </a:r>
                      <a:endParaRPr lang="en-US" sz="1600" b="1" i="0" u="sng" kern="1200" dirty="0">
                        <a:solidFill>
                          <a:srgbClr val="0070C0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i="0" u="sng" kern="1200" dirty="0">
                          <a:solidFill>
                            <a:srgbClr val="0070C0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6808</a:t>
                      </a:r>
                      <a:endParaRPr lang="en-US" sz="1600" b="1" i="0" u="sng" kern="1200" dirty="0">
                        <a:solidFill>
                          <a:srgbClr val="0070C0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6.675</a:t>
                      </a:r>
                      <a:endParaRPr lang="en-US" sz="1600" b="1" i="0" u="sng" kern="1200" dirty="0">
                        <a:solidFill>
                          <a:srgbClr val="0070C0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7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تجدیدپذیر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302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362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362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1.199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4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جمع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78900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311902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302208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3.830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92081" y="5773218"/>
            <a:ext cx="9452758" cy="98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گزارش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آمار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تفصیلی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صنعت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برق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ایران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ویژه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مدیریت راهبردي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سال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1396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مبناي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آمار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10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ماه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عملکرد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2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ماه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برآورد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شرکت‌های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برق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منطقه‌ای،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مدیریت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تولید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توزیع نیروي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برق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اسفند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ماه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سال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جاري تهیه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Mitra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شده است.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اطلاعات عملکرد نیروگاه اتمی بوشهر از </a:t>
            </a:r>
            <a:r>
              <a:rPr lang="ar-SA" sz="1600" dirty="0" smtClean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گزارش</a:t>
            </a:r>
            <a:r>
              <a:rPr lang="fa-IR" sz="1600" dirty="0" smtClean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بهره برداری سال 1396</a:t>
            </a:r>
            <a:r>
              <a:rPr lang="ar-SA" sz="1600" dirty="0" smtClean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شرکت تولید و توسعه استخراج شده است.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631" y="287232"/>
            <a:ext cx="9930195" cy="743201"/>
          </a:xfrm>
        </p:spPr>
        <p:txBody>
          <a:bodyPr anchor="ctr">
            <a:normAutofit/>
          </a:bodyPr>
          <a:lstStyle/>
          <a:p>
            <a:pPr algn="r"/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سهم تکنولوژیهای مختلف در ظرفیت نیروگاهی و تولید برق سال 1396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185361"/>
              </p:ext>
            </p:extLst>
          </p:nvPr>
        </p:nvGraphicFramePr>
        <p:xfrm>
          <a:off x="6377050" y="1472539"/>
          <a:ext cx="5193920" cy="504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402413"/>
              </p:ext>
            </p:extLst>
          </p:nvPr>
        </p:nvGraphicFramePr>
        <p:xfrm>
          <a:off x="1092530" y="1447801"/>
          <a:ext cx="5289219" cy="482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9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631" y="287232"/>
            <a:ext cx="9930195" cy="743201"/>
          </a:xfrm>
        </p:spPr>
        <p:txBody>
          <a:bodyPr anchor="ctr">
            <a:normAutofit/>
          </a:bodyPr>
          <a:lstStyle/>
          <a:p>
            <a:pPr algn="r"/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تولید </a:t>
            </a:r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برق </a:t>
            </a:r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نیروگاه اتمی بوشهر در سال </a:t>
            </a:r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1396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8429" y="1231596"/>
            <a:ext cx="65809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تحویل برق به شبکه تا انتهای سال 1396 برابر با 25/58 تراوات ساعت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تعمیرات دوره ای و توقف تولید برق از 23 بهمن 1396 تا انتهای سال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مجموع ساعات بهره برداری در سال</a:t>
            </a: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برابر با 7492 ساعت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ضریب بهره برداری در سال 1396 برابر با 85/5 %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عدم انتشار دی اکسید کربن معادل 6868000 تن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بیشترین نسبت </a:t>
            </a:r>
            <a:r>
              <a:rPr lang="fa-IR" sz="2000" b="1" dirty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تولید ویژه به </a:t>
            </a:r>
            <a:r>
              <a:rPr lang="fa-IR" sz="2000" b="1" dirty="0" smtClean="0">
                <a:latin typeface="Mitra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ظرفیت در بین انواع نیروگاه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32" t="20666" r="26710" b="17742"/>
          <a:stretch/>
        </p:blipFill>
        <p:spPr>
          <a:xfrm>
            <a:off x="307960" y="2261332"/>
            <a:ext cx="6135329" cy="4067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89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631" y="287232"/>
            <a:ext cx="9930195" cy="743201"/>
          </a:xfrm>
        </p:spPr>
        <p:txBody>
          <a:bodyPr anchor="ctr">
            <a:normAutofit/>
          </a:bodyPr>
          <a:lstStyle/>
          <a:p>
            <a:pPr algn="r"/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تولید </a:t>
            </a:r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برق </a:t>
            </a:r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نیروگاههای تجدیدپذیر (به جز برق آبی) در سال </a:t>
            </a:r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1396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42640"/>
              </p:ext>
            </p:extLst>
          </p:nvPr>
        </p:nvGraphicFramePr>
        <p:xfrm>
          <a:off x="3693226" y="1683316"/>
          <a:ext cx="7236031" cy="3209317"/>
        </p:xfrm>
        <a:graphic>
          <a:graphicData uri="http://schemas.openxmlformats.org/drawingml/2006/table">
            <a:tbl>
              <a:tblPr rtl="1" firstRow="1" firstCol="1" bandRow="1"/>
              <a:tblGrid>
                <a:gridCol w="1933869"/>
                <a:gridCol w="2073575"/>
                <a:gridCol w="3228587"/>
              </a:tblGrid>
              <a:tr h="6523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شرح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قدرت نامی ( مگاوات)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تولید ویژه (میلیون کیلووات ساعت)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65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برق بادی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190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262.4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زباله سوز و بیوگاز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7.76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100.3</a:t>
                      </a: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(به همراه سایر انرژیهای</a:t>
                      </a:r>
                      <a:r>
                        <a:rPr lang="fa-IR" sz="18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تجدیدپذیر)</a:t>
                      </a:r>
                      <a:endParaRPr lang="en-US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72"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خورشیدی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104.24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85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جمع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i="0" u="sng" kern="1200" dirty="0">
                          <a:solidFill>
                            <a:srgbClr val="0070C0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302</a:t>
                      </a:r>
                      <a:endParaRPr lang="en-US" sz="1800" b="1" i="0" u="sng" kern="1200" dirty="0">
                        <a:solidFill>
                          <a:srgbClr val="0070C0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362</a:t>
                      </a:r>
                      <a:r>
                        <a:rPr lang="fa-IR" sz="1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.7</a:t>
                      </a:r>
                      <a:endParaRPr lang="en-US" sz="1800" b="1" i="0" u="sng" kern="1200" dirty="0">
                        <a:solidFill>
                          <a:srgbClr val="0070C0"/>
                        </a:solidFill>
                        <a:effectLst/>
                        <a:latin typeface="Mitra" panose="000004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585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بخش خصوصی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192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276.4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6585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بخش دولتی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110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latin typeface="Mitra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86.3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5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631" y="287232"/>
            <a:ext cx="9117329" cy="743201"/>
          </a:xfrm>
        </p:spPr>
        <p:txBody>
          <a:bodyPr anchor="ctr">
            <a:normAutofit fontScale="90000"/>
          </a:bodyPr>
          <a:lstStyle/>
          <a:p>
            <a:pPr algn="r"/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تراز انرژي اولیه سال 1394 كل كشور (میلیون تن معادل نفت خام)-بخش عرضه</a:t>
            </a:r>
            <a:endParaRPr lang="en-US" sz="2800" b="1" dirty="0">
              <a:solidFill>
                <a:srgbClr val="006600"/>
              </a:solidFill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1156" y="1325842"/>
            <a:ext cx="757796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کل میزان عرضه انرژی اولیه </a:t>
            </a:r>
            <a:r>
              <a:rPr lang="en-US" b="1" dirty="0" smtClean="0">
                <a:cs typeface="B Nazanin" panose="00000400000000000000" pitchFamily="2" charset="-78"/>
              </a:rPr>
              <a:t>245.6</a:t>
            </a:r>
            <a:r>
              <a:rPr lang="fa-IR" b="1" dirty="0" smtClean="0">
                <a:cs typeface="B Nazanin" panose="00000400000000000000" pitchFamily="2" charset="-78"/>
              </a:rPr>
              <a:t> میلیون تن  معادل  نفت خام</a:t>
            </a:r>
          </a:p>
          <a:p>
            <a:pPr algn="r" rtl="1">
              <a:lnSpc>
                <a:spcPct val="107000"/>
              </a:lnSpc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772164"/>
              </p:ext>
            </p:extLst>
          </p:nvPr>
        </p:nvGraphicFramePr>
        <p:xfrm>
          <a:off x="1777274" y="1757549"/>
          <a:ext cx="9332686" cy="481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75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631" y="287232"/>
            <a:ext cx="9117329" cy="743201"/>
          </a:xfrm>
        </p:spPr>
        <p:txBody>
          <a:bodyPr anchor="ctr">
            <a:normAutofit fontScale="90000"/>
          </a:bodyPr>
          <a:lstStyle/>
          <a:p>
            <a:pPr algn="r"/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تراز </a:t>
            </a:r>
            <a:r>
              <a:rPr lang="fa-IR" sz="2800" b="1" dirty="0" smtClean="0">
                <a:solidFill>
                  <a:srgbClr val="006600"/>
                </a:solidFill>
                <a:cs typeface="B Mitra" panose="00000400000000000000" pitchFamily="2" charset="-78"/>
              </a:rPr>
              <a:t>انرژي اولیه  </a:t>
            </a:r>
            <a:r>
              <a:rPr lang="fa-IR" sz="2800" b="1" dirty="0">
                <a:solidFill>
                  <a:srgbClr val="006600"/>
                </a:solidFill>
                <a:cs typeface="B Mitra" panose="00000400000000000000" pitchFamily="2" charset="-78"/>
              </a:rPr>
              <a:t>سال 1394 كل كشور (میلیون تن معادل نفت خام)-بخش مصرف</a:t>
            </a:r>
            <a:endParaRPr lang="en-US" sz="2800" b="1" dirty="0">
              <a:solidFill>
                <a:srgbClr val="0066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293224"/>
              </p:ext>
            </p:extLst>
          </p:nvPr>
        </p:nvGraphicFramePr>
        <p:xfrm>
          <a:off x="2035929" y="1485568"/>
          <a:ext cx="8302625" cy="492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431156" y="1325842"/>
            <a:ext cx="75779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کل میزان مصرف انرژی اولیه 180/2 میلیون تن </a:t>
            </a:r>
            <a:r>
              <a:rPr lang="fa-IR" b="1" dirty="0">
                <a:cs typeface="B Nazanin" panose="00000400000000000000" pitchFamily="2" charset="-78"/>
              </a:rPr>
              <a:t>معادل نفت </a:t>
            </a:r>
            <a:r>
              <a:rPr lang="fa-IR" b="1" dirty="0" smtClean="0">
                <a:cs typeface="B Nazanin" panose="00000400000000000000" pitchFamily="2" charset="-78"/>
              </a:rPr>
              <a:t>خام</a:t>
            </a:r>
          </a:p>
          <a:p>
            <a:pPr algn="r" rtl="1">
              <a:lnSpc>
                <a:spcPct val="107000"/>
              </a:lnSpc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328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3244</TotalTime>
  <Words>1093</Words>
  <Application>Microsoft Office PowerPoint</Application>
  <PresentationFormat>Widescreen</PresentationFormat>
  <Paragraphs>339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Arial Narrow</vt:lpstr>
      <vt:lpstr>ArialNarrow</vt:lpstr>
      <vt:lpstr>ArialNarrow-Bold</vt:lpstr>
      <vt:lpstr>B Mitra</vt:lpstr>
      <vt:lpstr>B Nazanin</vt:lpstr>
      <vt:lpstr>B Yagut</vt:lpstr>
      <vt:lpstr>BYekan</vt:lpstr>
      <vt:lpstr>Calibri</vt:lpstr>
      <vt:lpstr>Century Gothic</vt:lpstr>
      <vt:lpstr>IranNastaliq</vt:lpstr>
      <vt:lpstr>Mitra</vt:lpstr>
      <vt:lpstr>Nabi</vt:lpstr>
      <vt:lpstr>Times New Roman</vt:lpstr>
      <vt:lpstr>Wingdings 3</vt:lpstr>
      <vt:lpstr>Wisp</vt:lpstr>
      <vt:lpstr>PowerPoint Presentation</vt:lpstr>
      <vt:lpstr> ظرفيت اسمي نيروگاه­هاي تولید برق كشور  در سال 1396</vt:lpstr>
      <vt:lpstr> ظرفيت عملی و تولید نيروگاه­هاي كشور در سال 1396</vt:lpstr>
      <vt:lpstr>سهم تکنولوژیهای مختلف در ظرفیت نیروگاهی و تولید برق سال 1396</vt:lpstr>
      <vt:lpstr>سهم تکنولوژیهای مختلف در ظرفیت نیروگاهی و تولید برق سال 1396</vt:lpstr>
      <vt:lpstr>تولید برق نیروگاه اتمی بوشهر در سال 1396</vt:lpstr>
      <vt:lpstr>تولید برق نیروگاههای تجدیدپذیر (به جز برق آبی) در سال 1396</vt:lpstr>
      <vt:lpstr>تراز انرژي اولیه سال 1394 كل كشور (میلیون تن معادل نفت خام)-بخش عرضه</vt:lpstr>
      <vt:lpstr>تراز انرژي اولیه  سال 1394 كل كشور (میلیون تن معادل نفت خام)-بخش مصرف</vt:lpstr>
      <vt:lpstr>نمودار جریان انرژی سال 1394 كل كشور</vt:lpstr>
      <vt:lpstr>سهم هريك از بخش­هاي مصرف كننده انرژي در انتشار گازهاي آلاينده و گلخانه‌اي در سال 1394 (درصد)</vt:lpstr>
      <vt:lpstr>سهم هريك از بخش­هاي مصرف كننده انرژي در انتشار گازهاي آلاينده و گلخانه‌اي در سال 1394 (درصد)</vt:lpstr>
      <vt:lpstr>انتشار گاز دی اکسید کربن در جهان و سهم ایران (سال 2015)</vt:lpstr>
      <vt:lpstr>برخی شاخصهای اقتصاد انرژی (سال 1394)</vt:lpstr>
      <vt:lpstr>بررسی شاخص شدت مصرف انرژی و سرانه مصرف برق در ایران و جهان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mrjamshidi</dc:creator>
  <cp:lastModifiedBy>Farhad Panahinia</cp:lastModifiedBy>
  <cp:revision>315</cp:revision>
  <cp:lastPrinted>2018-09-02T06:01:09Z</cp:lastPrinted>
  <dcterms:created xsi:type="dcterms:W3CDTF">2018-01-30T13:21:39Z</dcterms:created>
  <dcterms:modified xsi:type="dcterms:W3CDTF">2018-09-04T05:41:37Z</dcterms:modified>
</cp:coreProperties>
</file>