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1157" r:id="rId2"/>
    <p:sldId id="1160" r:id="rId3"/>
    <p:sldId id="1158" r:id="rId4"/>
    <p:sldId id="1161" r:id="rId5"/>
    <p:sldId id="1163" r:id="rId6"/>
    <p:sldId id="1162" r:id="rId7"/>
    <p:sldId id="11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snapToGrid="0">
      <p:cViewPr varScale="1">
        <p:scale>
          <a:sx n="115" d="100"/>
          <a:sy n="115" d="100"/>
        </p:scale>
        <p:origin x="448" y="20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DF438E-9625-4920-81AA-AD9ACDFA74AD}"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en-GB"/>
        </a:p>
      </dgm:t>
    </dgm:pt>
    <dgm:pt modelId="{699D8F23-6170-487B-A80D-D772E109E08C}">
      <dgm:prSet custT="1"/>
      <dgm:spPr/>
      <dgm:t>
        <a:bodyPr/>
        <a:lstStyle/>
        <a:p>
          <a:r>
            <a:rPr lang="en-GB" sz="2000" dirty="0">
              <a:latin typeface="Calibri" panose="020F0502020204030204" pitchFamily="34" charset="0"/>
              <a:cs typeface="Calibri" panose="020F0502020204030204" pitchFamily="34" charset="0"/>
            </a:rPr>
            <a:t>You will be allocated to one of the following small groups (Recruitment &amp; Selection, Promotion and Progression, Training &amp; Development and Competence Assurance)</a:t>
          </a:r>
        </a:p>
      </dgm:t>
    </dgm:pt>
    <dgm:pt modelId="{D5A053B7-39A4-4CA8-B150-DB200D29733E}" type="parTrans" cxnId="{E3AFC8B4-2D77-4CEF-BC70-3C71C5D8653D}">
      <dgm:prSet/>
      <dgm:spPr/>
      <dgm:t>
        <a:bodyPr/>
        <a:lstStyle/>
        <a:p>
          <a:endParaRPr lang="en-GB"/>
        </a:p>
      </dgm:t>
    </dgm:pt>
    <dgm:pt modelId="{E07B2480-7476-4980-8D18-536824F7D20C}" type="sibTrans" cxnId="{E3AFC8B4-2D77-4CEF-BC70-3C71C5D8653D}">
      <dgm:prSet/>
      <dgm:spPr/>
      <dgm:t>
        <a:bodyPr/>
        <a:lstStyle/>
        <a:p>
          <a:endParaRPr lang="en-GB"/>
        </a:p>
      </dgm:t>
    </dgm:pt>
    <dgm:pt modelId="{41CC2B04-732B-4CC5-9C43-A7613CBDB8DF}">
      <dgm:prSet custT="1"/>
      <dgm:spPr/>
      <dgm:t>
        <a:bodyPr/>
        <a:lstStyle/>
        <a:p>
          <a:r>
            <a:rPr lang="en-GB" sz="2000" dirty="0">
              <a:latin typeface="Calibri" panose="020F0502020204030204" pitchFamily="34" charset="0"/>
              <a:cs typeface="Calibri" panose="020F0502020204030204" pitchFamily="34" charset="0"/>
            </a:rPr>
            <a:t>In your handout is a scenario relevant to each of these contexts. Read through the scenario and discuss why you would propose/recommend the use of assessments to the relevant stakeholder. Outline the potential benefits and value that could be gained from the assessments.</a:t>
          </a:r>
        </a:p>
      </dgm:t>
    </dgm:pt>
    <dgm:pt modelId="{AEE45F66-A045-4279-BDA6-B0ED5A9498DE}" type="parTrans" cxnId="{008B785C-E3B4-4CF3-A6AB-67D960FDB7B1}">
      <dgm:prSet/>
      <dgm:spPr/>
      <dgm:t>
        <a:bodyPr/>
        <a:lstStyle/>
        <a:p>
          <a:endParaRPr lang="en-GB"/>
        </a:p>
      </dgm:t>
    </dgm:pt>
    <dgm:pt modelId="{758EDEA9-EDAA-45FE-8070-78A91639CBEB}" type="sibTrans" cxnId="{008B785C-E3B4-4CF3-A6AB-67D960FDB7B1}">
      <dgm:prSet/>
      <dgm:spPr/>
      <dgm:t>
        <a:bodyPr/>
        <a:lstStyle/>
        <a:p>
          <a:endParaRPr lang="en-GB"/>
        </a:p>
      </dgm:t>
    </dgm:pt>
    <dgm:pt modelId="{4FD4BD05-6576-43A0-BB70-273723FC2E1A}">
      <dgm:prSet custT="1"/>
      <dgm:spPr/>
      <dgm:t>
        <a:bodyPr/>
        <a:lstStyle/>
        <a:p>
          <a:r>
            <a:rPr lang="en-GB" sz="2000" dirty="0">
              <a:latin typeface="Calibri" panose="020F0502020204030204" pitchFamily="34" charset="0"/>
              <a:cs typeface="Calibri" panose="020F0502020204030204" pitchFamily="34" charset="0"/>
            </a:rPr>
            <a:t>Think of the possible concerns that this stakeholder may raise with you and the questions he/she is likely to ask.</a:t>
          </a:r>
        </a:p>
      </dgm:t>
    </dgm:pt>
    <dgm:pt modelId="{19994BAA-8DBF-4510-953A-F6F31E7BE056}" type="parTrans" cxnId="{2F2D856D-7A80-4620-A3F0-FF605B91D574}">
      <dgm:prSet/>
      <dgm:spPr/>
      <dgm:t>
        <a:bodyPr/>
        <a:lstStyle/>
        <a:p>
          <a:endParaRPr lang="en-GB"/>
        </a:p>
      </dgm:t>
    </dgm:pt>
    <dgm:pt modelId="{60F7E2BC-B4CA-4563-A5D5-C184B8E0E2C7}" type="sibTrans" cxnId="{2F2D856D-7A80-4620-A3F0-FF605B91D574}">
      <dgm:prSet/>
      <dgm:spPr/>
      <dgm:t>
        <a:bodyPr/>
        <a:lstStyle/>
        <a:p>
          <a:endParaRPr lang="en-GB"/>
        </a:p>
      </dgm:t>
    </dgm:pt>
    <dgm:pt modelId="{0E1A0680-9A00-49D4-88A0-8B4DF522DDD7}" type="pres">
      <dgm:prSet presAssocID="{A2DF438E-9625-4920-81AA-AD9ACDFA74AD}" presName="linear" presStyleCnt="0">
        <dgm:presLayoutVars>
          <dgm:animLvl val="lvl"/>
          <dgm:resizeHandles val="exact"/>
        </dgm:presLayoutVars>
      </dgm:prSet>
      <dgm:spPr/>
    </dgm:pt>
    <dgm:pt modelId="{D66CA4BE-73BF-4671-84EA-CFFEF2F379FA}" type="pres">
      <dgm:prSet presAssocID="{699D8F23-6170-487B-A80D-D772E109E08C}" presName="parentText" presStyleLbl="node1" presStyleIdx="0" presStyleCnt="3">
        <dgm:presLayoutVars>
          <dgm:chMax val="0"/>
          <dgm:bulletEnabled val="1"/>
        </dgm:presLayoutVars>
      </dgm:prSet>
      <dgm:spPr/>
    </dgm:pt>
    <dgm:pt modelId="{6F72FDC6-BA23-4B50-B502-3CF837661859}" type="pres">
      <dgm:prSet presAssocID="{E07B2480-7476-4980-8D18-536824F7D20C}" presName="spacer" presStyleCnt="0"/>
      <dgm:spPr/>
    </dgm:pt>
    <dgm:pt modelId="{2F277F30-568C-4EAC-908A-EAEE68624454}" type="pres">
      <dgm:prSet presAssocID="{41CC2B04-732B-4CC5-9C43-A7613CBDB8DF}" presName="parentText" presStyleLbl="node1" presStyleIdx="1" presStyleCnt="3">
        <dgm:presLayoutVars>
          <dgm:chMax val="0"/>
          <dgm:bulletEnabled val="1"/>
        </dgm:presLayoutVars>
      </dgm:prSet>
      <dgm:spPr/>
    </dgm:pt>
    <dgm:pt modelId="{46C40EE6-5DB2-4B25-BD85-853FAF433829}" type="pres">
      <dgm:prSet presAssocID="{758EDEA9-EDAA-45FE-8070-78A91639CBEB}" presName="spacer" presStyleCnt="0"/>
      <dgm:spPr/>
    </dgm:pt>
    <dgm:pt modelId="{9BE1BBCC-4E6F-4D44-9C80-0D18A98453E8}" type="pres">
      <dgm:prSet presAssocID="{4FD4BD05-6576-43A0-BB70-273723FC2E1A}" presName="parentText" presStyleLbl="node1" presStyleIdx="2" presStyleCnt="3">
        <dgm:presLayoutVars>
          <dgm:chMax val="0"/>
          <dgm:bulletEnabled val="1"/>
        </dgm:presLayoutVars>
      </dgm:prSet>
      <dgm:spPr/>
    </dgm:pt>
  </dgm:ptLst>
  <dgm:cxnLst>
    <dgm:cxn modelId="{008B785C-E3B4-4CF3-A6AB-67D960FDB7B1}" srcId="{A2DF438E-9625-4920-81AA-AD9ACDFA74AD}" destId="{41CC2B04-732B-4CC5-9C43-A7613CBDB8DF}" srcOrd="1" destOrd="0" parTransId="{AEE45F66-A045-4279-BDA6-B0ED5A9498DE}" sibTransId="{758EDEA9-EDAA-45FE-8070-78A91639CBEB}"/>
    <dgm:cxn modelId="{2F2D856D-7A80-4620-A3F0-FF605B91D574}" srcId="{A2DF438E-9625-4920-81AA-AD9ACDFA74AD}" destId="{4FD4BD05-6576-43A0-BB70-273723FC2E1A}" srcOrd="2" destOrd="0" parTransId="{19994BAA-8DBF-4510-953A-F6F31E7BE056}" sibTransId="{60F7E2BC-B4CA-4563-A5D5-C184B8E0E2C7}"/>
    <dgm:cxn modelId="{E3AFC8B4-2D77-4CEF-BC70-3C71C5D8653D}" srcId="{A2DF438E-9625-4920-81AA-AD9ACDFA74AD}" destId="{699D8F23-6170-487B-A80D-D772E109E08C}" srcOrd="0" destOrd="0" parTransId="{D5A053B7-39A4-4CA8-B150-DB200D29733E}" sibTransId="{E07B2480-7476-4980-8D18-536824F7D20C}"/>
    <dgm:cxn modelId="{118F8AB8-49EA-4A70-B4B4-CC5BBC7E621E}" type="presOf" srcId="{41CC2B04-732B-4CC5-9C43-A7613CBDB8DF}" destId="{2F277F30-568C-4EAC-908A-EAEE68624454}" srcOrd="0" destOrd="0" presId="urn:microsoft.com/office/officeart/2005/8/layout/vList2"/>
    <dgm:cxn modelId="{0C144BD6-FF05-4D0D-80B2-01AFFA3564F3}" type="presOf" srcId="{4FD4BD05-6576-43A0-BB70-273723FC2E1A}" destId="{9BE1BBCC-4E6F-4D44-9C80-0D18A98453E8}" srcOrd="0" destOrd="0" presId="urn:microsoft.com/office/officeart/2005/8/layout/vList2"/>
    <dgm:cxn modelId="{AD3312E9-DAF9-4472-A863-8BA4D8353E54}" type="presOf" srcId="{699D8F23-6170-487B-A80D-D772E109E08C}" destId="{D66CA4BE-73BF-4671-84EA-CFFEF2F379FA}" srcOrd="0" destOrd="0" presId="urn:microsoft.com/office/officeart/2005/8/layout/vList2"/>
    <dgm:cxn modelId="{5459BBF8-121B-4E2E-800D-E1024629068C}" type="presOf" srcId="{A2DF438E-9625-4920-81AA-AD9ACDFA74AD}" destId="{0E1A0680-9A00-49D4-88A0-8B4DF522DDD7}" srcOrd="0" destOrd="0" presId="urn:microsoft.com/office/officeart/2005/8/layout/vList2"/>
    <dgm:cxn modelId="{88D8DD99-378B-467D-BAB4-136400860AF4}" type="presParOf" srcId="{0E1A0680-9A00-49D4-88A0-8B4DF522DDD7}" destId="{D66CA4BE-73BF-4671-84EA-CFFEF2F379FA}" srcOrd="0" destOrd="0" presId="urn:microsoft.com/office/officeart/2005/8/layout/vList2"/>
    <dgm:cxn modelId="{BB042A8B-EBDB-4A9E-A669-3E6BF2209917}" type="presParOf" srcId="{0E1A0680-9A00-49D4-88A0-8B4DF522DDD7}" destId="{6F72FDC6-BA23-4B50-B502-3CF837661859}" srcOrd="1" destOrd="0" presId="urn:microsoft.com/office/officeart/2005/8/layout/vList2"/>
    <dgm:cxn modelId="{13A8C59F-BB12-4E00-93D3-603BBDF04EEC}" type="presParOf" srcId="{0E1A0680-9A00-49D4-88A0-8B4DF522DDD7}" destId="{2F277F30-568C-4EAC-908A-EAEE68624454}" srcOrd="2" destOrd="0" presId="urn:microsoft.com/office/officeart/2005/8/layout/vList2"/>
    <dgm:cxn modelId="{B5CCC160-461D-4533-B3E6-34DF1EB51C88}" type="presParOf" srcId="{0E1A0680-9A00-49D4-88A0-8B4DF522DDD7}" destId="{46C40EE6-5DB2-4B25-BD85-853FAF433829}" srcOrd="3" destOrd="0" presId="urn:microsoft.com/office/officeart/2005/8/layout/vList2"/>
    <dgm:cxn modelId="{9DAF1B25-00BA-447C-BB70-FCE643A21516}" type="presParOf" srcId="{0E1A0680-9A00-49D4-88A0-8B4DF522DDD7}" destId="{9BE1BBCC-4E6F-4D44-9C80-0D18A98453E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595DA3-6E03-4DBC-9BD6-0E202DF1575D}"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GB"/>
        </a:p>
      </dgm:t>
    </dgm:pt>
    <dgm:pt modelId="{3FFA832A-81ED-46CB-9CA9-4B161411786C}">
      <dgm:prSet/>
      <dgm:spPr/>
      <dgm:t>
        <a:bodyPr/>
        <a:lstStyle/>
        <a:p>
          <a:r>
            <a:rPr lang="en-GB" dirty="0">
              <a:latin typeface="Comic Sans MS" panose="030F0702030302020204" pitchFamily="66" charset="0"/>
            </a:rPr>
            <a:t>Capture your responses</a:t>
          </a:r>
        </a:p>
      </dgm:t>
    </dgm:pt>
    <dgm:pt modelId="{9395085A-1D8B-4AD0-9232-ABCD6E858BFA}" type="parTrans" cxnId="{A35D994C-51AB-435C-98F8-19EF7198140C}">
      <dgm:prSet/>
      <dgm:spPr/>
      <dgm:t>
        <a:bodyPr/>
        <a:lstStyle/>
        <a:p>
          <a:endParaRPr lang="en-GB">
            <a:latin typeface="Comic Sans MS" panose="030F0702030302020204" pitchFamily="66" charset="0"/>
          </a:endParaRPr>
        </a:p>
      </dgm:t>
    </dgm:pt>
    <dgm:pt modelId="{E15D8F59-C2F3-470C-B398-BE61DD626604}" type="sibTrans" cxnId="{A35D994C-51AB-435C-98F8-19EF7198140C}">
      <dgm:prSet/>
      <dgm:spPr/>
      <dgm:t>
        <a:bodyPr/>
        <a:lstStyle/>
        <a:p>
          <a:endParaRPr lang="en-GB">
            <a:latin typeface="Comic Sans MS" panose="030F0702030302020204" pitchFamily="66" charset="0"/>
          </a:endParaRPr>
        </a:p>
      </dgm:t>
    </dgm:pt>
    <dgm:pt modelId="{D6174D9D-D1DF-4945-97C3-2A7203CEEF18}">
      <dgm:prSet/>
      <dgm:spPr/>
      <dgm:t>
        <a:bodyPr/>
        <a:lstStyle/>
        <a:p>
          <a:r>
            <a:rPr lang="en-GB" dirty="0">
              <a:latin typeface="Comic Sans MS" panose="030F0702030302020204" pitchFamily="66" charset="0"/>
            </a:rPr>
            <a:t>Benefits/Value?</a:t>
          </a:r>
        </a:p>
      </dgm:t>
    </dgm:pt>
    <dgm:pt modelId="{E85C6C4D-1641-4FCF-AA2E-BC31518D94D0}" type="parTrans" cxnId="{68C1BEE7-F6C1-4842-A47A-86F4C4450592}">
      <dgm:prSet/>
      <dgm:spPr/>
      <dgm:t>
        <a:bodyPr/>
        <a:lstStyle/>
        <a:p>
          <a:endParaRPr lang="en-GB">
            <a:latin typeface="Comic Sans MS" panose="030F0702030302020204" pitchFamily="66" charset="0"/>
          </a:endParaRPr>
        </a:p>
      </dgm:t>
    </dgm:pt>
    <dgm:pt modelId="{AB46861C-C41B-415B-BAED-C4A249D3D36F}" type="sibTrans" cxnId="{68C1BEE7-F6C1-4842-A47A-86F4C4450592}">
      <dgm:prSet/>
      <dgm:spPr/>
      <dgm:t>
        <a:bodyPr/>
        <a:lstStyle/>
        <a:p>
          <a:endParaRPr lang="en-GB">
            <a:latin typeface="Comic Sans MS" panose="030F0702030302020204" pitchFamily="66" charset="0"/>
          </a:endParaRPr>
        </a:p>
      </dgm:t>
    </dgm:pt>
    <dgm:pt modelId="{2B2A8504-938F-46C5-B516-CEC40C118C7F}">
      <dgm:prSet/>
      <dgm:spPr/>
      <dgm:t>
        <a:bodyPr/>
        <a:lstStyle/>
        <a:p>
          <a:r>
            <a:rPr lang="en-GB" dirty="0">
              <a:latin typeface="Comic Sans MS" panose="030F0702030302020204" pitchFamily="66" charset="0"/>
            </a:rPr>
            <a:t>Concerns?</a:t>
          </a:r>
        </a:p>
      </dgm:t>
    </dgm:pt>
    <dgm:pt modelId="{AA06725E-CCD7-4C92-A601-867B8C2678E3}" type="parTrans" cxnId="{F85C1923-9EE1-41CD-BFC5-8C69554B9FC3}">
      <dgm:prSet/>
      <dgm:spPr/>
      <dgm:t>
        <a:bodyPr/>
        <a:lstStyle/>
        <a:p>
          <a:endParaRPr lang="en-GB">
            <a:latin typeface="Comic Sans MS" panose="030F0702030302020204" pitchFamily="66" charset="0"/>
          </a:endParaRPr>
        </a:p>
      </dgm:t>
    </dgm:pt>
    <dgm:pt modelId="{9603C9C6-DF12-4662-8C1C-9D53132325AC}" type="sibTrans" cxnId="{F85C1923-9EE1-41CD-BFC5-8C69554B9FC3}">
      <dgm:prSet/>
      <dgm:spPr/>
      <dgm:t>
        <a:bodyPr/>
        <a:lstStyle/>
        <a:p>
          <a:endParaRPr lang="en-GB">
            <a:latin typeface="Comic Sans MS" panose="030F0702030302020204" pitchFamily="66" charset="0"/>
          </a:endParaRPr>
        </a:p>
      </dgm:t>
    </dgm:pt>
    <dgm:pt modelId="{349164C9-67C6-4EF0-8801-CBA350847EAD}">
      <dgm:prSet/>
      <dgm:spPr/>
      <dgm:t>
        <a:bodyPr/>
        <a:lstStyle/>
        <a:p>
          <a:r>
            <a:rPr lang="en-GB" dirty="0">
              <a:latin typeface="Comic Sans MS" panose="030F0702030302020204" pitchFamily="66" charset="0"/>
            </a:rPr>
            <a:t>Questions?</a:t>
          </a:r>
        </a:p>
      </dgm:t>
    </dgm:pt>
    <dgm:pt modelId="{C2709691-0C51-4807-A27C-F74DA3745516}" type="parTrans" cxnId="{AA950B26-CAC3-431F-BFE5-239B6659120B}">
      <dgm:prSet/>
      <dgm:spPr/>
      <dgm:t>
        <a:bodyPr/>
        <a:lstStyle/>
        <a:p>
          <a:endParaRPr lang="en-GB">
            <a:latin typeface="Comic Sans MS" panose="030F0702030302020204" pitchFamily="66" charset="0"/>
          </a:endParaRPr>
        </a:p>
      </dgm:t>
    </dgm:pt>
    <dgm:pt modelId="{A26774B4-9884-416B-A85C-F86074FB3AF5}" type="sibTrans" cxnId="{AA950B26-CAC3-431F-BFE5-239B6659120B}">
      <dgm:prSet/>
      <dgm:spPr/>
      <dgm:t>
        <a:bodyPr/>
        <a:lstStyle/>
        <a:p>
          <a:endParaRPr lang="en-GB">
            <a:latin typeface="Comic Sans MS" panose="030F0702030302020204" pitchFamily="66" charset="0"/>
          </a:endParaRPr>
        </a:p>
      </dgm:t>
    </dgm:pt>
    <dgm:pt modelId="{67F3D10C-3BF6-434E-A9DC-DBEB8F3216D6}">
      <dgm:prSet/>
      <dgm:spPr/>
      <dgm:t>
        <a:bodyPr/>
        <a:lstStyle/>
        <a:p>
          <a:r>
            <a:rPr lang="en-GB" dirty="0">
              <a:latin typeface="Comic Sans MS" panose="030F0702030302020204" pitchFamily="66" charset="0"/>
            </a:rPr>
            <a:t>Proposed Assessment/s?</a:t>
          </a:r>
        </a:p>
      </dgm:t>
    </dgm:pt>
    <dgm:pt modelId="{A2D97E09-0A07-4A71-92DC-7B8504580233}" type="parTrans" cxnId="{925B556C-DEFD-4380-B273-3C9F4EA41E66}">
      <dgm:prSet/>
      <dgm:spPr/>
      <dgm:t>
        <a:bodyPr/>
        <a:lstStyle/>
        <a:p>
          <a:endParaRPr lang="en-GB"/>
        </a:p>
      </dgm:t>
    </dgm:pt>
    <dgm:pt modelId="{7FAAC841-050F-4D9C-8767-496CB68D6E6D}" type="sibTrans" cxnId="{925B556C-DEFD-4380-B273-3C9F4EA41E66}">
      <dgm:prSet/>
      <dgm:spPr/>
      <dgm:t>
        <a:bodyPr/>
        <a:lstStyle/>
        <a:p>
          <a:endParaRPr lang="en-GB"/>
        </a:p>
      </dgm:t>
    </dgm:pt>
    <dgm:pt modelId="{34BA5900-5D01-404A-8339-2CF79194F373}" type="pres">
      <dgm:prSet presAssocID="{4C595DA3-6E03-4DBC-9BD6-0E202DF1575D}" presName="linear" presStyleCnt="0">
        <dgm:presLayoutVars>
          <dgm:animLvl val="lvl"/>
          <dgm:resizeHandles val="exact"/>
        </dgm:presLayoutVars>
      </dgm:prSet>
      <dgm:spPr/>
    </dgm:pt>
    <dgm:pt modelId="{BA50F81B-B59C-46F2-AFCC-595D90D484D6}" type="pres">
      <dgm:prSet presAssocID="{3FFA832A-81ED-46CB-9CA9-4B161411786C}" presName="parentText" presStyleLbl="node1" presStyleIdx="0" presStyleCnt="5">
        <dgm:presLayoutVars>
          <dgm:chMax val="0"/>
          <dgm:bulletEnabled val="1"/>
        </dgm:presLayoutVars>
      </dgm:prSet>
      <dgm:spPr/>
    </dgm:pt>
    <dgm:pt modelId="{7C1DA1E8-566F-42AF-B701-4B18FA0A907A}" type="pres">
      <dgm:prSet presAssocID="{E15D8F59-C2F3-470C-B398-BE61DD626604}" presName="spacer" presStyleCnt="0"/>
      <dgm:spPr/>
    </dgm:pt>
    <dgm:pt modelId="{7D1FBD9A-1B63-4473-AAD9-37CCF2D3C677}" type="pres">
      <dgm:prSet presAssocID="{67F3D10C-3BF6-434E-A9DC-DBEB8F3216D6}" presName="parentText" presStyleLbl="node1" presStyleIdx="1" presStyleCnt="5">
        <dgm:presLayoutVars>
          <dgm:chMax val="0"/>
          <dgm:bulletEnabled val="1"/>
        </dgm:presLayoutVars>
      </dgm:prSet>
      <dgm:spPr/>
    </dgm:pt>
    <dgm:pt modelId="{0E141F10-333A-4388-8467-E4E246DCFF5D}" type="pres">
      <dgm:prSet presAssocID="{7FAAC841-050F-4D9C-8767-496CB68D6E6D}" presName="spacer" presStyleCnt="0"/>
      <dgm:spPr/>
    </dgm:pt>
    <dgm:pt modelId="{B5DE3CFB-96FE-4F78-81CE-3C817E4C649B}" type="pres">
      <dgm:prSet presAssocID="{D6174D9D-D1DF-4945-97C3-2A7203CEEF18}" presName="parentText" presStyleLbl="node1" presStyleIdx="2" presStyleCnt="5">
        <dgm:presLayoutVars>
          <dgm:chMax val="0"/>
          <dgm:bulletEnabled val="1"/>
        </dgm:presLayoutVars>
      </dgm:prSet>
      <dgm:spPr/>
    </dgm:pt>
    <dgm:pt modelId="{F5693788-DC01-45D0-A0EC-9C332B4A294B}" type="pres">
      <dgm:prSet presAssocID="{AB46861C-C41B-415B-BAED-C4A249D3D36F}" presName="spacer" presStyleCnt="0"/>
      <dgm:spPr/>
    </dgm:pt>
    <dgm:pt modelId="{C0DD000C-C780-4A57-AD28-F9F30378349B}" type="pres">
      <dgm:prSet presAssocID="{2B2A8504-938F-46C5-B516-CEC40C118C7F}" presName="parentText" presStyleLbl="node1" presStyleIdx="3" presStyleCnt="5">
        <dgm:presLayoutVars>
          <dgm:chMax val="0"/>
          <dgm:bulletEnabled val="1"/>
        </dgm:presLayoutVars>
      </dgm:prSet>
      <dgm:spPr/>
    </dgm:pt>
    <dgm:pt modelId="{497F363D-C420-4E72-9791-D6422ECEC8F4}" type="pres">
      <dgm:prSet presAssocID="{9603C9C6-DF12-4662-8C1C-9D53132325AC}" presName="spacer" presStyleCnt="0"/>
      <dgm:spPr/>
    </dgm:pt>
    <dgm:pt modelId="{EECFFE32-1F1B-40CE-87E1-37C368343D6B}" type="pres">
      <dgm:prSet presAssocID="{349164C9-67C6-4EF0-8801-CBA350847EAD}" presName="parentText" presStyleLbl="node1" presStyleIdx="4" presStyleCnt="5">
        <dgm:presLayoutVars>
          <dgm:chMax val="0"/>
          <dgm:bulletEnabled val="1"/>
        </dgm:presLayoutVars>
      </dgm:prSet>
      <dgm:spPr/>
    </dgm:pt>
  </dgm:ptLst>
  <dgm:cxnLst>
    <dgm:cxn modelId="{F85C1923-9EE1-41CD-BFC5-8C69554B9FC3}" srcId="{4C595DA3-6E03-4DBC-9BD6-0E202DF1575D}" destId="{2B2A8504-938F-46C5-B516-CEC40C118C7F}" srcOrd="3" destOrd="0" parTransId="{AA06725E-CCD7-4C92-A601-867B8C2678E3}" sibTransId="{9603C9C6-DF12-4662-8C1C-9D53132325AC}"/>
    <dgm:cxn modelId="{AA950B26-CAC3-431F-BFE5-239B6659120B}" srcId="{4C595DA3-6E03-4DBC-9BD6-0E202DF1575D}" destId="{349164C9-67C6-4EF0-8801-CBA350847EAD}" srcOrd="4" destOrd="0" parTransId="{C2709691-0C51-4807-A27C-F74DA3745516}" sibTransId="{A26774B4-9884-416B-A85C-F86074FB3AF5}"/>
    <dgm:cxn modelId="{AEAED52B-1335-4F4E-B50F-5740DF7537D3}" type="presOf" srcId="{4C595DA3-6E03-4DBC-9BD6-0E202DF1575D}" destId="{34BA5900-5D01-404A-8339-2CF79194F373}" srcOrd="0" destOrd="0" presId="urn:microsoft.com/office/officeart/2005/8/layout/vList2"/>
    <dgm:cxn modelId="{7587D243-7058-4004-9C47-542B6A97D1A6}" type="presOf" srcId="{67F3D10C-3BF6-434E-A9DC-DBEB8F3216D6}" destId="{7D1FBD9A-1B63-4473-AAD9-37CCF2D3C677}" srcOrd="0" destOrd="0" presId="urn:microsoft.com/office/officeart/2005/8/layout/vList2"/>
    <dgm:cxn modelId="{A35D994C-51AB-435C-98F8-19EF7198140C}" srcId="{4C595DA3-6E03-4DBC-9BD6-0E202DF1575D}" destId="{3FFA832A-81ED-46CB-9CA9-4B161411786C}" srcOrd="0" destOrd="0" parTransId="{9395085A-1D8B-4AD0-9232-ABCD6E858BFA}" sibTransId="{E15D8F59-C2F3-470C-B398-BE61DD626604}"/>
    <dgm:cxn modelId="{89B6835C-E29F-4693-91DC-9D773F1D6522}" type="presOf" srcId="{2B2A8504-938F-46C5-B516-CEC40C118C7F}" destId="{C0DD000C-C780-4A57-AD28-F9F30378349B}" srcOrd="0" destOrd="0" presId="urn:microsoft.com/office/officeart/2005/8/layout/vList2"/>
    <dgm:cxn modelId="{925B556C-DEFD-4380-B273-3C9F4EA41E66}" srcId="{4C595DA3-6E03-4DBC-9BD6-0E202DF1575D}" destId="{67F3D10C-3BF6-434E-A9DC-DBEB8F3216D6}" srcOrd="1" destOrd="0" parTransId="{A2D97E09-0A07-4A71-92DC-7B8504580233}" sibTransId="{7FAAC841-050F-4D9C-8767-496CB68D6E6D}"/>
    <dgm:cxn modelId="{C1A67CBD-3570-4FC8-93AC-0A6FCED2AE35}" type="presOf" srcId="{3FFA832A-81ED-46CB-9CA9-4B161411786C}" destId="{BA50F81B-B59C-46F2-AFCC-595D90D484D6}" srcOrd="0" destOrd="0" presId="urn:microsoft.com/office/officeart/2005/8/layout/vList2"/>
    <dgm:cxn modelId="{F4CC77C5-B56C-41E1-A9D0-F20F213BB6D4}" type="presOf" srcId="{D6174D9D-D1DF-4945-97C3-2A7203CEEF18}" destId="{B5DE3CFB-96FE-4F78-81CE-3C817E4C649B}" srcOrd="0" destOrd="0" presId="urn:microsoft.com/office/officeart/2005/8/layout/vList2"/>
    <dgm:cxn modelId="{68C1BEE7-F6C1-4842-A47A-86F4C4450592}" srcId="{4C595DA3-6E03-4DBC-9BD6-0E202DF1575D}" destId="{D6174D9D-D1DF-4945-97C3-2A7203CEEF18}" srcOrd="2" destOrd="0" parTransId="{E85C6C4D-1641-4FCF-AA2E-BC31518D94D0}" sibTransId="{AB46861C-C41B-415B-BAED-C4A249D3D36F}"/>
    <dgm:cxn modelId="{44EBC1F9-C669-422D-830B-22448DEB7444}" type="presOf" srcId="{349164C9-67C6-4EF0-8801-CBA350847EAD}" destId="{EECFFE32-1F1B-40CE-87E1-37C368343D6B}" srcOrd="0" destOrd="0" presId="urn:microsoft.com/office/officeart/2005/8/layout/vList2"/>
    <dgm:cxn modelId="{A67CAD3A-7920-4E91-8866-A9FA2BC30794}" type="presParOf" srcId="{34BA5900-5D01-404A-8339-2CF79194F373}" destId="{BA50F81B-B59C-46F2-AFCC-595D90D484D6}" srcOrd="0" destOrd="0" presId="urn:microsoft.com/office/officeart/2005/8/layout/vList2"/>
    <dgm:cxn modelId="{D4F4D287-0781-4DE1-B311-1662A0FEC4FE}" type="presParOf" srcId="{34BA5900-5D01-404A-8339-2CF79194F373}" destId="{7C1DA1E8-566F-42AF-B701-4B18FA0A907A}" srcOrd="1" destOrd="0" presId="urn:microsoft.com/office/officeart/2005/8/layout/vList2"/>
    <dgm:cxn modelId="{3BBE8BCF-310E-40A6-A722-F7C23672DDC9}" type="presParOf" srcId="{34BA5900-5D01-404A-8339-2CF79194F373}" destId="{7D1FBD9A-1B63-4473-AAD9-37CCF2D3C677}" srcOrd="2" destOrd="0" presId="urn:microsoft.com/office/officeart/2005/8/layout/vList2"/>
    <dgm:cxn modelId="{3E27BE6F-586C-4EA0-BE4B-5DEC40A7AD4C}" type="presParOf" srcId="{34BA5900-5D01-404A-8339-2CF79194F373}" destId="{0E141F10-333A-4388-8467-E4E246DCFF5D}" srcOrd="3" destOrd="0" presId="urn:microsoft.com/office/officeart/2005/8/layout/vList2"/>
    <dgm:cxn modelId="{9409F659-D1F3-4554-A7C2-997746FFD7EA}" type="presParOf" srcId="{34BA5900-5D01-404A-8339-2CF79194F373}" destId="{B5DE3CFB-96FE-4F78-81CE-3C817E4C649B}" srcOrd="4" destOrd="0" presId="urn:microsoft.com/office/officeart/2005/8/layout/vList2"/>
    <dgm:cxn modelId="{49715CB0-5BF0-49CD-B092-89C0F5FCD0B9}" type="presParOf" srcId="{34BA5900-5D01-404A-8339-2CF79194F373}" destId="{F5693788-DC01-45D0-A0EC-9C332B4A294B}" srcOrd="5" destOrd="0" presId="urn:microsoft.com/office/officeart/2005/8/layout/vList2"/>
    <dgm:cxn modelId="{1D6F5556-6785-4970-89A8-EB2C09430F11}" type="presParOf" srcId="{34BA5900-5D01-404A-8339-2CF79194F373}" destId="{C0DD000C-C780-4A57-AD28-F9F30378349B}" srcOrd="6" destOrd="0" presId="urn:microsoft.com/office/officeart/2005/8/layout/vList2"/>
    <dgm:cxn modelId="{912542F2-312F-4DBE-8979-42DCF2004283}" type="presParOf" srcId="{34BA5900-5D01-404A-8339-2CF79194F373}" destId="{497F363D-C420-4E72-9791-D6422ECEC8F4}" srcOrd="7" destOrd="0" presId="urn:microsoft.com/office/officeart/2005/8/layout/vList2"/>
    <dgm:cxn modelId="{852FBD21-AF50-455D-9FBA-265B981FCC3C}" type="presParOf" srcId="{34BA5900-5D01-404A-8339-2CF79194F373}" destId="{EECFFE32-1F1B-40CE-87E1-37C368343D6B}"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CA4BE-73BF-4671-84EA-CFFEF2F379FA}">
      <dsp:nvSpPr>
        <dsp:cNvPr id="0" name=""/>
        <dsp:cNvSpPr/>
      </dsp:nvSpPr>
      <dsp:spPr>
        <a:xfrm>
          <a:off x="0" y="131113"/>
          <a:ext cx="7920880" cy="140692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You will be allocated to one of the following small groups (Recruitment &amp; Selection, Promotion and Progression, Training &amp; Development and Competence Assurance)</a:t>
          </a:r>
        </a:p>
      </dsp:txBody>
      <dsp:txXfrm>
        <a:off x="68680" y="199793"/>
        <a:ext cx="7783520" cy="1269564"/>
      </dsp:txXfrm>
    </dsp:sp>
    <dsp:sp modelId="{2F277F30-568C-4EAC-908A-EAEE68624454}">
      <dsp:nvSpPr>
        <dsp:cNvPr id="0" name=""/>
        <dsp:cNvSpPr/>
      </dsp:nvSpPr>
      <dsp:spPr>
        <a:xfrm>
          <a:off x="0" y="1725239"/>
          <a:ext cx="7920880" cy="140692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In your handout is a scenario relevant to each of these contexts. Read through the scenario and discuss why you would propose/recommend the use of assessments to the relevant stakeholder. Outline the potential benefits and value that could be gained from the assessments.</a:t>
          </a:r>
        </a:p>
      </dsp:txBody>
      <dsp:txXfrm>
        <a:off x="68680" y="1793919"/>
        <a:ext cx="7783520" cy="1269564"/>
      </dsp:txXfrm>
    </dsp:sp>
    <dsp:sp modelId="{9BE1BBCC-4E6F-4D44-9C80-0D18A98453E8}">
      <dsp:nvSpPr>
        <dsp:cNvPr id="0" name=""/>
        <dsp:cNvSpPr/>
      </dsp:nvSpPr>
      <dsp:spPr>
        <a:xfrm>
          <a:off x="0" y="3319363"/>
          <a:ext cx="7920880" cy="140692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Think of the possible concerns that this stakeholder may raise with you and the questions he/she is likely to ask.</a:t>
          </a:r>
        </a:p>
      </dsp:txBody>
      <dsp:txXfrm>
        <a:off x="68680" y="3388043"/>
        <a:ext cx="7783520" cy="12695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50F81B-B59C-46F2-AFCC-595D90D484D6}">
      <dsp:nvSpPr>
        <dsp:cNvPr id="0" name=""/>
        <dsp:cNvSpPr/>
      </dsp:nvSpPr>
      <dsp:spPr>
        <a:xfrm>
          <a:off x="0" y="57703"/>
          <a:ext cx="4032448" cy="39487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latin typeface="Comic Sans MS" panose="030F0702030302020204" pitchFamily="66" charset="0"/>
            </a:rPr>
            <a:t>Capture your responses</a:t>
          </a:r>
        </a:p>
      </dsp:txBody>
      <dsp:txXfrm>
        <a:off x="19276" y="76979"/>
        <a:ext cx="3993896" cy="356323"/>
      </dsp:txXfrm>
    </dsp:sp>
    <dsp:sp modelId="{7D1FBD9A-1B63-4473-AAD9-37CCF2D3C677}">
      <dsp:nvSpPr>
        <dsp:cNvPr id="0" name=""/>
        <dsp:cNvSpPr/>
      </dsp:nvSpPr>
      <dsp:spPr>
        <a:xfrm>
          <a:off x="0" y="495778"/>
          <a:ext cx="4032448" cy="39487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latin typeface="Comic Sans MS" panose="030F0702030302020204" pitchFamily="66" charset="0"/>
            </a:rPr>
            <a:t>Proposed Assessment/s?</a:t>
          </a:r>
        </a:p>
      </dsp:txBody>
      <dsp:txXfrm>
        <a:off x="19276" y="515054"/>
        <a:ext cx="3993896" cy="356323"/>
      </dsp:txXfrm>
    </dsp:sp>
    <dsp:sp modelId="{B5DE3CFB-96FE-4F78-81CE-3C817E4C649B}">
      <dsp:nvSpPr>
        <dsp:cNvPr id="0" name=""/>
        <dsp:cNvSpPr/>
      </dsp:nvSpPr>
      <dsp:spPr>
        <a:xfrm>
          <a:off x="0" y="933853"/>
          <a:ext cx="4032448" cy="39487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latin typeface="Comic Sans MS" panose="030F0702030302020204" pitchFamily="66" charset="0"/>
            </a:rPr>
            <a:t>Benefits/Value?</a:t>
          </a:r>
        </a:p>
      </dsp:txBody>
      <dsp:txXfrm>
        <a:off x="19276" y="953129"/>
        <a:ext cx="3993896" cy="356323"/>
      </dsp:txXfrm>
    </dsp:sp>
    <dsp:sp modelId="{C0DD000C-C780-4A57-AD28-F9F30378349B}">
      <dsp:nvSpPr>
        <dsp:cNvPr id="0" name=""/>
        <dsp:cNvSpPr/>
      </dsp:nvSpPr>
      <dsp:spPr>
        <a:xfrm>
          <a:off x="0" y="1371928"/>
          <a:ext cx="4032448" cy="39487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latin typeface="Comic Sans MS" panose="030F0702030302020204" pitchFamily="66" charset="0"/>
            </a:rPr>
            <a:t>Concerns?</a:t>
          </a:r>
        </a:p>
      </dsp:txBody>
      <dsp:txXfrm>
        <a:off x="19276" y="1391204"/>
        <a:ext cx="3993896" cy="356323"/>
      </dsp:txXfrm>
    </dsp:sp>
    <dsp:sp modelId="{EECFFE32-1F1B-40CE-87E1-37C368343D6B}">
      <dsp:nvSpPr>
        <dsp:cNvPr id="0" name=""/>
        <dsp:cNvSpPr/>
      </dsp:nvSpPr>
      <dsp:spPr>
        <a:xfrm>
          <a:off x="0" y="1810003"/>
          <a:ext cx="4032448" cy="39487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latin typeface="Comic Sans MS" panose="030F0702030302020204" pitchFamily="66" charset="0"/>
            </a:rPr>
            <a:t>Questions?</a:t>
          </a:r>
        </a:p>
      </dsp:txBody>
      <dsp:txXfrm>
        <a:off x="19276" y="1829279"/>
        <a:ext cx="3993896" cy="35632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469CC9-F6EA-B646-B9FE-CBCFC7607DBB}" type="datetimeFigureOut">
              <a:rPr lang="en-US" smtClean="0"/>
              <a:t>11/10/20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2CE49-D3BA-D74D-83A9-A03578E72517}" type="slidenum">
              <a:rPr lang="en-US" smtClean="0"/>
              <a:t>‹#›</a:t>
            </a:fld>
            <a:endParaRPr lang="en-US"/>
          </a:p>
        </p:txBody>
      </p:sp>
    </p:spTree>
    <p:extLst>
      <p:ext uri="{BB962C8B-B14F-4D97-AF65-F5344CB8AC3E}">
        <p14:creationId xmlns:p14="http://schemas.microsoft.com/office/powerpoint/2010/main" val="707143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431370" y="1772816"/>
            <a:ext cx="11425271" cy="1080120"/>
          </a:xfrm>
        </p:spPr>
        <p:txBody>
          <a:bodyPr/>
          <a:lstStyle>
            <a:lvl1pPr algn="l">
              <a:defRPr>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431370" y="3573016"/>
            <a:ext cx="11425271" cy="1608584"/>
          </a:xfrm>
        </p:spPr>
        <p:txBody>
          <a:bodyPr>
            <a:normAutofit/>
          </a:bodyPr>
          <a:lstStyle>
            <a:lvl1pPr marL="0" indent="0" algn="l">
              <a:buNone/>
              <a:defRPr sz="2800" b="1">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2050" name="Picture 2" descr="\\iaea.org\Secretariat\MTCD\PublishingCurrent\2017\IAEA\17-42841_LOGO_IAEA_update\Design\Presentation_IAEA\IAEA_Logo_E_horizontal_whit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5159" y="260648"/>
            <a:ext cx="3280575" cy="542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503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solidFill>
                  <a:schemeClr val="tx2"/>
                </a:solidFill>
              </a:defRPr>
            </a:lvl1pPr>
          </a:lstStyle>
          <a:p>
            <a:r>
              <a:rPr lang="en-US"/>
              <a:t>Click to edit Master title style</a:t>
            </a:r>
            <a:endParaRPr lang="en-GB" dirty="0"/>
          </a:p>
        </p:txBody>
      </p:sp>
      <p:sp>
        <p:nvSpPr>
          <p:cNvPr id="3" name="Picture Placeholder 2"/>
          <p:cNvSpPr>
            <a:spLocks noGrp="1"/>
          </p:cNvSpPr>
          <p:nvPr>
            <p:ph type="pic" idx="1"/>
          </p:nvPr>
        </p:nvSpPr>
        <p:spPr>
          <a:xfrm>
            <a:off x="2389717" y="1124744"/>
            <a:ext cx="7315200" cy="360283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solidFill>
                  <a:srgbClr val="0000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Date Placeholder 13"/>
          <p:cNvSpPr>
            <a:spLocks noGrp="1"/>
          </p:cNvSpPr>
          <p:nvPr>
            <p:ph type="dt" sz="half" idx="10"/>
          </p:nvPr>
        </p:nvSpPr>
        <p:spPr/>
        <p:txBody>
          <a:bodyPr/>
          <a:lstStyle/>
          <a:p>
            <a:endParaRPr lang="en-US" dirty="0"/>
          </a:p>
        </p:txBody>
      </p:sp>
      <p:sp>
        <p:nvSpPr>
          <p:cNvPr id="15" name="Footer Placeholder 14"/>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2114740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373875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2277219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ln>
            <a:noFill/>
          </a:ln>
        </p:spPr>
      </p:pic>
      <p:sp>
        <p:nvSpPr>
          <p:cNvPr id="4" name="Title 1"/>
          <p:cNvSpPr>
            <a:spLocks noGrp="1"/>
          </p:cNvSpPr>
          <p:nvPr>
            <p:ph type="ctrTitle"/>
          </p:nvPr>
        </p:nvSpPr>
        <p:spPr>
          <a:xfrm>
            <a:off x="431370" y="1772816"/>
            <a:ext cx="11425271" cy="1080120"/>
          </a:xfrm>
        </p:spPr>
        <p:txBody>
          <a:bodyPr/>
          <a:lstStyle>
            <a:lvl1pPr algn="l">
              <a:defRPr>
                <a:solidFill>
                  <a:schemeClr val="tx2"/>
                </a:solidFill>
              </a:defRPr>
            </a:lvl1pPr>
          </a:lstStyle>
          <a:p>
            <a:r>
              <a:rPr lang="en-US"/>
              <a:t>Click to edit Master title style</a:t>
            </a:r>
            <a:endParaRPr lang="en-GB" dirty="0"/>
          </a:p>
        </p:txBody>
      </p:sp>
      <p:sp>
        <p:nvSpPr>
          <p:cNvPr id="5" name="Subtitle 2"/>
          <p:cNvSpPr>
            <a:spLocks noGrp="1"/>
          </p:cNvSpPr>
          <p:nvPr>
            <p:ph type="subTitle" idx="1"/>
          </p:nvPr>
        </p:nvSpPr>
        <p:spPr>
          <a:xfrm>
            <a:off x="431370" y="3573016"/>
            <a:ext cx="11425271" cy="1608584"/>
          </a:xfrm>
        </p:spPr>
        <p:txBody>
          <a:bodyPr>
            <a:normAutofit/>
          </a:bodyPr>
          <a:lstStyle>
            <a:lvl1pPr marL="0" indent="0" algn="l">
              <a:buNone/>
              <a:defRPr sz="2800" b="1">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3074" name="Picture 2" descr="\\iaea.org\Secretariat\MTCD\PublishingCurrent\2017\IAEA\17-42841_LOGO_IAEA_update\Design\Presentation_IAEA\IAEA_Logo_E_horizontal_Blu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5159" y="247450"/>
            <a:ext cx="3360373" cy="555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150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2246043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Date Placeholder 13"/>
          <p:cNvSpPr>
            <a:spLocks noGrp="1"/>
          </p:cNvSpPr>
          <p:nvPr>
            <p:ph type="dt" sz="half" idx="10"/>
          </p:nvPr>
        </p:nvSpPr>
        <p:spPr/>
        <p:txBody>
          <a:bodyPr/>
          <a:lstStyle/>
          <a:p>
            <a:endParaRPr lang="en-US" dirty="0"/>
          </a:p>
        </p:txBody>
      </p:sp>
      <p:sp>
        <p:nvSpPr>
          <p:cNvPr id="15" name="Footer Placeholder 14"/>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3348403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Date Placeholder 15"/>
          <p:cNvSpPr>
            <a:spLocks noGrp="1"/>
          </p:cNvSpPr>
          <p:nvPr>
            <p:ph type="dt" sz="half" idx="10"/>
          </p:nvPr>
        </p:nvSpPr>
        <p:spPr/>
        <p:txBody>
          <a:bodyPr/>
          <a:lstStyle/>
          <a:p>
            <a:endParaRPr lang="en-US" dirty="0"/>
          </a:p>
        </p:txBody>
      </p:sp>
      <p:sp>
        <p:nvSpPr>
          <p:cNvPr id="17" name="Footer Placeholder 16"/>
          <p:cNvSpPr>
            <a:spLocks noGrp="1"/>
          </p:cNvSpPr>
          <p:nvPr>
            <p:ph type="ftr" sz="quarter" idx="11"/>
          </p:nvPr>
        </p:nvSpPr>
        <p:spPr/>
        <p:txBody>
          <a:bodyPr/>
          <a:lstStyle/>
          <a:p>
            <a:endParaRPr lang="en-US" dirty="0"/>
          </a:p>
        </p:txBody>
      </p:sp>
      <p:sp>
        <p:nvSpPr>
          <p:cNvPr id="18" name="Slide Number Placeholder 17"/>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200579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9" name="Date Placeholder 8"/>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269423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Date Placeholder 10"/>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78046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Date Placeholder 13"/>
          <p:cNvSpPr>
            <a:spLocks noGrp="1"/>
          </p:cNvSpPr>
          <p:nvPr>
            <p:ph type="dt" sz="half" idx="10"/>
          </p:nvPr>
        </p:nvSpPr>
        <p:spPr/>
        <p:txBody>
          <a:bodyPr/>
          <a:lstStyle/>
          <a:p>
            <a:endParaRPr lang="en-US" dirty="0"/>
          </a:p>
        </p:txBody>
      </p:sp>
      <p:sp>
        <p:nvSpPr>
          <p:cNvPr id="15" name="Footer Placeholder 14"/>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123774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p:nvPr userDrawn="1"/>
        </p:nvSpPr>
        <p:spPr>
          <a:xfrm flipH="1" flipV="1">
            <a:off x="0" y="5301208"/>
            <a:ext cx="8496267" cy="1556792"/>
          </a:xfrm>
          <a:prstGeom prst="rect">
            <a:avLst/>
          </a:prstGeom>
          <a:gradFill flip="none" rotWithShape="1">
            <a:gsLst>
              <a:gs pos="48000">
                <a:schemeClr val="bg1"/>
              </a:gs>
              <a:gs pos="0">
                <a:schemeClr val="accent6"/>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1" y="0"/>
            <a:ext cx="12191999" cy="2132856"/>
          </a:xfrm>
          <a:prstGeom prst="rect">
            <a:avLst/>
          </a:prstGeom>
          <a:gradFill flip="none" rotWithShape="1">
            <a:gsLst>
              <a:gs pos="56000">
                <a:schemeClr val="bg1"/>
              </a:gs>
              <a:gs pos="0">
                <a:schemeClr val="accent6"/>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5"/>
          <p:cNvSpPr>
            <a:spLocks noGrp="1" noChangeArrowheads="1"/>
          </p:cNvSpPr>
          <p:nvPr>
            <p:ph type="dt" sz="half" idx="2"/>
          </p:nvPr>
        </p:nvSpPr>
        <p:spPr bwMode="white">
          <a:xfrm>
            <a:off x="10032437" y="6482725"/>
            <a:ext cx="1247280"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tx2"/>
                </a:solidFill>
                <a:latin typeface="+mn-lt"/>
              </a:defRPr>
            </a:lvl1pPr>
          </a:lstStyle>
          <a:p>
            <a:endParaRPr lang="en-US" dirty="0"/>
          </a:p>
        </p:txBody>
      </p:sp>
      <p:sp>
        <p:nvSpPr>
          <p:cNvPr id="9" name="Rectangle 6"/>
          <p:cNvSpPr>
            <a:spLocks noGrp="1" noChangeArrowheads="1"/>
          </p:cNvSpPr>
          <p:nvPr>
            <p:ph type="ftr" sz="quarter" idx="3"/>
          </p:nvPr>
        </p:nvSpPr>
        <p:spPr bwMode="white">
          <a:xfrm>
            <a:off x="7824193" y="6482725"/>
            <a:ext cx="2154700"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tx2"/>
                </a:solidFill>
                <a:latin typeface="+mn-lt"/>
              </a:defRPr>
            </a:lvl1pPr>
          </a:lstStyle>
          <a:p>
            <a:endParaRPr lang="en-US" dirty="0"/>
          </a:p>
        </p:txBody>
      </p:sp>
      <p:sp>
        <p:nvSpPr>
          <p:cNvPr id="10" name="Rectangle 7"/>
          <p:cNvSpPr>
            <a:spLocks noGrp="1" noChangeArrowheads="1"/>
          </p:cNvSpPr>
          <p:nvPr>
            <p:ph type="sldNum" sz="quarter" idx="4"/>
          </p:nvPr>
        </p:nvSpPr>
        <p:spPr bwMode="white">
          <a:xfrm>
            <a:off x="11296652" y="6482725"/>
            <a:ext cx="679449"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tx2"/>
                </a:solidFill>
                <a:latin typeface="+mn-lt"/>
              </a:defRPr>
            </a:lvl1pPr>
          </a:lstStyle>
          <a:p>
            <a:fld id="{23A0628E-C12F-4F8C-9895-BCD5E30100D3}" type="slidenum">
              <a:rPr lang="en-US" smtClean="0"/>
              <a:pPr/>
              <a:t>‹#›</a:t>
            </a:fld>
            <a:endParaRPr lang="en-US" dirty="0"/>
          </a:p>
        </p:txBody>
      </p:sp>
      <p:sp>
        <p:nvSpPr>
          <p:cNvPr id="2" name="Title Placeholder 1"/>
          <p:cNvSpPr>
            <a:spLocks noGrp="1"/>
          </p:cNvSpPr>
          <p:nvPr>
            <p:ph type="title"/>
          </p:nvPr>
        </p:nvSpPr>
        <p:spPr>
          <a:xfrm>
            <a:off x="335360" y="116632"/>
            <a:ext cx="8160907" cy="864096"/>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335360" y="1268760"/>
            <a:ext cx="11617291" cy="485740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026" name="Picture 2" descr="\\iaea.org\Secretariat\MTCD\PublishingCurrent\2017\IAEA\17-42841_LOGO_IAEA_update\Design\Presentation_IAEA\IAEA_Logo_SHORT_vertical_white.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1082708" y="180054"/>
            <a:ext cx="790571" cy="728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9754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b="1" kern="1200">
          <a:solidFill>
            <a:schemeClr val="tx2"/>
          </a:solidFill>
          <a:latin typeface="Arial "/>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0000"/>
          </a:solidFill>
          <a:latin typeface="Arial "/>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0000"/>
          </a:solidFill>
          <a:latin typeface="Arial "/>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0000"/>
          </a:solidFill>
          <a:latin typeface="Arial "/>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0000"/>
          </a:solidFill>
          <a:latin typeface="Arial "/>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Arial "/>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hyperlink" Target="https://pixabay.com/en/flipchart-wall-board-presentation-85642/" TargetMode="External"/><Relationship Id="rId7" Type="http://schemas.openxmlformats.org/officeDocument/2006/relationships/diagramColors" Target="../diagrams/colors2.xml"/><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10" Type="http://schemas.openxmlformats.org/officeDocument/2006/relationships/image" Target="../media/image9.svg"/><Relationship Id="rId4" Type="http://schemas.openxmlformats.org/officeDocument/2006/relationships/diagramData" Target="../diagrams/data2.xm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71E6D-08D0-43B2-86E2-F84C657E604B}"/>
              </a:ext>
            </a:extLst>
          </p:cNvPr>
          <p:cNvSpPr>
            <a:spLocks noGrp="1"/>
          </p:cNvSpPr>
          <p:nvPr>
            <p:ph type="title"/>
          </p:nvPr>
        </p:nvSpPr>
        <p:spPr/>
        <p:txBody>
          <a:bodyPr/>
          <a:lstStyle/>
          <a:p>
            <a:r>
              <a:rPr lang="en-GB" dirty="0"/>
              <a:t>Group Activity</a:t>
            </a:r>
          </a:p>
        </p:txBody>
      </p:sp>
      <p:graphicFrame>
        <p:nvGraphicFramePr>
          <p:cNvPr id="18" name="Content Placeholder 17">
            <a:extLst>
              <a:ext uri="{FF2B5EF4-FFF2-40B4-BE49-F238E27FC236}">
                <a16:creationId xmlns:a16="http://schemas.microsoft.com/office/drawing/2014/main" id="{0D7A79E4-2CB8-41AA-8037-A48EECEA39BD}"/>
              </a:ext>
            </a:extLst>
          </p:cNvPr>
          <p:cNvGraphicFramePr>
            <a:graphicFrameLocks noGrp="1"/>
          </p:cNvGraphicFramePr>
          <p:nvPr>
            <p:ph idx="1"/>
            <p:extLst>
              <p:ext uri="{D42A27DB-BD31-4B8C-83A1-F6EECF244321}">
                <p14:modId xmlns:p14="http://schemas.microsoft.com/office/powerpoint/2010/main" val="2069920613"/>
              </p:ext>
            </p:extLst>
          </p:nvPr>
        </p:nvGraphicFramePr>
        <p:xfrm>
          <a:off x="1775520" y="1268761"/>
          <a:ext cx="7920880" cy="4857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 name="Graphic 19" descr="Meeting">
            <a:extLst>
              <a:ext uri="{FF2B5EF4-FFF2-40B4-BE49-F238E27FC236}">
                <a16:creationId xmlns:a16="http://schemas.microsoft.com/office/drawing/2014/main" id="{0CC1DEEE-F6BE-45B7-A275-588D77ADDF3B}"/>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87888" y="-77688"/>
            <a:ext cx="1440160" cy="1346448"/>
          </a:xfrm>
          <a:prstGeom prst="rect">
            <a:avLst/>
          </a:prstGeom>
        </p:spPr>
      </p:pic>
    </p:spTree>
    <p:extLst>
      <p:ext uri="{BB962C8B-B14F-4D97-AF65-F5344CB8AC3E}">
        <p14:creationId xmlns:p14="http://schemas.microsoft.com/office/powerpoint/2010/main" val="38853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04F07-9D80-43B1-A2F9-B08D7C6C6E84}"/>
              </a:ext>
            </a:extLst>
          </p:cNvPr>
          <p:cNvSpPr>
            <a:spLocks noGrp="1"/>
          </p:cNvSpPr>
          <p:nvPr>
            <p:ph type="title"/>
          </p:nvPr>
        </p:nvSpPr>
        <p:spPr/>
        <p:txBody>
          <a:bodyPr/>
          <a:lstStyle/>
          <a:p>
            <a:r>
              <a:rPr lang="en-GB" dirty="0"/>
              <a:t>Group Activity</a:t>
            </a:r>
          </a:p>
        </p:txBody>
      </p:sp>
      <p:sp>
        <p:nvSpPr>
          <p:cNvPr id="3" name="Content Placeholder 2">
            <a:extLst>
              <a:ext uri="{FF2B5EF4-FFF2-40B4-BE49-F238E27FC236}">
                <a16:creationId xmlns:a16="http://schemas.microsoft.com/office/drawing/2014/main" id="{0CE15963-DC37-4431-AACC-B1F88A2ACF87}"/>
              </a:ext>
            </a:extLst>
          </p:cNvPr>
          <p:cNvSpPr>
            <a:spLocks noGrp="1"/>
          </p:cNvSpPr>
          <p:nvPr>
            <p:ph idx="1"/>
          </p:nvPr>
        </p:nvSpPr>
        <p:spPr/>
        <p:txBody>
          <a:bodyPr>
            <a:normAutofit/>
          </a:bodyPr>
          <a:lstStyle/>
          <a:p>
            <a:pPr marL="514350" indent="-514350">
              <a:buFont typeface="+mj-lt"/>
              <a:buAutoNum type="arabicPeriod"/>
            </a:pPr>
            <a:r>
              <a:rPr lang="en-GB" sz="2800" dirty="0">
                <a:latin typeface="Calibri" panose="020F0502020204030204" pitchFamily="34" charset="0"/>
                <a:cs typeface="Calibri" panose="020F0502020204030204" pitchFamily="34" charset="0"/>
              </a:rPr>
              <a:t>Read your assessment scenario silently to yourself. </a:t>
            </a:r>
          </a:p>
          <a:p>
            <a:pPr marL="514350" indent="-514350">
              <a:buFont typeface="+mj-lt"/>
              <a:buAutoNum type="arabicPeriod"/>
            </a:pPr>
            <a:r>
              <a:rPr lang="en-GB" sz="2800" dirty="0">
                <a:latin typeface="Calibri" panose="020F0502020204030204" pitchFamily="34" charset="0"/>
                <a:cs typeface="Calibri" panose="020F0502020204030204" pitchFamily="34" charset="0"/>
              </a:rPr>
              <a:t>Individually, take a minute to think about how you would respond. </a:t>
            </a:r>
          </a:p>
          <a:p>
            <a:pPr marL="514350" indent="-514350">
              <a:buFont typeface="+mj-lt"/>
              <a:buAutoNum type="arabicPeriod"/>
            </a:pPr>
            <a:r>
              <a:rPr lang="en-GB" sz="2800" dirty="0">
                <a:latin typeface="Calibri" panose="020F0502020204030204" pitchFamily="34" charset="0"/>
                <a:cs typeface="Calibri" panose="020F0502020204030204" pitchFamily="34" charset="0"/>
              </a:rPr>
              <a:t>In your group, discuss how you would respond and why. Be sure everyone in your group has an opportunity to share.</a:t>
            </a:r>
          </a:p>
          <a:p>
            <a:pPr marL="514350" indent="-514350">
              <a:buFont typeface="+mj-lt"/>
              <a:buAutoNum type="arabicPeriod"/>
            </a:pPr>
            <a:r>
              <a:rPr lang="en-GB" sz="2800" dirty="0">
                <a:latin typeface="Calibri" panose="020F0502020204030204" pitchFamily="34" charset="0"/>
                <a:cs typeface="Calibri" panose="020F0502020204030204" pitchFamily="34" charset="0"/>
              </a:rPr>
              <a:t>Be prepared to have one person from your group to report back to the larger group.</a:t>
            </a:r>
          </a:p>
        </p:txBody>
      </p:sp>
    </p:spTree>
    <p:extLst>
      <p:ext uri="{BB962C8B-B14F-4D97-AF65-F5344CB8AC3E}">
        <p14:creationId xmlns:p14="http://schemas.microsoft.com/office/powerpoint/2010/main" val="3501709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D5C5D-59AF-4378-8B56-C36A0BF5B756}"/>
              </a:ext>
            </a:extLst>
          </p:cNvPr>
          <p:cNvSpPr>
            <a:spLocks noGrp="1"/>
          </p:cNvSpPr>
          <p:nvPr>
            <p:ph type="title"/>
          </p:nvPr>
        </p:nvSpPr>
        <p:spPr/>
        <p:txBody>
          <a:bodyPr/>
          <a:lstStyle/>
          <a:p>
            <a:r>
              <a:rPr lang="en-GB" dirty="0"/>
              <a:t>Group Activity</a:t>
            </a:r>
          </a:p>
        </p:txBody>
      </p:sp>
      <p:pic>
        <p:nvPicPr>
          <p:cNvPr id="4" name="Content Placeholder 3" descr="A blue and white tile&#10;&#10;Description automatically generated">
            <a:extLst>
              <a:ext uri="{FF2B5EF4-FFF2-40B4-BE49-F238E27FC236}">
                <a16:creationId xmlns:a16="http://schemas.microsoft.com/office/drawing/2014/main" id="{34339A5A-4D67-49F8-A51A-3CE15090AD41}"/>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351585" y="1268413"/>
            <a:ext cx="6937672" cy="4857750"/>
          </a:xfrm>
          <a:prstGeom prst="rect">
            <a:avLst/>
          </a:prstGeom>
        </p:spPr>
      </p:pic>
      <p:graphicFrame>
        <p:nvGraphicFramePr>
          <p:cNvPr id="6" name="Diagram 5">
            <a:extLst>
              <a:ext uri="{FF2B5EF4-FFF2-40B4-BE49-F238E27FC236}">
                <a16:creationId xmlns:a16="http://schemas.microsoft.com/office/drawing/2014/main" id="{97DECD80-41CC-4753-875D-47B263D04DEB}"/>
              </a:ext>
            </a:extLst>
          </p:cNvPr>
          <p:cNvGraphicFramePr/>
          <p:nvPr>
            <p:extLst>
              <p:ext uri="{D42A27DB-BD31-4B8C-83A1-F6EECF244321}">
                <p14:modId xmlns:p14="http://schemas.microsoft.com/office/powerpoint/2010/main" val="1121526326"/>
              </p:ext>
            </p:extLst>
          </p:nvPr>
        </p:nvGraphicFramePr>
        <p:xfrm>
          <a:off x="3935760" y="2966618"/>
          <a:ext cx="4032448" cy="22625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Graphic 6" descr="Meeting">
            <a:extLst>
              <a:ext uri="{FF2B5EF4-FFF2-40B4-BE49-F238E27FC236}">
                <a16:creationId xmlns:a16="http://schemas.microsoft.com/office/drawing/2014/main" id="{62BE99D1-EAC6-4A22-BD3C-C2F53A932A0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447928" y="66328"/>
            <a:ext cx="1440160" cy="1346448"/>
          </a:xfrm>
          <a:prstGeom prst="rect">
            <a:avLst/>
          </a:prstGeom>
        </p:spPr>
      </p:pic>
    </p:spTree>
    <p:extLst>
      <p:ext uri="{BB962C8B-B14F-4D97-AF65-F5344CB8AC3E}">
        <p14:creationId xmlns:p14="http://schemas.microsoft.com/office/powerpoint/2010/main" val="1467693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9D8C9-B9D1-4789-AE39-6EDE4507025A}"/>
              </a:ext>
            </a:extLst>
          </p:cNvPr>
          <p:cNvSpPr>
            <a:spLocks noGrp="1"/>
          </p:cNvSpPr>
          <p:nvPr>
            <p:ph type="title"/>
          </p:nvPr>
        </p:nvSpPr>
        <p:spPr/>
        <p:txBody>
          <a:bodyPr/>
          <a:lstStyle/>
          <a:p>
            <a:r>
              <a:rPr lang="en-GB" dirty="0"/>
              <a:t>Recruitment</a:t>
            </a:r>
          </a:p>
        </p:txBody>
      </p:sp>
      <p:sp>
        <p:nvSpPr>
          <p:cNvPr id="3" name="Content Placeholder 2">
            <a:extLst>
              <a:ext uri="{FF2B5EF4-FFF2-40B4-BE49-F238E27FC236}">
                <a16:creationId xmlns:a16="http://schemas.microsoft.com/office/drawing/2014/main" id="{9D9C1930-1FA0-4BCB-8A43-DDDAF0277CA3}"/>
              </a:ext>
            </a:extLst>
          </p:cNvPr>
          <p:cNvSpPr>
            <a:spLocks noGrp="1"/>
          </p:cNvSpPr>
          <p:nvPr>
            <p:ph idx="1"/>
          </p:nvPr>
        </p:nvSpPr>
        <p:spPr/>
        <p:txBody>
          <a:bodyPr>
            <a:normAutofit fontScale="92500" lnSpcReduction="10000"/>
          </a:bodyPr>
          <a:lstStyle/>
          <a:p>
            <a:pPr marL="0" indent="0">
              <a:buNone/>
            </a:pPr>
            <a:r>
              <a:rPr lang="en-GB" sz="2400" b="1" dirty="0">
                <a:latin typeface="Calibri" panose="020F0502020204030204" pitchFamily="34" charset="0"/>
                <a:cs typeface="Calibri" panose="020F0502020204030204" pitchFamily="34" charset="0"/>
              </a:rPr>
              <a:t>Scenario:</a:t>
            </a:r>
          </a:p>
          <a:p>
            <a:pPr marL="0" indent="0" algn="just">
              <a:buNone/>
            </a:pPr>
            <a:r>
              <a:rPr lang="en-GB" sz="2000" dirty="0">
                <a:latin typeface="Calibri" panose="020F0502020204030204" pitchFamily="34" charset="0"/>
                <a:cs typeface="Calibri" panose="020F0502020204030204" pitchFamily="34" charset="0"/>
              </a:rPr>
              <a:t>An international safety organisation needs to appoint additional staff in the Safety Review Department. Successful candidates need to have significant nuclear experience in specific technical disciplines (for example maintenance, engineering, operations) as well as the  behavioural skills that will enable them to engage with senior managers in operating plants, establish relationships with key stakeholders, conduct behavioural observations and produce effective written reports containing significant findings and recommended areas for improvement. Some of the key skills they need to have to perform this role effectively include: c</a:t>
            </a:r>
            <a:r>
              <a:rPr lang="en-GB" sz="2000" dirty="0">
                <a:effectLst/>
                <a:latin typeface="Calibri" panose="020F0502020204030204" pitchFamily="34" charset="0"/>
                <a:cs typeface="Calibri" panose="020F0502020204030204" pitchFamily="34" charset="0"/>
              </a:rPr>
              <a:t>ritical thinking, communication, influencing others, collaborative working and emotional resilience. Up until now the organisation has only used one selection assessment practice, namely a panel interview which focused largely on technical competence.  You are meeting with the Safety Review Director to discuss the selection assessment strategy.</a:t>
            </a:r>
          </a:p>
          <a:p>
            <a:pPr marL="0" indent="0">
              <a:buNone/>
            </a:pPr>
            <a:endParaRPr lang="en-GB" sz="2000" dirty="0">
              <a:effectLst/>
              <a:latin typeface="Calibri" panose="020F0502020204030204" pitchFamily="34" charset="0"/>
              <a:cs typeface="Calibri" panose="020F0502020204030204" pitchFamily="34" charset="0"/>
            </a:endParaRPr>
          </a:p>
          <a:p>
            <a:pPr marL="0" indent="0">
              <a:buNone/>
            </a:pPr>
            <a:r>
              <a:rPr lang="en-GB" sz="2000" b="1" dirty="0">
                <a:latin typeface="Calibri" panose="020F0502020204030204" pitchFamily="34" charset="0"/>
                <a:cs typeface="Calibri" panose="020F0502020204030204" pitchFamily="34" charset="0"/>
              </a:rPr>
              <a:t>Questions:</a:t>
            </a:r>
            <a:endParaRPr lang="en-GB" sz="2000" b="1" dirty="0">
              <a:effectLst/>
              <a:latin typeface="Calibri" panose="020F0502020204030204" pitchFamily="34" charset="0"/>
              <a:cs typeface="Calibri" panose="020F0502020204030204" pitchFamily="34" charset="0"/>
            </a:endParaRPr>
          </a:p>
          <a:p>
            <a:pPr>
              <a:buClr>
                <a:schemeClr val="accent1"/>
              </a:buClr>
            </a:pPr>
            <a:r>
              <a:rPr lang="en-GB" sz="2000" dirty="0">
                <a:latin typeface="Calibri" panose="020F0502020204030204" pitchFamily="34" charset="0"/>
                <a:cs typeface="Calibri" panose="020F0502020204030204" pitchFamily="34" charset="0"/>
              </a:rPr>
              <a:t>What assessments do you think could be used to select candidates for the Safety Reviewer role?</a:t>
            </a:r>
          </a:p>
          <a:p>
            <a:pPr>
              <a:buClr>
                <a:schemeClr val="accent1"/>
              </a:buClr>
            </a:pPr>
            <a:r>
              <a:rPr lang="en-GB" sz="2000" dirty="0">
                <a:latin typeface="Calibri" panose="020F0502020204030204" pitchFamily="34" charset="0"/>
                <a:cs typeface="Calibri" panose="020F0502020204030204" pitchFamily="34" charset="0"/>
              </a:rPr>
              <a:t>Discuss why you would propose/recommend the use of  these assessments.</a:t>
            </a:r>
          </a:p>
          <a:p>
            <a:pPr>
              <a:buClr>
                <a:schemeClr val="accent1"/>
              </a:buClr>
            </a:pPr>
            <a:r>
              <a:rPr lang="en-GB" sz="2000" dirty="0">
                <a:latin typeface="Calibri" panose="020F0502020204030204" pitchFamily="34" charset="0"/>
                <a:cs typeface="Calibri" panose="020F0502020204030204" pitchFamily="34" charset="0"/>
              </a:rPr>
              <a:t>What are the potential benefits and value that could be gained from the assessments?</a:t>
            </a:r>
          </a:p>
          <a:p>
            <a:pPr>
              <a:buClr>
                <a:schemeClr val="accent1"/>
              </a:buClr>
            </a:pPr>
            <a:r>
              <a:rPr lang="en-GB" sz="2000" dirty="0">
                <a:latin typeface="Calibri" panose="020F0502020204030204" pitchFamily="34" charset="0"/>
                <a:cs typeface="Calibri" panose="020F0502020204030204" pitchFamily="34" charset="0"/>
              </a:rPr>
              <a:t>What are the possible concerns that this stakeholder may raise with you and the questions he/she is likely to ask.</a:t>
            </a:r>
            <a:endParaRPr lang="en-GB" sz="1200" dirty="0">
              <a:latin typeface="Calibri" panose="020F0502020204030204" pitchFamily="34" charset="0"/>
              <a:cs typeface="Calibri" panose="020F0502020204030204" pitchFamily="34" charset="0"/>
            </a:endParaRPr>
          </a:p>
          <a:p>
            <a:pPr>
              <a:buClr>
                <a:schemeClr val="accent1"/>
              </a:buClr>
            </a:pPr>
            <a:endParaRPr lang="en-GB" sz="2000" dirty="0">
              <a:latin typeface="Calibri" panose="020F0502020204030204" pitchFamily="34" charset="0"/>
              <a:cs typeface="Calibri" panose="020F0502020204030204" pitchFamily="34" charset="0"/>
            </a:endParaRPr>
          </a:p>
          <a:p>
            <a:pPr marL="0" indent="0" algn="just">
              <a:buNone/>
            </a:pPr>
            <a:endParaRPr lang="en-GB" sz="2000" dirty="0">
              <a:effectLst/>
              <a:latin typeface="Calibri" panose="020F0502020204030204" pitchFamily="34" charset="0"/>
              <a:cs typeface="Calibri" panose="020F0502020204030204" pitchFamily="34" charset="0"/>
            </a:endParaRPr>
          </a:p>
          <a:p>
            <a:pPr algn="just"/>
            <a:endParaRPr lang="en-GB" sz="2200"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2892888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062FD-3232-468E-A8D5-FCC828619325}"/>
              </a:ext>
            </a:extLst>
          </p:cNvPr>
          <p:cNvSpPr>
            <a:spLocks noGrp="1"/>
          </p:cNvSpPr>
          <p:nvPr>
            <p:ph type="title"/>
          </p:nvPr>
        </p:nvSpPr>
        <p:spPr/>
        <p:txBody>
          <a:bodyPr/>
          <a:lstStyle/>
          <a:p>
            <a:r>
              <a:rPr lang="en-GB" dirty="0"/>
              <a:t>Promotion and Progression</a:t>
            </a:r>
          </a:p>
        </p:txBody>
      </p:sp>
      <p:sp>
        <p:nvSpPr>
          <p:cNvPr id="3" name="Content Placeholder 2">
            <a:extLst>
              <a:ext uri="{FF2B5EF4-FFF2-40B4-BE49-F238E27FC236}">
                <a16:creationId xmlns:a16="http://schemas.microsoft.com/office/drawing/2014/main" id="{178B2BEA-5B7B-4798-A97D-CF18EDD07FC7}"/>
              </a:ext>
            </a:extLst>
          </p:cNvPr>
          <p:cNvSpPr>
            <a:spLocks noGrp="1"/>
          </p:cNvSpPr>
          <p:nvPr>
            <p:ph idx="1"/>
          </p:nvPr>
        </p:nvSpPr>
        <p:spPr/>
        <p:txBody>
          <a:bodyPr>
            <a:normAutofit/>
          </a:bodyPr>
          <a:lstStyle/>
          <a:p>
            <a:pPr marL="0" indent="0">
              <a:buNone/>
            </a:pPr>
            <a:r>
              <a:rPr lang="en-GB" sz="2000" b="1" dirty="0">
                <a:latin typeface="Calibri" panose="020F0502020204030204" pitchFamily="34" charset="0"/>
                <a:cs typeface="Calibri" panose="020F0502020204030204" pitchFamily="34" charset="0"/>
              </a:rPr>
              <a:t>Scenario:</a:t>
            </a:r>
          </a:p>
          <a:p>
            <a:pPr marL="0" indent="0" algn="just">
              <a:buNone/>
            </a:pPr>
            <a:r>
              <a:rPr lang="en-GB" sz="2000" dirty="0">
                <a:latin typeface="Calibri" panose="020F0502020204030204" pitchFamily="34" charset="0"/>
                <a:cs typeface="Calibri" panose="020F0502020204030204" pitchFamily="34" charset="0"/>
              </a:rPr>
              <a:t>John Larson started his career at Energy NPP 10 years ago. He was initially appointed as a Nuclear Cadet and has since successfully completed his Operator License Training. He has been identified by his manager as a high performer with the potential to progress to the role of Shift Supervisor. He is one of six applicants  being considered as a potential successor for this role. You are meeting with the Operating Management to present your Selection Assessment Strategy.</a:t>
            </a:r>
          </a:p>
          <a:p>
            <a:pPr marL="0" indent="0">
              <a:buNone/>
            </a:pPr>
            <a:endParaRPr lang="en-GB" sz="2000" dirty="0">
              <a:latin typeface="Calibri" panose="020F0502020204030204" pitchFamily="34" charset="0"/>
              <a:cs typeface="Calibri" panose="020F0502020204030204" pitchFamily="34" charset="0"/>
            </a:endParaRPr>
          </a:p>
          <a:p>
            <a:pPr marL="0" indent="0">
              <a:buNone/>
            </a:pPr>
            <a:r>
              <a:rPr lang="en-GB" sz="2000" b="1" dirty="0">
                <a:latin typeface="Calibri" panose="020F0502020204030204" pitchFamily="34" charset="0"/>
                <a:cs typeface="Calibri" panose="020F0502020204030204" pitchFamily="34" charset="0"/>
              </a:rPr>
              <a:t>Questions:</a:t>
            </a:r>
          </a:p>
          <a:p>
            <a:pPr>
              <a:buClr>
                <a:schemeClr val="accent1"/>
              </a:buClr>
            </a:pPr>
            <a:r>
              <a:rPr lang="en-GB" sz="2000" dirty="0">
                <a:latin typeface="Calibri" panose="020F0502020204030204" pitchFamily="34" charset="0"/>
                <a:cs typeface="Calibri" panose="020F0502020204030204" pitchFamily="34" charset="0"/>
              </a:rPr>
              <a:t>What assessments do you think could be used to identify the best candidate for this role?</a:t>
            </a:r>
          </a:p>
          <a:p>
            <a:pPr>
              <a:buClr>
                <a:schemeClr val="accent1"/>
              </a:buClr>
            </a:pPr>
            <a:r>
              <a:rPr lang="en-GB" sz="2000" dirty="0">
                <a:latin typeface="Calibri" panose="020F0502020204030204" pitchFamily="34" charset="0"/>
                <a:cs typeface="Calibri" panose="020F0502020204030204" pitchFamily="34" charset="0"/>
              </a:rPr>
              <a:t>Discuss why you would propose/recommend the use of  these assessments.</a:t>
            </a:r>
          </a:p>
          <a:p>
            <a:pPr>
              <a:buClr>
                <a:schemeClr val="accent1"/>
              </a:buClr>
            </a:pPr>
            <a:r>
              <a:rPr lang="en-GB" sz="2000" dirty="0">
                <a:latin typeface="Calibri" panose="020F0502020204030204" pitchFamily="34" charset="0"/>
                <a:cs typeface="Calibri" panose="020F0502020204030204" pitchFamily="34" charset="0"/>
              </a:rPr>
              <a:t>What are the potential benefits and value that could be gained from the assessments?</a:t>
            </a:r>
          </a:p>
          <a:p>
            <a:pPr>
              <a:buClr>
                <a:schemeClr val="accent1"/>
              </a:buClr>
            </a:pPr>
            <a:r>
              <a:rPr lang="en-GB" sz="2000" dirty="0">
                <a:latin typeface="Calibri" panose="020F0502020204030204" pitchFamily="34" charset="0"/>
                <a:cs typeface="Calibri" panose="020F0502020204030204" pitchFamily="34" charset="0"/>
              </a:rPr>
              <a:t>What are the possible concerns that this stakeholder may raise with you and the questions he/she is likely to ask.</a:t>
            </a:r>
            <a:endParaRPr lang="en-GB" sz="1200" dirty="0">
              <a:latin typeface="Calibri" panose="020F0502020204030204" pitchFamily="34" charset="0"/>
              <a:cs typeface="Calibri" panose="020F0502020204030204" pitchFamily="34" charset="0"/>
            </a:endParaRPr>
          </a:p>
          <a:p>
            <a:pPr>
              <a:buClr>
                <a:schemeClr val="accent1"/>
              </a:buClr>
            </a:pPr>
            <a:endParaRPr lang="en-GB" sz="2000"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3921061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5DB4B-85DB-4000-A62D-6AD4349154CD}"/>
              </a:ext>
            </a:extLst>
          </p:cNvPr>
          <p:cNvSpPr>
            <a:spLocks noGrp="1"/>
          </p:cNvSpPr>
          <p:nvPr>
            <p:ph type="title"/>
          </p:nvPr>
        </p:nvSpPr>
        <p:spPr/>
        <p:txBody>
          <a:bodyPr/>
          <a:lstStyle/>
          <a:p>
            <a:r>
              <a:rPr lang="en-GB" dirty="0"/>
              <a:t>Training and Development</a:t>
            </a:r>
          </a:p>
        </p:txBody>
      </p:sp>
      <p:sp>
        <p:nvSpPr>
          <p:cNvPr id="3" name="Content Placeholder 2">
            <a:extLst>
              <a:ext uri="{FF2B5EF4-FFF2-40B4-BE49-F238E27FC236}">
                <a16:creationId xmlns:a16="http://schemas.microsoft.com/office/drawing/2014/main" id="{0FE1D87E-5BA5-4896-8BED-1F131C2F5EC1}"/>
              </a:ext>
            </a:extLst>
          </p:cNvPr>
          <p:cNvSpPr>
            <a:spLocks noGrp="1"/>
          </p:cNvSpPr>
          <p:nvPr>
            <p:ph idx="1"/>
          </p:nvPr>
        </p:nvSpPr>
        <p:spPr/>
        <p:txBody>
          <a:bodyPr>
            <a:normAutofit/>
          </a:bodyPr>
          <a:lstStyle/>
          <a:p>
            <a:pPr marL="0" indent="0" algn="just">
              <a:buNone/>
            </a:pPr>
            <a:r>
              <a:rPr lang="en-GB" sz="2400" b="1" dirty="0">
                <a:latin typeface="Calibri" panose="020F0502020204030204" pitchFamily="34" charset="0"/>
                <a:cs typeface="Calibri" panose="020F0502020204030204" pitchFamily="34" charset="0"/>
              </a:rPr>
              <a:t>Scenario:</a:t>
            </a:r>
          </a:p>
          <a:p>
            <a:pPr marL="0" indent="0" algn="just">
              <a:buNone/>
            </a:pPr>
            <a:r>
              <a:rPr lang="en-GB" sz="2000" dirty="0">
                <a:latin typeface="Calibri" panose="020F0502020204030204" pitchFamily="34" charset="0"/>
                <a:cs typeface="Calibri" panose="020F0502020204030204" pitchFamily="34" charset="0"/>
              </a:rPr>
              <a:t>A recent international peer review concluded that the organisation was experiencing a decline in safety culture. A subsequent root cause analysis identified weaknesses in organisational leadership as a key contributing factor. The Training and Development Department has been asked to develop and implement a leadership training programme that will support the development of effective nuclear leaders.</a:t>
            </a:r>
          </a:p>
          <a:p>
            <a:pPr marL="0" indent="0">
              <a:buNone/>
            </a:pPr>
            <a:endParaRPr lang="en-GB" sz="2000" dirty="0">
              <a:latin typeface="Calibri" panose="020F0502020204030204" pitchFamily="34" charset="0"/>
              <a:cs typeface="Calibri" panose="020F0502020204030204" pitchFamily="34" charset="0"/>
            </a:endParaRPr>
          </a:p>
          <a:p>
            <a:pPr marL="0" indent="0">
              <a:buNone/>
            </a:pPr>
            <a:r>
              <a:rPr lang="en-GB" sz="2000" b="1" dirty="0">
                <a:latin typeface="Calibri" panose="020F0502020204030204" pitchFamily="34" charset="0"/>
                <a:cs typeface="Calibri" panose="020F0502020204030204" pitchFamily="34" charset="0"/>
              </a:rPr>
              <a:t>Questions:</a:t>
            </a:r>
          </a:p>
          <a:p>
            <a:pPr>
              <a:buClr>
                <a:schemeClr val="accent1"/>
              </a:buClr>
            </a:pPr>
            <a:r>
              <a:rPr lang="en-GB" sz="2000" dirty="0">
                <a:latin typeface="Calibri" panose="020F0502020204030204" pitchFamily="34" charset="0"/>
                <a:cs typeface="Calibri" panose="020F0502020204030204" pitchFamily="34" charset="0"/>
              </a:rPr>
              <a:t>What assessments do you think could be used in the leadership training programme</a:t>
            </a:r>
          </a:p>
          <a:p>
            <a:pPr>
              <a:buClr>
                <a:schemeClr val="accent1"/>
              </a:buClr>
            </a:pPr>
            <a:r>
              <a:rPr lang="en-GB" sz="2000" dirty="0">
                <a:latin typeface="Calibri" panose="020F0502020204030204" pitchFamily="34" charset="0"/>
                <a:cs typeface="Calibri" panose="020F0502020204030204" pitchFamily="34" charset="0"/>
              </a:rPr>
              <a:t>Why would you propose/recommend the use of  these assessments?</a:t>
            </a:r>
          </a:p>
          <a:p>
            <a:pPr>
              <a:buClr>
                <a:schemeClr val="accent1"/>
              </a:buClr>
            </a:pPr>
            <a:r>
              <a:rPr lang="en-GB" sz="2000" dirty="0">
                <a:latin typeface="Calibri" panose="020F0502020204030204" pitchFamily="34" charset="0"/>
                <a:cs typeface="Calibri" panose="020F0502020204030204" pitchFamily="34" charset="0"/>
              </a:rPr>
              <a:t>What are the potential benefits and value that could be gained from the assessments?</a:t>
            </a:r>
          </a:p>
          <a:p>
            <a:pPr>
              <a:buClr>
                <a:schemeClr val="accent1"/>
              </a:buClr>
            </a:pPr>
            <a:r>
              <a:rPr lang="en-GB" sz="2000" dirty="0">
                <a:latin typeface="Calibri" panose="020F0502020204030204" pitchFamily="34" charset="0"/>
                <a:cs typeface="Calibri" panose="020F0502020204030204" pitchFamily="34" charset="0"/>
              </a:rPr>
              <a:t>What are the possible concerns that this stakeholder may raise with you and the questions he/she is likely to ask?</a:t>
            </a:r>
            <a:endParaRPr lang="en-GB" sz="1200" dirty="0">
              <a:latin typeface="Calibri" panose="020F0502020204030204" pitchFamily="34" charset="0"/>
              <a:cs typeface="Calibri" panose="020F0502020204030204" pitchFamily="34" charset="0"/>
            </a:endParaRPr>
          </a:p>
          <a:p>
            <a:pPr>
              <a:buClr>
                <a:schemeClr val="accent1"/>
              </a:buClr>
            </a:pPr>
            <a:endParaRPr lang="en-GB" sz="2000" dirty="0">
              <a:latin typeface="Calibri" panose="020F0502020204030204" pitchFamily="34" charset="0"/>
              <a:cs typeface="Calibri" panose="020F0502020204030204" pitchFamily="34" charset="0"/>
            </a:endParaRPr>
          </a:p>
          <a:p>
            <a:pPr>
              <a:buClr>
                <a:schemeClr val="accent1"/>
              </a:buClr>
            </a:pPr>
            <a:endParaRPr lang="en-GB" sz="2000" dirty="0">
              <a:latin typeface="Calibri" panose="020F0502020204030204" pitchFamily="34" charset="0"/>
              <a:cs typeface="Calibri" panose="020F0502020204030204" pitchFamily="34" charset="0"/>
            </a:endParaRPr>
          </a:p>
          <a:p>
            <a:pPr>
              <a:buClr>
                <a:schemeClr val="accent1"/>
              </a:buClr>
            </a:pPr>
            <a:endParaRPr lang="en-GB" sz="2000" dirty="0">
              <a:latin typeface="Calibri" panose="020F0502020204030204" pitchFamily="34" charset="0"/>
              <a:cs typeface="Calibri" panose="020F0502020204030204" pitchFamily="34" charset="0"/>
            </a:endParaRPr>
          </a:p>
          <a:p>
            <a:pPr marL="0" indent="0">
              <a:buNone/>
            </a:pPr>
            <a:endParaRPr lang="en-GB" sz="2000" dirty="0">
              <a:latin typeface="Calibri" panose="020F0502020204030204" pitchFamily="34" charset="0"/>
              <a:cs typeface="Calibri" panose="020F0502020204030204" pitchFamily="34" charset="0"/>
            </a:endParaRPr>
          </a:p>
          <a:p>
            <a:pPr marL="0" indent="0">
              <a:buNone/>
            </a:pP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5814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AABAB-6B9B-42D5-BC15-64BA9313F07B}"/>
              </a:ext>
            </a:extLst>
          </p:cNvPr>
          <p:cNvSpPr>
            <a:spLocks noGrp="1"/>
          </p:cNvSpPr>
          <p:nvPr>
            <p:ph type="title"/>
          </p:nvPr>
        </p:nvSpPr>
        <p:spPr/>
        <p:txBody>
          <a:bodyPr/>
          <a:lstStyle/>
          <a:p>
            <a:r>
              <a:rPr lang="en-GB" dirty="0"/>
              <a:t>Competence Assurance</a:t>
            </a:r>
          </a:p>
        </p:txBody>
      </p:sp>
      <p:sp>
        <p:nvSpPr>
          <p:cNvPr id="3" name="Content Placeholder 2">
            <a:extLst>
              <a:ext uri="{FF2B5EF4-FFF2-40B4-BE49-F238E27FC236}">
                <a16:creationId xmlns:a16="http://schemas.microsoft.com/office/drawing/2014/main" id="{602F5526-7C84-45B5-938E-C1636E7F3E15}"/>
              </a:ext>
            </a:extLst>
          </p:cNvPr>
          <p:cNvSpPr>
            <a:spLocks noGrp="1"/>
          </p:cNvSpPr>
          <p:nvPr>
            <p:ph idx="1"/>
          </p:nvPr>
        </p:nvSpPr>
        <p:spPr/>
        <p:txBody>
          <a:bodyPr>
            <a:normAutofit/>
          </a:bodyPr>
          <a:lstStyle/>
          <a:p>
            <a:pPr marL="0" indent="0">
              <a:buNone/>
            </a:pPr>
            <a:r>
              <a:rPr lang="en-GB" sz="2200" b="1" dirty="0">
                <a:latin typeface="Calibri" panose="020F0502020204030204" pitchFamily="34" charset="0"/>
                <a:cs typeface="Calibri" panose="020F0502020204030204" pitchFamily="34" charset="0"/>
              </a:rPr>
              <a:t>Scenario:</a:t>
            </a:r>
          </a:p>
          <a:p>
            <a:pPr marL="0" indent="0">
              <a:buNone/>
            </a:pPr>
            <a:r>
              <a:rPr lang="en-GB" sz="2000" dirty="0">
                <a:latin typeface="Calibri" panose="020F0502020204030204" pitchFamily="34" charset="0"/>
                <a:cs typeface="Calibri" panose="020F0502020204030204" pitchFamily="34" charset="0"/>
              </a:rPr>
              <a:t>Due to a series of human errors, the Chemistry Department has decided to implement a rigorous competence assurance process that includes annual requalification and competence authorisations to perform specific tasks. You are the Human Performance Advisor to the Department and believe that regular behavioural observations should form part of the competence assurance process.</a:t>
            </a:r>
          </a:p>
          <a:p>
            <a:pPr marL="0" indent="0">
              <a:buNone/>
            </a:pPr>
            <a:endParaRPr lang="en-GB" sz="2000" dirty="0">
              <a:latin typeface="Calibri" panose="020F0502020204030204" pitchFamily="34" charset="0"/>
              <a:cs typeface="Calibri" panose="020F0502020204030204" pitchFamily="34" charset="0"/>
            </a:endParaRPr>
          </a:p>
          <a:p>
            <a:pPr marL="0" indent="0">
              <a:buNone/>
            </a:pPr>
            <a:r>
              <a:rPr lang="en-GB" sz="2000" b="1" dirty="0">
                <a:latin typeface="Calibri" panose="020F0502020204030204" pitchFamily="34" charset="0"/>
                <a:cs typeface="Calibri" panose="020F0502020204030204" pitchFamily="34" charset="0"/>
              </a:rPr>
              <a:t>Questions:</a:t>
            </a:r>
          </a:p>
          <a:p>
            <a:pPr>
              <a:buClr>
                <a:schemeClr val="accent1"/>
              </a:buClr>
            </a:pPr>
            <a:r>
              <a:rPr lang="en-GB" sz="2000" dirty="0">
                <a:latin typeface="Calibri" panose="020F0502020204030204" pitchFamily="34" charset="0"/>
                <a:cs typeface="Calibri" panose="020F0502020204030204" pitchFamily="34" charset="0"/>
              </a:rPr>
              <a:t>Discuss why you think behavioural observations could add value</a:t>
            </a:r>
          </a:p>
          <a:p>
            <a:pPr>
              <a:buClr>
                <a:schemeClr val="accent1"/>
              </a:buClr>
            </a:pPr>
            <a:r>
              <a:rPr lang="en-GB" sz="2000" dirty="0">
                <a:latin typeface="Calibri" panose="020F0502020204030204" pitchFamily="34" charset="0"/>
                <a:cs typeface="Calibri" panose="020F0502020204030204" pitchFamily="34" charset="0"/>
              </a:rPr>
              <a:t>What are the potential benefits that could be gained?</a:t>
            </a:r>
          </a:p>
          <a:p>
            <a:pPr>
              <a:buClr>
                <a:schemeClr val="accent1"/>
              </a:buClr>
            </a:pPr>
            <a:r>
              <a:rPr lang="en-GB" sz="2000" dirty="0">
                <a:latin typeface="Calibri" panose="020F0502020204030204" pitchFamily="34" charset="0"/>
                <a:cs typeface="Calibri" panose="020F0502020204030204" pitchFamily="34" charset="0"/>
              </a:rPr>
              <a:t>How can the Department ensure that the behavioural observations are effective?</a:t>
            </a:r>
          </a:p>
          <a:p>
            <a:pPr>
              <a:buClr>
                <a:schemeClr val="accent1"/>
              </a:buClr>
            </a:pPr>
            <a:r>
              <a:rPr lang="en-GB" sz="2000" dirty="0">
                <a:latin typeface="Calibri" panose="020F0502020204030204" pitchFamily="34" charset="0"/>
                <a:cs typeface="Calibri" panose="020F0502020204030204" pitchFamily="34" charset="0"/>
              </a:rPr>
              <a:t>What are the possible concerns that this stakeholder may raise with you and the questions he/she is likely to ask?</a:t>
            </a:r>
          </a:p>
          <a:p>
            <a:pPr>
              <a:buClr>
                <a:schemeClr val="accent1"/>
              </a:buClr>
            </a:pPr>
            <a:endParaRPr lang="en-GB" sz="2400" dirty="0">
              <a:latin typeface="Calibri" panose="020F0502020204030204" pitchFamily="34" charset="0"/>
              <a:cs typeface="Calibri" panose="020F0502020204030204" pitchFamily="34" charset="0"/>
            </a:endParaRPr>
          </a:p>
          <a:p>
            <a:pPr>
              <a:buClr>
                <a:schemeClr val="accent1"/>
              </a:buClr>
            </a:pPr>
            <a:endParaRPr lang="en-GB" sz="2200" dirty="0">
              <a:latin typeface="Calibri" panose="020F0502020204030204" pitchFamily="34" charset="0"/>
              <a:cs typeface="Calibri" panose="020F0502020204030204" pitchFamily="34" charset="0"/>
            </a:endParaRPr>
          </a:p>
          <a:p>
            <a:pPr marL="0" indent="0">
              <a:buNone/>
            </a:pPr>
            <a:endParaRPr lang="en-GB" sz="3200"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2972827947"/>
      </p:ext>
    </p:extLst>
  </p:cSld>
  <p:clrMapOvr>
    <a:masterClrMapping/>
  </p:clrMapOvr>
</p:sld>
</file>

<file path=ppt/theme/theme1.xml><?xml version="1.0" encoding="utf-8"?>
<a:theme xmlns:a="http://schemas.openxmlformats.org/drawingml/2006/main" name="1_Office Theme">
  <a:themeElements>
    <a:clrScheme name="Custom 2">
      <a:dk1>
        <a:srgbClr val="003399"/>
      </a:dk1>
      <a:lt1>
        <a:sysClr val="window" lastClr="FFFFFF"/>
      </a:lt1>
      <a:dk2>
        <a:srgbClr val="3366CC"/>
      </a:dk2>
      <a:lt2>
        <a:srgbClr val="DBDBDD"/>
      </a:lt2>
      <a:accent1>
        <a:srgbClr val="6699CC"/>
      </a:accent1>
      <a:accent2>
        <a:srgbClr val="FF9900"/>
      </a:accent2>
      <a:accent3>
        <a:srgbClr val="99CC00"/>
      </a:accent3>
      <a:accent4>
        <a:srgbClr val="8681B8"/>
      </a:accent4>
      <a:accent5>
        <a:srgbClr val="32A14C"/>
      </a:accent5>
      <a:accent6>
        <a:srgbClr val="99CCFF"/>
      </a:accent6>
      <a:hlink>
        <a:srgbClr val="6699CC"/>
      </a:hlink>
      <a:folHlink>
        <a:srgbClr val="8681B8"/>
      </a:folHlink>
    </a:clrScheme>
    <a:fontScheme name="procureme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EA_Presentation_templ_1.potx" id="{3423B7FA-CDA1-4B37-B3C6-E20BFC9C24DD}" vid="{6B3C4797-547C-4882-A629-21B62923F8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805</Words>
  <Application>Microsoft Macintosh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vt:lpstr>
      <vt:lpstr>Calibri</vt:lpstr>
      <vt:lpstr>Comic Sans MS</vt:lpstr>
      <vt:lpstr>1_Office Theme</vt:lpstr>
      <vt:lpstr>Group Activity</vt:lpstr>
      <vt:lpstr>Group Activity</vt:lpstr>
      <vt:lpstr>Group Activity</vt:lpstr>
      <vt:lpstr>Recruitment</vt:lpstr>
      <vt:lpstr>Promotion and Progression</vt:lpstr>
      <vt:lpstr>Training and Development</vt:lpstr>
      <vt:lpstr>Competence Assurance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Activity</dc:title>
  <dc:creator>Wendy Anyster</dc:creator>
  <cp:lastModifiedBy>Matthew Van Sickle</cp:lastModifiedBy>
  <cp:revision>12</cp:revision>
  <dcterms:created xsi:type="dcterms:W3CDTF">2020-11-10T11:27:50Z</dcterms:created>
  <dcterms:modified xsi:type="dcterms:W3CDTF">2020-11-10T14:36:20Z</dcterms:modified>
</cp:coreProperties>
</file>